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315" r:id="rId2"/>
    <p:sldId id="336" r:id="rId3"/>
    <p:sldId id="337" r:id="rId4"/>
    <p:sldId id="338" r:id="rId5"/>
    <p:sldId id="339" r:id="rId6"/>
    <p:sldId id="340" r:id="rId7"/>
    <p:sldId id="341" r:id="rId8"/>
    <p:sldId id="342" r:id="rId9"/>
    <p:sldId id="343" r:id="rId10"/>
    <p:sldId id="280" r:id="rId11"/>
    <p:sldId id="320" r:id="rId12"/>
    <p:sldId id="321" r:id="rId13"/>
    <p:sldId id="322" r:id="rId14"/>
    <p:sldId id="331" r:id="rId15"/>
    <p:sldId id="323" r:id="rId16"/>
    <p:sldId id="333" r:id="rId17"/>
    <p:sldId id="317" r:id="rId18"/>
    <p:sldId id="344" r:id="rId19"/>
    <p:sldId id="345" r:id="rId20"/>
    <p:sldId id="346" r:id="rId21"/>
    <p:sldId id="318" r:id="rId22"/>
    <p:sldId id="334" r:id="rId23"/>
    <p:sldId id="335" r:id="rId24"/>
    <p:sldId id="347" r:id="rId25"/>
    <p:sldId id="348" r:id="rId26"/>
    <p:sldId id="349" r:id="rId27"/>
    <p:sldId id="350" r:id="rId28"/>
    <p:sldId id="330" r:id="rId2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0000"/>
    <a:srgbClr val="351CCE"/>
    <a:srgbClr val="333399"/>
    <a:srgbClr val="FFFFFF"/>
    <a:srgbClr val="3333FF"/>
    <a:srgbClr val="CCECFF"/>
    <a:srgbClr val="99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021" autoAdjust="0"/>
    <p:restoredTop sz="94504" autoAdjust="0"/>
  </p:normalViewPr>
  <p:slideViewPr>
    <p:cSldViewPr>
      <p:cViewPr>
        <p:scale>
          <a:sx n="66" d="100"/>
          <a:sy n="66" d="100"/>
        </p:scale>
        <p:origin x="-966" y="-3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6683AE-3F55-4F7C-93D4-13BD7DA745F8}" type="datetimeFigureOut">
              <a:rPr lang="zh-CN" altLang="en-US" smtClean="0"/>
              <a:pPr/>
              <a:t>2012-3-9</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FAD1586-54C3-4163-B702-606BB8328EE8}" type="slidenum">
              <a:rPr lang="zh-CN" altLang="en-US" smtClean="0"/>
              <a:pPr/>
              <a:t>‹#›</a:t>
            </a:fld>
            <a:endParaRPr lang="zh-CN" altLang="en-US"/>
          </a:p>
        </p:txBody>
      </p:sp>
    </p:spTree>
    <p:extLst>
      <p:ext uri="{BB962C8B-B14F-4D97-AF65-F5344CB8AC3E}">
        <p14:creationId xmlns:p14="http://schemas.microsoft.com/office/powerpoint/2010/main" val="24297431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FAD1586-54C3-4163-B702-606BB8328EE8}" type="slidenum">
              <a:rPr lang="zh-CN" altLang="en-US" smtClean="0"/>
              <a:pPr/>
              <a:t>2</a:t>
            </a:fld>
            <a:endParaRPr lang="zh-CN" altLang="en-US"/>
          </a:p>
        </p:txBody>
      </p:sp>
    </p:spTree>
    <p:extLst>
      <p:ext uri="{BB962C8B-B14F-4D97-AF65-F5344CB8AC3E}">
        <p14:creationId xmlns:p14="http://schemas.microsoft.com/office/powerpoint/2010/main" val="13826528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FAD1586-54C3-4163-B702-606BB8328EE8}" type="slidenum">
              <a:rPr lang="zh-CN" altLang="en-US" smtClean="0">
                <a:solidFill>
                  <a:prstClr val="black"/>
                </a:solidFill>
              </a:rPr>
              <a:pPr/>
              <a:t>3</a:t>
            </a:fld>
            <a:endParaRPr lang="zh-CN" altLang="en-US">
              <a:solidFill>
                <a:prstClr val="black"/>
              </a:solidFill>
            </a:endParaRPr>
          </a:p>
        </p:txBody>
      </p:sp>
    </p:spTree>
    <p:extLst>
      <p:ext uri="{BB962C8B-B14F-4D97-AF65-F5344CB8AC3E}">
        <p14:creationId xmlns:p14="http://schemas.microsoft.com/office/powerpoint/2010/main" val="42401471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FAD1586-54C3-4163-B702-606BB8328EE8}"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val="42401471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FAD1586-54C3-4163-B702-606BB8328EE8}" type="slidenum">
              <a:rPr lang="zh-CN" altLang="en-US" smtClean="0">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val="42401471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FAD1586-54C3-4163-B702-606BB8328EE8}"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val="42401471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FAD1586-54C3-4163-B702-606BB8328EE8}"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42401471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FAD1586-54C3-4163-B702-606BB8328EE8}" type="slidenum">
              <a:rPr lang="zh-CN" altLang="en-US" smtClean="0">
                <a:solidFill>
                  <a:prstClr val="black"/>
                </a:solidFill>
              </a:rPr>
              <a:pPr/>
              <a:t>8</a:t>
            </a:fld>
            <a:endParaRPr lang="zh-CN" altLang="en-US">
              <a:solidFill>
                <a:prstClr val="black"/>
              </a:solidFill>
            </a:endParaRPr>
          </a:p>
        </p:txBody>
      </p:sp>
    </p:spTree>
    <p:extLst>
      <p:ext uri="{BB962C8B-B14F-4D97-AF65-F5344CB8AC3E}">
        <p14:creationId xmlns:p14="http://schemas.microsoft.com/office/powerpoint/2010/main" val="42401471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FAD1586-54C3-4163-B702-606BB8328EE8}"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val="14052399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FAD1586-54C3-4163-B702-606BB8328EE8}" type="slidenum">
              <a:rPr lang="zh-CN" altLang="en-US" smtClean="0"/>
              <a:pPr/>
              <a:t>10</a:t>
            </a:fld>
            <a:endParaRPr lang="zh-CN" altLang="en-US"/>
          </a:p>
        </p:txBody>
      </p:sp>
    </p:spTree>
    <p:extLst>
      <p:ext uri="{BB962C8B-B14F-4D97-AF65-F5344CB8AC3E}">
        <p14:creationId xmlns:p14="http://schemas.microsoft.com/office/powerpoint/2010/main" val="27967416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FAD1586-54C3-4163-B702-606BB8328EE8}" type="slidenum">
              <a:rPr lang="zh-CN" altLang="en-US" smtClean="0"/>
              <a:pPr/>
              <a:t>11</a:t>
            </a:fld>
            <a:endParaRPr lang="zh-CN" altLang="en-US"/>
          </a:p>
        </p:txBody>
      </p:sp>
    </p:spTree>
    <p:extLst>
      <p:ext uri="{BB962C8B-B14F-4D97-AF65-F5344CB8AC3E}">
        <p14:creationId xmlns:p14="http://schemas.microsoft.com/office/powerpoint/2010/main" val="27967416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FAD1586-54C3-4163-B702-606BB8328EE8}" type="slidenum">
              <a:rPr lang="zh-CN" altLang="en-US" smtClean="0"/>
              <a:pPr/>
              <a:t>17</a:t>
            </a:fld>
            <a:endParaRPr lang="zh-CN" altLang="en-US"/>
          </a:p>
        </p:txBody>
      </p:sp>
    </p:spTree>
    <p:extLst>
      <p:ext uri="{BB962C8B-B14F-4D97-AF65-F5344CB8AC3E}">
        <p14:creationId xmlns:p14="http://schemas.microsoft.com/office/powerpoint/2010/main" val="9339402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FAD1586-54C3-4163-B702-606BB8328EE8}" type="slidenum">
              <a:rPr lang="zh-CN" altLang="en-US" smtClean="0"/>
              <a:pPr/>
              <a:t>20</a:t>
            </a:fld>
            <a:endParaRPr lang="zh-CN" altLang="en-US"/>
          </a:p>
        </p:txBody>
      </p:sp>
    </p:spTree>
    <p:extLst>
      <p:ext uri="{BB962C8B-B14F-4D97-AF65-F5344CB8AC3E}">
        <p14:creationId xmlns:p14="http://schemas.microsoft.com/office/powerpoint/2010/main" val="31016886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FAD1586-54C3-4163-B702-606BB8328EE8}" type="slidenum">
              <a:rPr lang="zh-CN" altLang="en-US" smtClean="0"/>
              <a:pPr/>
              <a:t>22</a:t>
            </a:fld>
            <a:endParaRPr lang="zh-CN" altLang="en-US"/>
          </a:p>
        </p:txBody>
      </p:sp>
    </p:spTree>
    <p:extLst>
      <p:ext uri="{BB962C8B-B14F-4D97-AF65-F5344CB8AC3E}">
        <p14:creationId xmlns:p14="http://schemas.microsoft.com/office/powerpoint/2010/main" val="2205350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AD1586-54C3-4163-B702-606BB8328EE8}" type="slidenum">
              <a:rPr lang="zh-CN" altLang="en-US" smtClean="0"/>
              <a:pPr/>
              <a:t>25</a:t>
            </a:fld>
            <a:endParaRPr lang="zh-CN" altLang="en-US"/>
          </a:p>
        </p:txBody>
      </p:sp>
    </p:spTree>
    <p:extLst>
      <p:ext uri="{BB962C8B-B14F-4D97-AF65-F5344CB8AC3E}">
        <p14:creationId xmlns:p14="http://schemas.microsoft.com/office/powerpoint/2010/main" val="3194251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7"/>
          <p:cNvSpPr>
            <a:spLocks noGrp="1" noChangeArrowheads="1"/>
          </p:cNvSpPr>
          <p:nvPr>
            <p:ph type="sldNum" sz="quarter" idx="12"/>
          </p:nvPr>
        </p:nvSpPr>
        <p:spPr>
          <a:ln/>
        </p:spPr>
        <p:txBody>
          <a:bodyPr/>
          <a:lstStyle>
            <a:lvl1pPr>
              <a:defRPr/>
            </a:lvl1pPr>
          </a:lstStyle>
          <a:p>
            <a:pPr>
              <a:defRPr/>
            </a:pPr>
            <a:fld id="{02A517AA-330E-4E5E-A09A-2B0F511EF35A}" type="slidenum">
              <a:rPr lang="en-US" altLang="zh-CN"/>
              <a:pPr>
                <a:defRPr/>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7"/>
          <p:cNvSpPr>
            <a:spLocks noGrp="1" noChangeArrowheads="1"/>
          </p:cNvSpPr>
          <p:nvPr>
            <p:ph type="sldNum" sz="quarter" idx="12"/>
          </p:nvPr>
        </p:nvSpPr>
        <p:spPr>
          <a:ln/>
        </p:spPr>
        <p:txBody>
          <a:bodyPr/>
          <a:lstStyle>
            <a:lvl1pPr>
              <a:defRPr/>
            </a:lvl1pPr>
          </a:lstStyle>
          <a:p>
            <a:pPr>
              <a:defRPr/>
            </a:pPr>
            <a:fld id="{47924FE8-8B06-4BC6-8C11-06247455643B}" type="slidenum">
              <a:rPr lang="en-US" altLang="zh-CN"/>
              <a:pPr>
                <a:defRPr/>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7"/>
          <p:cNvSpPr>
            <a:spLocks noGrp="1" noChangeArrowheads="1"/>
          </p:cNvSpPr>
          <p:nvPr>
            <p:ph type="sldNum" sz="quarter" idx="12"/>
          </p:nvPr>
        </p:nvSpPr>
        <p:spPr>
          <a:ln/>
        </p:spPr>
        <p:txBody>
          <a:bodyPr/>
          <a:lstStyle>
            <a:lvl1pPr>
              <a:defRPr/>
            </a:lvl1pPr>
          </a:lstStyle>
          <a:p>
            <a:pPr>
              <a:defRPr/>
            </a:pPr>
            <a:fld id="{2814CCE4-958F-4649-B052-A91C7B741C31}" type="slidenum">
              <a:rPr lang="en-US" altLang="zh-CN"/>
              <a:pPr>
                <a:defRPr/>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7"/>
          <p:cNvSpPr>
            <a:spLocks noGrp="1" noChangeArrowheads="1"/>
          </p:cNvSpPr>
          <p:nvPr>
            <p:ph type="sldNum" sz="quarter" idx="12"/>
          </p:nvPr>
        </p:nvSpPr>
        <p:spPr>
          <a:ln/>
        </p:spPr>
        <p:txBody>
          <a:bodyPr/>
          <a:lstStyle>
            <a:lvl1pPr>
              <a:defRPr/>
            </a:lvl1pPr>
          </a:lstStyle>
          <a:p>
            <a:pPr>
              <a:defRPr/>
            </a:pPr>
            <a:fld id="{0BAB4253-3175-4E65-AF14-782BEC538CA0}" type="slidenum">
              <a:rPr lang="en-US" altLang="zh-CN"/>
              <a:pPr>
                <a:defRPr/>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7"/>
          <p:cNvSpPr>
            <a:spLocks noGrp="1" noChangeArrowheads="1"/>
          </p:cNvSpPr>
          <p:nvPr>
            <p:ph type="sldNum" sz="quarter" idx="12"/>
          </p:nvPr>
        </p:nvSpPr>
        <p:spPr>
          <a:ln/>
        </p:spPr>
        <p:txBody>
          <a:bodyPr/>
          <a:lstStyle>
            <a:lvl1pPr>
              <a:defRPr/>
            </a:lvl1pPr>
          </a:lstStyle>
          <a:p>
            <a:pPr>
              <a:defRPr/>
            </a:pPr>
            <a:fld id="{1B19594A-4519-4722-9E76-2CB6EA3908BB}" type="slidenum">
              <a:rPr lang="en-US" altLang="zh-CN"/>
              <a:pPr>
                <a:defRPr/>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7"/>
          <p:cNvSpPr>
            <a:spLocks noGrp="1" noChangeArrowheads="1"/>
          </p:cNvSpPr>
          <p:nvPr>
            <p:ph type="sldNum" sz="quarter" idx="12"/>
          </p:nvPr>
        </p:nvSpPr>
        <p:spPr>
          <a:ln/>
        </p:spPr>
        <p:txBody>
          <a:bodyPr/>
          <a:lstStyle>
            <a:lvl1pPr>
              <a:defRPr/>
            </a:lvl1pPr>
          </a:lstStyle>
          <a:p>
            <a:pPr>
              <a:defRPr/>
            </a:pPr>
            <a:fld id="{6C510904-F97F-468C-B157-7AF55F16F10C}" type="slidenum">
              <a:rPr lang="en-US" altLang="zh-CN"/>
              <a:pPr>
                <a:defRPr/>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7"/>
          <p:cNvSpPr>
            <a:spLocks noGrp="1" noChangeArrowheads="1"/>
          </p:cNvSpPr>
          <p:nvPr>
            <p:ph type="sldNum" sz="quarter" idx="12"/>
          </p:nvPr>
        </p:nvSpPr>
        <p:spPr>
          <a:ln/>
        </p:spPr>
        <p:txBody>
          <a:bodyPr/>
          <a:lstStyle>
            <a:lvl1pPr>
              <a:defRPr/>
            </a:lvl1pPr>
          </a:lstStyle>
          <a:p>
            <a:pPr>
              <a:defRPr/>
            </a:pPr>
            <a:fld id="{E51B9134-9C97-4477-A5DB-EAC3924A8CC1}" type="slidenum">
              <a:rPr lang="en-US" altLang="zh-CN"/>
              <a:pPr>
                <a:defRPr/>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7"/>
          <p:cNvSpPr>
            <a:spLocks noGrp="1" noChangeArrowheads="1"/>
          </p:cNvSpPr>
          <p:nvPr>
            <p:ph type="sldNum" sz="quarter" idx="12"/>
          </p:nvPr>
        </p:nvSpPr>
        <p:spPr>
          <a:ln/>
        </p:spPr>
        <p:txBody>
          <a:bodyPr/>
          <a:lstStyle>
            <a:lvl1pPr>
              <a:defRPr/>
            </a:lvl1pPr>
          </a:lstStyle>
          <a:p>
            <a:pPr>
              <a:defRPr/>
            </a:pPr>
            <a:fld id="{65BDDB4C-AC3D-4DE6-AE1E-DA64D01A2211}" type="slidenum">
              <a:rPr lang="en-US" altLang="zh-CN"/>
              <a:pPr>
                <a:defRPr/>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7"/>
          <p:cNvSpPr>
            <a:spLocks noGrp="1" noChangeArrowheads="1"/>
          </p:cNvSpPr>
          <p:nvPr>
            <p:ph type="sldNum" sz="quarter" idx="12"/>
          </p:nvPr>
        </p:nvSpPr>
        <p:spPr>
          <a:ln/>
        </p:spPr>
        <p:txBody>
          <a:bodyPr/>
          <a:lstStyle>
            <a:lvl1pPr>
              <a:defRPr/>
            </a:lvl1pPr>
          </a:lstStyle>
          <a:p>
            <a:pPr>
              <a:defRPr/>
            </a:pPr>
            <a:fld id="{F55E942D-6F5C-4302-866F-DE521217AA77}" type="slidenum">
              <a:rPr lang="en-US" altLang="zh-CN"/>
              <a:pPr>
                <a:defRPr/>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7"/>
          <p:cNvSpPr>
            <a:spLocks noGrp="1" noChangeArrowheads="1"/>
          </p:cNvSpPr>
          <p:nvPr>
            <p:ph type="sldNum" sz="quarter" idx="12"/>
          </p:nvPr>
        </p:nvSpPr>
        <p:spPr>
          <a:ln/>
        </p:spPr>
        <p:txBody>
          <a:bodyPr/>
          <a:lstStyle>
            <a:lvl1pPr>
              <a:defRPr/>
            </a:lvl1pPr>
          </a:lstStyle>
          <a:p>
            <a:pPr>
              <a:defRPr/>
            </a:pPr>
            <a:fld id="{0DA907E2-AC37-480B-986B-C6951A1CB3CD}" type="slidenum">
              <a:rPr lang="en-US" altLang="zh-CN"/>
              <a:pPr>
                <a:defRPr/>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7"/>
          <p:cNvSpPr>
            <a:spLocks noGrp="1" noChangeArrowheads="1"/>
          </p:cNvSpPr>
          <p:nvPr>
            <p:ph type="sldNum" sz="quarter" idx="12"/>
          </p:nvPr>
        </p:nvSpPr>
        <p:spPr>
          <a:ln/>
        </p:spPr>
        <p:txBody>
          <a:bodyPr/>
          <a:lstStyle>
            <a:lvl1pPr>
              <a:defRPr/>
            </a:lvl1pPr>
          </a:lstStyle>
          <a:p>
            <a:pPr>
              <a:defRPr/>
            </a:pPr>
            <a:fld id="{7C91D981-0117-4A18-A0E8-C3D9F6F5F817}" type="slidenum">
              <a:rPr lang="en-US" altLang="zh-CN"/>
              <a:pPr>
                <a:defRPr/>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122" name="Picture 2" descr="NMIC_ppt模版-PPT2"/>
          <p:cNvPicPr>
            <a:picLocks noChangeAspect="1" noChangeArrowheads="1"/>
          </p:cNvPicPr>
          <p:nvPr/>
        </p:nvPicPr>
        <p:blipFill>
          <a:blip r:embed="rId13"/>
          <a:srcRect/>
          <a:stretch>
            <a:fillRect/>
          </a:stretch>
        </p:blipFill>
        <p:spPr bwMode="auto">
          <a:xfrm>
            <a:off x="0" y="0"/>
            <a:ext cx="9144000" cy="6853238"/>
          </a:xfrm>
          <a:prstGeom prst="rect">
            <a:avLst/>
          </a:prstGeom>
          <a:noFill/>
          <a:ln w="9525">
            <a:noFill/>
            <a:miter lim="800000"/>
            <a:headEnd/>
            <a:tailEnd/>
          </a:ln>
        </p:spPr>
      </p:pic>
      <p:sp>
        <p:nvSpPr>
          <p:cNvPr id="5123" name="Rectangle 3"/>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5124" name="Rectangle 4"/>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149" name="Rectangle 5"/>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defRPr>
            </a:lvl1pPr>
          </a:lstStyle>
          <a:p>
            <a:pPr>
              <a:defRPr/>
            </a:pPr>
            <a:endParaRPr lang="en-US" altLang="zh-CN"/>
          </a:p>
        </p:txBody>
      </p:sp>
      <p:sp>
        <p:nvSpPr>
          <p:cNvPr id="6150" name="Rectangle 6"/>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a:defRPr/>
            </a:pPr>
            <a:endParaRPr lang="en-US" altLang="zh-CN"/>
          </a:p>
        </p:txBody>
      </p:sp>
      <p:sp>
        <p:nvSpPr>
          <p:cNvPr id="6151" name="Rectangle 7"/>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a:defRPr/>
            </a:pPr>
            <a:fld id="{55702ED1-FD56-4F66-8312-8976CD3C8470}"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p:titleStyle>
    <p:bodyStyle>
      <a:lvl1pPr marL="342900" indent="-342900" algn="l" rtl="0" eaLnBrk="0" fontAlgn="base" hangingPunct="0">
        <a:spcBef>
          <a:spcPct val="20000"/>
        </a:spcBef>
        <a:spcAft>
          <a:spcPct val="0"/>
        </a:spcAft>
        <a:buSzPct val="90000"/>
        <a:buFont typeface="Wingdings" pitchFamily="2" charset="2"/>
        <a:buChar char="l"/>
        <a:defRPr sz="3200">
          <a:solidFill>
            <a:schemeClr val="tx1"/>
          </a:solidFill>
          <a:latin typeface="+mn-lt"/>
          <a:ea typeface="宋体" pitchFamily="2" charset="-122"/>
          <a:cs typeface="+mn-cs"/>
        </a:defRPr>
      </a:lvl1pPr>
      <a:lvl2pPr marL="742950" indent="-285750" algn="l" rtl="0" eaLnBrk="0" fontAlgn="base" hangingPunct="0">
        <a:spcBef>
          <a:spcPct val="20000"/>
        </a:spcBef>
        <a:spcAft>
          <a:spcPct val="0"/>
        </a:spcAft>
        <a:buChar char="–"/>
        <a:defRPr sz="2800">
          <a:solidFill>
            <a:schemeClr val="tx1"/>
          </a:solidFill>
          <a:latin typeface="+mn-lt"/>
          <a:ea typeface="宋体" pitchFamily="2"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itchFamily="2" charset="-122"/>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mailto:giscadmin@cma.gov.cn"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hyperlink" Target="http://www.jma.go.jp/jma/indexe.html" TargetMode="External"/><Relationship Id="rId7" Type="http://schemas.openxmlformats.org/officeDocument/2006/relationships/image" Target="../media/image24.jpeg"/><Relationship Id="rId12"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3.jpeg"/><Relationship Id="rId11" Type="http://schemas.openxmlformats.org/officeDocument/2006/relationships/image" Target="../media/image27.jpeg"/><Relationship Id="rId5" Type="http://schemas.openxmlformats.org/officeDocument/2006/relationships/hyperlink" Target="http://www.bmvbs.de/" TargetMode="External"/><Relationship Id="rId10" Type="http://schemas.openxmlformats.org/officeDocument/2006/relationships/image" Target="../media/image26.png"/><Relationship Id="rId4" Type="http://schemas.openxmlformats.org/officeDocument/2006/relationships/image" Target="../media/image22.png"/><Relationship Id="rId9" Type="http://schemas.openxmlformats.org/officeDocument/2006/relationships/hyperlink" Target="http://gb.weather.gov.hk/abouthko/logoexplain/logoexplainc.htm"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标题 93"/>
          <p:cNvSpPr>
            <a:spLocks noGrp="1"/>
          </p:cNvSpPr>
          <p:nvPr>
            <p:ph type="ctrTitle"/>
          </p:nvPr>
        </p:nvSpPr>
        <p:spPr>
          <a:xfrm>
            <a:off x="323528" y="908720"/>
            <a:ext cx="8424936" cy="1470025"/>
          </a:xfrm>
        </p:spPr>
        <p:txBody>
          <a:bodyPr/>
          <a:lstStyle/>
          <a:p>
            <a:r>
              <a:rPr lang="en-AU" altLang="zh-CN" sz="4000" b="1" dirty="0">
                <a:solidFill>
                  <a:srgbClr val="C00000"/>
                </a:solidFill>
              </a:rPr>
              <a:t>The </a:t>
            </a:r>
            <a:r>
              <a:rPr lang="en-AU" altLang="zh-CN" sz="4000" b="1" dirty="0" smtClean="0">
                <a:solidFill>
                  <a:srgbClr val="C00000"/>
                </a:solidFill>
              </a:rPr>
              <a:t>Report of </a:t>
            </a:r>
            <a:r>
              <a:rPr lang="en-US" sz="4000" b="1" dirty="0" smtClean="0">
                <a:solidFill>
                  <a:srgbClr val="C00000"/>
                </a:solidFill>
              </a:rPr>
              <a:t>GISC Beijing</a:t>
            </a:r>
            <a:endParaRPr lang="zh-CN" altLang="en-US" sz="4000" b="1" dirty="0">
              <a:solidFill>
                <a:srgbClr val="C00000"/>
              </a:solidFill>
            </a:endParaRPr>
          </a:p>
        </p:txBody>
      </p:sp>
      <p:sp>
        <p:nvSpPr>
          <p:cNvPr id="95" name="副标题 94"/>
          <p:cNvSpPr>
            <a:spLocks noGrp="1"/>
          </p:cNvSpPr>
          <p:nvPr>
            <p:ph type="subTitle" idx="1"/>
          </p:nvPr>
        </p:nvSpPr>
        <p:spPr>
          <a:xfrm>
            <a:off x="743418" y="3789040"/>
            <a:ext cx="7500990" cy="1900254"/>
          </a:xfrm>
        </p:spPr>
        <p:txBody>
          <a:bodyPr/>
          <a:lstStyle/>
          <a:p>
            <a:pPr>
              <a:lnSpc>
                <a:spcPct val="150000"/>
              </a:lnSpc>
            </a:pPr>
            <a:r>
              <a:rPr lang="en-CA" altLang="zh-CN" sz="2800" dirty="0" err="1" smtClean="0">
                <a:solidFill>
                  <a:srgbClr val="002060"/>
                </a:solidFill>
              </a:rPr>
              <a:t>Feng</a:t>
            </a:r>
            <a:r>
              <a:rPr lang="en-CA" altLang="zh-CN" sz="2800" dirty="0" smtClean="0">
                <a:solidFill>
                  <a:srgbClr val="002060"/>
                </a:solidFill>
              </a:rPr>
              <a:t> GAO</a:t>
            </a:r>
            <a:r>
              <a:rPr lang="en-CA" altLang="zh-CN" sz="2000" dirty="0" smtClean="0">
                <a:solidFill>
                  <a:srgbClr val="002060"/>
                </a:solidFill>
              </a:rPr>
              <a:t> </a:t>
            </a:r>
            <a:endParaRPr lang="en-CA" altLang="zh-CN" sz="2000" dirty="0" smtClean="0">
              <a:solidFill>
                <a:srgbClr val="002060"/>
              </a:solidFill>
            </a:endParaRPr>
          </a:p>
          <a:p>
            <a:pPr>
              <a:lnSpc>
                <a:spcPct val="150000"/>
              </a:lnSpc>
            </a:pPr>
            <a:r>
              <a:rPr lang="en-CA" altLang="zh-CN" sz="2400" dirty="0" smtClean="0">
                <a:solidFill>
                  <a:srgbClr val="002060"/>
                </a:solidFill>
              </a:rPr>
              <a:t>National Meteorological Information Center</a:t>
            </a:r>
            <a:r>
              <a:rPr lang="zh-CN" altLang="en-US" sz="2400" dirty="0" smtClean="0">
                <a:solidFill>
                  <a:srgbClr val="002060"/>
                </a:solidFill>
              </a:rPr>
              <a:t>，</a:t>
            </a:r>
            <a:r>
              <a:rPr lang="en-CA" altLang="zh-CN" sz="2400" dirty="0" smtClean="0">
                <a:solidFill>
                  <a:srgbClr val="002060"/>
                </a:solidFill>
              </a:rPr>
              <a:t>CMA</a:t>
            </a:r>
            <a:endParaRPr lang="en-CA" altLang="zh-TW" sz="2400" dirty="0" smtClean="0">
              <a:solidFill>
                <a:srgbClr val="002060"/>
              </a:solidFill>
            </a:endParaRPr>
          </a:p>
          <a:p>
            <a:pPr>
              <a:lnSpc>
                <a:spcPct val="150000"/>
              </a:lnSpc>
            </a:pPr>
            <a:endParaRPr lang="zh-CN" altLang="en-US" sz="2800" dirty="0">
              <a:solidFill>
                <a:srgbClr val="002060"/>
              </a:solidFill>
            </a:endParaRPr>
          </a:p>
        </p:txBody>
      </p:sp>
    </p:spTree>
    <p:extLst>
      <p:ext uri="{BB962C8B-B14F-4D97-AF65-F5344CB8AC3E}">
        <p14:creationId xmlns:p14="http://schemas.microsoft.com/office/powerpoint/2010/main" val="24129215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标题 1"/>
          <p:cNvSpPr txBox="1">
            <a:spLocks/>
          </p:cNvSpPr>
          <p:nvPr/>
        </p:nvSpPr>
        <p:spPr>
          <a:xfrm>
            <a:off x="539552" y="332656"/>
            <a:ext cx="82296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a:lstStyle>
          <a:p>
            <a:pPr algn="l"/>
            <a:r>
              <a:rPr lang="en-US" altLang="zh-CN" sz="4000" b="1" dirty="0" smtClean="0">
                <a:solidFill>
                  <a:srgbClr val="C00000"/>
                </a:solidFill>
              </a:rPr>
              <a:t>OUTLINE</a:t>
            </a:r>
            <a:endParaRPr lang="arn-CL" altLang="zh-CN" sz="4000" b="1" dirty="0">
              <a:solidFill>
                <a:srgbClr val="C00000"/>
              </a:solidFill>
            </a:endParaRPr>
          </a:p>
        </p:txBody>
      </p:sp>
      <p:sp>
        <p:nvSpPr>
          <p:cNvPr id="2" name="TextBox 1"/>
          <p:cNvSpPr txBox="1"/>
          <p:nvPr/>
        </p:nvSpPr>
        <p:spPr>
          <a:xfrm>
            <a:off x="1115615" y="1340768"/>
            <a:ext cx="3238387" cy="3970318"/>
          </a:xfrm>
          <a:prstGeom prst="rect">
            <a:avLst/>
          </a:prstGeom>
          <a:noFill/>
        </p:spPr>
        <p:txBody>
          <a:bodyPr wrap="none" rtlCol="0">
            <a:spAutoFit/>
          </a:bodyPr>
          <a:lstStyle/>
          <a:p>
            <a:pPr marL="571500" indent="-571500">
              <a:lnSpc>
                <a:spcPct val="150000"/>
              </a:lnSpc>
              <a:buFont typeface="Wingdings" pitchFamily="2" charset="2"/>
              <a:buChar char="p"/>
            </a:pPr>
            <a:r>
              <a:rPr lang="en-US" altLang="zh-CN" sz="2800" dirty="0" smtClean="0">
                <a:solidFill>
                  <a:srgbClr val="C00000"/>
                </a:solidFill>
                <a:ea typeface="宋体" pitchFamily="2" charset="-122"/>
                <a:cs typeface="+mj-cs"/>
              </a:rPr>
              <a:t>Timeline</a:t>
            </a:r>
          </a:p>
          <a:p>
            <a:pPr marL="571500" indent="-571500">
              <a:lnSpc>
                <a:spcPct val="150000"/>
              </a:lnSpc>
              <a:buFont typeface="Wingdings" pitchFamily="2" charset="2"/>
              <a:buChar char="p"/>
            </a:pPr>
            <a:r>
              <a:rPr lang="en-US" altLang="zh-CN" sz="2800" dirty="0" smtClean="0">
                <a:solidFill>
                  <a:srgbClr val="C00000"/>
                </a:solidFill>
                <a:ea typeface="宋体" pitchFamily="2" charset="-122"/>
              </a:rPr>
              <a:t>GISC </a:t>
            </a:r>
            <a:r>
              <a:rPr lang="en-US" altLang="zh-CN" sz="2800" dirty="0">
                <a:solidFill>
                  <a:srgbClr val="C00000"/>
                </a:solidFill>
                <a:ea typeface="宋体" pitchFamily="2" charset="-122"/>
              </a:rPr>
              <a:t>Beijing</a:t>
            </a:r>
          </a:p>
          <a:p>
            <a:pPr marL="571500" indent="-571500">
              <a:lnSpc>
                <a:spcPct val="150000"/>
              </a:lnSpc>
              <a:buFont typeface="Wingdings" pitchFamily="2" charset="2"/>
              <a:buChar char="p"/>
            </a:pPr>
            <a:r>
              <a:rPr lang="en-US" altLang="zh-CN" sz="2800" dirty="0" smtClean="0">
                <a:solidFill>
                  <a:srgbClr val="C00000"/>
                </a:solidFill>
              </a:rPr>
              <a:t>Operations</a:t>
            </a:r>
            <a:endParaRPr lang="zh-CN" altLang="en-US" sz="2800" dirty="0">
              <a:solidFill>
                <a:srgbClr val="C00000"/>
              </a:solidFill>
            </a:endParaRPr>
          </a:p>
          <a:p>
            <a:pPr marL="571500" indent="-571500">
              <a:lnSpc>
                <a:spcPct val="150000"/>
              </a:lnSpc>
              <a:buFont typeface="Wingdings" pitchFamily="2" charset="2"/>
              <a:buChar char="p"/>
            </a:pPr>
            <a:r>
              <a:rPr lang="en-US" altLang="zh-CN" sz="2800" dirty="0" smtClean="0">
                <a:solidFill>
                  <a:srgbClr val="C00000"/>
                </a:solidFill>
                <a:ea typeface="宋体" pitchFamily="2" charset="-122"/>
                <a:cs typeface="+mj-cs"/>
              </a:rPr>
              <a:t>About  AMDCN</a:t>
            </a:r>
          </a:p>
          <a:p>
            <a:pPr marL="571500" indent="-571500">
              <a:lnSpc>
                <a:spcPct val="150000"/>
              </a:lnSpc>
              <a:buFont typeface="Wingdings" pitchFamily="2" charset="2"/>
              <a:buChar char="p"/>
            </a:pPr>
            <a:r>
              <a:rPr lang="en-US" altLang="zh-CN" sz="2800" dirty="0" smtClean="0">
                <a:solidFill>
                  <a:srgbClr val="C00000"/>
                </a:solidFill>
                <a:ea typeface="宋体" pitchFamily="2" charset="-122"/>
                <a:cs typeface="+mj-cs"/>
              </a:rPr>
              <a:t>Next step</a:t>
            </a:r>
          </a:p>
          <a:p>
            <a:pPr marL="571500" indent="-571500">
              <a:lnSpc>
                <a:spcPct val="150000"/>
              </a:lnSpc>
              <a:buFont typeface="Wingdings" pitchFamily="2" charset="2"/>
              <a:buChar char="p"/>
            </a:pPr>
            <a:r>
              <a:rPr lang="en-US" altLang="zh-CN" sz="2800" dirty="0" smtClean="0">
                <a:solidFill>
                  <a:srgbClr val="C00000"/>
                </a:solidFill>
              </a:rPr>
              <a:t>Suggestions</a:t>
            </a:r>
            <a:endParaRPr lang="en-US" altLang="zh-CN" sz="2800" dirty="0">
              <a:solidFill>
                <a:srgbClr val="C00000"/>
              </a:solidFill>
              <a:ea typeface="宋体" pitchFamily="2" charset="-122"/>
              <a:cs typeface="+mj-cs"/>
            </a:endParaRPr>
          </a:p>
        </p:txBody>
      </p:sp>
    </p:spTree>
    <p:extLst>
      <p:ext uri="{BB962C8B-B14F-4D97-AF65-F5344CB8AC3E}">
        <p14:creationId xmlns:p14="http://schemas.microsoft.com/office/powerpoint/2010/main" val="6586934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274638"/>
            <a:ext cx="8435280" cy="1143000"/>
          </a:xfrm>
        </p:spPr>
        <p:txBody>
          <a:bodyPr/>
          <a:lstStyle/>
          <a:p>
            <a:pPr algn="l"/>
            <a:r>
              <a:rPr lang="en-US" altLang="zh-CN" dirty="0" smtClean="0">
                <a:solidFill>
                  <a:srgbClr val="C00000"/>
                </a:solidFill>
              </a:rPr>
              <a:t>Timeline</a:t>
            </a:r>
            <a:endParaRPr lang="zh-CN" altLang="en-US" dirty="0">
              <a:solidFill>
                <a:srgbClr val="C00000"/>
              </a:solidFill>
            </a:endParaRPr>
          </a:p>
        </p:txBody>
      </p:sp>
      <p:sp>
        <p:nvSpPr>
          <p:cNvPr id="4" name="AutoShape 6"/>
          <p:cNvSpPr>
            <a:spLocks noChangeArrowheads="1"/>
          </p:cNvSpPr>
          <p:nvPr/>
        </p:nvSpPr>
        <p:spPr bwMode="auto">
          <a:xfrm>
            <a:off x="251520" y="1412776"/>
            <a:ext cx="8712968" cy="612934"/>
          </a:xfrm>
          <a:prstGeom prst="roundRect">
            <a:avLst>
              <a:gd name="adj" fmla="val 16667"/>
            </a:avLst>
          </a:prstGeom>
          <a:solidFill>
            <a:schemeClr val="bg1">
              <a:lumMod val="95000"/>
            </a:schemeClr>
          </a:solidFill>
          <a:ln w="28575">
            <a:solidFill>
              <a:srgbClr val="DDDDDD"/>
            </a:solidFill>
            <a:round/>
            <a:headEnd/>
            <a:tailEnd/>
          </a:ln>
        </p:spPr>
        <p:txBody>
          <a:bodyPr wrap="square" anchor="ctr">
            <a:spAutoFit/>
          </a:bodyPr>
          <a:lstStyle/>
          <a:p>
            <a:pPr marL="342900" indent="-342900">
              <a:lnSpc>
                <a:spcPct val="150000"/>
              </a:lnSpc>
              <a:buFont typeface="Wingdings" pitchFamily="2" charset="2"/>
              <a:buChar char="Ø"/>
            </a:pPr>
            <a:r>
              <a:rPr kumimoji="1" lang="en-US" altLang="zh-CN" sz="2000" dirty="0" smtClean="0">
                <a:solidFill>
                  <a:srgbClr val="0000FF">
                    <a:lumMod val="50000"/>
                  </a:srgbClr>
                </a:solidFill>
              </a:rPr>
              <a:t>Oct</a:t>
            </a:r>
            <a:r>
              <a:rPr kumimoji="1" lang="en-US" altLang="zh-CN" sz="2000" dirty="0">
                <a:solidFill>
                  <a:srgbClr val="0000FF">
                    <a:lumMod val="50000"/>
                  </a:srgbClr>
                </a:solidFill>
              </a:rPr>
              <a:t>, 2009   Kick-off </a:t>
            </a:r>
            <a:r>
              <a:rPr kumimoji="1" lang="en-US" altLang="zh-CN" sz="2000" dirty="0" smtClean="0">
                <a:solidFill>
                  <a:srgbClr val="0000FF">
                    <a:lumMod val="50000"/>
                  </a:srgbClr>
                </a:solidFill>
              </a:rPr>
              <a:t>the developing of </a:t>
            </a:r>
            <a:r>
              <a:rPr kumimoji="1" lang="en-US" altLang="zh-CN" sz="2000" dirty="0">
                <a:solidFill>
                  <a:srgbClr val="0000FF">
                    <a:lumMod val="50000"/>
                  </a:srgbClr>
                </a:solidFill>
              </a:rPr>
              <a:t>WIS </a:t>
            </a:r>
            <a:r>
              <a:rPr kumimoji="1" lang="en-US" altLang="zh-CN" sz="2000" dirty="0" smtClean="0">
                <a:solidFill>
                  <a:srgbClr val="0000FF">
                    <a:lumMod val="50000"/>
                  </a:srgbClr>
                </a:solidFill>
              </a:rPr>
              <a:t>system in </a:t>
            </a:r>
            <a:r>
              <a:rPr kumimoji="1" lang="en-US" altLang="zh-CN" sz="2000" dirty="0">
                <a:solidFill>
                  <a:srgbClr val="0000FF">
                    <a:lumMod val="50000"/>
                  </a:srgbClr>
                </a:solidFill>
              </a:rPr>
              <a:t>CMA</a:t>
            </a:r>
          </a:p>
        </p:txBody>
      </p:sp>
    </p:spTree>
    <p:extLst>
      <p:ext uri="{BB962C8B-B14F-4D97-AF65-F5344CB8AC3E}">
        <p14:creationId xmlns:p14="http://schemas.microsoft.com/office/powerpoint/2010/main" val="4206116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274638"/>
            <a:ext cx="8435280" cy="1143000"/>
          </a:xfrm>
        </p:spPr>
        <p:txBody>
          <a:bodyPr/>
          <a:lstStyle/>
          <a:p>
            <a:pPr algn="l"/>
            <a:r>
              <a:rPr lang="en-US" altLang="zh-CN" dirty="0" smtClean="0">
                <a:solidFill>
                  <a:srgbClr val="C00000"/>
                </a:solidFill>
              </a:rPr>
              <a:t>Timeline</a:t>
            </a:r>
            <a:endParaRPr lang="zh-CN" altLang="en-US" dirty="0">
              <a:solidFill>
                <a:srgbClr val="C00000"/>
              </a:solidFill>
            </a:endParaRPr>
          </a:p>
        </p:txBody>
      </p:sp>
      <p:sp>
        <p:nvSpPr>
          <p:cNvPr id="4" name="AutoShape 6"/>
          <p:cNvSpPr>
            <a:spLocks noChangeArrowheads="1"/>
          </p:cNvSpPr>
          <p:nvPr/>
        </p:nvSpPr>
        <p:spPr bwMode="auto">
          <a:xfrm>
            <a:off x="251520" y="1412776"/>
            <a:ext cx="8712968" cy="612934"/>
          </a:xfrm>
          <a:prstGeom prst="roundRect">
            <a:avLst>
              <a:gd name="adj" fmla="val 16667"/>
            </a:avLst>
          </a:prstGeom>
          <a:solidFill>
            <a:schemeClr val="bg1">
              <a:lumMod val="95000"/>
            </a:schemeClr>
          </a:solidFill>
          <a:ln w="28575">
            <a:solidFill>
              <a:srgbClr val="DDDDDD"/>
            </a:solidFill>
            <a:round/>
            <a:headEnd/>
            <a:tailEnd/>
          </a:ln>
        </p:spPr>
        <p:txBody>
          <a:bodyPr wrap="square" anchor="ctr">
            <a:spAutoFit/>
          </a:bodyPr>
          <a:lstStyle/>
          <a:p>
            <a:pPr marL="342900" indent="-342900">
              <a:lnSpc>
                <a:spcPct val="150000"/>
              </a:lnSpc>
              <a:buFont typeface="Wingdings" pitchFamily="2" charset="2"/>
              <a:buChar char="Ø"/>
            </a:pPr>
            <a:r>
              <a:rPr kumimoji="1" lang="en-US" altLang="zh-CN" sz="2000" dirty="0" smtClean="0">
                <a:solidFill>
                  <a:srgbClr val="0000FF">
                    <a:lumMod val="50000"/>
                  </a:srgbClr>
                </a:solidFill>
              </a:rPr>
              <a:t>Oct</a:t>
            </a:r>
            <a:r>
              <a:rPr kumimoji="1" lang="en-US" altLang="zh-CN" sz="2000" dirty="0">
                <a:solidFill>
                  <a:srgbClr val="0000FF">
                    <a:lumMod val="50000"/>
                  </a:srgbClr>
                </a:solidFill>
              </a:rPr>
              <a:t>, </a:t>
            </a:r>
            <a:r>
              <a:rPr kumimoji="1" lang="en-US" altLang="zh-CN" sz="2000" dirty="0" smtClean="0">
                <a:solidFill>
                  <a:srgbClr val="0000FF">
                    <a:lumMod val="50000"/>
                  </a:srgbClr>
                </a:solidFill>
              </a:rPr>
              <a:t>2009   </a:t>
            </a:r>
            <a:r>
              <a:rPr kumimoji="1" lang="en-US" altLang="zh-CN" sz="2000" dirty="0">
                <a:solidFill>
                  <a:srgbClr val="0000FF">
                    <a:lumMod val="50000"/>
                  </a:srgbClr>
                </a:solidFill>
              </a:rPr>
              <a:t>Kick-off </a:t>
            </a:r>
            <a:r>
              <a:rPr kumimoji="1" lang="en-US" altLang="zh-CN" sz="2000" dirty="0" smtClean="0">
                <a:solidFill>
                  <a:srgbClr val="0000FF">
                    <a:lumMod val="50000"/>
                  </a:srgbClr>
                </a:solidFill>
              </a:rPr>
              <a:t>the </a:t>
            </a:r>
            <a:r>
              <a:rPr kumimoji="1" lang="en-US" altLang="zh-CN" sz="2000" dirty="0">
                <a:solidFill>
                  <a:srgbClr val="0000FF">
                    <a:lumMod val="50000"/>
                  </a:srgbClr>
                </a:solidFill>
              </a:rPr>
              <a:t>developing of WIS </a:t>
            </a:r>
            <a:r>
              <a:rPr kumimoji="1" lang="en-US" altLang="zh-CN" sz="2000" dirty="0" smtClean="0">
                <a:solidFill>
                  <a:srgbClr val="0000FF">
                    <a:lumMod val="50000"/>
                  </a:srgbClr>
                </a:solidFill>
              </a:rPr>
              <a:t>system </a:t>
            </a:r>
            <a:r>
              <a:rPr kumimoji="1" lang="en-US" altLang="zh-CN" sz="2000" dirty="0">
                <a:solidFill>
                  <a:srgbClr val="0000FF">
                    <a:lumMod val="50000"/>
                  </a:srgbClr>
                </a:solidFill>
              </a:rPr>
              <a:t>in CMA</a:t>
            </a:r>
          </a:p>
        </p:txBody>
      </p:sp>
      <p:grpSp>
        <p:nvGrpSpPr>
          <p:cNvPr id="3" name="组合 2"/>
          <p:cNvGrpSpPr/>
          <p:nvPr/>
        </p:nvGrpSpPr>
        <p:grpSpPr>
          <a:xfrm>
            <a:off x="216024" y="2142000"/>
            <a:ext cx="8892480" cy="4599368"/>
            <a:chOff x="216024" y="2142000"/>
            <a:chExt cx="8892480" cy="4599368"/>
          </a:xfrm>
        </p:grpSpPr>
        <p:sp>
          <p:nvSpPr>
            <p:cNvPr id="6" name="AutoShape 6"/>
            <p:cNvSpPr>
              <a:spLocks noChangeArrowheads="1"/>
            </p:cNvSpPr>
            <p:nvPr/>
          </p:nvSpPr>
          <p:spPr bwMode="auto">
            <a:xfrm>
              <a:off x="251520" y="2142000"/>
              <a:ext cx="8712968" cy="612934"/>
            </a:xfrm>
            <a:prstGeom prst="roundRect">
              <a:avLst>
                <a:gd name="adj" fmla="val 16667"/>
              </a:avLst>
            </a:prstGeom>
            <a:solidFill>
              <a:schemeClr val="bg1"/>
            </a:solidFill>
            <a:ln w="28575">
              <a:solidFill>
                <a:srgbClr val="DDDDDD"/>
              </a:solidFill>
              <a:round/>
              <a:headEnd/>
              <a:tailEnd/>
            </a:ln>
          </p:spPr>
          <p:txBody>
            <a:bodyPr wrap="square" anchor="ctr">
              <a:spAutoFit/>
            </a:bodyPr>
            <a:lstStyle/>
            <a:p>
              <a:pPr marL="342900" lvl="1" indent="-342900">
                <a:lnSpc>
                  <a:spcPct val="150000"/>
                </a:lnSpc>
                <a:buSzPct val="90000"/>
                <a:buFont typeface="Wingdings" pitchFamily="2" charset="2"/>
                <a:buChar char="Ø"/>
              </a:pPr>
              <a:r>
                <a:rPr kumimoji="1" lang="en-US" altLang="zh-CN" sz="2000" dirty="0" smtClean="0">
                  <a:solidFill>
                    <a:srgbClr val="0000FF">
                      <a:lumMod val="50000"/>
                    </a:srgbClr>
                  </a:solidFill>
                </a:rPr>
                <a:t>May, </a:t>
              </a:r>
              <a:r>
                <a:rPr kumimoji="1" lang="en-US" altLang="zh-CN" sz="2000" dirty="0">
                  <a:solidFill>
                    <a:srgbClr val="0000FF">
                      <a:lumMod val="50000"/>
                    </a:srgbClr>
                  </a:solidFill>
                </a:rPr>
                <a:t>2010  Finished </a:t>
              </a:r>
              <a:r>
                <a:rPr kumimoji="1" lang="en-US" altLang="zh-CN" sz="2000" dirty="0" smtClean="0">
                  <a:solidFill>
                    <a:srgbClr val="0000FF">
                      <a:lumMod val="50000"/>
                    </a:srgbClr>
                  </a:solidFill>
                </a:rPr>
                <a:t>the software system </a:t>
              </a:r>
              <a:r>
                <a:rPr kumimoji="1" lang="en-US" altLang="zh-CN" sz="1200" dirty="0" smtClean="0">
                  <a:solidFill>
                    <a:srgbClr val="0000FF">
                      <a:lumMod val="50000"/>
                    </a:srgbClr>
                  </a:solidFill>
                </a:rPr>
                <a:t>(GISC+DCPS)</a:t>
              </a:r>
              <a:endParaRPr kumimoji="1" lang="en-US" altLang="zh-CN" sz="1200" dirty="0">
                <a:solidFill>
                  <a:srgbClr val="0000FF">
                    <a:lumMod val="50000"/>
                  </a:srgbClr>
                </a:solidFill>
              </a:endParaRPr>
            </a:p>
          </p:txBody>
        </p:sp>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888" y="2774391"/>
              <a:ext cx="5544616" cy="396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圆角矩形 13"/>
            <p:cNvSpPr/>
            <p:nvPr/>
          </p:nvSpPr>
          <p:spPr bwMode="auto">
            <a:xfrm>
              <a:off x="216024" y="2953314"/>
              <a:ext cx="3347864" cy="3716046"/>
            </a:xfrm>
            <a:prstGeom prst="roundRect">
              <a:avLst/>
            </a:prstGeom>
            <a:solidFill>
              <a:schemeClr val="bg1">
                <a:lumMod val="85000"/>
                <a:alpha val="30000"/>
              </a:schemeClr>
            </a:solidFill>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a:lstStyle/>
            <a:p>
              <a:pPr>
                <a:lnSpc>
                  <a:spcPts val="2400"/>
                </a:lnSpc>
                <a:buClr>
                  <a:srgbClr val="C00000"/>
                </a:buClr>
                <a:buSzPct val="80000"/>
                <a:buFont typeface="Wingdings" pitchFamily="2" charset="2"/>
                <a:buChar char="n"/>
                <a:defRPr/>
              </a:pPr>
              <a:r>
                <a:rPr kumimoji="1" lang="zh-CN" altLang="en-US" sz="1600" b="1" dirty="0" smtClean="0">
                  <a:solidFill>
                    <a:srgbClr val="000000"/>
                  </a:solidFill>
                  <a:cs typeface="Arial" pitchFamily="34" charset="0"/>
                </a:rPr>
                <a:t> </a:t>
              </a:r>
              <a:r>
                <a:rPr lang="en-US" altLang="zh-CN" sz="1600" dirty="0">
                  <a:solidFill>
                    <a:srgbClr val="000000"/>
                  </a:solidFill>
                </a:rPr>
                <a:t>to </a:t>
              </a:r>
              <a:r>
                <a:rPr lang="en-AU" altLang="zh-CN" sz="1600" dirty="0">
                  <a:solidFill>
                    <a:srgbClr val="000000"/>
                  </a:solidFill>
                </a:rPr>
                <a:t>fully compliant with WIS technical </a:t>
              </a:r>
              <a:r>
                <a:rPr lang="en-AU" altLang="zh-CN" sz="1600" dirty="0" smtClean="0">
                  <a:solidFill>
                    <a:srgbClr val="000000"/>
                  </a:solidFill>
                </a:rPr>
                <a:t>specification</a:t>
              </a:r>
              <a:endParaRPr lang="en-AU" altLang="zh-CN" sz="1600" dirty="0">
                <a:solidFill>
                  <a:srgbClr val="000000"/>
                </a:solidFill>
              </a:endParaRPr>
            </a:p>
            <a:p>
              <a:pPr>
                <a:lnSpc>
                  <a:spcPts val="2400"/>
                </a:lnSpc>
                <a:buClr>
                  <a:srgbClr val="C00000"/>
                </a:buClr>
                <a:buSzPct val="80000"/>
                <a:buFont typeface="Wingdings" pitchFamily="2" charset="2"/>
                <a:buChar char="n"/>
                <a:defRPr/>
              </a:pPr>
              <a:r>
                <a:rPr lang="en-AU" altLang="zh-CN" sz="1600" dirty="0">
                  <a:solidFill>
                    <a:srgbClr val="000000"/>
                  </a:solidFill>
                </a:rPr>
                <a:t> </a:t>
              </a:r>
              <a:r>
                <a:rPr lang="en-US" altLang="zh-CN" sz="1600" dirty="0" smtClean="0">
                  <a:solidFill>
                    <a:srgbClr val="000000"/>
                  </a:solidFill>
                </a:rPr>
                <a:t>J2EE </a:t>
              </a:r>
              <a:r>
                <a:rPr lang="en-US" altLang="zh-CN" sz="1600" dirty="0">
                  <a:solidFill>
                    <a:srgbClr val="000000"/>
                  </a:solidFill>
                </a:rPr>
                <a:t>technical </a:t>
              </a:r>
              <a:r>
                <a:rPr lang="en-US" altLang="zh-CN" sz="1600" dirty="0" smtClean="0">
                  <a:solidFill>
                    <a:srgbClr val="000000"/>
                  </a:solidFill>
                </a:rPr>
                <a:t>architecture</a:t>
              </a:r>
            </a:p>
            <a:p>
              <a:pPr>
                <a:lnSpc>
                  <a:spcPts val="2400"/>
                </a:lnSpc>
                <a:buClr>
                  <a:srgbClr val="C00000"/>
                </a:buClr>
                <a:buSzPct val="80000"/>
                <a:buFont typeface="Wingdings" pitchFamily="2" charset="2"/>
                <a:buChar char="n"/>
                <a:defRPr/>
              </a:pPr>
              <a:r>
                <a:rPr lang="en-US" altLang="zh-CN" sz="1600" dirty="0" smtClean="0">
                  <a:solidFill>
                    <a:srgbClr val="000000"/>
                  </a:solidFill>
                </a:rPr>
                <a:t> </a:t>
              </a:r>
              <a:r>
                <a:rPr lang="en-US" altLang="zh-CN" sz="1600" dirty="0">
                  <a:solidFill>
                    <a:srgbClr val="000000"/>
                  </a:solidFill>
                </a:rPr>
                <a:t>using software</a:t>
              </a:r>
            </a:p>
            <a:p>
              <a:pPr marL="0" lvl="1">
                <a:lnSpc>
                  <a:spcPts val="2400"/>
                </a:lnSpc>
                <a:buClr>
                  <a:srgbClr val="C00000"/>
                </a:buClr>
                <a:buSzPct val="80000"/>
                <a:defRPr/>
              </a:pPr>
              <a:r>
                <a:rPr lang="zh-CN" altLang="en-US" sz="1600" dirty="0">
                  <a:solidFill>
                    <a:srgbClr val="000000"/>
                  </a:solidFill>
                </a:rPr>
                <a:t> </a:t>
              </a:r>
              <a:r>
                <a:rPr lang="zh-CN" altLang="en-US" sz="1600" dirty="0" smtClean="0">
                  <a:solidFill>
                    <a:srgbClr val="000000"/>
                  </a:solidFill>
                </a:rPr>
                <a:t> </a:t>
              </a:r>
              <a:r>
                <a:rPr lang="en-US" altLang="zh-CN" sz="1600" dirty="0" smtClean="0">
                  <a:solidFill>
                    <a:srgbClr val="000000"/>
                  </a:solidFill>
                </a:rPr>
                <a:t>- O/I:SUSE Linux </a:t>
              </a:r>
              <a:r>
                <a:rPr lang="en-US" altLang="zh-CN" sz="1600" dirty="0">
                  <a:solidFill>
                    <a:srgbClr val="000000"/>
                  </a:solidFill>
                </a:rPr>
                <a:t>10</a:t>
              </a:r>
            </a:p>
            <a:p>
              <a:pPr marL="0" lvl="1">
                <a:lnSpc>
                  <a:spcPts val="2400"/>
                </a:lnSpc>
                <a:buClr>
                  <a:srgbClr val="C00000"/>
                </a:buClr>
                <a:buSzPct val="80000"/>
                <a:defRPr/>
              </a:pPr>
              <a:r>
                <a:rPr lang="en-US" altLang="zh-CN" sz="1600" dirty="0">
                  <a:solidFill>
                    <a:srgbClr val="000000"/>
                  </a:solidFill>
                </a:rPr>
                <a:t> </a:t>
              </a:r>
              <a:r>
                <a:rPr lang="en-US" altLang="zh-CN" sz="1600" dirty="0" smtClean="0">
                  <a:solidFill>
                    <a:srgbClr val="000000"/>
                  </a:solidFill>
                </a:rPr>
                <a:t> - Web</a:t>
              </a:r>
              <a:r>
                <a:rPr lang="zh-CN" altLang="en-US" sz="1600" dirty="0" smtClean="0">
                  <a:solidFill>
                    <a:srgbClr val="000000"/>
                  </a:solidFill>
                </a:rPr>
                <a:t> </a:t>
              </a:r>
              <a:r>
                <a:rPr lang="en-US" altLang="zh-CN" sz="1600" dirty="0">
                  <a:solidFill>
                    <a:srgbClr val="000000"/>
                  </a:solidFill>
                </a:rPr>
                <a:t>Server</a:t>
              </a:r>
              <a:r>
                <a:rPr lang="zh-CN" altLang="en-US" sz="1600" dirty="0">
                  <a:solidFill>
                    <a:srgbClr val="000000"/>
                  </a:solidFill>
                </a:rPr>
                <a:t>：</a:t>
              </a:r>
              <a:r>
                <a:rPr lang="en-US" altLang="zh-CN" sz="1600" dirty="0">
                  <a:solidFill>
                    <a:srgbClr val="000000"/>
                  </a:solidFill>
                </a:rPr>
                <a:t>Apache 2</a:t>
              </a:r>
            </a:p>
            <a:p>
              <a:pPr marL="0" lvl="1">
                <a:lnSpc>
                  <a:spcPts val="2400"/>
                </a:lnSpc>
                <a:buClr>
                  <a:srgbClr val="C00000"/>
                </a:buClr>
                <a:buSzPct val="80000"/>
                <a:defRPr/>
              </a:pPr>
              <a:r>
                <a:rPr lang="en-US" altLang="zh-CN" sz="1600" dirty="0">
                  <a:solidFill>
                    <a:srgbClr val="000000"/>
                  </a:solidFill>
                </a:rPr>
                <a:t> </a:t>
              </a:r>
              <a:r>
                <a:rPr lang="en-US" altLang="zh-CN" sz="1600" dirty="0" smtClean="0">
                  <a:solidFill>
                    <a:srgbClr val="000000"/>
                  </a:solidFill>
                </a:rPr>
                <a:t> - Web </a:t>
              </a:r>
              <a:r>
                <a:rPr lang="en-US" altLang="zh-CN" sz="1600" dirty="0">
                  <a:solidFill>
                    <a:srgbClr val="000000"/>
                  </a:solidFill>
                </a:rPr>
                <a:t>Server: Apache Tomcat 6.0</a:t>
              </a:r>
            </a:p>
            <a:p>
              <a:pPr marL="0" lvl="1">
                <a:lnSpc>
                  <a:spcPts val="2400"/>
                </a:lnSpc>
                <a:buClr>
                  <a:srgbClr val="C00000"/>
                </a:buClr>
                <a:buSzPct val="80000"/>
                <a:defRPr/>
              </a:pPr>
              <a:r>
                <a:rPr lang="zh-CN" altLang="en-US" sz="1600" dirty="0">
                  <a:solidFill>
                    <a:srgbClr val="000000"/>
                  </a:solidFill>
                </a:rPr>
                <a:t> </a:t>
              </a:r>
              <a:r>
                <a:rPr lang="zh-CN" altLang="en-US" sz="1600" dirty="0" smtClean="0">
                  <a:solidFill>
                    <a:srgbClr val="000000"/>
                  </a:solidFill>
                </a:rPr>
                <a:t> </a:t>
              </a:r>
              <a:r>
                <a:rPr lang="en-US" altLang="zh-CN" sz="1600" dirty="0" smtClean="0">
                  <a:solidFill>
                    <a:srgbClr val="000000"/>
                  </a:solidFill>
                </a:rPr>
                <a:t>- RDBMS</a:t>
              </a:r>
              <a:r>
                <a:rPr lang="zh-CN" altLang="en-US" sz="1600" dirty="0">
                  <a:solidFill>
                    <a:srgbClr val="000000"/>
                  </a:solidFill>
                </a:rPr>
                <a:t>：</a:t>
              </a:r>
              <a:r>
                <a:rPr lang="en-US" altLang="zh-CN" sz="1600" dirty="0">
                  <a:solidFill>
                    <a:srgbClr val="000000"/>
                  </a:solidFill>
                </a:rPr>
                <a:t>Oracle 10g</a:t>
              </a:r>
            </a:p>
            <a:p>
              <a:pPr marL="0" lvl="1">
                <a:lnSpc>
                  <a:spcPts val="2400"/>
                </a:lnSpc>
                <a:buClr>
                  <a:srgbClr val="C00000"/>
                </a:buClr>
                <a:buSzPct val="80000"/>
                <a:defRPr/>
              </a:pPr>
              <a:r>
                <a:rPr lang="en-US" altLang="zh-CN" sz="1600" dirty="0">
                  <a:solidFill>
                    <a:srgbClr val="000000"/>
                  </a:solidFill>
                </a:rPr>
                <a:t> </a:t>
              </a:r>
              <a:r>
                <a:rPr lang="en-US" altLang="zh-CN" sz="1600" dirty="0" smtClean="0">
                  <a:solidFill>
                    <a:srgbClr val="000000"/>
                  </a:solidFill>
                </a:rPr>
                <a:t> - JAVA </a:t>
              </a:r>
              <a:r>
                <a:rPr lang="en-US" altLang="zh-CN" sz="1600" dirty="0">
                  <a:solidFill>
                    <a:srgbClr val="000000"/>
                  </a:solidFill>
                </a:rPr>
                <a:t>tools</a:t>
              </a:r>
              <a:r>
                <a:rPr lang="zh-CN" altLang="en-US" sz="1600" dirty="0">
                  <a:solidFill>
                    <a:srgbClr val="000000"/>
                  </a:solidFill>
                </a:rPr>
                <a:t>：</a:t>
              </a:r>
              <a:r>
                <a:rPr lang="en-US" altLang="zh-CN" sz="1600" dirty="0">
                  <a:solidFill>
                    <a:srgbClr val="000000"/>
                  </a:solidFill>
                </a:rPr>
                <a:t>SUN JDK 1.6</a:t>
              </a:r>
            </a:p>
          </p:txBody>
        </p:sp>
        <p:sp>
          <p:nvSpPr>
            <p:cNvPr id="15" name="椭圆 14"/>
            <p:cNvSpPr/>
            <p:nvPr/>
          </p:nvSpPr>
          <p:spPr>
            <a:xfrm>
              <a:off x="3923928" y="5561032"/>
              <a:ext cx="1584177" cy="1108328"/>
            </a:xfrm>
            <a:prstGeom prst="ellipse">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grpSp>
    </p:spTree>
    <p:extLst>
      <p:ext uri="{BB962C8B-B14F-4D97-AF65-F5344CB8AC3E}">
        <p14:creationId xmlns:p14="http://schemas.microsoft.com/office/powerpoint/2010/main" val="2255927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274638"/>
            <a:ext cx="8435280" cy="1143000"/>
          </a:xfrm>
        </p:spPr>
        <p:txBody>
          <a:bodyPr/>
          <a:lstStyle/>
          <a:p>
            <a:pPr algn="l"/>
            <a:r>
              <a:rPr lang="en-US" altLang="zh-CN" dirty="0" smtClean="0">
                <a:solidFill>
                  <a:srgbClr val="C00000"/>
                </a:solidFill>
              </a:rPr>
              <a:t>Timeline</a:t>
            </a:r>
            <a:endParaRPr lang="zh-CN" altLang="en-US" dirty="0">
              <a:solidFill>
                <a:srgbClr val="C00000"/>
              </a:solidFill>
            </a:endParaRPr>
          </a:p>
        </p:txBody>
      </p:sp>
      <p:grpSp>
        <p:nvGrpSpPr>
          <p:cNvPr id="3" name="组合 2"/>
          <p:cNvGrpSpPr/>
          <p:nvPr/>
        </p:nvGrpSpPr>
        <p:grpSpPr>
          <a:xfrm>
            <a:off x="251520" y="2871224"/>
            <a:ext cx="8712968" cy="3726128"/>
            <a:chOff x="251520" y="2871224"/>
            <a:chExt cx="8712968" cy="3726128"/>
          </a:xfrm>
        </p:grpSpPr>
        <p:sp>
          <p:nvSpPr>
            <p:cNvPr id="12" name="AutoShape 6"/>
            <p:cNvSpPr>
              <a:spLocks noChangeArrowheads="1"/>
            </p:cNvSpPr>
            <p:nvPr/>
          </p:nvSpPr>
          <p:spPr bwMode="auto">
            <a:xfrm>
              <a:off x="251520" y="2871224"/>
              <a:ext cx="8712968" cy="549867"/>
            </a:xfrm>
            <a:prstGeom prst="roundRect">
              <a:avLst>
                <a:gd name="adj" fmla="val 16667"/>
              </a:avLst>
            </a:prstGeom>
            <a:solidFill>
              <a:schemeClr val="bg1">
                <a:lumMod val="95000"/>
              </a:schemeClr>
            </a:solidFill>
            <a:ln w="28575">
              <a:solidFill>
                <a:srgbClr val="DDDDDD"/>
              </a:solidFill>
              <a:round/>
              <a:headEnd/>
              <a:tailEnd/>
            </a:ln>
          </p:spPr>
          <p:txBody>
            <a:bodyPr wrap="square" anchor="ctr">
              <a:spAutoFit/>
            </a:bodyPr>
            <a:lstStyle/>
            <a:p>
              <a:pPr marL="342900" lvl="1" indent="-342900">
                <a:lnSpc>
                  <a:spcPct val="150000"/>
                </a:lnSpc>
                <a:buSzPct val="90000"/>
                <a:buFont typeface="Wingdings" pitchFamily="2" charset="2"/>
                <a:buChar char="Ø"/>
              </a:pPr>
              <a:r>
                <a:rPr kumimoji="1" lang="en-US" altLang="zh-CN" sz="2000" dirty="0">
                  <a:solidFill>
                    <a:srgbClr val="0000FF">
                      <a:lumMod val="50000"/>
                    </a:srgbClr>
                  </a:solidFill>
                </a:rPr>
                <a:t>Aug, 2010  Endorsed by WMO ET-GDDP through on-site </a:t>
              </a:r>
              <a:r>
                <a:rPr kumimoji="1" lang="en-US" altLang="zh-CN" sz="2000" dirty="0" smtClean="0">
                  <a:solidFill>
                    <a:srgbClr val="0000FF">
                      <a:lumMod val="50000"/>
                    </a:srgbClr>
                  </a:solidFill>
                </a:rPr>
                <a:t>audit</a:t>
              </a:r>
              <a:endParaRPr kumimoji="1" lang="en-US" altLang="zh-CN" sz="2000" dirty="0">
                <a:solidFill>
                  <a:srgbClr val="0000FF">
                    <a:lumMod val="50000"/>
                  </a:srgbClr>
                </a:solidFill>
              </a:endParaRPr>
            </a:p>
          </p:txBody>
        </p:sp>
        <p:sp>
          <p:nvSpPr>
            <p:cNvPr id="13" name="TextBox 6"/>
            <p:cNvSpPr txBox="1">
              <a:spLocks noChangeArrowheads="1"/>
            </p:cNvSpPr>
            <p:nvPr/>
          </p:nvSpPr>
          <p:spPr bwMode="auto">
            <a:xfrm>
              <a:off x="5169579" y="4194995"/>
              <a:ext cx="3794909"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fontAlgn="base">
                <a:lnSpc>
                  <a:spcPct val="150000"/>
                </a:lnSpc>
                <a:spcBef>
                  <a:spcPct val="20000"/>
                </a:spcBef>
                <a:spcAft>
                  <a:spcPct val="0"/>
                </a:spcAft>
                <a:buClr>
                  <a:srgbClr val="0000FF">
                    <a:lumMod val="50000"/>
                  </a:srgbClr>
                </a:buClr>
                <a:buSzPct val="100000"/>
                <a:defRPr/>
              </a:pPr>
              <a:r>
                <a:rPr kumimoji="1" lang="en-US" altLang="zh-CN" sz="2000" dirty="0" smtClean="0">
                  <a:solidFill>
                    <a:srgbClr val="0000FF">
                      <a:lumMod val="50000"/>
                    </a:srgbClr>
                  </a:solidFill>
                  <a:latin typeface="Arial" charset="0"/>
                  <a:ea typeface="宋体"/>
                </a:rPr>
                <a:t> (The function of system was fully meet the </a:t>
              </a:r>
              <a:r>
                <a:rPr kumimoji="1" lang="en-US" altLang="zh-CN" sz="2000" dirty="0">
                  <a:solidFill>
                    <a:srgbClr val="0000FF">
                      <a:lumMod val="50000"/>
                    </a:srgbClr>
                  </a:solidFill>
                  <a:latin typeface="Arial" charset="0"/>
                  <a:ea typeface="宋体"/>
                </a:rPr>
                <a:t>features of the </a:t>
              </a:r>
              <a:r>
                <a:rPr kumimoji="1" lang="en-US" altLang="zh-CN" sz="2000" dirty="0" smtClean="0">
                  <a:solidFill>
                    <a:srgbClr val="0000FF">
                      <a:lumMod val="50000"/>
                    </a:srgbClr>
                  </a:solidFill>
                  <a:latin typeface="Arial" charset="0"/>
                  <a:ea typeface="宋体"/>
                </a:rPr>
                <a:t>design requirements)</a:t>
              </a:r>
              <a:endParaRPr kumimoji="1" lang="en-US" altLang="zh-CN" sz="2000" dirty="0">
                <a:solidFill>
                  <a:srgbClr val="0000FF">
                    <a:lumMod val="50000"/>
                  </a:srgbClr>
                </a:solidFill>
                <a:latin typeface="Arial" charset="0"/>
                <a:ea typeface="宋体"/>
              </a:endParaRPr>
            </a:p>
          </p:txBody>
        </p:sp>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043" y="3528024"/>
              <a:ext cx="4722021" cy="3069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 name="AutoShape 6"/>
          <p:cNvSpPr>
            <a:spLocks noChangeArrowheads="1"/>
          </p:cNvSpPr>
          <p:nvPr/>
        </p:nvSpPr>
        <p:spPr bwMode="auto">
          <a:xfrm>
            <a:off x="251520" y="1412776"/>
            <a:ext cx="8712968" cy="612934"/>
          </a:xfrm>
          <a:prstGeom prst="roundRect">
            <a:avLst>
              <a:gd name="adj" fmla="val 16667"/>
            </a:avLst>
          </a:prstGeom>
          <a:solidFill>
            <a:schemeClr val="bg1">
              <a:lumMod val="95000"/>
            </a:schemeClr>
          </a:solidFill>
          <a:ln w="28575">
            <a:solidFill>
              <a:srgbClr val="DDDDDD"/>
            </a:solidFill>
            <a:round/>
            <a:headEnd/>
            <a:tailEnd/>
          </a:ln>
        </p:spPr>
        <p:txBody>
          <a:bodyPr wrap="square" anchor="ctr">
            <a:spAutoFit/>
          </a:bodyPr>
          <a:lstStyle/>
          <a:p>
            <a:pPr marL="342900" indent="-342900">
              <a:lnSpc>
                <a:spcPct val="150000"/>
              </a:lnSpc>
              <a:buFont typeface="Wingdings" pitchFamily="2" charset="2"/>
              <a:buChar char="Ø"/>
            </a:pPr>
            <a:r>
              <a:rPr kumimoji="1" lang="en-US" altLang="zh-CN" sz="2000" dirty="0" smtClean="0">
                <a:solidFill>
                  <a:srgbClr val="0000FF">
                    <a:lumMod val="50000"/>
                  </a:srgbClr>
                </a:solidFill>
              </a:rPr>
              <a:t>Oct</a:t>
            </a:r>
            <a:r>
              <a:rPr kumimoji="1" lang="en-US" altLang="zh-CN" sz="2000" dirty="0">
                <a:solidFill>
                  <a:srgbClr val="0000FF">
                    <a:lumMod val="50000"/>
                  </a:srgbClr>
                </a:solidFill>
              </a:rPr>
              <a:t>, </a:t>
            </a:r>
            <a:r>
              <a:rPr kumimoji="1" lang="en-US" altLang="zh-CN" sz="2000" dirty="0" smtClean="0">
                <a:solidFill>
                  <a:srgbClr val="0000FF">
                    <a:lumMod val="50000"/>
                  </a:srgbClr>
                </a:solidFill>
              </a:rPr>
              <a:t>2009   </a:t>
            </a:r>
            <a:r>
              <a:rPr kumimoji="1" lang="en-US" altLang="zh-CN" sz="2000" dirty="0">
                <a:solidFill>
                  <a:srgbClr val="0000FF">
                    <a:lumMod val="50000"/>
                  </a:srgbClr>
                </a:solidFill>
              </a:rPr>
              <a:t>Kick-off </a:t>
            </a:r>
            <a:r>
              <a:rPr kumimoji="1" lang="en-US" altLang="zh-CN" sz="2000" dirty="0" smtClean="0">
                <a:solidFill>
                  <a:srgbClr val="0000FF">
                    <a:lumMod val="50000"/>
                  </a:srgbClr>
                </a:solidFill>
              </a:rPr>
              <a:t>the </a:t>
            </a:r>
            <a:r>
              <a:rPr kumimoji="1" lang="en-US" altLang="zh-CN" sz="2000" dirty="0">
                <a:solidFill>
                  <a:srgbClr val="0000FF">
                    <a:lumMod val="50000"/>
                  </a:srgbClr>
                </a:solidFill>
              </a:rPr>
              <a:t>developing of WIS </a:t>
            </a:r>
            <a:r>
              <a:rPr kumimoji="1" lang="en-US" altLang="zh-CN" sz="2000" dirty="0" smtClean="0">
                <a:solidFill>
                  <a:srgbClr val="0000FF">
                    <a:lumMod val="50000"/>
                  </a:srgbClr>
                </a:solidFill>
              </a:rPr>
              <a:t>system </a:t>
            </a:r>
            <a:r>
              <a:rPr kumimoji="1" lang="en-US" altLang="zh-CN" sz="2000" dirty="0">
                <a:solidFill>
                  <a:srgbClr val="0000FF">
                    <a:lumMod val="50000"/>
                  </a:srgbClr>
                </a:solidFill>
              </a:rPr>
              <a:t>in CMA</a:t>
            </a:r>
          </a:p>
        </p:txBody>
      </p:sp>
      <p:sp>
        <p:nvSpPr>
          <p:cNvPr id="11" name="AutoShape 6"/>
          <p:cNvSpPr>
            <a:spLocks noChangeArrowheads="1"/>
          </p:cNvSpPr>
          <p:nvPr/>
        </p:nvSpPr>
        <p:spPr bwMode="auto">
          <a:xfrm>
            <a:off x="251520" y="2142000"/>
            <a:ext cx="8712968" cy="612934"/>
          </a:xfrm>
          <a:prstGeom prst="roundRect">
            <a:avLst>
              <a:gd name="adj" fmla="val 16667"/>
            </a:avLst>
          </a:prstGeom>
          <a:solidFill>
            <a:schemeClr val="bg1"/>
          </a:solidFill>
          <a:ln w="28575">
            <a:solidFill>
              <a:srgbClr val="DDDDDD"/>
            </a:solidFill>
            <a:round/>
            <a:headEnd/>
            <a:tailEnd/>
          </a:ln>
        </p:spPr>
        <p:txBody>
          <a:bodyPr wrap="square" anchor="ctr">
            <a:spAutoFit/>
          </a:bodyPr>
          <a:lstStyle/>
          <a:p>
            <a:pPr marL="342900" lvl="1" indent="-342900">
              <a:lnSpc>
                <a:spcPct val="150000"/>
              </a:lnSpc>
              <a:buSzPct val="90000"/>
              <a:buFont typeface="Wingdings" pitchFamily="2" charset="2"/>
              <a:buChar char="Ø"/>
            </a:pPr>
            <a:r>
              <a:rPr kumimoji="1" lang="en-US" altLang="zh-CN" sz="2000" dirty="0" smtClean="0">
                <a:solidFill>
                  <a:srgbClr val="0000FF">
                    <a:lumMod val="50000"/>
                  </a:srgbClr>
                </a:solidFill>
              </a:rPr>
              <a:t>May, 2010  </a:t>
            </a:r>
            <a:r>
              <a:rPr kumimoji="1" lang="en-US" altLang="zh-CN" sz="2000" dirty="0">
                <a:solidFill>
                  <a:srgbClr val="0000FF">
                    <a:lumMod val="50000"/>
                  </a:srgbClr>
                </a:solidFill>
              </a:rPr>
              <a:t>Finished </a:t>
            </a:r>
            <a:r>
              <a:rPr kumimoji="1" lang="en-US" altLang="zh-CN" sz="2000" dirty="0" smtClean="0">
                <a:solidFill>
                  <a:srgbClr val="0000FF">
                    <a:lumMod val="50000"/>
                  </a:srgbClr>
                </a:solidFill>
              </a:rPr>
              <a:t>the software system </a:t>
            </a:r>
            <a:r>
              <a:rPr kumimoji="1" lang="en-US" altLang="zh-CN" sz="1200" dirty="0" smtClean="0">
                <a:solidFill>
                  <a:srgbClr val="0000FF">
                    <a:lumMod val="50000"/>
                  </a:srgbClr>
                </a:solidFill>
              </a:rPr>
              <a:t>(GISC+DCPS)</a:t>
            </a:r>
            <a:endParaRPr kumimoji="1" lang="en-US" altLang="zh-CN" sz="1200" dirty="0">
              <a:solidFill>
                <a:srgbClr val="0000FF">
                  <a:lumMod val="50000"/>
                </a:srgbClr>
              </a:solidFill>
            </a:endParaRPr>
          </a:p>
        </p:txBody>
      </p:sp>
    </p:spTree>
    <p:extLst>
      <p:ext uri="{BB962C8B-B14F-4D97-AF65-F5344CB8AC3E}">
        <p14:creationId xmlns:p14="http://schemas.microsoft.com/office/powerpoint/2010/main" val="2369842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274638"/>
            <a:ext cx="8435280" cy="1143000"/>
          </a:xfrm>
        </p:spPr>
        <p:txBody>
          <a:bodyPr/>
          <a:lstStyle/>
          <a:p>
            <a:pPr algn="l"/>
            <a:r>
              <a:rPr lang="en-US" altLang="zh-CN" dirty="0" smtClean="0">
                <a:solidFill>
                  <a:srgbClr val="C00000"/>
                </a:solidFill>
              </a:rPr>
              <a:t>Timeline</a:t>
            </a:r>
            <a:endParaRPr lang="zh-CN" altLang="en-US" dirty="0">
              <a:solidFill>
                <a:srgbClr val="C00000"/>
              </a:solidFill>
            </a:endParaRPr>
          </a:p>
        </p:txBody>
      </p:sp>
      <p:grpSp>
        <p:nvGrpSpPr>
          <p:cNvPr id="3" name="组合 2"/>
          <p:cNvGrpSpPr/>
          <p:nvPr/>
        </p:nvGrpSpPr>
        <p:grpSpPr>
          <a:xfrm>
            <a:off x="251520" y="3537380"/>
            <a:ext cx="8841992" cy="3275997"/>
            <a:chOff x="251520" y="3537380"/>
            <a:chExt cx="8841992" cy="3275997"/>
          </a:xfrm>
        </p:grpSpPr>
        <p:sp>
          <p:nvSpPr>
            <p:cNvPr id="9" name="AutoShape 6"/>
            <p:cNvSpPr>
              <a:spLocks noChangeArrowheads="1"/>
            </p:cNvSpPr>
            <p:nvPr/>
          </p:nvSpPr>
          <p:spPr bwMode="auto">
            <a:xfrm>
              <a:off x="251520" y="3537380"/>
              <a:ext cx="8712968" cy="783193"/>
            </a:xfrm>
            <a:prstGeom prst="roundRect">
              <a:avLst>
                <a:gd name="adj" fmla="val 16667"/>
              </a:avLst>
            </a:prstGeom>
            <a:solidFill>
              <a:schemeClr val="bg1"/>
            </a:solidFill>
            <a:ln w="28575">
              <a:solidFill>
                <a:srgbClr val="DDDDDD"/>
              </a:solidFill>
              <a:round/>
              <a:headEnd/>
              <a:tailEnd/>
            </a:ln>
          </p:spPr>
          <p:txBody>
            <a:bodyPr wrap="square" anchor="ctr">
              <a:spAutoFit/>
            </a:bodyPr>
            <a:lstStyle/>
            <a:p>
              <a:pPr marL="342900" lvl="1" indent="-342900">
                <a:buSzPct val="90000"/>
                <a:buFont typeface="Wingdings" pitchFamily="2" charset="2"/>
                <a:buChar char="Ø"/>
              </a:pPr>
              <a:r>
                <a:rPr kumimoji="1" lang="en-US" altLang="zh-CN" sz="2000" dirty="0">
                  <a:solidFill>
                    <a:srgbClr val="0000FF">
                      <a:lumMod val="50000"/>
                    </a:srgbClr>
                  </a:solidFill>
                </a:rPr>
                <a:t>Nov, </a:t>
              </a:r>
              <a:r>
                <a:rPr kumimoji="1" lang="en-US" altLang="zh-CN" sz="2000" dirty="0" smtClean="0">
                  <a:solidFill>
                    <a:srgbClr val="0000FF">
                      <a:lumMod val="50000"/>
                    </a:srgbClr>
                  </a:solidFill>
                </a:rPr>
                <a:t>2010  </a:t>
              </a:r>
              <a:r>
                <a:rPr kumimoji="1" lang="en-US" altLang="zh-CN" sz="2000" dirty="0">
                  <a:solidFill>
                    <a:srgbClr val="0000FF">
                      <a:lumMod val="50000"/>
                    </a:srgbClr>
                  </a:solidFill>
                </a:rPr>
                <a:t>Recognized as one of the </a:t>
              </a:r>
              <a:r>
                <a:rPr kumimoji="1" lang="en-US" altLang="zh-CN" sz="2000" dirty="0" smtClean="0">
                  <a:solidFill>
                    <a:srgbClr val="0000FF">
                      <a:lumMod val="50000"/>
                    </a:srgbClr>
                  </a:solidFill>
                </a:rPr>
                <a:t>nominations </a:t>
              </a:r>
              <a:r>
                <a:rPr kumimoji="1" lang="en-US" altLang="zh-CN" sz="2000" dirty="0">
                  <a:solidFill>
                    <a:srgbClr val="0000FF">
                      <a:lumMod val="50000"/>
                    </a:srgbClr>
                  </a:solidFill>
                </a:rPr>
                <a:t>for WIS GISC at the meeting of </a:t>
              </a:r>
              <a:r>
                <a:rPr kumimoji="1" lang="en-US" altLang="zh-CN" sz="2000" dirty="0" smtClean="0">
                  <a:solidFill>
                    <a:srgbClr val="0000FF">
                      <a:lumMod val="50000"/>
                    </a:srgbClr>
                  </a:solidFill>
                </a:rPr>
                <a:t>CBS</a:t>
              </a:r>
              <a:r>
                <a:rPr kumimoji="1" lang="en-US" altLang="zh-CN" sz="2000" dirty="0">
                  <a:solidFill>
                    <a:srgbClr val="0000FF">
                      <a:lumMod val="50000"/>
                    </a:srgbClr>
                  </a:solidFill>
                </a:rPr>
                <a:t> Extraordinary Session in Windhoek, </a:t>
              </a:r>
              <a:r>
                <a:rPr kumimoji="1" lang="en-US" altLang="zh-CN" sz="2000" dirty="0" smtClean="0">
                  <a:solidFill>
                    <a:srgbClr val="0000FF">
                      <a:lumMod val="50000"/>
                    </a:srgbClr>
                  </a:solidFill>
                </a:rPr>
                <a:t>Namibia</a:t>
              </a:r>
              <a:endParaRPr kumimoji="1" lang="en-US" altLang="zh-CN" sz="2000" dirty="0">
                <a:solidFill>
                  <a:srgbClr val="0000FF">
                    <a:lumMod val="50000"/>
                  </a:srgbClr>
                </a:solidFill>
              </a:endParaRPr>
            </a:p>
          </p:txBody>
        </p:sp>
        <p:pic>
          <p:nvPicPr>
            <p:cNvPr id="13" name="图片 3" descr="C:\Documents and Settings\Jiang\桌面\IMG_1954.JPG"/>
            <p:cNvPicPr>
              <a:picLocks noChangeAspect="1" noChangeArrowheads="1"/>
            </p:cNvPicPr>
            <p:nvPr/>
          </p:nvPicPr>
          <p:blipFill>
            <a:blip r:embed="rId3"/>
            <a:srcRect/>
            <a:stretch>
              <a:fillRect/>
            </a:stretch>
          </p:blipFill>
          <p:spPr>
            <a:xfrm>
              <a:off x="5652120" y="4399364"/>
              <a:ext cx="3441392" cy="2236350"/>
            </a:xfrm>
            <a:prstGeom prst="rect">
              <a:avLst/>
            </a:prstGeom>
          </p:spPr>
        </p:pic>
        <p:sp>
          <p:nvSpPr>
            <p:cNvPr id="14" name="TextBox 13"/>
            <p:cNvSpPr txBox="1">
              <a:spLocks noChangeArrowheads="1"/>
            </p:cNvSpPr>
            <p:nvPr/>
          </p:nvSpPr>
          <p:spPr bwMode="auto">
            <a:xfrm>
              <a:off x="251520" y="4399364"/>
              <a:ext cx="7128792" cy="553998"/>
            </a:xfrm>
            <a:prstGeom prst="rect">
              <a:avLst/>
            </a:prstGeom>
            <a:solidFill>
              <a:schemeClr val="accent3">
                <a:alpha val="59000"/>
              </a:schemeClr>
            </a:solidFill>
            <a:ln>
              <a:headEnd/>
              <a:tailEnd/>
            </a:ln>
            <a:effectLst/>
          </p:spPr>
          <p:style>
            <a:lnRef idx="3">
              <a:schemeClr val="lt1"/>
            </a:lnRef>
            <a:fillRef idx="1">
              <a:schemeClr val="accent3"/>
            </a:fillRef>
            <a:effectRef idx="1">
              <a:schemeClr val="accent3"/>
            </a:effectRef>
            <a:fontRef idx="minor">
              <a:schemeClr val="lt1"/>
            </a:fontRef>
          </p:style>
          <p:txBody>
            <a:bodyPr wrap="square">
              <a:spAutoFit/>
            </a:bodyPr>
            <a:lstStyle/>
            <a:p>
              <a:pPr marL="285750" lvl="1" indent="-285750" eaLnBrk="0" fontAlgn="base" hangingPunct="0">
                <a:lnSpc>
                  <a:spcPct val="90000"/>
                </a:lnSpc>
                <a:spcBef>
                  <a:spcPct val="20000"/>
                </a:spcBef>
                <a:spcAft>
                  <a:spcPct val="0"/>
                </a:spcAft>
                <a:buClr>
                  <a:srgbClr val="FF0000"/>
                </a:buClr>
                <a:buSzPct val="75000"/>
                <a:buFont typeface="Wingdings" pitchFamily="2" charset="2"/>
                <a:buChar char="p"/>
              </a:pPr>
              <a:r>
                <a:rPr lang="en-US" altLang="zh-CN" sz="1500" dirty="0" smtClean="0">
                  <a:solidFill>
                    <a:srgbClr val="000000"/>
                  </a:solidFill>
                </a:rPr>
                <a:t>Demonstrated CMA WIS/GISC services to the session</a:t>
              </a:r>
            </a:p>
            <a:p>
              <a:pPr marL="285750" lvl="1" indent="-285750" eaLnBrk="0" fontAlgn="base" hangingPunct="0">
                <a:lnSpc>
                  <a:spcPct val="90000"/>
                </a:lnSpc>
                <a:spcBef>
                  <a:spcPct val="20000"/>
                </a:spcBef>
                <a:spcAft>
                  <a:spcPct val="0"/>
                </a:spcAft>
                <a:buClr>
                  <a:srgbClr val="FF0000"/>
                </a:buClr>
                <a:buSzPct val="75000"/>
                <a:buFont typeface="Wingdings" pitchFamily="2" charset="2"/>
                <a:buChar char="p"/>
              </a:pPr>
              <a:r>
                <a:rPr lang="en-US" sz="1500" dirty="0" smtClean="0">
                  <a:solidFill>
                    <a:srgbClr val="000000"/>
                  </a:solidFill>
                </a:rPr>
                <a:t>Recommended to Congress as one of the three GISC candidatures by CBS</a:t>
              </a:r>
              <a:endParaRPr lang="en-US" altLang="zh-CN" sz="1500" kern="0" dirty="0" smtClean="0">
                <a:solidFill>
                  <a:srgbClr val="000000"/>
                </a:solidFill>
              </a:endParaRPr>
            </a:p>
          </p:txBody>
        </p:sp>
        <p:pic>
          <p:nvPicPr>
            <p:cNvPr id="1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4953363"/>
              <a:ext cx="5400600" cy="1860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6" name="AutoShape 6"/>
          <p:cNvSpPr>
            <a:spLocks noChangeArrowheads="1"/>
          </p:cNvSpPr>
          <p:nvPr/>
        </p:nvSpPr>
        <p:spPr bwMode="auto">
          <a:xfrm>
            <a:off x="251520" y="2839691"/>
            <a:ext cx="8712968" cy="612934"/>
          </a:xfrm>
          <a:prstGeom prst="roundRect">
            <a:avLst>
              <a:gd name="adj" fmla="val 16667"/>
            </a:avLst>
          </a:prstGeom>
          <a:solidFill>
            <a:schemeClr val="bg1">
              <a:lumMod val="95000"/>
            </a:schemeClr>
          </a:solidFill>
          <a:ln w="28575">
            <a:solidFill>
              <a:srgbClr val="DDDDDD"/>
            </a:solidFill>
            <a:round/>
            <a:headEnd/>
            <a:tailEnd/>
          </a:ln>
        </p:spPr>
        <p:txBody>
          <a:bodyPr wrap="square" anchor="ctr">
            <a:spAutoFit/>
          </a:bodyPr>
          <a:lstStyle/>
          <a:p>
            <a:pPr marL="342900" lvl="1" indent="-342900">
              <a:lnSpc>
                <a:spcPct val="150000"/>
              </a:lnSpc>
              <a:buSzPct val="90000"/>
              <a:buFont typeface="Wingdings" pitchFamily="2" charset="2"/>
              <a:buChar char="Ø"/>
            </a:pPr>
            <a:r>
              <a:rPr kumimoji="1" lang="en-US" altLang="zh-CN" sz="2000" dirty="0">
                <a:solidFill>
                  <a:srgbClr val="0000FF">
                    <a:lumMod val="50000"/>
                  </a:srgbClr>
                </a:solidFill>
              </a:rPr>
              <a:t>Aug, 2010  Endorsed</a:t>
            </a:r>
            <a:r>
              <a:rPr kumimoji="1" lang="en-US" altLang="zh-CN" sz="2000" dirty="0" smtClean="0">
                <a:solidFill>
                  <a:srgbClr val="0000FF">
                    <a:lumMod val="50000"/>
                  </a:srgbClr>
                </a:solidFill>
              </a:rPr>
              <a:t> </a:t>
            </a:r>
            <a:r>
              <a:rPr kumimoji="1" lang="en-US" altLang="zh-CN" sz="2000" dirty="0">
                <a:solidFill>
                  <a:srgbClr val="0000FF">
                    <a:lumMod val="50000"/>
                  </a:srgbClr>
                </a:solidFill>
              </a:rPr>
              <a:t>by WMO ET-GDDP through on-site assessment</a:t>
            </a:r>
          </a:p>
        </p:txBody>
      </p:sp>
      <p:sp>
        <p:nvSpPr>
          <p:cNvPr id="19" name="AutoShape 6"/>
          <p:cNvSpPr>
            <a:spLocks noChangeArrowheads="1"/>
          </p:cNvSpPr>
          <p:nvPr/>
        </p:nvSpPr>
        <p:spPr bwMode="auto">
          <a:xfrm>
            <a:off x="251520" y="1412776"/>
            <a:ext cx="8712968" cy="612934"/>
          </a:xfrm>
          <a:prstGeom prst="roundRect">
            <a:avLst>
              <a:gd name="adj" fmla="val 16667"/>
            </a:avLst>
          </a:prstGeom>
          <a:solidFill>
            <a:schemeClr val="bg1">
              <a:lumMod val="95000"/>
            </a:schemeClr>
          </a:solidFill>
          <a:ln w="28575">
            <a:solidFill>
              <a:srgbClr val="DDDDDD"/>
            </a:solidFill>
            <a:round/>
            <a:headEnd/>
            <a:tailEnd/>
          </a:ln>
        </p:spPr>
        <p:txBody>
          <a:bodyPr wrap="square" anchor="ctr">
            <a:spAutoFit/>
          </a:bodyPr>
          <a:lstStyle/>
          <a:p>
            <a:pPr marL="342900" indent="-342900">
              <a:lnSpc>
                <a:spcPct val="150000"/>
              </a:lnSpc>
              <a:buFont typeface="Wingdings" pitchFamily="2" charset="2"/>
              <a:buChar char="Ø"/>
            </a:pPr>
            <a:r>
              <a:rPr kumimoji="1" lang="en-US" altLang="zh-CN" sz="2000" dirty="0" smtClean="0">
                <a:solidFill>
                  <a:srgbClr val="0000FF">
                    <a:lumMod val="50000"/>
                  </a:srgbClr>
                </a:solidFill>
              </a:rPr>
              <a:t>Oct</a:t>
            </a:r>
            <a:r>
              <a:rPr kumimoji="1" lang="en-US" altLang="zh-CN" sz="2000" dirty="0">
                <a:solidFill>
                  <a:srgbClr val="0000FF">
                    <a:lumMod val="50000"/>
                  </a:srgbClr>
                </a:solidFill>
              </a:rPr>
              <a:t>, </a:t>
            </a:r>
            <a:r>
              <a:rPr kumimoji="1" lang="en-US" altLang="zh-CN" sz="2000" dirty="0" smtClean="0">
                <a:solidFill>
                  <a:srgbClr val="0000FF">
                    <a:lumMod val="50000"/>
                  </a:srgbClr>
                </a:solidFill>
              </a:rPr>
              <a:t>2009   </a:t>
            </a:r>
            <a:r>
              <a:rPr kumimoji="1" lang="en-US" altLang="zh-CN" sz="2000" dirty="0">
                <a:solidFill>
                  <a:srgbClr val="0000FF">
                    <a:lumMod val="50000"/>
                  </a:srgbClr>
                </a:solidFill>
              </a:rPr>
              <a:t>Kick-off </a:t>
            </a:r>
            <a:r>
              <a:rPr kumimoji="1" lang="en-US" altLang="zh-CN" sz="2000" dirty="0" smtClean="0">
                <a:solidFill>
                  <a:srgbClr val="0000FF">
                    <a:lumMod val="50000"/>
                  </a:srgbClr>
                </a:solidFill>
              </a:rPr>
              <a:t>the </a:t>
            </a:r>
            <a:r>
              <a:rPr kumimoji="1" lang="en-US" altLang="zh-CN" sz="2000" dirty="0">
                <a:solidFill>
                  <a:srgbClr val="0000FF">
                    <a:lumMod val="50000"/>
                  </a:srgbClr>
                </a:solidFill>
              </a:rPr>
              <a:t>developing of WIS </a:t>
            </a:r>
            <a:r>
              <a:rPr kumimoji="1" lang="en-US" altLang="zh-CN" sz="2000" dirty="0" smtClean="0">
                <a:solidFill>
                  <a:srgbClr val="0000FF">
                    <a:lumMod val="50000"/>
                  </a:srgbClr>
                </a:solidFill>
              </a:rPr>
              <a:t>system </a:t>
            </a:r>
            <a:r>
              <a:rPr kumimoji="1" lang="en-US" altLang="zh-CN" sz="2000" dirty="0">
                <a:solidFill>
                  <a:srgbClr val="0000FF">
                    <a:lumMod val="50000"/>
                  </a:srgbClr>
                </a:solidFill>
              </a:rPr>
              <a:t>in CMA</a:t>
            </a:r>
          </a:p>
        </p:txBody>
      </p:sp>
      <p:sp>
        <p:nvSpPr>
          <p:cNvPr id="21" name="AutoShape 6"/>
          <p:cNvSpPr>
            <a:spLocks noChangeArrowheads="1"/>
          </p:cNvSpPr>
          <p:nvPr/>
        </p:nvSpPr>
        <p:spPr bwMode="auto">
          <a:xfrm>
            <a:off x="251520" y="2142000"/>
            <a:ext cx="8712968" cy="612934"/>
          </a:xfrm>
          <a:prstGeom prst="roundRect">
            <a:avLst>
              <a:gd name="adj" fmla="val 16667"/>
            </a:avLst>
          </a:prstGeom>
          <a:solidFill>
            <a:schemeClr val="bg1"/>
          </a:solidFill>
          <a:ln w="28575">
            <a:solidFill>
              <a:srgbClr val="DDDDDD"/>
            </a:solidFill>
            <a:round/>
            <a:headEnd/>
            <a:tailEnd/>
          </a:ln>
        </p:spPr>
        <p:txBody>
          <a:bodyPr wrap="square" anchor="ctr">
            <a:spAutoFit/>
          </a:bodyPr>
          <a:lstStyle/>
          <a:p>
            <a:pPr marL="342900" lvl="1" indent="-342900">
              <a:lnSpc>
                <a:spcPct val="150000"/>
              </a:lnSpc>
              <a:buSzPct val="90000"/>
              <a:buFont typeface="Wingdings" pitchFamily="2" charset="2"/>
              <a:buChar char="Ø"/>
            </a:pPr>
            <a:r>
              <a:rPr kumimoji="1" lang="en-US" altLang="zh-CN" sz="2000" dirty="0" smtClean="0">
                <a:solidFill>
                  <a:srgbClr val="0000FF">
                    <a:lumMod val="50000"/>
                  </a:srgbClr>
                </a:solidFill>
              </a:rPr>
              <a:t>May, 2010  </a:t>
            </a:r>
            <a:r>
              <a:rPr kumimoji="1" lang="en-US" altLang="zh-CN" sz="2000" dirty="0">
                <a:solidFill>
                  <a:srgbClr val="0000FF">
                    <a:lumMod val="50000"/>
                  </a:srgbClr>
                </a:solidFill>
              </a:rPr>
              <a:t>Finished </a:t>
            </a:r>
            <a:r>
              <a:rPr kumimoji="1" lang="en-US" altLang="zh-CN" sz="2000" dirty="0" smtClean="0">
                <a:solidFill>
                  <a:srgbClr val="0000FF">
                    <a:lumMod val="50000"/>
                  </a:srgbClr>
                </a:solidFill>
              </a:rPr>
              <a:t>the software system </a:t>
            </a:r>
            <a:r>
              <a:rPr kumimoji="1" lang="en-US" altLang="zh-CN" sz="1200" dirty="0" smtClean="0">
                <a:solidFill>
                  <a:srgbClr val="0000FF">
                    <a:lumMod val="50000"/>
                  </a:srgbClr>
                </a:solidFill>
              </a:rPr>
              <a:t>(GISC+DCPS)</a:t>
            </a:r>
            <a:endParaRPr kumimoji="1" lang="en-US" altLang="zh-CN" sz="1200" dirty="0">
              <a:solidFill>
                <a:srgbClr val="0000FF">
                  <a:lumMod val="50000"/>
                </a:srgbClr>
              </a:solidFill>
            </a:endParaRPr>
          </a:p>
        </p:txBody>
      </p:sp>
    </p:spTree>
    <p:extLst>
      <p:ext uri="{BB962C8B-B14F-4D97-AF65-F5344CB8AC3E}">
        <p14:creationId xmlns:p14="http://schemas.microsoft.com/office/powerpoint/2010/main" val="627368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274638"/>
            <a:ext cx="8435280" cy="1143000"/>
          </a:xfrm>
        </p:spPr>
        <p:txBody>
          <a:bodyPr/>
          <a:lstStyle/>
          <a:p>
            <a:pPr algn="l"/>
            <a:r>
              <a:rPr lang="en-US" altLang="zh-CN" dirty="0" smtClean="0">
                <a:solidFill>
                  <a:srgbClr val="C00000"/>
                </a:solidFill>
              </a:rPr>
              <a:t>Timeline</a:t>
            </a:r>
            <a:endParaRPr lang="zh-CN" altLang="en-US" dirty="0">
              <a:solidFill>
                <a:srgbClr val="C00000"/>
              </a:solidFill>
            </a:endParaRPr>
          </a:p>
        </p:txBody>
      </p:sp>
      <p:sp>
        <p:nvSpPr>
          <p:cNvPr id="10" name="AutoShape 6"/>
          <p:cNvSpPr>
            <a:spLocks noChangeArrowheads="1"/>
          </p:cNvSpPr>
          <p:nvPr/>
        </p:nvSpPr>
        <p:spPr bwMode="auto">
          <a:xfrm>
            <a:off x="251520" y="4436864"/>
            <a:ext cx="8712968" cy="783193"/>
          </a:xfrm>
          <a:prstGeom prst="roundRect">
            <a:avLst>
              <a:gd name="adj" fmla="val 16667"/>
            </a:avLst>
          </a:prstGeom>
          <a:solidFill>
            <a:schemeClr val="bg1">
              <a:lumMod val="95000"/>
            </a:schemeClr>
          </a:solidFill>
          <a:ln w="28575">
            <a:solidFill>
              <a:srgbClr val="DDDDDD"/>
            </a:solidFill>
            <a:round/>
            <a:headEnd/>
            <a:tailEnd/>
          </a:ln>
        </p:spPr>
        <p:txBody>
          <a:bodyPr wrap="square" anchor="ctr">
            <a:spAutoFit/>
          </a:bodyPr>
          <a:lstStyle/>
          <a:p>
            <a:pPr marL="342900" lvl="1" indent="-342900">
              <a:buSzPct val="90000"/>
              <a:buFont typeface="Wingdings" pitchFamily="2" charset="2"/>
              <a:buChar char="Ø"/>
            </a:pPr>
            <a:r>
              <a:rPr kumimoji="1" lang="en-US" altLang="zh-CN" sz="2000" dirty="0">
                <a:solidFill>
                  <a:srgbClr val="0000FF">
                    <a:lumMod val="50000"/>
                  </a:srgbClr>
                </a:solidFill>
              </a:rPr>
              <a:t>May, 2011 </a:t>
            </a:r>
            <a:r>
              <a:rPr kumimoji="1" lang="en-US" altLang="zh-CN" sz="2000" dirty="0" smtClean="0">
                <a:solidFill>
                  <a:srgbClr val="0000FF">
                    <a:lumMod val="50000"/>
                  </a:srgbClr>
                </a:solidFill>
              </a:rPr>
              <a:t> </a:t>
            </a:r>
            <a:r>
              <a:rPr kumimoji="1" lang="en-US" altLang="zh-CN" sz="2000" dirty="0">
                <a:solidFill>
                  <a:srgbClr val="0000FF">
                    <a:lumMod val="50000"/>
                  </a:srgbClr>
                </a:solidFill>
              </a:rPr>
              <a:t>Designated as one of the GISC by the sixteenth WOM Congress(Cg-XVI)</a:t>
            </a:r>
          </a:p>
        </p:txBody>
      </p:sp>
      <p:sp>
        <p:nvSpPr>
          <p:cNvPr id="11" name="AutoShape 6"/>
          <p:cNvSpPr>
            <a:spLocks noChangeArrowheads="1"/>
          </p:cNvSpPr>
          <p:nvPr/>
        </p:nvSpPr>
        <p:spPr bwMode="auto">
          <a:xfrm>
            <a:off x="251520" y="3537380"/>
            <a:ext cx="8712968" cy="783193"/>
          </a:xfrm>
          <a:prstGeom prst="roundRect">
            <a:avLst>
              <a:gd name="adj" fmla="val 16667"/>
            </a:avLst>
          </a:prstGeom>
          <a:solidFill>
            <a:schemeClr val="bg1"/>
          </a:solidFill>
          <a:ln w="28575">
            <a:solidFill>
              <a:srgbClr val="DDDDDD"/>
            </a:solidFill>
            <a:round/>
            <a:headEnd/>
            <a:tailEnd/>
          </a:ln>
        </p:spPr>
        <p:txBody>
          <a:bodyPr wrap="square" anchor="ctr">
            <a:spAutoFit/>
          </a:bodyPr>
          <a:lstStyle/>
          <a:p>
            <a:pPr marL="342900" lvl="1" indent="-342900">
              <a:buSzPct val="90000"/>
              <a:buFont typeface="Wingdings" pitchFamily="2" charset="2"/>
              <a:buChar char="Ø"/>
            </a:pPr>
            <a:r>
              <a:rPr kumimoji="1" lang="en-US" altLang="zh-CN" sz="2000" dirty="0">
                <a:solidFill>
                  <a:srgbClr val="0000FF">
                    <a:lumMod val="50000"/>
                  </a:srgbClr>
                </a:solidFill>
              </a:rPr>
              <a:t>Nov, </a:t>
            </a:r>
            <a:r>
              <a:rPr kumimoji="1" lang="en-US" altLang="zh-CN" sz="2000" dirty="0" smtClean="0">
                <a:solidFill>
                  <a:srgbClr val="0000FF">
                    <a:lumMod val="50000"/>
                  </a:srgbClr>
                </a:solidFill>
              </a:rPr>
              <a:t>2010  </a:t>
            </a:r>
            <a:r>
              <a:rPr kumimoji="1" lang="en-US" altLang="zh-CN" sz="2000" dirty="0">
                <a:solidFill>
                  <a:srgbClr val="0000FF">
                    <a:lumMod val="50000"/>
                  </a:srgbClr>
                </a:solidFill>
              </a:rPr>
              <a:t>Recognized as one of the three nominations for WIS GISC at the meeting of </a:t>
            </a:r>
            <a:r>
              <a:rPr kumimoji="1" lang="en-US" altLang="zh-CN" sz="2000" dirty="0" smtClean="0">
                <a:solidFill>
                  <a:srgbClr val="0000FF">
                    <a:lumMod val="50000"/>
                  </a:srgbClr>
                </a:solidFill>
              </a:rPr>
              <a:t>CBS</a:t>
            </a:r>
            <a:r>
              <a:rPr kumimoji="1" lang="en-US" altLang="zh-CN" sz="2000" dirty="0">
                <a:solidFill>
                  <a:srgbClr val="0000FF">
                    <a:lumMod val="50000"/>
                  </a:srgbClr>
                </a:solidFill>
              </a:rPr>
              <a:t> Extraordinary Session in Windhoek, </a:t>
            </a:r>
            <a:r>
              <a:rPr kumimoji="1" lang="en-US" altLang="zh-CN" sz="2000" dirty="0" smtClean="0">
                <a:solidFill>
                  <a:srgbClr val="0000FF">
                    <a:lumMod val="50000"/>
                  </a:srgbClr>
                </a:solidFill>
              </a:rPr>
              <a:t>Namibia</a:t>
            </a:r>
            <a:endParaRPr kumimoji="1" lang="en-US" altLang="zh-CN" sz="2000" dirty="0">
              <a:solidFill>
                <a:srgbClr val="0000FF">
                  <a:lumMod val="50000"/>
                </a:srgbClr>
              </a:solidFill>
            </a:endParaRPr>
          </a:p>
        </p:txBody>
      </p:sp>
      <p:sp>
        <p:nvSpPr>
          <p:cNvPr id="16" name="AutoShape 6"/>
          <p:cNvSpPr>
            <a:spLocks noChangeArrowheads="1"/>
          </p:cNvSpPr>
          <p:nvPr/>
        </p:nvSpPr>
        <p:spPr bwMode="auto">
          <a:xfrm>
            <a:off x="251520" y="2839691"/>
            <a:ext cx="8712968" cy="612934"/>
          </a:xfrm>
          <a:prstGeom prst="roundRect">
            <a:avLst>
              <a:gd name="adj" fmla="val 16667"/>
            </a:avLst>
          </a:prstGeom>
          <a:solidFill>
            <a:schemeClr val="bg1">
              <a:lumMod val="95000"/>
            </a:schemeClr>
          </a:solidFill>
          <a:ln w="28575">
            <a:solidFill>
              <a:srgbClr val="DDDDDD"/>
            </a:solidFill>
            <a:round/>
            <a:headEnd/>
            <a:tailEnd/>
          </a:ln>
        </p:spPr>
        <p:txBody>
          <a:bodyPr wrap="square" anchor="ctr">
            <a:spAutoFit/>
          </a:bodyPr>
          <a:lstStyle/>
          <a:p>
            <a:pPr marL="342900" lvl="1" indent="-342900">
              <a:lnSpc>
                <a:spcPct val="150000"/>
              </a:lnSpc>
              <a:buSzPct val="90000"/>
              <a:buFont typeface="Wingdings" pitchFamily="2" charset="2"/>
              <a:buChar char="Ø"/>
            </a:pPr>
            <a:r>
              <a:rPr kumimoji="1" lang="en-US" altLang="zh-CN" sz="2000" dirty="0">
                <a:solidFill>
                  <a:srgbClr val="0000FF">
                    <a:lumMod val="50000"/>
                  </a:srgbClr>
                </a:solidFill>
              </a:rPr>
              <a:t>Aug, 2010  Endorsed</a:t>
            </a:r>
            <a:r>
              <a:rPr kumimoji="1" lang="en-US" altLang="zh-CN" sz="2000" dirty="0" smtClean="0">
                <a:solidFill>
                  <a:srgbClr val="0000FF">
                    <a:lumMod val="50000"/>
                  </a:srgbClr>
                </a:solidFill>
              </a:rPr>
              <a:t> </a:t>
            </a:r>
            <a:r>
              <a:rPr kumimoji="1" lang="en-US" altLang="zh-CN" sz="2000" dirty="0">
                <a:solidFill>
                  <a:srgbClr val="0000FF">
                    <a:lumMod val="50000"/>
                  </a:srgbClr>
                </a:solidFill>
              </a:rPr>
              <a:t>by WMO ET-GDDP through on-site assessment</a:t>
            </a:r>
          </a:p>
        </p:txBody>
      </p:sp>
      <p:sp>
        <p:nvSpPr>
          <p:cNvPr id="17" name="AutoShape 6"/>
          <p:cNvSpPr>
            <a:spLocks noChangeArrowheads="1"/>
          </p:cNvSpPr>
          <p:nvPr/>
        </p:nvSpPr>
        <p:spPr bwMode="auto">
          <a:xfrm>
            <a:off x="251520" y="1412776"/>
            <a:ext cx="8712968" cy="612934"/>
          </a:xfrm>
          <a:prstGeom prst="roundRect">
            <a:avLst>
              <a:gd name="adj" fmla="val 16667"/>
            </a:avLst>
          </a:prstGeom>
          <a:solidFill>
            <a:schemeClr val="bg1">
              <a:lumMod val="95000"/>
            </a:schemeClr>
          </a:solidFill>
          <a:ln w="28575">
            <a:solidFill>
              <a:srgbClr val="DDDDDD"/>
            </a:solidFill>
            <a:round/>
            <a:headEnd/>
            <a:tailEnd/>
          </a:ln>
        </p:spPr>
        <p:txBody>
          <a:bodyPr wrap="square" anchor="ctr">
            <a:spAutoFit/>
          </a:bodyPr>
          <a:lstStyle/>
          <a:p>
            <a:pPr marL="342900" indent="-342900">
              <a:lnSpc>
                <a:spcPct val="150000"/>
              </a:lnSpc>
              <a:buFont typeface="Wingdings" pitchFamily="2" charset="2"/>
              <a:buChar char="Ø"/>
            </a:pPr>
            <a:r>
              <a:rPr kumimoji="1" lang="en-US" altLang="zh-CN" sz="2000" dirty="0" smtClean="0">
                <a:solidFill>
                  <a:srgbClr val="0000FF">
                    <a:lumMod val="50000"/>
                  </a:srgbClr>
                </a:solidFill>
              </a:rPr>
              <a:t>Oct</a:t>
            </a:r>
            <a:r>
              <a:rPr kumimoji="1" lang="en-US" altLang="zh-CN" sz="2000" dirty="0">
                <a:solidFill>
                  <a:srgbClr val="0000FF">
                    <a:lumMod val="50000"/>
                  </a:srgbClr>
                </a:solidFill>
              </a:rPr>
              <a:t>, </a:t>
            </a:r>
            <a:r>
              <a:rPr kumimoji="1" lang="en-US" altLang="zh-CN" sz="2000" dirty="0" smtClean="0">
                <a:solidFill>
                  <a:srgbClr val="0000FF">
                    <a:lumMod val="50000"/>
                  </a:srgbClr>
                </a:solidFill>
              </a:rPr>
              <a:t>2009   </a:t>
            </a:r>
            <a:r>
              <a:rPr kumimoji="1" lang="en-US" altLang="zh-CN" sz="2000" dirty="0">
                <a:solidFill>
                  <a:srgbClr val="0000FF">
                    <a:lumMod val="50000"/>
                  </a:srgbClr>
                </a:solidFill>
              </a:rPr>
              <a:t>Kick-off </a:t>
            </a:r>
            <a:r>
              <a:rPr kumimoji="1" lang="en-US" altLang="zh-CN" sz="2000" dirty="0" smtClean="0">
                <a:solidFill>
                  <a:srgbClr val="0000FF">
                    <a:lumMod val="50000"/>
                  </a:srgbClr>
                </a:solidFill>
              </a:rPr>
              <a:t>the </a:t>
            </a:r>
            <a:r>
              <a:rPr kumimoji="1" lang="en-US" altLang="zh-CN" sz="2000" dirty="0">
                <a:solidFill>
                  <a:srgbClr val="0000FF">
                    <a:lumMod val="50000"/>
                  </a:srgbClr>
                </a:solidFill>
              </a:rPr>
              <a:t>developing of WIS </a:t>
            </a:r>
            <a:r>
              <a:rPr kumimoji="1" lang="en-US" altLang="zh-CN" sz="2000" dirty="0" smtClean="0">
                <a:solidFill>
                  <a:srgbClr val="0000FF">
                    <a:lumMod val="50000"/>
                  </a:srgbClr>
                </a:solidFill>
              </a:rPr>
              <a:t>system </a:t>
            </a:r>
            <a:r>
              <a:rPr kumimoji="1" lang="en-US" altLang="zh-CN" sz="2000" dirty="0">
                <a:solidFill>
                  <a:srgbClr val="0000FF">
                    <a:lumMod val="50000"/>
                  </a:srgbClr>
                </a:solidFill>
              </a:rPr>
              <a:t>in CMA</a:t>
            </a:r>
          </a:p>
        </p:txBody>
      </p:sp>
      <p:grpSp>
        <p:nvGrpSpPr>
          <p:cNvPr id="18" name="组合 17"/>
          <p:cNvGrpSpPr/>
          <p:nvPr/>
        </p:nvGrpSpPr>
        <p:grpSpPr>
          <a:xfrm>
            <a:off x="251520" y="2142000"/>
            <a:ext cx="8712968" cy="4527360"/>
            <a:chOff x="251520" y="2142000"/>
            <a:chExt cx="8712968" cy="4527360"/>
          </a:xfrm>
        </p:grpSpPr>
        <p:sp>
          <p:nvSpPr>
            <p:cNvPr id="19" name="AutoShape 6"/>
            <p:cNvSpPr>
              <a:spLocks noChangeArrowheads="1"/>
            </p:cNvSpPr>
            <p:nvPr/>
          </p:nvSpPr>
          <p:spPr bwMode="auto">
            <a:xfrm>
              <a:off x="251520" y="2142000"/>
              <a:ext cx="8712968" cy="612934"/>
            </a:xfrm>
            <a:prstGeom prst="roundRect">
              <a:avLst>
                <a:gd name="adj" fmla="val 16667"/>
              </a:avLst>
            </a:prstGeom>
            <a:solidFill>
              <a:schemeClr val="bg1"/>
            </a:solidFill>
            <a:ln w="28575">
              <a:solidFill>
                <a:srgbClr val="DDDDDD"/>
              </a:solidFill>
              <a:round/>
              <a:headEnd/>
              <a:tailEnd/>
            </a:ln>
          </p:spPr>
          <p:txBody>
            <a:bodyPr wrap="square" anchor="ctr">
              <a:spAutoFit/>
            </a:bodyPr>
            <a:lstStyle/>
            <a:p>
              <a:pPr marL="342900" lvl="1" indent="-342900">
                <a:lnSpc>
                  <a:spcPct val="150000"/>
                </a:lnSpc>
                <a:buSzPct val="90000"/>
                <a:buFont typeface="Wingdings" pitchFamily="2" charset="2"/>
                <a:buChar char="Ø"/>
              </a:pPr>
              <a:r>
                <a:rPr kumimoji="1" lang="en-US" altLang="zh-CN" sz="2000" dirty="0" smtClean="0">
                  <a:solidFill>
                    <a:srgbClr val="0000FF">
                      <a:lumMod val="50000"/>
                    </a:srgbClr>
                  </a:solidFill>
                </a:rPr>
                <a:t>May, 2010  </a:t>
              </a:r>
              <a:r>
                <a:rPr kumimoji="1" lang="en-US" altLang="zh-CN" sz="2000" dirty="0">
                  <a:solidFill>
                    <a:srgbClr val="0000FF">
                      <a:lumMod val="50000"/>
                    </a:srgbClr>
                  </a:solidFill>
                </a:rPr>
                <a:t>Finished</a:t>
              </a:r>
              <a:r>
                <a:rPr kumimoji="1" lang="en-US" altLang="zh-CN" sz="2000" dirty="0" smtClean="0">
                  <a:solidFill>
                    <a:srgbClr val="0000FF">
                      <a:lumMod val="50000"/>
                    </a:srgbClr>
                  </a:solidFill>
                </a:rPr>
                <a:t> the software system </a:t>
              </a:r>
              <a:r>
                <a:rPr kumimoji="1" lang="en-US" altLang="zh-CN" sz="1200" dirty="0" smtClean="0">
                  <a:solidFill>
                    <a:srgbClr val="0000FF">
                      <a:lumMod val="50000"/>
                    </a:srgbClr>
                  </a:solidFill>
                </a:rPr>
                <a:t>(GISC+DCPS)</a:t>
              </a:r>
              <a:endParaRPr kumimoji="1" lang="en-US" altLang="zh-CN" sz="1200" dirty="0">
                <a:solidFill>
                  <a:srgbClr val="0000FF">
                    <a:lumMod val="50000"/>
                  </a:srgbClr>
                </a:solidFill>
              </a:endParaRPr>
            </a:p>
          </p:txBody>
        </p:sp>
        <p:sp>
          <p:nvSpPr>
            <p:cNvPr id="20" name="椭圆 19"/>
            <p:cNvSpPr/>
            <p:nvPr/>
          </p:nvSpPr>
          <p:spPr>
            <a:xfrm>
              <a:off x="3923928" y="5561032"/>
              <a:ext cx="1584177" cy="1108328"/>
            </a:xfrm>
            <a:prstGeom prst="ellipse">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grpSp>
    </p:spTree>
    <p:extLst>
      <p:ext uri="{BB962C8B-B14F-4D97-AF65-F5344CB8AC3E}">
        <p14:creationId xmlns:p14="http://schemas.microsoft.com/office/powerpoint/2010/main" val="41859996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274638"/>
            <a:ext cx="8435280" cy="1143000"/>
          </a:xfrm>
        </p:spPr>
        <p:txBody>
          <a:bodyPr/>
          <a:lstStyle/>
          <a:p>
            <a:pPr algn="l"/>
            <a:r>
              <a:rPr lang="en-US" altLang="zh-CN" dirty="0" smtClean="0">
                <a:solidFill>
                  <a:srgbClr val="FF0000"/>
                </a:solidFill>
              </a:rPr>
              <a:t>Outline process</a:t>
            </a:r>
            <a:endParaRPr lang="zh-CN" altLang="en-US" dirty="0">
              <a:solidFill>
                <a:srgbClr val="FF0000"/>
              </a:solidFill>
            </a:endParaRPr>
          </a:p>
        </p:txBody>
      </p:sp>
      <p:sp>
        <p:nvSpPr>
          <p:cNvPr id="10" name="AutoShape 6"/>
          <p:cNvSpPr>
            <a:spLocks noChangeArrowheads="1"/>
          </p:cNvSpPr>
          <p:nvPr/>
        </p:nvSpPr>
        <p:spPr bwMode="auto">
          <a:xfrm>
            <a:off x="251520" y="4436864"/>
            <a:ext cx="8712968" cy="783193"/>
          </a:xfrm>
          <a:prstGeom prst="roundRect">
            <a:avLst>
              <a:gd name="adj" fmla="val 16667"/>
            </a:avLst>
          </a:prstGeom>
          <a:solidFill>
            <a:schemeClr val="bg1">
              <a:lumMod val="95000"/>
            </a:schemeClr>
          </a:solidFill>
          <a:ln w="28575">
            <a:solidFill>
              <a:srgbClr val="DDDDDD"/>
            </a:solidFill>
            <a:round/>
            <a:headEnd/>
            <a:tailEnd/>
          </a:ln>
        </p:spPr>
        <p:txBody>
          <a:bodyPr wrap="square" anchor="ctr">
            <a:spAutoFit/>
          </a:bodyPr>
          <a:lstStyle/>
          <a:p>
            <a:pPr marL="342900" lvl="1" indent="-342900">
              <a:buSzPct val="90000"/>
              <a:buFont typeface="Wingdings" pitchFamily="2" charset="2"/>
              <a:buChar char="Ø"/>
            </a:pPr>
            <a:r>
              <a:rPr kumimoji="1" lang="en-US" altLang="zh-CN" sz="2000" dirty="0">
                <a:solidFill>
                  <a:srgbClr val="0000FF">
                    <a:lumMod val="50000"/>
                  </a:srgbClr>
                </a:solidFill>
              </a:rPr>
              <a:t>May, 2011 </a:t>
            </a:r>
            <a:r>
              <a:rPr kumimoji="1" lang="en-US" altLang="zh-CN" sz="2000" dirty="0" smtClean="0">
                <a:solidFill>
                  <a:srgbClr val="0000FF">
                    <a:lumMod val="50000"/>
                  </a:srgbClr>
                </a:solidFill>
              </a:rPr>
              <a:t> </a:t>
            </a:r>
            <a:r>
              <a:rPr kumimoji="1" lang="en-US" altLang="zh-CN" sz="2000" dirty="0">
                <a:solidFill>
                  <a:srgbClr val="0000FF">
                    <a:lumMod val="50000"/>
                  </a:srgbClr>
                </a:solidFill>
              </a:rPr>
              <a:t>Designated as one of the GISC by the sixteenth WOM Congress(Cg-XVI)</a:t>
            </a:r>
          </a:p>
        </p:txBody>
      </p:sp>
      <p:sp>
        <p:nvSpPr>
          <p:cNvPr id="11" name="AutoShape 6"/>
          <p:cNvSpPr>
            <a:spLocks noChangeArrowheads="1"/>
          </p:cNvSpPr>
          <p:nvPr/>
        </p:nvSpPr>
        <p:spPr bwMode="auto">
          <a:xfrm>
            <a:off x="251520" y="3537380"/>
            <a:ext cx="8712968" cy="783193"/>
          </a:xfrm>
          <a:prstGeom prst="roundRect">
            <a:avLst>
              <a:gd name="adj" fmla="val 16667"/>
            </a:avLst>
          </a:prstGeom>
          <a:solidFill>
            <a:schemeClr val="bg1"/>
          </a:solidFill>
          <a:ln w="28575">
            <a:solidFill>
              <a:srgbClr val="DDDDDD"/>
            </a:solidFill>
            <a:round/>
            <a:headEnd/>
            <a:tailEnd/>
          </a:ln>
        </p:spPr>
        <p:txBody>
          <a:bodyPr wrap="square" anchor="ctr">
            <a:spAutoFit/>
          </a:bodyPr>
          <a:lstStyle/>
          <a:p>
            <a:pPr marL="342900" lvl="1" indent="-342900">
              <a:buSzPct val="90000"/>
              <a:buFont typeface="Wingdings" pitchFamily="2" charset="2"/>
              <a:buChar char="Ø"/>
            </a:pPr>
            <a:r>
              <a:rPr kumimoji="1" lang="en-US" altLang="zh-CN" sz="2000" dirty="0">
                <a:solidFill>
                  <a:srgbClr val="0000FF">
                    <a:lumMod val="50000"/>
                  </a:srgbClr>
                </a:solidFill>
              </a:rPr>
              <a:t>Nov, </a:t>
            </a:r>
            <a:r>
              <a:rPr kumimoji="1" lang="en-US" altLang="zh-CN" sz="2000" dirty="0" smtClean="0">
                <a:solidFill>
                  <a:srgbClr val="0000FF">
                    <a:lumMod val="50000"/>
                  </a:srgbClr>
                </a:solidFill>
              </a:rPr>
              <a:t>2010  </a:t>
            </a:r>
            <a:r>
              <a:rPr kumimoji="1" lang="en-US" altLang="zh-CN" sz="2000" dirty="0">
                <a:solidFill>
                  <a:srgbClr val="0000FF">
                    <a:lumMod val="50000"/>
                  </a:srgbClr>
                </a:solidFill>
              </a:rPr>
              <a:t>Recognized as one of the three nominations for WIS GISC at the meeting of </a:t>
            </a:r>
            <a:r>
              <a:rPr kumimoji="1" lang="en-US" altLang="zh-CN" sz="2000" dirty="0" smtClean="0">
                <a:solidFill>
                  <a:srgbClr val="0000FF">
                    <a:lumMod val="50000"/>
                  </a:srgbClr>
                </a:solidFill>
              </a:rPr>
              <a:t>CBS</a:t>
            </a:r>
            <a:r>
              <a:rPr kumimoji="1" lang="en-US" altLang="zh-CN" sz="2000" dirty="0">
                <a:solidFill>
                  <a:srgbClr val="0000FF">
                    <a:lumMod val="50000"/>
                  </a:srgbClr>
                </a:solidFill>
              </a:rPr>
              <a:t> Extraordinary Session in Windhoek, </a:t>
            </a:r>
            <a:r>
              <a:rPr kumimoji="1" lang="en-US" altLang="zh-CN" sz="2000" dirty="0" smtClean="0">
                <a:solidFill>
                  <a:srgbClr val="0000FF">
                    <a:lumMod val="50000"/>
                  </a:srgbClr>
                </a:solidFill>
              </a:rPr>
              <a:t>Namibia</a:t>
            </a:r>
            <a:endParaRPr kumimoji="1" lang="en-US" altLang="zh-CN" sz="2000" dirty="0">
              <a:solidFill>
                <a:srgbClr val="0000FF">
                  <a:lumMod val="50000"/>
                </a:srgbClr>
              </a:solidFill>
            </a:endParaRPr>
          </a:p>
        </p:txBody>
      </p:sp>
      <p:sp>
        <p:nvSpPr>
          <p:cNvPr id="16" name="AutoShape 6"/>
          <p:cNvSpPr>
            <a:spLocks noChangeArrowheads="1"/>
          </p:cNvSpPr>
          <p:nvPr/>
        </p:nvSpPr>
        <p:spPr bwMode="auto">
          <a:xfrm>
            <a:off x="251520" y="2839691"/>
            <a:ext cx="8712968" cy="612934"/>
          </a:xfrm>
          <a:prstGeom prst="roundRect">
            <a:avLst>
              <a:gd name="adj" fmla="val 16667"/>
            </a:avLst>
          </a:prstGeom>
          <a:solidFill>
            <a:schemeClr val="bg1">
              <a:lumMod val="95000"/>
            </a:schemeClr>
          </a:solidFill>
          <a:ln w="28575">
            <a:solidFill>
              <a:srgbClr val="DDDDDD"/>
            </a:solidFill>
            <a:round/>
            <a:headEnd/>
            <a:tailEnd/>
          </a:ln>
        </p:spPr>
        <p:txBody>
          <a:bodyPr wrap="square" anchor="ctr">
            <a:spAutoFit/>
          </a:bodyPr>
          <a:lstStyle/>
          <a:p>
            <a:pPr marL="342900" lvl="1" indent="-342900">
              <a:lnSpc>
                <a:spcPct val="150000"/>
              </a:lnSpc>
              <a:buSzPct val="90000"/>
              <a:buFont typeface="Wingdings" pitchFamily="2" charset="2"/>
              <a:buChar char="Ø"/>
            </a:pPr>
            <a:r>
              <a:rPr kumimoji="1" lang="en-US" altLang="zh-CN" sz="2000" dirty="0">
                <a:solidFill>
                  <a:srgbClr val="0000FF">
                    <a:lumMod val="50000"/>
                  </a:srgbClr>
                </a:solidFill>
              </a:rPr>
              <a:t>Aug, 2010  Endorsed</a:t>
            </a:r>
            <a:r>
              <a:rPr kumimoji="1" lang="en-US" altLang="zh-CN" sz="2000" dirty="0" smtClean="0">
                <a:solidFill>
                  <a:srgbClr val="0000FF">
                    <a:lumMod val="50000"/>
                  </a:srgbClr>
                </a:solidFill>
              </a:rPr>
              <a:t> </a:t>
            </a:r>
            <a:r>
              <a:rPr kumimoji="1" lang="en-US" altLang="zh-CN" sz="2000" dirty="0">
                <a:solidFill>
                  <a:srgbClr val="0000FF">
                    <a:lumMod val="50000"/>
                  </a:srgbClr>
                </a:solidFill>
              </a:rPr>
              <a:t>by WMO ET-GDDP through on-site assessment</a:t>
            </a:r>
          </a:p>
        </p:txBody>
      </p:sp>
      <p:grpSp>
        <p:nvGrpSpPr>
          <p:cNvPr id="6" name="组合 5"/>
          <p:cNvGrpSpPr/>
          <p:nvPr/>
        </p:nvGrpSpPr>
        <p:grpSpPr>
          <a:xfrm>
            <a:off x="251520" y="1444309"/>
            <a:ext cx="8712968" cy="5225051"/>
            <a:chOff x="251520" y="1444309"/>
            <a:chExt cx="8712968" cy="5225051"/>
          </a:xfrm>
        </p:grpSpPr>
        <p:sp>
          <p:nvSpPr>
            <p:cNvPr id="17" name="AutoShape 6"/>
            <p:cNvSpPr>
              <a:spLocks noChangeArrowheads="1"/>
            </p:cNvSpPr>
            <p:nvPr/>
          </p:nvSpPr>
          <p:spPr bwMode="auto">
            <a:xfrm>
              <a:off x="251520" y="1444309"/>
              <a:ext cx="8712968" cy="549867"/>
            </a:xfrm>
            <a:prstGeom prst="roundRect">
              <a:avLst>
                <a:gd name="adj" fmla="val 16667"/>
              </a:avLst>
            </a:prstGeom>
            <a:solidFill>
              <a:schemeClr val="bg1">
                <a:lumMod val="95000"/>
              </a:schemeClr>
            </a:solidFill>
            <a:ln w="28575">
              <a:solidFill>
                <a:srgbClr val="DDDDDD"/>
              </a:solidFill>
              <a:round/>
              <a:headEnd/>
              <a:tailEnd/>
            </a:ln>
          </p:spPr>
          <p:txBody>
            <a:bodyPr wrap="square" anchor="ctr">
              <a:spAutoFit/>
            </a:bodyPr>
            <a:lstStyle/>
            <a:p>
              <a:pPr marL="342900" indent="-342900">
                <a:lnSpc>
                  <a:spcPct val="150000"/>
                </a:lnSpc>
                <a:buFont typeface="Wingdings" pitchFamily="2" charset="2"/>
                <a:buChar char="Ø"/>
              </a:pPr>
              <a:r>
                <a:rPr kumimoji="1" lang="en-US" altLang="zh-CN" sz="2000" dirty="0" smtClean="0">
                  <a:solidFill>
                    <a:srgbClr val="0000FF">
                      <a:lumMod val="50000"/>
                    </a:srgbClr>
                  </a:solidFill>
                </a:rPr>
                <a:t>Oct</a:t>
              </a:r>
              <a:r>
                <a:rPr kumimoji="1" lang="en-US" altLang="zh-CN" sz="2000" dirty="0">
                  <a:solidFill>
                    <a:srgbClr val="0000FF">
                      <a:lumMod val="50000"/>
                    </a:srgbClr>
                  </a:solidFill>
                </a:rPr>
                <a:t>, </a:t>
              </a:r>
              <a:r>
                <a:rPr kumimoji="1" lang="en-US" altLang="zh-CN" sz="2000" dirty="0" smtClean="0">
                  <a:solidFill>
                    <a:srgbClr val="0000FF">
                      <a:lumMod val="50000"/>
                    </a:srgbClr>
                  </a:solidFill>
                </a:rPr>
                <a:t>2009   </a:t>
              </a:r>
              <a:r>
                <a:rPr kumimoji="1" lang="en-US" altLang="zh-CN" sz="2000" dirty="0">
                  <a:solidFill>
                    <a:srgbClr val="0000FF">
                      <a:lumMod val="50000"/>
                    </a:srgbClr>
                  </a:solidFill>
                </a:rPr>
                <a:t>Kick-off </a:t>
              </a:r>
              <a:r>
                <a:rPr kumimoji="1" lang="en-US" altLang="zh-CN" sz="2000" dirty="0" smtClean="0">
                  <a:solidFill>
                    <a:srgbClr val="0000FF">
                      <a:lumMod val="50000"/>
                    </a:srgbClr>
                  </a:solidFill>
                </a:rPr>
                <a:t>the </a:t>
              </a:r>
              <a:r>
                <a:rPr kumimoji="1" lang="en-US" altLang="zh-CN" sz="2000" dirty="0">
                  <a:solidFill>
                    <a:srgbClr val="0000FF">
                      <a:lumMod val="50000"/>
                    </a:srgbClr>
                  </a:solidFill>
                </a:rPr>
                <a:t>developing of WIS service system in CMA</a:t>
              </a:r>
            </a:p>
          </p:txBody>
        </p:sp>
        <p:grpSp>
          <p:nvGrpSpPr>
            <p:cNvPr id="18" name="组合 17"/>
            <p:cNvGrpSpPr/>
            <p:nvPr/>
          </p:nvGrpSpPr>
          <p:grpSpPr>
            <a:xfrm>
              <a:off x="251520" y="2142000"/>
              <a:ext cx="8712968" cy="4527360"/>
              <a:chOff x="251520" y="2142000"/>
              <a:chExt cx="8712968" cy="4527360"/>
            </a:xfrm>
          </p:grpSpPr>
          <p:sp>
            <p:nvSpPr>
              <p:cNvPr id="19" name="AutoShape 6"/>
              <p:cNvSpPr>
                <a:spLocks noChangeArrowheads="1"/>
              </p:cNvSpPr>
              <p:nvPr/>
            </p:nvSpPr>
            <p:spPr bwMode="auto">
              <a:xfrm>
                <a:off x="251520" y="2142000"/>
                <a:ext cx="8712968" cy="612934"/>
              </a:xfrm>
              <a:prstGeom prst="roundRect">
                <a:avLst>
                  <a:gd name="adj" fmla="val 16667"/>
                </a:avLst>
              </a:prstGeom>
              <a:solidFill>
                <a:schemeClr val="bg1"/>
              </a:solidFill>
              <a:ln w="28575">
                <a:solidFill>
                  <a:srgbClr val="DDDDDD"/>
                </a:solidFill>
                <a:round/>
                <a:headEnd/>
                <a:tailEnd/>
              </a:ln>
            </p:spPr>
            <p:txBody>
              <a:bodyPr wrap="square" anchor="ctr">
                <a:spAutoFit/>
              </a:bodyPr>
              <a:lstStyle/>
              <a:p>
                <a:pPr marL="342900" lvl="1" indent="-342900">
                  <a:lnSpc>
                    <a:spcPct val="150000"/>
                  </a:lnSpc>
                  <a:buSzPct val="90000"/>
                  <a:buFont typeface="Wingdings" pitchFamily="2" charset="2"/>
                  <a:buChar char="Ø"/>
                </a:pPr>
                <a:r>
                  <a:rPr kumimoji="1" lang="en-US" altLang="zh-CN" sz="2000" dirty="0" smtClean="0">
                    <a:solidFill>
                      <a:srgbClr val="0000FF">
                        <a:lumMod val="50000"/>
                      </a:srgbClr>
                    </a:solidFill>
                  </a:rPr>
                  <a:t>May, 2010  </a:t>
                </a:r>
                <a:r>
                  <a:rPr kumimoji="1" lang="en-US" altLang="zh-CN" sz="2000" dirty="0">
                    <a:solidFill>
                      <a:srgbClr val="0000FF">
                        <a:lumMod val="50000"/>
                      </a:srgbClr>
                    </a:solidFill>
                  </a:rPr>
                  <a:t>Finished</a:t>
                </a:r>
                <a:r>
                  <a:rPr kumimoji="1" lang="en-US" altLang="zh-CN" sz="2000" dirty="0" smtClean="0">
                    <a:solidFill>
                      <a:srgbClr val="0000FF">
                        <a:lumMod val="50000"/>
                      </a:srgbClr>
                    </a:solidFill>
                  </a:rPr>
                  <a:t> the software system </a:t>
                </a:r>
                <a:r>
                  <a:rPr kumimoji="1" lang="en-US" altLang="zh-CN" sz="1200" dirty="0" smtClean="0">
                    <a:solidFill>
                      <a:srgbClr val="0000FF">
                        <a:lumMod val="50000"/>
                      </a:srgbClr>
                    </a:solidFill>
                  </a:rPr>
                  <a:t>(GISC+DCPS)</a:t>
                </a:r>
                <a:endParaRPr kumimoji="1" lang="en-US" altLang="zh-CN" sz="1200" dirty="0">
                  <a:solidFill>
                    <a:srgbClr val="0000FF">
                      <a:lumMod val="50000"/>
                    </a:srgbClr>
                  </a:solidFill>
                </a:endParaRPr>
              </a:p>
            </p:txBody>
          </p:sp>
          <p:sp>
            <p:nvSpPr>
              <p:cNvPr id="20" name="椭圆 19"/>
              <p:cNvSpPr/>
              <p:nvPr/>
            </p:nvSpPr>
            <p:spPr>
              <a:xfrm>
                <a:off x="3923928" y="5561032"/>
                <a:ext cx="1584177" cy="1108328"/>
              </a:xfrm>
              <a:prstGeom prst="ellipse">
                <a:avLst/>
              </a:pr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grpSp>
      </p:grpSp>
      <p:sp>
        <p:nvSpPr>
          <p:cNvPr id="13" name="AutoShape 6"/>
          <p:cNvSpPr>
            <a:spLocks noChangeArrowheads="1"/>
          </p:cNvSpPr>
          <p:nvPr/>
        </p:nvSpPr>
        <p:spPr bwMode="auto">
          <a:xfrm>
            <a:off x="179512" y="5661248"/>
            <a:ext cx="8712968" cy="612934"/>
          </a:xfrm>
          <a:prstGeom prst="roundRect">
            <a:avLst>
              <a:gd name="adj" fmla="val 16667"/>
            </a:avLst>
          </a:prstGeom>
          <a:solidFill>
            <a:schemeClr val="bg1"/>
          </a:solidFill>
          <a:ln w="28575">
            <a:solidFill>
              <a:srgbClr val="DDDDDD"/>
            </a:solidFill>
            <a:round/>
            <a:headEnd/>
            <a:tailEnd/>
          </a:ln>
        </p:spPr>
        <p:txBody>
          <a:bodyPr wrap="square" anchor="ctr">
            <a:spAutoFit/>
          </a:bodyPr>
          <a:lstStyle/>
          <a:p>
            <a:pPr marL="342900" lvl="1" indent="-342900">
              <a:lnSpc>
                <a:spcPct val="150000"/>
              </a:lnSpc>
              <a:buSzPct val="90000"/>
              <a:buFont typeface="Wingdings" pitchFamily="2" charset="2"/>
              <a:buChar char="Ø"/>
            </a:pPr>
            <a:r>
              <a:rPr kumimoji="1" lang="en-US" altLang="zh-CN" sz="2000" dirty="0">
                <a:solidFill>
                  <a:srgbClr val="0000FF">
                    <a:lumMod val="50000"/>
                  </a:srgbClr>
                </a:solidFill>
              </a:rPr>
              <a:t>Aug, 2011   </a:t>
            </a:r>
            <a:r>
              <a:rPr kumimoji="1" lang="en-US" altLang="zh-CN" sz="2000" dirty="0" smtClean="0">
                <a:solidFill>
                  <a:srgbClr val="0000FF">
                    <a:lumMod val="50000"/>
                  </a:srgbClr>
                </a:solidFill>
              </a:rPr>
              <a:t>Inform that GISC Beijing start </a:t>
            </a:r>
            <a:r>
              <a:rPr kumimoji="1" lang="en-US" altLang="zh-CN" sz="2000" dirty="0">
                <a:solidFill>
                  <a:srgbClr val="0000FF">
                    <a:lumMod val="50000"/>
                  </a:srgbClr>
                </a:solidFill>
              </a:rPr>
              <a:t>official operation</a:t>
            </a:r>
            <a:endParaRPr kumimoji="1" lang="zh-CN" altLang="en-US" sz="2000" dirty="0">
              <a:solidFill>
                <a:srgbClr val="0000FF">
                  <a:lumMod val="50000"/>
                </a:srgbClr>
              </a:solidFill>
            </a:endParaRPr>
          </a:p>
        </p:txBody>
      </p:sp>
      <p:sp>
        <p:nvSpPr>
          <p:cNvPr id="14" name="TextBox 13"/>
          <p:cNvSpPr txBox="1"/>
          <p:nvPr/>
        </p:nvSpPr>
        <p:spPr>
          <a:xfrm>
            <a:off x="161764" y="332656"/>
            <a:ext cx="8892480" cy="526297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sz="1200" b="1" dirty="0">
                <a:solidFill>
                  <a:srgbClr val="000000"/>
                </a:solidFill>
              </a:rPr>
              <a:t>Subject:  	Operation of GISC Service in Beijing</a:t>
            </a:r>
            <a:endParaRPr lang="zh-CN" altLang="en-US" sz="1200" dirty="0">
              <a:solidFill>
                <a:srgbClr val="000000"/>
              </a:solidFill>
            </a:endParaRPr>
          </a:p>
          <a:p>
            <a:pPr>
              <a:defRPr/>
            </a:pPr>
            <a:r>
              <a:rPr lang="en-US" sz="1200" dirty="0">
                <a:solidFill>
                  <a:srgbClr val="000000"/>
                </a:solidFill>
              </a:rPr>
              <a:t> </a:t>
            </a:r>
            <a:endParaRPr lang="zh-CN" altLang="en-US" sz="1200" dirty="0">
              <a:solidFill>
                <a:srgbClr val="000000"/>
              </a:solidFill>
            </a:endParaRPr>
          </a:p>
          <a:p>
            <a:pPr>
              <a:defRPr/>
            </a:pPr>
            <a:r>
              <a:rPr lang="en-US" sz="1200" dirty="0">
                <a:solidFill>
                  <a:srgbClr val="000000"/>
                </a:solidFill>
              </a:rPr>
              <a:t>Dear Sir/Madam,</a:t>
            </a:r>
            <a:endParaRPr lang="zh-CN" altLang="en-US" sz="1200" dirty="0">
              <a:solidFill>
                <a:srgbClr val="000000"/>
              </a:solidFill>
            </a:endParaRPr>
          </a:p>
          <a:p>
            <a:pPr>
              <a:defRPr/>
            </a:pPr>
            <a:r>
              <a:rPr lang="en-US" sz="1200" dirty="0">
                <a:solidFill>
                  <a:srgbClr val="000000"/>
                </a:solidFill>
              </a:rPr>
              <a:t>         As you are aware, the Sixteenth World Meteorological Congress (Cg-XVI) designated Beijing as one of the Global Information System Centre</a:t>
            </a:r>
            <a:r>
              <a:rPr lang="zh-CN" altLang="en-US" sz="1200" dirty="0">
                <a:solidFill>
                  <a:srgbClr val="000000"/>
                </a:solidFill>
              </a:rPr>
              <a:t>（</a:t>
            </a:r>
            <a:r>
              <a:rPr lang="en-US" sz="1200" dirty="0">
                <a:solidFill>
                  <a:srgbClr val="000000"/>
                </a:solidFill>
              </a:rPr>
              <a:t>GISC Beijing</a:t>
            </a:r>
            <a:r>
              <a:rPr lang="zh-CN" altLang="en-US" sz="1200" dirty="0">
                <a:solidFill>
                  <a:srgbClr val="000000"/>
                </a:solidFill>
              </a:rPr>
              <a:t>）</a:t>
            </a:r>
            <a:r>
              <a:rPr lang="en-US" sz="1200" dirty="0">
                <a:solidFill>
                  <a:srgbClr val="000000"/>
                </a:solidFill>
              </a:rPr>
              <a:t>. Following the trial operation over the past one year, I am pleased to inform you that the GISC Beijing will start its operation as </a:t>
            </a:r>
            <a:r>
              <a:rPr lang="en-US" sz="1200" dirty="0">
                <a:solidFill>
                  <a:srgbClr val="FF0000"/>
                </a:solidFill>
              </a:rPr>
              <a:t>from 15 August 2011. </a:t>
            </a:r>
            <a:endParaRPr lang="zh-CN" altLang="en-US" sz="1200" dirty="0">
              <a:solidFill>
                <a:srgbClr val="FF0000"/>
              </a:solidFill>
            </a:endParaRPr>
          </a:p>
          <a:p>
            <a:pPr>
              <a:defRPr/>
            </a:pPr>
            <a:r>
              <a:rPr lang="en-US" sz="1200" dirty="0">
                <a:solidFill>
                  <a:srgbClr val="000000"/>
                </a:solidFill>
              </a:rPr>
              <a:t>         Apart from continued provision of existing GTS data transmission and exchange services, GISC Beijing will provide the Data Discovery, Access and Retrieve (DAR) service, Data Subscription service as well as CMA’s NWP products and </a:t>
            </a:r>
            <a:r>
              <a:rPr lang="en-US" sz="1200" dirty="0" err="1">
                <a:solidFill>
                  <a:srgbClr val="000000"/>
                </a:solidFill>
              </a:rPr>
              <a:t>Fengyun</a:t>
            </a:r>
            <a:r>
              <a:rPr lang="en-US" sz="1200" dirty="0">
                <a:solidFill>
                  <a:srgbClr val="000000"/>
                </a:solidFill>
              </a:rPr>
              <a:t> satellite products. The users of the CMA satellite broadcasting system (</a:t>
            </a:r>
            <a:r>
              <a:rPr lang="en-US" sz="1200" dirty="0" err="1">
                <a:solidFill>
                  <a:srgbClr val="000000"/>
                </a:solidFill>
              </a:rPr>
              <a:t>CMACast</a:t>
            </a:r>
            <a:r>
              <a:rPr lang="en-US" sz="1200" dirty="0">
                <a:solidFill>
                  <a:srgbClr val="000000"/>
                </a:solidFill>
              </a:rPr>
              <a:t>) can also receive the meteorological data and products broadcasted by GISC Beijing.</a:t>
            </a:r>
            <a:endParaRPr lang="zh-CN" altLang="en-US" sz="1200" dirty="0">
              <a:solidFill>
                <a:srgbClr val="000000"/>
              </a:solidFill>
            </a:endParaRPr>
          </a:p>
          <a:p>
            <a:pPr>
              <a:defRPr/>
            </a:pPr>
            <a:r>
              <a:rPr lang="en-US" sz="1200" dirty="0">
                <a:solidFill>
                  <a:srgbClr val="000000"/>
                </a:solidFill>
              </a:rPr>
              <a:t>         As mentioned in Cg-XVI, the area of responsibility of each GISC in RA II should be decided and approved at the next session of RA II to be held in 2012. However, GISC Beijing will provide the DAR service and Data Subscription service to all Members in RAII as well as the Members from its adjacent areas through its website (http://wisportal.cma.gov.cn) so that you can benefit from the new WIS service before the next RAII session. </a:t>
            </a:r>
            <a:endParaRPr lang="zh-CN" altLang="en-US" sz="1200" dirty="0">
              <a:solidFill>
                <a:srgbClr val="000000"/>
              </a:solidFill>
            </a:endParaRPr>
          </a:p>
          <a:p>
            <a:pPr>
              <a:defRPr/>
            </a:pPr>
            <a:r>
              <a:rPr lang="en-US" sz="1200" dirty="0">
                <a:solidFill>
                  <a:srgbClr val="000000"/>
                </a:solidFill>
              </a:rPr>
              <a:t>         For specific functionalities and technical specifications of our WIS Service, please kindly refer to the attached flyer. If your organization wants to use the said services provided by the GISC Beijing, please contact Ms. LI Xiang, focal point for GISC Beijing, National Meteorological Information Centre, China Meteorological Administration, at Email: </a:t>
            </a:r>
            <a:r>
              <a:rPr lang="en-US" sz="1200" u="sng" dirty="0">
                <a:solidFill>
                  <a:srgbClr val="000000"/>
                </a:solidFill>
                <a:hlinkClick r:id="rId3"/>
              </a:rPr>
              <a:t>giscadmin@cma.gov.cn</a:t>
            </a:r>
            <a:r>
              <a:rPr lang="en-US" sz="1200" dirty="0">
                <a:solidFill>
                  <a:srgbClr val="000000"/>
                </a:solidFill>
              </a:rPr>
              <a:t>. </a:t>
            </a:r>
            <a:endParaRPr lang="zh-CN" altLang="en-US" sz="1200" dirty="0">
              <a:solidFill>
                <a:srgbClr val="000000"/>
              </a:solidFill>
            </a:endParaRPr>
          </a:p>
          <a:p>
            <a:pPr>
              <a:defRPr/>
            </a:pPr>
            <a:r>
              <a:rPr lang="en-US" sz="1200" dirty="0">
                <a:solidFill>
                  <a:srgbClr val="000000"/>
                </a:solidFill>
              </a:rPr>
              <a:t>         The establishment of GISC is only the beginning of WIS implementation. As one of the GISC service providers, CMA will spare no efforts to facilitate the WIS implementation and the WIS capacity building in collaboration with other GISCs and GISC candidates.</a:t>
            </a:r>
            <a:endParaRPr lang="zh-CN" altLang="en-US" sz="1200" dirty="0">
              <a:solidFill>
                <a:srgbClr val="000000"/>
              </a:solidFill>
            </a:endParaRPr>
          </a:p>
          <a:p>
            <a:pPr>
              <a:defRPr/>
            </a:pPr>
            <a:r>
              <a:rPr lang="en-US" sz="1200" dirty="0">
                <a:solidFill>
                  <a:srgbClr val="000000"/>
                </a:solidFill>
              </a:rPr>
              <a:t>         With my best regards</a:t>
            </a:r>
            <a:r>
              <a:rPr lang="en-US" sz="1200" dirty="0" smtClean="0">
                <a:solidFill>
                  <a:srgbClr val="000000"/>
                </a:solidFill>
              </a:rPr>
              <a:t>,</a:t>
            </a:r>
            <a:endParaRPr lang="zh-CN" altLang="en-US" sz="1200" dirty="0">
              <a:solidFill>
                <a:srgbClr val="000000"/>
              </a:solidFill>
            </a:endParaRPr>
          </a:p>
          <a:p>
            <a:pPr>
              <a:defRPr/>
            </a:pPr>
            <a:r>
              <a:rPr lang="en-US" sz="1200" dirty="0">
                <a:solidFill>
                  <a:srgbClr val="000000"/>
                </a:solidFill>
              </a:rPr>
              <a:t>Yours Sincerely,</a:t>
            </a:r>
            <a:endParaRPr lang="zh-CN" altLang="en-US" sz="1200" dirty="0">
              <a:solidFill>
                <a:srgbClr val="000000"/>
              </a:solidFill>
            </a:endParaRPr>
          </a:p>
          <a:p>
            <a:pPr>
              <a:defRPr/>
            </a:pPr>
            <a:r>
              <a:rPr lang="en-US" sz="1200" dirty="0">
                <a:solidFill>
                  <a:srgbClr val="000000"/>
                </a:solidFill>
              </a:rPr>
              <a:t> </a:t>
            </a:r>
            <a:endParaRPr lang="zh-CN" altLang="en-US" sz="1200" dirty="0">
              <a:solidFill>
                <a:srgbClr val="000000"/>
              </a:solidFill>
            </a:endParaRPr>
          </a:p>
          <a:p>
            <a:pPr>
              <a:defRPr/>
            </a:pPr>
            <a:r>
              <a:rPr lang="en-US" sz="1200" dirty="0">
                <a:solidFill>
                  <a:srgbClr val="000000"/>
                </a:solidFill>
              </a:rPr>
              <a:t> </a:t>
            </a:r>
            <a:endParaRPr lang="zh-CN" altLang="en-US" sz="1200" dirty="0">
              <a:solidFill>
                <a:srgbClr val="000000"/>
              </a:solidFill>
            </a:endParaRPr>
          </a:p>
          <a:p>
            <a:pPr>
              <a:defRPr/>
            </a:pPr>
            <a:r>
              <a:rPr lang="en-US" sz="1200" dirty="0">
                <a:solidFill>
                  <a:srgbClr val="000000"/>
                </a:solidFill>
              </a:rPr>
              <a:t>(ZHENG </a:t>
            </a:r>
            <a:r>
              <a:rPr lang="en-US" sz="1200" dirty="0" err="1">
                <a:solidFill>
                  <a:srgbClr val="000000"/>
                </a:solidFill>
              </a:rPr>
              <a:t>Guoguang</a:t>
            </a:r>
            <a:r>
              <a:rPr lang="en-US" sz="1200" dirty="0">
                <a:solidFill>
                  <a:srgbClr val="000000"/>
                </a:solidFill>
              </a:rPr>
              <a:t>)</a:t>
            </a:r>
            <a:endParaRPr lang="zh-CN" altLang="en-US" sz="1200" dirty="0">
              <a:solidFill>
                <a:srgbClr val="000000"/>
              </a:solidFill>
            </a:endParaRPr>
          </a:p>
          <a:p>
            <a:pPr>
              <a:defRPr/>
            </a:pPr>
            <a:r>
              <a:rPr lang="en-US" sz="1200" dirty="0">
                <a:solidFill>
                  <a:srgbClr val="000000"/>
                </a:solidFill>
              </a:rPr>
              <a:t>Administrator </a:t>
            </a:r>
            <a:endParaRPr lang="zh-CN" altLang="en-US" sz="1200" dirty="0">
              <a:solidFill>
                <a:srgbClr val="000000"/>
              </a:solidFill>
            </a:endParaRPr>
          </a:p>
          <a:p>
            <a:pPr>
              <a:defRPr/>
            </a:pPr>
            <a:r>
              <a:rPr lang="en-US" sz="1200" dirty="0">
                <a:solidFill>
                  <a:srgbClr val="000000"/>
                </a:solidFill>
              </a:rPr>
              <a:t>China Meteorological Administration </a:t>
            </a:r>
            <a:endParaRPr lang="zh-CN" altLang="en-US" sz="1200" dirty="0">
              <a:solidFill>
                <a:srgbClr val="000000"/>
              </a:solidFill>
            </a:endParaRPr>
          </a:p>
          <a:p>
            <a:pPr>
              <a:defRPr/>
            </a:pPr>
            <a:r>
              <a:rPr lang="en-US" sz="1200" dirty="0">
                <a:solidFill>
                  <a:srgbClr val="000000"/>
                </a:solidFill>
              </a:rPr>
              <a:t>Permanent Representative of China with WMO</a:t>
            </a:r>
            <a:endParaRPr lang="zh-CN" altLang="en-US" sz="1200" dirty="0">
              <a:solidFill>
                <a:srgbClr val="000000"/>
              </a:solidFill>
            </a:endParaRPr>
          </a:p>
        </p:txBody>
      </p:sp>
      <p:sp>
        <p:nvSpPr>
          <p:cNvPr id="15" name="矩形 14"/>
          <p:cNvSpPr/>
          <p:nvPr/>
        </p:nvSpPr>
        <p:spPr>
          <a:xfrm>
            <a:off x="3923928" y="3933056"/>
            <a:ext cx="4680520" cy="830997"/>
          </a:xfrm>
          <a:prstGeom prst="rect">
            <a:avLst/>
          </a:prstGeom>
          <a:solidFill>
            <a:schemeClr val="bg1">
              <a:lumMod val="85000"/>
            </a:schemeClr>
          </a:solidFill>
        </p:spPr>
        <p:txBody>
          <a:bodyPr wrap="square">
            <a:spAutoFit/>
          </a:bodyPr>
          <a:lstStyle/>
          <a:p>
            <a:pPr algn="ctr"/>
            <a:r>
              <a:rPr lang="en-US" altLang="zh-CN" sz="2400" dirty="0" smtClean="0">
                <a:solidFill>
                  <a:srgbClr val="000000"/>
                </a:solidFill>
              </a:rPr>
              <a:t>The letter to the members of RA II and WMO</a:t>
            </a:r>
            <a:r>
              <a:rPr lang="arn-CL" altLang="zh-CN" sz="2400" dirty="0" smtClean="0">
                <a:solidFill>
                  <a:srgbClr val="000000"/>
                </a:solidFill>
              </a:rPr>
              <a:t> </a:t>
            </a:r>
            <a:r>
              <a:rPr lang="arn-CL" altLang="zh-CN" sz="2400" dirty="0">
                <a:solidFill>
                  <a:srgbClr val="000000"/>
                </a:solidFill>
              </a:rPr>
              <a:t>Secretariat </a:t>
            </a:r>
            <a:endParaRPr lang="en-US" altLang="zh-CN" sz="2400" dirty="0">
              <a:solidFill>
                <a:srgbClr val="2D2D8A"/>
              </a:solidFill>
            </a:endParaRPr>
          </a:p>
        </p:txBody>
      </p:sp>
    </p:spTree>
    <p:extLst>
      <p:ext uri="{BB962C8B-B14F-4D97-AF65-F5344CB8AC3E}">
        <p14:creationId xmlns:p14="http://schemas.microsoft.com/office/powerpoint/2010/main" val="31701483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nmicoa.cma.gov.cn/forLogin/index_common/read_file.jsp?id=1104151551186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0" y="1556792"/>
            <a:ext cx="5044020" cy="338437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0" y="653351"/>
            <a:ext cx="9144000" cy="800219"/>
          </a:xfrm>
          <a:prstGeom prst="rect">
            <a:avLst/>
          </a:prstGeom>
          <a:noFill/>
        </p:spPr>
        <p:txBody>
          <a:bodyPr wrap="square" rtlCol="0">
            <a:spAutoFit/>
          </a:bodyPr>
          <a:lstStyle/>
          <a:p>
            <a:pPr algn="ctr"/>
            <a:r>
              <a:rPr lang="en-US" altLang="zh-CN" sz="2800" dirty="0" smtClean="0">
                <a:solidFill>
                  <a:srgbClr val="2D2D8A"/>
                </a:solidFill>
              </a:rPr>
              <a:t>the Regional WIS Training Seminar Beijing, April, 2011.</a:t>
            </a:r>
          </a:p>
          <a:p>
            <a:pPr algn="ctr"/>
            <a:r>
              <a:rPr lang="en-US" altLang="zh-CN" dirty="0" smtClean="0">
                <a:solidFill>
                  <a:srgbClr val="2D2D8A"/>
                </a:solidFill>
              </a:rPr>
              <a:t>(GISC</a:t>
            </a:r>
            <a:r>
              <a:rPr lang="zh-CN" altLang="en-US" dirty="0">
                <a:solidFill>
                  <a:srgbClr val="2D2D8A"/>
                </a:solidFill>
              </a:rPr>
              <a:t>、</a:t>
            </a:r>
            <a:r>
              <a:rPr lang="en-US" altLang="zh-CN" dirty="0" smtClean="0">
                <a:solidFill>
                  <a:srgbClr val="2D2D8A"/>
                </a:solidFill>
              </a:rPr>
              <a:t>CMACAST and MICAPS)</a:t>
            </a:r>
            <a:endParaRPr lang="zh-CN" altLang="en-US" dirty="0">
              <a:solidFill>
                <a:srgbClr val="2D2D8A"/>
              </a:solidFill>
            </a:endParaRPr>
          </a:p>
        </p:txBody>
      </p:sp>
      <p:sp>
        <p:nvSpPr>
          <p:cNvPr id="4" name="TextBox 3"/>
          <p:cNvSpPr txBox="1"/>
          <p:nvPr/>
        </p:nvSpPr>
        <p:spPr>
          <a:xfrm>
            <a:off x="323528" y="5013176"/>
            <a:ext cx="8572412" cy="1754326"/>
          </a:xfrm>
          <a:prstGeom prst="rect">
            <a:avLst/>
          </a:prstGeom>
          <a:solidFill>
            <a:schemeClr val="bg1"/>
          </a:solidFill>
        </p:spPr>
        <p:txBody>
          <a:bodyPr wrap="square" rtlCol="0">
            <a:spAutoFit/>
          </a:bodyPr>
          <a:lstStyle/>
          <a:p>
            <a:pPr>
              <a:lnSpc>
                <a:spcPct val="150000"/>
              </a:lnSpc>
            </a:pPr>
            <a:r>
              <a:rPr kumimoji="1" lang="en-US" altLang="zh-CN" dirty="0">
                <a:solidFill>
                  <a:srgbClr val="000000"/>
                </a:solidFill>
              </a:rPr>
              <a:t>In order to help the members of </a:t>
            </a:r>
            <a:r>
              <a:rPr kumimoji="1" lang="en-US" altLang="zh-CN" dirty="0" smtClean="0">
                <a:solidFill>
                  <a:srgbClr val="000000"/>
                </a:solidFill>
              </a:rPr>
              <a:t>RAII </a:t>
            </a:r>
            <a:r>
              <a:rPr kumimoji="1" lang="en-US" altLang="zh-CN" dirty="0">
                <a:solidFill>
                  <a:srgbClr val="000000"/>
                </a:solidFill>
              </a:rPr>
              <a:t>to understand the relationships of the various systems, in </a:t>
            </a:r>
            <a:r>
              <a:rPr kumimoji="1" lang="en-US" altLang="zh-CN" dirty="0" smtClean="0">
                <a:solidFill>
                  <a:srgbClr val="000000"/>
                </a:solidFill>
              </a:rPr>
              <a:t> April, 2011</a:t>
            </a:r>
            <a:r>
              <a:rPr kumimoji="1" lang="en-US" altLang="zh-CN" dirty="0">
                <a:solidFill>
                  <a:srgbClr val="000000"/>
                </a:solidFill>
              </a:rPr>
              <a:t>, we </a:t>
            </a:r>
            <a:r>
              <a:rPr kumimoji="1" lang="en-US" altLang="zh-CN" dirty="0" smtClean="0">
                <a:solidFill>
                  <a:srgbClr val="000000"/>
                </a:solidFill>
              </a:rPr>
              <a:t>held </a:t>
            </a:r>
            <a:r>
              <a:rPr kumimoji="1" lang="en-US" altLang="zh-CN" dirty="0">
                <a:solidFill>
                  <a:srgbClr val="000000"/>
                </a:solidFill>
              </a:rPr>
              <a:t>the regional WIS Training seminar in Beijing, and </a:t>
            </a:r>
            <a:r>
              <a:rPr kumimoji="1" lang="en-US" altLang="zh-CN" dirty="0" smtClean="0">
                <a:solidFill>
                  <a:srgbClr val="000000"/>
                </a:solidFill>
              </a:rPr>
              <a:t>introduced  </a:t>
            </a:r>
            <a:r>
              <a:rPr kumimoji="1" lang="en-US" altLang="zh-CN" dirty="0">
                <a:solidFill>
                  <a:srgbClr val="000000"/>
                </a:solidFill>
              </a:rPr>
              <a:t>the GISC and </a:t>
            </a:r>
            <a:r>
              <a:rPr kumimoji="1" lang="en-US" altLang="zh-CN" dirty="0" err="1">
                <a:solidFill>
                  <a:srgbClr val="000000"/>
                </a:solidFill>
              </a:rPr>
              <a:t>CMACast</a:t>
            </a:r>
            <a:r>
              <a:rPr kumimoji="1" lang="en-US" altLang="zh-CN" dirty="0">
                <a:solidFill>
                  <a:srgbClr val="000000"/>
                </a:solidFill>
              </a:rPr>
              <a:t> </a:t>
            </a:r>
            <a:r>
              <a:rPr kumimoji="1" lang="en-US" altLang="zh-CN" dirty="0" smtClean="0">
                <a:solidFill>
                  <a:srgbClr val="000000"/>
                </a:solidFill>
              </a:rPr>
              <a:t>technical </a:t>
            </a:r>
            <a:r>
              <a:rPr kumimoji="1" lang="en-US" altLang="zh-CN" dirty="0">
                <a:solidFill>
                  <a:srgbClr val="000000"/>
                </a:solidFill>
              </a:rPr>
              <a:t>knowledge to sixteen countries and regions.</a:t>
            </a:r>
            <a:endParaRPr kumimoji="1" lang="zh-CN" altLang="zh-CN" dirty="0">
              <a:solidFill>
                <a:srgbClr val="000000"/>
              </a:solidFill>
            </a:endParaRPr>
          </a:p>
        </p:txBody>
      </p:sp>
    </p:spTree>
    <p:extLst>
      <p:ext uri="{BB962C8B-B14F-4D97-AF65-F5344CB8AC3E}">
        <p14:creationId xmlns:p14="http://schemas.microsoft.com/office/powerpoint/2010/main" val="4951670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78" name="Picture 50" descr="GISC软件结构_v2"/>
          <p:cNvPicPr>
            <a:picLocks noChangeAspect="1" noChangeArrowheads="1"/>
          </p:cNvPicPr>
          <p:nvPr/>
        </p:nvPicPr>
        <p:blipFill>
          <a:blip r:embed="rId3"/>
          <a:srcRect/>
          <a:stretch>
            <a:fillRect/>
          </a:stretch>
        </p:blipFill>
        <p:spPr bwMode="auto">
          <a:xfrm>
            <a:off x="179512" y="57080"/>
            <a:ext cx="9144000" cy="6858000"/>
          </a:xfrm>
          <a:prstGeom prst="rect">
            <a:avLst/>
          </a:prstGeom>
          <a:solidFill>
            <a:schemeClr val="accent6">
              <a:lumMod val="40000"/>
              <a:lumOff val="60000"/>
            </a:schemeClr>
          </a:solidFill>
        </p:spPr>
      </p:pic>
      <p:sp>
        <p:nvSpPr>
          <p:cNvPr id="22579" name="AutoShape 51"/>
          <p:cNvSpPr>
            <a:spLocks noChangeArrowheads="1"/>
          </p:cNvSpPr>
          <p:nvPr/>
        </p:nvSpPr>
        <p:spPr bwMode="auto">
          <a:xfrm>
            <a:off x="2406674" y="3868688"/>
            <a:ext cx="2743200" cy="914400"/>
          </a:xfrm>
          <a:prstGeom prst="roundRect">
            <a:avLst>
              <a:gd name="adj" fmla="val 16667"/>
            </a:avLst>
          </a:prstGeom>
          <a:noFill/>
          <a:ln w="28575">
            <a:solidFill>
              <a:srgbClr val="FF00FF"/>
            </a:solidFill>
            <a:round/>
            <a:headEnd/>
            <a:tailEnd/>
          </a:ln>
          <a:effectLst/>
        </p:spPr>
        <p:txBody>
          <a:bodyPr wrap="none" anchor="ctr"/>
          <a:lstStyle/>
          <a:p>
            <a:endParaRPr lang="zh-CN" altLang="en-US"/>
          </a:p>
        </p:txBody>
      </p:sp>
      <p:sp>
        <p:nvSpPr>
          <p:cNvPr id="22584" name="Freeform 56"/>
          <p:cNvSpPr>
            <a:spLocks/>
          </p:cNvSpPr>
          <p:nvPr/>
        </p:nvSpPr>
        <p:spPr bwMode="auto">
          <a:xfrm>
            <a:off x="2935312" y="2901901"/>
            <a:ext cx="4445000" cy="2065337"/>
          </a:xfrm>
          <a:custGeom>
            <a:avLst/>
            <a:gdLst/>
            <a:ahLst/>
            <a:cxnLst>
              <a:cxn ang="0">
                <a:pos x="39" y="4"/>
              </a:cxn>
              <a:cxn ang="0">
                <a:pos x="45" y="531"/>
              </a:cxn>
              <a:cxn ang="0">
                <a:pos x="179" y="537"/>
              </a:cxn>
              <a:cxn ang="0">
                <a:pos x="197" y="543"/>
              </a:cxn>
              <a:cxn ang="0">
                <a:pos x="537" y="549"/>
              </a:cxn>
              <a:cxn ang="0">
                <a:pos x="1410" y="555"/>
              </a:cxn>
              <a:cxn ang="0">
                <a:pos x="1482" y="586"/>
              </a:cxn>
              <a:cxn ang="0">
                <a:pos x="1834" y="1186"/>
              </a:cxn>
              <a:cxn ang="0">
                <a:pos x="2010" y="1192"/>
              </a:cxn>
              <a:cxn ang="0">
                <a:pos x="2695" y="1186"/>
              </a:cxn>
              <a:cxn ang="0">
                <a:pos x="2689" y="828"/>
              </a:cxn>
              <a:cxn ang="0">
                <a:pos x="2683" y="16"/>
              </a:cxn>
              <a:cxn ang="0">
                <a:pos x="1325" y="4"/>
              </a:cxn>
              <a:cxn ang="0">
                <a:pos x="591" y="16"/>
              </a:cxn>
              <a:cxn ang="0">
                <a:pos x="39" y="4"/>
              </a:cxn>
            </a:cxnLst>
            <a:rect l="0" t="0" r="r" b="b"/>
            <a:pathLst>
              <a:path w="2800" h="1301">
                <a:moveTo>
                  <a:pt x="39" y="4"/>
                </a:moveTo>
                <a:cubicBezTo>
                  <a:pt x="41" y="180"/>
                  <a:pt x="0" y="361"/>
                  <a:pt x="45" y="531"/>
                </a:cubicBezTo>
                <a:cubicBezTo>
                  <a:pt x="56" y="574"/>
                  <a:pt x="134" y="533"/>
                  <a:pt x="179" y="537"/>
                </a:cubicBezTo>
                <a:cubicBezTo>
                  <a:pt x="185" y="537"/>
                  <a:pt x="191" y="543"/>
                  <a:pt x="197" y="543"/>
                </a:cubicBezTo>
                <a:cubicBezTo>
                  <a:pt x="310" y="547"/>
                  <a:pt x="424" y="548"/>
                  <a:pt x="537" y="549"/>
                </a:cubicBezTo>
                <a:cubicBezTo>
                  <a:pt x="828" y="552"/>
                  <a:pt x="1119" y="553"/>
                  <a:pt x="1410" y="555"/>
                </a:cubicBezTo>
                <a:cubicBezTo>
                  <a:pt x="1439" y="562"/>
                  <a:pt x="1472" y="555"/>
                  <a:pt x="1482" y="586"/>
                </a:cubicBezTo>
                <a:cubicBezTo>
                  <a:pt x="1489" y="1301"/>
                  <a:pt x="1290" y="1173"/>
                  <a:pt x="1834" y="1186"/>
                </a:cubicBezTo>
                <a:cubicBezTo>
                  <a:pt x="1893" y="1187"/>
                  <a:pt x="1951" y="1190"/>
                  <a:pt x="2010" y="1192"/>
                </a:cubicBezTo>
                <a:cubicBezTo>
                  <a:pt x="2238" y="1190"/>
                  <a:pt x="2494" y="1294"/>
                  <a:pt x="2695" y="1186"/>
                </a:cubicBezTo>
                <a:cubicBezTo>
                  <a:pt x="2800" y="1130"/>
                  <a:pt x="2690" y="947"/>
                  <a:pt x="2689" y="828"/>
                </a:cubicBezTo>
                <a:cubicBezTo>
                  <a:pt x="2686" y="557"/>
                  <a:pt x="2685" y="287"/>
                  <a:pt x="2683" y="16"/>
                </a:cubicBezTo>
                <a:cubicBezTo>
                  <a:pt x="2372" y="19"/>
                  <a:pt x="1556" y="81"/>
                  <a:pt x="1325" y="4"/>
                </a:cubicBezTo>
                <a:cubicBezTo>
                  <a:pt x="997" y="10"/>
                  <a:pt x="923" y="21"/>
                  <a:pt x="591" y="16"/>
                </a:cubicBezTo>
                <a:cubicBezTo>
                  <a:pt x="390" y="8"/>
                  <a:pt x="254" y="0"/>
                  <a:pt x="39" y="4"/>
                </a:cubicBezTo>
                <a:close/>
              </a:path>
            </a:pathLst>
          </a:custGeom>
          <a:noFill/>
          <a:ln w="28575" cmpd="sng">
            <a:solidFill>
              <a:srgbClr val="FF9900"/>
            </a:solidFill>
            <a:round/>
            <a:headEnd/>
            <a:tailEnd/>
          </a:ln>
          <a:effectLst/>
        </p:spPr>
        <p:txBody>
          <a:bodyPr/>
          <a:lstStyle/>
          <a:p>
            <a:endParaRPr lang="zh-CN" altLang="en-US"/>
          </a:p>
        </p:txBody>
      </p:sp>
      <p:sp>
        <p:nvSpPr>
          <p:cNvPr id="22586" name="AutoShape 58"/>
          <p:cNvSpPr>
            <a:spLocks noChangeArrowheads="1"/>
          </p:cNvSpPr>
          <p:nvPr/>
        </p:nvSpPr>
        <p:spPr bwMode="auto">
          <a:xfrm>
            <a:off x="4235474" y="2420888"/>
            <a:ext cx="2438400" cy="381000"/>
          </a:xfrm>
          <a:prstGeom prst="roundRect">
            <a:avLst>
              <a:gd name="adj" fmla="val 16667"/>
            </a:avLst>
          </a:prstGeom>
          <a:noFill/>
          <a:ln w="28575">
            <a:solidFill>
              <a:srgbClr val="FF3300"/>
            </a:solidFill>
            <a:round/>
            <a:headEnd/>
            <a:tailEnd/>
          </a:ln>
          <a:effectLst/>
        </p:spPr>
        <p:txBody>
          <a:bodyPr wrap="none" anchor="ctr"/>
          <a:lstStyle/>
          <a:p>
            <a:endParaRPr lang="zh-CN" altLang="en-US"/>
          </a:p>
        </p:txBody>
      </p:sp>
      <p:sp>
        <p:nvSpPr>
          <p:cNvPr id="8" name="TextBox 7"/>
          <p:cNvSpPr txBox="1"/>
          <p:nvPr/>
        </p:nvSpPr>
        <p:spPr>
          <a:xfrm>
            <a:off x="108520" y="5962054"/>
            <a:ext cx="9144000" cy="923330"/>
          </a:xfrm>
          <a:prstGeom prst="rect">
            <a:avLst/>
          </a:prstGeom>
          <a:ln/>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US" altLang="zh-CN" dirty="0" smtClean="0">
                <a:solidFill>
                  <a:schemeClr val="accent6"/>
                </a:solidFill>
              </a:rPr>
              <a:t>It adopts J2EE framework and layered modular design, yields </a:t>
            </a:r>
            <a:r>
              <a:rPr lang="en-US" altLang="zh-CN" b="1" dirty="0" smtClean="0">
                <a:solidFill>
                  <a:schemeClr val="accent6"/>
                </a:solidFill>
              </a:rPr>
              <a:t>simple structure </a:t>
            </a:r>
            <a:r>
              <a:rPr lang="en-US" altLang="zh-CN" dirty="0" smtClean="0">
                <a:solidFill>
                  <a:schemeClr val="accent6"/>
                </a:solidFill>
              </a:rPr>
              <a:t>and easily </a:t>
            </a:r>
            <a:r>
              <a:rPr lang="en-US" altLang="zh-CN" b="1" dirty="0" smtClean="0">
                <a:solidFill>
                  <a:schemeClr val="accent6"/>
                </a:solidFill>
              </a:rPr>
              <a:t>scalable components</a:t>
            </a:r>
            <a:r>
              <a:rPr lang="en-US" altLang="zh-CN" dirty="0" smtClean="0">
                <a:solidFill>
                  <a:schemeClr val="accent6"/>
                </a:solidFill>
              </a:rPr>
              <a:t>, and owns </a:t>
            </a:r>
            <a:r>
              <a:rPr lang="en-US" altLang="zh-CN" b="1" dirty="0" smtClean="0">
                <a:solidFill>
                  <a:schemeClr val="accent6"/>
                </a:solidFill>
              </a:rPr>
              <a:t>user-friendly web interface </a:t>
            </a:r>
            <a:r>
              <a:rPr lang="en-US" altLang="zh-CN" dirty="0" smtClean="0">
                <a:solidFill>
                  <a:schemeClr val="accent6"/>
                </a:solidFill>
              </a:rPr>
              <a:t>for accessing metadata and data services.</a:t>
            </a:r>
            <a:r>
              <a:rPr lang="en-AU" altLang="zh-CN" dirty="0"/>
              <a:t> </a:t>
            </a:r>
            <a:r>
              <a:rPr lang="en-AU" altLang="zh-CN" b="1" dirty="0">
                <a:solidFill>
                  <a:schemeClr val="accent6"/>
                </a:solidFill>
              </a:rPr>
              <a:t>It consists of three sub-systems.</a:t>
            </a:r>
            <a:endParaRPr lang="zh-CN" altLang="en-US" b="1" dirty="0">
              <a:solidFill>
                <a:schemeClr val="accent6"/>
              </a:solidFill>
            </a:endParaRPr>
          </a:p>
        </p:txBody>
      </p:sp>
      <p:sp>
        <p:nvSpPr>
          <p:cNvPr id="11" name="标题 1"/>
          <p:cNvSpPr txBox="1">
            <a:spLocks/>
          </p:cNvSpPr>
          <p:nvPr/>
        </p:nvSpPr>
        <p:spPr>
          <a:xfrm>
            <a:off x="67967" y="116632"/>
            <a:ext cx="82296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a:lstStyle>
          <a:p>
            <a:pPr algn="l"/>
            <a:r>
              <a:rPr lang="en-US" altLang="zh-CN" sz="4000" dirty="0">
                <a:solidFill>
                  <a:srgbClr val="C00000"/>
                </a:solidFill>
              </a:rPr>
              <a:t>GISC Beijing-</a:t>
            </a:r>
            <a:r>
              <a:rPr lang="arn-CL" altLang="zh-CN" sz="2400" dirty="0">
                <a:solidFill>
                  <a:srgbClr val="C00000"/>
                </a:solidFill>
              </a:rPr>
              <a:t>architecture</a:t>
            </a:r>
          </a:p>
        </p:txBody>
      </p:sp>
      <p:grpSp>
        <p:nvGrpSpPr>
          <p:cNvPr id="5" name="组合 4"/>
          <p:cNvGrpSpPr/>
          <p:nvPr/>
        </p:nvGrpSpPr>
        <p:grpSpPr>
          <a:xfrm>
            <a:off x="140634" y="1262832"/>
            <a:ext cx="2723240" cy="2453456"/>
            <a:chOff x="140634" y="1262832"/>
            <a:chExt cx="2723240" cy="2453456"/>
          </a:xfrm>
        </p:grpSpPr>
        <p:sp>
          <p:nvSpPr>
            <p:cNvPr id="22585" name="AutoShape 57"/>
            <p:cNvSpPr>
              <a:spLocks noChangeArrowheads="1"/>
            </p:cNvSpPr>
            <p:nvPr/>
          </p:nvSpPr>
          <p:spPr bwMode="auto">
            <a:xfrm>
              <a:off x="2101874" y="2420888"/>
              <a:ext cx="762000" cy="1295400"/>
            </a:xfrm>
            <a:prstGeom prst="flowChartAlternateProcess">
              <a:avLst/>
            </a:prstGeom>
            <a:noFill/>
            <a:ln w="28575">
              <a:solidFill>
                <a:schemeClr val="accent2"/>
              </a:solidFill>
              <a:miter lim="800000"/>
              <a:headEnd/>
              <a:tailEnd/>
            </a:ln>
            <a:effectLst/>
          </p:spPr>
          <p:txBody>
            <a:bodyPr wrap="none" anchor="ctr"/>
            <a:lstStyle/>
            <a:p>
              <a:endParaRPr lang="zh-CN" altLang="en-US"/>
            </a:p>
          </p:txBody>
        </p:sp>
        <p:sp>
          <p:nvSpPr>
            <p:cNvPr id="4" name="圆角矩形标注 3"/>
            <p:cNvSpPr/>
            <p:nvPr/>
          </p:nvSpPr>
          <p:spPr>
            <a:xfrm>
              <a:off x="140634" y="1262832"/>
              <a:ext cx="2055102" cy="945232"/>
            </a:xfrm>
            <a:prstGeom prst="wedgeRoundRectCallout">
              <a:avLst>
                <a:gd name="adj1" fmla="val 53715"/>
                <a:gd name="adj2" fmla="val 10265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altLang="zh-CN" sz="1200" dirty="0" smtClean="0">
                  <a:solidFill>
                    <a:srgbClr val="333399"/>
                  </a:solidFill>
                </a:rPr>
                <a:t>Register account,</a:t>
              </a:r>
            </a:p>
            <a:p>
              <a:pPr algn="ctr"/>
              <a:r>
                <a:rPr lang="en-AU" altLang="zh-CN" sz="1200" dirty="0" smtClean="0">
                  <a:solidFill>
                    <a:srgbClr val="333399"/>
                  </a:solidFill>
                </a:rPr>
                <a:t>edit audited account</a:t>
              </a:r>
            </a:p>
            <a:p>
              <a:pPr algn="ctr"/>
              <a:r>
                <a:rPr lang="en-AU" altLang="zh-CN" sz="1200" dirty="0" smtClean="0">
                  <a:solidFill>
                    <a:srgbClr val="333399"/>
                  </a:solidFill>
                </a:rPr>
                <a:t>Submit new </a:t>
              </a:r>
              <a:r>
                <a:rPr lang="en-AU" altLang="zh-CN" sz="1200" dirty="0" smtClean="0">
                  <a:solidFill>
                    <a:srgbClr val="351CCE"/>
                  </a:solidFill>
                </a:rPr>
                <a:t>requirements</a:t>
              </a:r>
              <a:endParaRPr lang="zh-CN" altLang="en-US" sz="1200" dirty="0">
                <a:solidFill>
                  <a:srgbClr val="351CCE"/>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79"/>
                                        </p:tgtEl>
                                        <p:attrNameLst>
                                          <p:attrName>style.visibility</p:attrName>
                                        </p:attrNameLst>
                                      </p:cBhvr>
                                      <p:to>
                                        <p:strVal val="visible"/>
                                      </p:to>
                                    </p:set>
                                    <p:animEffect transition="in" filter="blinds(horizontal)">
                                      <p:cBhvr>
                                        <p:cTn id="7" dur="500"/>
                                        <p:tgtEl>
                                          <p:spTgt spid="2257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2584"/>
                                        </p:tgtEl>
                                        <p:attrNameLst>
                                          <p:attrName>style.visibility</p:attrName>
                                        </p:attrNameLst>
                                      </p:cBhvr>
                                      <p:to>
                                        <p:strVal val="visible"/>
                                      </p:to>
                                    </p:set>
                                    <p:animEffect transition="in" filter="blinds(horizontal)">
                                      <p:cBhvr>
                                        <p:cTn id="12" dur="500"/>
                                        <p:tgtEl>
                                          <p:spTgt spid="2258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22586"/>
                                        </p:tgtEl>
                                        <p:attrNameLst>
                                          <p:attrName>style.visibility</p:attrName>
                                        </p:attrNameLst>
                                      </p:cBhvr>
                                      <p:to>
                                        <p:strVal val="visible"/>
                                      </p:to>
                                    </p:set>
                                    <p:animEffect transition="in" filter="blinds(horizontal)">
                                      <p:cBhvr>
                                        <p:cTn id="21" dur="500"/>
                                        <p:tgtEl>
                                          <p:spTgt spid="225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79" grpId="0" animBg="1"/>
      <p:bldP spid="22584" grpId="0" animBg="1"/>
      <p:bldP spid="2258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78" name="Picture 50" descr="GISC软件结构_v2"/>
          <p:cNvPicPr>
            <a:picLocks noChangeAspect="1" noChangeArrowheads="1"/>
          </p:cNvPicPr>
          <p:nvPr/>
        </p:nvPicPr>
        <p:blipFill>
          <a:blip r:embed="rId3"/>
          <a:srcRect/>
          <a:stretch>
            <a:fillRect/>
          </a:stretch>
        </p:blipFill>
        <p:spPr bwMode="auto">
          <a:xfrm>
            <a:off x="179512" y="57080"/>
            <a:ext cx="9144000" cy="6858000"/>
          </a:xfrm>
          <a:prstGeom prst="rect">
            <a:avLst/>
          </a:prstGeom>
          <a:solidFill>
            <a:schemeClr val="accent6">
              <a:lumMod val="40000"/>
              <a:lumOff val="60000"/>
            </a:schemeClr>
          </a:solidFill>
        </p:spPr>
      </p:pic>
      <p:sp>
        <p:nvSpPr>
          <p:cNvPr id="22579" name="AutoShape 51"/>
          <p:cNvSpPr>
            <a:spLocks noChangeArrowheads="1"/>
          </p:cNvSpPr>
          <p:nvPr/>
        </p:nvSpPr>
        <p:spPr bwMode="auto">
          <a:xfrm>
            <a:off x="2406674" y="3868688"/>
            <a:ext cx="2743200" cy="914400"/>
          </a:xfrm>
          <a:prstGeom prst="roundRect">
            <a:avLst>
              <a:gd name="adj" fmla="val 16667"/>
            </a:avLst>
          </a:prstGeom>
          <a:noFill/>
          <a:ln w="28575">
            <a:solidFill>
              <a:srgbClr val="FF00FF"/>
            </a:solidFill>
            <a:round/>
            <a:headEnd/>
            <a:tailEnd/>
          </a:ln>
          <a:effectLst/>
        </p:spPr>
        <p:txBody>
          <a:bodyPr wrap="none" anchor="ctr"/>
          <a:lstStyle/>
          <a:p>
            <a:endParaRPr lang="zh-CN" altLang="en-US"/>
          </a:p>
        </p:txBody>
      </p:sp>
      <p:sp>
        <p:nvSpPr>
          <p:cNvPr id="22584" name="Freeform 56"/>
          <p:cNvSpPr>
            <a:spLocks/>
          </p:cNvSpPr>
          <p:nvPr/>
        </p:nvSpPr>
        <p:spPr bwMode="auto">
          <a:xfrm>
            <a:off x="2935312" y="2901901"/>
            <a:ext cx="4445000" cy="2065337"/>
          </a:xfrm>
          <a:custGeom>
            <a:avLst/>
            <a:gdLst/>
            <a:ahLst/>
            <a:cxnLst>
              <a:cxn ang="0">
                <a:pos x="39" y="4"/>
              </a:cxn>
              <a:cxn ang="0">
                <a:pos x="45" y="531"/>
              </a:cxn>
              <a:cxn ang="0">
                <a:pos x="179" y="537"/>
              </a:cxn>
              <a:cxn ang="0">
                <a:pos x="197" y="543"/>
              </a:cxn>
              <a:cxn ang="0">
                <a:pos x="537" y="549"/>
              </a:cxn>
              <a:cxn ang="0">
                <a:pos x="1410" y="555"/>
              </a:cxn>
              <a:cxn ang="0">
                <a:pos x="1482" y="586"/>
              </a:cxn>
              <a:cxn ang="0">
                <a:pos x="1834" y="1186"/>
              </a:cxn>
              <a:cxn ang="0">
                <a:pos x="2010" y="1192"/>
              </a:cxn>
              <a:cxn ang="0">
                <a:pos x="2695" y="1186"/>
              </a:cxn>
              <a:cxn ang="0">
                <a:pos x="2689" y="828"/>
              </a:cxn>
              <a:cxn ang="0">
                <a:pos x="2683" y="16"/>
              </a:cxn>
              <a:cxn ang="0">
                <a:pos x="1325" y="4"/>
              </a:cxn>
              <a:cxn ang="0">
                <a:pos x="591" y="16"/>
              </a:cxn>
              <a:cxn ang="0">
                <a:pos x="39" y="4"/>
              </a:cxn>
            </a:cxnLst>
            <a:rect l="0" t="0" r="r" b="b"/>
            <a:pathLst>
              <a:path w="2800" h="1301">
                <a:moveTo>
                  <a:pt x="39" y="4"/>
                </a:moveTo>
                <a:cubicBezTo>
                  <a:pt x="41" y="180"/>
                  <a:pt x="0" y="361"/>
                  <a:pt x="45" y="531"/>
                </a:cubicBezTo>
                <a:cubicBezTo>
                  <a:pt x="56" y="574"/>
                  <a:pt x="134" y="533"/>
                  <a:pt x="179" y="537"/>
                </a:cubicBezTo>
                <a:cubicBezTo>
                  <a:pt x="185" y="537"/>
                  <a:pt x="191" y="543"/>
                  <a:pt x="197" y="543"/>
                </a:cubicBezTo>
                <a:cubicBezTo>
                  <a:pt x="310" y="547"/>
                  <a:pt x="424" y="548"/>
                  <a:pt x="537" y="549"/>
                </a:cubicBezTo>
                <a:cubicBezTo>
                  <a:pt x="828" y="552"/>
                  <a:pt x="1119" y="553"/>
                  <a:pt x="1410" y="555"/>
                </a:cubicBezTo>
                <a:cubicBezTo>
                  <a:pt x="1439" y="562"/>
                  <a:pt x="1472" y="555"/>
                  <a:pt x="1482" y="586"/>
                </a:cubicBezTo>
                <a:cubicBezTo>
                  <a:pt x="1489" y="1301"/>
                  <a:pt x="1290" y="1173"/>
                  <a:pt x="1834" y="1186"/>
                </a:cubicBezTo>
                <a:cubicBezTo>
                  <a:pt x="1893" y="1187"/>
                  <a:pt x="1951" y="1190"/>
                  <a:pt x="2010" y="1192"/>
                </a:cubicBezTo>
                <a:cubicBezTo>
                  <a:pt x="2238" y="1190"/>
                  <a:pt x="2494" y="1294"/>
                  <a:pt x="2695" y="1186"/>
                </a:cubicBezTo>
                <a:cubicBezTo>
                  <a:pt x="2800" y="1130"/>
                  <a:pt x="2690" y="947"/>
                  <a:pt x="2689" y="828"/>
                </a:cubicBezTo>
                <a:cubicBezTo>
                  <a:pt x="2686" y="557"/>
                  <a:pt x="2685" y="287"/>
                  <a:pt x="2683" y="16"/>
                </a:cubicBezTo>
                <a:cubicBezTo>
                  <a:pt x="2372" y="19"/>
                  <a:pt x="1556" y="81"/>
                  <a:pt x="1325" y="4"/>
                </a:cubicBezTo>
                <a:cubicBezTo>
                  <a:pt x="997" y="10"/>
                  <a:pt x="923" y="21"/>
                  <a:pt x="591" y="16"/>
                </a:cubicBezTo>
                <a:cubicBezTo>
                  <a:pt x="390" y="8"/>
                  <a:pt x="254" y="0"/>
                  <a:pt x="39" y="4"/>
                </a:cubicBezTo>
                <a:close/>
              </a:path>
            </a:pathLst>
          </a:custGeom>
          <a:noFill/>
          <a:ln w="28575" cmpd="sng">
            <a:solidFill>
              <a:srgbClr val="FF9900"/>
            </a:solidFill>
            <a:round/>
            <a:headEnd/>
            <a:tailEnd/>
          </a:ln>
          <a:effectLst/>
        </p:spPr>
        <p:txBody>
          <a:bodyPr/>
          <a:lstStyle/>
          <a:p>
            <a:endParaRPr lang="zh-CN" altLang="en-US"/>
          </a:p>
        </p:txBody>
      </p:sp>
      <p:sp>
        <p:nvSpPr>
          <p:cNvPr id="22585" name="AutoShape 57"/>
          <p:cNvSpPr>
            <a:spLocks noChangeArrowheads="1"/>
          </p:cNvSpPr>
          <p:nvPr/>
        </p:nvSpPr>
        <p:spPr bwMode="auto">
          <a:xfrm>
            <a:off x="2101874" y="2420888"/>
            <a:ext cx="762000" cy="1295400"/>
          </a:xfrm>
          <a:prstGeom prst="flowChartAlternateProcess">
            <a:avLst/>
          </a:prstGeom>
          <a:noFill/>
          <a:ln w="28575">
            <a:solidFill>
              <a:schemeClr val="accent2"/>
            </a:solidFill>
            <a:miter lim="800000"/>
            <a:headEnd/>
            <a:tailEnd/>
          </a:ln>
          <a:effectLst/>
        </p:spPr>
        <p:txBody>
          <a:bodyPr wrap="none" anchor="ctr"/>
          <a:lstStyle/>
          <a:p>
            <a:endParaRPr lang="zh-CN" altLang="en-US"/>
          </a:p>
        </p:txBody>
      </p:sp>
      <p:sp>
        <p:nvSpPr>
          <p:cNvPr id="22586" name="AutoShape 58"/>
          <p:cNvSpPr>
            <a:spLocks noChangeArrowheads="1"/>
          </p:cNvSpPr>
          <p:nvPr/>
        </p:nvSpPr>
        <p:spPr bwMode="auto">
          <a:xfrm>
            <a:off x="4235474" y="2420888"/>
            <a:ext cx="2438400" cy="381000"/>
          </a:xfrm>
          <a:prstGeom prst="roundRect">
            <a:avLst>
              <a:gd name="adj" fmla="val 16667"/>
            </a:avLst>
          </a:prstGeom>
          <a:noFill/>
          <a:ln w="28575">
            <a:solidFill>
              <a:srgbClr val="FF3300"/>
            </a:solidFill>
            <a:round/>
            <a:headEnd/>
            <a:tailEnd/>
          </a:ln>
          <a:effectLst/>
        </p:spPr>
        <p:txBody>
          <a:bodyPr wrap="none" anchor="ctr"/>
          <a:lstStyle/>
          <a:p>
            <a:endParaRPr lang="zh-CN" altLang="en-US"/>
          </a:p>
        </p:txBody>
      </p:sp>
      <p:sp>
        <p:nvSpPr>
          <p:cNvPr id="8" name="TextBox 7"/>
          <p:cNvSpPr txBox="1"/>
          <p:nvPr/>
        </p:nvSpPr>
        <p:spPr>
          <a:xfrm>
            <a:off x="0" y="5929330"/>
            <a:ext cx="9144000" cy="923330"/>
          </a:xfrm>
          <a:prstGeom prst="rect">
            <a:avLst/>
          </a:prstGeom>
          <a:ln/>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US" altLang="zh-CN" dirty="0" smtClean="0">
                <a:solidFill>
                  <a:schemeClr val="accent6"/>
                </a:solidFill>
              </a:rPr>
              <a:t>It adopts J2EE framework and layered modular design, yields </a:t>
            </a:r>
            <a:r>
              <a:rPr lang="en-US" altLang="zh-CN" b="1" dirty="0" smtClean="0">
                <a:solidFill>
                  <a:schemeClr val="accent6"/>
                </a:solidFill>
              </a:rPr>
              <a:t>simple structure </a:t>
            </a:r>
            <a:r>
              <a:rPr lang="en-US" altLang="zh-CN" dirty="0" smtClean="0">
                <a:solidFill>
                  <a:schemeClr val="accent6"/>
                </a:solidFill>
              </a:rPr>
              <a:t>and easily </a:t>
            </a:r>
            <a:r>
              <a:rPr lang="en-US" altLang="zh-CN" b="1" dirty="0" smtClean="0">
                <a:solidFill>
                  <a:schemeClr val="accent6"/>
                </a:solidFill>
              </a:rPr>
              <a:t>scalable components</a:t>
            </a:r>
            <a:r>
              <a:rPr lang="en-US" altLang="zh-CN" dirty="0" smtClean="0">
                <a:solidFill>
                  <a:schemeClr val="accent6"/>
                </a:solidFill>
              </a:rPr>
              <a:t>, and owns </a:t>
            </a:r>
            <a:r>
              <a:rPr lang="en-US" altLang="zh-CN" b="1" dirty="0" smtClean="0">
                <a:solidFill>
                  <a:schemeClr val="accent6"/>
                </a:solidFill>
              </a:rPr>
              <a:t>user-friendly web interface </a:t>
            </a:r>
            <a:r>
              <a:rPr lang="en-US" altLang="zh-CN" dirty="0" smtClean="0">
                <a:solidFill>
                  <a:schemeClr val="accent6"/>
                </a:solidFill>
              </a:rPr>
              <a:t>for accessing metadata and data services</a:t>
            </a:r>
            <a:endParaRPr lang="zh-CN" altLang="en-US" dirty="0">
              <a:solidFill>
                <a:schemeClr val="accent6"/>
              </a:solidFill>
            </a:endParaRPr>
          </a:p>
        </p:txBody>
      </p:sp>
      <p:sp>
        <p:nvSpPr>
          <p:cNvPr id="11" name="标题 1"/>
          <p:cNvSpPr txBox="1">
            <a:spLocks/>
          </p:cNvSpPr>
          <p:nvPr/>
        </p:nvSpPr>
        <p:spPr>
          <a:xfrm>
            <a:off x="67967" y="116632"/>
            <a:ext cx="82296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a:lstStyle>
          <a:p>
            <a:pPr algn="l"/>
            <a:r>
              <a:rPr lang="en-US" altLang="zh-CN" sz="4000" dirty="0">
                <a:solidFill>
                  <a:srgbClr val="C00000"/>
                </a:solidFill>
              </a:rPr>
              <a:t>GISC Beijing-</a:t>
            </a:r>
            <a:r>
              <a:rPr lang="arn-CL" altLang="zh-CN" sz="2400" dirty="0">
                <a:solidFill>
                  <a:srgbClr val="C00000"/>
                </a:solidFill>
              </a:rPr>
              <a:t>architecture</a:t>
            </a:r>
          </a:p>
        </p:txBody>
      </p:sp>
      <p:sp>
        <p:nvSpPr>
          <p:cNvPr id="12" name="圆角矩形 11"/>
          <p:cNvSpPr/>
          <p:nvPr/>
        </p:nvSpPr>
        <p:spPr>
          <a:xfrm>
            <a:off x="456526" y="2272109"/>
            <a:ext cx="7643866" cy="3643338"/>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nSpc>
                <a:spcPct val="150000"/>
              </a:lnSpc>
            </a:pPr>
            <a:r>
              <a:rPr lang="en-US" sz="2000" b="1" dirty="0" smtClean="0">
                <a:solidFill>
                  <a:schemeClr val="accent6"/>
                </a:solidFill>
              </a:rPr>
              <a:t>It is fully compliant with WIS technical specifications and standards</a:t>
            </a:r>
            <a:r>
              <a:rPr lang="en-US" sz="2000" dirty="0" smtClean="0">
                <a:solidFill>
                  <a:schemeClr val="accent6"/>
                </a:solidFill>
              </a:rPr>
              <a:t>.</a:t>
            </a:r>
            <a:endParaRPr lang="zh-CN" altLang="en-US" sz="2000" dirty="0" smtClean="0">
              <a:solidFill>
                <a:schemeClr val="accent6"/>
              </a:solidFill>
            </a:endParaRPr>
          </a:p>
          <a:p>
            <a:pPr>
              <a:lnSpc>
                <a:spcPct val="150000"/>
              </a:lnSpc>
              <a:buClr>
                <a:srgbClr val="FF0000"/>
              </a:buClr>
              <a:buSzPct val="70000"/>
              <a:buFont typeface="Wingdings" pitchFamily="2" charset="2"/>
              <a:buChar char="p"/>
            </a:pPr>
            <a:r>
              <a:rPr lang="pt-BR" sz="2000" dirty="0" smtClean="0">
                <a:solidFill>
                  <a:schemeClr val="accent6"/>
                </a:solidFill>
              </a:rPr>
              <a:t>  </a:t>
            </a:r>
            <a:r>
              <a:rPr lang="pt-BR" sz="2000" b="1" dirty="0" smtClean="0">
                <a:solidFill>
                  <a:schemeClr val="accent6"/>
                </a:solidFill>
              </a:rPr>
              <a:t>DAR metadata</a:t>
            </a:r>
            <a:r>
              <a:rPr lang="pt-BR" sz="2000" dirty="0" smtClean="0">
                <a:solidFill>
                  <a:schemeClr val="accent6"/>
                </a:solidFill>
              </a:rPr>
              <a:t>: WMO Core Profile 1.2</a:t>
            </a:r>
          </a:p>
          <a:p>
            <a:pPr>
              <a:lnSpc>
                <a:spcPct val="150000"/>
              </a:lnSpc>
              <a:buClr>
                <a:srgbClr val="FF0000"/>
              </a:buClr>
              <a:buSzPct val="70000"/>
              <a:buFont typeface="Wingdings" pitchFamily="2" charset="2"/>
              <a:buChar char="p"/>
            </a:pPr>
            <a:r>
              <a:rPr lang="pt-BR" sz="2000" dirty="0" smtClean="0">
                <a:solidFill>
                  <a:schemeClr val="accent6"/>
                </a:solidFill>
              </a:rPr>
              <a:t>  </a:t>
            </a:r>
            <a:r>
              <a:rPr lang="pt-BR" sz="2000" b="1" dirty="0" smtClean="0">
                <a:solidFill>
                  <a:schemeClr val="accent6"/>
                </a:solidFill>
              </a:rPr>
              <a:t>Metadata synchronization</a:t>
            </a:r>
            <a:r>
              <a:rPr lang="pt-BR" sz="2000" dirty="0" smtClean="0">
                <a:solidFill>
                  <a:schemeClr val="accent6"/>
                </a:solidFill>
              </a:rPr>
              <a:t>: OAI-PMH, FTP</a:t>
            </a:r>
          </a:p>
          <a:p>
            <a:pPr>
              <a:lnSpc>
                <a:spcPct val="150000"/>
              </a:lnSpc>
              <a:buClr>
                <a:srgbClr val="FF0000"/>
              </a:buClr>
              <a:buSzPct val="70000"/>
              <a:buFont typeface="Wingdings" pitchFamily="2" charset="2"/>
              <a:buChar char="p"/>
            </a:pPr>
            <a:r>
              <a:rPr lang="pt-BR" sz="2000" dirty="0" smtClean="0">
                <a:solidFill>
                  <a:schemeClr val="accent6"/>
                </a:solidFill>
              </a:rPr>
              <a:t>  </a:t>
            </a:r>
            <a:r>
              <a:rPr lang="en-US" sz="2000" b="1" dirty="0" smtClean="0">
                <a:solidFill>
                  <a:schemeClr val="accent6"/>
                </a:solidFill>
              </a:rPr>
              <a:t>Data</a:t>
            </a:r>
            <a:r>
              <a:rPr lang="en-US" sz="2000" dirty="0" smtClean="0">
                <a:solidFill>
                  <a:schemeClr val="accent6"/>
                </a:solidFill>
              </a:rPr>
              <a:t>: TAC, BUFR, CREX, GRIB, </a:t>
            </a:r>
            <a:r>
              <a:rPr lang="en-US" sz="2000" dirty="0" err="1" smtClean="0">
                <a:solidFill>
                  <a:schemeClr val="accent6"/>
                </a:solidFill>
              </a:rPr>
              <a:t>NetCDF</a:t>
            </a:r>
            <a:r>
              <a:rPr lang="en-US" sz="2000" dirty="0" smtClean="0">
                <a:solidFill>
                  <a:schemeClr val="accent6"/>
                </a:solidFill>
              </a:rPr>
              <a:t>, ….</a:t>
            </a:r>
          </a:p>
          <a:p>
            <a:pPr marL="261938" indent="-261938">
              <a:lnSpc>
                <a:spcPct val="150000"/>
              </a:lnSpc>
              <a:buClr>
                <a:srgbClr val="FF0000"/>
              </a:buClr>
              <a:buSzPct val="70000"/>
              <a:buFont typeface="Wingdings" pitchFamily="2" charset="2"/>
              <a:buChar char="p"/>
            </a:pPr>
            <a:r>
              <a:rPr lang="en-US" sz="2000" b="1" dirty="0" smtClean="0">
                <a:solidFill>
                  <a:schemeClr val="accent6"/>
                </a:solidFill>
              </a:rPr>
              <a:t>Data collection and dissemination</a:t>
            </a:r>
            <a:r>
              <a:rPr lang="en-US" sz="2000" dirty="0" smtClean="0">
                <a:solidFill>
                  <a:schemeClr val="accent6"/>
                </a:solidFill>
              </a:rPr>
              <a:t>: TCP sockets, FTP, HTTP, SMTP/POP3, multicast, …</a:t>
            </a:r>
            <a:endParaRPr lang="zh-CN" altLang="en-US" sz="2000" dirty="0" smtClean="0">
              <a:solidFill>
                <a:schemeClr val="accent6"/>
              </a:solidFill>
            </a:endParaRPr>
          </a:p>
          <a:p>
            <a:pPr algn="ctr"/>
            <a:endParaRPr lang="zh-CN" altLang="en-US" dirty="0"/>
          </a:p>
        </p:txBody>
      </p:sp>
    </p:spTree>
    <p:extLst>
      <p:ext uri="{BB962C8B-B14F-4D97-AF65-F5344CB8AC3E}">
        <p14:creationId xmlns:p14="http://schemas.microsoft.com/office/powerpoint/2010/main" val="2527744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20110324_arch_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24744"/>
            <a:ext cx="8802625" cy="5112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标题 1"/>
          <p:cNvSpPr txBox="1">
            <a:spLocks/>
          </p:cNvSpPr>
          <p:nvPr/>
        </p:nvSpPr>
        <p:spPr>
          <a:xfrm>
            <a:off x="67967" y="116632"/>
            <a:ext cx="82296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a:lstStyle>
          <a:p>
            <a:pPr algn="l"/>
            <a:r>
              <a:rPr lang="en-US" altLang="zh-CN" sz="4000" dirty="0">
                <a:solidFill>
                  <a:srgbClr val="C00000"/>
                </a:solidFill>
              </a:rPr>
              <a:t>GISC </a:t>
            </a:r>
            <a:r>
              <a:rPr lang="en-US" altLang="zh-CN" sz="4000" dirty="0" smtClean="0">
                <a:solidFill>
                  <a:srgbClr val="C00000"/>
                </a:solidFill>
              </a:rPr>
              <a:t>Beijing-</a:t>
            </a:r>
            <a:r>
              <a:rPr lang="arn-CL" altLang="zh-CN" sz="2400" dirty="0" smtClean="0">
                <a:solidFill>
                  <a:srgbClr val="C00000"/>
                </a:solidFill>
              </a:rPr>
              <a:t>services</a:t>
            </a:r>
            <a:endParaRPr lang="arn-CL" altLang="zh-CN" sz="2400" dirty="0">
              <a:solidFill>
                <a:srgbClr val="C00000"/>
              </a:solidFill>
            </a:endParaRPr>
          </a:p>
        </p:txBody>
      </p:sp>
      <p:cxnSp>
        <p:nvCxnSpPr>
          <p:cNvPr id="10" name="直接连接符 9"/>
          <p:cNvCxnSpPr/>
          <p:nvPr/>
        </p:nvCxnSpPr>
        <p:spPr>
          <a:xfrm>
            <a:off x="4644008" y="2996952"/>
            <a:ext cx="1656184"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4629223" y="6223046"/>
            <a:ext cx="1656184"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841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p:cNvSpPr txBox="1">
            <a:spLocks noChangeArrowheads="1"/>
          </p:cNvSpPr>
          <p:nvPr/>
        </p:nvSpPr>
        <p:spPr bwMode="auto">
          <a:xfrm>
            <a:off x="0" y="0"/>
            <a:ext cx="8786842" cy="658835"/>
          </a:xfrm>
          <a:prstGeom prst="rect">
            <a:avLst/>
          </a:prstGeom>
          <a:ln>
            <a:headEnd/>
            <a:tailEnd/>
          </a:ln>
        </p:spPr>
        <p:style>
          <a:lnRef idx="3">
            <a:schemeClr val="lt1"/>
          </a:lnRef>
          <a:fillRef idx="1">
            <a:schemeClr val="accent3"/>
          </a:fillRef>
          <a:effectRef idx="1">
            <a:schemeClr val="accent3"/>
          </a:effectRef>
          <a:fontRef idx="minor">
            <a:schemeClr val="lt1"/>
          </a:fontRef>
        </p:style>
        <p:txBody>
          <a:bodyPr wrap="square">
            <a:spAutoFit/>
          </a:bodyPr>
          <a:lstStyle/>
          <a:p>
            <a:pPr marL="342900" indent="-342900" eaLnBrk="0" fontAlgn="base" hangingPunct="0">
              <a:lnSpc>
                <a:spcPct val="150000"/>
              </a:lnSpc>
              <a:spcBef>
                <a:spcPct val="20000"/>
              </a:spcBef>
              <a:spcAft>
                <a:spcPct val="0"/>
              </a:spcAft>
              <a:buClr>
                <a:srgbClr val="0000FF">
                  <a:lumMod val="50000"/>
                </a:srgbClr>
              </a:buClr>
              <a:buSzPct val="100000"/>
              <a:defRPr/>
            </a:pPr>
            <a:r>
              <a:rPr kumimoji="1" lang="en-US" altLang="zh-CN" sz="2800" b="1" kern="0" dirty="0" smtClean="0">
                <a:solidFill>
                  <a:srgbClr val="0000FF">
                    <a:lumMod val="50000"/>
                  </a:srgbClr>
                </a:solidFill>
                <a:latin typeface="Arial" charset="0"/>
                <a:ea typeface="宋体"/>
              </a:rPr>
              <a:t>Metadata services</a:t>
            </a:r>
          </a:p>
        </p:txBody>
      </p:sp>
      <p:pic>
        <p:nvPicPr>
          <p:cNvPr id="4" name="Picture 5"/>
          <p:cNvPicPr>
            <a:picLocks noChangeAspect="1" noChangeArrowheads="1"/>
          </p:cNvPicPr>
          <p:nvPr/>
        </p:nvPicPr>
        <p:blipFill>
          <a:blip r:embed="rId2"/>
          <a:srcRect/>
          <a:stretch>
            <a:fillRect/>
          </a:stretch>
        </p:blipFill>
        <p:spPr bwMode="auto">
          <a:xfrm>
            <a:off x="48246" y="1571612"/>
            <a:ext cx="3107244" cy="1500198"/>
          </a:xfrm>
          <a:prstGeom prst="rect">
            <a:avLst/>
          </a:prstGeom>
          <a:noFill/>
          <a:ln w="9525">
            <a:solidFill>
              <a:schemeClr val="tx1"/>
            </a:solidFill>
            <a:miter lim="800000"/>
            <a:headEnd/>
            <a:tailEnd/>
          </a:ln>
          <a:effectLst/>
        </p:spPr>
      </p:pic>
      <p:pic>
        <p:nvPicPr>
          <p:cNvPr id="40962" name="Picture 2"/>
          <p:cNvPicPr>
            <a:picLocks noChangeAspect="1" noChangeArrowheads="1"/>
          </p:cNvPicPr>
          <p:nvPr/>
        </p:nvPicPr>
        <p:blipFill>
          <a:blip r:embed="rId3"/>
          <a:srcRect/>
          <a:stretch>
            <a:fillRect/>
          </a:stretch>
        </p:blipFill>
        <p:spPr bwMode="auto">
          <a:xfrm>
            <a:off x="48246" y="3214686"/>
            <a:ext cx="3071834" cy="1409701"/>
          </a:xfrm>
          <a:prstGeom prst="rect">
            <a:avLst/>
          </a:prstGeom>
          <a:noFill/>
          <a:ln w="9525">
            <a:solidFill>
              <a:schemeClr val="tx1"/>
            </a:solidFill>
            <a:miter lim="800000"/>
            <a:headEnd/>
            <a:tailEnd/>
          </a:ln>
          <a:effectLst/>
        </p:spPr>
      </p:pic>
      <p:pic>
        <p:nvPicPr>
          <p:cNvPr id="6" name="Picture 2"/>
          <p:cNvPicPr>
            <a:picLocks noChangeAspect="1" noChangeArrowheads="1"/>
          </p:cNvPicPr>
          <p:nvPr/>
        </p:nvPicPr>
        <p:blipFill>
          <a:blip r:embed="rId4"/>
          <a:srcRect/>
          <a:stretch>
            <a:fillRect/>
          </a:stretch>
        </p:blipFill>
        <p:spPr bwMode="auto">
          <a:xfrm>
            <a:off x="153962" y="4786322"/>
            <a:ext cx="2950824" cy="1428760"/>
          </a:xfrm>
          <a:prstGeom prst="rect">
            <a:avLst/>
          </a:prstGeom>
          <a:noFill/>
          <a:ln w="9525">
            <a:solidFill>
              <a:schemeClr val="tx1"/>
            </a:solidFill>
            <a:miter lim="800000"/>
            <a:headEnd/>
            <a:tailEnd/>
          </a:ln>
          <a:effectLst/>
        </p:spPr>
      </p:pic>
      <p:sp>
        <p:nvSpPr>
          <p:cNvPr id="7" name="TextBox 6"/>
          <p:cNvSpPr txBox="1"/>
          <p:nvPr/>
        </p:nvSpPr>
        <p:spPr>
          <a:xfrm>
            <a:off x="788460" y="1000108"/>
            <a:ext cx="2357454" cy="369332"/>
          </a:xfrm>
          <a:prstGeom prst="rect">
            <a:avLst/>
          </a:prstGeom>
          <a:ln>
            <a:noFill/>
          </a:ln>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altLang="zh-CN" dirty="0" smtClean="0"/>
              <a:t>Metadata generation</a:t>
            </a:r>
            <a:endParaRPr lang="zh-CN" altLang="en-US" dirty="0"/>
          </a:p>
        </p:txBody>
      </p:sp>
      <p:sp>
        <p:nvSpPr>
          <p:cNvPr id="8" name="TextBox 7"/>
          <p:cNvSpPr txBox="1"/>
          <p:nvPr/>
        </p:nvSpPr>
        <p:spPr>
          <a:xfrm>
            <a:off x="776008" y="2702478"/>
            <a:ext cx="2357454" cy="369332"/>
          </a:xfrm>
          <a:prstGeom prst="rect">
            <a:avLst/>
          </a:prstGeom>
          <a:ln>
            <a:noFill/>
          </a:ln>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altLang="zh-CN" dirty="0" smtClean="0"/>
              <a:t>Metadata upload</a:t>
            </a:r>
            <a:endParaRPr lang="zh-CN" altLang="en-US" dirty="0"/>
          </a:p>
        </p:txBody>
      </p:sp>
      <p:sp>
        <p:nvSpPr>
          <p:cNvPr id="9" name="TextBox 8"/>
          <p:cNvSpPr txBox="1"/>
          <p:nvPr/>
        </p:nvSpPr>
        <p:spPr>
          <a:xfrm>
            <a:off x="476874" y="4253010"/>
            <a:ext cx="2610984" cy="369332"/>
          </a:xfrm>
          <a:prstGeom prst="rect">
            <a:avLst/>
          </a:prstGeom>
          <a:ln>
            <a:noFill/>
          </a:ln>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altLang="zh-CN" dirty="0" smtClean="0"/>
              <a:t>Metadata online editor</a:t>
            </a:r>
            <a:endParaRPr lang="zh-CN" altLang="en-US" dirty="0"/>
          </a:p>
        </p:txBody>
      </p:sp>
      <p:sp>
        <p:nvSpPr>
          <p:cNvPr id="10" name="TextBox 9"/>
          <p:cNvSpPr txBox="1"/>
          <p:nvPr/>
        </p:nvSpPr>
        <p:spPr>
          <a:xfrm>
            <a:off x="296838" y="5857892"/>
            <a:ext cx="2825298" cy="369332"/>
          </a:xfrm>
          <a:prstGeom prst="rect">
            <a:avLst/>
          </a:prstGeom>
          <a:ln>
            <a:noFill/>
          </a:ln>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altLang="zh-CN" dirty="0" smtClean="0"/>
              <a:t>Metadata synchronization</a:t>
            </a:r>
            <a:endParaRPr lang="zh-CN" altLang="en-US" dirty="0"/>
          </a:p>
        </p:txBody>
      </p:sp>
      <p:grpSp>
        <p:nvGrpSpPr>
          <p:cNvPr id="27" name="组合 26"/>
          <p:cNvGrpSpPr/>
          <p:nvPr/>
        </p:nvGrpSpPr>
        <p:grpSpPr>
          <a:xfrm>
            <a:off x="5572132" y="0"/>
            <a:ext cx="3571868" cy="2763502"/>
            <a:chOff x="5572132" y="3857628"/>
            <a:chExt cx="3571868" cy="2763502"/>
          </a:xfrm>
        </p:grpSpPr>
        <p:pic>
          <p:nvPicPr>
            <p:cNvPr id="15" name="Picture 9"/>
            <p:cNvPicPr>
              <a:picLocks noChangeAspect="1" noChangeArrowheads="1"/>
            </p:cNvPicPr>
            <p:nvPr/>
          </p:nvPicPr>
          <p:blipFill>
            <a:blip r:embed="rId5"/>
            <a:srcRect l="9160" r="11458" b="18158"/>
            <a:stretch>
              <a:fillRect/>
            </a:stretch>
          </p:blipFill>
          <p:spPr bwMode="auto">
            <a:xfrm>
              <a:off x="5572132" y="3895188"/>
              <a:ext cx="3305204" cy="2725942"/>
            </a:xfrm>
            <a:prstGeom prst="rect">
              <a:avLst/>
            </a:prstGeom>
            <a:noFill/>
            <a:ln w="6350">
              <a:solidFill>
                <a:schemeClr val="tx1"/>
              </a:solidFill>
              <a:miter lim="800000"/>
              <a:headEnd/>
              <a:tailEnd/>
            </a:ln>
            <a:effectLst/>
          </p:spPr>
        </p:pic>
        <p:sp>
          <p:nvSpPr>
            <p:cNvPr id="16" name="TextBox 15"/>
            <p:cNvSpPr txBox="1"/>
            <p:nvPr/>
          </p:nvSpPr>
          <p:spPr>
            <a:xfrm>
              <a:off x="5715008" y="3857628"/>
              <a:ext cx="3428992" cy="369332"/>
            </a:xfrm>
            <a:prstGeom prst="rect">
              <a:avLst/>
            </a:prstGeom>
            <a:ln w="6350"/>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US" altLang="zh-CN" dirty="0" smtClean="0">
                  <a:solidFill>
                    <a:schemeClr val="tx1"/>
                  </a:solidFill>
                </a:rPr>
                <a:t>Remote Search based on SRU</a:t>
              </a:r>
              <a:endParaRPr lang="zh-CN" altLang="en-US" dirty="0">
                <a:solidFill>
                  <a:schemeClr val="tx1"/>
                </a:solidFill>
              </a:endParaRPr>
            </a:p>
          </p:txBody>
        </p:sp>
        <p:sp>
          <p:nvSpPr>
            <p:cNvPr id="18" name="矩形标注 17"/>
            <p:cNvSpPr/>
            <p:nvPr/>
          </p:nvSpPr>
          <p:spPr>
            <a:xfrm>
              <a:off x="6786578" y="4857760"/>
              <a:ext cx="2357422" cy="428628"/>
            </a:xfrm>
            <a:prstGeom prst="wedgeRectCallout">
              <a:avLst>
                <a:gd name="adj1" fmla="val -38854"/>
                <a:gd name="adj2" fmla="val -139545"/>
              </a:avLst>
            </a:prstGeom>
            <a:ln w="6350">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altLang="zh-CN" sz="1200" dirty="0" smtClean="0">
                  <a:solidFill>
                    <a:schemeClr val="tx1"/>
                  </a:solidFill>
                </a:rPr>
                <a:t>Search other centers from CMA</a:t>
              </a:r>
            </a:p>
          </p:txBody>
        </p:sp>
      </p:grpSp>
      <p:sp>
        <p:nvSpPr>
          <p:cNvPr id="19" name="右箭头 18"/>
          <p:cNvSpPr/>
          <p:nvPr/>
        </p:nvSpPr>
        <p:spPr>
          <a:xfrm rot="18081954">
            <a:off x="2772926" y="5168668"/>
            <a:ext cx="1452875" cy="35719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右箭头 20"/>
          <p:cNvSpPr/>
          <p:nvPr/>
        </p:nvSpPr>
        <p:spPr>
          <a:xfrm rot="20925699">
            <a:off x="3027874" y="4087477"/>
            <a:ext cx="761053" cy="35719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右箭头 21"/>
          <p:cNvSpPr/>
          <p:nvPr/>
        </p:nvSpPr>
        <p:spPr>
          <a:xfrm rot="2661240">
            <a:off x="2913771" y="3221516"/>
            <a:ext cx="982636" cy="35719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右箭头 22"/>
          <p:cNvSpPr/>
          <p:nvPr/>
        </p:nvSpPr>
        <p:spPr>
          <a:xfrm rot="4196929">
            <a:off x="2318996" y="2106665"/>
            <a:ext cx="2149497" cy="35719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5500694" y="2000240"/>
            <a:ext cx="3643306" cy="2844796"/>
            <a:chOff x="5500694" y="0"/>
            <a:chExt cx="3643306" cy="2844796"/>
          </a:xfrm>
        </p:grpSpPr>
        <p:pic>
          <p:nvPicPr>
            <p:cNvPr id="11" name="Picture 4"/>
            <p:cNvPicPr>
              <a:picLocks noChangeAspect="1" noChangeArrowheads="1"/>
            </p:cNvPicPr>
            <p:nvPr/>
          </p:nvPicPr>
          <p:blipFill>
            <a:blip r:embed="rId6" cstate="print"/>
            <a:srcRect r="1785"/>
            <a:stretch>
              <a:fillRect/>
            </a:stretch>
          </p:blipFill>
          <p:spPr bwMode="auto">
            <a:xfrm>
              <a:off x="5500694" y="0"/>
              <a:ext cx="3492150" cy="2844796"/>
            </a:xfrm>
            <a:prstGeom prst="rect">
              <a:avLst/>
            </a:prstGeom>
            <a:noFill/>
            <a:ln w="9525">
              <a:noFill/>
              <a:miter lim="800000"/>
              <a:headEnd/>
              <a:tailEnd/>
            </a:ln>
            <a:effectLst/>
          </p:spPr>
        </p:pic>
        <p:sp>
          <p:nvSpPr>
            <p:cNvPr id="12" name="TextBox 11"/>
            <p:cNvSpPr txBox="1"/>
            <p:nvPr/>
          </p:nvSpPr>
          <p:spPr>
            <a:xfrm>
              <a:off x="7000892" y="0"/>
              <a:ext cx="2143108" cy="369332"/>
            </a:xfrm>
            <a:prstGeom prst="rect">
              <a:avLst/>
            </a:prstGeom>
            <a:ln/>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US" altLang="zh-CN" dirty="0" smtClean="0">
                  <a:solidFill>
                    <a:schemeClr val="tx1"/>
                  </a:solidFill>
                </a:rPr>
                <a:t>Metadata Directory</a:t>
              </a:r>
              <a:endParaRPr lang="zh-CN" altLang="en-US" dirty="0">
                <a:solidFill>
                  <a:schemeClr val="tx1"/>
                </a:solidFill>
              </a:endParaRPr>
            </a:p>
          </p:txBody>
        </p:sp>
      </p:grpSp>
      <p:sp>
        <p:nvSpPr>
          <p:cNvPr id="24" name="右箭头 23"/>
          <p:cNvSpPr/>
          <p:nvPr/>
        </p:nvSpPr>
        <p:spPr>
          <a:xfrm rot="19953931">
            <a:off x="5119226" y="3525110"/>
            <a:ext cx="624641" cy="35719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右箭头 27"/>
          <p:cNvSpPr/>
          <p:nvPr/>
        </p:nvSpPr>
        <p:spPr>
          <a:xfrm rot="1713138">
            <a:off x="4985473" y="4578838"/>
            <a:ext cx="982636" cy="357190"/>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5786446" y="4000504"/>
            <a:ext cx="3357554" cy="2579682"/>
            <a:chOff x="5786446" y="4000504"/>
            <a:chExt cx="3357554" cy="2579682"/>
          </a:xfrm>
        </p:grpSpPr>
        <p:grpSp>
          <p:nvGrpSpPr>
            <p:cNvPr id="26" name="组合 25"/>
            <p:cNvGrpSpPr/>
            <p:nvPr/>
          </p:nvGrpSpPr>
          <p:grpSpPr>
            <a:xfrm>
              <a:off x="5786446" y="4000504"/>
              <a:ext cx="3357554" cy="2579682"/>
              <a:chOff x="5786446" y="1928802"/>
              <a:chExt cx="3357554" cy="2579682"/>
            </a:xfrm>
          </p:grpSpPr>
          <p:pic>
            <p:nvPicPr>
              <p:cNvPr id="13" name="Picture 3"/>
              <p:cNvPicPr>
                <a:picLocks noChangeAspect="1" noChangeArrowheads="1"/>
              </p:cNvPicPr>
              <p:nvPr/>
            </p:nvPicPr>
            <p:blipFill>
              <a:blip r:embed="rId7" cstate="print"/>
              <a:srcRect r="1961"/>
              <a:stretch>
                <a:fillRect/>
              </a:stretch>
            </p:blipFill>
            <p:spPr bwMode="auto">
              <a:xfrm>
                <a:off x="5786446" y="1928802"/>
                <a:ext cx="3160790" cy="2579682"/>
              </a:xfrm>
              <a:prstGeom prst="rect">
                <a:avLst/>
              </a:prstGeom>
              <a:noFill/>
              <a:ln w="9525">
                <a:noFill/>
                <a:miter lim="800000"/>
                <a:headEnd/>
                <a:tailEnd/>
              </a:ln>
              <a:effectLst/>
            </p:spPr>
          </p:pic>
          <p:sp>
            <p:nvSpPr>
              <p:cNvPr id="14" name="TextBox 13"/>
              <p:cNvSpPr txBox="1"/>
              <p:nvPr/>
            </p:nvSpPr>
            <p:spPr>
              <a:xfrm>
                <a:off x="7000892" y="1928802"/>
                <a:ext cx="2143108" cy="369332"/>
              </a:xfrm>
              <a:prstGeom prst="rect">
                <a:avLst/>
              </a:prstGeom>
              <a:ln/>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US" altLang="zh-CN" dirty="0" smtClean="0">
                    <a:solidFill>
                      <a:schemeClr val="tx1"/>
                    </a:solidFill>
                  </a:rPr>
                  <a:t>Metadata Search</a:t>
                </a:r>
                <a:endParaRPr lang="zh-CN" altLang="en-US" dirty="0">
                  <a:solidFill>
                    <a:schemeClr val="tx1"/>
                  </a:solidFill>
                </a:endParaRPr>
              </a:p>
            </p:txBody>
          </p:sp>
        </p:grpSp>
        <p:sp>
          <p:nvSpPr>
            <p:cNvPr id="29" name="AutoShape 5"/>
            <p:cNvSpPr>
              <a:spLocks noChangeArrowheads="1"/>
            </p:cNvSpPr>
            <p:nvPr/>
          </p:nvSpPr>
          <p:spPr bwMode="auto">
            <a:xfrm>
              <a:off x="6715140" y="5000636"/>
              <a:ext cx="1428760" cy="376238"/>
            </a:xfrm>
            <a:prstGeom prst="wedgeRoundRectCallout">
              <a:avLst>
                <a:gd name="adj1" fmla="val -57863"/>
                <a:gd name="adj2" fmla="val 116113"/>
                <a:gd name="adj3" fmla="val 16667"/>
              </a:avLst>
            </a:prstGeom>
            <a:noFill/>
            <a:ln w="9525">
              <a:solidFill>
                <a:schemeClr val="tx1"/>
              </a:solidFill>
              <a:miter lim="800000"/>
              <a:headEnd/>
              <a:tailEnd/>
            </a:ln>
            <a:effectLst/>
          </p:spPr>
          <p:txBody>
            <a:bodyPr/>
            <a:lstStyle/>
            <a:p>
              <a:pPr algn="ctr"/>
              <a:r>
                <a:rPr lang="en-US" altLang="zh-CN" sz="1600" b="1" dirty="0">
                  <a:solidFill>
                    <a:schemeClr val="accent2"/>
                  </a:solidFill>
                  <a:latin typeface="+mj-lt"/>
                </a:rPr>
                <a:t>Search Box</a:t>
              </a:r>
            </a:p>
          </p:txBody>
        </p:sp>
        <p:sp>
          <p:nvSpPr>
            <p:cNvPr id="30" name="AutoShape 6"/>
            <p:cNvSpPr>
              <a:spLocks noChangeArrowheads="1"/>
            </p:cNvSpPr>
            <p:nvPr/>
          </p:nvSpPr>
          <p:spPr bwMode="auto">
            <a:xfrm>
              <a:off x="7000892" y="5857892"/>
              <a:ext cx="1828800" cy="685800"/>
            </a:xfrm>
            <a:prstGeom prst="wedgeRoundRectCallout">
              <a:avLst>
                <a:gd name="adj1" fmla="val -74642"/>
                <a:gd name="adj2" fmla="val -56151"/>
                <a:gd name="adj3" fmla="val 16667"/>
              </a:avLst>
            </a:prstGeom>
            <a:noFill/>
            <a:ln w="9525">
              <a:solidFill>
                <a:schemeClr val="tx1"/>
              </a:solidFill>
              <a:miter lim="800000"/>
              <a:headEnd/>
              <a:tailEnd/>
            </a:ln>
            <a:effectLst/>
          </p:spPr>
          <p:txBody>
            <a:bodyPr/>
            <a:lstStyle/>
            <a:p>
              <a:pPr algn="ctr"/>
              <a:r>
                <a:rPr lang="en-US" altLang="zh-CN" sz="1600" b="1" dirty="0">
                  <a:solidFill>
                    <a:schemeClr val="accent2"/>
                  </a:solidFill>
                </a:rPr>
                <a:t>Metadata Bounding Box</a:t>
              </a:r>
            </a:p>
          </p:txBody>
        </p:sp>
      </p:grpSp>
      <p:grpSp>
        <p:nvGrpSpPr>
          <p:cNvPr id="42" name="组合 41"/>
          <p:cNvGrpSpPr/>
          <p:nvPr/>
        </p:nvGrpSpPr>
        <p:grpSpPr>
          <a:xfrm>
            <a:off x="3786182" y="3214686"/>
            <a:ext cx="1438277" cy="2657480"/>
            <a:chOff x="3786182" y="3214686"/>
            <a:chExt cx="1438277" cy="2657480"/>
          </a:xfrm>
        </p:grpSpPr>
        <p:sp>
          <p:nvSpPr>
            <p:cNvPr id="3" name="流程图: 磁盘 2"/>
            <p:cNvSpPr/>
            <p:nvPr/>
          </p:nvSpPr>
          <p:spPr>
            <a:xfrm>
              <a:off x="3786182" y="3214686"/>
              <a:ext cx="1357322" cy="1643074"/>
            </a:xfrm>
            <a:prstGeom prst="flowChartMagneticDisk">
              <a:avLst/>
            </a:prstGeom>
            <a:ln>
              <a:solidFill>
                <a:schemeClr val="accent6">
                  <a:lumMod val="60000"/>
                  <a:lumOff val="40000"/>
                </a:schemeClr>
              </a:solid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altLang="zh-CN" dirty="0" smtClean="0">
                  <a:solidFill>
                    <a:schemeClr val="accent6"/>
                  </a:solidFill>
                </a:rPr>
                <a:t>Metadata</a:t>
              </a:r>
            </a:p>
            <a:p>
              <a:pPr algn="ctr"/>
              <a:r>
                <a:rPr lang="en-US" altLang="zh-CN" dirty="0" smtClean="0">
                  <a:solidFill>
                    <a:schemeClr val="accent6"/>
                  </a:solidFill>
                </a:rPr>
                <a:t>catalogue</a:t>
              </a:r>
              <a:endParaRPr lang="zh-CN" altLang="en-US" dirty="0">
                <a:solidFill>
                  <a:schemeClr val="accent6"/>
                </a:solidFill>
              </a:endParaRPr>
            </a:p>
          </p:txBody>
        </p:sp>
        <p:pic>
          <p:nvPicPr>
            <p:cNvPr id="40964" name="Picture 4"/>
            <p:cNvPicPr>
              <a:picLocks noChangeAspect="1" noChangeArrowheads="1"/>
            </p:cNvPicPr>
            <p:nvPr/>
          </p:nvPicPr>
          <p:blipFill>
            <a:blip r:embed="rId8"/>
            <a:srcRect/>
            <a:stretch>
              <a:fillRect/>
            </a:stretch>
          </p:blipFill>
          <p:spPr bwMode="auto">
            <a:xfrm>
              <a:off x="3929058" y="4500570"/>
              <a:ext cx="1295401" cy="1371596"/>
            </a:xfrm>
            <a:prstGeom prst="rect">
              <a:avLst/>
            </a:prstGeom>
            <a:noFill/>
            <a:ln w="9525">
              <a:noFill/>
              <a:miter lim="800000"/>
              <a:headEnd/>
              <a:tailEnd/>
            </a:ln>
            <a:effectLst/>
          </p:spPr>
        </p:pic>
      </p:grpSp>
      <p:sp>
        <p:nvSpPr>
          <p:cNvPr id="34" name="线形标注 1 33"/>
          <p:cNvSpPr/>
          <p:nvPr/>
        </p:nvSpPr>
        <p:spPr>
          <a:xfrm>
            <a:off x="3428992" y="785794"/>
            <a:ext cx="2000264" cy="714380"/>
          </a:xfrm>
          <a:prstGeom prst="borderCallout1">
            <a:avLst>
              <a:gd name="adj1" fmla="val 18750"/>
              <a:gd name="adj2" fmla="val -8333"/>
              <a:gd name="adj3" fmla="val 51548"/>
              <a:gd name="adj4" fmla="val -18797"/>
            </a:avLst>
          </a:prstGeom>
        </p:spPr>
        <p:style>
          <a:lnRef idx="2">
            <a:schemeClr val="accent2"/>
          </a:lnRef>
          <a:fillRef idx="1">
            <a:schemeClr val="lt1"/>
          </a:fillRef>
          <a:effectRef idx="0">
            <a:schemeClr val="accent2"/>
          </a:effectRef>
          <a:fontRef idx="minor">
            <a:schemeClr val="dk1"/>
          </a:fontRef>
        </p:style>
        <p:txBody>
          <a:bodyPr rtlCol="0" anchor="ctr"/>
          <a:lstStyle/>
          <a:p>
            <a:r>
              <a:rPr lang="en-US" altLang="zh-CN" sz="1400" dirty="0" smtClean="0"/>
              <a:t>Creating metadata for CMA data and products</a:t>
            </a:r>
            <a:endParaRPr lang="zh-CN" altLang="en-US" sz="1400" dirty="0"/>
          </a:p>
        </p:txBody>
      </p:sp>
      <p:grpSp>
        <p:nvGrpSpPr>
          <p:cNvPr id="41" name="组合 40"/>
          <p:cNvGrpSpPr/>
          <p:nvPr/>
        </p:nvGrpSpPr>
        <p:grpSpPr>
          <a:xfrm>
            <a:off x="3087858" y="2000240"/>
            <a:ext cx="2198522" cy="2437436"/>
            <a:chOff x="3087858" y="2000240"/>
            <a:chExt cx="2198522" cy="2437436"/>
          </a:xfrm>
        </p:grpSpPr>
        <p:sp>
          <p:nvSpPr>
            <p:cNvPr id="35" name="线形标注 1 34"/>
            <p:cNvSpPr/>
            <p:nvPr/>
          </p:nvSpPr>
          <p:spPr>
            <a:xfrm>
              <a:off x="3643306" y="2000240"/>
              <a:ext cx="1643074" cy="785818"/>
            </a:xfrm>
            <a:prstGeom prst="borderCallout1">
              <a:avLst>
                <a:gd name="adj1" fmla="val 18750"/>
                <a:gd name="adj2" fmla="val -8333"/>
                <a:gd name="adj3" fmla="val 117811"/>
                <a:gd name="adj4" fmla="val -36770"/>
              </a:avLst>
            </a:prstGeom>
          </p:spPr>
          <p:style>
            <a:lnRef idx="2">
              <a:schemeClr val="accent2"/>
            </a:lnRef>
            <a:fillRef idx="1">
              <a:schemeClr val="lt1"/>
            </a:fillRef>
            <a:effectRef idx="0">
              <a:schemeClr val="accent2"/>
            </a:effectRef>
            <a:fontRef idx="minor">
              <a:schemeClr val="dk1"/>
            </a:fontRef>
          </p:style>
          <p:txBody>
            <a:bodyPr rtlCol="0" anchor="ctr"/>
            <a:lstStyle/>
            <a:p>
              <a:r>
                <a:rPr lang="en-US" altLang="zh-CN" sz="1400" dirty="0" smtClean="0"/>
                <a:t>Tools for NCs uploading and editing metadata</a:t>
              </a:r>
              <a:endParaRPr lang="zh-CN" altLang="en-US" sz="1400" dirty="0"/>
            </a:p>
          </p:txBody>
        </p:sp>
        <p:cxnSp>
          <p:nvCxnSpPr>
            <p:cNvPr id="37" name="直接连接符 36"/>
            <p:cNvCxnSpPr>
              <a:stCxn id="9" idx="3"/>
            </p:cNvCxnSpPr>
            <p:nvPr/>
          </p:nvCxnSpPr>
          <p:spPr>
            <a:xfrm flipV="1">
              <a:off x="3087858" y="2857496"/>
              <a:ext cx="698324" cy="1580180"/>
            </a:xfrm>
            <a:prstGeom prst="line">
              <a:avLst/>
            </a:prstGeom>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sp>
        <p:nvSpPr>
          <p:cNvPr id="40" name="线形标注 1 39"/>
          <p:cNvSpPr/>
          <p:nvPr/>
        </p:nvSpPr>
        <p:spPr>
          <a:xfrm>
            <a:off x="3428992" y="5786454"/>
            <a:ext cx="2214578" cy="857256"/>
          </a:xfrm>
          <a:prstGeom prst="borderCallout1">
            <a:avLst>
              <a:gd name="adj1" fmla="val 18750"/>
              <a:gd name="adj2" fmla="val -8333"/>
              <a:gd name="adj3" fmla="val 9453"/>
              <a:gd name="adj4" fmla="val -16679"/>
            </a:avLst>
          </a:prstGeom>
        </p:spPr>
        <p:style>
          <a:lnRef idx="2">
            <a:schemeClr val="accent2"/>
          </a:lnRef>
          <a:fillRef idx="1">
            <a:schemeClr val="lt1"/>
          </a:fillRef>
          <a:effectRef idx="0">
            <a:schemeClr val="accent2"/>
          </a:effectRef>
          <a:fontRef idx="minor">
            <a:schemeClr val="dk1"/>
          </a:fontRef>
        </p:style>
        <p:txBody>
          <a:bodyPr rtlCol="0" anchor="ctr"/>
          <a:lstStyle/>
          <a:p>
            <a:r>
              <a:rPr lang="en-US" altLang="zh-CN" sz="1400" dirty="0" smtClean="0"/>
              <a:t>Harvesting metadata from GISCs, DCPCs and NCs based on OAI-PMH and FTP</a:t>
            </a:r>
            <a:endParaRPr lang="zh-CN" altLang="en-US" sz="1400" dirty="0"/>
          </a:p>
        </p:txBody>
      </p:sp>
    </p:spTree>
    <p:extLst>
      <p:ext uri="{BB962C8B-B14F-4D97-AF65-F5344CB8AC3E}">
        <p14:creationId xmlns:p14="http://schemas.microsoft.com/office/powerpoint/2010/main" val="7121359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p:cNvSpPr txBox="1">
            <a:spLocks noChangeArrowheads="1"/>
          </p:cNvSpPr>
          <p:nvPr/>
        </p:nvSpPr>
        <p:spPr bwMode="auto">
          <a:xfrm>
            <a:off x="0" y="0"/>
            <a:ext cx="9144000" cy="738664"/>
          </a:xfrm>
          <a:prstGeom prst="rect">
            <a:avLst/>
          </a:prstGeom>
          <a:ln>
            <a:headEnd/>
            <a:tailEnd/>
          </a:ln>
        </p:spPr>
        <p:style>
          <a:lnRef idx="3">
            <a:schemeClr val="lt1"/>
          </a:lnRef>
          <a:fillRef idx="1">
            <a:schemeClr val="accent3"/>
          </a:fillRef>
          <a:effectRef idx="1">
            <a:schemeClr val="accent3"/>
          </a:effectRef>
          <a:fontRef idx="minor">
            <a:schemeClr val="lt1"/>
          </a:fontRef>
        </p:style>
        <p:txBody>
          <a:bodyPr wrap="square">
            <a:spAutoFit/>
          </a:bodyPr>
          <a:lstStyle/>
          <a:p>
            <a:pPr marL="342900" indent="-342900" eaLnBrk="0" fontAlgn="base" hangingPunct="0">
              <a:lnSpc>
                <a:spcPct val="150000"/>
              </a:lnSpc>
              <a:spcBef>
                <a:spcPct val="20000"/>
              </a:spcBef>
              <a:spcAft>
                <a:spcPct val="0"/>
              </a:spcAft>
              <a:buClr>
                <a:srgbClr val="0000FF">
                  <a:lumMod val="50000"/>
                </a:srgbClr>
              </a:buClr>
              <a:buSzPct val="100000"/>
              <a:defRPr/>
            </a:pPr>
            <a:r>
              <a:rPr kumimoji="1" lang="en-US" altLang="zh-CN" sz="2800" b="1" kern="0" dirty="0" smtClean="0">
                <a:solidFill>
                  <a:srgbClr val="0000FF">
                    <a:lumMod val="50000"/>
                  </a:srgbClr>
                </a:solidFill>
                <a:latin typeface="Arial" charset="0"/>
                <a:ea typeface="宋体"/>
              </a:rPr>
              <a:t>Data services</a:t>
            </a:r>
          </a:p>
        </p:txBody>
      </p:sp>
      <p:grpSp>
        <p:nvGrpSpPr>
          <p:cNvPr id="52" name="组合 51"/>
          <p:cNvGrpSpPr/>
          <p:nvPr/>
        </p:nvGrpSpPr>
        <p:grpSpPr>
          <a:xfrm>
            <a:off x="395536" y="935990"/>
            <a:ext cx="7936244" cy="5013290"/>
            <a:chOff x="0" y="857232"/>
            <a:chExt cx="4943484" cy="4201103"/>
          </a:xfrm>
        </p:grpSpPr>
        <p:pic>
          <p:nvPicPr>
            <p:cNvPr id="47" name="Picture 3"/>
            <p:cNvPicPr>
              <a:picLocks noChangeAspect="1" noChangeArrowheads="1"/>
            </p:cNvPicPr>
            <p:nvPr/>
          </p:nvPicPr>
          <p:blipFill>
            <a:blip r:embed="rId2"/>
            <a:srcRect l="1961" r="3922"/>
            <a:stretch>
              <a:fillRect/>
            </a:stretch>
          </p:blipFill>
          <p:spPr bwMode="auto">
            <a:xfrm>
              <a:off x="0" y="857232"/>
              <a:ext cx="4943484" cy="4201103"/>
            </a:xfrm>
            <a:prstGeom prst="rect">
              <a:avLst/>
            </a:prstGeom>
            <a:noFill/>
            <a:ln w="9525">
              <a:noFill/>
              <a:miter lim="800000"/>
              <a:headEnd/>
              <a:tailEnd/>
            </a:ln>
            <a:effectLst/>
          </p:spPr>
        </p:pic>
        <p:sp>
          <p:nvSpPr>
            <p:cNvPr id="48" name="Oval 4"/>
            <p:cNvSpPr>
              <a:spLocks noChangeArrowheads="1"/>
            </p:cNvSpPr>
            <p:nvPr/>
          </p:nvSpPr>
          <p:spPr bwMode="auto">
            <a:xfrm>
              <a:off x="4172400" y="2784926"/>
              <a:ext cx="500066" cy="142876"/>
            </a:xfrm>
            <a:prstGeom prst="ellipse">
              <a:avLst/>
            </a:prstGeom>
            <a:noFill/>
            <a:ln w="19050">
              <a:solidFill>
                <a:srgbClr val="FF0000"/>
              </a:solidFill>
              <a:round/>
              <a:headEnd/>
              <a:tailEnd/>
            </a:ln>
            <a:effectLst/>
          </p:spPr>
          <p:txBody>
            <a:bodyPr wrap="none" anchor="ctr"/>
            <a:lstStyle/>
            <a:p>
              <a:endParaRPr lang="zh-CN" altLang="en-US"/>
            </a:p>
          </p:txBody>
        </p:sp>
        <p:sp>
          <p:nvSpPr>
            <p:cNvPr id="51" name="线形标注 2 50"/>
            <p:cNvSpPr/>
            <p:nvPr/>
          </p:nvSpPr>
          <p:spPr>
            <a:xfrm>
              <a:off x="2197834" y="3357562"/>
              <a:ext cx="1659786" cy="642942"/>
            </a:xfrm>
            <a:prstGeom prst="borderCallout2">
              <a:avLst>
                <a:gd name="adj1" fmla="val 18750"/>
                <a:gd name="adj2" fmla="val 102578"/>
                <a:gd name="adj3" fmla="val 11978"/>
                <a:gd name="adj4" fmla="val 124426"/>
                <a:gd name="adj5" fmla="val -61326"/>
                <a:gd name="adj6" fmla="val 131478"/>
              </a:avLst>
            </a:prstGeom>
            <a:solidFill>
              <a:schemeClr val="bg1"/>
            </a:solidFill>
            <a:ln>
              <a:solidFill>
                <a:srgbClr val="351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b="1" dirty="0" smtClean="0">
                  <a:solidFill>
                    <a:schemeClr val="accent2"/>
                  </a:solidFill>
                </a:rPr>
                <a:t>Click here to retrieve the data directly from 24 hour data cache</a:t>
              </a:r>
              <a:endParaRPr lang="zh-CN" altLang="en-US" sz="1200" dirty="0"/>
            </a:p>
          </p:txBody>
        </p:sp>
      </p:grpSp>
      <p:sp>
        <p:nvSpPr>
          <p:cNvPr id="19" name="矩形 18"/>
          <p:cNvSpPr/>
          <p:nvPr/>
        </p:nvSpPr>
        <p:spPr>
          <a:xfrm>
            <a:off x="215516" y="5805264"/>
            <a:ext cx="8712968" cy="747350"/>
          </a:xfrm>
          <a:prstGeom prst="rect">
            <a:avLst/>
          </a:prstGeom>
          <a:solidFill>
            <a:schemeClr val="accent1"/>
          </a:solidFill>
        </p:spPr>
        <p:style>
          <a:lnRef idx="0">
            <a:schemeClr val="accent1"/>
          </a:lnRef>
          <a:fillRef idx="3">
            <a:schemeClr val="accent1"/>
          </a:fillRef>
          <a:effectRef idx="3">
            <a:schemeClr val="accent1"/>
          </a:effectRef>
          <a:fontRef idx="minor">
            <a:schemeClr val="lt1"/>
          </a:fontRef>
        </p:style>
        <p:txBody>
          <a:bodyPr rtlCol="0" anchor="ctr"/>
          <a:lstStyle/>
          <a:p>
            <a:pPr marL="285750" indent="-285750">
              <a:lnSpc>
                <a:spcPts val="2800"/>
              </a:lnSpc>
              <a:buFont typeface="Wingdings" pitchFamily="2" charset="2"/>
              <a:buChar char="p"/>
            </a:pPr>
            <a:r>
              <a:rPr lang="en-US" altLang="zh-CN" dirty="0" smtClean="0">
                <a:solidFill>
                  <a:srgbClr val="FF0000"/>
                </a:solidFill>
              </a:rPr>
              <a:t>Data </a:t>
            </a:r>
            <a:r>
              <a:rPr lang="en-US" altLang="zh-CN" dirty="0">
                <a:solidFill>
                  <a:srgbClr val="FF0000"/>
                </a:solidFill>
              </a:rPr>
              <a:t>cache service </a:t>
            </a:r>
            <a:r>
              <a:rPr lang="en-US" altLang="zh-CN" dirty="0">
                <a:solidFill>
                  <a:schemeClr val="accent6"/>
                </a:solidFill>
              </a:rPr>
              <a:t>allows users to access the recent 24-hour data for global exchange routinely provided via GTS. </a:t>
            </a:r>
          </a:p>
        </p:txBody>
      </p:sp>
    </p:spTree>
    <p:extLst>
      <p:ext uri="{BB962C8B-B14F-4D97-AF65-F5344CB8AC3E}">
        <p14:creationId xmlns:p14="http://schemas.microsoft.com/office/powerpoint/2010/main" val="28177217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p:cNvSpPr txBox="1">
            <a:spLocks noChangeArrowheads="1"/>
          </p:cNvSpPr>
          <p:nvPr/>
        </p:nvSpPr>
        <p:spPr bwMode="auto">
          <a:xfrm>
            <a:off x="0" y="0"/>
            <a:ext cx="9144000" cy="738664"/>
          </a:xfrm>
          <a:prstGeom prst="rect">
            <a:avLst/>
          </a:prstGeom>
          <a:ln>
            <a:headEnd/>
            <a:tailEnd/>
          </a:ln>
        </p:spPr>
        <p:style>
          <a:lnRef idx="3">
            <a:schemeClr val="lt1"/>
          </a:lnRef>
          <a:fillRef idx="1">
            <a:schemeClr val="accent3"/>
          </a:fillRef>
          <a:effectRef idx="1">
            <a:schemeClr val="accent3"/>
          </a:effectRef>
          <a:fontRef idx="minor">
            <a:schemeClr val="lt1"/>
          </a:fontRef>
        </p:style>
        <p:txBody>
          <a:bodyPr wrap="square">
            <a:spAutoFit/>
          </a:bodyPr>
          <a:lstStyle/>
          <a:p>
            <a:pPr marL="342900" indent="-342900" eaLnBrk="0" fontAlgn="base" hangingPunct="0">
              <a:lnSpc>
                <a:spcPct val="150000"/>
              </a:lnSpc>
              <a:spcBef>
                <a:spcPct val="20000"/>
              </a:spcBef>
              <a:spcAft>
                <a:spcPct val="0"/>
              </a:spcAft>
              <a:buClr>
                <a:srgbClr val="0000FF">
                  <a:lumMod val="50000"/>
                </a:srgbClr>
              </a:buClr>
              <a:buSzPct val="100000"/>
              <a:defRPr/>
            </a:pPr>
            <a:r>
              <a:rPr kumimoji="1" lang="en-US" altLang="zh-CN" sz="2800" b="1" kern="0" dirty="0" smtClean="0">
                <a:solidFill>
                  <a:srgbClr val="0000FF">
                    <a:lumMod val="50000"/>
                  </a:srgbClr>
                </a:solidFill>
                <a:latin typeface="Arial" charset="0"/>
                <a:ea typeface="宋体"/>
              </a:rPr>
              <a:t>Data services</a:t>
            </a:r>
          </a:p>
        </p:txBody>
      </p:sp>
      <p:pic>
        <p:nvPicPr>
          <p:cNvPr id="56" name="Picture 4"/>
          <p:cNvPicPr>
            <a:picLocks noChangeAspect="1" noChangeArrowheads="1"/>
          </p:cNvPicPr>
          <p:nvPr/>
        </p:nvPicPr>
        <p:blipFill>
          <a:blip r:embed="rId2"/>
          <a:srcRect l="1834" r="3670"/>
          <a:stretch>
            <a:fillRect/>
          </a:stretch>
        </p:blipFill>
        <p:spPr bwMode="auto">
          <a:xfrm>
            <a:off x="323528" y="1052736"/>
            <a:ext cx="8064896" cy="4715905"/>
          </a:xfrm>
          <a:prstGeom prst="rect">
            <a:avLst/>
          </a:prstGeom>
          <a:noFill/>
          <a:ln w="9525">
            <a:noFill/>
            <a:miter lim="800000"/>
            <a:headEnd/>
            <a:tailEnd/>
          </a:ln>
          <a:effectLst/>
        </p:spPr>
      </p:pic>
      <p:sp>
        <p:nvSpPr>
          <p:cNvPr id="61" name="线形标注 1 60"/>
          <p:cNvSpPr/>
          <p:nvPr/>
        </p:nvSpPr>
        <p:spPr>
          <a:xfrm rot="10800000" flipH="1" flipV="1">
            <a:off x="4176607" y="2393530"/>
            <a:ext cx="3709063" cy="958080"/>
          </a:xfrm>
          <a:prstGeom prst="borderCallout1">
            <a:avLst>
              <a:gd name="adj1" fmla="val 55108"/>
              <a:gd name="adj2" fmla="val 276"/>
              <a:gd name="adj3" fmla="val -27211"/>
              <a:gd name="adj4" fmla="val -42963"/>
            </a:avLst>
          </a:prstGeom>
          <a:solidFill>
            <a:schemeClr val="bg1"/>
          </a:solidFill>
          <a:ln>
            <a:solidFill>
              <a:srgbClr val="351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400" dirty="0" smtClean="0">
                <a:solidFill>
                  <a:schemeClr val="accent6"/>
                </a:solidFill>
              </a:rPr>
              <a:t>For accessing near real-time data stored in CMA and JMA </a:t>
            </a:r>
            <a:endParaRPr lang="zh-CN" altLang="en-US" sz="1400" dirty="0">
              <a:solidFill>
                <a:schemeClr val="accent6"/>
              </a:solidFill>
            </a:endParaRPr>
          </a:p>
        </p:txBody>
      </p:sp>
      <p:sp>
        <p:nvSpPr>
          <p:cNvPr id="21" name="矩形 20"/>
          <p:cNvSpPr/>
          <p:nvPr/>
        </p:nvSpPr>
        <p:spPr>
          <a:xfrm>
            <a:off x="215516" y="5661248"/>
            <a:ext cx="8712968" cy="891366"/>
          </a:xfrm>
          <a:prstGeom prst="rect">
            <a:avLst/>
          </a:prstGeom>
          <a:solidFill>
            <a:schemeClr val="accent1"/>
          </a:solidFill>
        </p:spPr>
        <p:style>
          <a:lnRef idx="0">
            <a:schemeClr val="accent1"/>
          </a:lnRef>
          <a:fillRef idx="3">
            <a:schemeClr val="accent1"/>
          </a:fillRef>
          <a:effectRef idx="3">
            <a:schemeClr val="accent1"/>
          </a:effectRef>
          <a:fontRef idx="minor">
            <a:schemeClr val="lt1"/>
          </a:fontRef>
        </p:style>
        <p:txBody>
          <a:bodyPr rtlCol="0" anchor="ctr"/>
          <a:lstStyle/>
          <a:p>
            <a:pPr marL="285750" indent="-285750">
              <a:lnSpc>
                <a:spcPts val="2800"/>
              </a:lnSpc>
              <a:buFont typeface="Wingdings" pitchFamily="2" charset="2"/>
              <a:buChar char="p"/>
            </a:pPr>
            <a:r>
              <a:rPr lang="en-US" altLang="zh-CN" dirty="0" smtClean="0">
                <a:solidFill>
                  <a:srgbClr val="FF0000"/>
                </a:solidFill>
              </a:rPr>
              <a:t>Data </a:t>
            </a:r>
            <a:r>
              <a:rPr lang="en-US" altLang="zh-CN" dirty="0">
                <a:solidFill>
                  <a:srgbClr val="FF0000"/>
                </a:solidFill>
              </a:rPr>
              <a:t>request service </a:t>
            </a:r>
            <a:r>
              <a:rPr lang="en-US" altLang="zh-CN" dirty="0">
                <a:solidFill>
                  <a:schemeClr val="accent6"/>
                </a:solidFill>
              </a:rPr>
              <a:t>allows users to request historical data in the system. And users can query and monitor the processing information for each request</a:t>
            </a:r>
            <a:r>
              <a:rPr lang="en-US" altLang="zh-CN" dirty="0" smtClean="0">
                <a:solidFill>
                  <a:schemeClr val="accent6"/>
                </a:solidFill>
              </a:rPr>
              <a:t>.</a:t>
            </a:r>
            <a:endParaRPr lang="en-US" altLang="zh-CN" dirty="0">
              <a:solidFill>
                <a:schemeClr val="accent6"/>
              </a:solidFill>
            </a:endParaRPr>
          </a:p>
        </p:txBody>
      </p:sp>
    </p:spTree>
    <p:extLst>
      <p:ext uri="{BB962C8B-B14F-4D97-AF65-F5344CB8AC3E}">
        <p14:creationId xmlns:p14="http://schemas.microsoft.com/office/powerpoint/2010/main" val="41078844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p:cNvSpPr txBox="1">
            <a:spLocks noChangeArrowheads="1"/>
          </p:cNvSpPr>
          <p:nvPr/>
        </p:nvSpPr>
        <p:spPr bwMode="auto">
          <a:xfrm>
            <a:off x="0" y="0"/>
            <a:ext cx="9144000" cy="738664"/>
          </a:xfrm>
          <a:prstGeom prst="rect">
            <a:avLst/>
          </a:prstGeom>
          <a:ln>
            <a:headEnd/>
            <a:tailEnd/>
          </a:ln>
        </p:spPr>
        <p:style>
          <a:lnRef idx="3">
            <a:schemeClr val="lt1"/>
          </a:lnRef>
          <a:fillRef idx="1">
            <a:schemeClr val="accent3"/>
          </a:fillRef>
          <a:effectRef idx="1">
            <a:schemeClr val="accent3"/>
          </a:effectRef>
          <a:fontRef idx="minor">
            <a:schemeClr val="lt1"/>
          </a:fontRef>
        </p:style>
        <p:txBody>
          <a:bodyPr wrap="square">
            <a:spAutoFit/>
          </a:bodyPr>
          <a:lstStyle/>
          <a:p>
            <a:pPr marL="342900" indent="-342900" eaLnBrk="0" fontAlgn="base" hangingPunct="0">
              <a:lnSpc>
                <a:spcPct val="150000"/>
              </a:lnSpc>
              <a:spcBef>
                <a:spcPct val="20000"/>
              </a:spcBef>
              <a:spcAft>
                <a:spcPct val="0"/>
              </a:spcAft>
              <a:buClr>
                <a:srgbClr val="0000FF">
                  <a:lumMod val="50000"/>
                </a:srgbClr>
              </a:buClr>
              <a:buSzPct val="100000"/>
              <a:defRPr/>
            </a:pPr>
            <a:r>
              <a:rPr kumimoji="1" lang="en-US" altLang="zh-CN" sz="2800" b="1" kern="0" dirty="0" smtClean="0">
                <a:solidFill>
                  <a:srgbClr val="0000FF">
                    <a:lumMod val="50000"/>
                  </a:srgbClr>
                </a:solidFill>
                <a:latin typeface="Arial" charset="0"/>
                <a:ea typeface="宋体"/>
              </a:rPr>
              <a:t>Data services</a:t>
            </a:r>
          </a:p>
        </p:txBody>
      </p:sp>
      <p:grpSp>
        <p:nvGrpSpPr>
          <p:cNvPr id="3" name="组合 2"/>
          <p:cNvGrpSpPr/>
          <p:nvPr/>
        </p:nvGrpSpPr>
        <p:grpSpPr>
          <a:xfrm>
            <a:off x="827584" y="1558022"/>
            <a:ext cx="7560840" cy="4391258"/>
            <a:chOff x="866406" y="888339"/>
            <a:chExt cx="6696744" cy="3620781"/>
          </a:xfrm>
        </p:grpSpPr>
        <p:pic>
          <p:nvPicPr>
            <p:cNvPr id="63" name="Picture 3"/>
            <p:cNvPicPr>
              <a:picLocks noChangeAspect="1" noChangeArrowheads="1"/>
            </p:cNvPicPr>
            <p:nvPr/>
          </p:nvPicPr>
          <p:blipFill>
            <a:blip r:embed="rId2"/>
            <a:srcRect/>
            <a:stretch>
              <a:fillRect/>
            </a:stretch>
          </p:blipFill>
          <p:spPr bwMode="auto">
            <a:xfrm>
              <a:off x="866406" y="888339"/>
              <a:ext cx="6696744" cy="3620781"/>
            </a:xfrm>
            <a:prstGeom prst="rect">
              <a:avLst/>
            </a:prstGeom>
            <a:noFill/>
            <a:ln w="9525">
              <a:noFill/>
              <a:miter lim="800000"/>
              <a:headEnd/>
              <a:tailEnd/>
            </a:ln>
            <a:effectLst/>
          </p:spPr>
        </p:pic>
        <p:sp>
          <p:nvSpPr>
            <p:cNvPr id="65" name="线形标注 1 64"/>
            <p:cNvSpPr/>
            <p:nvPr/>
          </p:nvSpPr>
          <p:spPr>
            <a:xfrm>
              <a:off x="2293768" y="2587325"/>
              <a:ext cx="3790607" cy="875682"/>
            </a:xfrm>
            <a:prstGeom prst="borderCallout1">
              <a:avLst>
                <a:gd name="adj1" fmla="val 47985"/>
                <a:gd name="adj2" fmla="val 152"/>
                <a:gd name="adj3" fmla="val -145785"/>
                <a:gd name="adj4" fmla="val -26360"/>
              </a:avLst>
            </a:prstGeom>
            <a:solidFill>
              <a:schemeClr val="bg1"/>
            </a:solidFill>
            <a:ln>
              <a:solidFill>
                <a:srgbClr val="351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600" dirty="0" smtClean="0">
                  <a:solidFill>
                    <a:schemeClr val="accent6"/>
                  </a:solidFill>
                </a:rPr>
                <a:t>For accessing real-time data and receiving the data routinely</a:t>
              </a:r>
              <a:endParaRPr lang="zh-CN" altLang="en-US" sz="1600" dirty="0">
                <a:solidFill>
                  <a:schemeClr val="accent6"/>
                </a:solidFill>
              </a:endParaRPr>
            </a:p>
          </p:txBody>
        </p:sp>
      </p:grpSp>
      <p:sp>
        <p:nvSpPr>
          <p:cNvPr id="19" name="矩形 18"/>
          <p:cNvSpPr/>
          <p:nvPr/>
        </p:nvSpPr>
        <p:spPr>
          <a:xfrm>
            <a:off x="251520" y="738664"/>
            <a:ext cx="8712968" cy="819358"/>
          </a:xfrm>
          <a:prstGeom prst="rect">
            <a:avLst/>
          </a:prstGeom>
          <a:solidFill>
            <a:schemeClr val="accent1"/>
          </a:solidFill>
        </p:spPr>
        <p:style>
          <a:lnRef idx="0">
            <a:schemeClr val="accent1"/>
          </a:lnRef>
          <a:fillRef idx="3">
            <a:schemeClr val="accent1"/>
          </a:fillRef>
          <a:effectRef idx="3">
            <a:schemeClr val="accent1"/>
          </a:effectRef>
          <a:fontRef idx="minor">
            <a:schemeClr val="lt1"/>
          </a:fontRef>
        </p:style>
        <p:txBody>
          <a:bodyPr rtlCol="0" anchor="ctr"/>
          <a:lstStyle/>
          <a:p>
            <a:pPr marL="285750" indent="-285750">
              <a:lnSpc>
                <a:spcPts val="2800"/>
              </a:lnSpc>
              <a:buFont typeface="Wingdings" pitchFamily="2" charset="2"/>
              <a:buChar char="p"/>
            </a:pPr>
            <a:r>
              <a:rPr lang="en-US" altLang="zh-CN" dirty="0" smtClean="0">
                <a:solidFill>
                  <a:srgbClr val="FF0000"/>
                </a:solidFill>
              </a:rPr>
              <a:t>Data </a:t>
            </a:r>
            <a:r>
              <a:rPr lang="en-US" altLang="zh-CN" dirty="0">
                <a:solidFill>
                  <a:srgbClr val="FF0000"/>
                </a:solidFill>
              </a:rPr>
              <a:t>subscription service </a:t>
            </a:r>
            <a:r>
              <a:rPr lang="en-US" altLang="zh-CN" dirty="0">
                <a:solidFill>
                  <a:schemeClr val="accent6"/>
                </a:solidFill>
              </a:rPr>
              <a:t>allows users to add, edit, delete metadata items in the shopping cart, and submit orders for interested data</a:t>
            </a:r>
            <a:r>
              <a:rPr lang="en-US" altLang="zh-CN" dirty="0" smtClean="0">
                <a:solidFill>
                  <a:schemeClr val="accent6"/>
                </a:solidFill>
              </a:rPr>
              <a:t>.</a:t>
            </a:r>
            <a:endParaRPr lang="en-US" altLang="zh-CN" dirty="0">
              <a:solidFill>
                <a:schemeClr val="accent6"/>
              </a:solidFill>
            </a:endParaRPr>
          </a:p>
        </p:txBody>
      </p:sp>
      <p:sp>
        <p:nvSpPr>
          <p:cNvPr id="20" name="矩形 19"/>
          <p:cNvSpPr/>
          <p:nvPr/>
        </p:nvSpPr>
        <p:spPr>
          <a:xfrm>
            <a:off x="251520" y="5877272"/>
            <a:ext cx="8712968" cy="792088"/>
          </a:xfrm>
          <a:prstGeom prst="rect">
            <a:avLst/>
          </a:prstGeom>
          <a:solidFill>
            <a:schemeClr val="accent1"/>
          </a:solidFill>
        </p:spPr>
        <p:style>
          <a:lnRef idx="0">
            <a:schemeClr val="accent1"/>
          </a:lnRef>
          <a:fillRef idx="3">
            <a:schemeClr val="accent1"/>
          </a:fillRef>
          <a:effectRef idx="3">
            <a:schemeClr val="accent1"/>
          </a:effectRef>
          <a:fontRef idx="minor">
            <a:schemeClr val="lt1"/>
          </a:fontRef>
        </p:style>
        <p:txBody>
          <a:bodyPr rtlCol="0" anchor="ctr"/>
          <a:lstStyle/>
          <a:p>
            <a:pPr marL="285750" indent="-285750">
              <a:lnSpc>
                <a:spcPts val="2800"/>
              </a:lnSpc>
              <a:buFont typeface="Wingdings" pitchFamily="2" charset="2"/>
              <a:buChar char="p"/>
            </a:pPr>
            <a:r>
              <a:rPr lang="en-US" altLang="zh-CN" dirty="0" smtClean="0">
                <a:solidFill>
                  <a:srgbClr val="FF0000"/>
                </a:solidFill>
              </a:rPr>
              <a:t>Data </a:t>
            </a:r>
            <a:r>
              <a:rPr lang="en-US" altLang="zh-CN" dirty="0">
                <a:solidFill>
                  <a:srgbClr val="FF0000"/>
                </a:solidFill>
              </a:rPr>
              <a:t>dissemination</a:t>
            </a:r>
            <a:r>
              <a:rPr lang="en-US" altLang="zh-CN" b="1" dirty="0" smtClean="0">
                <a:solidFill>
                  <a:schemeClr val="accent6"/>
                </a:solidFill>
              </a:rPr>
              <a:t> </a:t>
            </a:r>
            <a:r>
              <a:rPr lang="en-US" altLang="zh-CN" dirty="0" smtClean="0">
                <a:solidFill>
                  <a:schemeClr val="accent6"/>
                </a:solidFill>
              </a:rPr>
              <a:t>be </a:t>
            </a:r>
            <a:r>
              <a:rPr lang="en-US" altLang="zh-CN" dirty="0">
                <a:solidFill>
                  <a:schemeClr val="accent6"/>
                </a:solidFill>
              </a:rPr>
              <a:t>provided via GTS, Internet and </a:t>
            </a:r>
            <a:r>
              <a:rPr lang="en-US" altLang="zh-CN" dirty="0" err="1">
                <a:solidFill>
                  <a:schemeClr val="accent6"/>
                </a:solidFill>
              </a:rPr>
              <a:t>CMACast</a:t>
            </a:r>
            <a:r>
              <a:rPr lang="en-US" altLang="zh-CN" dirty="0" smtClean="0">
                <a:solidFill>
                  <a:schemeClr val="accent6"/>
                </a:solidFill>
              </a:rPr>
              <a:t>.</a:t>
            </a:r>
            <a:endParaRPr lang="en-US" altLang="zh-CN" dirty="0">
              <a:solidFill>
                <a:schemeClr val="accent6"/>
              </a:solidFill>
            </a:endParaRPr>
          </a:p>
        </p:txBody>
      </p:sp>
    </p:spTree>
    <p:extLst>
      <p:ext uri="{BB962C8B-B14F-4D97-AF65-F5344CB8AC3E}">
        <p14:creationId xmlns:p14="http://schemas.microsoft.com/office/powerpoint/2010/main" val="2385411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8469" y="908720"/>
            <a:ext cx="3699955" cy="2764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标题 1"/>
          <p:cNvSpPr txBox="1">
            <a:spLocks/>
          </p:cNvSpPr>
          <p:nvPr/>
        </p:nvSpPr>
        <p:spPr>
          <a:xfrm>
            <a:off x="67967" y="116632"/>
            <a:ext cx="82296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a:lstStyle>
          <a:p>
            <a:pPr algn="l"/>
            <a:r>
              <a:rPr lang="en-US" altLang="zh-CN" sz="4000" dirty="0">
                <a:solidFill>
                  <a:srgbClr val="C00000"/>
                </a:solidFill>
              </a:rPr>
              <a:t>GISC </a:t>
            </a:r>
            <a:r>
              <a:rPr lang="en-US" altLang="zh-CN" sz="4000" dirty="0" smtClean="0">
                <a:solidFill>
                  <a:srgbClr val="C00000"/>
                </a:solidFill>
              </a:rPr>
              <a:t>Beijing-</a:t>
            </a:r>
            <a:r>
              <a:rPr lang="arn-CL" altLang="zh-CN" sz="2400" dirty="0" smtClean="0">
                <a:solidFill>
                  <a:srgbClr val="C00000"/>
                </a:solidFill>
              </a:rPr>
              <a:t>monitoring system </a:t>
            </a:r>
            <a:r>
              <a:rPr lang="arn-CL" altLang="zh-CN" sz="2400" dirty="0" smtClean="0">
                <a:solidFill>
                  <a:schemeClr val="tx1"/>
                </a:solidFill>
              </a:rPr>
              <a:t>(on developing)</a:t>
            </a:r>
            <a:endParaRPr lang="arn-CL" altLang="zh-CN" sz="2400" dirty="0">
              <a:solidFill>
                <a:schemeClr val="tx1"/>
              </a:solidFill>
            </a:endParaRPr>
          </a:p>
        </p:txBody>
      </p:sp>
      <p:pic>
        <p:nvPicPr>
          <p:cNvPr id="5" name="图片 4"/>
          <p:cNvPicPr/>
          <p:nvPr/>
        </p:nvPicPr>
        <p:blipFill>
          <a:blip r:embed="rId4">
            <a:extLst>
              <a:ext uri="{28A0092B-C50C-407E-A947-70E740481C1C}">
                <a14:useLocalDpi xmlns:a14="http://schemas.microsoft.com/office/drawing/2010/main" val="0"/>
              </a:ext>
            </a:extLst>
          </a:blip>
          <a:srcRect/>
          <a:stretch>
            <a:fillRect/>
          </a:stretch>
        </p:blipFill>
        <p:spPr bwMode="auto">
          <a:xfrm>
            <a:off x="467544" y="1268760"/>
            <a:ext cx="4248472" cy="2160240"/>
          </a:xfrm>
          <a:prstGeom prst="rect">
            <a:avLst/>
          </a:prstGeom>
          <a:noFill/>
          <a:ln>
            <a:noFill/>
          </a:ln>
        </p:spPr>
      </p:pic>
      <p:pic>
        <p:nvPicPr>
          <p:cNvPr id="2" name="Picture 2" descr="C:\Documents and Settings\gaof\桌面\未标题-2 拷贝.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3573016"/>
            <a:ext cx="7920880" cy="2903048"/>
          </a:xfrm>
          <a:prstGeom prst="rect">
            <a:avLst/>
          </a:prstGeom>
          <a:noFill/>
          <a:extLst>
            <a:ext uri="{909E8E84-426E-40DD-AFC4-6F175D3DCCD1}">
              <a14:hiddenFill xmlns:a14="http://schemas.microsoft.com/office/drawing/2010/main">
                <a:solidFill>
                  <a:srgbClr val="FFFFFF"/>
                </a:solidFill>
              </a14:hiddenFill>
            </a:ext>
          </a:extLst>
        </p:spPr>
      </p:pic>
      <p:cxnSp>
        <p:nvCxnSpPr>
          <p:cNvPr id="6" name="直接箭头连接符 5"/>
          <p:cNvCxnSpPr/>
          <p:nvPr/>
        </p:nvCxnSpPr>
        <p:spPr>
          <a:xfrm>
            <a:off x="3275856" y="3429000"/>
            <a:ext cx="906911" cy="1224136"/>
          </a:xfrm>
          <a:prstGeom prst="straightConnector1">
            <a:avLst/>
          </a:prstGeom>
          <a:ln w="31750">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flipH="1">
            <a:off x="6876256" y="3429000"/>
            <a:ext cx="144016" cy="1872208"/>
          </a:xfrm>
          <a:prstGeom prst="straightConnector1">
            <a:avLst/>
          </a:prstGeom>
          <a:ln w="31750">
            <a:solidFill>
              <a:srgbClr val="0000CC"/>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85252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标题 1"/>
          <p:cNvSpPr txBox="1">
            <a:spLocks/>
          </p:cNvSpPr>
          <p:nvPr/>
        </p:nvSpPr>
        <p:spPr>
          <a:xfrm>
            <a:off x="10964" y="257176"/>
            <a:ext cx="82296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a:lstStyle>
          <a:p>
            <a:pPr algn="l"/>
            <a:r>
              <a:rPr lang="en-US" altLang="zh-CN" dirty="0" smtClean="0">
                <a:solidFill>
                  <a:srgbClr val="C00000"/>
                </a:solidFill>
              </a:rPr>
              <a:t>Operations</a:t>
            </a:r>
            <a:endParaRPr lang="zh-CN" altLang="en-US" dirty="0">
              <a:solidFill>
                <a:srgbClr val="C00000"/>
              </a:solidFill>
            </a:endParaRPr>
          </a:p>
        </p:txBody>
      </p:sp>
      <p:sp>
        <p:nvSpPr>
          <p:cNvPr id="16" name="TextBox 5"/>
          <p:cNvSpPr txBox="1">
            <a:spLocks noChangeArrowheads="1"/>
          </p:cNvSpPr>
          <p:nvPr/>
        </p:nvSpPr>
        <p:spPr bwMode="auto">
          <a:xfrm>
            <a:off x="259297" y="1447158"/>
            <a:ext cx="8712968" cy="535531"/>
          </a:xfrm>
          <a:prstGeom prst="rect">
            <a:avLst/>
          </a:prstGeom>
          <a:ln>
            <a:headEnd/>
            <a:tailEnd/>
          </a:ln>
        </p:spPr>
        <p:style>
          <a:lnRef idx="3">
            <a:schemeClr val="lt1"/>
          </a:lnRef>
          <a:fillRef idx="1">
            <a:schemeClr val="accent3"/>
          </a:fillRef>
          <a:effectRef idx="1">
            <a:schemeClr val="accent3"/>
          </a:effectRef>
          <a:fontRef idx="minor">
            <a:schemeClr val="lt1"/>
          </a:fontRef>
        </p:style>
        <p:txBody>
          <a:bodyPr wrap="square">
            <a:spAutoFit/>
          </a:bodyPr>
          <a:lstStyle/>
          <a:p>
            <a:pPr marL="228600" indent="-228600" eaLnBrk="0" fontAlgn="base" hangingPunct="0">
              <a:lnSpc>
                <a:spcPct val="90000"/>
              </a:lnSpc>
              <a:spcBef>
                <a:spcPct val="20000"/>
              </a:spcBef>
              <a:spcAft>
                <a:spcPct val="0"/>
              </a:spcAft>
              <a:buClr>
                <a:srgbClr val="FF0000"/>
              </a:buClr>
              <a:buSzPct val="75000"/>
              <a:buFont typeface="Wingdings" pitchFamily="2" charset="2"/>
              <a:buChar char="p"/>
            </a:pPr>
            <a:r>
              <a:rPr lang="arn-CL" altLang="zh-CN" sz="3200" dirty="0" smtClean="0">
                <a:solidFill>
                  <a:srgbClr val="002060"/>
                </a:solidFill>
              </a:rPr>
              <a:t> Users </a:t>
            </a:r>
            <a:r>
              <a:rPr lang="arn-CL" altLang="zh-CN" sz="3200" dirty="0">
                <a:solidFill>
                  <a:srgbClr val="002060"/>
                </a:solidFill>
              </a:rPr>
              <a:t>&amp;</a:t>
            </a:r>
            <a:r>
              <a:rPr lang="arn-CL" altLang="zh-CN" sz="3200" dirty="0" smtClean="0">
                <a:solidFill>
                  <a:srgbClr val="002060"/>
                </a:solidFill>
              </a:rPr>
              <a:t> </a:t>
            </a:r>
            <a:r>
              <a:rPr lang="arn-CL" altLang="zh-CN" sz="3200" dirty="0">
                <a:solidFill>
                  <a:srgbClr val="002060"/>
                </a:solidFill>
              </a:rPr>
              <a:t>Data </a:t>
            </a:r>
            <a:r>
              <a:rPr lang="arn-CL" altLang="zh-CN" sz="3200" dirty="0" smtClean="0">
                <a:solidFill>
                  <a:srgbClr val="002060"/>
                </a:solidFill>
              </a:rPr>
              <a:t>Services </a:t>
            </a:r>
            <a:endParaRPr lang="en-US" sz="3200" dirty="0" smtClean="0">
              <a:solidFill>
                <a:srgbClr val="002060"/>
              </a:solidFill>
            </a:endParaRPr>
          </a:p>
        </p:txBody>
      </p:sp>
      <p:sp>
        <p:nvSpPr>
          <p:cNvPr id="4" name="TextBox 3"/>
          <p:cNvSpPr txBox="1"/>
          <p:nvPr/>
        </p:nvSpPr>
        <p:spPr>
          <a:xfrm>
            <a:off x="467544" y="2348880"/>
            <a:ext cx="8136904" cy="2492990"/>
          </a:xfrm>
          <a:prstGeom prst="rect">
            <a:avLst/>
          </a:prstGeom>
          <a:noFill/>
        </p:spPr>
        <p:txBody>
          <a:bodyPr wrap="square" rtlCol="0">
            <a:spAutoFit/>
          </a:bodyPr>
          <a:lstStyle/>
          <a:p>
            <a:pPr marL="342900" indent="-342900">
              <a:lnSpc>
                <a:spcPct val="150000"/>
              </a:lnSpc>
              <a:buFont typeface="Arial" pitchFamily="34" charset="0"/>
              <a:buChar char="•"/>
            </a:pPr>
            <a:r>
              <a:rPr lang="en-US" altLang="zh-CN" sz="2000" dirty="0"/>
              <a:t>At the end of Feb.  2012, GISC Beijing system has </a:t>
            </a:r>
            <a:r>
              <a:rPr lang="en-US" altLang="zh-CN" sz="2000" dirty="0">
                <a:solidFill>
                  <a:srgbClr val="FF0000"/>
                </a:solidFill>
              </a:rPr>
              <a:t>38 </a:t>
            </a:r>
            <a:r>
              <a:rPr lang="en-US" altLang="zh-CN" sz="2000" dirty="0" smtClean="0">
                <a:solidFill>
                  <a:srgbClr val="FF0000"/>
                </a:solidFill>
              </a:rPr>
              <a:t>registers</a:t>
            </a:r>
            <a:r>
              <a:rPr lang="en-US" altLang="zh-CN" sz="2000" dirty="0"/>
              <a:t>(</a:t>
            </a:r>
            <a:r>
              <a:rPr lang="en-US" altLang="zh-CN" sz="2000" dirty="0" smtClean="0"/>
              <a:t>27 foreigners</a:t>
            </a:r>
            <a:r>
              <a:rPr lang="en-US" altLang="zh-CN" sz="2000" dirty="0"/>
              <a:t>)</a:t>
            </a:r>
            <a:r>
              <a:rPr lang="en-US" altLang="zh-CN" sz="2000" dirty="0" smtClean="0"/>
              <a:t>. </a:t>
            </a:r>
            <a:endParaRPr lang="en-US" altLang="zh-CN" sz="2000" dirty="0"/>
          </a:p>
          <a:p>
            <a:pPr marL="342900" indent="-342900">
              <a:lnSpc>
                <a:spcPct val="150000"/>
              </a:lnSpc>
              <a:buFont typeface="Arial" pitchFamily="34" charset="0"/>
              <a:buChar char="•"/>
            </a:pPr>
            <a:r>
              <a:rPr lang="en-US" altLang="zh-CN" sz="2000" dirty="0" smtClean="0"/>
              <a:t>GISC </a:t>
            </a:r>
            <a:r>
              <a:rPr lang="en-US" altLang="zh-CN" sz="2000" dirty="0"/>
              <a:t>Beijing provides </a:t>
            </a:r>
            <a:r>
              <a:rPr lang="en-US" altLang="zh-CN" sz="2000" dirty="0">
                <a:solidFill>
                  <a:srgbClr val="FF0000"/>
                </a:solidFill>
              </a:rPr>
              <a:t>6GB</a:t>
            </a:r>
            <a:r>
              <a:rPr lang="en-US" altLang="zh-CN" sz="2000" dirty="0"/>
              <a:t> data and products through </a:t>
            </a:r>
            <a:r>
              <a:rPr lang="en-AU" altLang="zh-CN" sz="2000" dirty="0"/>
              <a:t>Data </a:t>
            </a:r>
            <a:r>
              <a:rPr lang="en-AU" altLang="zh-CN" sz="2000" dirty="0" smtClean="0"/>
              <a:t>dissemination</a:t>
            </a:r>
            <a:r>
              <a:rPr lang="en-US" altLang="zh-CN" sz="2000" dirty="0"/>
              <a:t> </a:t>
            </a:r>
            <a:r>
              <a:rPr lang="en-US" altLang="zh-CN" sz="2000" dirty="0" smtClean="0"/>
              <a:t>every day.</a:t>
            </a:r>
            <a:endParaRPr lang="zh-CN" altLang="zh-CN" sz="2000" dirty="0"/>
          </a:p>
          <a:p>
            <a:pPr>
              <a:lnSpc>
                <a:spcPct val="150000"/>
              </a:lnSpc>
            </a:pPr>
            <a:r>
              <a:rPr lang="en-US" altLang="zh-CN" sz="2400" dirty="0"/>
              <a:t> </a:t>
            </a:r>
            <a:endParaRPr lang="zh-CN" altLang="zh-CN" sz="2400" dirty="0"/>
          </a:p>
        </p:txBody>
      </p:sp>
    </p:spTree>
    <p:extLst>
      <p:ext uri="{BB962C8B-B14F-4D97-AF65-F5344CB8AC3E}">
        <p14:creationId xmlns:p14="http://schemas.microsoft.com/office/powerpoint/2010/main" val="13919710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标题 1"/>
          <p:cNvSpPr txBox="1">
            <a:spLocks/>
          </p:cNvSpPr>
          <p:nvPr/>
        </p:nvSpPr>
        <p:spPr>
          <a:xfrm>
            <a:off x="10964" y="257176"/>
            <a:ext cx="82296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a:lstStyle>
          <a:p>
            <a:pPr algn="l"/>
            <a:r>
              <a:rPr lang="en-US" altLang="zh-CN" dirty="0" smtClean="0">
                <a:solidFill>
                  <a:srgbClr val="C00000"/>
                </a:solidFill>
              </a:rPr>
              <a:t>Operations</a:t>
            </a:r>
            <a:endParaRPr lang="zh-CN" altLang="en-US" dirty="0">
              <a:solidFill>
                <a:srgbClr val="C00000"/>
              </a:solidFill>
            </a:endParaRPr>
          </a:p>
        </p:txBody>
      </p:sp>
      <p:sp>
        <p:nvSpPr>
          <p:cNvPr id="16" name="TextBox 5"/>
          <p:cNvSpPr txBox="1">
            <a:spLocks noChangeArrowheads="1"/>
          </p:cNvSpPr>
          <p:nvPr/>
        </p:nvSpPr>
        <p:spPr bwMode="auto">
          <a:xfrm>
            <a:off x="259297" y="1447158"/>
            <a:ext cx="8712968" cy="535531"/>
          </a:xfrm>
          <a:prstGeom prst="rect">
            <a:avLst/>
          </a:prstGeom>
          <a:ln>
            <a:headEnd/>
            <a:tailEnd/>
          </a:ln>
        </p:spPr>
        <p:style>
          <a:lnRef idx="3">
            <a:schemeClr val="lt1"/>
          </a:lnRef>
          <a:fillRef idx="1">
            <a:schemeClr val="accent3"/>
          </a:fillRef>
          <a:effectRef idx="1">
            <a:schemeClr val="accent3"/>
          </a:effectRef>
          <a:fontRef idx="minor">
            <a:schemeClr val="lt1"/>
          </a:fontRef>
        </p:style>
        <p:txBody>
          <a:bodyPr wrap="square">
            <a:spAutoFit/>
          </a:bodyPr>
          <a:lstStyle/>
          <a:p>
            <a:pPr marL="228600" indent="-228600" eaLnBrk="0" fontAlgn="base" hangingPunct="0">
              <a:lnSpc>
                <a:spcPct val="90000"/>
              </a:lnSpc>
              <a:spcBef>
                <a:spcPct val="20000"/>
              </a:spcBef>
              <a:spcAft>
                <a:spcPct val="0"/>
              </a:spcAft>
              <a:buClr>
                <a:srgbClr val="FF0000"/>
              </a:buClr>
              <a:buSzPct val="75000"/>
              <a:buFont typeface="Wingdings" pitchFamily="2" charset="2"/>
              <a:buChar char="p"/>
            </a:pPr>
            <a:r>
              <a:rPr lang="arn-CL" altLang="zh-CN" sz="3200" dirty="0">
                <a:solidFill>
                  <a:srgbClr val="002060"/>
                </a:solidFill>
              </a:rPr>
              <a:t> Metadata </a:t>
            </a:r>
            <a:r>
              <a:rPr lang="arn-CL" altLang="zh-CN" sz="3200" dirty="0" smtClean="0">
                <a:solidFill>
                  <a:srgbClr val="002060"/>
                </a:solidFill>
              </a:rPr>
              <a:t>Harvest </a:t>
            </a:r>
            <a:endParaRPr lang="en-US" sz="3200" dirty="0" smtClean="0">
              <a:solidFill>
                <a:srgbClr val="002060"/>
              </a:solidFill>
            </a:endParaRPr>
          </a:p>
        </p:txBody>
      </p:sp>
      <p:sp>
        <p:nvSpPr>
          <p:cNvPr id="4" name="TextBox 3"/>
          <p:cNvSpPr txBox="1"/>
          <p:nvPr/>
        </p:nvSpPr>
        <p:spPr>
          <a:xfrm>
            <a:off x="388988" y="2420888"/>
            <a:ext cx="8136904" cy="1938992"/>
          </a:xfrm>
          <a:prstGeom prst="rect">
            <a:avLst/>
          </a:prstGeom>
          <a:noFill/>
        </p:spPr>
        <p:txBody>
          <a:bodyPr wrap="square" rtlCol="0">
            <a:spAutoFit/>
          </a:bodyPr>
          <a:lstStyle/>
          <a:p>
            <a:pPr marL="342900" indent="-342900">
              <a:lnSpc>
                <a:spcPct val="150000"/>
              </a:lnSpc>
              <a:buFont typeface="Arial" pitchFamily="34" charset="0"/>
              <a:buChar char="•"/>
            </a:pPr>
            <a:r>
              <a:rPr lang="en-US" altLang="zh-CN" sz="2000" dirty="0" smtClean="0"/>
              <a:t>GISC </a:t>
            </a:r>
            <a:r>
              <a:rPr lang="en-US" altLang="zh-CN" sz="2000" dirty="0"/>
              <a:t>Beijing system is in sync and harvesting with DWD and JMA </a:t>
            </a:r>
            <a:r>
              <a:rPr lang="en-US" altLang="zh-CN" sz="2000" dirty="0" smtClean="0"/>
              <a:t>, </a:t>
            </a:r>
            <a:r>
              <a:rPr lang="en-US" altLang="zh-CN" sz="2000" dirty="0"/>
              <a:t>and harvest </a:t>
            </a:r>
            <a:r>
              <a:rPr lang="en-US" altLang="zh-CN" sz="2000" dirty="0">
                <a:solidFill>
                  <a:srgbClr val="FF0000"/>
                </a:solidFill>
              </a:rPr>
              <a:t>5948</a:t>
            </a:r>
            <a:r>
              <a:rPr lang="en-US" altLang="zh-CN" sz="2000" dirty="0"/>
              <a:t> metadata records from DWD, </a:t>
            </a:r>
            <a:r>
              <a:rPr lang="en-US" altLang="zh-CN" sz="2000" dirty="0">
                <a:solidFill>
                  <a:srgbClr val="FF0000"/>
                </a:solidFill>
              </a:rPr>
              <a:t>8298</a:t>
            </a:r>
            <a:r>
              <a:rPr lang="en-US" altLang="zh-CN" sz="2000" dirty="0"/>
              <a:t> records from JMA now. The full catalogue contains roughly </a:t>
            </a:r>
            <a:r>
              <a:rPr lang="en-US" altLang="zh-CN" sz="2000" dirty="0">
                <a:solidFill>
                  <a:srgbClr val="FF0000"/>
                </a:solidFill>
              </a:rPr>
              <a:t>61,394 </a:t>
            </a:r>
            <a:r>
              <a:rPr lang="en-US" altLang="zh-CN" sz="2000" dirty="0"/>
              <a:t>metadata records. </a:t>
            </a:r>
            <a:endParaRPr lang="zh-CN" altLang="zh-CN" sz="2000" dirty="0"/>
          </a:p>
        </p:txBody>
      </p:sp>
    </p:spTree>
    <p:extLst>
      <p:ext uri="{BB962C8B-B14F-4D97-AF65-F5344CB8AC3E}">
        <p14:creationId xmlns:p14="http://schemas.microsoft.com/office/powerpoint/2010/main" val="29900862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标题 1"/>
          <p:cNvSpPr txBox="1">
            <a:spLocks/>
          </p:cNvSpPr>
          <p:nvPr/>
        </p:nvSpPr>
        <p:spPr>
          <a:xfrm>
            <a:off x="10964" y="257176"/>
            <a:ext cx="82296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a:lstStyle>
          <a:p>
            <a:pPr algn="l"/>
            <a:r>
              <a:rPr lang="en-US" altLang="zh-CN" dirty="0" smtClean="0">
                <a:solidFill>
                  <a:srgbClr val="C00000"/>
                </a:solidFill>
              </a:rPr>
              <a:t>Operations</a:t>
            </a:r>
            <a:endParaRPr lang="zh-CN" altLang="en-US" dirty="0">
              <a:solidFill>
                <a:srgbClr val="C00000"/>
              </a:solidFill>
            </a:endParaRPr>
          </a:p>
        </p:txBody>
      </p:sp>
      <p:sp>
        <p:nvSpPr>
          <p:cNvPr id="16" name="TextBox 5"/>
          <p:cNvSpPr txBox="1">
            <a:spLocks noChangeArrowheads="1"/>
          </p:cNvSpPr>
          <p:nvPr/>
        </p:nvSpPr>
        <p:spPr bwMode="auto">
          <a:xfrm>
            <a:off x="259297" y="1447158"/>
            <a:ext cx="8712968" cy="535531"/>
          </a:xfrm>
          <a:prstGeom prst="rect">
            <a:avLst/>
          </a:prstGeom>
          <a:ln>
            <a:headEnd/>
            <a:tailEnd/>
          </a:ln>
        </p:spPr>
        <p:style>
          <a:lnRef idx="3">
            <a:schemeClr val="lt1"/>
          </a:lnRef>
          <a:fillRef idx="1">
            <a:schemeClr val="accent3"/>
          </a:fillRef>
          <a:effectRef idx="1">
            <a:schemeClr val="accent3"/>
          </a:effectRef>
          <a:fontRef idx="minor">
            <a:schemeClr val="lt1"/>
          </a:fontRef>
        </p:style>
        <p:txBody>
          <a:bodyPr wrap="square">
            <a:spAutoFit/>
          </a:bodyPr>
          <a:lstStyle/>
          <a:p>
            <a:pPr marL="228600" indent="-228600" eaLnBrk="0" fontAlgn="base" hangingPunct="0">
              <a:lnSpc>
                <a:spcPct val="90000"/>
              </a:lnSpc>
              <a:spcBef>
                <a:spcPct val="20000"/>
              </a:spcBef>
              <a:spcAft>
                <a:spcPct val="0"/>
              </a:spcAft>
              <a:buClr>
                <a:srgbClr val="FF0000"/>
              </a:buClr>
              <a:buSzPct val="75000"/>
              <a:buFont typeface="Wingdings" pitchFamily="2" charset="2"/>
              <a:buChar char="p"/>
            </a:pPr>
            <a:r>
              <a:rPr lang="arn-CL" altLang="zh-CN" sz="3200" dirty="0">
                <a:solidFill>
                  <a:srgbClr val="002060"/>
                </a:solidFill>
              </a:rPr>
              <a:t> Exchange </a:t>
            </a:r>
            <a:r>
              <a:rPr lang="arn-CL" altLang="zh-CN" sz="3200" dirty="0" smtClean="0">
                <a:solidFill>
                  <a:srgbClr val="002060"/>
                </a:solidFill>
              </a:rPr>
              <a:t>Data </a:t>
            </a:r>
            <a:r>
              <a:rPr lang="arn-CL" altLang="zh-CN" sz="3200" dirty="0">
                <a:solidFill>
                  <a:srgbClr val="002060"/>
                </a:solidFill>
              </a:rPr>
              <a:t>&amp; </a:t>
            </a:r>
            <a:r>
              <a:rPr lang="arn-CL" altLang="zh-CN" sz="3200" dirty="0" smtClean="0">
                <a:solidFill>
                  <a:srgbClr val="002060"/>
                </a:solidFill>
              </a:rPr>
              <a:t>Products</a:t>
            </a:r>
            <a:endParaRPr lang="en-US" sz="3200" dirty="0" smtClean="0">
              <a:solidFill>
                <a:srgbClr val="002060"/>
              </a:solidFill>
            </a:endParaRPr>
          </a:p>
        </p:txBody>
      </p:sp>
      <p:sp>
        <p:nvSpPr>
          <p:cNvPr id="4" name="TextBox 3"/>
          <p:cNvSpPr txBox="1"/>
          <p:nvPr/>
        </p:nvSpPr>
        <p:spPr>
          <a:xfrm>
            <a:off x="388988" y="2204864"/>
            <a:ext cx="8136904" cy="2400657"/>
          </a:xfrm>
          <a:prstGeom prst="rect">
            <a:avLst/>
          </a:prstGeom>
          <a:noFill/>
        </p:spPr>
        <p:txBody>
          <a:bodyPr wrap="square" rtlCol="0">
            <a:spAutoFit/>
          </a:bodyPr>
          <a:lstStyle/>
          <a:p>
            <a:pPr marL="342900" indent="-342900">
              <a:lnSpc>
                <a:spcPct val="150000"/>
              </a:lnSpc>
              <a:buFont typeface="Arial" pitchFamily="34" charset="0"/>
              <a:buChar char="•"/>
            </a:pPr>
            <a:r>
              <a:rPr lang="en-US" altLang="zh-CN" sz="2000" b="1" dirty="0"/>
              <a:t>Exchanging metadata</a:t>
            </a:r>
            <a:r>
              <a:rPr lang="en-US" altLang="zh-CN" sz="2000" dirty="0"/>
              <a:t>: with BOM, DWD, INMET, JMA, </a:t>
            </a:r>
            <a:r>
              <a:rPr lang="en-US" altLang="zh-CN" sz="2000" dirty="0" err="1"/>
              <a:t>Meteo</a:t>
            </a:r>
            <a:r>
              <a:rPr lang="en-US" altLang="zh-CN" sz="2000" dirty="0"/>
              <a:t> France, NWS, HKO;</a:t>
            </a:r>
          </a:p>
          <a:p>
            <a:pPr marL="342900" indent="-342900">
              <a:lnSpc>
                <a:spcPct val="150000"/>
              </a:lnSpc>
              <a:buFont typeface="Arial" pitchFamily="34" charset="0"/>
              <a:buChar char="•"/>
            </a:pPr>
            <a:r>
              <a:rPr lang="en-US" altLang="zh-CN" sz="2000" b="1" dirty="0" smtClean="0"/>
              <a:t>Available </a:t>
            </a:r>
            <a:r>
              <a:rPr lang="en-US" altLang="zh-CN" sz="2000" b="1" dirty="0"/>
              <a:t>data</a:t>
            </a:r>
            <a:r>
              <a:rPr lang="en-US" altLang="zh-CN" sz="2000" dirty="0"/>
              <a:t>: global exchanged data, CMA NWP products, </a:t>
            </a:r>
            <a:r>
              <a:rPr lang="en-US" altLang="zh-CN" sz="2000" dirty="0" err="1"/>
              <a:t>FengYun</a:t>
            </a:r>
            <a:r>
              <a:rPr lang="en-US" altLang="zh-CN" sz="2000" dirty="0"/>
              <a:t> satellite data, TIGGE products (from 10 product centers);</a:t>
            </a:r>
          </a:p>
          <a:p>
            <a:pPr>
              <a:lnSpc>
                <a:spcPct val="150000"/>
              </a:lnSpc>
            </a:pPr>
            <a:r>
              <a:rPr lang="en-US" altLang="zh-CN" sz="2000" dirty="0"/>
              <a:t> </a:t>
            </a:r>
            <a:endParaRPr lang="zh-CN" altLang="zh-CN" sz="2000" dirty="0"/>
          </a:p>
        </p:txBody>
      </p:sp>
      <p:grpSp>
        <p:nvGrpSpPr>
          <p:cNvPr id="5" name="组合 4"/>
          <p:cNvGrpSpPr/>
          <p:nvPr/>
        </p:nvGrpSpPr>
        <p:grpSpPr>
          <a:xfrm>
            <a:off x="1525222" y="4293096"/>
            <a:ext cx="4032448" cy="2342056"/>
            <a:chOff x="838200" y="2193925"/>
            <a:chExt cx="6927850" cy="3873500"/>
          </a:xfrm>
          <a:solidFill>
            <a:schemeClr val="bg1"/>
          </a:solidFill>
        </p:grpSpPr>
        <p:pic>
          <p:nvPicPr>
            <p:cNvPr id="6" name="Picture 5" descr="Japan Meteorological Agency">
              <a:hlinkClick r:id="rId3"/>
            </p:cNvPr>
            <p:cNvPicPr>
              <a:picLocks noChangeAspect="1" noChangeArrowheads="1"/>
            </p:cNvPicPr>
            <p:nvPr/>
          </p:nvPicPr>
          <p:blipFill>
            <a:blip r:embed="rId4"/>
            <a:srcRect/>
            <a:stretch>
              <a:fillRect/>
            </a:stretch>
          </p:blipFill>
          <p:spPr bwMode="auto">
            <a:xfrm>
              <a:off x="838200" y="3127375"/>
              <a:ext cx="1833563" cy="719138"/>
            </a:xfrm>
            <a:prstGeom prst="rect">
              <a:avLst/>
            </a:prstGeom>
            <a:grpFill/>
            <a:ln w="9525">
              <a:noFill/>
              <a:miter lim="800000"/>
              <a:headEnd/>
              <a:tailEnd/>
            </a:ln>
          </p:spPr>
        </p:pic>
        <p:pic>
          <p:nvPicPr>
            <p:cNvPr id="7" name="Picture 9" descr="Bundesministerium für Verkehr, Bau und Stadtentwicklung">
              <a:hlinkClick r:id="rId5"/>
            </p:cNvPr>
            <p:cNvPicPr>
              <a:picLocks noChangeAspect="1" noChangeArrowheads="1"/>
            </p:cNvPicPr>
            <p:nvPr/>
          </p:nvPicPr>
          <p:blipFill>
            <a:blip r:embed="rId6"/>
            <a:srcRect/>
            <a:stretch>
              <a:fillRect/>
            </a:stretch>
          </p:blipFill>
          <p:spPr bwMode="auto">
            <a:xfrm>
              <a:off x="3146425" y="2193925"/>
              <a:ext cx="2057400" cy="989013"/>
            </a:xfrm>
            <a:prstGeom prst="rect">
              <a:avLst/>
            </a:prstGeom>
            <a:grpFill/>
            <a:ln w="9525">
              <a:noFill/>
              <a:miter lim="800000"/>
              <a:headEnd/>
              <a:tailEnd/>
            </a:ln>
          </p:spPr>
        </p:pic>
        <p:pic>
          <p:nvPicPr>
            <p:cNvPr id="8" name="Picture 11" descr="http://www.inmet.gov.br/images/banner3.jpg"/>
            <p:cNvPicPr>
              <a:picLocks noChangeAspect="1" noChangeArrowheads="1"/>
            </p:cNvPicPr>
            <p:nvPr/>
          </p:nvPicPr>
          <p:blipFill>
            <a:blip r:embed="rId7"/>
            <a:srcRect r="93102"/>
            <a:stretch>
              <a:fillRect/>
            </a:stretch>
          </p:blipFill>
          <p:spPr bwMode="auto">
            <a:xfrm>
              <a:off x="1204913" y="4419600"/>
              <a:ext cx="1081087" cy="1208088"/>
            </a:xfrm>
            <a:prstGeom prst="rect">
              <a:avLst/>
            </a:prstGeom>
            <a:grpFill/>
            <a:ln w="9525">
              <a:noFill/>
              <a:miter lim="800000"/>
              <a:headEnd/>
              <a:tailEnd/>
            </a:ln>
          </p:spPr>
        </p:pic>
        <p:pic>
          <p:nvPicPr>
            <p:cNvPr id="9" name="Picture 12" descr="K:\head_title.png"/>
            <p:cNvPicPr>
              <a:picLocks noChangeAspect="1" noChangeArrowheads="1"/>
            </p:cNvPicPr>
            <p:nvPr/>
          </p:nvPicPr>
          <p:blipFill>
            <a:blip r:embed="rId8"/>
            <a:srcRect r="88216"/>
            <a:stretch>
              <a:fillRect/>
            </a:stretch>
          </p:blipFill>
          <p:spPr bwMode="auto">
            <a:xfrm>
              <a:off x="5959475" y="4147307"/>
              <a:ext cx="1220788" cy="1169988"/>
            </a:xfrm>
            <a:prstGeom prst="rect">
              <a:avLst/>
            </a:prstGeom>
            <a:grpFill/>
            <a:ln w="9525">
              <a:noFill/>
              <a:miter lim="800000"/>
              <a:headEnd/>
              <a:tailEnd/>
            </a:ln>
          </p:spPr>
        </p:pic>
        <p:pic>
          <p:nvPicPr>
            <p:cNvPr id="10" name="Picture 14" descr="香港天文台">
              <a:hlinkClick r:id="rId9"/>
            </p:cNvPr>
            <p:cNvPicPr>
              <a:picLocks noChangeAspect="1" noChangeArrowheads="1"/>
            </p:cNvPicPr>
            <p:nvPr/>
          </p:nvPicPr>
          <p:blipFill>
            <a:blip r:embed="rId10"/>
            <a:srcRect r="43675"/>
            <a:stretch>
              <a:fillRect/>
            </a:stretch>
          </p:blipFill>
          <p:spPr bwMode="auto">
            <a:xfrm>
              <a:off x="5373688" y="3009900"/>
              <a:ext cx="2392362" cy="652463"/>
            </a:xfrm>
            <a:prstGeom prst="rect">
              <a:avLst/>
            </a:prstGeom>
            <a:grpFill/>
            <a:ln w="9525">
              <a:noFill/>
              <a:miter lim="800000"/>
              <a:headEnd/>
              <a:tailEnd/>
            </a:ln>
          </p:spPr>
        </p:pic>
        <p:pic>
          <p:nvPicPr>
            <p:cNvPr id="11" name="Picture 6"/>
            <p:cNvPicPr>
              <a:picLocks noChangeAspect="1" noChangeArrowheads="1"/>
            </p:cNvPicPr>
            <p:nvPr/>
          </p:nvPicPr>
          <p:blipFill>
            <a:blip r:embed="rId11"/>
            <a:srcRect l="5786" t="21405" r="9920" b="25610"/>
            <a:stretch>
              <a:fillRect/>
            </a:stretch>
          </p:blipFill>
          <p:spPr bwMode="auto">
            <a:xfrm>
              <a:off x="3011488" y="5564188"/>
              <a:ext cx="2971800" cy="503237"/>
            </a:xfrm>
            <a:prstGeom prst="rect">
              <a:avLst/>
            </a:prstGeom>
            <a:grpFill/>
            <a:ln w="9525">
              <a:noFill/>
              <a:miter lim="800000"/>
              <a:headEnd/>
              <a:tailEnd/>
            </a:ln>
          </p:spPr>
        </p:pic>
        <p:pic>
          <p:nvPicPr>
            <p:cNvPr id="12" name="Picture 2" descr="气象局logo"/>
            <p:cNvPicPr>
              <a:picLocks noChangeAspect="1" noChangeArrowheads="1"/>
            </p:cNvPicPr>
            <p:nvPr/>
          </p:nvPicPr>
          <p:blipFill>
            <a:blip r:embed="rId12"/>
            <a:srcRect r="10815" b="24158"/>
            <a:stretch>
              <a:fillRect/>
            </a:stretch>
          </p:blipFill>
          <p:spPr bwMode="auto">
            <a:xfrm>
              <a:off x="3481388" y="3516313"/>
              <a:ext cx="1589087" cy="1350962"/>
            </a:xfrm>
            <a:prstGeom prst="rect">
              <a:avLst/>
            </a:prstGeom>
            <a:grpFill/>
            <a:ln w="9525">
              <a:noFill/>
              <a:miter lim="800000"/>
              <a:headEnd/>
              <a:tailEnd/>
            </a:ln>
          </p:spPr>
        </p:pic>
        <p:cxnSp>
          <p:nvCxnSpPr>
            <p:cNvPr id="13" name="直接连接符 12"/>
            <p:cNvCxnSpPr/>
            <p:nvPr/>
          </p:nvCxnSpPr>
          <p:spPr>
            <a:xfrm>
              <a:off x="2671763" y="3487738"/>
              <a:ext cx="985837" cy="358775"/>
            </a:xfrm>
            <a:prstGeom prst="line">
              <a:avLst/>
            </a:prstGeom>
            <a:grpFill/>
            <a:ln w="25400" cmpd="sng">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2298700" y="4343400"/>
              <a:ext cx="1358900" cy="731838"/>
            </a:xfrm>
            <a:prstGeom prst="line">
              <a:avLst/>
            </a:prstGeom>
            <a:grpFill/>
            <a:ln w="25400" cmpd="sng">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4343400" y="4852988"/>
              <a:ext cx="0" cy="711200"/>
            </a:xfrm>
            <a:prstGeom prst="line">
              <a:avLst/>
            </a:prstGeom>
            <a:grpFill/>
            <a:ln w="25400" cmpd="sng">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070475" y="4352925"/>
              <a:ext cx="912813" cy="254000"/>
            </a:xfrm>
            <a:prstGeom prst="line">
              <a:avLst/>
            </a:prstGeom>
            <a:grpFill/>
            <a:ln w="25400" cmpd="sng">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4876800" y="3454400"/>
              <a:ext cx="679450" cy="331788"/>
            </a:xfrm>
            <a:prstGeom prst="line">
              <a:avLst/>
            </a:prstGeom>
            <a:grpFill/>
            <a:ln w="25400" cmpd="sng">
              <a:solidFill>
                <a:srgbClr val="0070C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518636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标题 1"/>
          <p:cNvSpPr txBox="1">
            <a:spLocks/>
          </p:cNvSpPr>
          <p:nvPr/>
        </p:nvSpPr>
        <p:spPr>
          <a:xfrm>
            <a:off x="67967" y="116632"/>
            <a:ext cx="82296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a:lstStyle>
          <a:p>
            <a:pPr algn="l"/>
            <a:r>
              <a:rPr lang="en-US" altLang="zh-CN" sz="4000" dirty="0" smtClean="0">
                <a:solidFill>
                  <a:srgbClr val="C00000"/>
                </a:solidFill>
              </a:rPr>
              <a:t>AMDCN</a:t>
            </a:r>
            <a:endParaRPr lang="arn-CL" altLang="zh-CN" sz="2400" dirty="0">
              <a:solidFill>
                <a:srgbClr val="C00000"/>
              </a:solidFill>
            </a:endParaRPr>
          </a:p>
        </p:txBody>
      </p:sp>
      <p:sp>
        <p:nvSpPr>
          <p:cNvPr id="13" name="TextBox 12"/>
          <p:cNvSpPr txBox="1"/>
          <p:nvPr/>
        </p:nvSpPr>
        <p:spPr>
          <a:xfrm>
            <a:off x="346886" y="836712"/>
            <a:ext cx="8401578" cy="2277547"/>
          </a:xfrm>
          <a:prstGeom prst="rect">
            <a:avLst/>
          </a:prstGeom>
          <a:ln/>
        </p:spPr>
        <p:style>
          <a:lnRef idx="0">
            <a:schemeClr val="accent1"/>
          </a:lnRef>
          <a:fillRef idx="3">
            <a:schemeClr val="accent1"/>
          </a:fillRef>
          <a:effectRef idx="3">
            <a:schemeClr val="accent1"/>
          </a:effectRef>
          <a:fontRef idx="minor">
            <a:schemeClr val="lt1"/>
          </a:fontRef>
        </p:style>
        <p:txBody>
          <a:bodyPr wrap="square" rtlCol="0">
            <a:spAutoFit/>
          </a:bodyPr>
          <a:lstStyle/>
          <a:p>
            <a:pPr marL="342900" indent="-342900">
              <a:lnSpc>
                <a:spcPct val="150000"/>
              </a:lnSpc>
              <a:buFont typeface="Wingdings" pitchFamily="2" charset="2"/>
              <a:buChar char="p"/>
            </a:pPr>
            <a:r>
              <a:rPr lang="en-AU" altLang="zh-CN" sz="2400" dirty="0" smtClean="0">
                <a:solidFill>
                  <a:schemeClr val="accent2">
                    <a:lumMod val="75000"/>
                  </a:schemeClr>
                </a:solidFill>
              </a:rPr>
              <a:t>GISC </a:t>
            </a:r>
            <a:r>
              <a:rPr lang="en-AU" altLang="zh-CN" sz="2400" dirty="0">
                <a:solidFill>
                  <a:schemeClr val="accent2">
                    <a:lumMod val="75000"/>
                  </a:schemeClr>
                </a:solidFill>
              </a:rPr>
              <a:t>Beijing </a:t>
            </a:r>
            <a:r>
              <a:rPr lang="en-AU" altLang="zh-CN" sz="2400" dirty="0" smtClean="0">
                <a:solidFill>
                  <a:schemeClr val="accent2">
                    <a:lumMod val="75000"/>
                  </a:schemeClr>
                </a:solidFill>
              </a:rPr>
              <a:t>provide delivering services mainly relies on GTS, and also via </a:t>
            </a:r>
            <a:r>
              <a:rPr lang="en-AU" altLang="zh-CN" sz="2400" dirty="0" err="1" smtClean="0">
                <a:solidFill>
                  <a:schemeClr val="accent2">
                    <a:lumMod val="75000"/>
                  </a:schemeClr>
                </a:solidFill>
              </a:rPr>
              <a:t>CMACast</a:t>
            </a:r>
            <a:r>
              <a:rPr lang="en-AU" altLang="zh-CN" sz="2400" dirty="0" smtClean="0">
                <a:solidFill>
                  <a:schemeClr val="accent2">
                    <a:lumMod val="75000"/>
                  </a:schemeClr>
                </a:solidFill>
              </a:rPr>
              <a:t> and internet.</a:t>
            </a:r>
          </a:p>
          <a:p>
            <a:pPr marL="742950" lvl="1" indent="-285750">
              <a:lnSpc>
                <a:spcPts val="2800"/>
              </a:lnSpc>
              <a:buFont typeface="Wingdings" pitchFamily="2" charset="2"/>
              <a:buChar char="Ø"/>
            </a:pPr>
            <a:r>
              <a:rPr lang="en-US" altLang="zh-CN" dirty="0">
                <a:solidFill>
                  <a:schemeClr val="accent2">
                    <a:lumMod val="75000"/>
                  </a:schemeClr>
                </a:solidFill>
              </a:rPr>
              <a:t>GTS – to other WIS/GTS centers via ftp, </a:t>
            </a:r>
            <a:r>
              <a:rPr lang="en-US" altLang="zh-CN" dirty="0" err="1">
                <a:solidFill>
                  <a:schemeClr val="accent2">
                    <a:lumMod val="75000"/>
                  </a:schemeClr>
                </a:solidFill>
              </a:rPr>
              <a:t>tcp</a:t>
            </a:r>
            <a:r>
              <a:rPr lang="en-US" altLang="zh-CN" dirty="0">
                <a:solidFill>
                  <a:schemeClr val="accent2">
                    <a:lumMod val="75000"/>
                  </a:schemeClr>
                </a:solidFill>
              </a:rPr>
              <a:t> sockets </a:t>
            </a:r>
            <a:endParaRPr lang="en-US" altLang="zh-CN" dirty="0" smtClean="0">
              <a:solidFill>
                <a:schemeClr val="accent2">
                  <a:lumMod val="75000"/>
                </a:schemeClr>
              </a:solidFill>
            </a:endParaRPr>
          </a:p>
          <a:p>
            <a:pPr marL="742950" lvl="1" indent="-285750">
              <a:lnSpc>
                <a:spcPts val="2800"/>
              </a:lnSpc>
              <a:buFont typeface="Wingdings" pitchFamily="2" charset="2"/>
              <a:buChar char="Ø"/>
            </a:pPr>
            <a:r>
              <a:rPr lang="en-US" altLang="zh-CN" dirty="0" smtClean="0">
                <a:solidFill>
                  <a:schemeClr val="accent2">
                    <a:lumMod val="75000"/>
                  </a:schemeClr>
                </a:solidFill>
              </a:rPr>
              <a:t>Internet </a:t>
            </a:r>
            <a:r>
              <a:rPr lang="en-US" altLang="zh-CN" dirty="0">
                <a:solidFill>
                  <a:schemeClr val="accent2">
                    <a:lumMod val="75000"/>
                  </a:schemeClr>
                </a:solidFill>
              </a:rPr>
              <a:t>– to other centers, end-users via ftp, http, </a:t>
            </a:r>
            <a:r>
              <a:rPr lang="en-US" altLang="zh-CN" dirty="0" err="1" smtClean="0">
                <a:solidFill>
                  <a:schemeClr val="accent2">
                    <a:lumMod val="75000"/>
                  </a:schemeClr>
                </a:solidFill>
              </a:rPr>
              <a:t>smtp</a:t>
            </a:r>
            <a:endParaRPr lang="en-US" altLang="zh-CN" dirty="0">
              <a:solidFill>
                <a:schemeClr val="accent2">
                  <a:lumMod val="75000"/>
                </a:schemeClr>
              </a:solidFill>
            </a:endParaRPr>
          </a:p>
          <a:p>
            <a:pPr marL="742950" lvl="1" indent="-285750">
              <a:lnSpc>
                <a:spcPts val="2800"/>
              </a:lnSpc>
              <a:buFont typeface="Wingdings" pitchFamily="2" charset="2"/>
              <a:buChar char="Ø"/>
            </a:pPr>
            <a:r>
              <a:rPr lang="en-US" altLang="zh-CN" dirty="0" err="1" smtClean="0">
                <a:solidFill>
                  <a:schemeClr val="accent2">
                    <a:lumMod val="75000"/>
                  </a:schemeClr>
                </a:solidFill>
              </a:rPr>
              <a:t>CMACast</a:t>
            </a:r>
            <a:r>
              <a:rPr lang="en-US" altLang="zh-CN" dirty="0" smtClean="0">
                <a:solidFill>
                  <a:schemeClr val="accent2">
                    <a:lumMod val="75000"/>
                  </a:schemeClr>
                </a:solidFill>
              </a:rPr>
              <a:t> – to other centers, end-users </a:t>
            </a:r>
            <a:endParaRPr lang="en-AU" altLang="zh-CN" sz="2400" dirty="0" smtClean="0">
              <a:solidFill>
                <a:srgbClr val="002060"/>
              </a:solidFill>
            </a:endParaRPr>
          </a:p>
        </p:txBody>
      </p:sp>
      <p:grpSp>
        <p:nvGrpSpPr>
          <p:cNvPr id="2" name="组合 1"/>
          <p:cNvGrpSpPr/>
          <p:nvPr/>
        </p:nvGrpSpPr>
        <p:grpSpPr>
          <a:xfrm>
            <a:off x="235627" y="3212976"/>
            <a:ext cx="8872877" cy="3672408"/>
            <a:chOff x="307635" y="3212976"/>
            <a:chExt cx="8872877" cy="3672408"/>
          </a:xfrm>
        </p:grpSpPr>
        <p:pic>
          <p:nvPicPr>
            <p:cNvPr id="5" name="Picture 6" descr="CMACAST-coverage高清"/>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0541" y="3384599"/>
              <a:ext cx="5047963" cy="3500785"/>
            </a:xfrm>
            <a:prstGeom prst="rect">
              <a:avLst/>
            </a:prstGeom>
            <a:solidFill>
              <a:schemeClr val="accent1"/>
            </a:solidFill>
            <a:extLst>
              <a:ext uri="{91240B29-F687-4F45-9708-019B960494DF}">
                <a14:hiddenLine xmlns:a14="http://schemas.microsoft.com/office/drawing/2010/main" w="9525">
                  <a:solidFill>
                    <a:srgbClr val="000000"/>
                  </a:solidFill>
                  <a:miter lim="800000"/>
                  <a:headEnd/>
                  <a:tailEnd/>
                </a14:hiddenLine>
              </a:ext>
            </a:extLst>
          </p:spPr>
        </p:pic>
        <p:sp>
          <p:nvSpPr>
            <p:cNvPr id="6" name="Rectangle 2"/>
            <p:cNvSpPr txBox="1">
              <a:spLocks noChangeArrowheads="1"/>
            </p:cNvSpPr>
            <p:nvPr/>
          </p:nvSpPr>
          <p:spPr>
            <a:xfrm>
              <a:off x="2232248" y="3212976"/>
              <a:ext cx="6948264" cy="325677"/>
            </a:xfrm>
            <a:prstGeom prst="rect">
              <a:avLst/>
            </a:prstGeom>
            <a:solidFill>
              <a:schemeClr val="bg1"/>
            </a:solidFill>
          </p:spPr>
          <p:txBody>
            <a:bodyPr/>
            <a:lst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a:lstStyle>
            <a:p>
              <a:pPr algn="l" eaLnBrk="1" hangingPunct="1"/>
              <a:r>
                <a:rPr lang="en-US" altLang="zh-CN" sz="1800" dirty="0" err="1" smtClean="0">
                  <a:latin typeface="Arial" pitchFamily="34" charset="0"/>
                </a:rPr>
                <a:t>GEONETCast</a:t>
              </a:r>
              <a:r>
                <a:rPr lang="en-US" altLang="zh-CN" sz="1800" dirty="0" smtClean="0">
                  <a:latin typeface="Arial" pitchFamily="34" charset="0"/>
                </a:rPr>
                <a:t> = </a:t>
              </a:r>
              <a:r>
                <a:rPr lang="en-US" altLang="zh-CN" sz="1800" dirty="0" err="1" smtClean="0">
                  <a:solidFill>
                    <a:srgbClr val="FF0000"/>
                  </a:solidFill>
                  <a:latin typeface="Arial" pitchFamily="34" charset="0"/>
                </a:rPr>
                <a:t>CMACast</a:t>
              </a:r>
              <a:r>
                <a:rPr lang="en-US" altLang="zh-CN" sz="1800" dirty="0" smtClean="0">
                  <a:latin typeface="Arial" pitchFamily="34" charset="0"/>
                </a:rPr>
                <a:t> +</a:t>
              </a:r>
              <a:r>
                <a:rPr lang="en-US" altLang="zh-CN" sz="1800" dirty="0" err="1" smtClean="0">
                  <a:latin typeface="Arial" pitchFamily="34" charset="0"/>
                </a:rPr>
                <a:t>EUMETSAT+GEONETCast</a:t>
              </a:r>
              <a:r>
                <a:rPr lang="en-US" altLang="zh-CN" sz="1800" dirty="0" smtClean="0">
                  <a:latin typeface="Arial" pitchFamily="34" charset="0"/>
                </a:rPr>
                <a:t> Americas </a:t>
              </a:r>
              <a:endParaRPr lang="en-US" altLang="zh-CN" sz="1800" b="1" dirty="0" smtClean="0">
                <a:latin typeface="Arial" pitchFamily="34" charset="0"/>
              </a:endParaRPr>
            </a:p>
          </p:txBody>
        </p:sp>
        <p:sp>
          <p:nvSpPr>
            <p:cNvPr id="7" name="矩形 6"/>
            <p:cNvSpPr/>
            <p:nvPr/>
          </p:nvSpPr>
          <p:spPr>
            <a:xfrm>
              <a:off x="307635" y="3861048"/>
              <a:ext cx="3688301" cy="2304256"/>
            </a:xfrm>
            <a:prstGeom prst="rect">
              <a:avLst/>
            </a:prstGeom>
            <a:solidFill>
              <a:schemeClr val="accent1">
                <a:alpha val="29000"/>
              </a:schemeClr>
            </a:solidFill>
          </p:spPr>
          <p:style>
            <a:lnRef idx="0">
              <a:schemeClr val="accent1"/>
            </a:lnRef>
            <a:fillRef idx="3">
              <a:schemeClr val="accent1"/>
            </a:fillRef>
            <a:effectRef idx="3">
              <a:schemeClr val="accent1"/>
            </a:effectRef>
            <a:fontRef idx="minor">
              <a:schemeClr val="lt1"/>
            </a:fontRef>
          </p:style>
          <p:txBody>
            <a:bodyPr rtlCol="0" anchor="ctr"/>
            <a:lstStyle/>
            <a:p>
              <a:pPr>
                <a:lnSpc>
                  <a:spcPts val="2800"/>
                </a:lnSpc>
              </a:pPr>
              <a:r>
                <a:rPr lang="en-AU" altLang="zh-CN" dirty="0" err="1">
                  <a:solidFill>
                    <a:schemeClr val="accent6"/>
                  </a:solidFill>
                </a:rPr>
                <a:t>CMACast</a:t>
              </a:r>
              <a:r>
                <a:rPr lang="en-AU" altLang="zh-CN" dirty="0">
                  <a:solidFill>
                    <a:schemeClr val="accent6"/>
                  </a:solidFill>
                </a:rPr>
                <a:t> has integrated DVB-S</a:t>
              </a:r>
              <a:r>
                <a:rPr lang="zh-CN" altLang="zh-CN" dirty="0">
                  <a:solidFill>
                    <a:schemeClr val="accent6"/>
                  </a:solidFill>
                </a:rPr>
                <a:t>、</a:t>
              </a:r>
              <a:r>
                <a:rPr lang="en-AU" altLang="zh-CN" dirty="0">
                  <a:solidFill>
                    <a:schemeClr val="accent6"/>
                  </a:solidFill>
                </a:rPr>
                <a:t>PCVSAT</a:t>
              </a:r>
              <a:r>
                <a:rPr lang="zh-CN" altLang="zh-CN" dirty="0">
                  <a:solidFill>
                    <a:schemeClr val="accent6"/>
                  </a:solidFill>
                </a:rPr>
                <a:t>、</a:t>
              </a:r>
              <a:r>
                <a:rPr lang="en-AU" altLang="zh-CN" dirty="0" err="1">
                  <a:solidFill>
                    <a:schemeClr val="accent6"/>
                  </a:solidFill>
                </a:rPr>
                <a:t>FENGYUNCast</a:t>
              </a:r>
              <a:r>
                <a:rPr lang="en-AU" altLang="zh-CN" dirty="0">
                  <a:solidFill>
                    <a:schemeClr val="accent6"/>
                  </a:solidFill>
                </a:rPr>
                <a:t> in data </a:t>
              </a:r>
              <a:r>
                <a:rPr lang="en-AU" altLang="zh-CN" dirty="0" smtClean="0">
                  <a:solidFill>
                    <a:schemeClr val="accent6"/>
                  </a:solidFill>
                </a:rPr>
                <a:t>dissemination.</a:t>
              </a:r>
            </a:p>
            <a:p>
              <a:pPr>
                <a:lnSpc>
                  <a:spcPts val="2800"/>
                </a:lnSpc>
              </a:pPr>
              <a:r>
                <a:rPr lang="en-AU" altLang="zh-CN" dirty="0" smtClean="0">
                  <a:solidFill>
                    <a:schemeClr val="accent6"/>
                  </a:solidFill>
                </a:rPr>
                <a:t>Compare with GTS, its </a:t>
              </a:r>
              <a:r>
                <a:rPr lang="en-AU" altLang="zh-CN" dirty="0">
                  <a:solidFill>
                    <a:schemeClr val="accent6"/>
                  </a:solidFill>
                </a:rPr>
                <a:t>efficiency, amount and </a:t>
              </a:r>
              <a:r>
                <a:rPr lang="en-AU" altLang="zh-CN" dirty="0" smtClean="0">
                  <a:solidFill>
                    <a:schemeClr val="accent6"/>
                  </a:solidFill>
                </a:rPr>
                <a:t>reliability improved</a:t>
              </a:r>
              <a:r>
                <a:rPr lang="en-US" altLang="zh-CN" dirty="0" smtClean="0">
                  <a:solidFill>
                    <a:schemeClr val="accent6"/>
                  </a:solidFill>
                </a:rPr>
                <a:t>.</a:t>
              </a:r>
              <a:endParaRPr lang="en-US" altLang="zh-CN" dirty="0">
                <a:solidFill>
                  <a:schemeClr val="accent6"/>
                </a:solidFill>
              </a:endParaRPr>
            </a:p>
          </p:txBody>
        </p:sp>
      </p:grpSp>
    </p:spTree>
    <p:extLst>
      <p:ext uri="{BB962C8B-B14F-4D97-AF65-F5344CB8AC3E}">
        <p14:creationId xmlns:p14="http://schemas.microsoft.com/office/powerpoint/2010/main" val="4268786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Documents and Settings\gaof\桌面\moerben\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4324" y="4782951"/>
            <a:ext cx="3264697" cy="2030425"/>
          </a:xfrm>
          <a:prstGeom prst="rect">
            <a:avLst/>
          </a:prstGeom>
          <a:noFill/>
          <a:extLst>
            <a:ext uri="{909E8E84-426E-40DD-AFC4-6F175D3DCCD1}">
              <a14:hiddenFill xmlns:a14="http://schemas.microsoft.com/office/drawing/2010/main">
                <a:solidFill>
                  <a:srgbClr val="FFFFFF"/>
                </a:solidFill>
              </a14:hiddenFill>
            </a:ext>
          </a:extLst>
        </p:spPr>
      </p:pic>
      <p:grpSp>
        <p:nvGrpSpPr>
          <p:cNvPr id="5" name="组合 4"/>
          <p:cNvGrpSpPr/>
          <p:nvPr/>
        </p:nvGrpSpPr>
        <p:grpSpPr>
          <a:xfrm>
            <a:off x="100983" y="764703"/>
            <a:ext cx="8818292" cy="3528393"/>
            <a:chOff x="119356" y="1214422"/>
            <a:chExt cx="8788580" cy="5004608"/>
          </a:xfrm>
        </p:grpSpPr>
        <p:pic>
          <p:nvPicPr>
            <p:cNvPr id="8195" name="Picture 3"/>
            <p:cNvPicPr>
              <a:picLocks noChangeAspect="1" noChangeArrowheads="1"/>
            </p:cNvPicPr>
            <p:nvPr/>
          </p:nvPicPr>
          <p:blipFill>
            <a:blip r:embed="rId4"/>
            <a:srcRect/>
            <a:stretch>
              <a:fillRect/>
            </a:stretch>
          </p:blipFill>
          <p:spPr bwMode="auto">
            <a:xfrm>
              <a:off x="119356" y="1214422"/>
              <a:ext cx="8788580" cy="5004608"/>
            </a:xfrm>
            <a:prstGeom prst="rect">
              <a:avLst/>
            </a:prstGeom>
            <a:noFill/>
            <a:ln w="9525">
              <a:noFill/>
              <a:miter lim="800000"/>
              <a:headEnd/>
              <a:tailEnd/>
            </a:ln>
            <a:effectLst/>
          </p:spPr>
        </p:pic>
        <p:cxnSp>
          <p:nvCxnSpPr>
            <p:cNvPr id="10" name="直接连接符 9"/>
            <p:cNvCxnSpPr/>
            <p:nvPr/>
          </p:nvCxnSpPr>
          <p:spPr>
            <a:xfrm rot="10800000">
              <a:off x="1357290" y="5530862"/>
              <a:ext cx="5000660" cy="1588"/>
            </a:xfrm>
            <a:prstGeom prst="line">
              <a:avLst/>
            </a:prstGeom>
            <a:ln w="28575">
              <a:solidFill>
                <a:schemeClr val="accent6">
                  <a:lumMod val="60000"/>
                  <a:lumOff val="40000"/>
                </a:schemeClr>
              </a:solidFill>
              <a:prstDash val="sysDash"/>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2" name="直接箭头连接符 11"/>
            <p:cNvCxnSpPr/>
            <p:nvPr/>
          </p:nvCxnSpPr>
          <p:spPr>
            <a:xfrm rot="5400000" flipH="1" flipV="1">
              <a:off x="571472" y="4816482"/>
              <a:ext cx="571504" cy="1588"/>
            </a:xfrm>
            <a:prstGeom prst="straightConnector1">
              <a:avLst/>
            </a:prstGeom>
            <a:ln w="28575">
              <a:solidFill>
                <a:srgbClr val="00B0F0"/>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428728" y="4244978"/>
              <a:ext cx="5286412" cy="1588"/>
            </a:xfrm>
            <a:prstGeom prst="line">
              <a:avLst/>
            </a:prstGeom>
            <a:ln w="2857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24" name="直接箭头连接符 23"/>
            <p:cNvCxnSpPr/>
            <p:nvPr/>
          </p:nvCxnSpPr>
          <p:spPr>
            <a:xfrm rot="5400000">
              <a:off x="6251587" y="4709325"/>
              <a:ext cx="927900" cy="794"/>
            </a:xfrm>
            <a:prstGeom prst="straightConnector1">
              <a:avLst/>
            </a:prstGeom>
            <a:ln w="28575">
              <a:solidFill>
                <a:srgbClr val="00B0F0"/>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2143108" y="5102234"/>
              <a:ext cx="3929090" cy="338554"/>
            </a:xfrm>
            <a:prstGeom prst="rect">
              <a:avLst/>
            </a:prstGeom>
            <a:noFill/>
          </p:spPr>
          <p:txBody>
            <a:bodyPr wrap="square" rtlCol="0">
              <a:spAutoFit/>
            </a:bodyPr>
            <a:lstStyle/>
            <a:p>
              <a:r>
                <a:rPr lang="en-US" altLang="zh-CN" sz="1600" dirty="0" smtClean="0">
                  <a:solidFill>
                    <a:srgbClr val="351CCE"/>
                  </a:solidFill>
                </a:rPr>
                <a:t>discover data, make data subscription</a:t>
              </a:r>
              <a:endParaRPr lang="zh-CN" altLang="en-US" sz="1600" dirty="0" smtClean="0">
                <a:solidFill>
                  <a:srgbClr val="351CCE"/>
                </a:solidFill>
              </a:endParaRPr>
            </a:p>
          </p:txBody>
        </p:sp>
        <p:sp>
          <p:nvSpPr>
            <p:cNvPr id="33" name="TextBox 32"/>
            <p:cNvSpPr txBox="1"/>
            <p:nvPr/>
          </p:nvSpPr>
          <p:spPr>
            <a:xfrm>
              <a:off x="828196" y="4686988"/>
              <a:ext cx="1643074" cy="338554"/>
            </a:xfrm>
            <a:prstGeom prst="rect">
              <a:avLst/>
            </a:prstGeom>
            <a:noFill/>
          </p:spPr>
          <p:txBody>
            <a:bodyPr wrap="square" rtlCol="0">
              <a:spAutoFit/>
            </a:bodyPr>
            <a:lstStyle/>
            <a:p>
              <a:r>
                <a:rPr lang="en-US" altLang="zh-CN" sz="1600" dirty="0" smtClean="0">
                  <a:solidFill>
                    <a:srgbClr val="0070C0"/>
                  </a:solidFill>
                </a:rPr>
                <a:t>subscribed data </a:t>
              </a:r>
              <a:endParaRPr lang="zh-CN" altLang="en-US" sz="1600" dirty="0" smtClean="0">
                <a:solidFill>
                  <a:srgbClr val="0070C0"/>
                </a:solidFill>
              </a:endParaRPr>
            </a:p>
          </p:txBody>
        </p:sp>
        <p:sp>
          <p:nvSpPr>
            <p:cNvPr id="34" name="TextBox 33"/>
            <p:cNvSpPr txBox="1"/>
            <p:nvPr/>
          </p:nvSpPr>
          <p:spPr>
            <a:xfrm>
              <a:off x="4044038" y="4271742"/>
              <a:ext cx="1643074" cy="338554"/>
            </a:xfrm>
            <a:prstGeom prst="rect">
              <a:avLst/>
            </a:prstGeom>
            <a:noFill/>
          </p:spPr>
          <p:txBody>
            <a:bodyPr wrap="square" rtlCol="0">
              <a:spAutoFit/>
            </a:bodyPr>
            <a:lstStyle/>
            <a:p>
              <a:r>
                <a:rPr lang="en-US" altLang="zh-CN" sz="1600" dirty="0" smtClean="0">
                  <a:solidFill>
                    <a:srgbClr val="0070C0"/>
                  </a:solidFill>
                </a:rPr>
                <a:t>subscribed data </a:t>
              </a:r>
              <a:endParaRPr lang="zh-CN" altLang="en-US" sz="1600" dirty="0" smtClean="0">
                <a:solidFill>
                  <a:srgbClr val="0070C0"/>
                </a:solidFill>
              </a:endParaRPr>
            </a:p>
          </p:txBody>
        </p:sp>
      </p:grpSp>
      <p:sp>
        <p:nvSpPr>
          <p:cNvPr id="4" name="Rectangle 5"/>
          <p:cNvSpPr>
            <a:spLocks noGrp="1" noChangeArrowheads="1"/>
          </p:cNvSpPr>
          <p:nvPr>
            <p:ph type="title"/>
          </p:nvPr>
        </p:nvSpPr>
        <p:spPr>
          <a:xfrm>
            <a:off x="71406" y="435441"/>
            <a:ext cx="9072594" cy="461665"/>
          </a:xfrm>
          <a:noFill/>
          <a:ln>
            <a:noFill/>
          </a:ln>
        </p:spPr>
        <p:txBody>
          <a:bodyPr wrap="square">
            <a:spAutoFit/>
          </a:bodyPr>
          <a:lstStyle/>
          <a:p>
            <a:pPr eaLnBrk="1" hangingPunct="1"/>
            <a:r>
              <a:rPr lang="en-US" altLang="zh-CN" sz="2400" kern="1200" dirty="0" smtClean="0">
                <a:solidFill>
                  <a:srgbClr val="002060"/>
                </a:solidFill>
                <a:latin typeface="华文中宋" pitchFamily="2" charset="-122"/>
                <a:ea typeface="华文中宋" pitchFamily="2" charset="-122"/>
              </a:rPr>
              <a:t>GISC Beijing </a:t>
            </a:r>
            <a:r>
              <a:rPr lang="en-US" altLang="zh-CN" sz="2400" kern="1200" dirty="0">
                <a:solidFill>
                  <a:srgbClr val="002060"/>
                </a:solidFill>
                <a:latin typeface="华文中宋" pitchFamily="2" charset="-122"/>
                <a:ea typeface="华文中宋" pitchFamily="2" charset="-122"/>
              </a:rPr>
              <a:t>integrated with the data services of </a:t>
            </a:r>
            <a:r>
              <a:rPr lang="en-US" altLang="zh-CN" sz="2400" kern="1200" dirty="0" err="1">
                <a:solidFill>
                  <a:srgbClr val="002060"/>
                </a:solidFill>
                <a:latin typeface="华文中宋" pitchFamily="2" charset="-122"/>
                <a:ea typeface="华文中宋" pitchFamily="2" charset="-122"/>
              </a:rPr>
              <a:t>CMACast</a:t>
            </a:r>
            <a:r>
              <a:rPr lang="en-US" altLang="zh-CN" sz="2400" kern="1200" dirty="0">
                <a:solidFill>
                  <a:srgbClr val="002060"/>
                </a:solidFill>
                <a:latin typeface="华文中宋" pitchFamily="2" charset="-122"/>
                <a:ea typeface="华文中宋" pitchFamily="2" charset="-122"/>
              </a:rPr>
              <a:t>.</a:t>
            </a:r>
          </a:p>
        </p:txBody>
      </p:sp>
      <p:grpSp>
        <p:nvGrpSpPr>
          <p:cNvPr id="3" name="组合 2"/>
          <p:cNvGrpSpPr/>
          <p:nvPr/>
        </p:nvGrpSpPr>
        <p:grpSpPr>
          <a:xfrm>
            <a:off x="83272" y="4392488"/>
            <a:ext cx="6071743" cy="2420888"/>
            <a:chOff x="3072257" y="4437112"/>
            <a:chExt cx="6071743" cy="2420888"/>
          </a:xfrm>
        </p:grpSpPr>
        <p:pic>
          <p:nvPicPr>
            <p:cNvPr id="1026" name="Picture 2" descr="C:\Documents and Settings\gaof\桌面\moerben\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72257" y="4437112"/>
              <a:ext cx="6071743" cy="2420888"/>
            </a:xfrm>
            <a:prstGeom prst="rect">
              <a:avLst/>
            </a:prstGeom>
            <a:noFill/>
            <a:extLst>
              <a:ext uri="{909E8E84-426E-40DD-AFC4-6F175D3DCCD1}">
                <a14:hiddenFill xmlns:a14="http://schemas.microsoft.com/office/drawing/2010/main">
                  <a:solidFill>
                    <a:srgbClr val="FFFFFF"/>
                  </a:solidFill>
                </a14:hiddenFill>
              </a:ext>
            </a:extLst>
          </p:spPr>
        </p:pic>
        <p:sp>
          <p:nvSpPr>
            <p:cNvPr id="7" name="椭圆 6"/>
            <p:cNvSpPr/>
            <p:nvPr/>
          </p:nvSpPr>
          <p:spPr>
            <a:xfrm>
              <a:off x="3072257" y="4941168"/>
              <a:ext cx="770617" cy="576064"/>
            </a:xfrm>
            <a:prstGeom prst="ellipse">
              <a:avLst/>
            </a:prstGeom>
            <a:noFill/>
            <a:ln w="222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5409301" y="5059565"/>
              <a:ext cx="3627195" cy="1798435"/>
            </a:xfrm>
            <a:prstGeom prst="ellipse">
              <a:avLst/>
            </a:prstGeom>
            <a:noFill/>
            <a:ln w="222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1107051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标题 1"/>
          <p:cNvSpPr txBox="1">
            <a:spLocks/>
          </p:cNvSpPr>
          <p:nvPr/>
        </p:nvSpPr>
        <p:spPr>
          <a:xfrm>
            <a:off x="67967" y="116632"/>
            <a:ext cx="82296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a:lstStyle>
          <a:p>
            <a:pPr algn="l"/>
            <a:r>
              <a:rPr lang="en-US" altLang="zh-CN" sz="4000" dirty="0" smtClean="0">
                <a:solidFill>
                  <a:srgbClr val="C00000"/>
                </a:solidFill>
              </a:rPr>
              <a:t>AMDCN</a:t>
            </a:r>
            <a:endParaRPr lang="arn-CL" altLang="zh-CN" sz="2400" dirty="0">
              <a:solidFill>
                <a:srgbClr val="C00000"/>
              </a:solidFill>
            </a:endParaRPr>
          </a:p>
        </p:txBody>
      </p:sp>
      <p:sp>
        <p:nvSpPr>
          <p:cNvPr id="13" name="TextBox 12"/>
          <p:cNvSpPr txBox="1"/>
          <p:nvPr/>
        </p:nvSpPr>
        <p:spPr>
          <a:xfrm>
            <a:off x="395536" y="1484784"/>
            <a:ext cx="8401578" cy="1754326"/>
          </a:xfrm>
          <a:prstGeom prst="rect">
            <a:avLst/>
          </a:prstGeom>
          <a:ln/>
        </p:spPr>
        <p:style>
          <a:lnRef idx="0">
            <a:schemeClr val="accent1"/>
          </a:lnRef>
          <a:fillRef idx="3">
            <a:schemeClr val="accent1"/>
          </a:fillRef>
          <a:effectRef idx="3">
            <a:schemeClr val="accent1"/>
          </a:effectRef>
          <a:fontRef idx="minor">
            <a:schemeClr val="lt1"/>
          </a:fontRef>
        </p:style>
        <p:txBody>
          <a:bodyPr wrap="square" rtlCol="0">
            <a:spAutoFit/>
          </a:bodyPr>
          <a:lstStyle/>
          <a:p>
            <a:pPr marL="342900" indent="-342900">
              <a:lnSpc>
                <a:spcPct val="150000"/>
              </a:lnSpc>
              <a:buFont typeface="Wingdings" pitchFamily="2" charset="2"/>
              <a:buChar char="p"/>
            </a:pPr>
            <a:r>
              <a:rPr lang="en-AU" altLang="zh-CN" sz="2400" dirty="0" smtClean="0">
                <a:solidFill>
                  <a:srgbClr val="002060"/>
                </a:solidFill>
              </a:rPr>
              <a:t>Furthermore, we are going to improve and upgrade the AMDCN, according to the technical requirements for RTH and specifications of WIS in the future.</a:t>
            </a:r>
            <a:endParaRPr lang="zh-CN" altLang="zh-CN" sz="2400" dirty="0">
              <a:solidFill>
                <a:srgbClr val="002060"/>
              </a:solidFill>
            </a:endParaRPr>
          </a:p>
        </p:txBody>
      </p:sp>
    </p:spTree>
    <p:extLst>
      <p:ext uri="{BB962C8B-B14F-4D97-AF65-F5344CB8AC3E}">
        <p14:creationId xmlns:p14="http://schemas.microsoft.com/office/powerpoint/2010/main" val="34757166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p:cNvSpPr txBox="1">
            <a:spLocks noChangeArrowheads="1"/>
          </p:cNvSpPr>
          <p:nvPr/>
        </p:nvSpPr>
        <p:spPr bwMode="auto">
          <a:xfrm>
            <a:off x="107504" y="1264962"/>
            <a:ext cx="8856984" cy="1683538"/>
          </a:xfrm>
          <a:prstGeom prst="rect">
            <a:avLst/>
          </a:prstGeom>
          <a:ln>
            <a:headEnd/>
            <a:tailEnd/>
          </a:ln>
        </p:spPr>
        <p:style>
          <a:lnRef idx="3">
            <a:schemeClr val="lt1"/>
          </a:lnRef>
          <a:fillRef idx="1">
            <a:schemeClr val="accent3"/>
          </a:fillRef>
          <a:effectRef idx="1">
            <a:schemeClr val="accent3"/>
          </a:effectRef>
          <a:fontRef idx="minor">
            <a:schemeClr val="lt1"/>
          </a:fontRef>
        </p:style>
        <p:txBody>
          <a:bodyPr wrap="square">
            <a:spAutoFit/>
          </a:bodyPr>
          <a:lstStyle/>
          <a:p>
            <a:pPr marL="685800" lvl="1" indent="-228600" eaLnBrk="0" fontAlgn="base" hangingPunct="0">
              <a:lnSpc>
                <a:spcPct val="150000"/>
              </a:lnSpc>
              <a:spcBef>
                <a:spcPct val="20000"/>
              </a:spcBef>
              <a:spcAft>
                <a:spcPct val="0"/>
              </a:spcAft>
              <a:buClr>
                <a:srgbClr val="FF0000"/>
              </a:buClr>
              <a:buSzPct val="75000"/>
              <a:buFont typeface="Wingdings" pitchFamily="2" charset="2"/>
              <a:buChar char="p"/>
            </a:pPr>
            <a:r>
              <a:rPr lang="en-US" sz="2200" dirty="0" smtClean="0">
                <a:solidFill>
                  <a:srgbClr val="002060"/>
                </a:solidFill>
              </a:rPr>
              <a:t> Develop </a:t>
            </a:r>
            <a:r>
              <a:rPr lang="en-US" sz="2200" dirty="0">
                <a:solidFill>
                  <a:srgbClr val="002060"/>
                </a:solidFill>
              </a:rPr>
              <a:t>internal DCPCs, and provide their products via GISC Beijing </a:t>
            </a:r>
            <a:r>
              <a:rPr lang="en-US" sz="2200" dirty="0" smtClean="0">
                <a:solidFill>
                  <a:srgbClr val="002060"/>
                </a:solidFill>
              </a:rPr>
              <a:t>portal.</a:t>
            </a:r>
            <a:endParaRPr lang="en-US" sz="2200" dirty="0">
              <a:solidFill>
                <a:srgbClr val="002060"/>
              </a:solidFill>
            </a:endParaRPr>
          </a:p>
          <a:p>
            <a:pPr marL="685800" lvl="1" indent="-228600" eaLnBrk="0" fontAlgn="base" hangingPunct="0">
              <a:lnSpc>
                <a:spcPct val="150000"/>
              </a:lnSpc>
              <a:spcBef>
                <a:spcPct val="20000"/>
              </a:spcBef>
              <a:spcAft>
                <a:spcPct val="0"/>
              </a:spcAft>
              <a:buClr>
                <a:srgbClr val="FF0000"/>
              </a:buClr>
              <a:buSzPct val="75000"/>
              <a:buFont typeface="Wingdings" pitchFamily="2" charset="2"/>
              <a:buChar char="p"/>
            </a:pPr>
            <a:r>
              <a:rPr lang="en-US" sz="2200" dirty="0" smtClean="0">
                <a:solidFill>
                  <a:srgbClr val="002060"/>
                </a:solidFill>
              </a:rPr>
              <a:t> Ready to be audited by ET-GDDP around April, 2012.</a:t>
            </a:r>
          </a:p>
        </p:txBody>
      </p:sp>
      <p:sp>
        <p:nvSpPr>
          <p:cNvPr id="4" name="标题 1"/>
          <p:cNvSpPr txBox="1">
            <a:spLocks/>
          </p:cNvSpPr>
          <p:nvPr/>
        </p:nvSpPr>
        <p:spPr>
          <a:xfrm>
            <a:off x="107504" y="257176"/>
            <a:ext cx="82296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a:lstStyle>
          <a:p>
            <a:pPr algn="l"/>
            <a:r>
              <a:rPr lang="en-US" altLang="zh-CN" dirty="0" smtClean="0">
                <a:solidFill>
                  <a:srgbClr val="C00000"/>
                </a:solidFill>
              </a:rPr>
              <a:t>Next step</a:t>
            </a:r>
            <a:endParaRPr lang="zh-CN" altLang="en-US" dirty="0">
              <a:solidFill>
                <a:srgbClr val="C00000"/>
              </a:solidFill>
            </a:endParaRPr>
          </a:p>
        </p:txBody>
      </p:sp>
      <p:grpSp>
        <p:nvGrpSpPr>
          <p:cNvPr id="10" name="组合 9"/>
          <p:cNvGrpSpPr/>
          <p:nvPr/>
        </p:nvGrpSpPr>
        <p:grpSpPr>
          <a:xfrm>
            <a:off x="3284130" y="2996952"/>
            <a:ext cx="5629806" cy="3816424"/>
            <a:chOff x="3284130" y="2996952"/>
            <a:chExt cx="5629806" cy="3816424"/>
          </a:xfrm>
        </p:grpSpPr>
        <p:pic>
          <p:nvPicPr>
            <p:cNvPr id="11" name="图片 1"/>
            <p:cNvPicPr>
              <a:picLocks noChangeAspect="1" noChangeArrowheads="1"/>
            </p:cNvPicPr>
            <p:nvPr/>
          </p:nvPicPr>
          <p:blipFill>
            <a:blip r:embed="rId2"/>
            <a:srcRect/>
            <a:stretch>
              <a:fillRect/>
            </a:stretch>
          </p:blipFill>
          <p:spPr bwMode="auto">
            <a:xfrm>
              <a:off x="3284130" y="2996952"/>
              <a:ext cx="5629806" cy="3738542"/>
            </a:xfrm>
            <a:prstGeom prst="rect">
              <a:avLst/>
            </a:prstGeom>
            <a:noFill/>
            <a:ln w="9525">
              <a:noFill/>
              <a:miter lim="800000"/>
              <a:headEnd/>
              <a:tailEnd/>
            </a:ln>
          </p:spPr>
        </p:pic>
        <p:sp>
          <p:nvSpPr>
            <p:cNvPr id="12" name="椭圆 11"/>
            <p:cNvSpPr/>
            <p:nvPr/>
          </p:nvSpPr>
          <p:spPr>
            <a:xfrm>
              <a:off x="5220072" y="5691946"/>
              <a:ext cx="1512168" cy="112143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spTree>
    <p:extLst>
      <p:ext uri="{BB962C8B-B14F-4D97-AF65-F5344CB8AC3E}">
        <p14:creationId xmlns:p14="http://schemas.microsoft.com/office/powerpoint/2010/main" val="414989484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p:cNvSpPr txBox="1">
            <a:spLocks noChangeArrowheads="1"/>
          </p:cNvSpPr>
          <p:nvPr/>
        </p:nvSpPr>
        <p:spPr bwMode="auto">
          <a:xfrm>
            <a:off x="107504" y="1340768"/>
            <a:ext cx="8928992" cy="2862322"/>
          </a:xfrm>
          <a:prstGeom prst="rect">
            <a:avLst/>
          </a:prstGeom>
          <a:ln>
            <a:headEnd/>
            <a:tailEnd/>
          </a:ln>
        </p:spPr>
        <p:style>
          <a:lnRef idx="3">
            <a:schemeClr val="lt1"/>
          </a:lnRef>
          <a:fillRef idx="1">
            <a:schemeClr val="accent3"/>
          </a:fillRef>
          <a:effectRef idx="1">
            <a:schemeClr val="accent3"/>
          </a:effectRef>
          <a:fontRef idx="minor">
            <a:schemeClr val="lt1"/>
          </a:fontRef>
        </p:style>
        <p:txBody>
          <a:bodyPr wrap="square">
            <a:spAutoFit/>
          </a:bodyPr>
          <a:lstStyle/>
          <a:p>
            <a:pPr marL="800100" lvl="1" indent="-342900" eaLnBrk="0" fontAlgn="base" hangingPunct="0">
              <a:lnSpc>
                <a:spcPct val="150000"/>
              </a:lnSpc>
              <a:spcBef>
                <a:spcPct val="20000"/>
              </a:spcBef>
              <a:spcAft>
                <a:spcPct val="0"/>
              </a:spcAft>
              <a:buClr>
                <a:srgbClr val="FF0000"/>
              </a:buClr>
              <a:buSzPct val="75000"/>
              <a:buFont typeface="Wingdings" pitchFamily="2" charset="2"/>
              <a:buChar char="p"/>
            </a:pPr>
            <a:r>
              <a:rPr lang="en-US" sz="2400" dirty="0" smtClean="0">
                <a:solidFill>
                  <a:srgbClr val="002060"/>
                </a:solidFill>
              </a:rPr>
              <a:t>For only three </a:t>
            </a:r>
            <a:r>
              <a:rPr lang="en-US" sz="2400" dirty="0">
                <a:solidFill>
                  <a:srgbClr val="002060"/>
                </a:solidFill>
              </a:rPr>
              <a:t>operational </a:t>
            </a:r>
            <a:r>
              <a:rPr lang="en-US" sz="2400" dirty="0" smtClean="0">
                <a:solidFill>
                  <a:srgbClr val="002060"/>
                </a:solidFill>
              </a:rPr>
              <a:t>GISCs, </a:t>
            </a:r>
            <a:r>
              <a:rPr lang="en-US" sz="2400" dirty="0">
                <a:solidFill>
                  <a:srgbClr val="002060"/>
                </a:solidFill>
              </a:rPr>
              <a:t>the generation of GTS global exchange of metadata mainly relying on </a:t>
            </a:r>
            <a:r>
              <a:rPr lang="en-US" sz="2400" dirty="0" smtClean="0">
                <a:solidFill>
                  <a:srgbClr val="002060"/>
                </a:solidFill>
              </a:rPr>
              <a:t>Vol.C1, but they don’t match well. </a:t>
            </a:r>
            <a:r>
              <a:rPr lang="en-US" sz="2400" dirty="0">
                <a:solidFill>
                  <a:srgbClr val="002060"/>
                </a:solidFill>
              </a:rPr>
              <a:t>So we </a:t>
            </a:r>
            <a:r>
              <a:rPr lang="en-US" sz="2400" dirty="0" smtClean="0">
                <a:solidFill>
                  <a:srgbClr val="002060"/>
                </a:solidFill>
              </a:rPr>
              <a:t>expect that TT-</a:t>
            </a:r>
            <a:r>
              <a:rPr lang="en-US" sz="2400" dirty="0" err="1" smtClean="0">
                <a:solidFill>
                  <a:srgbClr val="002060"/>
                </a:solidFill>
              </a:rPr>
              <a:t>ApMD</a:t>
            </a:r>
            <a:r>
              <a:rPr lang="en-US" sz="2400" dirty="0" smtClean="0">
                <a:solidFill>
                  <a:srgbClr val="002060"/>
                </a:solidFill>
              </a:rPr>
              <a:t> make plan to </a:t>
            </a:r>
            <a:r>
              <a:rPr lang="en-US" sz="2400" dirty="0">
                <a:solidFill>
                  <a:srgbClr val="002060"/>
                </a:solidFill>
              </a:rPr>
              <a:t>complete the </a:t>
            </a:r>
            <a:r>
              <a:rPr lang="en-US" sz="2400" dirty="0">
                <a:solidFill>
                  <a:srgbClr val="FF0000"/>
                </a:solidFill>
              </a:rPr>
              <a:t>transition from </a:t>
            </a:r>
            <a:r>
              <a:rPr lang="en-US" sz="2400" dirty="0" err="1">
                <a:solidFill>
                  <a:srgbClr val="FF0000"/>
                </a:solidFill>
              </a:rPr>
              <a:t>Vol</a:t>
            </a:r>
            <a:r>
              <a:rPr lang="en-US" sz="2400" dirty="0">
                <a:solidFill>
                  <a:srgbClr val="FF0000"/>
                </a:solidFill>
              </a:rPr>
              <a:t> C1 to metadata </a:t>
            </a:r>
            <a:r>
              <a:rPr lang="en-US" sz="2400" dirty="0" smtClean="0">
                <a:solidFill>
                  <a:srgbClr val="FF0000"/>
                </a:solidFill>
              </a:rPr>
              <a:t>schema</a:t>
            </a:r>
            <a:r>
              <a:rPr lang="en-US" sz="2400" dirty="0" smtClean="0">
                <a:solidFill>
                  <a:srgbClr val="002060"/>
                </a:solidFill>
              </a:rPr>
              <a:t> as </a:t>
            </a:r>
            <a:r>
              <a:rPr lang="en-US" sz="2400" dirty="0">
                <a:solidFill>
                  <a:srgbClr val="002060"/>
                </a:solidFill>
              </a:rPr>
              <a:t>soon as possible. </a:t>
            </a:r>
          </a:p>
        </p:txBody>
      </p:sp>
      <p:sp>
        <p:nvSpPr>
          <p:cNvPr id="4" name="标题 1"/>
          <p:cNvSpPr txBox="1">
            <a:spLocks/>
          </p:cNvSpPr>
          <p:nvPr/>
        </p:nvSpPr>
        <p:spPr>
          <a:xfrm>
            <a:off x="107504" y="257176"/>
            <a:ext cx="82296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a:lstStyle>
          <a:p>
            <a:pPr algn="l"/>
            <a:r>
              <a:rPr lang="en-US" altLang="zh-CN" sz="4000" dirty="0" smtClean="0">
                <a:solidFill>
                  <a:srgbClr val="C00000"/>
                </a:solidFill>
              </a:rPr>
              <a:t>Suggestions</a:t>
            </a:r>
            <a:endParaRPr lang="zh-CN" altLang="en-US" sz="4000" dirty="0">
              <a:solidFill>
                <a:srgbClr val="C00000"/>
              </a:solidFill>
            </a:endParaRPr>
          </a:p>
        </p:txBody>
      </p:sp>
    </p:spTree>
    <p:extLst>
      <p:ext uri="{BB962C8B-B14F-4D97-AF65-F5344CB8AC3E}">
        <p14:creationId xmlns:p14="http://schemas.microsoft.com/office/powerpoint/2010/main" val="50401611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p:cNvSpPr txBox="1">
            <a:spLocks noChangeArrowheads="1"/>
          </p:cNvSpPr>
          <p:nvPr/>
        </p:nvSpPr>
        <p:spPr bwMode="auto">
          <a:xfrm>
            <a:off x="35496" y="1340768"/>
            <a:ext cx="9036496" cy="2862322"/>
          </a:xfrm>
          <a:prstGeom prst="rect">
            <a:avLst/>
          </a:prstGeom>
          <a:ln>
            <a:headEnd/>
            <a:tailEnd/>
          </a:ln>
        </p:spPr>
        <p:style>
          <a:lnRef idx="3">
            <a:schemeClr val="lt1"/>
          </a:lnRef>
          <a:fillRef idx="1">
            <a:schemeClr val="accent3"/>
          </a:fillRef>
          <a:effectRef idx="1">
            <a:schemeClr val="accent3"/>
          </a:effectRef>
          <a:fontRef idx="minor">
            <a:schemeClr val="lt1"/>
          </a:fontRef>
        </p:style>
        <p:txBody>
          <a:bodyPr wrap="square">
            <a:spAutoFit/>
          </a:bodyPr>
          <a:lstStyle/>
          <a:p>
            <a:pPr marL="800100" lvl="1" indent="-342900" eaLnBrk="0" fontAlgn="base" hangingPunct="0">
              <a:lnSpc>
                <a:spcPct val="150000"/>
              </a:lnSpc>
              <a:spcBef>
                <a:spcPct val="20000"/>
              </a:spcBef>
              <a:spcAft>
                <a:spcPct val="0"/>
              </a:spcAft>
              <a:buClr>
                <a:srgbClr val="FF0000"/>
              </a:buClr>
              <a:buSzPct val="75000"/>
              <a:buFont typeface="Wingdings" pitchFamily="2" charset="2"/>
              <a:buChar char="p"/>
            </a:pPr>
            <a:r>
              <a:rPr lang="en-US" sz="2400" dirty="0" smtClean="0">
                <a:solidFill>
                  <a:srgbClr val="002060"/>
                </a:solidFill>
              </a:rPr>
              <a:t>The </a:t>
            </a:r>
            <a:r>
              <a:rPr lang="en-US" sz="2400" dirty="0" smtClean="0">
                <a:solidFill>
                  <a:srgbClr val="FF0000"/>
                </a:solidFill>
              </a:rPr>
              <a:t>monitoring </a:t>
            </a:r>
            <a:r>
              <a:rPr lang="en-US" sz="2400" dirty="0">
                <a:solidFill>
                  <a:srgbClr val="002060"/>
                </a:solidFill>
              </a:rPr>
              <a:t>system to metadata sync and exchange </a:t>
            </a:r>
            <a:r>
              <a:rPr lang="en-US" sz="2400" dirty="0" smtClean="0">
                <a:solidFill>
                  <a:srgbClr val="002060"/>
                </a:solidFill>
              </a:rPr>
              <a:t>for global </a:t>
            </a:r>
            <a:r>
              <a:rPr lang="en-US" sz="2400" dirty="0">
                <a:solidFill>
                  <a:srgbClr val="002060"/>
                </a:solidFill>
              </a:rPr>
              <a:t>GISC is very necessary. We recommend to establish a set of monitoring processes, </a:t>
            </a:r>
            <a:r>
              <a:rPr lang="en-US" sz="2400" dirty="0" smtClean="0">
                <a:solidFill>
                  <a:srgbClr val="002060"/>
                </a:solidFill>
              </a:rPr>
              <a:t>but </a:t>
            </a:r>
            <a:r>
              <a:rPr lang="en-US" sz="2400" dirty="0">
                <a:solidFill>
                  <a:srgbClr val="002060"/>
                </a:solidFill>
              </a:rPr>
              <a:t>need to avoid causing add pressure on the OAI provider and affecting the OAI synchronization</a:t>
            </a:r>
            <a:r>
              <a:rPr lang="en-US" sz="2400" dirty="0" smtClean="0">
                <a:solidFill>
                  <a:srgbClr val="002060"/>
                </a:solidFill>
              </a:rPr>
              <a:t>.</a:t>
            </a:r>
            <a:endParaRPr lang="en-US" sz="2400" dirty="0">
              <a:solidFill>
                <a:srgbClr val="002060"/>
              </a:solidFill>
            </a:endParaRPr>
          </a:p>
        </p:txBody>
      </p:sp>
      <p:sp>
        <p:nvSpPr>
          <p:cNvPr id="4" name="标题 1"/>
          <p:cNvSpPr txBox="1">
            <a:spLocks/>
          </p:cNvSpPr>
          <p:nvPr/>
        </p:nvSpPr>
        <p:spPr>
          <a:xfrm>
            <a:off x="107504" y="257176"/>
            <a:ext cx="82296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a:lstStyle>
          <a:p>
            <a:pPr algn="l"/>
            <a:r>
              <a:rPr lang="en-US" altLang="zh-CN" sz="4000" dirty="0" smtClean="0">
                <a:solidFill>
                  <a:srgbClr val="C00000"/>
                </a:solidFill>
              </a:rPr>
              <a:t>Suggestions</a:t>
            </a:r>
            <a:endParaRPr lang="zh-CN" altLang="en-US" sz="4000" dirty="0">
              <a:solidFill>
                <a:srgbClr val="C00000"/>
              </a:solidFill>
            </a:endParaRPr>
          </a:p>
        </p:txBody>
      </p:sp>
    </p:spTree>
    <p:extLst>
      <p:ext uri="{BB962C8B-B14F-4D97-AF65-F5344CB8AC3E}">
        <p14:creationId xmlns:p14="http://schemas.microsoft.com/office/powerpoint/2010/main" val="277932369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a:xfrm>
            <a:off x="107504" y="257176"/>
            <a:ext cx="82296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宋体" pitchFamily="2" charset="-122"/>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SimSun" pitchFamily="2" charset="-122"/>
              </a:defRPr>
            </a:lvl6pPr>
            <a:lvl7pPr marL="914400" algn="ctr" rtl="0" fontAlgn="base">
              <a:spcBef>
                <a:spcPct val="0"/>
              </a:spcBef>
              <a:spcAft>
                <a:spcPct val="0"/>
              </a:spcAft>
              <a:defRPr sz="4400">
                <a:solidFill>
                  <a:schemeClr val="tx2"/>
                </a:solidFill>
                <a:latin typeface="Arial" pitchFamily="34" charset="0"/>
                <a:ea typeface="SimSun" pitchFamily="2" charset="-122"/>
              </a:defRPr>
            </a:lvl7pPr>
            <a:lvl8pPr marL="1371600" algn="ctr" rtl="0" fontAlgn="base">
              <a:spcBef>
                <a:spcPct val="0"/>
              </a:spcBef>
              <a:spcAft>
                <a:spcPct val="0"/>
              </a:spcAft>
              <a:defRPr sz="4400">
                <a:solidFill>
                  <a:schemeClr val="tx2"/>
                </a:solidFill>
                <a:latin typeface="Arial" pitchFamily="34" charset="0"/>
                <a:ea typeface="SimSun" pitchFamily="2" charset="-122"/>
              </a:defRPr>
            </a:lvl8pPr>
            <a:lvl9pPr marL="1828800" algn="ctr" rtl="0" fontAlgn="base">
              <a:spcBef>
                <a:spcPct val="0"/>
              </a:spcBef>
              <a:spcAft>
                <a:spcPct val="0"/>
              </a:spcAft>
              <a:defRPr sz="4400">
                <a:solidFill>
                  <a:schemeClr val="tx2"/>
                </a:solidFill>
                <a:latin typeface="Arial" pitchFamily="34" charset="0"/>
                <a:ea typeface="SimSun" pitchFamily="2" charset="-122"/>
              </a:defRPr>
            </a:lvl9pPr>
          </a:lstStyle>
          <a:p>
            <a:pPr algn="l"/>
            <a:r>
              <a:rPr lang="en-US" altLang="zh-CN" sz="4000" dirty="0" smtClean="0">
                <a:solidFill>
                  <a:srgbClr val="C00000"/>
                </a:solidFill>
              </a:rPr>
              <a:t>Suggestions</a:t>
            </a:r>
            <a:endParaRPr lang="zh-CN" altLang="en-US" sz="4000" dirty="0">
              <a:solidFill>
                <a:srgbClr val="C00000"/>
              </a:solidFill>
            </a:endParaRPr>
          </a:p>
        </p:txBody>
      </p:sp>
      <p:sp>
        <p:nvSpPr>
          <p:cNvPr id="5" name="TextBox 5"/>
          <p:cNvSpPr txBox="1">
            <a:spLocks noChangeArrowheads="1"/>
          </p:cNvSpPr>
          <p:nvPr/>
        </p:nvSpPr>
        <p:spPr bwMode="auto">
          <a:xfrm>
            <a:off x="35496" y="1430833"/>
            <a:ext cx="9036496" cy="2502223"/>
          </a:xfrm>
          <a:prstGeom prst="rect">
            <a:avLst/>
          </a:prstGeom>
          <a:ln>
            <a:headEnd/>
            <a:tailEnd/>
          </a:ln>
        </p:spPr>
        <p:style>
          <a:lnRef idx="3">
            <a:schemeClr val="lt1"/>
          </a:lnRef>
          <a:fillRef idx="1">
            <a:schemeClr val="accent3"/>
          </a:fillRef>
          <a:effectRef idx="1">
            <a:schemeClr val="accent3"/>
          </a:effectRef>
          <a:fontRef idx="minor">
            <a:schemeClr val="lt1"/>
          </a:fontRef>
        </p:style>
        <p:txBody>
          <a:bodyPr wrap="square">
            <a:spAutoFit/>
          </a:bodyPr>
          <a:lstStyle/>
          <a:p>
            <a:pPr marL="800100" lvl="1" indent="-342900" eaLnBrk="0" fontAlgn="base" hangingPunct="0">
              <a:lnSpc>
                <a:spcPct val="150000"/>
              </a:lnSpc>
              <a:spcBef>
                <a:spcPct val="20000"/>
              </a:spcBef>
              <a:spcAft>
                <a:spcPct val="0"/>
              </a:spcAft>
              <a:buClr>
                <a:srgbClr val="FF0000"/>
              </a:buClr>
              <a:buSzPct val="75000"/>
              <a:buFont typeface="Wingdings" pitchFamily="2" charset="2"/>
              <a:buChar char="p"/>
            </a:pPr>
            <a:r>
              <a:rPr lang="en-US" sz="2400" dirty="0" smtClean="0">
                <a:solidFill>
                  <a:srgbClr val="002060"/>
                </a:solidFill>
              </a:rPr>
              <a:t>Each GISC establish sound metadata audit mechanisms to ensure the </a:t>
            </a:r>
            <a:r>
              <a:rPr lang="en-US" sz="2400" dirty="0" smtClean="0">
                <a:solidFill>
                  <a:srgbClr val="FF0000"/>
                </a:solidFill>
              </a:rPr>
              <a:t>quality </a:t>
            </a:r>
            <a:r>
              <a:rPr lang="en-US" sz="2400" dirty="0">
                <a:solidFill>
                  <a:srgbClr val="002060"/>
                </a:solidFill>
              </a:rPr>
              <a:t>of every metadata record</a:t>
            </a:r>
            <a:r>
              <a:rPr lang="en-US" sz="2400" dirty="0" smtClean="0">
                <a:solidFill>
                  <a:srgbClr val="002060"/>
                </a:solidFill>
              </a:rPr>
              <a:t>.</a:t>
            </a:r>
          </a:p>
          <a:p>
            <a:pPr lvl="1" eaLnBrk="0" fontAlgn="base" hangingPunct="0">
              <a:lnSpc>
                <a:spcPct val="150000"/>
              </a:lnSpc>
              <a:spcBef>
                <a:spcPct val="20000"/>
              </a:spcBef>
              <a:spcAft>
                <a:spcPct val="0"/>
              </a:spcAft>
              <a:buClr>
                <a:srgbClr val="FF0000"/>
              </a:buClr>
              <a:buSzPct val="75000"/>
            </a:pPr>
            <a:r>
              <a:rPr lang="en-US" dirty="0" smtClean="0">
                <a:solidFill>
                  <a:srgbClr val="002060"/>
                </a:solidFill>
              </a:rPr>
              <a:t> (At </a:t>
            </a:r>
            <a:r>
              <a:rPr lang="en-US" dirty="0">
                <a:solidFill>
                  <a:srgbClr val="002060"/>
                </a:solidFill>
              </a:rPr>
              <a:t>present, most GISCs do not check the quality and consistency of data and metadata, besides of format checks to </a:t>
            </a:r>
            <a:r>
              <a:rPr lang="en-US" dirty="0" smtClean="0">
                <a:solidFill>
                  <a:srgbClr val="002060"/>
                </a:solidFill>
              </a:rPr>
              <a:t>schema</a:t>
            </a:r>
            <a:r>
              <a:rPr lang="en-US" dirty="0">
                <a:solidFill>
                  <a:srgbClr val="002060"/>
                </a:solidFill>
              </a:rPr>
              <a:t>. I am really worry about the quality of data and metadata, if we don’t set up effective audit mechanism</a:t>
            </a:r>
            <a:r>
              <a:rPr lang="en-US" dirty="0" smtClean="0">
                <a:solidFill>
                  <a:srgbClr val="002060"/>
                </a:solidFill>
              </a:rPr>
              <a:t>.)</a:t>
            </a:r>
            <a:endParaRPr lang="en-US" dirty="0">
              <a:solidFill>
                <a:srgbClr val="002060"/>
              </a:solidFill>
            </a:endParaRPr>
          </a:p>
        </p:txBody>
      </p:sp>
    </p:spTree>
    <p:extLst>
      <p:ext uri="{BB962C8B-B14F-4D97-AF65-F5344CB8AC3E}">
        <p14:creationId xmlns:p14="http://schemas.microsoft.com/office/powerpoint/2010/main" val="291634687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10184" y="2348880"/>
            <a:ext cx="6146234" cy="707886"/>
          </a:xfrm>
          <a:prstGeom prst="rect">
            <a:avLst/>
          </a:prstGeom>
          <a:noFill/>
        </p:spPr>
        <p:txBody>
          <a:bodyPr wrap="none" rtlCol="0">
            <a:spAutoFit/>
          </a:bodyPr>
          <a:lstStyle/>
          <a:p>
            <a:r>
              <a:rPr lang="en-US" altLang="zh-CN" sz="4000" i="1" dirty="0" smtClean="0">
                <a:solidFill>
                  <a:srgbClr val="C00000"/>
                </a:solidFill>
                <a:latin typeface="Arial Unicode MS" pitchFamily="34" charset="-122"/>
                <a:ea typeface="Arial Unicode MS" pitchFamily="34" charset="-122"/>
                <a:cs typeface="Arial Unicode MS" pitchFamily="34" charset="-122"/>
              </a:rPr>
              <a:t>Thanks for  your attention.</a:t>
            </a:r>
            <a:endParaRPr lang="zh-CN" altLang="en-US" sz="4000" i="1" dirty="0">
              <a:solidFill>
                <a:srgbClr val="C00000"/>
              </a:solidFill>
              <a:latin typeface="Arial Unicode MS" pitchFamily="34" charset="-122"/>
              <a:ea typeface="Arial Unicode MS" pitchFamily="34" charset="-122"/>
              <a:cs typeface="Arial Unicode MS" pitchFamily="34" charset="-122"/>
            </a:endParaRPr>
          </a:p>
        </p:txBody>
      </p:sp>
    </p:spTree>
    <p:extLst>
      <p:ext uri="{BB962C8B-B14F-4D97-AF65-F5344CB8AC3E}">
        <p14:creationId xmlns:p14="http://schemas.microsoft.com/office/powerpoint/2010/main" val="2354165891"/>
      </p:ext>
    </p:extLst>
  </p:cSld>
  <p:clrMapOvr>
    <a:masterClrMapping/>
  </p:clrMapOvr>
  <p:timing>
    <p:tnLst>
      <p:par>
        <p:cTn id="1" dur="indefinite" restart="never" nodeType="tmRoot"/>
      </p:par>
    </p:tnLst>
  </p:timing>
</p:sld>
</file>

<file path=ppt/theme/theme1.xml><?xml version="1.0" encoding="utf-8"?>
<a:theme xmlns:a="http://schemas.openxmlformats.org/drawingml/2006/main" name="NMIC">
  <a:themeElements>
    <a:clrScheme name="NMIC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MIC">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MIC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MIC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MIC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MIC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MIC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MIC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MIC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MIC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MIC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MIC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MIC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MIC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2653</TotalTime>
  <Words>1234</Words>
  <Application>Microsoft Office PowerPoint</Application>
  <PresentationFormat>全屏显示(4:3)</PresentationFormat>
  <Paragraphs>160</Paragraphs>
  <Slides>28</Slides>
  <Notes>14</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NMIC</vt:lpstr>
      <vt:lpstr>The Report of GISC Beijing</vt:lpstr>
      <vt:lpstr>PowerPoint 演示文稿</vt:lpstr>
      <vt:lpstr>Timeline</vt:lpstr>
      <vt:lpstr>Timeline</vt:lpstr>
      <vt:lpstr>Timeline</vt:lpstr>
      <vt:lpstr>Timeline</vt:lpstr>
      <vt:lpstr>Timeline</vt:lpstr>
      <vt:lpstr>Outline process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GISC Beijing integrated with the data services of CMACast.</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Implementation of  WIS in CMA and a brief introduction to CMACAST</dc:title>
  <dc:creator>hp-001</dc:creator>
  <cp:lastModifiedBy>高峰</cp:lastModifiedBy>
  <cp:revision>251</cp:revision>
  <dcterms:created xsi:type="dcterms:W3CDTF">2011-04-02T22:28:27Z</dcterms:created>
  <dcterms:modified xsi:type="dcterms:W3CDTF">2012-03-09T11:28:37Z</dcterms:modified>
</cp:coreProperties>
</file>