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6"/>
  </p:notesMasterIdLst>
  <p:sldIdLst>
    <p:sldId id="256" r:id="rId2"/>
    <p:sldId id="257" r:id="rId3"/>
    <p:sldId id="258" r:id="rId4"/>
    <p:sldId id="259" r:id="rId5"/>
    <p:sldId id="268" r:id="rId6"/>
    <p:sldId id="260" r:id="rId7"/>
    <p:sldId id="261" r:id="rId8"/>
    <p:sldId id="262" r:id="rId9"/>
    <p:sldId id="267" r:id="rId10"/>
    <p:sldId id="263" r:id="rId11"/>
    <p:sldId id="265" r:id="rId12"/>
    <p:sldId id="264" r:id="rId13"/>
    <p:sldId id="269" r:id="rId14"/>
    <p:sldId id="266" r:id="rId15"/>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CC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0" d="100"/>
          <a:sy n="100" d="100"/>
        </p:scale>
        <p:origin x="-12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7799572-5F40-488A-BF04-44CB676B12DC}" type="datetimeFigureOut">
              <a:rPr kumimoji="1" lang="ja-JP" altLang="en-US" smtClean="0"/>
              <a:pPr/>
              <a:t>2012/3/7</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1A619B-9114-4418-B7F6-B6EAEBC1EB44}"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DA1A619B-9114-4418-B7F6-B6EAEBC1EB44}" type="slidenum">
              <a:rPr kumimoji="1" lang="ja-JP" altLang="en-US" smtClean="0"/>
              <a:pPr/>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dirty="0"/>
          </a:p>
        </p:txBody>
      </p:sp>
      <p:sp>
        <p:nvSpPr>
          <p:cNvPr id="4" name="スライド番号プレースホルダ 3"/>
          <p:cNvSpPr>
            <a:spLocks noGrp="1"/>
          </p:cNvSpPr>
          <p:nvPr>
            <p:ph type="sldNum" sz="quarter" idx="10"/>
          </p:nvPr>
        </p:nvSpPr>
        <p:spPr/>
        <p:txBody>
          <a:bodyPr/>
          <a:lstStyle/>
          <a:p>
            <a:fld id="{DA1A619B-9114-4418-B7F6-B6EAEBC1EB44}" type="slidenum">
              <a:rPr kumimoji="1" lang="ja-JP" altLang="en-US" smtClean="0"/>
              <a:pPr/>
              <a:t>4</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23" name="正方形/長方形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正方形/長方形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正方形/長方形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正方形/長方形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正方形/長方形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角丸四角形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角丸四角形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正方形/長方形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正方形/長方形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正方形/長方形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正方形/長方形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タイトル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ja-JP" altLang="en-US" smtClean="0"/>
              <a:t>マスタ タイトルの書式設定</a:t>
            </a:r>
            <a:endParaRPr kumimoji="0" lang="en-US"/>
          </a:p>
        </p:txBody>
      </p:sp>
      <p:sp>
        <p:nvSpPr>
          <p:cNvPr id="9" name="サブタイトル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ja-JP" altLang="en-US" smtClean="0"/>
              <a:t>マスタ サブタイトルの書式設定</a:t>
            </a:r>
            <a:endParaRPr kumimoji="0" lang="en-US"/>
          </a:p>
        </p:txBody>
      </p:sp>
      <p:sp>
        <p:nvSpPr>
          <p:cNvPr id="28" name="日付プレースホルダ 27"/>
          <p:cNvSpPr>
            <a:spLocks noGrp="1"/>
          </p:cNvSpPr>
          <p:nvPr>
            <p:ph type="dt" sz="half" idx="10"/>
          </p:nvPr>
        </p:nvSpPr>
        <p:spPr>
          <a:xfrm>
            <a:off x="6705600" y="4206240"/>
            <a:ext cx="960120" cy="457200"/>
          </a:xfrm>
        </p:spPr>
        <p:txBody>
          <a:bodyPr/>
          <a:lstStyle/>
          <a:p>
            <a:fld id="{BF9BE097-5EF5-451C-AA3C-D8B7BC2FA01F}" type="datetime1">
              <a:rPr kumimoji="1" lang="ja-JP" altLang="en-US" smtClean="0"/>
              <a:pPr/>
              <a:t>2012/3/7</a:t>
            </a:fld>
            <a:endParaRPr kumimoji="1" lang="ja-JP" altLang="en-US"/>
          </a:p>
        </p:txBody>
      </p:sp>
      <p:sp>
        <p:nvSpPr>
          <p:cNvPr id="17" name="フッター プレースホルダ 16"/>
          <p:cNvSpPr>
            <a:spLocks noGrp="1"/>
          </p:cNvSpPr>
          <p:nvPr>
            <p:ph type="ftr" sz="quarter" idx="11"/>
          </p:nvPr>
        </p:nvSpPr>
        <p:spPr>
          <a:xfrm>
            <a:off x="5410200" y="4205288"/>
            <a:ext cx="1295400" cy="457200"/>
          </a:xfrm>
        </p:spPr>
        <p:txBody>
          <a:bodyPr/>
          <a:lstStyle/>
          <a:p>
            <a:r>
              <a:rPr kumimoji="1" lang="en-US" altLang="ja-JP" smtClean="0"/>
              <a:t>ET-WISC Meeting 2012</a:t>
            </a:r>
            <a:endParaRPr kumimoji="1" lang="ja-JP" altLang="en-US"/>
          </a:p>
        </p:txBody>
      </p:sp>
      <p:sp>
        <p:nvSpPr>
          <p:cNvPr id="29" name="スライド番号プレースホルダ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p:txBody>
          <a:body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DCA40D25-D315-4893-B10A-AA3D9AE70F28}" type="datetime1">
              <a:rPr kumimoji="1" lang="ja-JP" altLang="en-US" smtClean="0"/>
              <a:pPr/>
              <a:t>2012/3/7</a:t>
            </a:fld>
            <a:endParaRPr kumimoji="1" lang="ja-JP" altLang="en-US"/>
          </a:p>
        </p:txBody>
      </p:sp>
      <p:sp>
        <p:nvSpPr>
          <p:cNvPr id="5" name="フッター プレースホルダ 4"/>
          <p:cNvSpPr>
            <a:spLocks noGrp="1"/>
          </p:cNvSpPr>
          <p:nvPr>
            <p:ph type="ftr" sz="quarter" idx="11"/>
          </p:nvPr>
        </p:nvSpPr>
        <p:spPr/>
        <p:txBody>
          <a:bodyPr/>
          <a:lstStyle/>
          <a:p>
            <a:r>
              <a:rPr kumimoji="1" lang="en-US" altLang="ja-JP" smtClean="0"/>
              <a:t>ET-WISC Meeting 2012</a:t>
            </a:r>
            <a:endParaRPr kumimoji="1" lang="ja-JP" altLang="en-US"/>
          </a:p>
        </p:txBody>
      </p:sp>
      <p:sp>
        <p:nvSpPr>
          <p:cNvPr id="6" name="スライド番号プレースホルダ 5"/>
          <p:cNvSpPr>
            <a:spLocks noGrp="1"/>
          </p:cNvSpPr>
          <p:nvPr>
            <p:ph type="sldNum" sz="quarter" idx="12"/>
          </p:nvPr>
        </p:nvSpPr>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p>
            <a:fld id="{97613063-045A-460B-B697-861669B65439}" type="datetime1">
              <a:rPr kumimoji="1" lang="ja-JP" altLang="en-US" smtClean="0"/>
              <a:pPr/>
              <a:t>2012/3/7</a:t>
            </a:fld>
            <a:endParaRPr kumimoji="1" lang="ja-JP" altLang="en-US"/>
          </a:p>
        </p:txBody>
      </p:sp>
      <p:sp>
        <p:nvSpPr>
          <p:cNvPr id="5" name="フッター プレースホルダ 4"/>
          <p:cNvSpPr>
            <a:spLocks noGrp="1"/>
          </p:cNvSpPr>
          <p:nvPr>
            <p:ph type="ftr" sz="quarter" idx="11"/>
          </p:nvPr>
        </p:nvSpPr>
        <p:spPr/>
        <p:txBody>
          <a:bodyPr/>
          <a:lstStyle/>
          <a:p>
            <a:r>
              <a:rPr kumimoji="1" lang="en-US" altLang="ja-JP" smtClean="0"/>
              <a:t>ET-WISC Meeting 2012</a:t>
            </a:r>
            <a:endParaRPr kumimoji="1" lang="ja-JP" altLang="en-US"/>
          </a:p>
        </p:txBody>
      </p:sp>
      <p:sp>
        <p:nvSpPr>
          <p:cNvPr id="6" name="スライド番号プレースホルダ 5"/>
          <p:cNvSpPr>
            <a:spLocks noGrp="1"/>
          </p:cNvSpPr>
          <p:nvPr>
            <p:ph type="sldNum" sz="quarter" idx="12"/>
          </p:nvPr>
        </p:nvSpPr>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p>
            <a:fld id="{EC30536A-90E0-46D3-885D-851C9592DBEA}" type="datetime1">
              <a:rPr kumimoji="1" lang="ja-JP" altLang="en-US" smtClean="0"/>
              <a:pPr/>
              <a:t>2012/3/7</a:t>
            </a:fld>
            <a:endParaRPr kumimoji="1" lang="ja-JP" altLang="en-US"/>
          </a:p>
        </p:txBody>
      </p:sp>
      <p:sp>
        <p:nvSpPr>
          <p:cNvPr id="6" name="フッター プレースホルダ 5"/>
          <p:cNvSpPr>
            <a:spLocks noGrp="1"/>
          </p:cNvSpPr>
          <p:nvPr>
            <p:ph type="ftr" sz="quarter" idx="11"/>
          </p:nvPr>
        </p:nvSpPr>
        <p:spPr/>
        <p:txBody>
          <a:bodyPr/>
          <a:lstStyle/>
          <a:p>
            <a:r>
              <a:rPr kumimoji="1" lang="en-US" altLang="ja-JP" smtClean="0"/>
              <a:t>ET-WISC Meeting 2012</a:t>
            </a:r>
            <a:endParaRPr kumimoji="1" lang="ja-JP" altLang="en-US"/>
          </a:p>
        </p:txBody>
      </p:sp>
      <p:sp>
        <p:nvSpPr>
          <p:cNvPr id="7" name="スライド番号プレースホルダ 6"/>
          <p:cNvSpPr>
            <a:spLocks noGrp="1"/>
          </p:cNvSpPr>
          <p:nvPr>
            <p:ph type="sldNum" sz="quarter" idx="12"/>
          </p:nvPr>
        </p:nvSpPr>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381000" y="1143000"/>
            <a:ext cx="8382000" cy="1069848"/>
          </a:xfrm>
        </p:spPr>
        <p:txBody>
          <a:bodyPr anchor="ctr"/>
          <a:lstStyle>
            <a:lvl1pPr>
              <a:defRPr sz="4000" b="0" i="0" cap="none" baseline="0"/>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26" name="日付プレースホルダ 25"/>
          <p:cNvSpPr>
            <a:spLocks noGrp="1"/>
          </p:cNvSpPr>
          <p:nvPr>
            <p:ph type="dt" sz="half" idx="10"/>
          </p:nvPr>
        </p:nvSpPr>
        <p:spPr/>
        <p:txBody>
          <a:bodyPr rtlCol="0"/>
          <a:lstStyle/>
          <a:p>
            <a:fld id="{08B6AB64-E61F-4EA3-900E-06C7329009A5}" type="datetime1">
              <a:rPr kumimoji="1" lang="ja-JP" altLang="en-US" smtClean="0"/>
              <a:pPr/>
              <a:t>2012/3/7</a:t>
            </a:fld>
            <a:endParaRPr kumimoji="1" lang="ja-JP" altLang="en-US"/>
          </a:p>
        </p:txBody>
      </p:sp>
      <p:sp>
        <p:nvSpPr>
          <p:cNvPr id="27" name="スライド番号プレースホルダ 26"/>
          <p:cNvSpPr>
            <a:spLocks noGrp="1"/>
          </p:cNvSpPr>
          <p:nvPr>
            <p:ph type="sldNum" sz="quarter" idx="11"/>
          </p:nvPr>
        </p:nvSpPr>
        <p:spPr/>
        <p:txBody>
          <a:bodyPr rtlCol="0"/>
          <a:lstStyle/>
          <a:p>
            <a:fld id="{18EF1D36-01B6-46FE-B030-D413EE17CB79}" type="slidenum">
              <a:rPr kumimoji="1" lang="ja-JP" altLang="en-US" smtClean="0"/>
              <a:pPr/>
              <a:t>&lt;#&gt;</a:t>
            </a:fld>
            <a:endParaRPr kumimoji="1" lang="ja-JP" altLang="en-US"/>
          </a:p>
        </p:txBody>
      </p:sp>
      <p:sp>
        <p:nvSpPr>
          <p:cNvPr id="28" name="フッター プレースホルダ 27"/>
          <p:cNvSpPr>
            <a:spLocks noGrp="1"/>
          </p:cNvSpPr>
          <p:nvPr>
            <p:ph type="ftr" sz="quarter" idx="12"/>
          </p:nvPr>
        </p:nvSpPr>
        <p:spPr/>
        <p:txBody>
          <a:bodyPr rtlCol="0"/>
          <a:lstStyle/>
          <a:p>
            <a:r>
              <a:rPr kumimoji="1" lang="en-US" altLang="ja-JP" smtClean="0"/>
              <a:t>ET-WISC Meeting 2012</a:t>
            </a:r>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a:xfrm>
            <a:off x="6583680" y="612648"/>
            <a:ext cx="957264" cy="457200"/>
          </a:xfrm>
        </p:spPr>
        <p:txBody>
          <a:bodyPr/>
          <a:lstStyle/>
          <a:p>
            <a:fld id="{04B4B770-9562-4291-A331-6084E5C25282}" type="datetime1">
              <a:rPr kumimoji="1" lang="ja-JP" altLang="en-US" smtClean="0"/>
              <a:pPr/>
              <a:t>2012/3/7</a:t>
            </a:fld>
            <a:endParaRPr kumimoji="1" lang="ja-JP" altLang="en-US"/>
          </a:p>
        </p:txBody>
      </p:sp>
      <p:sp>
        <p:nvSpPr>
          <p:cNvPr id="4" name="フッター プレースホルダ 3"/>
          <p:cNvSpPr>
            <a:spLocks noGrp="1"/>
          </p:cNvSpPr>
          <p:nvPr>
            <p:ph type="ftr" sz="quarter" idx="11"/>
          </p:nvPr>
        </p:nvSpPr>
        <p:spPr>
          <a:xfrm>
            <a:off x="5257800" y="612648"/>
            <a:ext cx="1325880" cy="457200"/>
          </a:xfrm>
        </p:spPr>
        <p:txBody>
          <a:bodyPr/>
          <a:lstStyle/>
          <a:p>
            <a:r>
              <a:rPr kumimoji="1" lang="en-US" altLang="ja-JP" smtClean="0"/>
              <a:t>ET-WISC Meeting 2012</a:t>
            </a:r>
            <a:endParaRPr kumimoji="1" lang="ja-JP" altLang="en-US"/>
          </a:p>
        </p:txBody>
      </p:sp>
      <p:sp>
        <p:nvSpPr>
          <p:cNvPr id="5" name="スライド番号プレースホルダ 4"/>
          <p:cNvSpPr>
            <a:spLocks noGrp="1"/>
          </p:cNvSpPr>
          <p:nvPr>
            <p:ph type="sldNum" sz="quarter" idx="12"/>
          </p:nvPr>
        </p:nvSpPr>
        <p:spPr>
          <a:xfrm>
            <a:off x="8174736" y="2272"/>
            <a:ext cx="762000" cy="365760"/>
          </a:xfrm>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p>
            <a:fld id="{3F72EFCC-56B9-4B25-BCDF-937FD07337F4}" type="datetime1">
              <a:rPr kumimoji="1" lang="ja-JP" altLang="en-US" smtClean="0"/>
              <a:pPr/>
              <a:t>2012/3/7</a:t>
            </a:fld>
            <a:endParaRPr kumimoji="1" lang="ja-JP" altLang="en-US"/>
          </a:p>
        </p:txBody>
      </p:sp>
      <p:sp>
        <p:nvSpPr>
          <p:cNvPr id="3" name="フッター プレースホルダ 2"/>
          <p:cNvSpPr>
            <a:spLocks noGrp="1"/>
          </p:cNvSpPr>
          <p:nvPr>
            <p:ph type="ftr" sz="quarter" idx="11"/>
          </p:nvPr>
        </p:nvSpPr>
        <p:spPr/>
        <p:txBody>
          <a:bodyPr/>
          <a:lstStyle/>
          <a:p>
            <a:r>
              <a:rPr kumimoji="1" lang="en-US" altLang="ja-JP" smtClean="0"/>
              <a:t>ET-WISC Meeting 2012</a:t>
            </a:r>
            <a:endParaRPr kumimoji="1" lang="ja-JP" altLang="en-US"/>
          </a:p>
        </p:txBody>
      </p:sp>
      <p:sp>
        <p:nvSpPr>
          <p:cNvPr id="4" name="スライド番号プレースホルダ 3"/>
          <p:cNvSpPr>
            <a:spLocks noGrp="1"/>
          </p:cNvSpPr>
          <p:nvPr>
            <p:ph type="sldNum" sz="quarter" idx="12"/>
          </p:nvPr>
        </p:nvSpPr>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5353496" y="1101970"/>
            <a:ext cx="3383280" cy="877824"/>
          </a:xfrm>
        </p:spPr>
        <p:txBody>
          <a:bodyPr anchor="b"/>
          <a:lstStyle>
            <a:lvl1pPr algn="l">
              <a:buNone/>
              <a:defRPr sz="1800" b="1"/>
            </a:lvl1pPr>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p>
            <a:fld id="{B2717E16-D793-45DB-865D-E28F1D5CD363}" type="datetime1">
              <a:rPr kumimoji="1" lang="ja-JP" altLang="en-US" smtClean="0"/>
              <a:pPr/>
              <a:t>2012/3/7</a:t>
            </a:fld>
            <a:endParaRPr kumimoji="1" lang="ja-JP" altLang="en-US"/>
          </a:p>
        </p:txBody>
      </p:sp>
      <p:sp>
        <p:nvSpPr>
          <p:cNvPr id="6" name="フッター プレースホルダ 5"/>
          <p:cNvSpPr>
            <a:spLocks noGrp="1"/>
          </p:cNvSpPr>
          <p:nvPr>
            <p:ph type="ftr" sz="quarter" idx="11"/>
          </p:nvPr>
        </p:nvSpPr>
        <p:spPr/>
        <p:txBody>
          <a:bodyPr/>
          <a:lstStyle/>
          <a:p>
            <a:r>
              <a:rPr kumimoji="1" lang="en-US" altLang="ja-JP" smtClean="0"/>
              <a:t>ET-WISC Meeting 2012</a:t>
            </a:r>
            <a:endParaRPr kumimoji="1" lang="ja-JP" altLang="en-US"/>
          </a:p>
        </p:txBody>
      </p:sp>
      <p:sp>
        <p:nvSpPr>
          <p:cNvPr id="7" name="スライド番号プレースホルダ 6"/>
          <p:cNvSpPr>
            <a:spLocks noGrp="1"/>
          </p:cNvSpPr>
          <p:nvPr>
            <p:ph type="sldNum" sz="quarter" idx="12"/>
          </p:nvPr>
        </p:nvSpPr>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ja-JP" altLang="en-US" smtClean="0"/>
              <a:t>マスタ タイトルの書式設定</a:t>
            </a:r>
            <a:endParaRPr kumimoji="0" lang="en-US"/>
          </a:p>
        </p:txBody>
      </p:sp>
      <p:sp>
        <p:nvSpPr>
          <p:cNvPr id="3" name="図プレースホルダ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ja-JP" altLang="en-US" smtClean="0"/>
              <a:t>アイコンをクリックして図を追加</a:t>
            </a:r>
            <a:endParaRPr kumimoji="0" lang="en-US" dirty="0"/>
          </a:p>
        </p:txBody>
      </p:sp>
      <p:sp>
        <p:nvSpPr>
          <p:cNvPr id="4" name="テキスト プレースホルダ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ja-JP" altLang="en-US" smtClean="0"/>
              <a:t>マスタ テキストの書式設定</a:t>
            </a:r>
          </a:p>
        </p:txBody>
      </p:sp>
      <p:sp>
        <p:nvSpPr>
          <p:cNvPr id="5" name="日付プレースホルダ 4"/>
          <p:cNvSpPr>
            <a:spLocks noGrp="1"/>
          </p:cNvSpPr>
          <p:nvPr>
            <p:ph type="dt" sz="half" idx="10"/>
          </p:nvPr>
        </p:nvSpPr>
        <p:spPr/>
        <p:txBody>
          <a:bodyPr/>
          <a:lstStyle/>
          <a:p>
            <a:fld id="{6EC9582E-7C10-4CD8-8387-2F1FD180BD54}" type="datetime1">
              <a:rPr kumimoji="1" lang="ja-JP" altLang="en-US" smtClean="0"/>
              <a:pPr/>
              <a:t>2012/3/7</a:t>
            </a:fld>
            <a:endParaRPr kumimoji="1" lang="ja-JP" altLang="en-US"/>
          </a:p>
        </p:txBody>
      </p:sp>
      <p:sp>
        <p:nvSpPr>
          <p:cNvPr id="6" name="フッター プレースホルダ 5"/>
          <p:cNvSpPr>
            <a:spLocks noGrp="1"/>
          </p:cNvSpPr>
          <p:nvPr>
            <p:ph type="ftr" sz="quarter" idx="11"/>
          </p:nvPr>
        </p:nvSpPr>
        <p:spPr/>
        <p:txBody>
          <a:bodyPr/>
          <a:lstStyle/>
          <a:p>
            <a:r>
              <a:rPr kumimoji="1" lang="en-US" altLang="ja-JP" smtClean="0"/>
              <a:t>ET-WISC Meeting 2012</a:t>
            </a:r>
            <a:endParaRPr kumimoji="1" lang="ja-JP" altLang="en-US"/>
          </a:p>
        </p:txBody>
      </p:sp>
      <p:sp>
        <p:nvSpPr>
          <p:cNvPr id="7" name="スライド番号プレースホルダ 6"/>
          <p:cNvSpPr>
            <a:spLocks noGrp="1"/>
          </p:cNvSpPr>
          <p:nvPr>
            <p:ph type="sldNum" sz="quarter" idx="12"/>
          </p:nvPr>
        </p:nvSpPr>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B98461A5-C4D4-4930-A3B4-3DA13CD45FAC}" type="datetime1">
              <a:rPr kumimoji="1" lang="ja-JP" altLang="en-US" smtClean="0"/>
              <a:pPr/>
              <a:t>2012/3/7</a:t>
            </a:fld>
            <a:endParaRPr kumimoji="1" lang="ja-JP" altLang="en-US"/>
          </a:p>
        </p:txBody>
      </p:sp>
      <p:sp>
        <p:nvSpPr>
          <p:cNvPr id="5" name="フッター プレースホルダ 4"/>
          <p:cNvSpPr>
            <a:spLocks noGrp="1"/>
          </p:cNvSpPr>
          <p:nvPr>
            <p:ph type="ftr" sz="quarter" idx="11"/>
          </p:nvPr>
        </p:nvSpPr>
        <p:spPr/>
        <p:txBody>
          <a:bodyPr/>
          <a:lstStyle/>
          <a:p>
            <a:r>
              <a:rPr kumimoji="1" lang="en-US" altLang="ja-JP" smtClean="0"/>
              <a:t>ET-WISC Meeting 2012</a:t>
            </a:r>
            <a:endParaRPr kumimoji="1" lang="ja-JP" altLang="en-US"/>
          </a:p>
        </p:txBody>
      </p:sp>
      <p:sp>
        <p:nvSpPr>
          <p:cNvPr id="6" name="スライド番号プレースホルダ 5"/>
          <p:cNvSpPr>
            <a:spLocks noGrp="1"/>
          </p:cNvSpPr>
          <p:nvPr>
            <p:ph type="sldNum" sz="quarter" idx="12"/>
          </p:nvPr>
        </p:nvSpPr>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781800" y="1143000"/>
            <a:ext cx="1905000" cy="5486400"/>
          </a:xfrm>
        </p:spPr>
        <p:txBody>
          <a:bodyPr vert="eaVer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457200" y="1143000"/>
            <a:ext cx="6248400" cy="5486400"/>
          </a:xfrm>
        </p:spPr>
        <p:txBody>
          <a:bodyPr vert="eaVer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p>
            <a:fld id="{9F05FAA0-8E24-40C4-9918-8539D52D24A5}" type="datetime1">
              <a:rPr kumimoji="1" lang="ja-JP" altLang="en-US" smtClean="0"/>
              <a:pPr/>
              <a:t>2012/3/7</a:t>
            </a:fld>
            <a:endParaRPr kumimoji="1" lang="ja-JP" altLang="en-US"/>
          </a:p>
        </p:txBody>
      </p:sp>
      <p:sp>
        <p:nvSpPr>
          <p:cNvPr id="5" name="フッター プレースホルダ 4"/>
          <p:cNvSpPr>
            <a:spLocks noGrp="1"/>
          </p:cNvSpPr>
          <p:nvPr>
            <p:ph type="ftr" sz="quarter" idx="11"/>
          </p:nvPr>
        </p:nvSpPr>
        <p:spPr/>
        <p:txBody>
          <a:bodyPr/>
          <a:lstStyle/>
          <a:p>
            <a:r>
              <a:rPr kumimoji="1" lang="en-US" altLang="ja-JP" smtClean="0"/>
              <a:t>ET-WISC Meeting 2012</a:t>
            </a:r>
            <a:endParaRPr kumimoji="1" lang="ja-JP" altLang="en-US"/>
          </a:p>
        </p:txBody>
      </p:sp>
      <p:sp>
        <p:nvSpPr>
          <p:cNvPr id="6" name="スライド番号プレースホルダ 5"/>
          <p:cNvSpPr>
            <a:spLocks noGrp="1"/>
          </p:cNvSpPr>
          <p:nvPr>
            <p:ph type="sldNum" sz="quarter" idx="12"/>
          </p:nvPr>
        </p:nvSpPr>
        <p:spPr/>
        <p:txBody>
          <a:bodyPr/>
          <a:lstStyle/>
          <a:p>
            <a:fld id="{18EF1D36-01B6-46FE-B030-D413EE17CB79}"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正方形/長方形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正方形/長方形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正方形/長方形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正方形/長方形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正方形/長方形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角丸四角形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角丸四角形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正方形/長方形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正方形/長方形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正方形/長方形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正方形/長方形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正方形/長方形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正方形/長方形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タイトル プレースホルダ 21"/>
          <p:cNvSpPr>
            <a:spLocks noGrp="1"/>
          </p:cNvSpPr>
          <p:nvPr>
            <p:ph type="title"/>
          </p:nvPr>
        </p:nvSpPr>
        <p:spPr>
          <a:xfrm>
            <a:off x="457200" y="1143000"/>
            <a:ext cx="8229600" cy="1066800"/>
          </a:xfrm>
          <a:prstGeom prst="rect">
            <a:avLst/>
          </a:prstGeom>
        </p:spPr>
        <p:txBody>
          <a:bodyPr vert="horz" anchor="ctr">
            <a:normAutofit/>
          </a:bodyPr>
          <a:lstStyle/>
          <a:p>
            <a:r>
              <a:rPr kumimoji="0" lang="ja-JP" altLang="en-US" smtClean="0"/>
              <a:t>マスタ タイトルの書式設定</a:t>
            </a:r>
            <a:endParaRPr kumimoji="0" lang="en-US"/>
          </a:p>
        </p:txBody>
      </p:sp>
      <p:sp>
        <p:nvSpPr>
          <p:cNvPr id="13" name="テキスト プレースホルダ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14" name="日付プレースホルダ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357BF8A2-E949-4D33-B6C9-64EEB1237734}" type="datetime1">
              <a:rPr kumimoji="1" lang="ja-JP" altLang="en-US" smtClean="0"/>
              <a:pPr/>
              <a:t>2012/3/7</a:t>
            </a:fld>
            <a:endParaRPr kumimoji="1" lang="ja-JP" altLang="en-US"/>
          </a:p>
        </p:txBody>
      </p:sp>
      <p:sp>
        <p:nvSpPr>
          <p:cNvPr id="3" name="フッター プレースホルダ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r>
              <a:rPr kumimoji="1" lang="en-US" altLang="ja-JP" smtClean="0"/>
              <a:t>ET-WISC Meeting 2012</a:t>
            </a:r>
            <a:endParaRPr kumimoji="1" lang="ja-JP" altLang="en-US"/>
          </a:p>
        </p:txBody>
      </p:sp>
      <p:sp>
        <p:nvSpPr>
          <p:cNvPr id="23" name="スライド番号プレースホルダ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18EF1D36-01B6-46FE-B030-D413EE17CB79}" type="slidenum">
              <a:rPr kumimoji="1" lang="ja-JP" altLang="en-US" smtClean="0"/>
              <a:pPr/>
              <a:t>&lt;#&gt;</a:t>
            </a:fld>
            <a:endParaRPr kumimoji="1" lang="ja-JP" altLang="en-US"/>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dt="0"/>
  <p:txStyles>
    <p:titleStyle>
      <a:lvl1pPr algn="l" rtl="0" eaLnBrk="1" latinLnBrk="0" hangingPunct="1">
        <a:spcBef>
          <a:spcPct val="0"/>
        </a:spcBef>
        <a:buNone/>
        <a:defRPr kumimoji="1"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1"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1"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1"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1"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1"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1"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1"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1"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1" sz="1400" kern="1200" baseline="0">
          <a:solidFill>
            <a:schemeClr val="accent3"/>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www.wis-jma.go.jp/"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hyperlink" Target="http://www.wis-jma.go.jp/data/browse" TargetMode="External"/><Relationship Id="rId3" Type="http://schemas.openxmlformats.org/officeDocument/2006/relationships/image" Target="../media/image7.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toyoda-eizi.net/2011/syncmon/mon.html"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wis-jma.go.jp/cms/automatic_catalog_wmo_format/"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wis-jma.go.jp/cms/kml/kml-catalog/"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www.wis-jma.go.jp/cms/warning/warning-catalog/"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 Id="rId5" Type="http://schemas.openxmlformats.org/officeDocument/2006/relationships/hyperlink" Target="http://www.wis-jma.go.jp/data/subscribe" TargetMode="Externa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jma.go.jp/jma/indexe.html"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r>
              <a:rPr kumimoji="1" lang="en-US" altLang="ja-JP" dirty="0" smtClean="0"/>
              <a:t>Status Report of GISC Tokyo</a:t>
            </a:r>
            <a:endParaRPr kumimoji="1" lang="ja-JP" altLang="en-US" dirty="0"/>
          </a:p>
        </p:txBody>
      </p:sp>
      <p:sp>
        <p:nvSpPr>
          <p:cNvPr id="3" name="サブタイトル 2"/>
          <p:cNvSpPr>
            <a:spLocks noGrp="1"/>
          </p:cNvSpPr>
          <p:nvPr>
            <p:ph type="subTitle" idx="1"/>
          </p:nvPr>
        </p:nvSpPr>
        <p:spPr>
          <a:xfrm>
            <a:off x="457200" y="3899938"/>
            <a:ext cx="5698976" cy="1752600"/>
          </a:xfrm>
        </p:spPr>
        <p:txBody>
          <a:bodyPr>
            <a:normAutofit/>
          </a:bodyPr>
          <a:lstStyle/>
          <a:p>
            <a:r>
              <a:rPr kumimoji="1" lang="en-US" altLang="ja-JP" dirty="0" smtClean="0">
                <a:latin typeface="Calibri" pitchFamily="34" charset="0"/>
              </a:rPr>
              <a:t>Yoritsugi OHNO</a:t>
            </a:r>
            <a:endParaRPr lang="en-US" altLang="ja-JP" dirty="0" smtClean="0">
              <a:latin typeface="Calibri" pitchFamily="34" charset="0"/>
            </a:endParaRPr>
          </a:p>
          <a:p>
            <a:r>
              <a:rPr lang="en-US" altLang="ja-JP" dirty="0" smtClean="0">
                <a:latin typeface="Calibri" pitchFamily="34" charset="0"/>
              </a:rPr>
              <a:t>Japan Meteorological Agency (JMA)</a:t>
            </a:r>
          </a:p>
          <a:p>
            <a:r>
              <a:rPr kumimoji="1" lang="en-US" altLang="ja-JP" dirty="0" smtClean="0">
                <a:latin typeface="Calibri" pitchFamily="34" charset="0"/>
              </a:rPr>
              <a:t>ET-WISC</a:t>
            </a:r>
          </a:p>
          <a:p>
            <a:r>
              <a:rPr lang="en-US" altLang="ja-JP" dirty="0" smtClean="0">
                <a:latin typeface="Calibri" pitchFamily="34" charset="0"/>
              </a:rPr>
              <a:t>13-16 March 2012, Melbourne </a:t>
            </a:r>
            <a:endParaRPr kumimoji="1" lang="en-US" altLang="ja-JP" dirty="0" smtClean="0">
              <a:latin typeface="Calibri" pitchFamily="34" charset="0"/>
            </a:endParaRPr>
          </a:p>
        </p:txBody>
      </p:sp>
      <p:pic>
        <p:nvPicPr>
          <p:cNvPr id="1026" name="Picture 2"/>
          <p:cNvPicPr>
            <a:picLocks noChangeAspect="1" noChangeArrowheads="1"/>
          </p:cNvPicPr>
          <p:nvPr/>
        </p:nvPicPr>
        <p:blipFill>
          <a:blip r:embed="rId3" cstate="print"/>
          <a:srcRect/>
          <a:stretch>
            <a:fillRect/>
          </a:stretch>
        </p:blipFill>
        <p:spPr bwMode="auto">
          <a:xfrm>
            <a:off x="7956376" y="6365701"/>
            <a:ext cx="1143000" cy="447675"/>
          </a:xfrm>
          <a:prstGeom prst="rect">
            <a:avLst/>
          </a:prstGeom>
          <a:noFill/>
          <a:ln w="9525">
            <a:noFill/>
            <a:miter lim="800000"/>
            <a:headEnd/>
            <a:tailEnd/>
          </a:ln>
        </p:spPr>
      </p:pic>
      <p:sp>
        <p:nvSpPr>
          <p:cNvPr id="5" name="スライド番号プレースホルダ 4"/>
          <p:cNvSpPr>
            <a:spLocks noGrp="1"/>
          </p:cNvSpPr>
          <p:nvPr>
            <p:ph type="sldNum" sz="quarter" idx="12"/>
          </p:nvPr>
        </p:nvSpPr>
        <p:spPr/>
        <p:txBody>
          <a:bodyPr/>
          <a:lstStyle/>
          <a:p>
            <a:fld id="{18EF1D36-01B6-46FE-B030-D413EE17CB79}" type="slidenum">
              <a:rPr kumimoji="1" lang="ja-JP" altLang="en-US" smtClean="0">
                <a:solidFill>
                  <a:schemeClr val="tx1"/>
                </a:solidFill>
              </a:rPr>
              <a:pPr/>
              <a:t>1</a:t>
            </a:fld>
            <a:endParaRPr kumimoji="1" lang="ja-JP" altLang="en-US" dirty="0">
              <a:solidFill>
                <a:schemeClr val="tx1"/>
              </a:solidFill>
            </a:endParaRPr>
          </a:p>
        </p:txBody>
      </p:sp>
      <p:sp>
        <p:nvSpPr>
          <p:cNvPr id="6" name="フッター プレースホルダ 5"/>
          <p:cNvSpPr>
            <a:spLocks noGrp="1"/>
          </p:cNvSpPr>
          <p:nvPr>
            <p:ph type="ftr" sz="quarter" idx="11"/>
          </p:nvPr>
        </p:nvSpPr>
        <p:spPr/>
        <p:txBody>
          <a:bodyPr/>
          <a:lstStyle/>
          <a:p>
            <a:r>
              <a:rPr kumimoji="1" lang="en-US" altLang="ja-JP" smtClean="0"/>
              <a:t>ET-WISC Meeting 2012</a:t>
            </a:r>
            <a:endParaRPr kumimoji="1" lang="ja-JP"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620688"/>
            <a:ext cx="8229600" cy="1066800"/>
          </a:xfrm>
        </p:spPr>
        <p:txBody>
          <a:bodyPr>
            <a:normAutofit/>
          </a:bodyPr>
          <a:lstStyle/>
          <a:p>
            <a:r>
              <a:rPr kumimoji="1" lang="en-US" altLang="ja-JP" dirty="0" smtClean="0"/>
              <a:t>Content</a:t>
            </a:r>
            <a:endParaRPr kumimoji="1" lang="ja-JP" altLang="en-US" dirty="0"/>
          </a:p>
        </p:txBody>
      </p:sp>
      <p:sp>
        <p:nvSpPr>
          <p:cNvPr id="3" name="コンテンツ プレースホルダ 2"/>
          <p:cNvSpPr>
            <a:spLocks noGrp="1"/>
          </p:cNvSpPr>
          <p:nvPr>
            <p:ph idx="1"/>
          </p:nvPr>
        </p:nvSpPr>
        <p:spPr>
          <a:xfrm>
            <a:off x="467544" y="1484784"/>
            <a:ext cx="8229600" cy="5040560"/>
          </a:xfrm>
        </p:spPr>
        <p:txBody>
          <a:bodyPr>
            <a:normAutofit lnSpcReduction="10000"/>
          </a:bodyPr>
          <a:lstStyle/>
          <a:p>
            <a:r>
              <a:rPr lang="en-US" altLang="ja-JP" dirty="0" smtClean="0">
                <a:latin typeface="Calibri" pitchFamily="34" charset="0"/>
              </a:rPr>
              <a:t>Status of JMA</a:t>
            </a:r>
          </a:p>
          <a:p>
            <a:r>
              <a:rPr lang="en-US" altLang="ja-JP" dirty="0" smtClean="0">
                <a:latin typeface="Calibri" pitchFamily="34" charset="0"/>
              </a:rPr>
              <a:t>GISC Tokyo</a:t>
            </a:r>
          </a:p>
          <a:p>
            <a:r>
              <a:rPr lang="en-US" altLang="ja-JP" dirty="0" smtClean="0">
                <a:latin typeface="Calibri" pitchFamily="34" charset="0"/>
              </a:rPr>
              <a:t>Status of user registration</a:t>
            </a:r>
          </a:p>
          <a:p>
            <a:r>
              <a:rPr lang="en-US" altLang="ja-JP" dirty="0" smtClean="0">
                <a:latin typeface="Calibri" pitchFamily="34" charset="0"/>
              </a:rPr>
              <a:t>GISC Cache</a:t>
            </a:r>
          </a:p>
          <a:p>
            <a:r>
              <a:rPr lang="en-US" altLang="ja-JP" dirty="0" smtClean="0">
                <a:latin typeface="Calibri" pitchFamily="34" charset="0"/>
              </a:rPr>
              <a:t>Metadata Synchronization</a:t>
            </a:r>
          </a:p>
          <a:p>
            <a:r>
              <a:rPr lang="en-US" altLang="ja-JP" dirty="0" smtClean="0">
                <a:latin typeface="Calibri" pitchFamily="34" charset="0"/>
              </a:rPr>
              <a:t>Networks</a:t>
            </a:r>
          </a:p>
          <a:p>
            <a:r>
              <a:rPr lang="en-US" altLang="ja-JP" dirty="0" smtClean="0">
                <a:latin typeface="Calibri" pitchFamily="34" charset="0"/>
              </a:rPr>
              <a:t>Automatic Catalogue</a:t>
            </a:r>
          </a:p>
          <a:p>
            <a:r>
              <a:rPr lang="en-US" altLang="ja-JP" dirty="0" smtClean="0">
                <a:latin typeface="Calibri" pitchFamily="34" charset="0"/>
              </a:rPr>
              <a:t>KML</a:t>
            </a:r>
          </a:p>
          <a:p>
            <a:r>
              <a:rPr lang="en-US" altLang="ja-JP" dirty="0" smtClean="0">
                <a:latin typeface="Calibri" pitchFamily="34" charset="0"/>
              </a:rPr>
              <a:t>RSS</a:t>
            </a:r>
          </a:p>
          <a:p>
            <a:r>
              <a:rPr lang="en-US" altLang="ja-JP" dirty="0" smtClean="0">
                <a:latin typeface="Calibri" pitchFamily="34" charset="0"/>
              </a:rPr>
              <a:t>Subscription</a:t>
            </a:r>
          </a:p>
          <a:p>
            <a:r>
              <a:rPr lang="en-US" altLang="ja-JP" dirty="0" smtClean="0">
                <a:latin typeface="Calibri" pitchFamily="34" charset="0"/>
              </a:rPr>
              <a:t>Access Analysis</a:t>
            </a:r>
          </a:p>
          <a:p>
            <a:endParaRPr lang="en-US" altLang="ja-JP" dirty="0" smtClean="0">
              <a:latin typeface="Calibri" pitchFamily="34" charset="0"/>
            </a:endParaRPr>
          </a:p>
        </p:txBody>
      </p:sp>
      <p:sp>
        <p:nvSpPr>
          <p:cNvPr id="5" name="スライド番号プレースホルダ 4"/>
          <p:cNvSpPr>
            <a:spLocks noGrp="1"/>
          </p:cNvSpPr>
          <p:nvPr>
            <p:ph type="sldNum" sz="quarter" idx="12"/>
          </p:nvPr>
        </p:nvSpPr>
        <p:spPr/>
        <p:txBody>
          <a:bodyPr/>
          <a:lstStyle/>
          <a:p>
            <a:fld id="{18EF1D36-01B6-46FE-B030-D413EE17CB79}" type="slidenum">
              <a:rPr kumimoji="1" lang="ja-JP" altLang="en-US" smtClean="0"/>
              <a:pPr/>
              <a:t>2</a:t>
            </a:fld>
            <a:endParaRPr kumimoji="1" lang="ja-JP" altLang="en-US"/>
          </a:p>
        </p:txBody>
      </p:sp>
      <p:sp>
        <p:nvSpPr>
          <p:cNvPr id="6" name="フッター プレースホルダ 5"/>
          <p:cNvSpPr>
            <a:spLocks noGrp="1"/>
          </p:cNvSpPr>
          <p:nvPr>
            <p:ph type="ftr" sz="quarter" idx="11"/>
          </p:nvPr>
        </p:nvSpPr>
        <p:spPr/>
        <p:txBody>
          <a:bodyPr/>
          <a:lstStyle/>
          <a:p>
            <a:r>
              <a:rPr kumimoji="1" lang="en-US" altLang="ja-JP" smtClean="0"/>
              <a:t>ET-WISC Meeting 2012</a:t>
            </a:r>
            <a:endParaRPr kumimoji="1" lang="ja-JP"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179512" y="620688"/>
            <a:ext cx="8229600" cy="1066800"/>
          </a:xfrm>
        </p:spPr>
        <p:txBody>
          <a:bodyPr/>
          <a:lstStyle/>
          <a:p>
            <a:r>
              <a:rPr lang="en-US" altLang="ja-JP" dirty="0" smtClean="0"/>
              <a:t>Status of JMA</a:t>
            </a:r>
            <a:endParaRPr kumimoji="1" lang="ja-JP" altLang="en-US" dirty="0"/>
          </a:p>
        </p:txBody>
      </p:sp>
      <p:sp>
        <p:nvSpPr>
          <p:cNvPr id="3" name="コンテンツ プレースホルダ 2"/>
          <p:cNvSpPr>
            <a:spLocks noGrp="1"/>
          </p:cNvSpPr>
          <p:nvPr>
            <p:ph idx="1"/>
          </p:nvPr>
        </p:nvSpPr>
        <p:spPr>
          <a:xfrm>
            <a:off x="467544" y="1700808"/>
            <a:ext cx="8229600" cy="4325112"/>
          </a:xfrm>
        </p:spPr>
        <p:txBody>
          <a:bodyPr/>
          <a:lstStyle/>
          <a:p>
            <a:r>
              <a:rPr lang="en-GB" altLang="ja-JP" dirty="0" smtClean="0">
                <a:latin typeface="Calibri" pitchFamily="34" charset="0"/>
              </a:rPr>
              <a:t>As designated in Sixteenth WMO Congress in June 2011, JMA has started following services of WIS </a:t>
            </a:r>
            <a:r>
              <a:rPr lang="en-US" altLang="ja-JP" dirty="0" err="1" smtClean="0">
                <a:latin typeface="Calibri" pitchFamily="34" charset="0"/>
              </a:rPr>
              <a:t>Centres</a:t>
            </a:r>
            <a:r>
              <a:rPr lang="en-US" altLang="ja-JP" dirty="0" smtClean="0">
                <a:latin typeface="Calibri" pitchFamily="34" charset="0"/>
              </a:rPr>
              <a:t> </a:t>
            </a:r>
            <a:r>
              <a:rPr lang="en-US" altLang="ja-JP" dirty="0" smtClean="0">
                <a:latin typeface="Calibri" pitchFamily="34" charset="0"/>
              </a:rPr>
              <a:t>on </a:t>
            </a:r>
            <a:r>
              <a:rPr lang="en-US" altLang="ja-JP" dirty="0" smtClean="0">
                <a:latin typeface="Calibri" pitchFamily="34" charset="0"/>
              </a:rPr>
              <a:t>1st August 2011</a:t>
            </a:r>
            <a:r>
              <a:rPr lang="en-GB" altLang="ja-JP" dirty="0" smtClean="0">
                <a:latin typeface="Calibri" pitchFamily="34" charset="0"/>
              </a:rPr>
              <a:t>: </a:t>
            </a:r>
          </a:p>
          <a:p>
            <a:pPr lvl="2"/>
            <a:r>
              <a:rPr lang="en-GB" altLang="ja-JP" dirty="0" smtClean="0">
                <a:latin typeface="Calibri" pitchFamily="34" charset="0"/>
              </a:rPr>
              <a:t>Global Information System Centre (GISC) </a:t>
            </a:r>
          </a:p>
          <a:p>
            <a:pPr lvl="2"/>
            <a:r>
              <a:rPr lang="en-GB" altLang="ja-JP" dirty="0" smtClean="0">
                <a:latin typeface="Calibri" pitchFamily="34" charset="0"/>
              </a:rPr>
              <a:t>8 Data Collection or Production Centres (DCPC)</a:t>
            </a:r>
          </a:p>
        </p:txBody>
      </p:sp>
      <p:graphicFrame>
        <p:nvGraphicFramePr>
          <p:cNvPr id="4" name="表 3"/>
          <p:cNvGraphicFramePr>
            <a:graphicFrameLocks noGrp="1"/>
          </p:cNvGraphicFramePr>
          <p:nvPr/>
        </p:nvGraphicFramePr>
        <p:xfrm>
          <a:off x="2339752" y="4293096"/>
          <a:ext cx="4032448" cy="2276870"/>
        </p:xfrm>
        <a:graphic>
          <a:graphicData uri="http://schemas.openxmlformats.org/drawingml/2006/table">
            <a:tbl>
              <a:tblPr/>
              <a:tblGrid>
                <a:gridCol w="1473999"/>
                <a:gridCol w="2558449"/>
              </a:tblGrid>
              <a:tr h="227687">
                <a:tc>
                  <a:txBody>
                    <a:bodyPr/>
                    <a:lstStyle/>
                    <a:p>
                      <a:pPr algn="ctr">
                        <a:spcBef>
                          <a:spcPts val="300"/>
                        </a:spcBef>
                        <a:spcAft>
                          <a:spcPts val="300"/>
                        </a:spcAft>
                      </a:pPr>
                      <a:r>
                        <a:rPr lang="en-GB" sz="1400" i="1" kern="100" dirty="0">
                          <a:latin typeface="Calibri" pitchFamily="34" charset="0"/>
                          <a:ea typeface="Arial"/>
                          <a:cs typeface="Times New Roman"/>
                        </a:rPr>
                        <a:t>Type</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Bef>
                          <a:spcPts val="300"/>
                        </a:spcBef>
                        <a:spcAft>
                          <a:spcPts val="300"/>
                        </a:spcAft>
                      </a:pPr>
                      <a:r>
                        <a:rPr lang="en-GB" sz="1400" i="1" kern="100" dirty="0">
                          <a:latin typeface="Calibri" pitchFamily="34" charset="0"/>
                          <a:ea typeface="Arial"/>
                          <a:cs typeface="Times New Roman"/>
                        </a:rPr>
                        <a:t>Function</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dirty="0">
                          <a:latin typeface="Calibri" pitchFamily="34" charset="0"/>
                          <a:ea typeface="Arial"/>
                          <a:cs typeface="Times New Roman"/>
                        </a:rPr>
                        <a:t>GISC</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a:latin typeface="Calibri" pitchFamily="34" charset="0"/>
                          <a:ea typeface="Arial"/>
                          <a:cs typeface="Times New Roman"/>
                        </a:rPr>
                        <a:t>-</a:t>
                      </a:r>
                      <a:endParaRPr lang="ja-JP" sz="1400" kern="10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dirty="0">
                          <a:latin typeface="Calibri" pitchFamily="34" charset="0"/>
                          <a:ea typeface="Arial"/>
                          <a:cs typeface="Times New Roman"/>
                        </a:rPr>
                        <a:t>DCPC</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a:latin typeface="Calibri" pitchFamily="34" charset="0"/>
                          <a:ea typeface="Arial"/>
                          <a:cs typeface="Times New Roman"/>
                        </a:rPr>
                        <a:t>RTH</a:t>
                      </a:r>
                      <a:endParaRPr lang="ja-JP" sz="1400" kern="10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dirty="0">
                          <a:latin typeface="Calibri" pitchFamily="34" charset="0"/>
                          <a:ea typeface="Arial"/>
                          <a:cs typeface="Times New Roman"/>
                        </a:rPr>
                        <a:t>DCPC</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dirty="0">
                          <a:latin typeface="Calibri" pitchFamily="34" charset="0"/>
                          <a:ea typeface="Arial"/>
                          <a:cs typeface="Times New Roman"/>
                        </a:rPr>
                        <a:t>RSMC-Typhoon</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a:latin typeface="Calibri" pitchFamily="34" charset="0"/>
                          <a:ea typeface="Arial"/>
                          <a:cs typeface="Times New Roman"/>
                        </a:rPr>
                        <a:t>DCPC</a:t>
                      </a:r>
                      <a:endParaRPr lang="ja-JP" sz="1400" kern="10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dirty="0">
                          <a:latin typeface="Calibri" pitchFamily="34" charset="0"/>
                          <a:ea typeface="Arial"/>
                          <a:cs typeface="Times New Roman"/>
                        </a:rPr>
                        <a:t>RSMC-Geographical</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a:latin typeface="Calibri" pitchFamily="34" charset="0"/>
                          <a:ea typeface="Arial"/>
                          <a:cs typeface="Times New Roman"/>
                        </a:rPr>
                        <a:t>DCPC</a:t>
                      </a:r>
                      <a:endParaRPr lang="ja-JP" sz="1400" kern="10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dirty="0">
                          <a:latin typeface="Calibri" pitchFamily="34" charset="0"/>
                          <a:ea typeface="Arial"/>
                          <a:cs typeface="Times New Roman"/>
                        </a:rPr>
                        <a:t>RSMC-ATM</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dirty="0">
                          <a:latin typeface="Calibri" pitchFamily="34" charset="0"/>
                          <a:ea typeface="Arial"/>
                          <a:cs typeface="Times New Roman"/>
                        </a:rPr>
                        <a:t>DCPC</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dirty="0">
                          <a:latin typeface="Calibri" pitchFamily="34" charset="0"/>
                          <a:ea typeface="Arial"/>
                          <a:cs typeface="Times New Roman"/>
                        </a:rPr>
                        <a:t>Satellite Cent</a:t>
                      </a:r>
                      <a:r>
                        <a:rPr lang="en-GB" sz="1400" kern="100" dirty="0">
                          <a:latin typeface="Calibri" pitchFamily="34" charset="0"/>
                          <a:ea typeface="ＭＳ 明朝"/>
                          <a:cs typeface="Times New Roman"/>
                        </a:rPr>
                        <a:t>re</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a:latin typeface="Calibri" pitchFamily="34" charset="0"/>
                          <a:ea typeface="Arial"/>
                          <a:cs typeface="Times New Roman"/>
                        </a:rPr>
                        <a:t>DCPC</a:t>
                      </a:r>
                      <a:endParaRPr lang="ja-JP" sz="1400" kern="10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dirty="0">
                          <a:latin typeface="Calibri" pitchFamily="34" charset="0"/>
                          <a:ea typeface="Arial"/>
                          <a:cs typeface="Times New Roman"/>
                        </a:rPr>
                        <a:t>GPC-LRF ( Forecast)</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a:latin typeface="Calibri" pitchFamily="34" charset="0"/>
                          <a:ea typeface="Arial"/>
                          <a:cs typeface="Times New Roman"/>
                        </a:rPr>
                        <a:t>DCPC</a:t>
                      </a:r>
                      <a:endParaRPr lang="ja-JP" sz="1400" kern="10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dirty="0">
                          <a:latin typeface="Calibri" pitchFamily="34" charset="0"/>
                          <a:ea typeface="Arial"/>
                          <a:cs typeface="Times New Roman"/>
                        </a:rPr>
                        <a:t>RCC (Tokyo Climate Centr</a:t>
                      </a:r>
                      <a:r>
                        <a:rPr lang="en-GB" sz="1400" kern="100" dirty="0">
                          <a:latin typeface="Calibri" pitchFamily="34" charset="0"/>
                          <a:ea typeface="ＭＳ 明朝"/>
                          <a:cs typeface="Times New Roman"/>
                        </a:rPr>
                        <a:t>e</a:t>
                      </a:r>
                      <a:r>
                        <a:rPr lang="en-GB" sz="1400" kern="100" dirty="0">
                          <a:latin typeface="Calibri" pitchFamily="34" charset="0"/>
                          <a:ea typeface="Arial"/>
                          <a:cs typeface="Times New Roman"/>
                        </a:rPr>
                        <a:t>)</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27687">
                <a:tc>
                  <a:txBody>
                    <a:bodyPr/>
                    <a:lstStyle/>
                    <a:p>
                      <a:pPr algn="ctr">
                        <a:spcBef>
                          <a:spcPts val="300"/>
                        </a:spcBef>
                        <a:spcAft>
                          <a:spcPts val="300"/>
                        </a:spcAft>
                      </a:pPr>
                      <a:r>
                        <a:rPr lang="en-GB" sz="1400" kern="100" dirty="0">
                          <a:latin typeface="Calibri" pitchFamily="34" charset="0"/>
                          <a:ea typeface="Arial"/>
                          <a:cs typeface="Times New Roman"/>
                        </a:rPr>
                        <a:t>DCPC</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Bef>
                          <a:spcPts val="300"/>
                        </a:spcBef>
                        <a:spcAft>
                          <a:spcPts val="300"/>
                        </a:spcAft>
                      </a:pPr>
                      <a:r>
                        <a:rPr lang="en-GB" sz="1400" kern="100" dirty="0">
                          <a:latin typeface="Calibri" pitchFamily="34" charset="0"/>
                          <a:ea typeface="Arial"/>
                          <a:cs typeface="Times New Roman"/>
                        </a:rPr>
                        <a:t>WDC-GG (Greenhouse Gases)</a:t>
                      </a:r>
                      <a:endParaRPr lang="ja-JP" sz="1400" kern="100" dirty="0">
                        <a:latin typeface="Calibri" pitchFamily="34" charset="0"/>
                        <a:ea typeface="Arial"/>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正方形/長方形 4"/>
          <p:cNvSpPr/>
          <p:nvPr/>
        </p:nvSpPr>
        <p:spPr>
          <a:xfrm>
            <a:off x="2996648" y="4005064"/>
            <a:ext cx="2583464" cy="307777"/>
          </a:xfrm>
          <a:prstGeom prst="rect">
            <a:avLst/>
          </a:prstGeom>
        </p:spPr>
        <p:txBody>
          <a:bodyPr wrap="none">
            <a:spAutoFit/>
          </a:bodyPr>
          <a:lstStyle/>
          <a:p>
            <a:r>
              <a:rPr lang="en-GB" altLang="ja-JP" sz="1400" dirty="0" smtClean="0">
                <a:latin typeface="Calibri" pitchFamily="34" charset="0"/>
              </a:rPr>
              <a:t>Table : List of WIS centres at JMA</a:t>
            </a:r>
            <a:endParaRPr lang="ja-JP" altLang="en-US" sz="1400" dirty="0">
              <a:latin typeface="Calibri" pitchFamily="34" charset="0"/>
            </a:endParaRPr>
          </a:p>
        </p:txBody>
      </p:sp>
      <p:sp>
        <p:nvSpPr>
          <p:cNvPr id="7" name="スライド番号プレースホルダ 6"/>
          <p:cNvSpPr>
            <a:spLocks noGrp="1"/>
          </p:cNvSpPr>
          <p:nvPr>
            <p:ph type="sldNum" sz="quarter" idx="12"/>
          </p:nvPr>
        </p:nvSpPr>
        <p:spPr/>
        <p:txBody>
          <a:bodyPr/>
          <a:lstStyle/>
          <a:p>
            <a:fld id="{18EF1D36-01B6-46FE-B030-D413EE17CB79}" type="slidenum">
              <a:rPr kumimoji="1" lang="ja-JP" altLang="en-US" smtClean="0"/>
              <a:pPr/>
              <a:t>3</a:t>
            </a:fld>
            <a:endParaRPr kumimoji="1" lang="ja-JP" altLang="en-US"/>
          </a:p>
        </p:txBody>
      </p:sp>
      <p:sp>
        <p:nvSpPr>
          <p:cNvPr id="8" name="フッター プレースホルダ 7"/>
          <p:cNvSpPr>
            <a:spLocks noGrp="1"/>
          </p:cNvSpPr>
          <p:nvPr>
            <p:ph type="ftr" sz="quarter" idx="11"/>
          </p:nvPr>
        </p:nvSpPr>
        <p:spPr/>
        <p:txBody>
          <a:bodyPr/>
          <a:lstStyle/>
          <a:p>
            <a:r>
              <a:rPr kumimoji="1" lang="en-US" altLang="ja-JP" smtClean="0"/>
              <a:t>ET-WISC Meeting 2012</a:t>
            </a:r>
            <a:endParaRPr kumimoji="1" lang="ja-JP" alt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764704"/>
            <a:ext cx="8229600" cy="1066800"/>
          </a:xfrm>
        </p:spPr>
        <p:txBody>
          <a:bodyPr/>
          <a:lstStyle/>
          <a:p>
            <a:r>
              <a:rPr kumimoji="1" lang="en-US" altLang="ja-JP" dirty="0" smtClean="0"/>
              <a:t>GISC Tokyo</a:t>
            </a:r>
            <a:endParaRPr kumimoji="1" lang="ja-JP" altLang="en-US" dirty="0"/>
          </a:p>
        </p:txBody>
      </p:sp>
      <p:sp>
        <p:nvSpPr>
          <p:cNvPr id="3" name="コンテンツ プレースホルダ 2"/>
          <p:cNvSpPr>
            <a:spLocks noGrp="1"/>
          </p:cNvSpPr>
          <p:nvPr>
            <p:ph idx="1"/>
          </p:nvPr>
        </p:nvSpPr>
        <p:spPr>
          <a:xfrm>
            <a:off x="467544" y="1628800"/>
            <a:ext cx="8229600" cy="4752528"/>
          </a:xfrm>
        </p:spPr>
        <p:txBody>
          <a:bodyPr>
            <a:normAutofit lnSpcReduction="10000"/>
          </a:bodyPr>
          <a:lstStyle/>
          <a:p>
            <a:r>
              <a:rPr kumimoji="1" lang="en-US" altLang="ja-JP" dirty="0" smtClean="0">
                <a:latin typeface="Calibri" pitchFamily="34" charset="0"/>
              </a:rPr>
              <a:t>Services</a:t>
            </a:r>
          </a:p>
          <a:p>
            <a:pPr lvl="1"/>
            <a:r>
              <a:rPr lang="en-US" altLang="ja-JP" dirty="0" smtClean="0">
                <a:latin typeface="Calibri" pitchFamily="34" charset="0"/>
              </a:rPr>
              <a:t>Part-A</a:t>
            </a:r>
            <a:endParaRPr kumimoji="1" lang="en-US" altLang="ja-JP" dirty="0" smtClean="0">
              <a:latin typeface="Calibri" pitchFamily="34" charset="0"/>
            </a:endParaRPr>
          </a:p>
          <a:p>
            <a:pPr lvl="2"/>
            <a:r>
              <a:rPr lang="en-GB" altLang="ja-JP" dirty="0" smtClean="0">
                <a:latin typeface="Calibri" pitchFamily="34" charset="0"/>
              </a:rPr>
              <a:t>Global Telecommunication System (GTS)</a:t>
            </a:r>
          </a:p>
          <a:p>
            <a:pPr lvl="1"/>
            <a:r>
              <a:rPr lang="en-GB" altLang="ja-JP" dirty="0" smtClean="0">
                <a:latin typeface="Calibri" pitchFamily="34" charset="0"/>
              </a:rPr>
              <a:t>Part-B</a:t>
            </a:r>
          </a:p>
          <a:p>
            <a:pPr lvl="2"/>
            <a:r>
              <a:rPr lang="en-GB" altLang="ja-JP" dirty="0" smtClean="0">
                <a:latin typeface="Calibri" pitchFamily="34" charset="0"/>
              </a:rPr>
              <a:t>Discovery, Access and Retrieval (DAR) </a:t>
            </a:r>
          </a:p>
          <a:p>
            <a:pPr lvl="2"/>
            <a:r>
              <a:rPr lang="en-GB" altLang="ja-JP" dirty="0" smtClean="0">
                <a:latin typeface="Calibri" pitchFamily="34" charset="0"/>
              </a:rPr>
              <a:t>Web interface to create/modify Metadata</a:t>
            </a:r>
          </a:p>
          <a:p>
            <a:pPr lvl="2"/>
            <a:r>
              <a:rPr lang="en-GB" altLang="ja-JP" dirty="0" smtClean="0">
                <a:latin typeface="Calibri" pitchFamily="34" charset="0"/>
              </a:rPr>
              <a:t>GISC Cache (data stored at least for 24 hours)</a:t>
            </a:r>
          </a:p>
          <a:p>
            <a:pPr lvl="2"/>
            <a:r>
              <a:rPr lang="en-GB" altLang="ja-JP" dirty="0" smtClean="0">
                <a:latin typeface="Calibri" pitchFamily="34" charset="0"/>
              </a:rPr>
              <a:t>Data subscription</a:t>
            </a:r>
          </a:p>
          <a:p>
            <a:pPr lvl="2"/>
            <a:r>
              <a:rPr kumimoji="1" lang="en-US" altLang="ja-JP" dirty="0" smtClean="0">
                <a:latin typeface="Calibri" pitchFamily="34" charset="0"/>
              </a:rPr>
              <a:t>SATAID Service</a:t>
            </a:r>
          </a:p>
          <a:p>
            <a:pPr lvl="3"/>
            <a:r>
              <a:rPr kumimoji="1" lang="en-US" altLang="ja-JP" dirty="0" smtClean="0">
                <a:latin typeface="Calibri" pitchFamily="34" charset="0"/>
              </a:rPr>
              <a:t>MTSAT Imagery and NWP products for SATAID software</a:t>
            </a:r>
          </a:p>
          <a:p>
            <a:pPr lvl="2"/>
            <a:r>
              <a:rPr kumimoji="1" lang="en-US" altLang="ja-JP" dirty="0" smtClean="0">
                <a:latin typeface="Calibri" pitchFamily="34" charset="0"/>
              </a:rPr>
              <a:t>High-Resolution GSM dat</a:t>
            </a:r>
            <a:r>
              <a:rPr lang="en-US" altLang="ja-JP" dirty="0" smtClean="0">
                <a:latin typeface="Calibri" pitchFamily="34" charset="0"/>
              </a:rPr>
              <a:t>a</a:t>
            </a:r>
          </a:p>
          <a:p>
            <a:pPr lvl="1"/>
            <a:r>
              <a:rPr lang="en-US" altLang="ja-JP" dirty="0" smtClean="0">
                <a:latin typeface="Calibri" pitchFamily="34" charset="0"/>
              </a:rPr>
              <a:t>GISC Backup</a:t>
            </a:r>
            <a:endParaRPr kumimoji="1" lang="en-US" altLang="ja-JP" dirty="0" smtClean="0">
              <a:latin typeface="Calibri" pitchFamily="34" charset="0"/>
            </a:endParaRPr>
          </a:p>
          <a:p>
            <a:endParaRPr kumimoji="1" lang="en-US" altLang="ja-JP" dirty="0" smtClean="0">
              <a:latin typeface="Calibri" pitchFamily="34" charset="0"/>
            </a:endParaRPr>
          </a:p>
        </p:txBody>
      </p:sp>
      <p:sp>
        <p:nvSpPr>
          <p:cNvPr id="4" name="正方形/長方形 3"/>
          <p:cNvSpPr/>
          <p:nvPr/>
        </p:nvSpPr>
        <p:spPr>
          <a:xfrm>
            <a:off x="3563888" y="1052736"/>
            <a:ext cx="4090607" cy="523220"/>
          </a:xfrm>
          <a:prstGeom prst="rect">
            <a:avLst/>
          </a:prstGeom>
        </p:spPr>
        <p:txBody>
          <a:bodyPr wrap="none">
            <a:spAutoFit/>
          </a:bodyPr>
          <a:lstStyle/>
          <a:p>
            <a:r>
              <a:rPr lang="en-US" altLang="ja-JP" sz="2800" dirty="0" smtClean="0">
                <a:latin typeface="Calibri" pitchFamily="34" charset="0"/>
                <a:hlinkClick r:id="rId3"/>
              </a:rPr>
              <a:t>http://www.wis-jma.go.jp/</a:t>
            </a:r>
            <a:endParaRPr lang="en-US" altLang="ja-JP" sz="2800" dirty="0" smtClean="0">
              <a:latin typeface="Calibri" pitchFamily="34" charset="0"/>
            </a:endParaRPr>
          </a:p>
        </p:txBody>
      </p:sp>
      <p:sp>
        <p:nvSpPr>
          <p:cNvPr id="6" name="スライド番号プレースホルダ 5"/>
          <p:cNvSpPr>
            <a:spLocks noGrp="1"/>
          </p:cNvSpPr>
          <p:nvPr>
            <p:ph type="sldNum" sz="quarter" idx="12"/>
          </p:nvPr>
        </p:nvSpPr>
        <p:spPr/>
        <p:txBody>
          <a:bodyPr/>
          <a:lstStyle/>
          <a:p>
            <a:fld id="{18EF1D36-01B6-46FE-B030-D413EE17CB79}" type="slidenum">
              <a:rPr kumimoji="1" lang="ja-JP" altLang="en-US" smtClean="0"/>
              <a:pPr/>
              <a:t>4</a:t>
            </a:fld>
            <a:endParaRPr kumimoji="1" lang="ja-JP" altLang="en-US"/>
          </a:p>
        </p:txBody>
      </p:sp>
      <p:sp>
        <p:nvSpPr>
          <p:cNvPr id="7" name="フッター プレースホルダ 6"/>
          <p:cNvSpPr>
            <a:spLocks noGrp="1"/>
          </p:cNvSpPr>
          <p:nvPr>
            <p:ph type="ftr" sz="quarter" idx="11"/>
          </p:nvPr>
        </p:nvSpPr>
        <p:spPr/>
        <p:txBody>
          <a:bodyPr/>
          <a:lstStyle/>
          <a:p>
            <a:r>
              <a:rPr kumimoji="1" lang="en-US" altLang="ja-JP" smtClean="0"/>
              <a:t>ET-WISC Meeting 2012</a:t>
            </a:r>
            <a:endParaRPr kumimoji="1" lang="ja-JP" alt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692696"/>
            <a:ext cx="8229600" cy="1066800"/>
          </a:xfrm>
        </p:spPr>
        <p:txBody>
          <a:bodyPr/>
          <a:lstStyle/>
          <a:p>
            <a:r>
              <a:rPr lang="en-US" altLang="ja-JP" dirty="0" smtClean="0"/>
              <a:t>Status of user registration</a:t>
            </a:r>
            <a:endParaRPr kumimoji="1" lang="ja-JP" altLang="en-US" dirty="0"/>
          </a:p>
        </p:txBody>
      </p:sp>
      <p:sp>
        <p:nvSpPr>
          <p:cNvPr id="3" name="コンテンツ プレースホルダ 2"/>
          <p:cNvSpPr>
            <a:spLocks noGrp="1"/>
          </p:cNvSpPr>
          <p:nvPr>
            <p:ph idx="1"/>
          </p:nvPr>
        </p:nvSpPr>
        <p:spPr>
          <a:xfrm>
            <a:off x="323528" y="1700808"/>
            <a:ext cx="8686800" cy="1152128"/>
          </a:xfrm>
        </p:spPr>
        <p:txBody>
          <a:bodyPr/>
          <a:lstStyle/>
          <a:p>
            <a:r>
              <a:rPr lang="en-US" altLang="ja-JP" dirty="0" smtClean="0">
                <a:latin typeface="Calibri" pitchFamily="34" charset="0"/>
              </a:rPr>
              <a:t>65 registered users from 32 Members of WMO so far</a:t>
            </a:r>
            <a:endParaRPr kumimoji="1" lang="en-US" altLang="ja-JP" dirty="0" smtClean="0">
              <a:latin typeface="Calibri" pitchFamily="34" charset="0"/>
            </a:endParaRPr>
          </a:p>
        </p:txBody>
      </p:sp>
      <p:sp>
        <p:nvSpPr>
          <p:cNvPr id="4" name="フッター プレースホルダ 3"/>
          <p:cNvSpPr>
            <a:spLocks noGrp="1"/>
          </p:cNvSpPr>
          <p:nvPr>
            <p:ph type="ftr" sz="quarter" idx="11"/>
          </p:nvPr>
        </p:nvSpPr>
        <p:spPr/>
        <p:txBody>
          <a:bodyPr/>
          <a:lstStyle/>
          <a:p>
            <a:r>
              <a:rPr kumimoji="1" lang="en-US" altLang="ja-JP" smtClean="0"/>
              <a:t>ET-WISC Meeting 2012</a:t>
            </a:r>
            <a:endParaRPr kumimoji="1" lang="ja-JP" altLang="en-US"/>
          </a:p>
        </p:txBody>
      </p:sp>
      <p:sp>
        <p:nvSpPr>
          <p:cNvPr id="5" name="スライド番号プレースホルダ 4"/>
          <p:cNvSpPr>
            <a:spLocks noGrp="1"/>
          </p:cNvSpPr>
          <p:nvPr>
            <p:ph type="sldNum" sz="quarter" idx="12"/>
          </p:nvPr>
        </p:nvSpPr>
        <p:spPr/>
        <p:txBody>
          <a:bodyPr/>
          <a:lstStyle/>
          <a:p>
            <a:fld id="{18EF1D36-01B6-46FE-B030-D413EE17CB79}" type="slidenum">
              <a:rPr kumimoji="1" lang="ja-JP" altLang="en-US" smtClean="0"/>
              <a:pPr/>
              <a:t>5</a:t>
            </a:fld>
            <a:endParaRPr kumimoji="1" lang="ja-JP" altLang="en-US"/>
          </a:p>
        </p:txBody>
      </p:sp>
      <p:sp>
        <p:nvSpPr>
          <p:cNvPr id="8" name="角丸四角形 7"/>
          <p:cNvSpPr/>
          <p:nvPr/>
        </p:nvSpPr>
        <p:spPr>
          <a:xfrm>
            <a:off x="1060551" y="3573016"/>
            <a:ext cx="3312368" cy="2160240"/>
          </a:xfrm>
          <a:prstGeom prst="roundRect">
            <a:avLst>
              <a:gd name="adj" fmla="val 8730"/>
            </a:avLst>
          </a:prstGeom>
          <a:solidFill>
            <a:srgbClr val="FFFFCC"/>
          </a:solidFill>
          <a:ln>
            <a:solidFill>
              <a:schemeClr val="accent3">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Calibri" pitchFamily="34" charset="0"/>
            </a:endParaRPr>
          </a:p>
        </p:txBody>
      </p:sp>
      <p:pic>
        <p:nvPicPr>
          <p:cNvPr id="9" name="Picture 2" descr="C:\Documents and Settings\JMA1E5B\My Documents\My Pictures\Microsoft クリップ オーガナイザ\j0431637.png"/>
          <p:cNvPicPr>
            <a:picLocks noChangeAspect="1" noChangeArrowheads="1"/>
          </p:cNvPicPr>
          <p:nvPr/>
        </p:nvPicPr>
        <p:blipFill>
          <a:blip r:embed="rId2" cstate="print"/>
          <a:srcRect/>
          <a:stretch>
            <a:fillRect/>
          </a:stretch>
        </p:blipFill>
        <p:spPr bwMode="auto">
          <a:xfrm>
            <a:off x="2716735" y="3861048"/>
            <a:ext cx="1368151" cy="1368152"/>
          </a:xfrm>
          <a:prstGeom prst="rect">
            <a:avLst/>
          </a:prstGeom>
          <a:noFill/>
          <a:ln w="9525">
            <a:noFill/>
            <a:miter lim="800000"/>
            <a:headEnd/>
            <a:tailEnd/>
          </a:ln>
        </p:spPr>
      </p:pic>
      <p:sp>
        <p:nvSpPr>
          <p:cNvPr id="10" name="角丸四角形 9"/>
          <p:cNvSpPr/>
          <p:nvPr/>
        </p:nvSpPr>
        <p:spPr>
          <a:xfrm>
            <a:off x="1907704" y="3212976"/>
            <a:ext cx="1745135" cy="504056"/>
          </a:xfrm>
          <a:prstGeom prst="roundRec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000" dirty="0" smtClean="0">
                <a:solidFill>
                  <a:schemeClr val="tx1"/>
                </a:solidFill>
                <a:latin typeface="Calibri" pitchFamily="34" charset="0"/>
              </a:rPr>
              <a:t>GISC Tokyo</a:t>
            </a:r>
            <a:endParaRPr kumimoji="1" lang="ja-JP" altLang="en-US" sz="2000" dirty="0">
              <a:solidFill>
                <a:schemeClr val="tx1"/>
              </a:solidFill>
              <a:latin typeface="Calibri" pitchFamily="34" charset="0"/>
            </a:endParaRPr>
          </a:p>
        </p:txBody>
      </p:sp>
      <p:pic>
        <p:nvPicPr>
          <p:cNvPr id="11" name="Picture 2" descr="C:\Documents and Settings\JMA1E5B\My Documents\My Pictures\Microsoft クリップ オーガナイザ\j0431637.png"/>
          <p:cNvPicPr>
            <a:picLocks noChangeAspect="1" noChangeArrowheads="1"/>
          </p:cNvPicPr>
          <p:nvPr/>
        </p:nvPicPr>
        <p:blipFill>
          <a:blip r:embed="rId2" cstate="print"/>
          <a:srcRect/>
          <a:stretch>
            <a:fillRect/>
          </a:stretch>
        </p:blipFill>
        <p:spPr bwMode="auto">
          <a:xfrm>
            <a:off x="3076775" y="4221088"/>
            <a:ext cx="1368151" cy="1368152"/>
          </a:xfrm>
          <a:prstGeom prst="rect">
            <a:avLst/>
          </a:prstGeom>
          <a:noFill/>
          <a:ln w="9525">
            <a:noFill/>
            <a:miter lim="800000"/>
            <a:headEnd/>
            <a:tailEnd/>
          </a:ln>
        </p:spPr>
      </p:pic>
      <p:pic>
        <p:nvPicPr>
          <p:cNvPr id="12" name="Picture 8" descr="D:\1年間使わなければ削除\MC900433941.PNG"/>
          <p:cNvPicPr>
            <a:picLocks noChangeAspect="1" noChangeArrowheads="1"/>
          </p:cNvPicPr>
          <p:nvPr/>
        </p:nvPicPr>
        <p:blipFill>
          <a:blip r:embed="rId3" cstate="print"/>
          <a:srcRect/>
          <a:stretch>
            <a:fillRect/>
          </a:stretch>
        </p:blipFill>
        <p:spPr bwMode="auto">
          <a:xfrm>
            <a:off x="6550299" y="2542044"/>
            <a:ext cx="1080120" cy="1080120"/>
          </a:xfrm>
          <a:prstGeom prst="rect">
            <a:avLst/>
          </a:prstGeom>
          <a:noFill/>
        </p:spPr>
      </p:pic>
      <p:pic>
        <p:nvPicPr>
          <p:cNvPr id="13" name="Picture 10" descr="D:\1年間使わなければ削除\MC900433942.PNG"/>
          <p:cNvPicPr>
            <a:picLocks noChangeAspect="1" noChangeArrowheads="1"/>
          </p:cNvPicPr>
          <p:nvPr/>
        </p:nvPicPr>
        <p:blipFill>
          <a:blip r:embed="rId4" cstate="print"/>
          <a:srcRect/>
          <a:stretch>
            <a:fillRect/>
          </a:stretch>
        </p:blipFill>
        <p:spPr bwMode="auto">
          <a:xfrm>
            <a:off x="6533159" y="3861048"/>
            <a:ext cx="1207193" cy="1207193"/>
          </a:xfrm>
          <a:prstGeom prst="rect">
            <a:avLst/>
          </a:prstGeom>
          <a:noFill/>
        </p:spPr>
      </p:pic>
      <p:pic>
        <p:nvPicPr>
          <p:cNvPr id="17" name="図 16" descr="MC900433943.PNG"/>
          <p:cNvPicPr>
            <a:picLocks noChangeAspect="1"/>
          </p:cNvPicPr>
          <p:nvPr/>
        </p:nvPicPr>
        <p:blipFill>
          <a:blip r:embed="rId5" cstate="print"/>
          <a:stretch>
            <a:fillRect/>
          </a:stretch>
        </p:blipFill>
        <p:spPr>
          <a:xfrm>
            <a:off x="6605167" y="5373216"/>
            <a:ext cx="1073274" cy="1073274"/>
          </a:xfrm>
          <a:prstGeom prst="rect">
            <a:avLst/>
          </a:prstGeom>
        </p:spPr>
      </p:pic>
      <p:sp>
        <p:nvSpPr>
          <p:cNvPr id="35" name="角丸四角形 34"/>
          <p:cNvSpPr/>
          <p:nvPr/>
        </p:nvSpPr>
        <p:spPr bwMode="auto">
          <a:xfrm>
            <a:off x="1204567" y="4581128"/>
            <a:ext cx="1498572" cy="395490"/>
          </a:xfrm>
          <a:prstGeom prst="roundRect">
            <a:avLst/>
          </a:prstGeom>
          <a:gradFill flip="none" rotWithShape="1">
            <a:gsLst>
              <a:gs pos="0">
                <a:srgbClr val="CCFFCC">
                  <a:shade val="30000"/>
                  <a:satMod val="115000"/>
                  <a:alpha val="0"/>
                </a:srgbClr>
              </a:gs>
              <a:gs pos="50000">
                <a:srgbClr val="CCFFCC">
                  <a:shade val="67500"/>
                  <a:satMod val="115000"/>
                </a:srgbClr>
              </a:gs>
              <a:gs pos="100000">
                <a:srgbClr val="CCFFCC">
                  <a:shade val="100000"/>
                  <a:satMod val="115000"/>
                </a:srgb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400" dirty="0" smtClean="0">
                <a:latin typeface="Calibri" pitchFamily="34" charset="0"/>
                <a:cs typeface="Arial" pitchFamily="34" charset="0"/>
              </a:rPr>
              <a:t>MTSAT Imagery</a:t>
            </a:r>
          </a:p>
          <a:p>
            <a:pPr algn="ctr">
              <a:defRPr/>
            </a:pPr>
            <a:r>
              <a:rPr lang="en-US" altLang="ja-JP" sz="1400" dirty="0" smtClean="0">
                <a:latin typeface="Calibri" pitchFamily="34" charset="0"/>
                <a:cs typeface="Arial" pitchFamily="34" charset="0"/>
              </a:rPr>
              <a:t> for</a:t>
            </a:r>
            <a:r>
              <a:rPr lang="ja-JP" altLang="en-US" sz="1400" dirty="0">
                <a:latin typeface="Calibri" pitchFamily="34" charset="0"/>
                <a:cs typeface="Arial" pitchFamily="34" charset="0"/>
              </a:rPr>
              <a:t> </a:t>
            </a:r>
            <a:r>
              <a:rPr lang="en-US" altLang="ja-JP" sz="1400" dirty="0" smtClean="0">
                <a:latin typeface="Calibri" pitchFamily="34" charset="0"/>
                <a:cs typeface="Arial" pitchFamily="34" charset="0"/>
              </a:rPr>
              <a:t>NMHSs</a:t>
            </a:r>
            <a:endParaRPr lang="ja-JP" altLang="en-US" sz="1400" dirty="0">
              <a:latin typeface="Calibri" pitchFamily="34" charset="0"/>
              <a:cs typeface="Arial" pitchFamily="34" charset="0"/>
            </a:endParaRPr>
          </a:p>
        </p:txBody>
      </p:sp>
      <p:sp>
        <p:nvSpPr>
          <p:cNvPr id="37" name="角丸四角形 36"/>
          <p:cNvSpPr/>
          <p:nvPr/>
        </p:nvSpPr>
        <p:spPr bwMode="auto">
          <a:xfrm>
            <a:off x="1204567" y="5157192"/>
            <a:ext cx="1498572" cy="411000"/>
          </a:xfrm>
          <a:prstGeom prst="roundRect">
            <a:avLst/>
          </a:prstGeom>
          <a:gradFill flip="none" rotWithShape="1">
            <a:gsLst>
              <a:gs pos="0">
                <a:srgbClr val="CCFFCC">
                  <a:shade val="30000"/>
                  <a:satMod val="115000"/>
                  <a:alpha val="0"/>
                </a:srgbClr>
              </a:gs>
              <a:gs pos="50000">
                <a:srgbClr val="CCFFCC">
                  <a:shade val="67500"/>
                  <a:satMod val="115000"/>
                </a:srgbClr>
              </a:gs>
              <a:gs pos="100000">
                <a:srgbClr val="CCFFCC">
                  <a:shade val="100000"/>
                  <a:satMod val="115000"/>
                </a:srgb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400" dirty="0" smtClean="0">
                <a:latin typeface="Calibri" pitchFamily="34" charset="0"/>
                <a:cs typeface="Arial" pitchFamily="34" charset="0"/>
              </a:rPr>
              <a:t>High-resolution GSM for</a:t>
            </a:r>
            <a:r>
              <a:rPr lang="ja-JP" altLang="en-US" sz="1400" dirty="0" smtClean="0">
                <a:latin typeface="Calibri" pitchFamily="34" charset="0"/>
                <a:cs typeface="Arial" pitchFamily="34" charset="0"/>
              </a:rPr>
              <a:t> </a:t>
            </a:r>
            <a:r>
              <a:rPr lang="en-US" altLang="ja-JP" sz="1400" dirty="0" smtClean="0">
                <a:latin typeface="Calibri" pitchFamily="34" charset="0"/>
                <a:cs typeface="Arial" pitchFamily="34" charset="0"/>
              </a:rPr>
              <a:t>NMHSs</a:t>
            </a:r>
            <a:endParaRPr lang="ja-JP" altLang="en-US" sz="1400" dirty="0">
              <a:latin typeface="Calibri" pitchFamily="34" charset="0"/>
              <a:cs typeface="Arial" pitchFamily="34" charset="0"/>
            </a:endParaRPr>
          </a:p>
        </p:txBody>
      </p:sp>
      <p:sp>
        <p:nvSpPr>
          <p:cNvPr id="38" name="角丸四角形 37"/>
          <p:cNvSpPr/>
          <p:nvPr/>
        </p:nvSpPr>
        <p:spPr bwMode="auto">
          <a:xfrm>
            <a:off x="1187624" y="3954104"/>
            <a:ext cx="1512168" cy="411000"/>
          </a:xfrm>
          <a:prstGeom prst="roundRect">
            <a:avLst/>
          </a:prstGeom>
          <a:gradFill flip="none" rotWithShape="1">
            <a:gsLst>
              <a:gs pos="0">
                <a:srgbClr val="CCFFCC">
                  <a:shade val="30000"/>
                  <a:satMod val="115000"/>
                  <a:alpha val="0"/>
                </a:srgbClr>
              </a:gs>
              <a:gs pos="50000">
                <a:srgbClr val="CCFFCC">
                  <a:shade val="67500"/>
                  <a:satMod val="115000"/>
                </a:srgbClr>
              </a:gs>
              <a:gs pos="100000">
                <a:srgbClr val="CCFFCC">
                  <a:shade val="100000"/>
                  <a:satMod val="115000"/>
                </a:srgb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smtClean="0">
                <a:latin typeface="Calibri" pitchFamily="34" charset="0"/>
                <a:cs typeface="Arial" pitchFamily="34" charset="0"/>
              </a:rPr>
              <a:t>GTS message </a:t>
            </a:r>
            <a:endParaRPr lang="ja-JP" altLang="en-US" sz="1600" dirty="0">
              <a:latin typeface="Calibri" pitchFamily="34" charset="0"/>
              <a:cs typeface="Arial" pitchFamily="34" charset="0"/>
            </a:endParaRPr>
          </a:p>
        </p:txBody>
      </p:sp>
      <p:sp>
        <p:nvSpPr>
          <p:cNvPr id="33" name="上カーブ矢印 32"/>
          <p:cNvSpPr/>
          <p:nvPr/>
        </p:nvSpPr>
        <p:spPr>
          <a:xfrm rot="4739179">
            <a:off x="4883749" y="2700780"/>
            <a:ext cx="432048" cy="1977359"/>
          </a:xfrm>
          <a:prstGeom prst="curvedUpArrow">
            <a:avLst>
              <a:gd name="adj1" fmla="val 1890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Calibri" pitchFamily="34" charset="0"/>
            </a:endParaRPr>
          </a:p>
        </p:txBody>
      </p:sp>
      <p:sp>
        <p:nvSpPr>
          <p:cNvPr id="34" name="上カーブ矢印 33"/>
          <p:cNvSpPr/>
          <p:nvPr/>
        </p:nvSpPr>
        <p:spPr>
          <a:xfrm rot="5400000">
            <a:off x="5004048" y="3789040"/>
            <a:ext cx="432048" cy="1872208"/>
          </a:xfrm>
          <a:prstGeom prst="curvedUpArrow">
            <a:avLst>
              <a:gd name="adj1" fmla="val 1890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Calibri" pitchFamily="34" charset="0"/>
            </a:endParaRPr>
          </a:p>
        </p:txBody>
      </p:sp>
      <p:sp>
        <p:nvSpPr>
          <p:cNvPr id="39" name="上カーブ矢印 38"/>
          <p:cNvSpPr/>
          <p:nvPr/>
        </p:nvSpPr>
        <p:spPr>
          <a:xfrm rot="6691428">
            <a:off x="5002497" y="4611900"/>
            <a:ext cx="432048" cy="2114384"/>
          </a:xfrm>
          <a:prstGeom prst="curvedUpArrow">
            <a:avLst>
              <a:gd name="adj1" fmla="val 1890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620688"/>
            <a:ext cx="8229600" cy="1066800"/>
          </a:xfrm>
        </p:spPr>
        <p:txBody>
          <a:bodyPr/>
          <a:lstStyle/>
          <a:p>
            <a:r>
              <a:rPr kumimoji="1" lang="en-US" altLang="ja-JP" dirty="0" smtClean="0"/>
              <a:t>GISC Cache</a:t>
            </a:r>
            <a:endParaRPr kumimoji="1" lang="ja-JP" altLang="en-US" dirty="0"/>
          </a:p>
        </p:txBody>
      </p:sp>
      <p:sp>
        <p:nvSpPr>
          <p:cNvPr id="3" name="コンテンツ プレースホルダ 2"/>
          <p:cNvSpPr>
            <a:spLocks noGrp="1"/>
          </p:cNvSpPr>
          <p:nvPr>
            <p:ph idx="1"/>
          </p:nvPr>
        </p:nvSpPr>
        <p:spPr>
          <a:xfrm>
            <a:off x="467544" y="1556792"/>
            <a:ext cx="8229600" cy="5040560"/>
          </a:xfrm>
        </p:spPr>
        <p:txBody>
          <a:bodyPr/>
          <a:lstStyle/>
          <a:p>
            <a:r>
              <a:rPr lang="en-US" altLang="ja-JP" dirty="0" smtClean="0">
                <a:latin typeface="Calibri" pitchFamily="34" charset="0"/>
              </a:rPr>
              <a:t>GISC Tokyo stores GTS messages, DCPC's data and so on at least for 24 hours of arrival</a:t>
            </a:r>
            <a:endParaRPr kumimoji="1" lang="en-US" altLang="ja-JP" dirty="0" smtClean="0">
              <a:latin typeface="Calibri" pitchFamily="34" charset="0"/>
            </a:endParaRPr>
          </a:p>
          <a:p>
            <a:endParaRPr kumimoji="1" lang="ja-JP" altLang="en-US" dirty="0">
              <a:latin typeface="Calibri" pitchFamily="34" charset="0"/>
            </a:endParaRPr>
          </a:p>
        </p:txBody>
      </p:sp>
      <p:sp>
        <p:nvSpPr>
          <p:cNvPr id="6" name="雲 5"/>
          <p:cNvSpPr/>
          <p:nvPr/>
        </p:nvSpPr>
        <p:spPr>
          <a:xfrm>
            <a:off x="683568" y="2996952"/>
            <a:ext cx="2016224" cy="936104"/>
          </a:xfrm>
          <a:prstGeom prst="cloud">
            <a:avLst/>
          </a:prstGeom>
          <a:solidFill>
            <a:srgbClr val="CCFFFF"/>
          </a:solidFill>
          <a:ln>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Calibri" pitchFamily="34" charset="0"/>
            </a:endParaRPr>
          </a:p>
        </p:txBody>
      </p:sp>
      <p:sp>
        <p:nvSpPr>
          <p:cNvPr id="7" name="角丸四角形 6"/>
          <p:cNvSpPr/>
          <p:nvPr/>
        </p:nvSpPr>
        <p:spPr>
          <a:xfrm>
            <a:off x="4283968" y="3861048"/>
            <a:ext cx="1728192" cy="2160240"/>
          </a:xfrm>
          <a:prstGeom prst="roundRect">
            <a:avLst/>
          </a:prstGeom>
          <a:solidFill>
            <a:srgbClr val="FFFFCC"/>
          </a:solidFill>
          <a:ln>
            <a:solidFill>
              <a:schemeClr val="accent3">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Calibri" pitchFamily="34" charset="0"/>
            </a:endParaRPr>
          </a:p>
        </p:txBody>
      </p:sp>
      <p:pic>
        <p:nvPicPr>
          <p:cNvPr id="8" name="Picture 2" descr="C:\Documents and Settings\JMA1E5B\My Documents\My Pictures\Microsoft クリップ オーガナイザ\j0431637.png"/>
          <p:cNvPicPr>
            <a:picLocks noChangeAspect="1" noChangeArrowheads="1"/>
          </p:cNvPicPr>
          <p:nvPr/>
        </p:nvPicPr>
        <p:blipFill>
          <a:blip r:embed="rId2" cstate="print"/>
          <a:srcRect/>
          <a:stretch>
            <a:fillRect/>
          </a:stretch>
        </p:blipFill>
        <p:spPr bwMode="auto">
          <a:xfrm>
            <a:off x="4355976" y="4149080"/>
            <a:ext cx="1368151" cy="1368152"/>
          </a:xfrm>
          <a:prstGeom prst="rect">
            <a:avLst/>
          </a:prstGeom>
          <a:noFill/>
          <a:ln w="9525">
            <a:noFill/>
            <a:miter lim="800000"/>
            <a:headEnd/>
            <a:tailEnd/>
          </a:ln>
        </p:spPr>
      </p:pic>
      <p:sp>
        <p:nvSpPr>
          <p:cNvPr id="9" name="角丸四角形 8"/>
          <p:cNvSpPr/>
          <p:nvPr/>
        </p:nvSpPr>
        <p:spPr>
          <a:xfrm>
            <a:off x="1403648" y="2708920"/>
            <a:ext cx="1152128" cy="576064"/>
          </a:xfrm>
          <a:prstGeom prst="roundRec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000" dirty="0" smtClean="0">
                <a:solidFill>
                  <a:schemeClr val="tx1"/>
                </a:solidFill>
                <a:latin typeface="Calibri" pitchFamily="34" charset="0"/>
              </a:rPr>
              <a:t>GTS</a:t>
            </a:r>
            <a:endParaRPr kumimoji="1" lang="ja-JP" altLang="en-US" sz="2000" dirty="0">
              <a:solidFill>
                <a:schemeClr val="tx1"/>
              </a:solidFill>
              <a:latin typeface="Calibri" pitchFamily="34" charset="0"/>
            </a:endParaRPr>
          </a:p>
        </p:txBody>
      </p:sp>
      <p:cxnSp>
        <p:nvCxnSpPr>
          <p:cNvPr id="10" name="直線矢印コネクタ 9"/>
          <p:cNvCxnSpPr>
            <a:stCxn id="6" idx="0"/>
          </p:cNvCxnSpPr>
          <p:nvPr/>
        </p:nvCxnSpPr>
        <p:spPr>
          <a:xfrm>
            <a:off x="2698112" y="3465004"/>
            <a:ext cx="1297824" cy="468052"/>
          </a:xfrm>
          <a:prstGeom prst="straightConnector1">
            <a:avLst/>
          </a:prstGeom>
          <a:ln w="88900">
            <a:prstDash val="sysDot"/>
            <a:tailEnd type="arrow"/>
          </a:ln>
        </p:spPr>
        <p:style>
          <a:lnRef idx="1">
            <a:schemeClr val="accent1"/>
          </a:lnRef>
          <a:fillRef idx="0">
            <a:schemeClr val="accent1"/>
          </a:fillRef>
          <a:effectRef idx="0">
            <a:schemeClr val="accent1"/>
          </a:effectRef>
          <a:fontRef idx="minor">
            <a:schemeClr val="tx1"/>
          </a:fontRef>
        </p:style>
      </p:cxnSp>
      <p:pic>
        <p:nvPicPr>
          <p:cNvPr id="11" name="Picture 3" descr="D:\（後）1年間使わなければ削除\MC900432634.PNG"/>
          <p:cNvPicPr>
            <a:picLocks noChangeAspect="1" noChangeArrowheads="1"/>
          </p:cNvPicPr>
          <p:nvPr/>
        </p:nvPicPr>
        <p:blipFill>
          <a:blip r:embed="rId3" cstate="print"/>
          <a:srcRect/>
          <a:stretch>
            <a:fillRect/>
          </a:stretch>
        </p:blipFill>
        <p:spPr bwMode="auto">
          <a:xfrm>
            <a:off x="683568" y="2852936"/>
            <a:ext cx="1368152" cy="1368152"/>
          </a:xfrm>
          <a:prstGeom prst="rect">
            <a:avLst/>
          </a:prstGeom>
          <a:noFill/>
        </p:spPr>
      </p:pic>
      <p:sp>
        <p:nvSpPr>
          <p:cNvPr id="12" name="角丸四角形 11"/>
          <p:cNvSpPr/>
          <p:nvPr/>
        </p:nvSpPr>
        <p:spPr>
          <a:xfrm>
            <a:off x="4139952" y="3501008"/>
            <a:ext cx="1512168" cy="504056"/>
          </a:xfrm>
          <a:prstGeom prst="roundRec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000" dirty="0" smtClean="0">
                <a:solidFill>
                  <a:schemeClr val="tx1"/>
                </a:solidFill>
                <a:latin typeface="Calibri" pitchFamily="34" charset="0"/>
              </a:rPr>
              <a:t>GISC Tokyo</a:t>
            </a:r>
            <a:endParaRPr kumimoji="1" lang="ja-JP" altLang="en-US" sz="2000" dirty="0">
              <a:solidFill>
                <a:schemeClr val="tx1"/>
              </a:solidFill>
              <a:latin typeface="Calibri" pitchFamily="34" charset="0"/>
            </a:endParaRPr>
          </a:p>
        </p:txBody>
      </p:sp>
      <p:cxnSp>
        <p:nvCxnSpPr>
          <p:cNvPr id="17" name="直線矢印コネクタ 16"/>
          <p:cNvCxnSpPr>
            <a:stCxn id="20483" idx="3"/>
          </p:cNvCxnSpPr>
          <p:nvPr/>
        </p:nvCxnSpPr>
        <p:spPr>
          <a:xfrm flipV="1">
            <a:off x="2098648" y="4761148"/>
            <a:ext cx="1897288" cy="68461"/>
          </a:xfrm>
          <a:prstGeom prst="straightConnector1">
            <a:avLst/>
          </a:prstGeom>
          <a:ln w="88900">
            <a:prstDash val="sysDot"/>
            <a:tailEnd type="arrow"/>
          </a:ln>
        </p:spPr>
        <p:style>
          <a:lnRef idx="1">
            <a:schemeClr val="accent1"/>
          </a:lnRef>
          <a:fillRef idx="0">
            <a:schemeClr val="accent1"/>
          </a:fillRef>
          <a:effectRef idx="0">
            <a:schemeClr val="accent1"/>
          </a:effectRef>
          <a:fontRef idx="minor">
            <a:schemeClr val="tx1"/>
          </a:fontRef>
        </p:style>
      </p:cxnSp>
      <p:pic>
        <p:nvPicPr>
          <p:cNvPr id="25" name="Picture 2" descr="C:\Documents and Settings\JMA1E5B\My Documents\My Pictures\Microsoft クリップ オーガナイザ\j0431637.png"/>
          <p:cNvPicPr>
            <a:picLocks noChangeAspect="1" noChangeArrowheads="1"/>
          </p:cNvPicPr>
          <p:nvPr/>
        </p:nvPicPr>
        <p:blipFill>
          <a:blip r:embed="rId2" cstate="print"/>
          <a:srcRect/>
          <a:stretch>
            <a:fillRect/>
          </a:stretch>
        </p:blipFill>
        <p:spPr bwMode="auto">
          <a:xfrm>
            <a:off x="4716016" y="4509120"/>
            <a:ext cx="1368151" cy="1368152"/>
          </a:xfrm>
          <a:prstGeom prst="rect">
            <a:avLst/>
          </a:prstGeom>
          <a:noFill/>
          <a:ln w="9525">
            <a:noFill/>
            <a:miter lim="800000"/>
            <a:headEnd/>
            <a:tailEnd/>
          </a:ln>
        </p:spPr>
      </p:pic>
      <p:pic>
        <p:nvPicPr>
          <p:cNvPr id="20481" name="Picture 1"/>
          <p:cNvPicPr>
            <a:picLocks noChangeAspect="1" noChangeArrowheads="1"/>
          </p:cNvPicPr>
          <p:nvPr/>
        </p:nvPicPr>
        <p:blipFill>
          <a:blip r:embed="rId4" cstate="print"/>
          <a:srcRect/>
          <a:stretch>
            <a:fillRect/>
          </a:stretch>
        </p:blipFill>
        <p:spPr bwMode="auto">
          <a:xfrm>
            <a:off x="1331640" y="5589240"/>
            <a:ext cx="1152128" cy="1108461"/>
          </a:xfrm>
          <a:prstGeom prst="rect">
            <a:avLst/>
          </a:prstGeom>
          <a:noFill/>
          <a:ln w="9525">
            <a:noFill/>
            <a:miter lim="800000"/>
            <a:headEnd/>
            <a:tailEnd/>
          </a:ln>
        </p:spPr>
      </p:pic>
      <p:cxnSp>
        <p:nvCxnSpPr>
          <p:cNvPr id="38" name="直線矢印コネクタ 37"/>
          <p:cNvCxnSpPr>
            <a:stCxn id="20481" idx="3"/>
          </p:cNvCxnSpPr>
          <p:nvPr/>
        </p:nvCxnSpPr>
        <p:spPr>
          <a:xfrm flipV="1">
            <a:off x="2483768" y="5805264"/>
            <a:ext cx="1440160" cy="338207"/>
          </a:xfrm>
          <a:prstGeom prst="straightConnector1">
            <a:avLst/>
          </a:prstGeom>
          <a:ln w="88900">
            <a:prstDash val="sysDot"/>
            <a:tailEnd type="arrow"/>
          </a:ln>
        </p:spPr>
        <p:style>
          <a:lnRef idx="1">
            <a:schemeClr val="accent1"/>
          </a:lnRef>
          <a:fillRef idx="0">
            <a:schemeClr val="accent1"/>
          </a:fillRef>
          <a:effectRef idx="0">
            <a:schemeClr val="accent1"/>
          </a:effectRef>
          <a:fontRef idx="minor">
            <a:schemeClr val="tx1"/>
          </a:fontRef>
        </p:style>
      </p:cxnSp>
      <p:sp>
        <p:nvSpPr>
          <p:cNvPr id="41" name="角丸四角形 40"/>
          <p:cNvSpPr/>
          <p:nvPr/>
        </p:nvSpPr>
        <p:spPr>
          <a:xfrm>
            <a:off x="2051720" y="5373216"/>
            <a:ext cx="936104" cy="504056"/>
          </a:xfrm>
          <a:prstGeom prst="roundRec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600" dirty="0" smtClean="0">
                <a:solidFill>
                  <a:schemeClr val="tx1"/>
                </a:solidFill>
                <a:latin typeface="Calibri" pitchFamily="34" charset="0"/>
              </a:rPr>
              <a:t>GSM</a:t>
            </a:r>
            <a:endParaRPr lang="ja-JP" altLang="en-US" sz="1600" dirty="0">
              <a:solidFill>
                <a:schemeClr val="tx1"/>
              </a:solidFill>
              <a:latin typeface="Calibri" pitchFamily="34" charset="0"/>
            </a:endParaRPr>
          </a:p>
        </p:txBody>
      </p:sp>
      <p:pic>
        <p:nvPicPr>
          <p:cNvPr id="20483" name="Picture 3"/>
          <p:cNvPicPr>
            <a:picLocks noChangeAspect="1" noChangeArrowheads="1"/>
          </p:cNvPicPr>
          <p:nvPr/>
        </p:nvPicPr>
        <p:blipFill>
          <a:blip r:embed="rId5" cstate="print"/>
          <a:srcRect/>
          <a:stretch>
            <a:fillRect/>
          </a:stretch>
        </p:blipFill>
        <p:spPr bwMode="auto">
          <a:xfrm>
            <a:off x="899592" y="4221088"/>
            <a:ext cx="1199056" cy="1217042"/>
          </a:xfrm>
          <a:prstGeom prst="rect">
            <a:avLst/>
          </a:prstGeom>
          <a:noFill/>
          <a:ln w="9525">
            <a:noFill/>
            <a:miter lim="800000"/>
            <a:headEnd/>
            <a:tailEnd/>
          </a:ln>
        </p:spPr>
      </p:pic>
      <p:sp>
        <p:nvSpPr>
          <p:cNvPr id="16" name="角丸四角形 15"/>
          <p:cNvSpPr/>
          <p:nvPr/>
        </p:nvSpPr>
        <p:spPr>
          <a:xfrm>
            <a:off x="1331640" y="4077072"/>
            <a:ext cx="1152128" cy="576064"/>
          </a:xfrm>
          <a:prstGeom prst="roundRec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2000" dirty="0" smtClean="0">
                <a:solidFill>
                  <a:schemeClr val="tx1"/>
                </a:solidFill>
                <a:latin typeface="Calibri" pitchFamily="34" charset="0"/>
              </a:rPr>
              <a:t>DCPCs</a:t>
            </a:r>
            <a:endParaRPr kumimoji="1" lang="ja-JP" altLang="en-US" sz="2000" dirty="0">
              <a:solidFill>
                <a:schemeClr val="tx1"/>
              </a:solidFill>
              <a:latin typeface="Calibri" pitchFamily="34" charset="0"/>
            </a:endParaRPr>
          </a:p>
        </p:txBody>
      </p:sp>
      <p:pic>
        <p:nvPicPr>
          <p:cNvPr id="57" name="Picture 8" descr="D:\1年間使わなければ削除\MC900433941.PNG"/>
          <p:cNvPicPr>
            <a:picLocks noChangeAspect="1" noChangeArrowheads="1"/>
          </p:cNvPicPr>
          <p:nvPr/>
        </p:nvPicPr>
        <p:blipFill>
          <a:blip r:embed="rId6" cstate="print"/>
          <a:srcRect/>
          <a:stretch>
            <a:fillRect/>
          </a:stretch>
        </p:blipFill>
        <p:spPr bwMode="auto">
          <a:xfrm>
            <a:off x="7596336" y="3501008"/>
            <a:ext cx="1080120" cy="1080120"/>
          </a:xfrm>
          <a:prstGeom prst="rect">
            <a:avLst/>
          </a:prstGeom>
          <a:noFill/>
        </p:spPr>
      </p:pic>
      <p:pic>
        <p:nvPicPr>
          <p:cNvPr id="58" name="Picture 10" descr="D:\1年間使わなければ削除\MC900433942.PNG"/>
          <p:cNvPicPr>
            <a:picLocks noChangeAspect="1" noChangeArrowheads="1"/>
          </p:cNvPicPr>
          <p:nvPr/>
        </p:nvPicPr>
        <p:blipFill>
          <a:blip r:embed="rId7" cstate="print"/>
          <a:srcRect/>
          <a:stretch>
            <a:fillRect/>
          </a:stretch>
        </p:blipFill>
        <p:spPr bwMode="auto">
          <a:xfrm>
            <a:off x="7596336" y="4509120"/>
            <a:ext cx="1207193" cy="1207193"/>
          </a:xfrm>
          <a:prstGeom prst="rect">
            <a:avLst/>
          </a:prstGeom>
          <a:noFill/>
        </p:spPr>
      </p:pic>
      <p:sp>
        <p:nvSpPr>
          <p:cNvPr id="59" name="角丸四角形 58"/>
          <p:cNvSpPr/>
          <p:nvPr/>
        </p:nvSpPr>
        <p:spPr>
          <a:xfrm>
            <a:off x="7596336" y="5733256"/>
            <a:ext cx="1224136" cy="576064"/>
          </a:xfrm>
          <a:prstGeom prst="roundRec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2000" dirty="0" smtClean="0">
                <a:solidFill>
                  <a:schemeClr val="tx1"/>
                </a:solidFill>
                <a:latin typeface="Calibri" pitchFamily="34" charset="0"/>
              </a:rPr>
              <a:t>Users</a:t>
            </a:r>
            <a:endParaRPr kumimoji="1" lang="ja-JP" altLang="en-US" sz="2000" dirty="0">
              <a:solidFill>
                <a:schemeClr val="tx1"/>
              </a:solidFill>
              <a:latin typeface="Calibri" pitchFamily="34" charset="0"/>
            </a:endParaRPr>
          </a:p>
        </p:txBody>
      </p:sp>
      <p:sp>
        <p:nvSpPr>
          <p:cNvPr id="22" name="正方形/長方形 21"/>
          <p:cNvSpPr/>
          <p:nvPr/>
        </p:nvSpPr>
        <p:spPr>
          <a:xfrm>
            <a:off x="3995936" y="980728"/>
            <a:ext cx="4294061" cy="400110"/>
          </a:xfrm>
          <a:prstGeom prst="rect">
            <a:avLst/>
          </a:prstGeom>
        </p:spPr>
        <p:txBody>
          <a:bodyPr wrap="none">
            <a:spAutoFit/>
          </a:bodyPr>
          <a:lstStyle/>
          <a:p>
            <a:r>
              <a:rPr lang="en-GB" altLang="ja-JP" sz="2000" u="sng" dirty="0" smtClean="0">
                <a:latin typeface="Calibri" pitchFamily="34" charset="0"/>
                <a:hlinkClick r:id="rId8"/>
              </a:rPr>
              <a:t>http://www.wis-jma.go.jp/data/browse</a:t>
            </a:r>
            <a:endParaRPr lang="ja-JP" altLang="en-US" sz="2000" dirty="0">
              <a:latin typeface="Calibri" pitchFamily="34" charset="0"/>
            </a:endParaRPr>
          </a:p>
        </p:txBody>
      </p:sp>
      <p:sp>
        <p:nvSpPr>
          <p:cNvPr id="24" name="スライド番号プレースホルダ 23"/>
          <p:cNvSpPr>
            <a:spLocks noGrp="1"/>
          </p:cNvSpPr>
          <p:nvPr>
            <p:ph type="sldNum" sz="quarter" idx="12"/>
          </p:nvPr>
        </p:nvSpPr>
        <p:spPr/>
        <p:txBody>
          <a:bodyPr/>
          <a:lstStyle/>
          <a:p>
            <a:fld id="{18EF1D36-01B6-46FE-B030-D413EE17CB79}" type="slidenum">
              <a:rPr kumimoji="1" lang="ja-JP" altLang="en-US" smtClean="0"/>
              <a:pPr/>
              <a:t>6</a:t>
            </a:fld>
            <a:endParaRPr kumimoji="1" lang="ja-JP" altLang="en-US"/>
          </a:p>
        </p:txBody>
      </p:sp>
      <p:sp>
        <p:nvSpPr>
          <p:cNvPr id="26" name="フッター プレースホルダ 25"/>
          <p:cNvSpPr>
            <a:spLocks noGrp="1"/>
          </p:cNvSpPr>
          <p:nvPr>
            <p:ph type="ftr" sz="quarter" idx="11"/>
          </p:nvPr>
        </p:nvSpPr>
        <p:spPr/>
        <p:txBody>
          <a:bodyPr/>
          <a:lstStyle/>
          <a:p>
            <a:r>
              <a:rPr kumimoji="1" lang="en-US" altLang="ja-JP" smtClean="0"/>
              <a:t>ET-WISC Meeting 2012</a:t>
            </a:r>
            <a:endParaRPr kumimoji="1" lang="ja-JP" altLang="en-US"/>
          </a:p>
        </p:txBody>
      </p:sp>
      <p:sp>
        <p:nvSpPr>
          <p:cNvPr id="27" name="上カーブ矢印 26"/>
          <p:cNvSpPr/>
          <p:nvPr/>
        </p:nvSpPr>
        <p:spPr>
          <a:xfrm rot="5400000">
            <a:off x="6408204" y="3537012"/>
            <a:ext cx="576064" cy="1512168"/>
          </a:xfrm>
          <a:prstGeom prst="curvedUpArrow">
            <a:avLst>
              <a:gd name="adj1" fmla="val 1890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Calibri" pitchFamily="34" charset="0"/>
            </a:endParaRPr>
          </a:p>
        </p:txBody>
      </p:sp>
      <p:sp>
        <p:nvSpPr>
          <p:cNvPr id="28" name="上カーブ矢印 27"/>
          <p:cNvSpPr/>
          <p:nvPr/>
        </p:nvSpPr>
        <p:spPr>
          <a:xfrm rot="5400000">
            <a:off x="6408204" y="4689140"/>
            <a:ext cx="576064" cy="1512168"/>
          </a:xfrm>
          <a:prstGeom prst="curvedUpArrow">
            <a:avLst>
              <a:gd name="adj1" fmla="val 18906"/>
              <a:gd name="adj2" fmla="val 50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692696"/>
            <a:ext cx="8229600" cy="1066800"/>
          </a:xfrm>
        </p:spPr>
        <p:txBody>
          <a:bodyPr/>
          <a:lstStyle/>
          <a:p>
            <a:r>
              <a:rPr lang="en-US" altLang="ja-JP" dirty="0" smtClean="0"/>
              <a:t>Metadata Synchronization</a:t>
            </a:r>
            <a:endParaRPr kumimoji="1" lang="ja-JP" altLang="en-US" dirty="0"/>
          </a:p>
        </p:txBody>
      </p:sp>
      <p:sp>
        <p:nvSpPr>
          <p:cNvPr id="3" name="コンテンツ プレースホルダ 2"/>
          <p:cNvSpPr>
            <a:spLocks noGrp="1"/>
          </p:cNvSpPr>
          <p:nvPr>
            <p:ph idx="1"/>
          </p:nvPr>
        </p:nvSpPr>
        <p:spPr>
          <a:xfrm>
            <a:off x="467544" y="1556792"/>
            <a:ext cx="8568952" cy="2520280"/>
          </a:xfrm>
        </p:spPr>
        <p:txBody>
          <a:bodyPr>
            <a:normAutofit/>
          </a:bodyPr>
          <a:lstStyle/>
          <a:p>
            <a:r>
              <a:rPr lang="en-US" altLang="ja-JP" dirty="0" smtClean="0">
                <a:latin typeface="Calibri" pitchFamily="34" charset="0"/>
              </a:rPr>
              <a:t>As a role of GISC, GISC Tokyo has been exchanging metadata with other operational GISCs (such as Beijing and Offenbach) by OAI-PMH (Open Archives Initiative Protocol for Metadata Harvesting) at regular intervals.</a:t>
            </a:r>
          </a:p>
          <a:p>
            <a:r>
              <a:rPr lang="en-GB" altLang="ja-JP" dirty="0" smtClean="0">
                <a:latin typeface="Calibri" pitchFamily="34" charset="0"/>
              </a:rPr>
              <a:t>Monitoring tool at: </a:t>
            </a:r>
            <a:r>
              <a:rPr lang="de-DE" altLang="ja-JP" sz="2000" u="sng" dirty="0" smtClean="0">
                <a:latin typeface="Calibri" pitchFamily="34" charset="0"/>
                <a:hlinkClick r:id="rId2"/>
              </a:rPr>
              <a:t>http://toyoda-eizi.net/2011/syncmon/mon.html</a:t>
            </a:r>
            <a:endParaRPr kumimoji="1" lang="ja-JP" altLang="en-US" dirty="0">
              <a:latin typeface="Calibri" pitchFamily="34" charset="0"/>
            </a:endParaRPr>
          </a:p>
        </p:txBody>
      </p:sp>
      <p:sp>
        <p:nvSpPr>
          <p:cNvPr id="8" name="正方形/長方形 7"/>
          <p:cNvSpPr/>
          <p:nvPr/>
        </p:nvSpPr>
        <p:spPr>
          <a:xfrm>
            <a:off x="1032984" y="4869160"/>
            <a:ext cx="1211422" cy="369332"/>
          </a:xfrm>
          <a:prstGeom prst="rect">
            <a:avLst/>
          </a:prstGeom>
        </p:spPr>
        <p:txBody>
          <a:bodyPr wrap="none">
            <a:spAutoFit/>
          </a:bodyPr>
          <a:lstStyle/>
          <a:p>
            <a:r>
              <a:rPr lang="en-US" altLang="ja-JP" dirty="0" smtClean="0">
                <a:latin typeface="Calibri" pitchFamily="34" charset="0"/>
              </a:rPr>
              <a:t>GISC Tokyo</a:t>
            </a:r>
            <a:endParaRPr lang="en-US" altLang="ja-JP" dirty="0">
              <a:latin typeface="Calibri" pitchFamily="34" charset="0"/>
            </a:endParaRPr>
          </a:p>
        </p:txBody>
      </p:sp>
      <p:sp>
        <p:nvSpPr>
          <p:cNvPr id="9" name="正方形/長方形 8"/>
          <p:cNvSpPr/>
          <p:nvPr/>
        </p:nvSpPr>
        <p:spPr>
          <a:xfrm>
            <a:off x="1032984" y="6300028"/>
            <a:ext cx="1645002" cy="369332"/>
          </a:xfrm>
          <a:prstGeom prst="rect">
            <a:avLst/>
          </a:prstGeom>
        </p:spPr>
        <p:txBody>
          <a:bodyPr wrap="none">
            <a:spAutoFit/>
          </a:bodyPr>
          <a:lstStyle/>
          <a:p>
            <a:r>
              <a:rPr lang="en-US" altLang="ja-JP" dirty="0" smtClean="0">
                <a:latin typeface="Calibri" pitchFamily="34" charset="0"/>
              </a:rPr>
              <a:t>GISC Offenbach</a:t>
            </a:r>
            <a:endParaRPr lang="en-US" altLang="ja-JP" dirty="0">
              <a:latin typeface="Calibri" pitchFamily="34" charset="0"/>
            </a:endParaRPr>
          </a:p>
        </p:txBody>
      </p:sp>
      <p:sp>
        <p:nvSpPr>
          <p:cNvPr id="10" name="正方形/長方形 9"/>
          <p:cNvSpPr/>
          <p:nvPr/>
        </p:nvSpPr>
        <p:spPr>
          <a:xfrm>
            <a:off x="5569488" y="4725144"/>
            <a:ext cx="1301959" cy="369332"/>
          </a:xfrm>
          <a:prstGeom prst="rect">
            <a:avLst/>
          </a:prstGeom>
        </p:spPr>
        <p:txBody>
          <a:bodyPr wrap="none">
            <a:spAutoFit/>
          </a:bodyPr>
          <a:lstStyle/>
          <a:p>
            <a:r>
              <a:rPr lang="en-US" altLang="ja-JP" dirty="0" smtClean="0">
                <a:latin typeface="Calibri" pitchFamily="34" charset="0"/>
              </a:rPr>
              <a:t>GISC Beijing</a:t>
            </a:r>
            <a:endParaRPr lang="en-US" altLang="ja-JP" dirty="0">
              <a:latin typeface="Calibri" pitchFamily="34" charset="0"/>
            </a:endParaRPr>
          </a:p>
        </p:txBody>
      </p:sp>
      <p:cxnSp>
        <p:nvCxnSpPr>
          <p:cNvPr id="12" name="直線矢印コネクタ 11"/>
          <p:cNvCxnSpPr/>
          <p:nvPr/>
        </p:nvCxnSpPr>
        <p:spPr>
          <a:xfrm flipV="1">
            <a:off x="3049208" y="4725144"/>
            <a:ext cx="1584176" cy="144016"/>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4" name="直線矢印コネクタ 13"/>
          <p:cNvCxnSpPr/>
          <p:nvPr/>
        </p:nvCxnSpPr>
        <p:spPr>
          <a:xfrm>
            <a:off x="2905192" y="4941168"/>
            <a:ext cx="288032" cy="648072"/>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16" name="直線矢印コネクタ 15"/>
          <p:cNvCxnSpPr/>
          <p:nvPr/>
        </p:nvCxnSpPr>
        <p:spPr>
          <a:xfrm flipH="1" flipV="1">
            <a:off x="5137440" y="5229200"/>
            <a:ext cx="144016" cy="432048"/>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sp>
        <p:nvSpPr>
          <p:cNvPr id="21" name="正方形/長方形 20"/>
          <p:cNvSpPr/>
          <p:nvPr/>
        </p:nvSpPr>
        <p:spPr>
          <a:xfrm>
            <a:off x="5929528" y="6165304"/>
            <a:ext cx="1306768" cy="369332"/>
          </a:xfrm>
          <a:prstGeom prst="rect">
            <a:avLst/>
          </a:prstGeom>
        </p:spPr>
        <p:txBody>
          <a:bodyPr wrap="none">
            <a:spAutoFit/>
          </a:bodyPr>
          <a:lstStyle/>
          <a:p>
            <a:r>
              <a:rPr lang="en-US" altLang="ja-JP" dirty="0" smtClean="0">
                <a:latin typeface="Calibri" pitchFamily="34" charset="0"/>
              </a:rPr>
              <a:t>Other GISCs</a:t>
            </a:r>
            <a:endParaRPr lang="en-US" altLang="ja-JP" dirty="0">
              <a:latin typeface="Calibri" pitchFamily="34" charset="0"/>
            </a:endParaRPr>
          </a:p>
        </p:txBody>
      </p:sp>
      <p:cxnSp>
        <p:nvCxnSpPr>
          <p:cNvPr id="23" name="直線矢印コネクタ 22"/>
          <p:cNvCxnSpPr/>
          <p:nvPr/>
        </p:nvCxnSpPr>
        <p:spPr>
          <a:xfrm flipH="1">
            <a:off x="3625272" y="6021288"/>
            <a:ext cx="1440160" cy="0"/>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7" name="直線矢印コネクタ 26"/>
          <p:cNvCxnSpPr/>
          <p:nvPr/>
        </p:nvCxnSpPr>
        <p:spPr>
          <a:xfrm flipH="1">
            <a:off x="3625272" y="5013176"/>
            <a:ext cx="1234760" cy="720080"/>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30" name="直線矢印コネクタ 29"/>
          <p:cNvCxnSpPr/>
          <p:nvPr/>
        </p:nvCxnSpPr>
        <p:spPr>
          <a:xfrm flipH="1" flipV="1">
            <a:off x="3265232" y="5085184"/>
            <a:ext cx="1800200" cy="720080"/>
          </a:xfrm>
          <a:prstGeom prst="straightConnector1">
            <a:avLst/>
          </a:prstGeom>
          <a:ln>
            <a:headEnd type="arrow" w="med" len="med"/>
            <a:tailEnd type="arrow" w="med" len="med"/>
          </a:ln>
        </p:spPr>
        <p:style>
          <a:lnRef idx="1">
            <a:schemeClr val="accent1"/>
          </a:lnRef>
          <a:fillRef idx="0">
            <a:schemeClr val="accent1"/>
          </a:fillRef>
          <a:effectRef idx="0">
            <a:schemeClr val="accent1"/>
          </a:effectRef>
          <a:fontRef idx="minor">
            <a:schemeClr val="tx1"/>
          </a:fontRef>
        </p:style>
      </p:cxnSp>
      <p:pic>
        <p:nvPicPr>
          <p:cNvPr id="34" name="Picture 2" descr="C:\Documents and Settings\JMA1E5B\My Documents\My Pictures\Microsoft クリップ オーガナイザ\j0431637.png"/>
          <p:cNvPicPr>
            <a:picLocks noChangeAspect="1" noChangeArrowheads="1"/>
          </p:cNvPicPr>
          <p:nvPr/>
        </p:nvPicPr>
        <p:blipFill>
          <a:blip r:embed="rId3" cstate="print"/>
          <a:srcRect/>
          <a:stretch>
            <a:fillRect/>
          </a:stretch>
        </p:blipFill>
        <p:spPr bwMode="auto">
          <a:xfrm>
            <a:off x="2257120" y="4149080"/>
            <a:ext cx="864096" cy="864097"/>
          </a:xfrm>
          <a:prstGeom prst="rect">
            <a:avLst/>
          </a:prstGeom>
          <a:noFill/>
          <a:ln w="9525">
            <a:noFill/>
            <a:miter lim="800000"/>
            <a:headEnd/>
            <a:tailEnd/>
          </a:ln>
        </p:spPr>
      </p:pic>
      <p:pic>
        <p:nvPicPr>
          <p:cNvPr id="35" name="Picture 2" descr="C:\Documents and Settings\JMA1E5B\My Documents\My Pictures\Microsoft クリップ オーガナイザ\j0431637.png"/>
          <p:cNvPicPr>
            <a:picLocks noChangeAspect="1" noChangeArrowheads="1"/>
          </p:cNvPicPr>
          <p:nvPr/>
        </p:nvPicPr>
        <p:blipFill>
          <a:blip r:embed="rId3" cstate="print"/>
          <a:srcRect/>
          <a:stretch>
            <a:fillRect/>
          </a:stretch>
        </p:blipFill>
        <p:spPr bwMode="auto">
          <a:xfrm>
            <a:off x="2761176" y="5661248"/>
            <a:ext cx="864096" cy="864097"/>
          </a:xfrm>
          <a:prstGeom prst="rect">
            <a:avLst/>
          </a:prstGeom>
          <a:noFill/>
          <a:ln w="9525">
            <a:noFill/>
            <a:miter lim="800000"/>
            <a:headEnd/>
            <a:tailEnd/>
          </a:ln>
        </p:spPr>
      </p:pic>
      <p:pic>
        <p:nvPicPr>
          <p:cNvPr id="36" name="Picture 2" descr="C:\Documents and Settings\JMA1E5B\My Documents\My Pictures\Microsoft クリップ オーガナイザ\j0431637.png"/>
          <p:cNvPicPr>
            <a:picLocks noChangeAspect="1" noChangeArrowheads="1"/>
          </p:cNvPicPr>
          <p:nvPr/>
        </p:nvPicPr>
        <p:blipFill>
          <a:blip r:embed="rId3" cstate="print"/>
          <a:srcRect/>
          <a:stretch>
            <a:fillRect/>
          </a:stretch>
        </p:blipFill>
        <p:spPr bwMode="auto">
          <a:xfrm>
            <a:off x="4777400" y="4221088"/>
            <a:ext cx="864096" cy="864097"/>
          </a:xfrm>
          <a:prstGeom prst="rect">
            <a:avLst/>
          </a:prstGeom>
          <a:noFill/>
          <a:ln w="9525">
            <a:noFill/>
            <a:miter lim="800000"/>
            <a:headEnd/>
            <a:tailEnd/>
          </a:ln>
        </p:spPr>
      </p:pic>
      <p:pic>
        <p:nvPicPr>
          <p:cNvPr id="37" name="Picture 2" descr="C:\Documents and Settings\JMA1E5B\My Documents\My Pictures\Microsoft クリップ オーガナイザ\j0431637.png"/>
          <p:cNvPicPr>
            <a:picLocks noChangeAspect="1" noChangeArrowheads="1"/>
          </p:cNvPicPr>
          <p:nvPr/>
        </p:nvPicPr>
        <p:blipFill>
          <a:blip r:embed="rId3" cstate="print"/>
          <a:srcRect/>
          <a:stretch>
            <a:fillRect/>
          </a:stretch>
        </p:blipFill>
        <p:spPr bwMode="auto">
          <a:xfrm>
            <a:off x="5209448" y="5733256"/>
            <a:ext cx="864096" cy="864097"/>
          </a:xfrm>
          <a:prstGeom prst="rect">
            <a:avLst/>
          </a:prstGeom>
          <a:noFill/>
          <a:ln w="9525">
            <a:noFill/>
            <a:miter lim="800000"/>
            <a:headEnd/>
            <a:tailEnd/>
          </a:ln>
        </p:spPr>
      </p:pic>
      <p:sp>
        <p:nvSpPr>
          <p:cNvPr id="19" name="スライド番号プレースホルダ 18"/>
          <p:cNvSpPr>
            <a:spLocks noGrp="1"/>
          </p:cNvSpPr>
          <p:nvPr>
            <p:ph type="sldNum" sz="quarter" idx="12"/>
          </p:nvPr>
        </p:nvSpPr>
        <p:spPr/>
        <p:txBody>
          <a:bodyPr/>
          <a:lstStyle/>
          <a:p>
            <a:fld id="{18EF1D36-01B6-46FE-B030-D413EE17CB79}" type="slidenum">
              <a:rPr kumimoji="1" lang="ja-JP" altLang="en-US" smtClean="0"/>
              <a:pPr/>
              <a:t>7</a:t>
            </a:fld>
            <a:endParaRPr kumimoji="1" lang="ja-JP" altLang="en-US"/>
          </a:p>
        </p:txBody>
      </p:sp>
      <p:sp>
        <p:nvSpPr>
          <p:cNvPr id="20" name="フッター プレースホルダ 19"/>
          <p:cNvSpPr>
            <a:spLocks noGrp="1"/>
          </p:cNvSpPr>
          <p:nvPr>
            <p:ph type="ftr" sz="quarter" idx="11"/>
          </p:nvPr>
        </p:nvSpPr>
        <p:spPr/>
        <p:txBody>
          <a:bodyPr/>
          <a:lstStyle/>
          <a:p>
            <a:r>
              <a:rPr kumimoji="1" lang="en-US" altLang="ja-JP" smtClean="0"/>
              <a:t>ET-WISC Meeting 2012</a:t>
            </a:r>
            <a:endParaRPr kumimoji="1" lang="ja-JP" altLang="en-US"/>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 name="表 48"/>
          <p:cNvGraphicFramePr>
            <a:graphicFrameLocks noGrp="1"/>
          </p:cNvGraphicFramePr>
          <p:nvPr/>
        </p:nvGraphicFramePr>
        <p:xfrm>
          <a:off x="2267744" y="4509120"/>
          <a:ext cx="6624736" cy="2184408"/>
        </p:xfrm>
        <a:graphic>
          <a:graphicData uri="http://schemas.openxmlformats.org/drawingml/2006/table">
            <a:tbl>
              <a:tblPr/>
              <a:tblGrid>
                <a:gridCol w="1603883"/>
                <a:gridCol w="1324948"/>
                <a:gridCol w="863160"/>
                <a:gridCol w="1019660"/>
                <a:gridCol w="1813085"/>
              </a:tblGrid>
              <a:tr h="116089">
                <a:tc gridSpan="5">
                  <a:txBody>
                    <a:bodyPr/>
                    <a:lstStyle/>
                    <a:p>
                      <a:pPr algn="ctr">
                        <a:spcAft>
                          <a:spcPts val="0"/>
                        </a:spcAft>
                      </a:pPr>
                      <a:r>
                        <a:rPr lang="en-US" sz="1100" kern="0" dirty="0" smtClean="0">
                          <a:solidFill>
                            <a:srgbClr val="000000"/>
                          </a:solidFill>
                          <a:latin typeface="Arial"/>
                          <a:ea typeface="ＭＳ Ｐゴシック"/>
                          <a:cs typeface="Times New Roman"/>
                        </a:rPr>
                        <a:t>Table </a:t>
                      </a:r>
                      <a:r>
                        <a:rPr lang="en-US" sz="1100" kern="0" dirty="0">
                          <a:solidFill>
                            <a:srgbClr val="000000"/>
                          </a:solidFill>
                          <a:latin typeface="Arial"/>
                          <a:ea typeface="ＭＳ Ｐゴシック"/>
                          <a:cs typeface="Times New Roman"/>
                        </a:rPr>
                        <a:t>: Current Status of RTH Tokyo</a:t>
                      </a:r>
                      <a:endParaRPr lang="ja-JP" sz="1200" kern="100" dirty="0">
                        <a:latin typeface="Arial"/>
                        <a:ea typeface="Arial"/>
                        <a:cs typeface="Times New Roman"/>
                      </a:endParaRPr>
                    </a:p>
                  </a:txBody>
                  <a:tcPr marL="62865" marR="62865" marT="0" marB="0" anchor="ctr">
                    <a:lnL>
                      <a:noFill/>
                    </a:lnL>
                    <a:lnR>
                      <a:noFill/>
                    </a:lnR>
                    <a:lnT>
                      <a:noFill/>
                    </a:lnT>
                    <a:lnB w="12700" cap="flat" cmpd="sng" algn="ctr">
                      <a:solidFill>
                        <a:srgbClr val="000000"/>
                      </a:solidFill>
                      <a:prstDash val="solid"/>
                      <a:round/>
                      <a:headEnd type="none" w="med" len="med"/>
                      <a:tailEnd type="none" w="med" len="med"/>
                    </a:lnB>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c hMerge="1">
                  <a:txBody>
                    <a:bodyPr/>
                    <a:lstStyle/>
                    <a:p>
                      <a:endParaRPr kumimoji="1" lang="ja-JP" altLang="en-US"/>
                    </a:p>
                  </a:txBody>
                  <a:tcPr/>
                </a:tc>
              </a:tr>
              <a:tr h="168064">
                <a:tc rowSpan="2">
                  <a:txBody>
                    <a:bodyPr/>
                    <a:lstStyle/>
                    <a:p>
                      <a:pPr algn="l">
                        <a:spcAft>
                          <a:spcPts val="0"/>
                        </a:spcAft>
                      </a:pPr>
                      <a:r>
                        <a:rPr lang="en-US" sz="1100" kern="0" dirty="0">
                          <a:solidFill>
                            <a:srgbClr val="000000"/>
                          </a:solidFill>
                          <a:latin typeface="Arial"/>
                          <a:ea typeface="ＭＳ Ｐゴシック"/>
                          <a:cs typeface="Times New Roman"/>
                        </a:rPr>
                        <a:t>Circuit connected with</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Aft>
                          <a:spcPts val="0"/>
                        </a:spcAft>
                      </a:pPr>
                      <a:r>
                        <a:rPr lang="en-US" sz="1100" kern="0">
                          <a:solidFill>
                            <a:srgbClr val="000000"/>
                          </a:solidFill>
                          <a:latin typeface="Arial"/>
                          <a:ea typeface="ＭＳ Ｐゴシック"/>
                          <a:cs typeface="Times New Roman"/>
                        </a:rPr>
                        <a:t>Type of circuit</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spcAft>
                          <a:spcPts val="0"/>
                        </a:spcAft>
                      </a:pPr>
                      <a:r>
                        <a:rPr lang="en-US" sz="1100" kern="0" dirty="0">
                          <a:solidFill>
                            <a:srgbClr val="000000"/>
                          </a:solidFill>
                          <a:latin typeface="Arial"/>
                          <a:ea typeface="ＭＳ Ｐゴシック"/>
                          <a:cs typeface="Times New Roman"/>
                        </a:rPr>
                        <a:t>Circuit speed (bps)</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kumimoji="1" lang="ja-JP" altLang="en-US"/>
                    </a:p>
                  </a:txBody>
                  <a:tcPr/>
                </a:tc>
                <a:tc rowSpan="2">
                  <a:txBody>
                    <a:bodyPr/>
                    <a:lstStyle/>
                    <a:p>
                      <a:pPr algn="l">
                        <a:spcAft>
                          <a:spcPts val="0"/>
                        </a:spcAft>
                      </a:pPr>
                      <a:r>
                        <a:rPr lang="en-US" sz="1100" kern="0" dirty="0">
                          <a:solidFill>
                            <a:srgbClr val="000000"/>
                          </a:solidFill>
                          <a:latin typeface="Arial"/>
                          <a:ea typeface="ＭＳ Ｐゴシック"/>
                          <a:cs typeface="Times New Roman"/>
                        </a:rPr>
                        <a:t>Protocol</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064">
                <a:tc vMerge="1">
                  <a:txBody>
                    <a:bodyPr/>
                    <a:lstStyle/>
                    <a:p>
                      <a:endParaRPr kumimoji="1" lang="ja-JP" altLang="en-US"/>
                    </a:p>
                  </a:txBody>
                  <a:tcPr/>
                </a:tc>
                <a:tc vMerge="1">
                  <a:txBody>
                    <a:bodyPr/>
                    <a:lstStyle/>
                    <a:p>
                      <a:endParaRPr kumimoji="1" lang="ja-JP" altLang="en-US"/>
                    </a:p>
                  </a:txBody>
                  <a:tcPr/>
                </a:tc>
                <a:tc>
                  <a:txBody>
                    <a:bodyPr/>
                    <a:lstStyle/>
                    <a:p>
                      <a:pPr algn="l">
                        <a:spcAft>
                          <a:spcPts val="0"/>
                        </a:spcAft>
                      </a:pPr>
                      <a:r>
                        <a:rPr lang="en-US" sz="1100" kern="0" dirty="0">
                          <a:solidFill>
                            <a:srgbClr val="000000"/>
                          </a:solidFill>
                          <a:latin typeface="Arial"/>
                          <a:ea typeface="ＭＳ Ｐゴシック"/>
                          <a:cs typeface="Times New Roman"/>
                        </a:rPr>
                        <a:t>Tokyo side</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dirty="0">
                          <a:solidFill>
                            <a:srgbClr val="000000"/>
                          </a:solidFill>
                          <a:latin typeface="Arial"/>
                          <a:ea typeface="ＭＳ Ｐゴシック"/>
                          <a:cs typeface="Times New Roman"/>
                        </a:rPr>
                        <a:t>NMHS side</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r>
              <a:tr h="168064">
                <a:tc>
                  <a:txBody>
                    <a:bodyPr/>
                    <a:lstStyle/>
                    <a:p>
                      <a:pPr algn="l">
                        <a:spcAft>
                          <a:spcPts val="0"/>
                        </a:spcAft>
                      </a:pPr>
                      <a:r>
                        <a:rPr lang="en-US" sz="1100" kern="0" dirty="0">
                          <a:solidFill>
                            <a:srgbClr val="000000"/>
                          </a:solidFill>
                          <a:latin typeface="Arial"/>
                          <a:ea typeface="ＭＳ Ｐゴシック"/>
                          <a:cs typeface="Times New Roman"/>
                        </a:rPr>
                        <a:t>WMC Melbourne</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l">
                        <a:spcAft>
                          <a:spcPts val="0"/>
                        </a:spcAft>
                      </a:pPr>
                      <a:r>
                        <a:rPr lang="en-US" sz="1100" kern="0">
                          <a:solidFill>
                            <a:srgbClr val="000000"/>
                          </a:solidFill>
                          <a:latin typeface="Arial"/>
                          <a:ea typeface="ＭＳ Ｐゴシック"/>
                          <a:cs typeface="Times New Roman"/>
                        </a:rPr>
                        <a:t>RMDCN-MPLS</a:t>
                      </a:r>
                      <a:br>
                        <a:rPr lang="en-US" sz="1100" kern="0">
                          <a:solidFill>
                            <a:srgbClr val="000000"/>
                          </a:solidFill>
                          <a:latin typeface="Arial"/>
                          <a:ea typeface="ＭＳ Ｐゴシック"/>
                          <a:cs typeface="Times New Roman"/>
                        </a:rPr>
                      </a:br>
                      <a:r>
                        <a:rPr lang="en-US" sz="1100" kern="0">
                          <a:solidFill>
                            <a:srgbClr val="000000"/>
                          </a:solidFill>
                          <a:latin typeface="Arial"/>
                          <a:ea typeface="ＭＳ Ｐゴシック"/>
                          <a:cs typeface="Times New Roman"/>
                        </a:rPr>
                        <a:t>(OBS)</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5">
                  <a:txBody>
                    <a:bodyPr/>
                    <a:lstStyle/>
                    <a:p>
                      <a:pPr algn="l">
                        <a:spcAft>
                          <a:spcPts val="0"/>
                        </a:spcAft>
                      </a:pPr>
                      <a:r>
                        <a:rPr lang="en-US" sz="1100" kern="0" dirty="0">
                          <a:solidFill>
                            <a:srgbClr val="000000"/>
                          </a:solidFill>
                          <a:latin typeface="Arial"/>
                          <a:ea typeface="ＭＳ Ｐゴシック"/>
                          <a:cs typeface="Times New Roman"/>
                        </a:rPr>
                        <a:t>10M</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a:solidFill>
                            <a:srgbClr val="000000"/>
                          </a:solidFill>
                          <a:latin typeface="Arial"/>
                          <a:ea typeface="ＭＳ Ｐゴシック"/>
                          <a:cs typeface="Times New Roman"/>
                        </a:rPr>
                        <a:t>2M</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Aft>
                          <a:spcPts val="0"/>
                        </a:spcAft>
                      </a:pPr>
                      <a:r>
                        <a:rPr lang="en-US" sz="1100" kern="0" dirty="0">
                          <a:solidFill>
                            <a:srgbClr val="000000"/>
                          </a:solidFill>
                          <a:latin typeface="Arial"/>
                          <a:ea typeface="ＭＳ Ｐゴシック"/>
                          <a:cs typeface="Times New Roman"/>
                        </a:rPr>
                        <a:t>TCP/IP (Socket, FTP)</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064">
                <a:tc>
                  <a:txBody>
                    <a:bodyPr/>
                    <a:lstStyle/>
                    <a:p>
                      <a:pPr algn="l">
                        <a:spcAft>
                          <a:spcPts val="0"/>
                        </a:spcAft>
                      </a:pPr>
                      <a:r>
                        <a:rPr lang="en-US" sz="1100" kern="0" dirty="0">
                          <a:solidFill>
                            <a:srgbClr val="000000"/>
                          </a:solidFill>
                          <a:latin typeface="Arial"/>
                          <a:ea typeface="ＭＳ Ｐゴシック"/>
                          <a:cs typeface="Times New Roman"/>
                        </a:rPr>
                        <a:t>WMC Washington</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a:txBody>
                    <a:bodyPr/>
                    <a:lstStyle/>
                    <a:p>
                      <a:pPr algn="l">
                        <a:spcAft>
                          <a:spcPts val="0"/>
                        </a:spcAft>
                      </a:pPr>
                      <a:r>
                        <a:rPr lang="en-US" sz="1100" kern="0">
                          <a:solidFill>
                            <a:srgbClr val="000000"/>
                          </a:solidFill>
                          <a:latin typeface="Arial"/>
                          <a:ea typeface="ＭＳ Ｐゴシック"/>
                          <a:cs typeface="Times New Roman"/>
                        </a:rPr>
                        <a:t>1M</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r>
              <a:tr h="168064">
                <a:tc>
                  <a:txBody>
                    <a:bodyPr/>
                    <a:lstStyle/>
                    <a:p>
                      <a:pPr algn="l">
                        <a:spcAft>
                          <a:spcPts val="0"/>
                        </a:spcAft>
                      </a:pPr>
                      <a:r>
                        <a:rPr lang="en-US" sz="1100" kern="0" dirty="0">
                          <a:solidFill>
                            <a:srgbClr val="000000"/>
                          </a:solidFill>
                          <a:latin typeface="Arial"/>
                          <a:ea typeface="ＭＳ Ｐゴシック"/>
                          <a:cs typeface="Times New Roman"/>
                        </a:rPr>
                        <a:t>RTH Beijing</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a:txBody>
                    <a:bodyPr/>
                    <a:lstStyle/>
                    <a:p>
                      <a:pPr algn="l">
                        <a:spcAft>
                          <a:spcPts val="0"/>
                        </a:spcAft>
                      </a:pPr>
                      <a:r>
                        <a:rPr lang="en-US" sz="1100" kern="0">
                          <a:solidFill>
                            <a:srgbClr val="000000"/>
                          </a:solidFill>
                          <a:latin typeface="Arial"/>
                          <a:ea typeface="ＭＳ Ｐゴシック"/>
                          <a:cs typeface="Times New Roman"/>
                        </a:rPr>
                        <a:t>4M</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dirty="0">
                          <a:solidFill>
                            <a:srgbClr val="000000"/>
                          </a:solidFill>
                          <a:latin typeface="Arial"/>
                          <a:ea typeface="ＭＳ Ｐゴシック"/>
                          <a:cs typeface="Times New Roman"/>
                        </a:rPr>
                        <a:t>TCP/IP (FTP)</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064">
                <a:tc>
                  <a:txBody>
                    <a:bodyPr/>
                    <a:lstStyle/>
                    <a:p>
                      <a:pPr algn="l">
                        <a:spcAft>
                          <a:spcPts val="0"/>
                        </a:spcAft>
                      </a:pPr>
                      <a:r>
                        <a:rPr lang="en-US" sz="1100" kern="0" dirty="0">
                          <a:solidFill>
                            <a:srgbClr val="000000"/>
                          </a:solidFill>
                          <a:latin typeface="Arial"/>
                          <a:ea typeface="ＭＳ Ｐゴシック"/>
                          <a:cs typeface="Times New Roman"/>
                        </a:rPr>
                        <a:t>RTH Exeter</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a:txBody>
                    <a:bodyPr/>
                    <a:lstStyle/>
                    <a:p>
                      <a:pPr algn="l">
                        <a:spcAft>
                          <a:spcPts val="0"/>
                        </a:spcAft>
                      </a:pPr>
                      <a:r>
                        <a:rPr lang="en-US" sz="1100" kern="0">
                          <a:solidFill>
                            <a:srgbClr val="000000"/>
                          </a:solidFill>
                          <a:latin typeface="Arial"/>
                          <a:ea typeface="ＭＳ Ｐゴシック"/>
                          <a:cs typeface="Times New Roman"/>
                        </a:rPr>
                        <a:t>2M</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dirty="0">
                          <a:solidFill>
                            <a:srgbClr val="000000"/>
                          </a:solidFill>
                          <a:latin typeface="Arial"/>
                          <a:ea typeface="ＭＳ Ｐゴシック"/>
                          <a:cs typeface="Times New Roman"/>
                        </a:rPr>
                        <a:t>TCP/IP (Socket, FTP)</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064">
                <a:tc>
                  <a:txBody>
                    <a:bodyPr/>
                    <a:lstStyle/>
                    <a:p>
                      <a:pPr algn="l">
                        <a:spcAft>
                          <a:spcPts val="0"/>
                        </a:spcAft>
                      </a:pPr>
                      <a:r>
                        <a:rPr lang="en-US" sz="1100" kern="0" dirty="0">
                          <a:solidFill>
                            <a:srgbClr val="000000"/>
                          </a:solidFill>
                          <a:latin typeface="Arial"/>
                          <a:ea typeface="ＭＳ Ｐゴシック"/>
                          <a:cs typeface="Times New Roman"/>
                        </a:rPr>
                        <a:t>RTH New Delhi</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a:txBody>
                    <a:bodyPr/>
                    <a:lstStyle/>
                    <a:p>
                      <a:pPr algn="l">
                        <a:spcAft>
                          <a:spcPts val="0"/>
                        </a:spcAft>
                      </a:pPr>
                      <a:r>
                        <a:rPr lang="en-US" sz="1100" kern="0">
                          <a:solidFill>
                            <a:srgbClr val="000000"/>
                          </a:solidFill>
                          <a:latin typeface="Arial"/>
                          <a:ea typeface="ＭＳ Ｐゴシック"/>
                          <a:cs typeface="Times New Roman"/>
                        </a:rPr>
                        <a:t>1M</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l">
                        <a:spcAft>
                          <a:spcPts val="0"/>
                        </a:spcAft>
                      </a:pPr>
                      <a:r>
                        <a:rPr lang="en-US" sz="1100" kern="0" dirty="0">
                          <a:solidFill>
                            <a:srgbClr val="000000"/>
                          </a:solidFill>
                          <a:latin typeface="Arial"/>
                          <a:ea typeface="ＭＳ Ｐゴシック"/>
                          <a:cs typeface="Times New Roman"/>
                        </a:rPr>
                        <a:t>TCP/IP (Socket)</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064">
                <a:tc>
                  <a:txBody>
                    <a:bodyPr/>
                    <a:lstStyle/>
                    <a:p>
                      <a:pPr algn="l">
                        <a:spcAft>
                          <a:spcPts val="0"/>
                        </a:spcAft>
                      </a:pPr>
                      <a:r>
                        <a:rPr lang="en-US" sz="1100" kern="0" dirty="0">
                          <a:solidFill>
                            <a:srgbClr val="000000"/>
                          </a:solidFill>
                          <a:latin typeface="Arial"/>
                          <a:ea typeface="ＭＳ Ｐゴシック"/>
                          <a:cs typeface="Times New Roman"/>
                        </a:rPr>
                        <a:t>RTH Khabarovsk</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a:solidFill>
                            <a:srgbClr val="000000"/>
                          </a:solidFill>
                          <a:latin typeface="Arial"/>
                          <a:ea typeface="ＭＳ Ｐゴシック"/>
                          <a:cs typeface="Times New Roman"/>
                        </a:rPr>
                        <a:t>Dedicated (digital)</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spcAft>
                          <a:spcPts val="0"/>
                        </a:spcAft>
                      </a:pPr>
                      <a:r>
                        <a:rPr lang="en-US" sz="1100" kern="0" dirty="0">
                          <a:solidFill>
                            <a:srgbClr val="000000"/>
                          </a:solidFill>
                          <a:latin typeface="Arial"/>
                          <a:ea typeface="ＭＳ Ｐゴシック"/>
                          <a:cs typeface="Times New Roman"/>
                        </a:rPr>
                        <a:t>64 k</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kumimoji="1" lang="ja-JP" altLang="en-US"/>
                    </a:p>
                  </a:txBody>
                  <a:tcPr/>
                </a:tc>
                <a:tc vMerge="1">
                  <a:txBody>
                    <a:bodyPr/>
                    <a:lstStyle/>
                    <a:p>
                      <a:endParaRPr kumimoji="1" lang="ja-JP" altLang="en-US"/>
                    </a:p>
                  </a:txBody>
                  <a:tcPr/>
                </a:tc>
              </a:tr>
              <a:tr h="168064">
                <a:tc>
                  <a:txBody>
                    <a:bodyPr/>
                    <a:lstStyle/>
                    <a:p>
                      <a:pPr algn="l">
                        <a:spcAft>
                          <a:spcPts val="0"/>
                        </a:spcAft>
                      </a:pPr>
                      <a:r>
                        <a:rPr lang="en-US" sz="1100" kern="0" dirty="0">
                          <a:solidFill>
                            <a:srgbClr val="000000"/>
                          </a:solidFill>
                          <a:latin typeface="Arial"/>
                          <a:ea typeface="ＭＳ Ｐゴシック"/>
                          <a:cs typeface="Times New Roman"/>
                        </a:rPr>
                        <a:t>RTH Bangkok</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l">
                        <a:spcAft>
                          <a:spcPts val="0"/>
                        </a:spcAft>
                      </a:pPr>
                      <a:r>
                        <a:rPr lang="en-US" sz="1100" kern="0">
                          <a:solidFill>
                            <a:srgbClr val="000000"/>
                          </a:solidFill>
                          <a:latin typeface="Arial"/>
                          <a:ea typeface="ＭＳ Ｐゴシック"/>
                          <a:cs typeface="Times New Roman"/>
                        </a:rPr>
                        <a:t>MPLS</a:t>
                      </a:r>
                      <a:br>
                        <a:rPr lang="en-US" sz="1100" kern="0">
                          <a:solidFill>
                            <a:srgbClr val="000000"/>
                          </a:solidFill>
                          <a:latin typeface="Arial"/>
                          <a:ea typeface="ＭＳ Ｐゴシック"/>
                          <a:cs typeface="Times New Roman"/>
                        </a:rPr>
                      </a:br>
                      <a:r>
                        <a:rPr lang="en-US" sz="1100" kern="0">
                          <a:solidFill>
                            <a:srgbClr val="000000"/>
                          </a:solidFill>
                          <a:latin typeface="Arial"/>
                          <a:ea typeface="ＭＳ Ｐゴシック"/>
                          <a:cs typeface="Times New Roman"/>
                        </a:rPr>
                        <a:t>(NTT-COM)</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l">
                        <a:spcAft>
                          <a:spcPts val="0"/>
                        </a:spcAft>
                      </a:pPr>
                      <a:r>
                        <a:rPr lang="en-US" sz="1100" kern="0" dirty="0">
                          <a:solidFill>
                            <a:srgbClr val="000000"/>
                          </a:solidFill>
                          <a:latin typeface="Arial"/>
                          <a:ea typeface="ＭＳ Ｐゴシック"/>
                          <a:cs typeface="Times New Roman"/>
                        </a:rPr>
                        <a:t>2M</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a:solidFill>
                            <a:srgbClr val="000000"/>
                          </a:solidFill>
                          <a:latin typeface="Arial"/>
                          <a:ea typeface="ＭＳ Ｐゴシック"/>
                          <a:cs typeface="Times New Roman"/>
                        </a:rPr>
                        <a:t>128k</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r>
              <a:tr h="168064">
                <a:tc>
                  <a:txBody>
                    <a:bodyPr/>
                    <a:lstStyle/>
                    <a:p>
                      <a:pPr algn="l">
                        <a:spcAft>
                          <a:spcPts val="0"/>
                        </a:spcAft>
                      </a:pPr>
                      <a:r>
                        <a:rPr lang="en-US" sz="1100" kern="0" dirty="0">
                          <a:solidFill>
                            <a:srgbClr val="000000"/>
                          </a:solidFill>
                          <a:latin typeface="Arial"/>
                          <a:ea typeface="ＭＳ Ｐゴシック"/>
                          <a:cs typeface="Times New Roman"/>
                        </a:rPr>
                        <a:t>NMC Hong Kong</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a:txBody>
                    <a:bodyPr/>
                    <a:lstStyle/>
                    <a:p>
                      <a:pPr algn="l">
                        <a:spcAft>
                          <a:spcPts val="0"/>
                        </a:spcAft>
                      </a:pPr>
                      <a:r>
                        <a:rPr lang="en-US" sz="1100" kern="0" dirty="0">
                          <a:solidFill>
                            <a:srgbClr val="000000"/>
                          </a:solidFill>
                          <a:latin typeface="Arial"/>
                          <a:ea typeface="ＭＳ Ｐゴシック"/>
                          <a:cs typeface="Times New Roman"/>
                        </a:rPr>
                        <a:t>1M</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dirty="0">
                          <a:solidFill>
                            <a:srgbClr val="000000"/>
                          </a:solidFill>
                          <a:latin typeface="Arial"/>
                          <a:ea typeface="ＭＳ Ｐゴシック"/>
                          <a:cs typeface="Times New Roman"/>
                        </a:rPr>
                        <a:t>TCP/IP (Socket, FTP)</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064">
                <a:tc>
                  <a:txBody>
                    <a:bodyPr/>
                    <a:lstStyle/>
                    <a:p>
                      <a:pPr algn="l">
                        <a:spcAft>
                          <a:spcPts val="0"/>
                        </a:spcAft>
                      </a:pPr>
                      <a:r>
                        <a:rPr lang="en-US" sz="1100" kern="0" dirty="0">
                          <a:solidFill>
                            <a:srgbClr val="000000"/>
                          </a:solidFill>
                          <a:latin typeface="Arial"/>
                          <a:ea typeface="ＭＳ Ｐゴシック"/>
                          <a:cs typeface="Times New Roman"/>
                        </a:rPr>
                        <a:t>NMC Manila</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endParaRPr kumimoji="1" lang="ja-JP" altLang="en-US"/>
                    </a:p>
                  </a:txBody>
                  <a:tcPr/>
                </a:tc>
                <a:tc vMerge="1">
                  <a:txBody>
                    <a:bodyPr/>
                    <a:lstStyle/>
                    <a:p>
                      <a:endParaRPr kumimoji="1" lang="ja-JP" altLang="en-US"/>
                    </a:p>
                  </a:txBody>
                  <a:tcPr/>
                </a:tc>
                <a:tc>
                  <a:txBody>
                    <a:bodyPr/>
                    <a:lstStyle/>
                    <a:p>
                      <a:pPr algn="l">
                        <a:spcAft>
                          <a:spcPts val="0"/>
                        </a:spcAft>
                      </a:pPr>
                      <a:r>
                        <a:rPr lang="en-US" sz="1100" kern="0" dirty="0">
                          <a:solidFill>
                            <a:srgbClr val="000000"/>
                          </a:solidFill>
                          <a:latin typeface="Arial"/>
                          <a:ea typeface="ＭＳ Ｐゴシック"/>
                          <a:cs typeface="Times New Roman"/>
                        </a:rPr>
                        <a:t>64k</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dirty="0">
                          <a:solidFill>
                            <a:srgbClr val="000000"/>
                          </a:solidFill>
                          <a:latin typeface="Arial"/>
                          <a:ea typeface="ＭＳ Ｐゴシック"/>
                          <a:cs typeface="Times New Roman"/>
                        </a:rPr>
                        <a:t>TCP/IP (Socket)</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064">
                <a:tc>
                  <a:txBody>
                    <a:bodyPr/>
                    <a:lstStyle/>
                    <a:p>
                      <a:pPr algn="l">
                        <a:spcAft>
                          <a:spcPts val="0"/>
                        </a:spcAft>
                      </a:pPr>
                      <a:r>
                        <a:rPr lang="en-US" sz="1100" kern="0" dirty="0">
                          <a:solidFill>
                            <a:srgbClr val="000000"/>
                          </a:solidFill>
                          <a:latin typeface="Arial"/>
                          <a:ea typeface="ＭＳ Ｐゴシック"/>
                          <a:cs typeface="Times New Roman"/>
                        </a:rPr>
                        <a:t>NMC Seoul</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pPr>
                      <a:r>
                        <a:rPr lang="en-US" sz="1100" kern="0">
                          <a:solidFill>
                            <a:srgbClr val="000000"/>
                          </a:solidFill>
                          <a:latin typeface="Arial"/>
                          <a:ea typeface="ＭＳ Ｐゴシック"/>
                          <a:cs typeface="Times New Roman"/>
                        </a:rPr>
                        <a:t>Dedicated (digital)</a:t>
                      </a:r>
                      <a:endParaRPr lang="ja-JP" sz="1200" kern="10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l">
                        <a:spcAft>
                          <a:spcPts val="0"/>
                        </a:spcAft>
                      </a:pPr>
                      <a:r>
                        <a:rPr lang="en-US" sz="1100" kern="0" dirty="0">
                          <a:solidFill>
                            <a:srgbClr val="000000"/>
                          </a:solidFill>
                          <a:latin typeface="Arial"/>
                          <a:ea typeface="ＭＳ Ｐゴシック"/>
                          <a:cs typeface="Times New Roman"/>
                        </a:rPr>
                        <a:t>128k</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kumimoji="1" lang="ja-JP" altLang="en-US"/>
                    </a:p>
                  </a:txBody>
                  <a:tcPr/>
                </a:tc>
                <a:tc>
                  <a:txBody>
                    <a:bodyPr/>
                    <a:lstStyle/>
                    <a:p>
                      <a:pPr algn="l">
                        <a:spcAft>
                          <a:spcPts val="0"/>
                        </a:spcAft>
                      </a:pPr>
                      <a:r>
                        <a:rPr lang="en-US" sz="1100" kern="0" dirty="0">
                          <a:solidFill>
                            <a:srgbClr val="000000"/>
                          </a:solidFill>
                          <a:latin typeface="Arial"/>
                          <a:ea typeface="ＭＳ Ｐゴシック"/>
                          <a:cs typeface="Times New Roman"/>
                        </a:rPr>
                        <a:t>TCP/IP (Socket, FTP)</a:t>
                      </a:r>
                      <a:endParaRPr lang="ja-JP" sz="1200" kern="100" dirty="0">
                        <a:latin typeface="Arial"/>
                        <a:ea typeface="Arial"/>
                        <a:cs typeface="Times New Roman"/>
                      </a:endParaRPr>
                    </a:p>
                  </a:txBody>
                  <a:tcPr marL="62865" marR="6286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2" name="タイトル 1"/>
          <p:cNvSpPr>
            <a:spLocks noGrp="1"/>
          </p:cNvSpPr>
          <p:nvPr>
            <p:ph type="title"/>
          </p:nvPr>
        </p:nvSpPr>
        <p:spPr>
          <a:xfrm>
            <a:off x="467544" y="404664"/>
            <a:ext cx="7941568" cy="936104"/>
          </a:xfrm>
        </p:spPr>
        <p:txBody>
          <a:bodyPr/>
          <a:lstStyle/>
          <a:p>
            <a:r>
              <a:rPr kumimoji="1" lang="en-US" altLang="ja-JP" dirty="0" smtClean="0"/>
              <a:t>Networks</a:t>
            </a:r>
            <a:endParaRPr kumimoji="1" lang="ja-JP" altLang="en-US" dirty="0"/>
          </a:p>
        </p:txBody>
      </p:sp>
      <p:sp>
        <p:nvSpPr>
          <p:cNvPr id="97" name="スライド番号プレースホルダ 96"/>
          <p:cNvSpPr>
            <a:spLocks noGrp="1"/>
          </p:cNvSpPr>
          <p:nvPr>
            <p:ph type="sldNum" sz="quarter" idx="12"/>
          </p:nvPr>
        </p:nvSpPr>
        <p:spPr/>
        <p:txBody>
          <a:bodyPr/>
          <a:lstStyle/>
          <a:p>
            <a:fld id="{18EF1D36-01B6-46FE-B030-D413EE17CB79}" type="slidenum">
              <a:rPr kumimoji="1" lang="ja-JP" altLang="en-US" smtClean="0"/>
              <a:pPr/>
              <a:t>8</a:t>
            </a:fld>
            <a:endParaRPr kumimoji="1" lang="ja-JP" altLang="en-US"/>
          </a:p>
        </p:txBody>
      </p:sp>
      <p:sp>
        <p:nvSpPr>
          <p:cNvPr id="98" name="フッター プレースホルダ 97"/>
          <p:cNvSpPr>
            <a:spLocks noGrp="1"/>
          </p:cNvSpPr>
          <p:nvPr>
            <p:ph type="ftr" sz="quarter" idx="11"/>
          </p:nvPr>
        </p:nvSpPr>
        <p:spPr/>
        <p:txBody>
          <a:bodyPr/>
          <a:lstStyle/>
          <a:p>
            <a:r>
              <a:rPr kumimoji="1" lang="en-US" altLang="ja-JP" smtClean="0"/>
              <a:t>ET-WISC Meeting 2012</a:t>
            </a:r>
            <a:endParaRPr kumimoji="1" lang="ja-JP" altLang="en-US"/>
          </a:p>
        </p:txBody>
      </p:sp>
      <p:grpSp>
        <p:nvGrpSpPr>
          <p:cNvPr id="190" name="グループ化 189"/>
          <p:cNvGrpSpPr/>
          <p:nvPr/>
        </p:nvGrpSpPr>
        <p:grpSpPr>
          <a:xfrm>
            <a:off x="467544" y="980728"/>
            <a:ext cx="8470676" cy="3312368"/>
            <a:chOff x="307438" y="980728"/>
            <a:chExt cx="8630782" cy="4221645"/>
          </a:xfrm>
        </p:grpSpPr>
        <p:sp>
          <p:nvSpPr>
            <p:cNvPr id="191" name="雲 190"/>
            <p:cNvSpPr/>
            <p:nvPr/>
          </p:nvSpPr>
          <p:spPr bwMode="auto">
            <a:xfrm>
              <a:off x="3347864" y="2420888"/>
              <a:ext cx="2217738" cy="1077913"/>
            </a:xfrm>
            <a:prstGeom prst="cloud">
              <a:avLst/>
            </a:prstGeom>
            <a:solidFill>
              <a:srgbClr val="CCCCFF"/>
            </a:solidFill>
            <a:ln w="9525" cap="flat" cmpd="sng" algn="ctr">
              <a:solidFill>
                <a:schemeClr val="tx1"/>
              </a:solidFill>
              <a:prstDash val="solid"/>
              <a:round/>
              <a:headEnd type="none" w="med" len="med"/>
              <a:tailEnd type="none" w="med" len="med"/>
            </a:ln>
            <a:effectLst/>
          </p:spPr>
          <p:txBody>
            <a:bodyPr/>
            <a:lstStyle/>
            <a:p>
              <a:pPr algn="ctr">
                <a:defRPr/>
              </a:pPr>
              <a:endParaRPr lang="en-US" altLang="ja-JP" sz="1600" dirty="0">
                <a:latin typeface="Calibri" pitchFamily="34" charset="0"/>
                <a:cs typeface="Arial" pitchFamily="34" charset="0"/>
              </a:endParaRPr>
            </a:p>
          </p:txBody>
        </p:sp>
        <p:sp>
          <p:nvSpPr>
            <p:cNvPr id="192" name="雲 191"/>
            <p:cNvSpPr/>
            <p:nvPr/>
          </p:nvSpPr>
          <p:spPr bwMode="auto">
            <a:xfrm>
              <a:off x="5724128" y="2492896"/>
              <a:ext cx="1801812" cy="1049337"/>
            </a:xfrm>
            <a:prstGeom prst="cloud">
              <a:avLst/>
            </a:prstGeom>
            <a:solidFill>
              <a:srgbClr val="FFFF99"/>
            </a:solidFill>
            <a:ln w="9525" cap="flat" cmpd="sng" algn="ctr">
              <a:solidFill>
                <a:schemeClr val="tx1"/>
              </a:solidFill>
              <a:prstDash val="solid"/>
              <a:round/>
              <a:headEnd type="none" w="med" len="med"/>
              <a:tailEnd type="none" w="med" len="med"/>
            </a:ln>
            <a:effectLst/>
          </p:spPr>
          <p:txBody>
            <a:bodyPr/>
            <a:lstStyle/>
            <a:p>
              <a:pPr algn="ctr">
                <a:defRPr/>
              </a:pPr>
              <a:endParaRPr lang="en-US" altLang="ja-JP" sz="1600" dirty="0">
                <a:latin typeface="Calibri" pitchFamily="34" charset="0"/>
                <a:cs typeface="Arial" pitchFamily="34" charset="0"/>
              </a:endParaRPr>
            </a:p>
          </p:txBody>
        </p:sp>
        <p:sp>
          <p:nvSpPr>
            <p:cNvPr id="193" name="雲 192"/>
            <p:cNvSpPr/>
            <p:nvPr/>
          </p:nvSpPr>
          <p:spPr bwMode="auto">
            <a:xfrm>
              <a:off x="1115616" y="2492896"/>
              <a:ext cx="1945828" cy="1049337"/>
            </a:xfrm>
            <a:prstGeom prst="cloud">
              <a:avLst/>
            </a:prstGeom>
            <a:solidFill>
              <a:srgbClr val="CCFFCC"/>
            </a:solidFill>
            <a:ln w="9525" cap="flat" cmpd="sng" algn="ctr">
              <a:solidFill>
                <a:schemeClr val="tx1"/>
              </a:solidFill>
              <a:prstDash val="solid"/>
              <a:round/>
              <a:headEnd type="none" w="med" len="med"/>
              <a:tailEnd type="none" w="med" len="med"/>
            </a:ln>
            <a:effectLst/>
          </p:spPr>
          <p:txBody>
            <a:bodyPr/>
            <a:lstStyle/>
            <a:p>
              <a:pPr algn="ctr">
                <a:defRPr/>
              </a:pPr>
              <a:endParaRPr lang="en-US" altLang="ja-JP" sz="1600" dirty="0">
                <a:latin typeface="Calibri" pitchFamily="34" charset="0"/>
                <a:cs typeface="Arial" pitchFamily="34" charset="0"/>
              </a:endParaRPr>
            </a:p>
          </p:txBody>
        </p:sp>
        <p:sp>
          <p:nvSpPr>
            <p:cNvPr id="194" name="角丸四角形 193"/>
            <p:cNvSpPr/>
            <p:nvPr/>
          </p:nvSpPr>
          <p:spPr>
            <a:xfrm>
              <a:off x="1979712" y="1196752"/>
              <a:ext cx="4752528" cy="647278"/>
            </a:xfrm>
            <a:prstGeom prst="roundRect">
              <a:avLst>
                <a:gd name="adj" fmla="val 11327"/>
              </a:avLst>
            </a:prstGeom>
            <a:solidFill>
              <a:srgbClr val="FFCCFF"/>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ja-JP" sz="2000" dirty="0" smtClean="0">
                  <a:solidFill>
                    <a:schemeClr val="tx1"/>
                  </a:solidFill>
                  <a:latin typeface="Calibri" pitchFamily="34" charset="0"/>
                  <a:cs typeface="Arial" pitchFamily="34" charset="0"/>
                </a:rPr>
                <a:t>GISC Tokyo (RTH Tokyo)</a:t>
              </a:r>
              <a:endParaRPr lang="ja-JP" altLang="en-US" sz="2000" dirty="0">
                <a:solidFill>
                  <a:schemeClr val="tx1"/>
                </a:solidFill>
                <a:latin typeface="Calibri" pitchFamily="34" charset="0"/>
                <a:cs typeface="Arial" pitchFamily="34" charset="0"/>
              </a:endParaRPr>
            </a:p>
          </p:txBody>
        </p:sp>
        <p:sp>
          <p:nvSpPr>
            <p:cNvPr id="195" name="テキスト ボックス 172"/>
            <p:cNvSpPr txBox="1">
              <a:spLocks noChangeArrowheads="1"/>
            </p:cNvSpPr>
            <p:nvPr/>
          </p:nvSpPr>
          <p:spPr bwMode="auto">
            <a:xfrm>
              <a:off x="3394596" y="1927865"/>
              <a:ext cx="889372" cy="307777"/>
            </a:xfrm>
            <a:prstGeom prst="rect">
              <a:avLst/>
            </a:prstGeom>
            <a:noFill/>
            <a:ln w="9525">
              <a:noFill/>
              <a:miter lim="800000"/>
              <a:headEnd/>
              <a:tailEnd/>
            </a:ln>
          </p:spPr>
          <p:txBody>
            <a:bodyPr wrap="square">
              <a:spAutoFit/>
            </a:bodyPr>
            <a:lstStyle/>
            <a:p>
              <a:pPr algn="ctr"/>
              <a:r>
                <a:rPr lang="en-US" altLang="ja-JP" sz="1400" dirty="0" smtClean="0">
                  <a:latin typeface="Calibri" pitchFamily="34" charset="0"/>
                  <a:ea typeface="Arial Unicode MS" pitchFamily="50" charset="-128"/>
                  <a:cs typeface="Arial" charset="0"/>
                </a:rPr>
                <a:t>10M </a:t>
              </a:r>
              <a:r>
                <a:rPr lang="en-US" altLang="ja-JP" sz="1400" dirty="0">
                  <a:latin typeface="Calibri" pitchFamily="34" charset="0"/>
                  <a:ea typeface="Arial Unicode MS" pitchFamily="50" charset="-128"/>
                  <a:cs typeface="Arial" charset="0"/>
                </a:rPr>
                <a:t>x 2</a:t>
              </a:r>
              <a:endParaRPr lang="ja-JP" altLang="en-US" sz="1400" dirty="0">
                <a:latin typeface="Calibri" pitchFamily="34" charset="0"/>
                <a:ea typeface="Arial Unicode MS" pitchFamily="50" charset="-128"/>
                <a:cs typeface="Arial" charset="0"/>
              </a:endParaRPr>
            </a:p>
          </p:txBody>
        </p:sp>
        <p:sp>
          <p:nvSpPr>
            <p:cNvPr id="196" name="テキスト ボックス 172"/>
            <p:cNvSpPr txBox="1">
              <a:spLocks noChangeArrowheads="1"/>
            </p:cNvSpPr>
            <p:nvPr/>
          </p:nvSpPr>
          <p:spPr bwMode="auto">
            <a:xfrm>
              <a:off x="5364088" y="1916832"/>
              <a:ext cx="889372" cy="307777"/>
            </a:xfrm>
            <a:prstGeom prst="rect">
              <a:avLst/>
            </a:prstGeom>
            <a:noFill/>
            <a:ln w="9525">
              <a:noFill/>
              <a:miter lim="800000"/>
              <a:headEnd/>
              <a:tailEnd/>
            </a:ln>
          </p:spPr>
          <p:txBody>
            <a:bodyPr wrap="square">
              <a:spAutoFit/>
            </a:bodyPr>
            <a:lstStyle/>
            <a:p>
              <a:pPr algn="ctr"/>
              <a:r>
                <a:rPr lang="en-US" altLang="ja-JP" sz="1400" dirty="0" smtClean="0">
                  <a:latin typeface="Calibri" pitchFamily="34" charset="0"/>
                  <a:ea typeface="Arial Unicode MS" pitchFamily="50" charset="-128"/>
                  <a:cs typeface="Arial" charset="0"/>
                </a:rPr>
                <a:t>2M </a:t>
              </a:r>
              <a:endParaRPr lang="ja-JP" altLang="en-US" sz="1400" dirty="0">
                <a:latin typeface="Calibri" pitchFamily="34" charset="0"/>
                <a:ea typeface="Arial Unicode MS" pitchFamily="50" charset="-128"/>
                <a:cs typeface="Arial" charset="0"/>
              </a:endParaRPr>
            </a:p>
          </p:txBody>
        </p:sp>
        <p:sp>
          <p:nvSpPr>
            <p:cNvPr id="197" name="テキスト ボックス 172"/>
            <p:cNvSpPr txBox="1">
              <a:spLocks noChangeArrowheads="1"/>
            </p:cNvSpPr>
            <p:nvPr/>
          </p:nvSpPr>
          <p:spPr bwMode="auto">
            <a:xfrm>
              <a:off x="1378372" y="1916832"/>
              <a:ext cx="889372" cy="307777"/>
            </a:xfrm>
            <a:prstGeom prst="rect">
              <a:avLst/>
            </a:prstGeom>
            <a:noFill/>
            <a:ln w="9525">
              <a:noFill/>
              <a:miter lim="800000"/>
              <a:headEnd/>
              <a:tailEnd/>
            </a:ln>
          </p:spPr>
          <p:txBody>
            <a:bodyPr wrap="square">
              <a:spAutoFit/>
            </a:bodyPr>
            <a:lstStyle/>
            <a:p>
              <a:pPr algn="ctr"/>
              <a:r>
                <a:rPr lang="en-US" altLang="ja-JP" sz="1400" dirty="0" smtClean="0">
                  <a:latin typeface="Calibri" pitchFamily="34" charset="0"/>
                  <a:ea typeface="Arial Unicode MS" pitchFamily="50" charset="-128"/>
                  <a:cs typeface="Arial" charset="0"/>
                </a:rPr>
                <a:t>100M </a:t>
              </a:r>
              <a:endParaRPr lang="ja-JP" altLang="en-US" sz="1400" dirty="0">
                <a:latin typeface="Calibri" pitchFamily="34" charset="0"/>
                <a:ea typeface="Arial Unicode MS" pitchFamily="50" charset="-128"/>
                <a:cs typeface="Arial" charset="0"/>
              </a:endParaRPr>
            </a:p>
          </p:txBody>
        </p:sp>
        <p:sp>
          <p:nvSpPr>
            <p:cNvPr id="198" name="角丸四角形 104"/>
            <p:cNvSpPr>
              <a:spLocks noChangeArrowheads="1"/>
            </p:cNvSpPr>
            <p:nvPr/>
          </p:nvSpPr>
          <p:spPr bwMode="auto">
            <a:xfrm>
              <a:off x="7452320" y="1700808"/>
              <a:ext cx="1130300" cy="411163"/>
            </a:xfrm>
            <a:prstGeom prst="roundRect">
              <a:avLst>
                <a:gd name="adj" fmla="val 16667"/>
              </a:avLst>
            </a:prstGeom>
            <a:solidFill>
              <a:srgbClr val="FF9900"/>
            </a:solidFill>
            <a:ln w="9525" algn="ctr">
              <a:solidFill>
                <a:srgbClr val="7030A0"/>
              </a:solidFill>
              <a:round/>
              <a:headEnd/>
              <a:tailEnd/>
            </a:ln>
          </p:spPr>
          <p:txBody>
            <a:bodyPr anchor="ctr"/>
            <a:lstStyle/>
            <a:p>
              <a:pPr algn="ctr"/>
              <a:r>
                <a:rPr lang="en-US" altLang="ja-JP" sz="1600" dirty="0">
                  <a:latin typeface="Calibri" pitchFamily="34" charset="0"/>
                  <a:cs typeface="Arial" charset="0"/>
                </a:rPr>
                <a:t>Seoul</a:t>
              </a:r>
              <a:endParaRPr lang="ja-JP" altLang="en-US" sz="1600" dirty="0">
                <a:latin typeface="Calibri" pitchFamily="34" charset="0"/>
                <a:cs typeface="Arial" charset="0"/>
              </a:endParaRPr>
            </a:p>
          </p:txBody>
        </p:sp>
        <p:sp>
          <p:nvSpPr>
            <p:cNvPr id="199" name="角丸四角形 105"/>
            <p:cNvSpPr>
              <a:spLocks noChangeArrowheads="1"/>
            </p:cNvSpPr>
            <p:nvPr/>
          </p:nvSpPr>
          <p:spPr bwMode="auto">
            <a:xfrm>
              <a:off x="7452320" y="1052736"/>
              <a:ext cx="1485900" cy="412750"/>
            </a:xfrm>
            <a:prstGeom prst="roundRect">
              <a:avLst>
                <a:gd name="adj" fmla="val 16667"/>
              </a:avLst>
            </a:prstGeom>
            <a:solidFill>
              <a:srgbClr val="FF9900"/>
            </a:solidFill>
            <a:ln w="9525" algn="ctr">
              <a:solidFill>
                <a:srgbClr val="7030A0"/>
              </a:solidFill>
              <a:round/>
              <a:headEnd/>
              <a:tailEnd/>
            </a:ln>
          </p:spPr>
          <p:txBody>
            <a:bodyPr anchor="ctr"/>
            <a:lstStyle/>
            <a:p>
              <a:pPr algn="ctr"/>
              <a:r>
                <a:rPr lang="en-US" altLang="ja-JP" sz="1600" dirty="0">
                  <a:latin typeface="Calibri" pitchFamily="34" charset="0"/>
                  <a:cs typeface="Arial" charset="0"/>
                </a:rPr>
                <a:t>Khabarovsk</a:t>
              </a:r>
              <a:endParaRPr lang="ja-JP" altLang="en-US" sz="1600" dirty="0">
                <a:latin typeface="Calibri" pitchFamily="34" charset="0"/>
                <a:cs typeface="Arial" charset="0"/>
              </a:endParaRPr>
            </a:p>
          </p:txBody>
        </p:sp>
        <p:sp>
          <p:nvSpPr>
            <p:cNvPr id="200" name="円柱 199"/>
            <p:cNvSpPr/>
            <p:nvPr/>
          </p:nvSpPr>
          <p:spPr bwMode="auto">
            <a:xfrm rot="5400000">
              <a:off x="6768243" y="1232757"/>
              <a:ext cx="216025" cy="288032"/>
            </a:xfrm>
            <a:prstGeom prst="can">
              <a:avLst/>
            </a:prstGeom>
            <a:gradFill flip="none" rotWithShape="1">
              <a:gsLst>
                <a:gs pos="0">
                  <a:schemeClr val="bg2">
                    <a:lumMod val="20000"/>
                    <a:lumOff val="80000"/>
                  </a:schemeClr>
                </a:gs>
                <a:gs pos="0">
                  <a:schemeClr val="bg2">
                    <a:lumMod val="20000"/>
                    <a:lumOff val="8000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100000" t="100000"/>
              </a:path>
              <a:tileRect r="-100000" b="-100000"/>
            </a:gradFill>
            <a:ln w="9525" cap="flat" cmpd="sng" algn="ctr">
              <a:solidFill>
                <a:schemeClr val="tx1"/>
              </a:solidFill>
              <a:prstDash val="solid"/>
              <a:round/>
              <a:headEnd type="none" w="med" len="med"/>
              <a:tailEnd type="none" w="med" len="med"/>
            </a:ln>
            <a:effectLst/>
          </p:spPr>
          <p:txBody>
            <a:bodyPr/>
            <a:lstStyle/>
            <a:p>
              <a:pPr algn="ctr">
                <a:defRPr/>
              </a:pPr>
              <a:endParaRPr lang="ja-JP" altLang="en-US" sz="2800">
                <a:latin typeface="Calibri" pitchFamily="34" charset="0"/>
                <a:cs typeface="Arial" pitchFamily="34" charset="0"/>
              </a:endParaRPr>
            </a:p>
          </p:txBody>
        </p:sp>
        <p:sp>
          <p:nvSpPr>
            <p:cNvPr id="201" name="円柱 200"/>
            <p:cNvSpPr/>
            <p:nvPr/>
          </p:nvSpPr>
          <p:spPr bwMode="auto">
            <a:xfrm rot="5400000">
              <a:off x="6768243" y="1520789"/>
              <a:ext cx="216025" cy="288032"/>
            </a:xfrm>
            <a:prstGeom prst="can">
              <a:avLst/>
            </a:prstGeom>
            <a:gradFill flip="none" rotWithShape="1">
              <a:gsLst>
                <a:gs pos="0">
                  <a:schemeClr val="bg2">
                    <a:lumMod val="20000"/>
                    <a:lumOff val="80000"/>
                  </a:schemeClr>
                </a:gs>
                <a:gs pos="0">
                  <a:schemeClr val="bg2">
                    <a:lumMod val="20000"/>
                    <a:lumOff val="8000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100000" t="100000"/>
              </a:path>
              <a:tileRect r="-100000" b="-100000"/>
            </a:gradFill>
            <a:ln w="9525" cap="flat" cmpd="sng" algn="ctr">
              <a:solidFill>
                <a:schemeClr val="tx1"/>
              </a:solidFill>
              <a:prstDash val="solid"/>
              <a:round/>
              <a:headEnd type="none" w="med" len="med"/>
              <a:tailEnd type="none" w="med" len="med"/>
            </a:ln>
            <a:effectLst/>
          </p:spPr>
          <p:txBody>
            <a:bodyPr/>
            <a:lstStyle/>
            <a:p>
              <a:pPr algn="ctr">
                <a:defRPr/>
              </a:pPr>
              <a:endParaRPr lang="ja-JP" altLang="en-US" sz="2800">
                <a:latin typeface="Calibri" pitchFamily="34" charset="0"/>
                <a:cs typeface="Arial" pitchFamily="34" charset="0"/>
              </a:endParaRPr>
            </a:p>
          </p:txBody>
        </p:sp>
        <p:sp>
          <p:nvSpPr>
            <p:cNvPr id="202" name="フリーフォーム 201"/>
            <p:cNvSpPr/>
            <p:nvPr/>
          </p:nvSpPr>
          <p:spPr>
            <a:xfrm>
              <a:off x="6998095" y="1272619"/>
              <a:ext cx="443060" cy="94268"/>
            </a:xfrm>
            <a:custGeom>
              <a:avLst/>
              <a:gdLst>
                <a:gd name="connsiteX0" fmla="*/ 0 w 443060"/>
                <a:gd name="connsiteY0" fmla="*/ 94268 h 94268"/>
                <a:gd name="connsiteX1" fmla="*/ 179109 w 443060"/>
                <a:gd name="connsiteY1" fmla="*/ 84841 h 94268"/>
                <a:gd name="connsiteX2" fmla="*/ 443060 w 443060"/>
                <a:gd name="connsiteY2" fmla="*/ 0 h 94268"/>
              </a:gdLst>
              <a:ahLst/>
              <a:cxnLst>
                <a:cxn ang="0">
                  <a:pos x="connsiteX0" y="connsiteY0"/>
                </a:cxn>
                <a:cxn ang="0">
                  <a:pos x="connsiteX1" y="connsiteY1"/>
                </a:cxn>
                <a:cxn ang="0">
                  <a:pos x="connsiteX2" y="connsiteY2"/>
                </a:cxn>
              </a:cxnLst>
              <a:rect l="l" t="t" r="r" b="b"/>
              <a:pathLst>
                <a:path w="443060" h="94268">
                  <a:moveTo>
                    <a:pt x="0" y="94268"/>
                  </a:moveTo>
                  <a:lnTo>
                    <a:pt x="179109" y="84841"/>
                  </a:lnTo>
                  <a:cubicBezTo>
                    <a:pt x="252952" y="69130"/>
                    <a:pt x="348006" y="34565"/>
                    <a:pt x="443060" y="0"/>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03" name="フリーフォーム 202"/>
            <p:cNvSpPr/>
            <p:nvPr/>
          </p:nvSpPr>
          <p:spPr>
            <a:xfrm>
              <a:off x="7007522" y="1668544"/>
              <a:ext cx="433633" cy="226244"/>
            </a:xfrm>
            <a:custGeom>
              <a:avLst/>
              <a:gdLst>
                <a:gd name="connsiteX0" fmla="*/ 0 w 433633"/>
                <a:gd name="connsiteY0" fmla="*/ 0 h 226244"/>
                <a:gd name="connsiteX1" fmla="*/ 179109 w 433633"/>
                <a:gd name="connsiteY1" fmla="*/ 94268 h 226244"/>
                <a:gd name="connsiteX2" fmla="*/ 433633 w 433633"/>
                <a:gd name="connsiteY2" fmla="*/ 226244 h 226244"/>
              </a:gdLst>
              <a:ahLst/>
              <a:cxnLst>
                <a:cxn ang="0">
                  <a:pos x="connsiteX0" y="connsiteY0"/>
                </a:cxn>
                <a:cxn ang="0">
                  <a:pos x="connsiteX1" y="connsiteY1"/>
                </a:cxn>
                <a:cxn ang="0">
                  <a:pos x="connsiteX2" y="connsiteY2"/>
                </a:cxn>
              </a:cxnLst>
              <a:rect l="l" t="t" r="r" b="b"/>
              <a:pathLst>
                <a:path w="433633" h="226244">
                  <a:moveTo>
                    <a:pt x="0" y="0"/>
                  </a:moveTo>
                  <a:lnTo>
                    <a:pt x="179109" y="94268"/>
                  </a:lnTo>
                  <a:lnTo>
                    <a:pt x="433633" y="226244"/>
                  </a:ln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04" name="フリーフォーム 203"/>
            <p:cNvSpPr/>
            <p:nvPr/>
          </p:nvSpPr>
          <p:spPr>
            <a:xfrm>
              <a:off x="4550269" y="1857080"/>
              <a:ext cx="232527" cy="2132029"/>
            </a:xfrm>
            <a:custGeom>
              <a:avLst/>
              <a:gdLst>
                <a:gd name="connsiteX0" fmla="*/ 6284 w 232527"/>
                <a:gd name="connsiteY0" fmla="*/ 0 h 2132029"/>
                <a:gd name="connsiteX1" fmla="*/ 6284 w 232527"/>
                <a:gd name="connsiteY1" fmla="*/ 556182 h 2132029"/>
                <a:gd name="connsiteX2" fmla="*/ 43991 w 232527"/>
                <a:gd name="connsiteY2" fmla="*/ 1875934 h 2132029"/>
                <a:gd name="connsiteX3" fmla="*/ 232527 w 232527"/>
                <a:gd name="connsiteY3" fmla="*/ 2092751 h 2132029"/>
              </a:gdLst>
              <a:ahLst/>
              <a:cxnLst>
                <a:cxn ang="0">
                  <a:pos x="connsiteX0" y="connsiteY0"/>
                </a:cxn>
                <a:cxn ang="0">
                  <a:pos x="connsiteX1" y="connsiteY1"/>
                </a:cxn>
                <a:cxn ang="0">
                  <a:pos x="connsiteX2" y="connsiteY2"/>
                </a:cxn>
                <a:cxn ang="0">
                  <a:pos x="connsiteX3" y="connsiteY3"/>
                </a:cxn>
              </a:cxnLst>
              <a:rect l="l" t="t" r="r" b="b"/>
              <a:pathLst>
                <a:path w="232527" h="2132029">
                  <a:moveTo>
                    <a:pt x="6284" y="0"/>
                  </a:moveTo>
                  <a:cubicBezTo>
                    <a:pt x="3142" y="121763"/>
                    <a:pt x="0" y="243526"/>
                    <a:pt x="6284" y="556182"/>
                  </a:cubicBezTo>
                  <a:cubicBezTo>
                    <a:pt x="12568" y="868838"/>
                    <a:pt x="6284" y="1619839"/>
                    <a:pt x="43991" y="1875934"/>
                  </a:cubicBezTo>
                  <a:cubicBezTo>
                    <a:pt x="81698" y="2132029"/>
                    <a:pt x="157112" y="2112390"/>
                    <a:pt x="232527" y="2092751"/>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05" name="フリーフォーム 204"/>
            <p:cNvSpPr/>
            <p:nvPr/>
          </p:nvSpPr>
          <p:spPr>
            <a:xfrm>
              <a:off x="4483489" y="1844824"/>
              <a:ext cx="376543" cy="2520280"/>
            </a:xfrm>
            <a:custGeom>
              <a:avLst/>
              <a:gdLst>
                <a:gd name="connsiteX0" fmla="*/ 6284 w 232527"/>
                <a:gd name="connsiteY0" fmla="*/ 0 h 2132029"/>
                <a:gd name="connsiteX1" fmla="*/ 6284 w 232527"/>
                <a:gd name="connsiteY1" fmla="*/ 556182 h 2132029"/>
                <a:gd name="connsiteX2" fmla="*/ 43991 w 232527"/>
                <a:gd name="connsiteY2" fmla="*/ 1875934 h 2132029"/>
                <a:gd name="connsiteX3" fmla="*/ 232527 w 232527"/>
                <a:gd name="connsiteY3" fmla="*/ 2092751 h 2132029"/>
              </a:gdLst>
              <a:ahLst/>
              <a:cxnLst>
                <a:cxn ang="0">
                  <a:pos x="connsiteX0" y="connsiteY0"/>
                </a:cxn>
                <a:cxn ang="0">
                  <a:pos x="connsiteX1" y="connsiteY1"/>
                </a:cxn>
                <a:cxn ang="0">
                  <a:pos x="connsiteX2" y="connsiteY2"/>
                </a:cxn>
                <a:cxn ang="0">
                  <a:pos x="connsiteX3" y="connsiteY3"/>
                </a:cxn>
              </a:cxnLst>
              <a:rect l="l" t="t" r="r" b="b"/>
              <a:pathLst>
                <a:path w="232527" h="2132029">
                  <a:moveTo>
                    <a:pt x="6284" y="0"/>
                  </a:moveTo>
                  <a:cubicBezTo>
                    <a:pt x="3142" y="121763"/>
                    <a:pt x="0" y="243526"/>
                    <a:pt x="6284" y="556182"/>
                  </a:cubicBezTo>
                  <a:cubicBezTo>
                    <a:pt x="12568" y="868838"/>
                    <a:pt x="6284" y="1619839"/>
                    <a:pt x="43991" y="1875934"/>
                  </a:cubicBezTo>
                  <a:cubicBezTo>
                    <a:pt x="81698" y="2132029"/>
                    <a:pt x="157112" y="2112390"/>
                    <a:pt x="232527" y="2092751"/>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06" name="フリーフォーム 205"/>
            <p:cNvSpPr/>
            <p:nvPr/>
          </p:nvSpPr>
          <p:spPr>
            <a:xfrm>
              <a:off x="4411481" y="1844824"/>
              <a:ext cx="376543" cy="3024336"/>
            </a:xfrm>
            <a:custGeom>
              <a:avLst/>
              <a:gdLst>
                <a:gd name="connsiteX0" fmla="*/ 6284 w 232527"/>
                <a:gd name="connsiteY0" fmla="*/ 0 h 2132029"/>
                <a:gd name="connsiteX1" fmla="*/ 6284 w 232527"/>
                <a:gd name="connsiteY1" fmla="*/ 556182 h 2132029"/>
                <a:gd name="connsiteX2" fmla="*/ 43991 w 232527"/>
                <a:gd name="connsiteY2" fmla="*/ 1875934 h 2132029"/>
                <a:gd name="connsiteX3" fmla="*/ 232527 w 232527"/>
                <a:gd name="connsiteY3" fmla="*/ 2092751 h 2132029"/>
              </a:gdLst>
              <a:ahLst/>
              <a:cxnLst>
                <a:cxn ang="0">
                  <a:pos x="connsiteX0" y="connsiteY0"/>
                </a:cxn>
                <a:cxn ang="0">
                  <a:pos x="connsiteX1" y="connsiteY1"/>
                </a:cxn>
                <a:cxn ang="0">
                  <a:pos x="connsiteX2" y="connsiteY2"/>
                </a:cxn>
                <a:cxn ang="0">
                  <a:pos x="connsiteX3" y="connsiteY3"/>
                </a:cxn>
              </a:cxnLst>
              <a:rect l="l" t="t" r="r" b="b"/>
              <a:pathLst>
                <a:path w="232527" h="2132029">
                  <a:moveTo>
                    <a:pt x="6284" y="0"/>
                  </a:moveTo>
                  <a:cubicBezTo>
                    <a:pt x="3142" y="121763"/>
                    <a:pt x="0" y="243526"/>
                    <a:pt x="6284" y="556182"/>
                  </a:cubicBezTo>
                  <a:cubicBezTo>
                    <a:pt x="12568" y="868838"/>
                    <a:pt x="6284" y="1619839"/>
                    <a:pt x="43991" y="1875934"/>
                  </a:cubicBezTo>
                  <a:cubicBezTo>
                    <a:pt x="81698" y="2132029"/>
                    <a:pt x="157112" y="2112390"/>
                    <a:pt x="232527" y="2092751"/>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07" name="フリーフォーム 206"/>
            <p:cNvSpPr/>
            <p:nvPr/>
          </p:nvSpPr>
          <p:spPr>
            <a:xfrm flipH="1">
              <a:off x="3995935" y="1844824"/>
              <a:ext cx="376543" cy="3003696"/>
            </a:xfrm>
            <a:custGeom>
              <a:avLst/>
              <a:gdLst>
                <a:gd name="connsiteX0" fmla="*/ 6284 w 232527"/>
                <a:gd name="connsiteY0" fmla="*/ 0 h 2132029"/>
                <a:gd name="connsiteX1" fmla="*/ 6284 w 232527"/>
                <a:gd name="connsiteY1" fmla="*/ 556182 h 2132029"/>
                <a:gd name="connsiteX2" fmla="*/ 43991 w 232527"/>
                <a:gd name="connsiteY2" fmla="*/ 1875934 h 2132029"/>
                <a:gd name="connsiteX3" fmla="*/ 232527 w 232527"/>
                <a:gd name="connsiteY3" fmla="*/ 2092751 h 2132029"/>
              </a:gdLst>
              <a:ahLst/>
              <a:cxnLst>
                <a:cxn ang="0">
                  <a:pos x="connsiteX0" y="connsiteY0"/>
                </a:cxn>
                <a:cxn ang="0">
                  <a:pos x="connsiteX1" y="connsiteY1"/>
                </a:cxn>
                <a:cxn ang="0">
                  <a:pos x="connsiteX2" y="connsiteY2"/>
                </a:cxn>
                <a:cxn ang="0">
                  <a:pos x="connsiteX3" y="connsiteY3"/>
                </a:cxn>
              </a:cxnLst>
              <a:rect l="l" t="t" r="r" b="b"/>
              <a:pathLst>
                <a:path w="232527" h="2132029">
                  <a:moveTo>
                    <a:pt x="6284" y="0"/>
                  </a:moveTo>
                  <a:cubicBezTo>
                    <a:pt x="3142" y="121763"/>
                    <a:pt x="0" y="243526"/>
                    <a:pt x="6284" y="556182"/>
                  </a:cubicBezTo>
                  <a:cubicBezTo>
                    <a:pt x="12568" y="868838"/>
                    <a:pt x="6284" y="1619839"/>
                    <a:pt x="43991" y="1875934"/>
                  </a:cubicBezTo>
                  <a:cubicBezTo>
                    <a:pt x="81698" y="2132029"/>
                    <a:pt x="157112" y="2112390"/>
                    <a:pt x="232527" y="2092751"/>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08" name="フリーフォーム 207"/>
            <p:cNvSpPr/>
            <p:nvPr/>
          </p:nvSpPr>
          <p:spPr>
            <a:xfrm flipH="1">
              <a:off x="3923928" y="1844824"/>
              <a:ext cx="376543" cy="2520280"/>
            </a:xfrm>
            <a:custGeom>
              <a:avLst/>
              <a:gdLst>
                <a:gd name="connsiteX0" fmla="*/ 6284 w 232527"/>
                <a:gd name="connsiteY0" fmla="*/ 0 h 2132029"/>
                <a:gd name="connsiteX1" fmla="*/ 6284 w 232527"/>
                <a:gd name="connsiteY1" fmla="*/ 556182 h 2132029"/>
                <a:gd name="connsiteX2" fmla="*/ 43991 w 232527"/>
                <a:gd name="connsiteY2" fmla="*/ 1875934 h 2132029"/>
                <a:gd name="connsiteX3" fmla="*/ 232527 w 232527"/>
                <a:gd name="connsiteY3" fmla="*/ 2092751 h 2132029"/>
              </a:gdLst>
              <a:ahLst/>
              <a:cxnLst>
                <a:cxn ang="0">
                  <a:pos x="connsiteX0" y="connsiteY0"/>
                </a:cxn>
                <a:cxn ang="0">
                  <a:pos x="connsiteX1" y="connsiteY1"/>
                </a:cxn>
                <a:cxn ang="0">
                  <a:pos x="connsiteX2" y="connsiteY2"/>
                </a:cxn>
                <a:cxn ang="0">
                  <a:pos x="connsiteX3" y="connsiteY3"/>
                </a:cxn>
              </a:cxnLst>
              <a:rect l="l" t="t" r="r" b="b"/>
              <a:pathLst>
                <a:path w="232527" h="2132029">
                  <a:moveTo>
                    <a:pt x="6284" y="0"/>
                  </a:moveTo>
                  <a:cubicBezTo>
                    <a:pt x="3142" y="121763"/>
                    <a:pt x="0" y="243526"/>
                    <a:pt x="6284" y="556182"/>
                  </a:cubicBezTo>
                  <a:cubicBezTo>
                    <a:pt x="12568" y="868838"/>
                    <a:pt x="6284" y="1619839"/>
                    <a:pt x="43991" y="1875934"/>
                  </a:cubicBezTo>
                  <a:cubicBezTo>
                    <a:pt x="81698" y="2132029"/>
                    <a:pt x="157112" y="2112390"/>
                    <a:pt x="232527" y="2092751"/>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09" name="フリーフォーム 208"/>
            <p:cNvSpPr/>
            <p:nvPr/>
          </p:nvSpPr>
          <p:spPr>
            <a:xfrm flipH="1">
              <a:off x="3995936" y="1844824"/>
              <a:ext cx="232527" cy="2132029"/>
            </a:xfrm>
            <a:custGeom>
              <a:avLst/>
              <a:gdLst>
                <a:gd name="connsiteX0" fmla="*/ 6284 w 232527"/>
                <a:gd name="connsiteY0" fmla="*/ 0 h 2132029"/>
                <a:gd name="connsiteX1" fmla="*/ 6284 w 232527"/>
                <a:gd name="connsiteY1" fmla="*/ 556182 h 2132029"/>
                <a:gd name="connsiteX2" fmla="*/ 43991 w 232527"/>
                <a:gd name="connsiteY2" fmla="*/ 1875934 h 2132029"/>
                <a:gd name="connsiteX3" fmla="*/ 232527 w 232527"/>
                <a:gd name="connsiteY3" fmla="*/ 2092751 h 2132029"/>
              </a:gdLst>
              <a:ahLst/>
              <a:cxnLst>
                <a:cxn ang="0">
                  <a:pos x="connsiteX0" y="connsiteY0"/>
                </a:cxn>
                <a:cxn ang="0">
                  <a:pos x="connsiteX1" y="connsiteY1"/>
                </a:cxn>
                <a:cxn ang="0">
                  <a:pos x="connsiteX2" y="connsiteY2"/>
                </a:cxn>
                <a:cxn ang="0">
                  <a:pos x="connsiteX3" y="connsiteY3"/>
                </a:cxn>
              </a:cxnLst>
              <a:rect l="l" t="t" r="r" b="b"/>
              <a:pathLst>
                <a:path w="232527" h="2132029">
                  <a:moveTo>
                    <a:pt x="6284" y="0"/>
                  </a:moveTo>
                  <a:cubicBezTo>
                    <a:pt x="3142" y="121763"/>
                    <a:pt x="0" y="243526"/>
                    <a:pt x="6284" y="556182"/>
                  </a:cubicBezTo>
                  <a:cubicBezTo>
                    <a:pt x="12568" y="868838"/>
                    <a:pt x="6284" y="1619839"/>
                    <a:pt x="43991" y="1875934"/>
                  </a:cubicBezTo>
                  <a:cubicBezTo>
                    <a:pt x="81698" y="2132029"/>
                    <a:pt x="157112" y="2112390"/>
                    <a:pt x="232527" y="2092751"/>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10" name="正方形/長方形 120"/>
            <p:cNvSpPr>
              <a:spLocks noChangeArrowheads="1"/>
            </p:cNvSpPr>
            <p:nvPr/>
          </p:nvSpPr>
          <p:spPr bwMode="auto">
            <a:xfrm>
              <a:off x="3493914" y="2540901"/>
              <a:ext cx="1906588" cy="941434"/>
            </a:xfrm>
            <a:prstGeom prst="rect">
              <a:avLst/>
            </a:prstGeom>
            <a:noFill/>
            <a:ln w="9525">
              <a:noFill/>
              <a:miter lim="800000"/>
              <a:headEnd/>
              <a:tailEnd/>
            </a:ln>
          </p:spPr>
          <p:txBody>
            <a:bodyPr>
              <a:spAutoFit/>
            </a:bodyPr>
            <a:lstStyle/>
            <a:p>
              <a:pPr algn="ctr"/>
              <a:r>
                <a:rPr lang="en-US" altLang="ja-JP" sz="1400" dirty="0">
                  <a:latin typeface="Calibri" pitchFamily="34" charset="0"/>
                  <a:cs typeface="Arial" charset="0"/>
                </a:rPr>
                <a:t>RMDCN MPLS</a:t>
              </a:r>
            </a:p>
            <a:p>
              <a:pPr algn="ctr"/>
              <a:r>
                <a:rPr lang="en-US" altLang="ja-JP" sz="1400" dirty="0">
                  <a:latin typeface="Calibri" pitchFamily="34" charset="0"/>
                  <a:cs typeface="Arial" charset="0"/>
                </a:rPr>
                <a:t>Network</a:t>
              </a:r>
            </a:p>
            <a:p>
              <a:pPr algn="ctr"/>
              <a:r>
                <a:rPr lang="en-US" altLang="ja-JP" sz="1400" dirty="0">
                  <a:latin typeface="Calibri" pitchFamily="34" charset="0"/>
                  <a:cs typeface="Arial" charset="0"/>
                </a:rPr>
                <a:t>(OBS)</a:t>
              </a:r>
            </a:p>
          </p:txBody>
        </p:sp>
        <p:sp>
          <p:nvSpPr>
            <p:cNvPr id="211" name="フリーフォーム 210"/>
            <p:cNvSpPr/>
            <p:nvPr/>
          </p:nvSpPr>
          <p:spPr>
            <a:xfrm>
              <a:off x="1835696" y="1844825"/>
              <a:ext cx="504056" cy="2016223"/>
            </a:xfrm>
            <a:custGeom>
              <a:avLst/>
              <a:gdLst>
                <a:gd name="connsiteX0" fmla="*/ 480767 w 518474"/>
                <a:gd name="connsiteY0" fmla="*/ 0 h 2634791"/>
                <a:gd name="connsiteX1" fmla="*/ 480767 w 518474"/>
                <a:gd name="connsiteY1" fmla="*/ 1310326 h 2634791"/>
                <a:gd name="connsiteX2" fmla="*/ 254524 w 518474"/>
                <a:gd name="connsiteY2" fmla="*/ 2422688 h 2634791"/>
                <a:gd name="connsiteX3" fmla="*/ 0 w 518474"/>
                <a:gd name="connsiteY3" fmla="*/ 2582944 h 2634791"/>
              </a:gdLst>
              <a:ahLst/>
              <a:cxnLst>
                <a:cxn ang="0">
                  <a:pos x="connsiteX0" y="connsiteY0"/>
                </a:cxn>
                <a:cxn ang="0">
                  <a:pos x="connsiteX1" y="connsiteY1"/>
                </a:cxn>
                <a:cxn ang="0">
                  <a:pos x="connsiteX2" y="connsiteY2"/>
                </a:cxn>
                <a:cxn ang="0">
                  <a:pos x="connsiteX3" y="connsiteY3"/>
                </a:cxn>
              </a:cxnLst>
              <a:rect l="l" t="t" r="r" b="b"/>
              <a:pathLst>
                <a:path w="518474" h="2634791">
                  <a:moveTo>
                    <a:pt x="480767" y="0"/>
                  </a:moveTo>
                  <a:cubicBezTo>
                    <a:pt x="499620" y="453272"/>
                    <a:pt x="518474" y="906545"/>
                    <a:pt x="480767" y="1310326"/>
                  </a:cubicBezTo>
                  <a:cubicBezTo>
                    <a:pt x="443060" y="1714107"/>
                    <a:pt x="334652" y="2210585"/>
                    <a:pt x="254524" y="2422688"/>
                  </a:cubicBezTo>
                  <a:cubicBezTo>
                    <a:pt x="174396" y="2634791"/>
                    <a:pt x="87198" y="2608867"/>
                    <a:pt x="0" y="2582944"/>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12" name="フリーフォーム 211"/>
            <p:cNvSpPr/>
            <p:nvPr/>
          </p:nvSpPr>
          <p:spPr>
            <a:xfrm>
              <a:off x="1907704" y="1844824"/>
              <a:ext cx="504056" cy="2898675"/>
            </a:xfrm>
            <a:custGeom>
              <a:avLst/>
              <a:gdLst>
                <a:gd name="connsiteX0" fmla="*/ 480767 w 518474"/>
                <a:gd name="connsiteY0" fmla="*/ 0 h 2634791"/>
                <a:gd name="connsiteX1" fmla="*/ 480767 w 518474"/>
                <a:gd name="connsiteY1" fmla="*/ 1310326 h 2634791"/>
                <a:gd name="connsiteX2" fmla="*/ 254524 w 518474"/>
                <a:gd name="connsiteY2" fmla="*/ 2422688 h 2634791"/>
                <a:gd name="connsiteX3" fmla="*/ 0 w 518474"/>
                <a:gd name="connsiteY3" fmla="*/ 2582944 h 2634791"/>
              </a:gdLst>
              <a:ahLst/>
              <a:cxnLst>
                <a:cxn ang="0">
                  <a:pos x="connsiteX0" y="connsiteY0"/>
                </a:cxn>
                <a:cxn ang="0">
                  <a:pos x="connsiteX1" y="connsiteY1"/>
                </a:cxn>
                <a:cxn ang="0">
                  <a:pos x="connsiteX2" y="connsiteY2"/>
                </a:cxn>
                <a:cxn ang="0">
                  <a:pos x="connsiteX3" y="connsiteY3"/>
                </a:cxn>
              </a:cxnLst>
              <a:rect l="l" t="t" r="r" b="b"/>
              <a:pathLst>
                <a:path w="518474" h="2634791">
                  <a:moveTo>
                    <a:pt x="480767" y="0"/>
                  </a:moveTo>
                  <a:cubicBezTo>
                    <a:pt x="499620" y="453272"/>
                    <a:pt x="518474" y="906545"/>
                    <a:pt x="480767" y="1310326"/>
                  </a:cubicBezTo>
                  <a:cubicBezTo>
                    <a:pt x="443060" y="1714107"/>
                    <a:pt x="334652" y="2210585"/>
                    <a:pt x="254524" y="2422688"/>
                  </a:cubicBezTo>
                  <a:cubicBezTo>
                    <a:pt x="174396" y="2634791"/>
                    <a:pt x="87198" y="2608867"/>
                    <a:pt x="0" y="2582944"/>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13" name="正方形/長方形 124"/>
            <p:cNvSpPr>
              <a:spLocks noChangeArrowheads="1"/>
            </p:cNvSpPr>
            <p:nvPr/>
          </p:nvSpPr>
          <p:spPr bwMode="auto">
            <a:xfrm>
              <a:off x="1403648" y="2780928"/>
              <a:ext cx="1389956" cy="400110"/>
            </a:xfrm>
            <a:prstGeom prst="rect">
              <a:avLst/>
            </a:prstGeom>
            <a:noFill/>
            <a:ln w="9525">
              <a:noFill/>
              <a:miter lim="800000"/>
              <a:headEnd/>
              <a:tailEnd/>
            </a:ln>
          </p:spPr>
          <p:txBody>
            <a:bodyPr wrap="square">
              <a:spAutoFit/>
            </a:bodyPr>
            <a:lstStyle/>
            <a:p>
              <a:pPr algn="ctr"/>
              <a:r>
                <a:rPr lang="en-US" altLang="ja-JP" sz="2000" dirty="0" smtClean="0">
                  <a:latin typeface="Calibri" pitchFamily="34" charset="0"/>
                  <a:cs typeface="Arial" charset="0"/>
                </a:rPr>
                <a:t>Internet</a:t>
              </a:r>
              <a:endParaRPr lang="en-US" altLang="ja-JP" sz="2000" dirty="0">
                <a:latin typeface="Calibri" pitchFamily="34" charset="0"/>
                <a:cs typeface="Arial" charset="0"/>
              </a:endParaRPr>
            </a:p>
          </p:txBody>
        </p:sp>
        <p:sp>
          <p:nvSpPr>
            <p:cNvPr id="215" name="角丸四角形 214"/>
            <p:cNvSpPr/>
            <p:nvPr/>
          </p:nvSpPr>
          <p:spPr bwMode="auto">
            <a:xfrm>
              <a:off x="307438" y="3573016"/>
              <a:ext cx="1614995" cy="504056"/>
            </a:xfrm>
            <a:prstGeom prst="roundRect">
              <a:avLst/>
            </a:prstGeom>
            <a:gradFill flip="none" rotWithShape="1">
              <a:gsLst>
                <a:gs pos="0">
                  <a:srgbClr val="CCFFCC">
                    <a:shade val="30000"/>
                    <a:satMod val="115000"/>
                    <a:alpha val="0"/>
                  </a:srgbClr>
                </a:gs>
                <a:gs pos="50000">
                  <a:srgbClr val="CCFFCC">
                    <a:shade val="67500"/>
                    <a:satMod val="115000"/>
                  </a:srgbClr>
                </a:gs>
                <a:gs pos="100000">
                  <a:srgbClr val="CCFFCC">
                    <a:shade val="100000"/>
                    <a:satMod val="115000"/>
                  </a:srgb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smtClean="0">
                  <a:latin typeface="Calibri" pitchFamily="34" charset="0"/>
                  <a:cs typeface="Arial" pitchFamily="34" charset="0"/>
                </a:rPr>
                <a:t>DAR Users</a:t>
              </a:r>
              <a:endParaRPr lang="ja-JP" altLang="en-US" sz="1600" dirty="0">
                <a:latin typeface="Calibri" pitchFamily="34" charset="0"/>
                <a:cs typeface="Arial" pitchFamily="34" charset="0"/>
              </a:endParaRPr>
            </a:p>
          </p:txBody>
        </p:sp>
        <p:sp>
          <p:nvSpPr>
            <p:cNvPr id="216" name="角丸四角形 215"/>
            <p:cNvSpPr/>
            <p:nvPr/>
          </p:nvSpPr>
          <p:spPr bwMode="auto">
            <a:xfrm>
              <a:off x="307438" y="4192849"/>
              <a:ext cx="1614995" cy="1009524"/>
            </a:xfrm>
            <a:prstGeom prst="roundRect">
              <a:avLst/>
            </a:prstGeom>
            <a:gradFill flip="none" rotWithShape="1">
              <a:gsLst>
                <a:gs pos="0">
                  <a:srgbClr val="CCFFCC">
                    <a:shade val="30000"/>
                    <a:satMod val="115000"/>
                    <a:alpha val="0"/>
                  </a:srgbClr>
                </a:gs>
                <a:gs pos="50000">
                  <a:srgbClr val="CCFFCC">
                    <a:shade val="67500"/>
                    <a:satMod val="115000"/>
                  </a:srgbClr>
                </a:gs>
                <a:gs pos="100000">
                  <a:srgbClr val="CCFFCC">
                    <a:shade val="100000"/>
                    <a:satMod val="115000"/>
                  </a:srgb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200" dirty="0" smtClean="0">
                  <a:latin typeface="Calibri" pitchFamily="34" charset="0"/>
                </a:rPr>
                <a:t>NMHS users of MTSAT Imagery and High-resolution GSM</a:t>
              </a:r>
              <a:endParaRPr lang="ja-JP" altLang="en-US" sz="1200" dirty="0">
                <a:latin typeface="Calibri" pitchFamily="34" charset="0"/>
                <a:cs typeface="Arial" pitchFamily="34" charset="0"/>
              </a:endParaRPr>
            </a:p>
          </p:txBody>
        </p:sp>
        <p:sp>
          <p:nvSpPr>
            <p:cNvPr id="218" name="角丸四角形 217"/>
            <p:cNvSpPr/>
            <p:nvPr/>
          </p:nvSpPr>
          <p:spPr bwMode="auto">
            <a:xfrm>
              <a:off x="2581878" y="4221088"/>
              <a:ext cx="1436692" cy="412090"/>
            </a:xfrm>
            <a:prstGeom prst="roundRect">
              <a:avLst/>
            </a:prstGeom>
            <a:gradFill flip="none" rotWithShape="1">
              <a:gsLst>
                <a:gs pos="0">
                  <a:schemeClr val="accent2">
                    <a:lumMod val="60000"/>
                    <a:lumOff val="40000"/>
                    <a:tint val="66000"/>
                    <a:satMod val="160000"/>
                    <a:alpha val="0"/>
                  </a:schemeClr>
                </a:gs>
                <a:gs pos="50000">
                  <a:schemeClr val="accent2">
                    <a:lumMod val="60000"/>
                    <a:lumOff val="40000"/>
                    <a:tint val="44500"/>
                    <a:satMod val="160000"/>
                  </a:schemeClr>
                </a:gs>
                <a:gs pos="100000">
                  <a:schemeClr val="accent2">
                    <a:lumMod val="60000"/>
                    <a:lumOff val="40000"/>
                    <a:tint val="23500"/>
                    <a:satMod val="160000"/>
                  </a:scheme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Melbourne</a:t>
              </a:r>
              <a:endParaRPr lang="ja-JP" altLang="en-US" sz="1600" dirty="0">
                <a:latin typeface="Calibri" pitchFamily="34" charset="0"/>
                <a:cs typeface="Arial" pitchFamily="34" charset="0"/>
              </a:endParaRPr>
            </a:p>
          </p:txBody>
        </p:sp>
        <p:sp>
          <p:nvSpPr>
            <p:cNvPr id="219" name="角丸四角形 218"/>
            <p:cNvSpPr/>
            <p:nvPr/>
          </p:nvSpPr>
          <p:spPr bwMode="auto">
            <a:xfrm>
              <a:off x="2581878" y="3717032"/>
              <a:ext cx="1428787" cy="412090"/>
            </a:xfrm>
            <a:prstGeom prst="roundRect">
              <a:avLst/>
            </a:prstGeom>
            <a:gradFill flip="none" rotWithShape="1">
              <a:gsLst>
                <a:gs pos="0">
                  <a:schemeClr val="accent2">
                    <a:lumMod val="60000"/>
                    <a:lumOff val="40000"/>
                    <a:tint val="66000"/>
                    <a:satMod val="160000"/>
                    <a:alpha val="0"/>
                  </a:schemeClr>
                </a:gs>
                <a:gs pos="50000">
                  <a:schemeClr val="accent2">
                    <a:lumMod val="60000"/>
                    <a:lumOff val="40000"/>
                    <a:tint val="44500"/>
                    <a:satMod val="160000"/>
                  </a:schemeClr>
                </a:gs>
                <a:gs pos="100000">
                  <a:schemeClr val="accent2">
                    <a:lumMod val="60000"/>
                    <a:lumOff val="40000"/>
                    <a:tint val="23500"/>
                    <a:satMod val="160000"/>
                  </a:scheme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Washington</a:t>
              </a:r>
              <a:endParaRPr lang="ja-JP" altLang="en-US" sz="1600" dirty="0">
                <a:latin typeface="Calibri" pitchFamily="34" charset="0"/>
                <a:cs typeface="Arial" pitchFamily="34" charset="0"/>
              </a:endParaRPr>
            </a:p>
          </p:txBody>
        </p:sp>
        <p:sp>
          <p:nvSpPr>
            <p:cNvPr id="220" name="角丸四角形 219"/>
            <p:cNvSpPr/>
            <p:nvPr/>
          </p:nvSpPr>
          <p:spPr bwMode="auto">
            <a:xfrm>
              <a:off x="2771800" y="4725144"/>
              <a:ext cx="1204446" cy="412090"/>
            </a:xfrm>
            <a:prstGeom prst="roundRect">
              <a:avLst/>
            </a:prstGeom>
            <a:gradFill flip="none" rotWithShape="1">
              <a:gsLst>
                <a:gs pos="0">
                  <a:schemeClr val="accent2">
                    <a:lumMod val="60000"/>
                    <a:lumOff val="40000"/>
                    <a:tint val="66000"/>
                    <a:satMod val="160000"/>
                    <a:alpha val="0"/>
                  </a:schemeClr>
                </a:gs>
                <a:gs pos="50000">
                  <a:schemeClr val="accent2">
                    <a:lumMod val="60000"/>
                    <a:lumOff val="40000"/>
                    <a:tint val="44500"/>
                    <a:satMod val="160000"/>
                  </a:schemeClr>
                </a:gs>
                <a:gs pos="100000">
                  <a:schemeClr val="accent2">
                    <a:lumMod val="60000"/>
                    <a:lumOff val="40000"/>
                    <a:tint val="23500"/>
                    <a:satMod val="160000"/>
                  </a:scheme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Beijing</a:t>
              </a:r>
              <a:endParaRPr lang="ja-JP" altLang="en-US" sz="1600" dirty="0">
                <a:latin typeface="Calibri" pitchFamily="34" charset="0"/>
                <a:cs typeface="Arial" pitchFamily="34" charset="0"/>
              </a:endParaRPr>
            </a:p>
          </p:txBody>
        </p:sp>
        <p:sp>
          <p:nvSpPr>
            <p:cNvPr id="221" name="角丸四角形 220"/>
            <p:cNvSpPr/>
            <p:nvPr/>
          </p:nvSpPr>
          <p:spPr bwMode="auto">
            <a:xfrm>
              <a:off x="4785058" y="4725144"/>
              <a:ext cx="1204446" cy="412090"/>
            </a:xfrm>
            <a:prstGeom prst="roundRect">
              <a:avLst/>
            </a:prstGeom>
            <a:gradFill flip="none" rotWithShape="1">
              <a:gsLst>
                <a:gs pos="0">
                  <a:schemeClr val="accent2">
                    <a:lumMod val="60000"/>
                    <a:lumOff val="40000"/>
                    <a:tint val="66000"/>
                    <a:satMod val="160000"/>
                    <a:alpha val="0"/>
                  </a:schemeClr>
                </a:gs>
                <a:gs pos="50000">
                  <a:schemeClr val="accent2">
                    <a:lumMod val="60000"/>
                    <a:lumOff val="40000"/>
                    <a:tint val="44500"/>
                    <a:satMod val="160000"/>
                  </a:schemeClr>
                </a:gs>
                <a:gs pos="100000">
                  <a:schemeClr val="accent2">
                    <a:lumMod val="60000"/>
                    <a:lumOff val="40000"/>
                    <a:tint val="23500"/>
                    <a:satMod val="160000"/>
                  </a:scheme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Exeter</a:t>
              </a:r>
              <a:endParaRPr lang="ja-JP" altLang="en-US" sz="1600" dirty="0">
                <a:latin typeface="Calibri" pitchFamily="34" charset="0"/>
                <a:cs typeface="Arial" pitchFamily="34" charset="0"/>
              </a:endParaRPr>
            </a:p>
          </p:txBody>
        </p:sp>
        <p:sp>
          <p:nvSpPr>
            <p:cNvPr id="222" name="角丸四角形 221"/>
            <p:cNvSpPr/>
            <p:nvPr/>
          </p:nvSpPr>
          <p:spPr bwMode="auto">
            <a:xfrm>
              <a:off x="4785059" y="3717032"/>
              <a:ext cx="1318534" cy="412090"/>
            </a:xfrm>
            <a:prstGeom prst="roundRect">
              <a:avLst/>
            </a:prstGeom>
            <a:gradFill flip="none" rotWithShape="1">
              <a:gsLst>
                <a:gs pos="0">
                  <a:schemeClr val="accent2">
                    <a:lumMod val="60000"/>
                    <a:lumOff val="40000"/>
                    <a:tint val="66000"/>
                    <a:satMod val="160000"/>
                    <a:alpha val="0"/>
                  </a:schemeClr>
                </a:gs>
                <a:gs pos="50000">
                  <a:schemeClr val="accent2">
                    <a:lumMod val="60000"/>
                    <a:lumOff val="40000"/>
                    <a:tint val="44500"/>
                    <a:satMod val="160000"/>
                  </a:schemeClr>
                </a:gs>
                <a:gs pos="100000">
                  <a:schemeClr val="accent2">
                    <a:lumMod val="60000"/>
                    <a:lumOff val="40000"/>
                    <a:tint val="23500"/>
                    <a:satMod val="160000"/>
                  </a:scheme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New Delhi</a:t>
              </a:r>
              <a:endParaRPr lang="ja-JP" altLang="en-US" sz="1600" dirty="0">
                <a:latin typeface="Calibri" pitchFamily="34" charset="0"/>
                <a:cs typeface="Arial" pitchFamily="34" charset="0"/>
              </a:endParaRPr>
            </a:p>
          </p:txBody>
        </p:sp>
        <p:sp>
          <p:nvSpPr>
            <p:cNvPr id="223" name="角丸四角形 222"/>
            <p:cNvSpPr/>
            <p:nvPr/>
          </p:nvSpPr>
          <p:spPr bwMode="auto">
            <a:xfrm>
              <a:off x="4785059" y="4221088"/>
              <a:ext cx="1318534" cy="412090"/>
            </a:xfrm>
            <a:prstGeom prst="roundRect">
              <a:avLst/>
            </a:prstGeom>
            <a:gradFill flip="none" rotWithShape="1">
              <a:gsLst>
                <a:gs pos="0">
                  <a:schemeClr val="accent2">
                    <a:lumMod val="60000"/>
                    <a:lumOff val="40000"/>
                    <a:tint val="66000"/>
                    <a:satMod val="160000"/>
                    <a:alpha val="0"/>
                  </a:schemeClr>
                </a:gs>
                <a:gs pos="50000">
                  <a:schemeClr val="accent2">
                    <a:lumMod val="60000"/>
                    <a:lumOff val="40000"/>
                    <a:tint val="44500"/>
                    <a:satMod val="160000"/>
                  </a:schemeClr>
                </a:gs>
                <a:gs pos="100000">
                  <a:schemeClr val="accent2">
                    <a:lumMod val="60000"/>
                    <a:lumOff val="40000"/>
                    <a:tint val="23500"/>
                    <a:satMod val="160000"/>
                  </a:scheme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EUMETSAT</a:t>
              </a:r>
              <a:endParaRPr lang="ja-JP" altLang="en-US" sz="1600" dirty="0">
                <a:latin typeface="Calibri" pitchFamily="34" charset="0"/>
                <a:cs typeface="Arial" pitchFamily="34" charset="0"/>
              </a:endParaRPr>
            </a:p>
          </p:txBody>
        </p:sp>
        <p:sp>
          <p:nvSpPr>
            <p:cNvPr id="224" name="円柱 223"/>
            <p:cNvSpPr/>
            <p:nvPr/>
          </p:nvSpPr>
          <p:spPr bwMode="auto">
            <a:xfrm rot="10800000">
              <a:off x="4139952" y="1916832"/>
              <a:ext cx="556516" cy="387255"/>
            </a:xfrm>
            <a:prstGeom prst="can">
              <a:avLst/>
            </a:prstGeom>
            <a:gradFill flip="none" rotWithShape="1">
              <a:gsLst>
                <a:gs pos="0">
                  <a:schemeClr val="bg2">
                    <a:lumMod val="20000"/>
                    <a:lumOff val="80000"/>
                  </a:schemeClr>
                </a:gs>
                <a:gs pos="0">
                  <a:schemeClr val="bg2">
                    <a:lumMod val="20000"/>
                    <a:lumOff val="8000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100000" t="100000"/>
              </a:path>
              <a:tileRect r="-100000" b="-100000"/>
            </a:gradFill>
            <a:ln w="9525" cap="flat" cmpd="sng" algn="ctr">
              <a:solidFill>
                <a:schemeClr val="tx1"/>
              </a:solidFill>
              <a:prstDash val="solid"/>
              <a:round/>
              <a:headEnd type="none" w="med" len="med"/>
              <a:tailEnd type="none" w="med" len="med"/>
            </a:ln>
            <a:effectLst/>
          </p:spPr>
          <p:txBody>
            <a:bodyPr/>
            <a:lstStyle/>
            <a:p>
              <a:pPr algn="ctr">
                <a:defRPr/>
              </a:pPr>
              <a:endParaRPr lang="ja-JP" altLang="en-US" sz="2800">
                <a:latin typeface="Calibri" pitchFamily="34" charset="0"/>
                <a:cs typeface="Arial" pitchFamily="34" charset="0"/>
              </a:endParaRPr>
            </a:p>
          </p:txBody>
        </p:sp>
        <p:sp>
          <p:nvSpPr>
            <p:cNvPr id="225" name="テキスト ボックス 172"/>
            <p:cNvSpPr txBox="1">
              <a:spLocks noChangeArrowheads="1"/>
            </p:cNvSpPr>
            <p:nvPr/>
          </p:nvSpPr>
          <p:spPr bwMode="auto">
            <a:xfrm>
              <a:off x="6444208" y="1772816"/>
              <a:ext cx="889372" cy="307777"/>
            </a:xfrm>
            <a:prstGeom prst="rect">
              <a:avLst/>
            </a:prstGeom>
            <a:noFill/>
            <a:ln w="9525">
              <a:noFill/>
              <a:miter lim="800000"/>
              <a:headEnd/>
              <a:tailEnd/>
            </a:ln>
          </p:spPr>
          <p:txBody>
            <a:bodyPr wrap="square">
              <a:spAutoFit/>
            </a:bodyPr>
            <a:lstStyle/>
            <a:p>
              <a:pPr algn="ctr"/>
              <a:r>
                <a:rPr lang="en-US" altLang="ja-JP" sz="1400" dirty="0" smtClean="0">
                  <a:latin typeface="Calibri" pitchFamily="34" charset="0"/>
                  <a:ea typeface="Arial Unicode MS" pitchFamily="50" charset="-128"/>
                  <a:cs typeface="Arial" charset="0"/>
                </a:rPr>
                <a:t>128K </a:t>
              </a:r>
              <a:endParaRPr lang="ja-JP" altLang="en-US" sz="1400" dirty="0">
                <a:latin typeface="Calibri" pitchFamily="34" charset="0"/>
                <a:ea typeface="Arial Unicode MS" pitchFamily="50" charset="-128"/>
                <a:cs typeface="Arial" charset="0"/>
              </a:endParaRPr>
            </a:p>
          </p:txBody>
        </p:sp>
        <p:sp>
          <p:nvSpPr>
            <p:cNvPr id="226" name="テキスト ボックス 172"/>
            <p:cNvSpPr txBox="1">
              <a:spLocks noChangeArrowheads="1"/>
            </p:cNvSpPr>
            <p:nvPr/>
          </p:nvSpPr>
          <p:spPr bwMode="auto">
            <a:xfrm>
              <a:off x="6444208" y="980728"/>
              <a:ext cx="889372" cy="307777"/>
            </a:xfrm>
            <a:prstGeom prst="rect">
              <a:avLst/>
            </a:prstGeom>
            <a:noFill/>
            <a:ln w="9525">
              <a:noFill/>
              <a:miter lim="800000"/>
              <a:headEnd/>
              <a:tailEnd/>
            </a:ln>
          </p:spPr>
          <p:txBody>
            <a:bodyPr wrap="square">
              <a:spAutoFit/>
            </a:bodyPr>
            <a:lstStyle/>
            <a:p>
              <a:pPr algn="ctr"/>
              <a:r>
                <a:rPr lang="en-US" altLang="ja-JP" sz="1400" dirty="0" smtClean="0">
                  <a:latin typeface="Calibri" pitchFamily="34" charset="0"/>
                  <a:ea typeface="Arial Unicode MS" pitchFamily="50" charset="-128"/>
                  <a:cs typeface="Arial" charset="0"/>
                </a:rPr>
                <a:t>64K </a:t>
              </a:r>
              <a:endParaRPr lang="ja-JP" altLang="en-US" sz="1400" dirty="0">
                <a:latin typeface="Calibri" pitchFamily="34" charset="0"/>
                <a:ea typeface="Arial Unicode MS" pitchFamily="50" charset="-128"/>
                <a:cs typeface="Arial" charset="0"/>
              </a:endParaRPr>
            </a:p>
          </p:txBody>
        </p:sp>
        <p:sp>
          <p:nvSpPr>
            <p:cNvPr id="227" name="フリーフォーム 226"/>
            <p:cNvSpPr/>
            <p:nvPr/>
          </p:nvSpPr>
          <p:spPr>
            <a:xfrm flipH="1">
              <a:off x="6372200" y="1844824"/>
              <a:ext cx="576064" cy="2016224"/>
            </a:xfrm>
            <a:custGeom>
              <a:avLst/>
              <a:gdLst>
                <a:gd name="connsiteX0" fmla="*/ 480767 w 518474"/>
                <a:gd name="connsiteY0" fmla="*/ 0 h 2634791"/>
                <a:gd name="connsiteX1" fmla="*/ 480767 w 518474"/>
                <a:gd name="connsiteY1" fmla="*/ 1310326 h 2634791"/>
                <a:gd name="connsiteX2" fmla="*/ 254524 w 518474"/>
                <a:gd name="connsiteY2" fmla="*/ 2422688 h 2634791"/>
                <a:gd name="connsiteX3" fmla="*/ 0 w 518474"/>
                <a:gd name="connsiteY3" fmla="*/ 2582944 h 2634791"/>
              </a:gdLst>
              <a:ahLst/>
              <a:cxnLst>
                <a:cxn ang="0">
                  <a:pos x="connsiteX0" y="connsiteY0"/>
                </a:cxn>
                <a:cxn ang="0">
                  <a:pos x="connsiteX1" y="connsiteY1"/>
                </a:cxn>
                <a:cxn ang="0">
                  <a:pos x="connsiteX2" y="connsiteY2"/>
                </a:cxn>
                <a:cxn ang="0">
                  <a:pos x="connsiteX3" y="connsiteY3"/>
                </a:cxn>
              </a:cxnLst>
              <a:rect l="l" t="t" r="r" b="b"/>
              <a:pathLst>
                <a:path w="518474" h="2634791">
                  <a:moveTo>
                    <a:pt x="480767" y="0"/>
                  </a:moveTo>
                  <a:cubicBezTo>
                    <a:pt x="499620" y="453272"/>
                    <a:pt x="518474" y="906545"/>
                    <a:pt x="480767" y="1310326"/>
                  </a:cubicBezTo>
                  <a:cubicBezTo>
                    <a:pt x="443060" y="1714107"/>
                    <a:pt x="334652" y="2210585"/>
                    <a:pt x="254524" y="2422688"/>
                  </a:cubicBezTo>
                  <a:cubicBezTo>
                    <a:pt x="174396" y="2634791"/>
                    <a:pt x="87198" y="2608867"/>
                    <a:pt x="0" y="2582944"/>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28" name="フリーフォーム 227"/>
            <p:cNvSpPr/>
            <p:nvPr/>
          </p:nvSpPr>
          <p:spPr>
            <a:xfrm flipH="1">
              <a:off x="6300192" y="1844824"/>
              <a:ext cx="648072" cy="2520280"/>
            </a:xfrm>
            <a:custGeom>
              <a:avLst/>
              <a:gdLst>
                <a:gd name="connsiteX0" fmla="*/ 480767 w 518474"/>
                <a:gd name="connsiteY0" fmla="*/ 0 h 2634791"/>
                <a:gd name="connsiteX1" fmla="*/ 480767 w 518474"/>
                <a:gd name="connsiteY1" fmla="*/ 1310326 h 2634791"/>
                <a:gd name="connsiteX2" fmla="*/ 254524 w 518474"/>
                <a:gd name="connsiteY2" fmla="*/ 2422688 h 2634791"/>
                <a:gd name="connsiteX3" fmla="*/ 0 w 518474"/>
                <a:gd name="connsiteY3" fmla="*/ 2582944 h 2634791"/>
              </a:gdLst>
              <a:ahLst/>
              <a:cxnLst>
                <a:cxn ang="0">
                  <a:pos x="connsiteX0" y="connsiteY0"/>
                </a:cxn>
                <a:cxn ang="0">
                  <a:pos x="connsiteX1" y="connsiteY1"/>
                </a:cxn>
                <a:cxn ang="0">
                  <a:pos x="connsiteX2" y="connsiteY2"/>
                </a:cxn>
                <a:cxn ang="0">
                  <a:pos x="connsiteX3" y="connsiteY3"/>
                </a:cxn>
              </a:cxnLst>
              <a:rect l="l" t="t" r="r" b="b"/>
              <a:pathLst>
                <a:path w="518474" h="2634791">
                  <a:moveTo>
                    <a:pt x="480767" y="0"/>
                  </a:moveTo>
                  <a:cubicBezTo>
                    <a:pt x="499620" y="453272"/>
                    <a:pt x="518474" y="906545"/>
                    <a:pt x="480767" y="1310326"/>
                  </a:cubicBezTo>
                  <a:cubicBezTo>
                    <a:pt x="443060" y="1714107"/>
                    <a:pt x="334652" y="2210585"/>
                    <a:pt x="254524" y="2422688"/>
                  </a:cubicBezTo>
                  <a:cubicBezTo>
                    <a:pt x="174396" y="2634791"/>
                    <a:pt x="87198" y="2608867"/>
                    <a:pt x="0" y="2582944"/>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29" name="フリーフォーム 228"/>
            <p:cNvSpPr/>
            <p:nvPr/>
          </p:nvSpPr>
          <p:spPr>
            <a:xfrm flipH="1">
              <a:off x="6228184" y="1844824"/>
              <a:ext cx="720080" cy="3024336"/>
            </a:xfrm>
            <a:custGeom>
              <a:avLst/>
              <a:gdLst>
                <a:gd name="connsiteX0" fmla="*/ 480767 w 518474"/>
                <a:gd name="connsiteY0" fmla="*/ 0 h 2634791"/>
                <a:gd name="connsiteX1" fmla="*/ 480767 w 518474"/>
                <a:gd name="connsiteY1" fmla="*/ 1310326 h 2634791"/>
                <a:gd name="connsiteX2" fmla="*/ 254524 w 518474"/>
                <a:gd name="connsiteY2" fmla="*/ 2422688 h 2634791"/>
                <a:gd name="connsiteX3" fmla="*/ 0 w 518474"/>
                <a:gd name="connsiteY3" fmla="*/ 2582944 h 2634791"/>
              </a:gdLst>
              <a:ahLst/>
              <a:cxnLst>
                <a:cxn ang="0">
                  <a:pos x="connsiteX0" y="connsiteY0"/>
                </a:cxn>
                <a:cxn ang="0">
                  <a:pos x="connsiteX1" y="connsiteY1"/>
                </a:cxn>
                <a:cxn ang="0">
                  <a:pos x="connsiteX2" y="connsiteY2"/>
                </a:cxn>
                <a:cxn ang="0">
                  <a:pos x="connsiteX3" y="connsiteY3"/>
                </a:cxn>
              </a:cxnLst>
              <a:rect l="l" t="t" r="r" b="b"/>
              <a:pathLst>
                <a:path w="518474" h="2634791">
                  <a:moveTo>
                    <a:pt x="480767" y="0"/>
                  </a:moveTo>
                  <a:cubicBezTo>
                    <a:pt x="499620" y="453272"/>
                    <a:pt x="518474" y="906545"/>
                    <a:pt x="480767" y="1310326"/>
                  </a:cubicBezTo>
                  <a:cubicBezTo>
                    <a:pt x="443060" y="1714107"/>
                    <a:pt x="334652" y="2210585"/>
                    <a:pt x="254524" y="2422688"/>
                  </a:cubicBezTo>
                  <a:cubicBezTo>
                    <a:pt x="174396" y="2634791"/>
                    <a:pt x="87198" y="2608867"/>
                    <a:pt x="0" y="2582944"/>
                  </a:cubicBezTo>
                </a:path>
              </a:pathLst>
            </a:custGeom>
            <a:ln w="28575">
              <a:solidFill>
                <a:schemeClr val="bg1">
                  <a:lumMod val="75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sz="2800">
                <a:latin typeface="Calibri" pitchFamily="34" charset="0"/>
              </a:endParaRPr>
            </a:p>
          </p:txBody>
        </p:sp>
        <p:sp>
          <p:nvSpPr>
            <p:cNvPr id="230" name="角丸四角形 229"/>
            <p:cNvSpPr/>
            <p:nvPr/>
          </p:nvSpPr>
          <p:spPr bwMode="auto">
            <a:xfrm>
              <a:off x="6948264" y="4653136"/>
              <a:ext cx="1212351" cy="412090"/>
            </a:xfrm>
            <a:prstGeom prst="roundRect">
              <a:avLst/>
            </a:prstGeom>
            <a:gradFill flip="none" rotWithShape="1">
              <a:gsLst>
                <a:gs pos="0">
                  <a:srgbClr val="FFFF66">
                    <a:tint val="66000"/>
                    <a:satMod val="160000"/>
                    <a:alpha val="0"/>
                  </a:srgbClr>
                </a:gs>
                <a:gs pos="50000">
                  <a:srgbClr val="FFFF66">
                    <a:tint val="44500"/>
                    <a:satMod val="160000"/>
                  </a:srgbClr>
                </a:gs>
                <a:gs pos="100000">
                  <a:srgbClr val="FFFF66">
                    <a:tint val="23500"/>
                    <a:satMod val="160000"/>
                  </a:srgb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Manila</a:t>
              </a:r>
              <a:endParaRPr lang="ja-JP" altLang="en-US" sz="1600" dirty="0">
                <a:latin typeface="Calibri" pitchFamily="34" charset="0"/>
                <a:cs typeface="Arial" pitchFamily="34" charset="0"/>
              </a:endParaRPr>
            </a:p>
          </p:txBody>
        </p:sp>
        <p:sp>
          <p:nvSpPr>
            <p:cNvPr id="231" name="角丸四角形 230"/>
            <p:cNvSpPr/>
            <p:nvPr/>
          </p:nvSpPr>
          <p:spPr bwMode="auto">
            <a:xfrm>
              <a:off x="6948264" y="4149080"/>
              <a:ext cx="1485800" cy="412090"/>
            </a:xfrm>
            <a:prstGeom prst="roundRect">
              <a:avLst/>
            </a:prstGeom>
            <a:gradFill flip="none" rotWithShape="1">
              <a:gsLst>
                <a:gs pos="0">
                  <a:srgbClr val="FFFF66">
                    <a:tint val="66000"/>
                    <a:satMod val="160000"/>
                    <a:alpha val="0"/>
                  </a:srgbClr>
                </a:gs>
                <a:gs pos="50000">
                  <a:srgbClr val="FFFF66">
                    <a:tint val="44500"/>
                    <a:satMod val="160000"/>
                  </a:srgbClr>
                </a:gs>
                <a:gs pos="100000">
                  <a:srgbClr val="FFFF66">
                    <a:tint val="23500"/>
                    <a:satMod val="160000"/>
                  </a:srgb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Hong Kong</a:t>
              </a:r>
              <a:endParaRPr lang="ja-JP" altLang="en-US" sz="1600" dirty="0">
                <a:latin typeface="Calibri" pitchFamily="34" charset="0"/>
                <a:cs typeface="Arial" pitchFamily="34" charset="0"/>
              </a:endParaRPr>
            </a:p>
          </p:txBody>
        </p:sp>
        <p:sp>
          <p:nvSpPr>
            <p:cNvPr id="232" name="角丸四角形 231"/>
            <p:cNvSpPr/>
            <p:nvPr/>
          </p:nvSpPr>
          <p:spPr bwMode="auto">
            <a:xfrm>
              <a:off x="6948264" y="3645024"/>
              <a:ext cx="1319834" cy="412090"/>
            </a:xfrm>
            <a:prstGeom prst="roundRect">
              <a:avLst/>
            </a:prstGeom>
            <a:gradFill flip="none" rotWithShape="1">
              <a:gsLst>
                <a:gs pos="0">
                  <a:srgbClr val="FFFF66">
                    <a:tint val="66000"/>
                    <a:satMod val="160000"/>
                    <a:alpha val="0"/>
                  </a:srgbClr>
                </a:gs>
                <a:gs pos="50000">
                  <a:srgbClr val="FFFF66">
                    <a:tint val="44500"/>
                    <a:satMod val="160000"/>
                  </a:srgbClr>
                </a:gs>
                <a:gs pos="100000">
                  <a:srgbClr val="FFFF66">
                    <a:tint val="23500"/>
                    <a:satMod val="160000"/>
                  </a:srgbClr>
                </a:gs>
              </a:gsLst>
              <a:path path="circle">
                <a:fillToRect l="50000" t="50000" r="50000" b="50000"/>
              </a:path>
              <a:tileRect/>
            </a:gradFill>
            <a:ln w="9525" cap="flat" cmpd="sng" algn="ctr">
              <a:solidFill>
                <a:srgbClr val="7030A0"/>
              </a:solidFill>
              <a:prstDash val="solid"/>
              <a:round/>
              <a:headEnd type="none" w="med" len="med"/>
              <a:tailEnd type="none" w="med" len="med"/>
            </a:ln>
            <a:effectLst/>
          </p:spPr>
          <p:txBody>
            <a:bodyPr anchor="ctr"/>
            <a:lstStyle/>
            <a:p>
              <a:pPr algn="ctr">
                <a:defRPr/>
              </a:pPr>
              <a:r>
                <a:rPr lang="en-US" altLang="ja-JP" sz="1600" dirty="0">
                  <a:latin typeface="Calibri" pitchFamily="34" charset="0"/>
                  <a:cs typeface="Arial" pitchFamily="34" charset="0"/>
                </a:rPr>
                <a:t>Bangkok</a:t>
              </a:r>
              <a:endParaRPr lang="ja-JP" altLang="en-US" sz="1600" dirty="0">
                <a:latin typeface="Calibri" pitchFamily="34" charset="0"/>
                <a:cs typeface="Arial" pitchFamily="34" charset="0"/>
              </a:endParaRPr>
            </a:p>
          </p:txBody>
        </p:sp>
        <p:sp>
          <p:nvSpPr>
            <p:cNvPr id="233" name="正方形/長方形 124"/>
            <p:cNvSpPr>
              <a:spLocks noChangeArrowheads="1"/>
            </p:cNvSpPr>
            <p:nvPr/>
          </p:nvSpPr>
          <p:spPr bwMode="auto">
            <a:xfrm>
              <a:off x="5763815" y="2540901"/>
              <a:ext cx="1677988" cy="941434"/>
            </a:xfrm>
            <a:prstGeom prst="rect">
              <a:avLst/>
            </a:prstGeom>
            <a:noFill/>
            <a:ln w="9525">
              <a:noFill/>
              <a:miter lim="800000"/>
              <a:headEnd/>
              <a:tailEnd/>
            </a:ln>
          </p:spPr>
          <p:txBody>
            <a:bodyPr>
              <a:spAutoFit/>
            </a:bodyPr>
            <a:lstStyle/>
            <a:p>
              <a:pPr algn="ctr"/>
              <a:r>
                <a:rPr lang="en-US" altLang="ja-JP" sz="1400" dirty="0">
                  <a:latin typeface="Calibri" pitchFamily="34" charset="0"/>
                  <a:cs typeface="Arial" charset="0"/>
                </a:rPr>
                <a:t>MPLS</a:t>
              </a:r>
            </a:p>
            <a:p>
              <a:pPr algn="ctr"/>
              <a:r>
                <a:rPr lang="en-US" altLang="ja-JP" sz="1400" dirty="0">
                  <a:latin typeface="Calibri" pitchFamily="34" charset="0"/>
                  <a:cs typeface="Arial" charset="0"/>
                </a:rPr>
                <a:t>Network</a:t>
              </a:r>
            </a:p>
            <a:p>
              <a:pPr algn="ctr"/>
              <a:r>
                <a:rPr lang="en-US" altLang="ja-JP" sz="1400" dirty="0">
                  <a:latin typeface="Calibri" pitchFamily="34" charset="0"/>
                  <a:cs typeface="Arial" charset="0"/>
                </a:rPr>
                <a:t>(</a:t>
              </a:r>
              <a:r>
                <a:rPr lang="en-US" altLang="ja-JP" sz="1400" dirty="0" smtClean="0">
                  <a:latin typeface="Calibri" pitchFamily="34" charset="0"/>
                  <a:cs typeface="Arial" charset="0"/>
                </a:rPr>
                <a:t>NTT-COM)</a:t>
              </a:r>
              <a:endParaRPr lang="en-US" altLang="ja-JP" sz="1400" dirty="0">
                <a:latin typeface="Calibri" pitchFamily="34" charset="0"/>
                <a:cs typeface="Arial" charset="0"/>
              </a:endParaRPr>
            </a:p>
          </p:txBody>
        </p:sp>
        <p:sp>
          <p:nvSpPr>
            <p:cNvPr id="234" name="円柱 233"/>
            <p:cNvSpPr/>
            <p:nvPr/>
          </p:nvSpPr>
          <p:spPr bwMode="auto">
            <a:xfrm rot="10800000">
              <a:off x="6012160" y="1916832"/>
              <a:ext cx="556516" cy="387255"/>
            </a:xfrm>
            <a:prstGeom prst="can">
              <a:avLst/>
            </a:prstGeom>
            <a:gradFill flip="none" rotWithShape="1">
              <a:gsLst>
                <a:gs pos="0">
                  <a:schemeClr val="bg2">
                    <a:lumMod val="20000"/>
                    <a:lumOff val="80000"/>
                  </a:schemeClr>
                </a:gs>
                <a:gs pos="0">
                  <a:schemeClr val="bg2">
                    <a:lumMod val="20000"/>
                    <a:lumOff val="8000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100000" t="100000"/>
              </a:path>
              <a:tileRect r="-100000" b="-100000"/>
            </a:gradFill>
            <a:ln w="9525" cap="flat" cmpd="sng" algn="ctr">
              <a:solidFill>
                <a:schemeClr val="tx1"/>
              </a:solidFill>
              <a:prstDash val="solid"/>
              <a:round/>
              <a:headEnd type="none" w="med" len="med"/>
              <a:tailEnd type="none" w="med" len="med"/>
            </a:ln>
            <a:effectLst/>
          </p:spPr>
          <p:txBody>
            <a:bodyPr/>
            <a:lstStyle/>
            <a:p>
              <a:pPr algn="ctr">
                <a:defRPr/>
              </a:pPr>
              <a:endParaRPr lang="ja-JP" altLang="en-US" sz="2800">
                <a:latin typeface="Calibri" pitchFamily="34" charset="0"/>
                <a:cs typeface="Arial" pitchFamily="34" charset="0"/>
              </a:endParaRPr>
            </a:p>
          </p:txBody>
        </p:sp>
        <p:sp>
          <p:nvSpPr>
            <p:cNvPr id="237" name="円柱 236"/>
            <p:cNvSpPr/>
            <p:nvPr/>
          </p:nvSpPr>
          <p:spPr bwMode="auto">
            <a:xfrm rot="10800000">
              <a:off x="2143276" y="1916832"/>
              <a:ext cx="556516" cy="387255"/>
            </a:xfrm>
            <a:prstGeom prst="can">
              <a:avLst/>
            </a:prstGeom>
            <a:gradFill flip="none" rotWithShape="1">
              <a:gsLst>
                <a:gs pos="0">
                  <a:schemeClr val="bg2">
                    <a:lumMod val="20000"/>
                    <a:lumOff val="80000"/>
                  </a:schemeClr>
                </a:gs>
                <a:gs pos="0">
                  <a:schemeClr val="bg2">
                    <a:lumMod val="20000"/>
                    <a:lumOff val="80000"/>
                  </a:schemeClr>
                </a:gs>
                <a:gs pos="50000">
                  <a:schemeClr val="bg2">
                    <a:lumMod val="20000"/>
                    <a:lumOff val="80000"/>
                    <a:shade val="67500"/>
                    <a:satMod val="115000"/>
                  </a:schemeClr>
                </a:gs>
                <a:gs pos="100000">
                  <a:schemeClr val="bg2">
                    <a:lumMod val="20000"/>
                    <a:lumOff val="80000"/>
                    <a:shade val="100000"/>
                    <a:satMod val="115000"/>
                  </a:schemeClr>
                </a:gs>
              </a:gsLst>
              <a:path path="circle">
                <a:fillToRect l="100000" t="100000"/>
              </a:path>
              <a:tileRect r="-100000" b="-100000"/>
            </a:gradFill>
            <a:ln w="9525" cap="flat" cmpd="sng" algn="ctr">
              <a:solidFill>
                <a:schemeClr val="tx1"/>
              </a:solidFill>
              <a:prstDash val="solid"/>
              <a:round/>
              <a:headEnd type="none" w="med" len="med"/>
              <a:tailEnd type="none" w="med" len="med"/>
            </a:ln>
            <a:effectLst/>
          </p:spPr>
          <p:txBody>
            <a:bodyPr/>
            <a:lstStyle/>
            <a:p>
              <a:pPr algn="ctr">
                <a:defRPr/>
              </a:pPr>
              <a:endParaRPr lang="ja-JP" altLang="en-US" sz="2800">
                <a:latin typeface="Calibri" pitchFamily="34" charset="0"/>
                <a:cs typeface="Arial" pitchFamily="34" charset="0"/>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374848" y="476672"/>
            <a:ext cx="8229600" cy="864096"/>
          </a:xfrm>
        </p:spPr>
        <p:txBody>
          <a:bodyPr/>
          <a:lstStyle/>
          <a:p>
            <a:r>
              <a:rPr kumimoji="1" lang="en-US" altLang="ja-JP" dirty="0" smtClean="0"/>
              <a:t>Automatic Catalog</a:t>
            </a:r>
            <a:endParaRPr kumimoji="1" lang="ja-JP" altLang="en-US" dirty="0"/>
          </a:p>
        </p:txBody>
      </p:sp>
      <p:pic>
        <p:nvPicPr>
          <p:cNvPr id="1026" name="Picture 2"/>
          <p:cNvPicPr>
            <a:picLocks noChangeAspect="1" noChangeArrowheads="1"/>
          </p:cNvPicPr>
          <p:nvPr/>
        </p:nvPicPr>
        <p:blipFill>
          <a:blip r:embed="rId2" cstate="print"/>
          <a:srcRect/>
          <a:stretch>
            <a:fillRect/>
          </a:stretch>
        </p:blipFill>
        <p:spPr bwMode="auto">
          <a:xfrm>
            <a:off x="251520" y="1985410"/>
            <a:ext cx="3940274" cy="3603830"/>
          </a:xfrm>
          <a:prstGeom prst="rect">
            <a:avLst/>
          </a:prstGeom>
          <a:noFill/>
          <a:ln w="9525">
            <a:solidFill>
              <a:schemeClr val="accent1"/>
            </a:solidFill>
            <a:miter lim="800000"/>
            <a:headEnd/>
            <a:tailEnd/>
          </a:ln>
        </p:spPr>
      </p:pic>
      <p:sp>
        <p:nvSpPr>
          <p:cNvPr id="5" name="円/楕円 4"/>
          <p:cNvSpPr/>
          <p:nvPr/>
        </p:nvSpPr>
        <p:spPr>
          <a:xfrm>
            <a:off x="1259632" y="3429000"/>
            <a:ext cx="1368152" cy="21602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 name="正方形/長方形 27"/>
          <p:cNvSpPr/>
          <p:nvPr/>
        </p:nvSpPr>
        <p:spPr>
          <a:xfrm>
            <a:off x="35496" y="5589964"/>
            <a:ext cx="9036496" cy="1223412"/>
          </a:xfrm>
          <a:prstGeom prst="rect">
            <a:avLst/>
          </a:prstGeom>
          <a:solidFill>
            <a:schemeClr val="bg1"/>
          </a:solidFill>
          <a:ln>
            <a:solidFill>
              <a:srgbClr val="FF0000"/>
            </a:solidFill>
          </a:ln>
        </p:spPr>
        <p:txBody>
          <a:bodyPr wrap="square">
            <a:spAutoFit/>
          </a:bodyPr>
          <a:lstStyle/>
          <a:p>
            <a:r>
              <a:rPr lang="en-US" altLang="ja-JP" sz="1050" dirty="0" smtClean="0">
                <a:latin typeface="Arial Narrow" pitchFamily="34" charset="0"/>
              </a:rPr>
              <a:t>"Published","Updated","Region","Location","Indicator","Identifier","Access","Type","Category","Subcategory","Satellite","Discipline","Grid","Resolution","Area","Level","ReferenceTime"</a:t>
            </a:r>
          </a:p>
          <a:p>
            <a:r>
              <a:rPr lang="en-US" altLang="ja-JP" sz="1050" dirty="0" smtClean="0">
                <a:latin typeface="Arial Narrow" pitchFamily="34" charset="0"/>
              </a:rPr>
              <a:t>"2011-11-22","2012-01-10","South-West Pacific","Australia","ABCS","WSAU21","Closed","Alphanumeric","Aviation","SIGMET","","","","","","","02 10 14 15 17 [h]"</a:t>
            </a:r>
          </a:p>
          <a:p>
            <a:r>
              <a:rPr lang="en-US" altLang="ja-JP" sz="1050" dirty="0" smtClean="0">
                <a:latin typeface="Arial Narrow" pitchFamily="34" charset="0"/>
              </a:rPr>
              <a:t>"2012-01-31","2012-02-01","South-West Pacific","Australia","ABRF","WWPS22","Open","Alphanumeric","Warning","Warnings and weather summary","","","","","","","01 08 14 20 [h]"</a:t>
            </a:r>
          </a:p>
          <a:p>
            <a:r>
              <a:rPr lang="en-US" altLang="ja-JP" sz="1050" dirty="0" smtClean="0">
                <a:latin typeface="Arial Narrow" pitchFamily="34" charset="0"/>
              </a:rPr>
              <a:t>"2011-12-08","2012-02-02","South-West Pacific","Australia","ADRM","ISXK48","Open","BUFR","Analysis","Cyclone","","","","","","","00 01 06 07 11 12 13 18 19 [h]"</a:t>
            </a:r>
          </a:p>
          <a:p>
            <a:r>
              <a:rPr lang="en-US" altLang="ja-JP" sz="1050" dirty="0" smtClean="0">
                <a:latin typeface="Arial Narrow" pitchFamily="34" charset="0"/>
              </a:rPr>
              <a:t>"2011-12-23","2011-12-25","South-West Pacific","Australia","ADRM","KSXK40","Open","CREX","Surface","","","","","","","","00 06 07 12 18 19 20 23 [h]"</a:t>
            </a:r>
          </a:p>
          <a:p>
            <a:r>
              <a:rPr lang="en-US" altLang="ja-JP" sz="1050" dirty="0" smtClean="0">
                <a:latin typeface="Arial Narrow" pitchFamily="34" charset="0"/>
              </a:rPr>
              <a:t>"2011-08-01","2012-03-01","Asia","Japan","RJTD","HECB88","Open","GRIB","","","","Global Spectral </a:t>
            </a:r>
            <a:r>
              <a:rPr lang="en-US" altLang="ja-JP" sz="1050" dirty="0" err="1" smtClean="0">
                <a:latin typeface="Arial Narrow" pitchFamily="34" charset="0"/>
              </a:rPr>
              <a:t>Model","Latitude</a:t>
            </a:r>
            <a:r>
              <a:rPr lang="en-US" altLang="ja-JP" sz="1050" dirty="0" smtClean="0">
                <a:latin typeface="Arial Narrow" pitchFamily="34" charset="0"/>
              </a:rPr>
              <a:t>/Longitude","1.25 1.25","60.0 -20.0 60.0 200.0","Surface","00 06 12 18 [h]"</a:t>
            </a:r>
            <a:endParaRPr lang="en-US" altLang="ja-JP" sz="1050" dirty="0">
              <a:latin typeface="Arial Narrow" pitchFamily="34" charset="0"/>
            </a:endParaRPr>
          </a:p>
        </p:txBody>
      </p:sp>
      <p:sp>
        <p:nvSpPr>
          <p:cNvPr id="29" name="曲折矢印 28"/>
          <p:cNvSpPr/>
          <p:nvPr/>
        </p:nvSpPr>
        <p:spPr>
          <a:xfrm rot="5400000">
            <a:off x="2375756" y="3969060"/>
            <a:ext cx="2304256" cy="1080120"/>
          </a:xfrm>
          <a:prstGeom prst="bentArrow">
            <a:avLst>
              <a:gd name="adj1" fmla="val 15897"/>
              <a:gd name="adj2" fmla="val 20449"/>
              <a:gd name="adj3" fmla="val 25000"/>
              <a:gd name="adj4" fmla="val 43750"/>
            </a:avLst>
          </a:prstGeom>
          <a:solidFill>
            <a:schemeClr val="accent2"/>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37" name="四角形吹き出し 36"/>
          <p:cNvSpPr/>
          <p:nvPr/>
        </p:nvSpPr>
        <p:spPr>
          <a:xfrm>
            <a:off x="5220072" y="1985410"/>
            <a:ext cx="3528392" cy="3528392"/>
          </a:xfrm>
          <a:prstGeom prst="wedgeRectCallout">
            <a:avLst>
              <a:gd name="adj1" fmla="val -42340"/>
              <a:gd name="adj2" fmla="val 55114"/>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aphicFrame>
        <p:nvGraphicFramePr>
          <p:cNvPr id="30" name="表 29"/>
          <p:cNvGraphicFramePr>
            <a:graphicFrameLocks noGrp="1"/>
          </p:cNvGraphicFramePr>
          <p:nvPr/>
        </p:nvGraphicFramePr>
        <p:xfrm>
          <a:off x="5364089" y="2018860"/>
          <a:ext cx="3168352" cy="3422934"/>
        </p:xfrm>
        <a:graphic>
          <a:graphicData uri="http://schemas.openxmlformats.org/drawingml/2006/table">
            <a:tbl>
              <a:tblPr/>
              <a:tblGrid>
                <a:gridCol w="1480471"/>
                <a:gridCol w="1687881"/>
              </a:tblGrid>
              <a:tr h="185774">
                <a:tc>
                  <a:txBody>
                    <a:bodyPr/>
                    <a:lstStyle/>
                    <a:p>
                      <a:pPr algn="l" fontAlgn="ctr"/>
                      <a:r>
                        <a:rPr lang="en-US" sz="1200" b="0" i="0" u="none" strike="noStrike" dirty="0">
                          <a:solidFill>
                            <a:srgbClr val="000000"/>
                          </a:solidFill>
                          <a:latin typeface="Calibri"/>
                        </a:rPr>
                        <a:t>Category</a:t>
                      </a:r>
                    </a:p>
                  </a:txBody>
                  <a:tcPr marL="7283" marR="7283" marT="7283" marB="0" anchor="ctr">
                    <a:lnL>
                      <a:noFill/>
                    </a:lnL>
                    <a:lnR>
                      <a:noFill/>
                    </a:lnR>
                    <a:lnT>
                      <a:noFill/>
                    </a:lnT>
                    <a:lnB w="6350" cap="flat" cmpd="sng" algn="ctr">
                      <a:solidFill>
                        <a:srgbClr val="000000"/>
                      </a:solidFill>
                      <a:prstDash val="dot"/>
                      <a:round/>
                      <a:headEnd type="none" w="med" len="med"/>
                      <a:tailEnd type="none" w="med" len="med"/>
                    </a:lnB>
                  </a:tcPr>
                </a:tc>
                <a:tc>
                  <a:txBody>
                    <a:bodyPr/>
                    <a:lstStyle/>
                    <a:p>
                      <a:pPr algn="l" fontAlgn="ctr"/>
                      <a:r>
                        <a:rPr lang="en-US" sz="1200" b="0" i="0" u="none" strike="noStrike">
                          <a:solidFill>
                            <a:srgbClr val="000000"/>
                          </a:solidFill>
                          <a:latin typeface="Calibri"/>
                        </a:rPr>
                        <a:t>Detail of message</a:t>
                      </a:r>
                    </a:p>
                  </a:txBody>
                  <a:tcPr marL="7283" marR="7283" marT="7283" marB="0" anchor="ctr">
                    <a:lnL>
                      <a:noFill/>
                    </a:lnL>
                    <a:lnR>
                      <a:noFill/>
                    </a:lnR>
                    <a:lnT>
                      <a:noFill/>
                    </a:lnT>
                    <a:lnB w="6350" cap="flat" cmpd="sng" algn="ctr">
                      <a:solidFill>
                        <a:srgbClr val="000000"/>
                      </a:solidFill>
                      <a:prstDash val="dot"/>
                      <a:round/>
                      <a:headEnd type="none" w="med" len="med"/>
                      <a:tailEnd type="none" w="med" len="med"/>
                    </a:lnB>
                  </a:tcPr>
                </a:tc>
              </a:tr>
              <a:tr h="185774">
                <a:tc>
                  <a:txBody>
                    <a:bodyPr/>
                    <a:lstStyle/>
                    <a:p>
                      <a:pPr algn="l" rtl="0" fontAlgn="ctr"/>
                      <a:r>
                        <a:rPr lang="en-US" sz="1200" b="0" i="0" u="none" strike="noStrike">
                          <a:solidFill>
                            <a:srgbClr val="000000"/>
                          </a:solidFill>
                          <a:latin typeface="Calibri"/>
                        </a:rPr>
                        <a:t>"Published",</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altLang="ja-JP" sz="1200" b="0" i="0" u="none" strike="noStrike">
                          <a:solidFill>
                            <a:srgbClr val="000000"/>
                          </a:solidFill>
                          <a:latin typeface="Calibri"/>
                        </a:rPr>
                        <a:t>"2011-11-22",</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a:noFill/>
                    </a:lnB>
                  </a:tcPr>
                </a:tc>
              </a:tr>
              <a:tr h="185774">
                <a:tc>
                  <a:txBody>
                    <a:bodyPr/>
                    <a:lstStyle/>
                    <a:p>
                      <a:pPr algn="l" rtl="0" fontAlgn="ctr"/>
                      <a:r>
                        <a:rPr lang="en-US" sz="1200" b="0" i="0" u="none" strike="noStrike">
                          <a:solidFill>
                            <a:srgbClr val="000000"/>
                          </a:solidFill>
                          <a:latin typeface="Calibri"/>
                        </a:rPr>
                        <a:t>"Updated",</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altLang="ja-JP" sz="1200" b="0" i="0" u="none" strike="noStrike">
                          <a:solidFill>
                            <a:srgbClr val="000000"/>
                          </a:solidFill>
                          <a:latin typeface="Calibri"/>
                        </a:rPr>
                        <a:t>"2012-01-10",</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"Region",</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sz="1200" b="0" i="0" u="none" strike="noStrike" dirty="0">
                          <a:solidFill>
                            <a:srgbClr val="000000"/>
                          </a:solidFill>
                          <a:latin typeface="Calibri"/>
                        </a:rPr>
                        <a:t>"South-West Pacific",</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"Location",</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sz="1200" b="0" i="0" u="none" strike="noStrike">
                          <a:solidFill>
                            <a:srgbClr val="000000"/>
                          </a:solidFill>
                          <a:latin typeface="Calibri"/>
                        </a:rPr>
                        <a:t>"Australia",</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"Indicator",</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sz="1200" b="0" i="0" u="none" strike="noStrike">
                          <a:solidFill>
                            <a:srgbClr val="000000"/>
                          </a:solidFill>
                          <a:latin typeface="Calibri"/>
                        </a:rPr>
                        <a:t>“ABCS",</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dirty="0">
                          <a:solidFill>
                            <a:srgbClr val="000000"/>
                          </a:solidFill>
                          <a:latin typeface="Calibri"/>
                        </a:rPr>
                        <a:t>"Identifier",</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sz="1200" b="0" i="0" u="none" strike="noStrike" dirty="0">
                          <a:solidFill>
                            <a:srgbClr val="000000"/>
                          </a:solidFill>
                          <a:latin typeface="Calibri"/>
                        </a:rPr>
                        <a:t>"WSAU21",</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"Access",</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sz="1200" b="0" i="0" u="none" strike="noStrike" dirty="0">
                          <a:solidFill>
                            <a:srgbClr val="000000"/>
                          </a:solidFill>
                          <a:latin typeface="Calibri"/>
                        </a:rPr>
                        <a:t>"Closed",</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"Type",</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sz="1200" b="0" i="0" u="none" strike="noStrike">
                          <a:solidFill>
                            <a:srgbClr val="000000"/>
                          </a:solidFill>
                          <a:latin typeface="Calibri"/>
                        </a:rPr>
                        <a:t>"Alphanumeric",</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"Category",</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sz="1200" b="0" i="0" u="none" strike="noStrike">
                          <a:solidFill>
                            <a:srgbClr val="000000"/>
                          </a:solidFill>
                          <a:latin typeface="Calibri"/>
                        </a:rPr>
                        <a:t>"Aviation",</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"Subcategory",</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sz="1200" b="0" i="0" u="none" strike="noStrike">
                          <a:solidFill>
                            <a:srgbClr val="000000"/>
                          </a:solidFill>
                          <a:latin typeface="Calibri"/>
                        </a:rPr>
                        <a:t>"SIGMET“,</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"Satellite",</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altLang="ja-JP" sz="1200" b="0" i="0" u="none" strike="noStrike">
                          <a:solidFill>
                            <a:srgbClr val="000000"/>
                          </a:solidFill>
                          <a:latin typeface="Calibri"/>
                        </a:rPr>
                        <a:t>"",</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"Discipline",</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altLang="ja-JP" sz="1200" b="0" i="0" u="none" strike="noStrike">
                          <a:solidFill>
                            <a:srgbClr val="000000"/>
                          </a:solidFill>
                          <a:latin typeface="Calibri"/>
                        </a:rPr>
                        <a:t>"",</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"Grid",</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altLang="ja-JP" sz="1200" b="0" i="0" u="none" strike="noStrike">
                          <a:solidFill>
                            <a:srgbClr val="000000"/>
                          </a:solidFill>
                          <a:latin typeface="Calibri"/>
                        </a:rPr>
                        <a:t>"",</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"Resolution",</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altLang="ja-JP" sz="1200" b="0" i="0" u="none" strike="noStrike">
                          <a:solidFill>
                            <a:srgbClr val="000000"/>
                          </a:solidFill>
                          <a:latin typeface="Calibri"/>
                        </a:rPr>
                        <a:t>"",</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"Area",</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altLang="ja-JP" sz="1200" b="0" i="0" u="none" strike="noStrike">
                          <a:solidFill>
                            <a:srgbClr val="000000"/>
                          </a:solidFill>
                          <a:latin typeface="Calibri"/>
                        </a:rPr>
                        <a:t>"",</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"Level",</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en-US" altLang="ja-JP" sz="1200" b="0" i="0" u="none" strike="noStrike">
                          <a:solidFill>
                            <a:srgbClr val="000000"/>
                          </a:solidFill>
                          <a:latin typeface="Calibri"/>
                        </a:rPr>
                        <a:t>"",</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a:noFill/>
                    </a:lnB>
                  </a:tcPr>
                </a:tc>
              </a:tr>
              <a:tr h="185774">
                <a:tc>
                  <a:txBody>
                    <a:bodyPr/>
                    <a:lstStyle/>
                    <a:p>
                      <a:pPr algn="l" rtl="0" fontAlgn="ctr"/>
                      <a:r>
                        <a:rPr lang="en-US" sz="1200" b="0" i="0" u="none" strike="noStrike">
                          <a:solidFill>
                            <a:srgbClr val="000000"/>
                          </a:solidFill>
                          <a:latin typeface="Calibri"/>
                        </a:rPr>
                        <a:t>"ReferenceTime" </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rtl="0" fontAlgn="ctr"/>
                      <a:r>
                        <a:rPr lang="pt-BR" sz="1200" b="0" i="0" u="none" strike="noStrike" dirty="0">
                          <a:solidFill>
                            <a:srgbClr val="000000"/>
                          </a:solidFill>
                          <a:latin typeface="Calibri"/>
                        </a:rPr>
                        <a:t>"02 10 14 15 17 [h]" </a:t>
                      </a:r>
                    </a:p>
                  </a:txBody>
                  <a:tcPr marL="7283" marR="7283" marT="7283"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a:noFill/>
                    </a:lnT>
                    <a:lnB w="6350" cap="flat" cmpd="sng" algn="ctr">
                      <a:solidFill>
                        <a:srgbClr val="000000"/>
                      </a:solidFill>
                      <a:prstDash val="dot"/>
                      <a:round/>
                      <a:headEnd type="none" w="med" len="med"/>
                      <a:tailEnd type="none" w="med" len="med"/>
                    </a:lnB>
                  </a:tcPr>
                </a:tc>
              </a:tr>
            </a:tbl>
          </a:graphicData>
        </a:graphic>
      </p:graphicFrame>
      <p:sp>
        <p:nvSpPr>
          <p:cNvPr id="10" name="スライド番号プレースホルダ 9"/>
          <p:cNvSpPr>
            <a:spLocks noGrp="1"/>
          </p:cNvSpPr>
          <p:nvPr>
            <p:ph type="sldNum" sz="quarter" idx="12"/>
          </p:nvPr>
        </p:nvSpPr>
        <p:spPr/>
        <p:txBody>
          <a:bodyPr/>
          <a:lstStyle/>
          <a:p>
            <a:fld id="{18EF1D36-01B6-46FE-B030-D413EE17CB79}" type="slidenum">
              <a:rPr kumimoji="1" lang="ja-JP" altLang="en-US" smtClean="0"/>
              <a:pPr/>
              <a:t>9</a:t>
            </a:fld>
            <a:endParaRPr kumimoji="1" lang="ja-JP" altLang="en-US"/>
          </a:p>
        </p:txBody>
      </p:sp>
      <p:sp>
        <p:nvSpPr>
          <p:cNvPr id="11" name="フッター プレースホルダ 10"/>
          <p:cNvSpPr>
            <a:spLocks noGrp="1"/>
          </p:cNvSpPr>
          <p:nvPr>
            <p:ph type="ftr" sz="quarter" idx="11"/>
          </p:nvPr>
        </p:nvSpPr>
        <p:spPr/>
        <p:txBody>
          <a:bodyPr/>
          <a:lstStyle/>
          <a:p>
            <a:r>
              <a:rPr kumimoji="1" lang="en-US" altLang="ja-JP" dirty="0" smtClean="0"/>
              <a:t>ET-WISC Meeting 2012</a:t>
            </a:r>
            <a:endParaRPr kumimoji="1" lang="ja-JP" altLang="en-US" dirty="0"/>
          </a:p>
        </p:txBody>
      </p:sp>
      <p:sp>
        <p:nvSpPr>
          <p:cNvPr id="12" name="コンテンツ プレースホルダ 2"/>
          <p:cNvSpPr>
            <a:spLocks noGrp="1"/>
          </p:cNvSpPr>
          <p:nvPr>
            <p:ph idx="1"/>
          </p:nvPr>
        </p:nvSpPr>
        <p:spPr>
          <a:xfrm>
            <a:off x="179512" y="1124744"/>
            <a:ext cx="8964488" cy="936104"/>
          </a:xfrm>
        </p:spPr>
        <p:txBody>
          <a:bodyPr>
            <a:normAutofit fontScale="62500" lnSpcReduction="20000"/>
          </a:bodyPr>
          <a:lstStyle/>
          <a:p>
            <a:r>
              <a:rPr lang="en-US" altLang="ja-JP" dirty="0" smtClean="0">
                <a:latin typeface="Calibri" pitchFamily="34" charset="0"/>
              </a:rPr>
              <a:t>GISC Tokyo has generated data catalog like Volume C1 at daily intervals.   These data have information values as data monitoring.</a:t>
            </a:r>
          </a:p>
          <a:p>
            <a:r>
              <a:rPr kumimoji="1" lang="en-US" altLang="ja-JP" dirty="0" smtClean="0">
                <a:latin typeface="Calibri" pitchFamily="34" charset="0"/>
              </a:rPr>
              <a:t>Data Catalog at: </a:t>
            </a:r>
            <a:r>
              <a:rPr lang="en-US" altLang="ja-JP" dirty="0" smtClean="0">
                <a:latin typeface="Calibri" pitchFamily="34" charset="0"/>
                <a:hlinkClick r:id="rId3"/>
              </a:rPr>
              <a:t>http://www.wis-jma.go.jp/cms/automatic_catalog_wmo_format/</a:t>
            </a:r>
            <a:endParaRPr lang="en-US" altLang="ja-JP" dirty="0" smtClean="0">
              <a:latin typeface="Calibri" pitchFamily="34" charset="0"/>
            </a:endParaRPr>
          </a:p>
          <a:p>
            <a:endParaRPr kumimoji="1" lang="en-US" altLang="ja-JP" dirty="0" smtClean="0">
              <a:latin typeface="Calibri"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476672"/>
            <a:ext cx="8229600" cy="864096"/>
          </a:xfrm>
        </p:spPr>
        <p:txBody>
          <a:bodyPr/>
          <a:lstStyle/>
          <a:p>
            <a:r>
              <a:rPr kumimoji="1" lang="en-US" altLang="ja-JP" dirty="0" smtClean="0"/>
              <a:t>KML</a:t>
            </a:r>
            <a:endParaRPr kumimoji="1" lang="ja-JP" altLang="en-US" dirty="0"/>
          </a:p>
        </p:txBody>
      </p:sp>
      <p:sp>
        <p:nvSpPr>
          <p:cNvPr id="5" name="コンテンツ プレースホルダ 2"/>
          <p:cNvSpPr>
            <a:spLocks noGrp="1"/>
          </p:cNvSpPr>
          <p:nvPr>
            <p:ph idx="1"/>
          </p:nvPr>
        </p:nvSpPr>
        <p:spPr>
          <a:xfrm>
            <a:off x="107504" y="1196752"/>
            <a:ext cx="8856984" cy="2232248"/>
          </a:xfrm>
        </p:spPr>
        <p:txBody>
          <a:bodyPr>
            <a:normAutofit/>
          </a:bodyPr>
          <a:lstStyle/>
          <a:p>
            <a:r>
              <a:rPr lang="en-US" altLang="ja-JP" dirty="0" smtClean="0">
                <a:latin typeface="Calibri" pitchFamily="34" charset="0"/>
              </a:rPr>
              <a:t>Special at GISC Tokyo</a:t>
            </a:r>
          </a:p>
          <a:p>
            <a:r>
              <a:rPr lang="en-US" altLang="ja-JP" dirty="0" smtClean="0">
                <a:latin typeface="Calibri" pitchFamily="34" charset="0"/>
              </a:rPr>
              <a:t>KML is standard format for geographical data</a:t>
            </a:r>
          </a:p>
          <a:p>
            <a:r>
              <a:rPr lang="en-US" altLang="ja-JP" dirty="0" smtClean="0">
                <a:latin typeface="Calibri" pitchFamily="34" charset="0"/>
              </a:rPr>
              <a:t>Can be viewed with Google Earth</a:t>
            </a:r>
          </a:p>
          <a:p>
            <a:r>
              <a:rPr kumimoji="1" lang="en-US" altLang="ja-JP" dirty="0" smtClean="0">
                <a:latin typeface="Calibri" pitchFamily="34" charset="0"/>
              </a:rPr>
              <a:t>KML </a:t>
            </a:r>
            <a:r>
              <a:rPr lang="en-US" altLang="ja-JP" dirty="0" smtClean="0">
                <a:latin typeface="Calibri" pitchFamily="34" charset="0"/>
              </a:rPr>
              <a:t>Catalogue at : </a:t>
            </a:r>
            <a:r>
              <a:rPr lang="en-GB" altLang="ja-JP" sz="1800" u="sng" dirty="0" smtClean="0">
                <a:latin typeface="Calibri" pitchFamily="34" charset="0"/>
                <a:hlinkClick r:id="rId2"/>
              </a:rPr>
              <a:t>http://www.wis-jma.go.jp/cms/kml/kml-catalog/</a:t>
            </a:r>
            <a:endParaRPr kumimoji="1" lang="ja-JP" altLang="en-US" dirty="0">
              <a:latin typeface="Calibri" pitchFamily="34" charset="0"/>
            </a:endParaRPr>
          </a:p>
        </p:txBody>
      </p:sp>
      <p:pic>
        <p:nvPicPr>
          <p:cNvPr id="6" name="図 5"/>
          <p:cNvPicPr>
            <a:picLocks noChangeAspect="1"/>
          </p:cNvPicPr>
          <p:nvPr/>
        </p:nvPicPr>
        <p:blipFill>
          <a:blip r:embed="rId3" cstate="print">
            <a:alphaModFix/>
            <a:lum/>
          </a:blip>
          <a:srcRect/>
          <a:stretch>
            <a:fillRect/>
          </a:stretch>
        </p:blipFill>
        <p:spPr>
          <a:xfrm>
            <a:off x="1115616" y="3199350"/>
            <a:ext cx="6264696" cy="3521749"/>
          </a:xfrm>
          <a:prstGeom prst="rect">
            <a:avLst/>
          </a:prstGeom>
          <a:noFill/>
          <a:ln>
            <a:noFill/>
          </a:ln>
        </p:spPr>
      </p:pic>
      <p:sp>
        <p:nvSpPr>
          <p:cNvPr id="7" name="正方形/長方形 6"/>
          <p:cNvSpPr/>
          <p:nvPr/>
        </p:nvSpPr>
        <p:spPr>
          <a:xfrm>
            <a:off x="3059832" y="6309320"/>
            <a:ext cx="3452355" cy="369332"/>
          </a:xfrm>
          <a:prstGeom prst="rect">
            <a:avLst/>
          </a:prstGeom>
          <a:solidFill>
            <a:srgbClr val="CCCCFF"/>
          </a:solidFill>
        </p:spPr>
        <p:txBody>
          <a:bodyPr wrap="none">
            <a:spAutoFit/>
          </a:bodyPr>
          <a:lstStyle/>
          <a:p>
            <a:r>
              <a:rPr lang="en-US" altLang="ja-JP" dirty="0" smtClean="0">
                <a:latin typeface="Calibri" pitchFamily="34" charset="0"/>
                <a:ea typeface="ＭＳ Ｐゴシック" pitchFamily="2"/>
              </a:rPr>
              <a:t>Ex. Recent </a:t>
            </a:r>
            <a:r>
              <a:rPr lang="en-US" altLang="ja-JP" dirty="0">
                <a:latin typeface="Calibri" pitchFamily="34" charset="0"/>
                <a:ea typeface="ＭＳ Ｐゴシック" pitchFamily="2"/>
              </a:rPr>
              <a:t>surface reports mapped</a:t>
            </a:r>
            <a:endParaRPr lang="ja-JP" altLang="en-US" dirty="0">
              <a:latin typeface="Calibri" pitchFamily="34" charset="0"/>
            </a:endParaRPr>
          </a:p>
        </p:txBody>
      </p:sp>
      <p:sp>
        <p:nvSpPr>
          <p:cNvPr id="8" name="スライド番号プレースホルダ 7"/>
          <p:cNvSpPr>
            <a:spLocks noGrp="1"/>
          </p:cNvSpPr>
          <p:nvPr>
            <p:ph type="sldNum" sz="quarter" idx="12"/>
          </p:nvPr>
        </p:nvSpPr>
        <p:spPr/>
        <p:txBody>
          <a:bodyPr/>
          <a:lstStyle/>
          <a:p>
            <a:fld id="{18EF1D36-01B6-46FE-B030-D413EE17CB79}" type="slidenum">
              <a:rPr kumimoji="1" lang="ja-JP" altLang="en-US" smtClean="0"/>
              <a:pPr/>
              <a:t>10</a:t>
            </a:fld>
            <a:endParaRPr kumimoji="1" lang="ja-JP" altLang="en-US"/>
          </a:p>
        </p:txBody>
      </p:sp>
      <p:sp>
        <p:nvSpPr>
          <p:cNvPr id="9" name="フッター プレースホルダ 8"/>
          <p:cNvSpPr>
            <a:spLocks noGrp="1"/>
          </p:cNvSpPr>
          <p:nvPr>
            <p:ph type="ftr" sz="quarter" idx="11"/>
          </p:nvPr>
        </p:nvSpPr>
        <p:spPr/>
        <p:txBody>
          <a:bodyPr/>
          <a:lstStyle/>
          <a:p>
            <a:r>
              <a:rPr kumimoji="1" lang="en-US" altLang="ja-JP" smtClean="0"/>
              <a:t>ET-WISC Meeting 2012</a:t>
            </a:r>
            <a:endParaRPr kumimoji="1" lang="ja-JP"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404664"/>
            <a:ext cx="8229600" cy="1066800"/>
          </a:xfrm>
        </p:spPr>
        <p:txBody>
          <a:bodyPr/>
          <a:lstStyle/>
          <a:p>
            <a:r>
              <a:rPr lang="en-US" altLang="ja-JP" dirty="0" smtClean="0"/>
              <a:t>RSS</a:t>
            </a:r>
            <a:endParaRPr kumimoji="1" lang="ja-JP" altLang="en-US" dirty="0"/>
          </a:p>
        </p:txBody>
      </p:sp>
      <p:sp>
        <p:nvSpPr>
          <p:cNvPr id="3" name="コンテンツ プレースホルダ 2"/>
          <p:cNvSpPr>
            <a:spLocks noGrp="1"/>
          </p:cNvSpPr>
          <p:nvPr>
            <p:ph idx="1"/>
          </p:nvPr>
        </p:nvSpPr>
        <p:spPr>
          <a:xfrm>
            <a:off x="395536" y="1124744"/>
            <a:ext cx="8496944" cy="2664296"/>
          </a:xfrm>
        </p:spPr>
        <p:txBody>
          <a:bodyPr/>
          <a:lstStyle/>
          <a:p>
            <a:r>
              <a:rPr lang="en-GB" altLang="ja-JP" dirty="0" smtClean="0">
                <a:latin typeface="Calibri" pitchFamily="34" charset="0"/>
              </a:rPr>
              <a:t>Warning bulletins are exceptions; their updates are provided in RSS.  That is because the frequency is much lower, and all messages are plain text that is displayable by common RSS reader software.  You can browse and subscribe to warnings listed at </a:t>
            </a:r>
            <a:r>
              <a:rPr lang="en-GB" altLang="ja-JP" sz="2400" u="sng" dirty="0" smtClean="0">
                <a:latin typeface="Calibri" pitchFamily="34" charset="0"/>
                <a:hlinkClick r:id="rId2"/>
              </a:rPr>
              <a:t>http://www.wis-jma.go.jp/cms/warning/warning-catalog/</a:t>
            </a:r>
            <a:endParaRPr lang="ja-JP" altLang="en-US" dirty="0" smtClean="0">
              <a:latin typeface="Calibri" pitchFamily="34" charset="0"/>
            </a:endParaRPr>
          </a:p>
          <a:p>
            <a:endParaRPr lang="en-GB" altLang="ja-JP" dirty="0" smtClean="0">
              <a:latin typeface="Calibri" pitchFamily="34" charset="0"/>
            </a:endParaRPr>
          </a:p>
        </p:txBody>
      </p:sp>
      <p:pic>
        <p:nvPicPr>
          <p:cNvPr id="1026" name="Picture 2"/>
          <p:cNvPicPr>
            <a:picLocks noChangeAspect="1" noChangeArrowheads="1"/>
          </p:cNvPicPr>
          <p:nvPr/>
        </p:nvPicPr>
        <p:blipFill>
          <a:blip r:embed="rId3" cstate="print"/>
          <a:srcRect/>
          <a:stretch>
            <a:fillRect/>
          </a:stretch>
        </p:blipFill>
        <p:spPr bwMode="auto">
          <a:xfrm>
            <a:off x="845765" y="3717032"/>
            <a:ext cx="7686675" cy="3057525"/>
          </a:xfrm>
          <a:prstGeom prst="rect">
            <a:avLst/>
          </a:prstGeom>
          <a:noFill/>
          <a:ln w="9525">
            <a:solidFill>
              <a:schemeClr val="accent1"/>
            </a:solidFill>
            <a:miter lim="800000"/>
            <a:headEnd/>
            <a:tailEnd/>
          </a:ln>
        </p:spPr>
      </p:pic>
      <p:sp>
        <p:nvSpPr>
          <p:cNvPr id="5" name="スライド番号プレースホルダ 4"/>
          <p:cNvSpPr>
            <a:spLocks noGrp="1"/>
          </p:cNvSpPr>
          <p:nvPr>
            <p:ph type="sldNum" sz="quarter" idx="12"/>
          </p:nvPr>
        </p:nvSpPr>
        <p:spPr/>
        <p:txBody>
          <a:bodyPr/>
          <a:lstStyle/>
          <a:p>
            <a:fld id="{18EF1D36-01B6-46FE-B030-D413EE17CB79}" type="slidenum">
              <a:rPr kumimoji="1" lang="ja-JP" altLang="en-US" smtClean="0"/>
              <a:pPr/>
              <a:t>11</a:t>
            </a:fld>
            <a:endParaRPr kumimoji="1" lang="ja-JP" altLang="en-US"/>
          </a:p>
        </p:txBody>
      </p:sp>
      <p:sp>
        <p:nvSpPr>
          <p:cNvPr id="6" name="フッター プレースホルダ 5"/>
          <p:cNvSpPr>
            <a:spLocks noGrp="1"/>
          </p:cNvSpPr>
          <p:nvPr>
            <p:ph type="ftr" sz="quarter" idx="11"/>
          </p:nvPr>
        </p:nvSpPr>
        <p:spPr/>
        <p:txBody>
          <a:bodyPr/>
          <a:lstStyle/>
          <a:p>
            <a:r>
              <a:rPr kumimoji="1" lang="en-US" altLang="ja-JP" smtClean="0"/>
              <a:t>ET-WISC Meeting 2012</a:t>
            </a:r>
            <a:endParaRPr kumimoji="1" lang="ja-JP"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図 25"/>
          <p:cNvPicPr>
            <a:picLocks noChangeAspect="1"/>
          </p:cNvPicPr>
          <p:nvPr/>
        </p:nvPicPr>
        <p:blipFill>
          <a:blip r:embed="rId2" cstate="print">
            <a:alphaModFix/>
            <a:lum/>
          </a:blip>
          <a:srcRect/>
          <a:stretch>
            <a:fillRect/>
          </a:stretch>
        </p:blipFill>
        <p:spPr>
          <a:xfrm>
            <a:off x="251519" y="1412776"/>
            <a:ext cx="4541077" cy="5184576"/>
          </a:xfrm>
          <a:prstGeom prst="rect">
            <a:avLst/>
          </a:prstGeom>
          <a:noFill/>
          <a:ln>
            <a:noFill/>
          </a:ln>
        </p:spPr>
      </p:pic>
      <p:sp>
        <p:nvSpPr>
          <p:cNvPr id="2" name="タイトル 1"/>
          <p:cNvSpPr>
            <a:spLocks noGrp="1"/>
          </p:cNvSpPr>
          <p:nvPr>
            <p:ph type="title"/>
          </p:nvPr>
        </p:nvSpPr>
        <p:spPr>
          <a:xfrm>
            <a:off x="395536" y="620688"/>
            <a:ext cx="8229600" cy="864096"/>
          </a:xfrm>
        </p:spPr>
        <p:txBody>
          <a:bodyPr/>
          <a:lstStyle/>
          <a:p>
            <a:r>
              <a:rPr kumimoji="1" lang="en-US" altLang="ja-JP" dirty="0" smtClean="0"/>
              <a:t>Subscription</a:t>
            </a:r>
            <a:endParaRPr kumimoji="1" lang="ja-JP" altLang="en-US" dirty="0"/>
          </a:p>
        </p:txBody>
      </p:sp>
      <p:sp>
        <p:nvSpPr>
          <p:cNvPr id="3" name="コンテンツ プレースホルダ 2"/>
          <p:cNvSpPr>
            <a:spLocks noGrp="1"/>
          </p:cNvSpPr>
          <p:nvPr>
            <p:ph idx="1"/>
          </p:nvPr>
        </p:nvSpPr>
        <p:spPr>
          <a:xfrm>
            <a:off x="4499992" y="1412776"/>
            <a:ext cx="4536504" cy="3312368"/>
          </a:xfrm>
        </p:spPr>
        <p:txBody>
          <a:bodyPr>
            <a:normAutofit/>
          </a:bodyPr>
          <a:lstStyle/>
          <a:p>
            <a:r>
              <a:rPr lang="en-US" altLang="ja-JP" dirty="0" smtClean="0">
                <a:latin typeface="Calibri" pitchFamily="34" charset="0"/>
              </a:rPr>
              <a:t>JMA provide interactive web interface to generate sample shell script for </a:t>
            </a:r>
            <a:r>
              <a:rPr lang="en-US" altLang="ja-JP" dirty="0" err="1" smtClean="0">
                <a:latin typeface="Calibri" pitchFamily="34" charset="0"/>
              </a:rPr>
              <a:t>linux</a:t>
            </a:r>
            <a:r>
              <a:rPr lang="en-US" altLang="ja-JP" dirty="0" smtClean="0">
                <a:latin typeface="Calibri" pitchFamily="34" charset="0"/>
              </a:rPr>
              <a:t> (or </a:t>
            </a:r>
            <a:r>
              <a:rPr lang="en-US" altLang="ja-JP" dirty="0" err="1" smtClean="0">
                <a:latin typeface="Calibri" pitchFamily="34" charset="0"/>
              </a:rPr>
              <a:t>powershell</a:t>
            </a:r>
            <a:r>
              <a:rPr lang="en-US" altLang="ja-JP" dirty="0" smtClean="0">
                <a:latin typeface="Calibri" pitchFamily="34" charset="0"/>
              </a:rPr>
              <a:t> script for windows) to download data automatically. </a:t>
            </a:r>
          </a:p>
        </p:txBody>
      </p:sp>
      <p:sp>
        <p:nvSpPr>
          <p:cNvPr id="11" name="角丸四角形 10"/>
          <p:cNvSpPr/>
          <p:nvPr/>
        </p:nvSpPr>
        <p:spPr>
          <a:xfrm>
            <a:off x="4499992" y="5805264"/>
            <a:ext cx="1440160" cy="504056"/>
          </a:xfrm>
          <a:prstGeom prst="roundRec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ja-JP" sz="1600" dirty="0" smtClean="0">
                <a:solidFill>
                  <a:schemeClr val="tx1"/>
                </a:solidFill>
                <a:latin typeface="Calibri" pitchFamily="34" charset="0"/>
              </a:rPr>
              <a:t>GISC Tokyo</a:t>
            </a:r>
            <a:endParaRPr kumimoji="1" lang="ja-JP" altLang="en-US" sz="1600" dirty="0">
              <a:solidFill>
                <a:schemeClr val="tx1"/>
              </a:solidFill>
              <a:latin typeface="Calibri" pitchFamily="34" charset="0"/>
            </a:endParaRPr>
          </a:p>
        </p:txBody>
      </p:sp>
      <p:pic>
        <p:nvPicPr>
          <p:cNvPr id="13" name="Picture 10" descr="D:\1年間使わなければ削除\MC900433942.PNG"/>
          <p:cNvPicPr>
            <a:picLocks noChangeAspect="1" noChangeArrowheads="1"/>
          </p:cNvPicPr>
          <p:nvPr/>
        </p:nvPicPr>
        <p:blipFill>
          <a:blip r:embed="rId3" cstate="print"/>
          <a:srcRect/>
          <a:stretch>
            <a:fillRect/>
          </a:stretch>
        </p:blipFill>
        <p:spPr bwMode="auto">
          <a:xfrm>
            <a:off x="7596336" y="4725144"/>
            <a:ext cx="1207193" cy="1207193"/>
          </a:xfrm>
          <a:prstGeom prst="rect">
            <a:avLst/>
          </a:prstGeom>
          <a:noFill/>
        </p:spPr>
      </p:pic>
      <p:sp>
        <p:nvSpPr>
          <p:cNvPr id="14" name="角丸四角形 13"/>
          <p:cNvSpPr/>
          <p:nvPr/>
        </p:nvSpPr>
        <p:spPr>
          <a:xfrm>
            <a:off x="7524328" y="5805264"/>
            <a:ext cx="1440160" cy="504056"/>
          </a:xfrm>
          <a:prstGeom prst="roundRect">
            <a:avLst/>
          </a:prstGeom>
          <a:solidFill>
            <a:schemeClr val="accent2">
              <a:lumMod val="40000"/>
              <a:lumOff val="6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ja-JP" sz="1600" dirty="0" smtClean="0">
                <a:solidFill>
                  <a:schemeClr val="tx1"/>
                </a:solidFill>
                <a:latin typeface="Calibri" pitchFamily="34" charset="0"/>
              </a:rPr>
              <a:t>User</a:t>
            </a:r>
            <a:endParaRPr kumimoji="1" lang="ja-JP" altLang="en-US" sz="1600" dirty="0">
              <a:solidFill>
                <a:schemeClr val="tx1"/>
              </a:solidFill>
              <a:latin typeface="Calibri" pitchFamily="34" charset="0"/>
            </a:endParaRPr>
          </a:p>
        </p:txBody>
      </p:sp>
      <p:pic>
        <p:nvPicPr>
          <p:cNvPr id="24" name="Picture 2" descr="C:\Documents and Settings\JMA1E5B\My Documents\My Pictures\Microsoft クリップ オーガナイザ\j0431637.png"/>
          <p:cNvPicPr>
            <a:picLocks noChangeAspect="1" noChangeArrowheads="1"/>
          </p:cNvPicPr>
          <p:nvPr/>
        </p:nvPicPr>
        <p:blipFill>
          <a:blip r:embed="rId4" cstate="print"/>
          <a:srcRect/>
          <a:stretch>
            <a:fillRect/>
          </a:stretch>
        </p:blipFill>
        <p:spPr bwMode="auto">
          <a:xfrm>
            <a:off x="4788024" y="4581128"/>
            <a:ext cx="1368151" cy="1368152"/>
          </a:xfrm>
          <a:prstGeom prst="rect">
            <a:avLst/>
          </a:prstGeom>
          <a:noFill/>
          <a:ln w="9525">
            <a:noFill/>
            <a:miter lim="800000"/>
            <a:headEnd/>
            <a:tailEnd/>
          </a:ln>
        </p:spPr>
      </p:pic>
      <p:sp>
        <p:nvSpPr>
          <p:cNvPr id="25" name="上カーブ矢印 24"/>
          <p:cNvSpPr/>
          <p:nvPr/>
        </p:nvSpPr>
        <p:spPr>
          <a:xfrm rot="5400000">
            <a:off x="6192180" y="4833156"/>
            <a:ext cx="720080" cy="1224136"/>
          </a:xfrm>
          <a:prstGeom prst="curvedUpArrow">
            <a:avLst>
              <a:gd name="adj1" fmla="val 18906"/>
              <a:gd name="adj2" fmla="val 50000"/>
              <a:gd name="adj3" fmla="val 157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endParaRPr>
          </a:p>
        </p:txBody>
      </p:sp>
      <p:sp>
        <p:nvSpPr>
          <p:cNvPr id="27" name="正方形/長方形 26"/>
          <p:cNvSpPr/>
          <p:nvPr/>
        </p:nvSpPr>
        <p:spPr>
          <a:xfrm>
            <a:off x="4211960" y="908720"/>
            <a:ext cx="4516493" cy="400110"/>
          </a:xfrm>
          <a:prstGeom prst="rect">
            <a:avLst/>
          </a:prstGeom>
        </p:spPr>
        <p:txBody>
          <a:bodyPr wrap="none">
            <a:spAutoFit/>
          </a:bodyPr>
          <a:lstStyle/>
          <a:p>
            <a:r>
              <a:rPr lang="en-GB" altLang="ja-JP" sz="2000" u="sng" dirty="0" smtClean="0">
                <a:latin typeface="Calibri" pitchFamily="34" charset="0"/>
                <a:hlinkClick r:id="rId5"/>
              </a:rPr>
              <a:t>http://www.wis-jma.go.jp/data/subscribe</a:t>
            </a:r>
            <a:endParaRPr lang="ja-JP" altLang="en-US" sz="2000" dirty="0">
              <a:latin typeface="Calibri" pitchFamily="34" charset="0"/>
            </a:endParaRPr>
          </a:p>
        </p:txBody>
      </p:sp>
      <p:sp>
        <p:nvSpPr>
          <p:cNvPr id="15" name="メモ 14"/>
          <p:cNvSpPr/>
          <p:nvPr/>
        </p:nvSpPr>
        <p:spPr>
          <a:xfrm>
            <a:off x="7236296" y="5373216"/>
            <a:ext cx="360040" cy="432048"/>
          </a:xfrm>
          <a:prstGeom prst="foldedCorne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メモ 15"/>
          <p:cNvSpPr/>
          <p:nvPr/>
        </p:nvSpPr>
        <p:spPr>
          <a:xfrm>
            <a:off x="5508104" y="5013176"/>
            <a:ext cx="360040" cy="432048"/>
          </a:xfrm>
          <a:prstGeom prst="foldedCorner">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 name="スライド番号プレースホルダ 16"/>
          <p:cNvSpPr>
            <a:spLocks noGrp="1"/>
          </p:cNvSpPr>
          <p:nvPr>
            <p:ph type="sldNum" sz="quarter" idx="12"/>
          </p:nvPr>
        </p:nvSpPr>
        <p:spPr/>
        <p:txBody>
          <a:bodyPr/>
          <a:lstStyle/>
          <a:p>
            <a:fld id="{18EF1D36-01B6-46FE-B030-D413EE17CB79}" type="slidenum">
              <a:rPr kumimoji="1" lang="ja-JP" altLang="en-US" smtClean="0"/>
              <a:pPr/>
              <a:t>12</a:t>
            </a:fld>
            <a:endParaRPr kumimoji="1" lang="ja-JP" altLang="en-US"/>
          </a:p>
        </p:txBody>
      </p:sp>
      <p:sp>
        <p:nvSpPr>
          <p:cNvPr id="18" name="フッター プレースホルダ 17"/>
          <p:cNvSpPr>
            <a:spLocks noGrp="1"/>
          </p:cNvSpPr>
          <p:nvPr>
            <p:ph type="ftr" sz="quarter" idx="11"/>
          </p:nvPr>
        </p:nvSpPr>
        <p:spPr/>
        <p:txBody>
          <a:bodyPr/>
          <a:lstStyle/>
          <a:p>
            <a:r>
              <a:rPr kumimoji="1" lang="en-US" altLang="ja-JP" smtClean="0"/>
              <a:t>ET-WISC Meeting 2012</a:t>
            </a:r>
            <a:endParaRPr kumimoji="1" lang="ja-JP"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cstate="print"/>
          <a:srcRect/>
          <a:stretch>
            <a:fillRect/>
          </a:stretch>
        </p:blipFill>
        <p:spPr bwMode="auto">
          <a:xfrm>
            <a:off x="179512" y="1340768"/>
            <a:ext cx="5616623" cy="3902513"/>
          </a:xfrm>
          <a:prstGeom prst="rect">
            <a:avLst/>
          </a:prstGeom>
          <a:noFill/>
          <a:ln w="9525">
            <a:solidFill>
              <a:schemeClr val="accent1"/>
            </a:solidFill>
            <a:miter lim="800000"/>
            <a:headEnd/>
            <a:tailEnd/>
          </a:ln>
        </p:spPr>
      </p:pic>
      <p:sp>
        <p:nvSpPr>
          <p:cNvPr id="2" name="タイトル 1"/>
          <p:cNvSpPr>
            <a:spLocks noGrp="1"/>
          </p:cNvSpPr>
          <p:nvPr>
            <p:ph type="title"/>
          </p:nvPr>
        </p:nvSpPr>
        <p:spPr>
          <a:xfrm>
            <a:off x="467544" y="548680"/>
            <a:ext cx="8229600" cy="1066800"/>
          </a:xfrm>
        </p:spPr>
        <p:txBody>
          <a:bodyPr/>
          <a:lstStyle/>
          <a:p>
            <a:r>
              <a:rPr kumimoji="1" lang="en-US" altLang="ja-JP" dirty="0" smtClean="0">
                <a:latin typeface="Calibri" pitchFamily="34" charset="0"/>
              </a:rPr>
              <a:t>Access Analysis</a:t>
            </a:r>
            <a:endParaRPr kumimoji="1" lang="ja-JP" altLang="en-US" dirty="0">
              <a:latin typeface="Calibri" pitchFamily="34" charset="0"/>
            </a:endParaRPr>
          </a:p>
        </p:txBody>
      </p:sp>
      <p:sp>
        <p:nvSpPr>
          <p:cNvPr id="4" name="フッター プレースホルダ 3"/>
          <p:cNvSpPr>
            <a:spLocks noGrp="1"/>
          </p:cNvSpPr>
          <p:nvPr>
            <p:ph type="ftr" sz="quarter" idx="11"/>
          </p:nvPr>
        </p:nvSpPr>
        <p:spPr/>
        <p:txBody>
          <a:bodyPr/>
          <a:lstStyle/>
          <a:p>
            <a:r>
              <a:rPr kumimoji="1" lang="en-US" altLang="ja-JP" smtClean="0"/>
              <a:t>ET-WISC Meeting 2012</a:t>
            </a:r>
            <a:endParaRPr kumimoji="1" lang="ja-JP" altLang="en-US"/>
          </a:p>
        </p:txBody>
      </p:sp>
      <p:sp>
        <p:nvSpPr>
          <p:cNvPr id="5" name="スライド番号プレースホルダ 4"/>
          <p:cNvSpPr>
            <a:spLocks noGrp="1"/>
          </p:cNvSpPr>
          <p:nvPr>
            <p:ph type="sldNum" sz="quarter" idx="12"/>
          </p:nvPr>
        </p:nvSpPr>
        <p:spPr/>
        <p:txBody>
          <a:bodyPr/>
          <a:lstStyle/>
          <a:p>
            <a:fld id="{18EF1D36-01B6-46FE-B030-D413EE17CB79}" type="slidenum">
              <a:rPr kumimoji="1" lang="ja-JP" altLang="en-US" smtClean="0"/>
              <a:pPr/>
              <a:t>13</a:t>
            </a:fld>
            <a:endParaRPr kumimoji="1" lang="ja-JP" altLang="en-US"/>
          </a:p>
        </p:txBody>
      </p:sp>
      <p:pic>
        <p:nvPicPr>
          <p:cNvPr id="1027" name="Picture 3"/>
          <p:cNvPicPr>
            <a:picLocks noChangeAspect="1" noChangeArrowheads="1"/>
          </p:cNvPicPr>
          <p:nvPr/>
        </p:nvPicPr>
        <p:blipFill>
          <a:blip r:embed="rId3" cstate="print"/>
          <a:srcRect/>
          <a:stretch>
            <a:fillRect/>
          </a:stretch>
        </p:blipFill>
        <p:spPr bwMode="auto">
          <a:xfrm>
            <a:off x="4644008" y="3068960"/>
            <a:ext cx="4330849" cy="3752008"/>
          </a:xfrm>
          <a:prstGeom prst="rect">
            <a:avLst/>
          </a:prstGeom>
          <a:noFill/>
          <a:ln w="9525">
            <a:solidFill>
              <a:schemeClr val="accent1"/>
            </a:solidFill>
            <a:miter lim="800000"/>
            <a:headEnd/>
            <a:tailEnd/>
          </a:ln>
        </p:spPr>
      </p:pic>
      <p:sp>
        <p:nvSpPr>
          <p:cNvPr id="9" name="コンテンツ プレースホルダ 2"/>
          <p:cNvSpPr>
            <a:spLocks noGrp="1"/>
          </p:cNvSpPr>
          <p:nvPr>
            <p:ph idx="1"/>
          </p:nvPr>
        </p:nvSpPr>
        <p:spPr>
          <a:xfrm>
            <a:off x="5652120" y="1124744"/>
            <a:ext cx="3491880" cy="1872208"/>
          </a:xfrm>
        </p:spPr>
        <p:txBody>
          <a:bodyPr>
            <a:normAutofit/>
          </a:bodyPr>
          <a:lstStyle/>
          <a:p>
            <a:r>
              <a:rPr kumimoji="1" lang="en-US" altLang="ja-JP" sz="2400" dirty="0" smtClean="0">
                <a:latin typeface="Calibri" pitchFamily="34" charset="0"/>
              </a:rPr>
              <a:t>GISC Tokyo has been analyzing condition of user access by using some applications.</a:t>
            </a:r>
            <a:endParaRPr kumimoji="1" lang="ja-JP" altLang="en-US" sz="2400" dirty="0">
              <a:latin typeface="Calibri"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7544" y="2564904"/>
            <a:ext cx="8229600" cy="1066800"/>
          </a:xfrm>
        </p:spPr>
        <p:txBody>
          <a:bodyPr>
            <a:normAutofit/>
          </a:bodyPr>
          <a:lstStyle/>
          <a:p>
            <a:pPr algn="ctr"/>
            <a:r>
              <a:rPr kumimoji="1" lang="en-US" altLang="ja-JP" sz="6000" dirty="0" smtClean="0">
                <a:latin typeface="Calibri" pitchFamily="34" charset="0"/>
              </a:rPr>
              <a:t>Thank you!</a:t>
            </a:r>
            <a:endParaRPr kumimoji="1" lang="ja-JP" altLang="en-US" sz="6000" dirty="0">
              <a:latin typeface="Calibri" pitchFamily="34" charset="0"/>
            </a:endParaRPr>
          </a:p>
        </p:txBody>
      </p:sp>
      <p:sp>
        <p:nvSpPr>
          <p:cNvPr id="3" name="スライド番号プレースホルダ 2"/>
          <p:cNvSpPr>
            <a:spLocks noGrp="1"/>
          </p:cNvSpPr>
          <p:nvPr>
            <p:ph type="sldNum" sz="quarter" idx="12"/>
          </p:nvPr>
        </p:nvSpPr>
        <p:spPr/>
        <p:txBody>
          <a:bodyPr/>
          <a:lstStyle/>
          <a:p>
            <a:fld id="{18EF1D36-01B6-46FE-B030-D413EE17CB79}" type="slidenum">
              <a:rPr kumimoji="1" lang="ja-JP" altLang="en-US" smtClean="0"/>
              <a:pPr/>
              <a:t>14</a:t>
            </a:fld>
            <a:endParaRPr kumimoji="1" lang="ja-JP" altLang="en-US"/>
          </a:p>
        </p:txBody>
      </p:sp>
      <p:sp>
        <p:nvSpPr>
          <p:cNvPr id="4" name="フッター プレースホルダ 3"/>
          <p:cNvSpPr>
            <a:spLocks noGrp="1"/>
          </p:cNvSpPr>
          <p:nvPr>
            <p:ph type="ftr" sz="quarter" idx="11"/>
          </p:nvPr>
        </p:nvSpPr>
        <p:spPr/>
        <p:txBody>
          <a:bodyPr/>
          <a:lstStyle/>
          <a:p>
            <a:r>
              <a:rPr kumimoji="1" lang="en-US" altLang="ja-JP" smtClean="0"/>
              <a:t>ET-WISC Meeting 2012</a:t>
            </a:r>
            <a:endParaRPr kumimoji="1" lang="ja-JP" altLang="en-US"/>
          </a:p>
        </p:txBody>
      </p:sp>
      <p:pic>
        <p:nvPicPr>
          <p:cNvPr id="5" name="Picture 2"/>
          <p:cNvPicPr>
            <a:picLocks noChangeAspect="1" noChangeArrowheads="1"/>
          </p:cNvPicPr>
          <p:nvPr/>
        </p:nvPicPr>
        <p:blipFill>
          <a:blip r:embed="rId2" cstate="print"/>
          <a:srcRect/>
          <a:stretch>
            <a:fillRect/>
          </a:stretch>
        </p:blipFill>
        <p:spPr bwMode="auto">
          <a:xfrm>
            <a:off x="3635896" y="4437112"/>
            <a:ext cx="1872208" cy="733281"/>
          </a:xfrm>
          <a:prstGeom prst="rect">
            <a:avLst/>
          </a:prstGeom>
          <a:noFill/>
          <a:ln w="9525">
            <a:noFill/>
            <a:miter lim="800000"/>
            <a:headEnd/>
            <a:tailEnd/>
          </a:ln>
        </p:spPr>
      </p:pic>
      <p:sp>
        <p:nvSpPr>
          <p:cNvPr id="7" name="正方形/長方形 6"/>
          <p:cNvSpPr/>
          <p:nvPr/>
        </p:nvSpPr>
        <p:spPr>
          <a:xfrm>
            <a:off x="2771800" y="5301208"/>
            <a:ext cx="3869714" cy="369332"/>
          </a:xfrm>
          <a:prstGeom prst="rect">
            <a:avLst/>
          </a:prstGeom>
        </p:spPr>
        <p:txBody>
          <a:bodyPr wrap="none">
            <a:spAutoFit/>
          </a:bodyPr>
          <a:lstStyle/>
          <a:p>
            <a:r>
              <a:rPr lang="en-US" altLang="ja-JP" dirty="0" smtClean="0">
                <a:latin typeface="Calibri" pitchFamily="34" charset="0"/>
                <a:hlinkClick r:id="rId3"/>
              </a:rPr>
              <a:t>http://www.jma.go.jp/jma/indexe.html</a:t>
            </a:r>
            <a:endParaRPr lang="ja-JP" altLang="en-US" dirty="0">
              <a:latin typeface="Calibri" pitchFamily="34"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アーバン">
  <a:themeElements>
    <a:clrScheme name="アーバン">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アーバン">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アーバン">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1455</TotalTime>
  <Words>973</Words>
  <Application>Microsoft Office PowerPoint</Application>
  <PresentationFormat>画面に合わせる (4:3)</PresentationFormat>
  <Paragraphs>237</Paragraphs>
  <Slides>14</Slides>
  <Notes>2</Notes>
  <HiddenSlides>0</HiddenSlides>
  <MMClips>0</MMClips>
  <ScaleCrop>false</ScaleCrop>
  <HeadingPairs>
    <vt:vector size="4" baseType="variant">
      <vt:variant>
        <vt:lpstr>テーマ</vt:lpstr>
      </vt:variant>
      <vt:variant>
        <vt:i4>1</vt:i4>
      </vt:variant>
      <vt:variant>
        <vt:lpstr>スライド タイトル</vt:lpstr>
      </vt:variant>
      <vt:variant>
        <vt:i4>14</vt:i4>
      </vt:variant>
    </vt:vector>
  </HeadingPairs>
  <TitlesOfParts>
    <vt:vector size="15" baseType="lpstr">
      <vt:lpstr>アーバン</vt:lpstr>
      <vt:lpstr>Status Report of GISC Tokyo</vt:lpstr>
      <vt:lpstr>Content</vt:lpstr>
      <vt:lpstr>Status of JMA</vt:lpstr>
      <vt:lpstr>GISC Tokyo</vt:lpstr>
      <vt:lpstr>Status of user registration</vt:lpstr>
      <vt:lpstr>GISC Cache</vt:lpstr>
      <vt:lpstr>Metadata Synchronization</vt:lpstr>
      <vt:lpstr>Networks</vt:lpstr>
      <vt:lpstr>Automatic Catalog</vt:lpstr>
      <vt:lpstr>KML</vt:lpstr>
      <vt:lpstr>RSS</vt:lpstr>
      <vt:lpstr>Subscription</vt:lpstr>
      <vt:lpstr>Access Analysis</vt:lpstr>
      <vt:lpstr>Thank you!</vt:lpstr>
    </vt:vector>
  </TitlesOfParts>
  <Company>気象庁</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Status Report of GISC Tokyo</dc:title>
  <dc:creator>気象庁</dc:creator>
  <cp:lastModifiedBy>気象庁</cp:lastModifiedBy>
  <cp:revision>176</cp:revision>
  <dcterms:created xsi:type="dcterms:W3CDTF">2012-03-01T04:08:59Z</dcterms:created>
  <dcterms:modified xsi:type="dcterms:W3CDTF">2012-03-07T11:30:06Z</dcterms:modified>
</cp:coreProperties>
</file>