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304" r:id="rId2"/>
    <p:sldId id="328" r:id="rId3"/>
    <p:sldId id="333" r:id="rId4"/>
    <p:sldId id="334" r:id="rId5"/>
    <p:sldId id="331" r:id="rId6"/>
    <p:sldId id="330" r:id="rId7"/>
    <p:sldId id="329" r:id="rId8"/>
    <p:sldId id="332" r:id="rId9"/>
  </p:sldIdLst>
  <p:sldSz cx="9144000" cy="6858000" type="screen4x3"/>
  <p:notesSz cx="6797675" cy="9926638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-106" charset="0"/>
        <a:ea typeface="ＭＳ Ｐゴシック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-106" charset="0"/>
        <a:ea typeface="ＭＳ Ｐゴシック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-106" charset="0"/>
        <a:ea typeface="ＭＳ Ｐゴシック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-106" charset="0"/>
        <a:ea typeface="ＭＳ Ｐゴシック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-106" charset="0"/>
        <a:ea typeface="ＭＳ Ｐゴシック" pitchFamily="34" charset="-128"/>
        <a:cs typeface="+mn-cs"/>
      </a:defRPr>
    </a:lvl5pPr>
    <a:lvl6pPr marL="2286000" algn="l" defTabSz="914400" rtl="0" eaLnBrk="1" latinLnBrk="1" hangingPunct="1">
      <a:defRPr sz="2400" kern="1200">
        <a:solidFill>
          <a:schemeClr val="tx1"/>
        </a:solidFill>
        <a:latin typeface="Times" pitchFamily="-106" charset="0"/>
        <a:ea typeface="ＭＳ Ｐゴシック" pitchFamily="34" charset="-128"/>
        <a:cs typeface="+mn-cs"/>
      </a:defRPr>
    </a:lvl6pPr>
    <a:lvl7pPr marL="2743200" algn="l" defTabSz="914400" rtl="0" eaLnBrk="1" latinLnBrk="1" hangingPunct="1">
      <a:defRPr sz="2400" kern="1200">
        <a:solidFill>
          <a:schemeClr val="tx1"/>
        </a:solidFill>
        <a:latin typeface="Times" pitchFamily="-106" charset="0"/>
        <a:ea typeface="ＭＳ Ｐゴシック" pitchFamily="34" charset="-128"/>
        <a:cs typeface="+mn-cs"/>
      </a:defRPr>
    </a:lvl7pPr>
    <a:lvl8pPr marL="3200400" algn="l" defTabSz="914400" rtl="0" eaLnBrk="1" latinLnBrk="1" hangingPunct="1">
      <a:defRPr sz="2400" kern="1200">
        <a:solidFill>
          <a:schemeClr val="tx1"/>
        </a:solidFill>
        <a:latin typeface="Times" pitchFamily="-106" charset="0"/>
        <a:ea typeface="ＭＳ Ｐゴシック" pitchFamily="34" charset="-128"/>
        <a:cs typeface="+mn-cs"/>
      </a:defRPr>
    </a:lvl8pPr>
    <a:lvl9pPr marL="3657600" algn="l" defTabSz="914400" rtl="0" eaLnBrk="1" latinLnBrk="1" hangingPunct="1">
      <a:defRPr sz="2400" kern="1200">
        <a:solidFill>
          <a:schemeClr val="tx1"/>
        </a:solidFill>
        <a:latin typeface="Times" pitchFamily="-106" charset="0"/>
        <a:ea typeface="ＭＳ Ｐゴシック" pitchFamily="34" charset="-128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Cecilia Avellan" initials="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FFCC66"/>
    <a:srgbClr val="F62222"/>
    <a:srgbClr val="FFCC99"/>
    <a:srgbClr val="99CCFF"/>
    <a:srgbClr val="CCECFF"/>
    <a:srgbClr val="FFFF99"/>
    <a:srgbClr val="FFCCFF"/>
    <a:srgbClr val="006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698" autoAdjust="0"/>
    <p:restoredTop sz="88557" autoAdjust="0"/>
  </p:normalViewPr>
  <p:slideViewPr>
    <p:cSldViewPr>
      <p:cViewPr>
        <p:scale>
          <a:sx n="100" d="100"/>
          <a:sy n="100" d="100"/>
        </p:scale>
        <p:origin x="-408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1026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de-DE"/>
          </a:p>
        </p:txBody>
      </p:sp>
      <p:sp>
        <p:nvSpPr>
          <p:cNvPr id="34819" name="Rectangle 1027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895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F055A940-C154-4519-9A5A-B6872E9AB07A}" type="datetime1">
              <a:rPr lang="de-DE"/>
              <a:pPr/>
              <a:t>05.03.2012</a:t>
            </a:fld>
            <a:endParaRPr lang="de-DE"/>
          </a:p>
        </p:txBody>
      </p:sp>
      <p:sp>
        <p:nvSpPr>
          <p:cNvPr id="34820" name="Rectangle 1028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48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de-DE"/>
          </a:p>
        </p:txBody>
      </p:sp>
      <p:sp>
        <p:nvSpPr>
          <p:cNvPr id="34821" name="Rectangle 1029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94488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FE391BA7-2541-4159-9D4C-904F2B7D8B5C}" type="slidenum">
              <a:rPr lang="de-DE"/>
              <a:pPr/>
              <a:t>‹#›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de-DE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895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D447BE82-218C-4CE6-9747-0D7709BD225C}" type="datetime1">
              <a:rPr lang="de-DE"/>
              <a:pPr/>
              <a:t>05.03.2012</a:t>
            </a:fld>
            <a:endParaRPr lang="de-DE"/>
          </a:p>
        </p:txBody>
      </p:sp>
      <p:sp>
        <p:nvSpPr>
          <p:cNvPr id="327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01700" y="762000"/>
            <a:ext cx="4978400" cy="37338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724400"/>
            <a:ext cx="49530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noProof="0" smtClean="0"/>
              <a:t>Mastertextformat bearbeiten</a:t>
            </a:r>
          </a:p>
          <a:p>
            <a:pPr lvl="1"/>
            <a:r>
              <a:rPr lang="de-DE" noProof="0" smtClean="0"/>
              <a:t>Zweite Ebene</a:t>
            </a:r>
          </a:p>
          <a:p>
            <a:pPr lvl="2"/>
            <a:r>
              <a:rPr lang="de-DE" noProof="0" smtClean="0"/>
              <a:t>Dritte Ebene</a:t>
            </a:r>
          </a:p>
          <a:p>
            <a:pPr lvl="3"/>
            <a:r>
              <a:rPr lang="de-DE" noProof="0" smtClean="0"/>
              <a:t>Vierte Ebene</a:t>
            </a:r>
          </a:p>
          <a:p>
            <a:pPr lvl="4"/>
            <a:r>
              <a:rPr lang="de-DE" noProof="0" smtClean="0"/>
              <a:t>Fünfte Ebene</a:t>
            </a:r>
          </a:p>
        </p:txBody>
      </p:sp>
      <p:sp>
        <p:nvSpPr>
          <p:cNvPr id="368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48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de-DE"/>
          </a:p>
        </p:txBody>
      </p:sp>
      <p:sp>
        <p:nvSpPr>
          <p:cNvPr id="368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94488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202646E0-9060-4EDA-9A46-AB8E8677D049}" type="slidenum">
              <a:rPr lang="de-DE"/>
              <a:pPr/>
              <a:t>‹#›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ＭＳ Ｐゴシック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ＭＳ Ｐゴシック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ＭＳ Ｐゴシック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ＭＳ Ｐゴシック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ＭＳ Ｐゴシック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de-DE" smtClean="0">
                <a:latin typeface="Times" pitchFamily="-106" charset="0"/>
                <a:ea typeface="ＭＳ Ｐゴシック" pitchFamily="34" charset="-128"/>
              </a:rPr>
              <a:t>I‘m Sunghoi HUH from KMA</a:t>
            </a:r>
            <a:r>
              <a:rPr lang="de-DE" baseline="0" smtClean="0">
                <a:latin typeface="Times" pitchFamily="-106" charset="0"/>
                <a:ea typeface="ＭＳ Ｐゴシック" pitchFamily="34" charset="-128"/>
              </a:rPr>
              <a:t> and would like to make presentation on KMA‘s WIS progress and future plan.</a:t>
            </a:r>
            <a:endParaRPr lang="de-DE" smtClean="0">
              <a:latin typeface="Times" pitchFamily="-106" charset="0"/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KMA has applied GISC and 3 of DCPCs Dec.</a:t>
            </a:r>
            <a:r>
              <a:rPr lang="en-US" altLang="ko-KR" baseline="0" dirty="0" smtClean="0"/>
              <a:t> </a:t>
            </a:r>
            <a:r>
              <a:rPr lang="en-US" altLang="ko-KR" dirty="0" smtClean="0"/>
              <a:t>2008 such as WAMIS, LC-LRFMME and NMSC.</a:t>
            </a:r>
          </a:p>
          <a:p>
            <a:r>
              <a:rPr lang="en-US" altLang="ko-KR" dirty="0" smtClean="0"/>
              <a:t>Recently,</a:t>
            </a:r>
            <a:r>
              <a:rPr lang="en-US" altLang="ko-KR" baseline="0" dirty="0" smtClean="0"/>
              <a:t> </a:t>
            </a:r>
            <a:r>
              <a:rPr lang="en-US" altLang="ko-KR" baseline="0" dirty="0" err="1" smtClean="0"/>
              <a:t>OpenWIS</a:t>
            </a:r>
            <a:r>
              <a:rPr lang="en-US" altLang="ko-KR" baseline="0" dirty="0" smtClean="0"/>
              <a:t> has successfully installed at KMA’s WIS DMZ, and we’ve been following the WIS compliance with the demonstration test cases. Because GISC Seoul has no connection with other WIS </a:t>
            </a:r>
            <a:r>
              <a:rPr lang="en-US" altLang="ko-KR" baseline="0" dirty="0" err="1" smtClean="0"/>
              <a:t>centres</a:t>
            </a:r>
            <a:r>
              <a:rPr lang="en-US" altLang="ko-KR" baseline="0" dirty="0" smtClean="0"/>
              <a:t> yet, some virtual center has been built at KMA site. Based on this virtual environment, 6 of Demonstration Test Cases successfully has been passed by KMA itself.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FE0C26-DF59-4153-BC1A-ABEC8A7CD17C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ko-KR" smtClean="0"/>
              <a:t>Here’s some</a:t>
            </a:r>
            <a:r>
              <a:rPr lang="en-US" altLang="ko-KR" baseline="0" smtClean="0"/>
              <a:t> screen shots for GISC Seoul webportal.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FE0C26-DF59-4153-BC1A-ABEC8A7CD17C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ko-KR" smtClean="0"/>
              <a:t>Here’s live demo</a:t>
            </a:r>
            <a:r>
              <a:rPr lang="en-US" altLang="ko-KR" baseline="0" smtClean="0"/>
              <a:t> for GISC Seoul webportal.</a:t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2646E0-9060-4EDA-9A46-AB8E8677D049}" type="slidenum">
              <a:rPr lang="de-DE" smtClean="0"/>
              <a:pPr/>
              <a:t>4</a:t>
            </a:fld>
            <a:endParaRPr lang="de-DE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Based on this</a:t>
            </a:r>
            <a:r>
              <a:rPr lang="en-US" altLang="ko-KR" baseline="0" dirty="0" smtClean="0"/>
              <a:t> preparation, KMA has asked the ET-GDDP on-site audit of early June 2012 to WMO Secretary.</a:t>
            </a:r>
          </a:p>
          <a:p>
            <a:r>
              <a:rPr lang="en-US" altLang="ko-KR" baseline="0" dirty="0" smtClean="0"/>
              <a:t>GISC Seoul would be normal operation mode by Jan. 2013 with the pre-operation right after WMO EC, July 2012.</a:t>
            </a:r>
          </a:p>
          <a:p>
            <a:r>
              <a:rPr lang="en-US" altLang="ko-KR" baseline="0" dirty="0" smtClean="0"/>
              <a:t>All of WIS </a:t>
            </a:r>
            <a:r>
              <a:rPr lang="en-US" altLang="ko-KR" baseline="0" dirty="0" err="1" smtClean="0"/>
              <a:t>Centres</a:t>
            </a:r>
            <a:r>
              <a:rPr lang="en-US" altLang="ko-KR" baseline="0" dirty="0" smtClean="0"/>
              <a:t> in the GISC Seoul’s Area of Responsibility would be operational mode by stages after Oct. 2013.</a:t>
            </a:r>
          </a:p>
          <a:p>
            <a:r>
              <a:rPr lang="en-US" altLang="ko-KR" baseline="0" dirty="0" smtClean="0"/>
              <a:t>KMA has planned to open the first WIS workshop for capacity building and sharing WIS experience in Seoul this year, 2012.</a:t>
            </a:r>
          </a:p>
          <a:p>
            <a:r>
              <a:rPr lang="en-US" altLang="ko-KR" baseline="0" dirty="0" smtClean="0"/>
              <a:t>We hope many of experts and related colleagues from all over the world participate into this first event.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FE0C26-DF59-4153-BC1A-ABEC8A7CD17C}" type="slidenum">
              <a:rPr lang="ko-KR" altLang="en-US" smtClean="0"/>
              <a:pPr/>
              <a:t>6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Here’s</a:t>
            </a:r>
            <a:r>
              <a:rPr lang="en-US" altLang="ko-KR" baseline="0" dirty="0" smtClean="0"/>
              <a:t> the GISC Seoul Test environment that we have built and plan to do.</a:t>
            </a:r>
          </a:p>
          <a:p>
            <a:r>
              <a:rPr lang="en-US" altLang="ko-KR" baseline="0" dirty="0" smtClean="0"/>
              <a:t>The WIS compliance cases have been tested by KMA itself with the virtual centre and KMA’s legacy system.</a:t>
            </a:r>
          </a:p>
          <a:p>
            <a:r>
              <a:rPr lang="en-US" altLang="ko-KR" baseline="0" dirty="0" smtClean="0"/>
              <a:t>Metadata has been created, modified and listed up for DAR service with synchronization.</a:t>
            </a:r>
          </a:p>
          <a:p>
            <a:r>
              <a:rPr lang="en-US" altLang="ko-KR" baseline="0" dirty="0" smtClean="0"/>
              <a:t>GISC Seoul will be ready to make connection with other GISC(s) by April 2012, and DCPC NMSC(KMA) and DCPC Tashkent will be ready by Oct. 2012 and Oct. 2013, respectively.</a:t>
            </a:r>
            <a:endParaRPr lang="en-US" altLang="ko-KR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FE0C26-DF59-4153-BC1A-ABEC8A7CD17C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I woul</a:t>
            </a:r>
            <a:r>
              <a:rPr lang="en-US" altLang="ko-KR" baseline="0" dirty="0" smtClean="0"/>
              <a:t>d like to add an schematic diagram of network environment in GISC Seoul.</a:t>
            </a:r>
          </a:p>
          <a:p>
            <a:r>
              <a:rPr lang="en-US" altLang="ko-KR" baseline="0" dirty="0" smtClean="0"/>
              <a:t>KMA has been proud of high quality network infra and high level software technology with 24/7 ICT centre and certified IT service quality, ISO 20000. We has been preparing GISC back up system in remote area, where the KMA’s supercomputer centre is operational.</a:t>
            </a:r>
          </a:p>
          <a:p>
            <a:r>
              <a:rPr lang="en-US" altLang="ko-KR" baseline="0" dirty="0" smtClean="0"/>
              <a:t>We also have been discussing with NMHS to build up the bilateral GISC backup alliance.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FE0C26-DF59-4153-BC1A-ABEC8A7CD17C}" type="slidenum">
              <a:rPr lang="ko-KR" altLang="en-US" smtClean="0"/>
              <a:pPr/>
              <a:t>8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3D6D768-9564-49FE-9A45-C41741D37DB0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9539410-7EF4-4346-98E3-682951970F80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C5DC9AC-7CB5-4E87-AD2A-AF4EBCB8C346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7A7D2D5-27B4-4567-8550-BB240C5E0EC0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DBD824E-B5C1-4031-9726-432AB22713D1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2BEEE70-A4FE-45C0-844B-205D481974D3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F630C46-31AA-4732-B8CB-99565A7C21D1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9DE7E79-5E42-483B-93A5-A44E1FFDBE1E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A920C29-EA03-48A0-9658-4947138F968D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97188F4-58CC-48AB-BAB4-5FC846DFA4A4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600F9E-F3D3-4429-9C82-E4E32A701FAD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제목, 텍스트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22AEEE68-AEEB-4C5B-9652-D8735CB66128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smtClean="0"/>
              <a:t>Mastertitelformat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smtClean="0"/>
              <a:t>Mastertextformat bearbeiten</a:t>
            </a:r>
          </a:p>
          <a:p>
            <a:pPr lvl="1"/>
            <a:r>
              <a:rPr lang="en-US" altLang="ko-KR" smtClean="0"/>
              <a:t>Zweite Ebene</a:t>
            </a:r>
          </a:p>
          <a:p>
            <a:pPr lvl="2"/>
            <a:r>
              <a:rPr lang="en-US" altLang="ko-KR" smtClean="0"/>
              <a:t>Dritte Ebene</a:t>
            </a:r>
          </a:p>
          <a:p>
            <a:pPr lvl="3"/>
            <a:r>
              <a:rPr lang="en-US" altLang="ko-KR" smtClean="0"/>
              <a:t>Vierte Ebene</a:t>
            </a:r>
          </a:p>
          <a:p>
            <a:pPr lvl="4"/>
            <a:r>
              <a:rPr lang="en-US" altLang="ko-KR" smtClean="0"/>
              <a:t>Fünfte Ebene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GB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61E3396-3A5F-4F83-BB98-3BFADCF86A3D}" type="slidenum">
              <a:rPr lang="en-US" altLang="ko-KR"/>
              <a:pPr/>
              <a:t>‹#›</a:t>
            </a:fld>
            <a:endParaRPr lang="en-US" altLang="ko-KR"/>
          </a:p>
        </p:txBody>
      </p:sp>
      <p:pic>
        <p:nvPicPr>
          <p:cNvPr id="1031" name="Picture 8"/>
          <p:cNvPicPr>
            <a:picLocks noChangeAspect="1" noChangeArrowheads="1"/>
          </p:cNvPicPr>
          <p:nvPr userDrawn="1"/>
        </p:nvPicPr>
        <p:blipFill>
          <a:blip r:embed="rId14"/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pitchFamily="34" charset="-128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pitchFamily="51" charset="0"/>
          <a:ea typeface="ＭＳ Ｐゴシック" pitchFamily="34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pitchFamily="51" charset="0"/>
          <a:ea typeface="ＭＳ Ｐゴシック" pitchFamily="34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pitchFamily="51" charset="0"/>
          <a:ea typeface="ＭＳ Ｐゴシック" pitchFamily="34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pitchFamily="51" charset="0"/>
          <a:ea typeface="ＭＳ Ｐゴシック" pitchFamily="34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pitchFamily="51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pitchFamily="51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pitchFamily="51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pitchFamily="51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pitchFamily="34" charset="-128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pitchFamily="51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pitchFamily="51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pitchFamily="51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pitchFamily="51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pitchFamily="51" charset="-128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pitchFamily="51" charset="-128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pitchFamily="51" charset="-128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pitchFamily="51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Relationship Id="rId1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10" Type="http://schemas.openxmlformats.org/officeDocument/2006/relationships/image" Target="../media/image25.jpeg"/><Relationship Id="rId4" Type="http://schemas.openxmlformats.org/officeDocument/2006/relationships/image" Target="../media/image19.png"/><Relationship Id="rId9" Type="http://schemas.openxmlformats.org/officeDocument/2006/relationships/image" Target="../media/image2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Rectangle 5"/>
          <p:cNvSpPr>
            <a:spLocks noGrp="1" noChangeArrowheads="1"/>
          </p:cNvSpPr>
          <p:nvPr>
            <p:ph type="ctrTitle"/>
          </p:nvPr>
        </p:nvSpPr>
        <p:spPr>
          <a:xfrm>
            <a:off x="1905000" y="381000"/>
            <a:ext cx="7772400" cy="1143000"/>
          </a:xfrm>
          <a:noFill/>
        </p:spPr>
        <p:txBody>
          <a:bodyPr/>
          <a:lstStyle/>
          <a:p>
            <a:pPr algn="l" eaLnBrk="1" hangingPunct="1"/>
            <a:r>
              <a:rPr lang="en-US" altLang="ko-KR" sz="3200" smtClean="0">
                <a:solidFill>
                  <a:schemeClr val="bg1"/>
                </a:solidFill>
                <a:latin typeface="Arial Narrow" pitchFamily="34" charset="0"/>
              </a:rPr>
              <a:t>World Meteorological Organization</a:t>
            </a:r>
            <a:br>
              <a:rPr lang="en-US" altLang="ko-KR" sz="3200" smtClean="0">
                <a:solidFill>
                  <a:schemeClr val="bg1"/>
                </a:solidFill>
                <a:latin typeface="Arial Narrow" pitchFamily="34" charset="0"/>
              </a:rPr>
            </a:br>
            <a:r>
              <a:rPr lang="en-US" altLang="ko-KR" sz="1800" smtClean="0">
                <a:solidFill>
                  <a:schemeClr val="bg1"/>
                </a:solidFill>
                <a:latin typeface="Arial Narrow" pitchFamily="34" charset="0"/>
              </a:rPr>
              <a:t>Working together in weather, climate and water</a:t>
            </a:r>
            <a:endParaRPr lang="en-US" altLang="ko-KR" smtClean="0"/>
          </a:p>
        </p:txBody>
      </p:sp>
      <p:sp>
        <p:nvSpPr>
          <p:cNvPr id="2052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323850" y="2060575"/>
            <a:ext cx="8551863" cy="1655763"/>
          </a:xfrm>
        </p:spPr>
        <p:txBody>
          <a:bodyPr anchor="ctr"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ko-KR" sz="2800" b="1" dirty="0" smtClean="0">
                <a:solidFill>
                  <a:schemeClr val="bg1"/>
                </a:solidFill>
              </a:rPr>
              <a:t>PROGRESS AND FUTURE PLAN OF KMA WIS</a:t>
            </a:r>
            <a:endParaRPr lang="fr-CH" sz="2800" dirty="0" smtClean="0">
              <a:solidFill>
                <a:schemeClr val="bg1"/>
              </a:solidFill>
              <a:latin typeface="Arial Narrow" pitchFamily="34" charset="0"/>
            </a:endParaRPr>
          </a:p>
        </p:txBody>
      </p:sp>
      <p:sp>
        <p:nvSpPr>
          <p:cNvPr id="2053" name="Rectangle 7"/>
          <p:cNvSpPr>
            <a:spLocks noChangeArrowheads="1"/>
          </p:cNvSpPr>
          <p:nvPr/>
        </p:nvSpPr>
        <p:spPr bwMode="auto">
          <a:xfrm>
            <a:off x="179388" y="6453188"/>
            <a:ext cx="4826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1" hangingPunct="1">
              <a:spcBef>
                <a:spcPct val="20000"/>
              </a:spcBef>
            </a:pPr>
            <a:endParaRPr lang="de-DE" sz="1400">
              <a:latin typeface="Arial Unicode MS" pitchFamily="34" charset="-128"/>
            </a:endParaRPr>
          </a:p>
        </p:txBody>
      </p:sp>
      <p:sp>
        <p:nvSpPr>
          <p:cNvPr id="2055" name="Rectangle 9"/>
          <p:cNvSpPr>
            <a:spLocks noChangeArrowheads="1"/>
          </p:cNvSpPr>
          <p:nvPr/>
        </p:nvSpPr>
        <p:spPr bwMode="auto">
          <a:xfrm>
            <a:off x="228600" y="1371600"/>
            <a:ext cx="1524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spcBef>
                <a:spcPct val="20000"/>
              </a:spcBef>
            </a:pPr>
            <a:r>
              <a:rPr lang="en-US" altLang="ko-KR" sz="1800">
                <a:solidFill>
                  <a:schemeClr val="bg1"/>
                </a:solidFill>
                <a:latin typeface="Arial Black" pitchFamily="34" charset="0"/>
              </a:rPr>
              <a:t>WMO</a:t>
            </a:r>
            <a:endParaRPr lang="en-US" altLang="ko-KR" sz="140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2058" name="Rectangle 6"/>
          <p:cNvSpPr>
            <a:spLocks noChangeArrowheads="1"/>
          </p:cNvSpPr>
          <p:nvPr/>
        </p:nvSpPr>
        <p:spPr bwMode="auto">
          <a:xfrm>
            <a:off x="592138" y="4077073"/>
            <a:ext cx="8156575" cy="1944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altLang="ko-KR" b="1" dirty="0"/>
              <a:t>Presented by </a:t>
            </a:r>
            <a:r>
              <a:rPr lang="en-US" altLang="ko-KR" b="1" dirty="0" err="1" smtClean="0"/>
              <a:t>Sunghoi</a:t>
            </a:r>
            <a:r>
              <a:rPr lang="en-US" altLang="ko-KR" b="1" dirty="0" smtClean="0"/>
              <a:t> HUH</a:t>
            </a:r>
            <a:endParaRPr lang="en-US" altLang="ko-KR" b="1" dirty="0"/>
          </a:p>
          <a:p>
            <a:pPr algn="ctr" eaLnBrk="1" hangingPunct="1">
              <a:lnSpc>
                <a:spcPct val="90000"/>
              </a:lnSpc>
              <a:spcBef>
                <a:spcPct val="20000"/>
              </a:spcBef>
            </a:pPr>
            <a:endParaRPr lang="en-US" altLang="ko-KR" b="1" dirty="0" smtClean="0">
              <a:solidFill>
                <a:schemeClr val="bg1"/>
              </a:solidFill>
            </a:endParaRPr>
          </a:p>
          <a:p>
            <a:pPr algn="ctr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altLang="ko-KR" b="1" dirty="0" smtClean="0">
                <a:solidFill>
                  <a:schemeClr val="bg1"/>
                </a:solidFill>
              </a:rPr>
              <a:t>Div. of Information &amp; Communication Technology, KMA</a:t>
            </a:r>
            <a:endParaRPr lang="en-US" altLang="ko-KR" b="1" dirty="0">
              <a:solidFill>
                <a:schemeClr val="bg1"/>
              </a:solidFill>
            </a:endParaRPr>
          </a:p>
          <a:p>
            <a:pPr algn="ctr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altLang="ko-KR" b="1" smtClean="0">
                <a:solidFill>
                  <a:schemeClr val="bg1"/>
                </a:solidFill>
              </a:rPr>
              <a:t>shhuh@korea.kr</a:t>
            </a:r>
            <a:endParaRPr lang="fr-CH" dirty="0">
              <a:solidFill>
                <a:schemeClr val="bg1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모서리가 둥근 직사각형 4"/>
          <p:cNvSpPr/>
          <p:nvPr/>
        </p:nvSpPr>
        <p:spPr>
          <a:xfrm>
            <a:off x="323528" y="2924944"/>
            <a:ext cx="8424936" cy="1368151"/>
          </a:xfrm>
          <a:prstGeom prst="roundRect">
            <a:avLst>
              <a:gd name="adj" fmla="val 4625"/>
            </a:avLst>
          </a:prstGeom>
          <a:solidFill>
            <a:srgbClr val="FF0000">
              <a:alpha val="2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95275" indent="-295275" latinLnBrk="0">
              <a:buFont typeface="Wingdings" pitchFamily="2" charset="2"/>
              <a:buChar char="§"/>
            </a:pPr>
            <a:r>
              <a:rPr lang="en-US" altLang="ko-KR" sz="2000" b="1" smtClean="0">
                <a:solidFill>
                  <a:schemeClr val="tx1"/>
                </a:solidFill>
              </a:rPr>
              <a:t>Setup </a:t>
            </a:r>
            <a:r>
              <a:rPr lang="en-US" altLang="ko-KR" sz="2000" b="1" dirty="0" smtClean="0">
                <a:solidFill>
                  <a:schemeClr val="tx1"/>
                </a:solidFill>
              </a:rPr>
              <a:t>the </a:t>
            </a:r>
            <a:r>
              <a:rPr lang="en-US" altLang="ko-KR" sz="2000" b="1" dirty="0" err="1" smtClean="0">
                <a:solidFill>
                  <a:schemeClr val="tx1"/>
                </a:solidFill>
              </a:rPr>
              <a:t>OpenWIS</a:t>
            </a:r>
            <a:r>
              <a:rPr lang="en-US" altLang="ko-KR" sz="2000" b="1" dirty="0" smtClean="0">
                <a:solidFill>
                  <a:schemeClr val="tx1"/>
                </a:solidFill>
              </a:rPr>
              <a:t> at KMA’s </a:t>
            </a:r>
            <a:r>
              <a:rPr lang="en-US" altLang="ko-KR" sz="2000" b="1" smtClean="0">
                <a:solidFill>
                  <a:schemeClr val="tx1"/>
                </a:solidFill>
              </a:rPr>
              <a:t>WIS </a:t>
            </a:r>
            <a:r>
              <a:rPr lang="en-US" altLang="ko-KR" sz="2000" b="1" smtClean="0">
                <a:solidFill>
                  <a:schemeClr val="tx1"/>
                </a:solidFill>
              </a:rPr>
              <a:t>DMZ Site, Successfully</a:t>
            </a:r>
            <a:endParaRPr lang="en-US" altLang="ko-KR" sz="2000" b="1" dirty="0" smtClean="0">
              <a:solidFill>
                <a:schemeClr val="tx1"/>
              </a:solidFill>
            </a:endParaRPr>
          </a:p>
          <a:p>
            <a:pPr marL="295275" indent="-295275" latinLnBrk="0">
              <a:buFont typeface="Wingdings" pitchFamily="2" charset="2"/>
              <a:buChar char="§"/>
            </a:pPr>
            <a:r>
              <a:rPr lang="en-US" altLang="ko-KR" sz="2000" b="1" smtClean="0">
                <a:solidFill>
                  <a:schemeClr val="tx1"/>
                </a:solidFill>
              </a:rPr>
              <a:t>Following </a:t>
            </a:r>
            <a:r>
              <a:rPr lang="en-US" altLang="ko-KR" sz="2000" b="1" dirty="0" smtClean="0">
                <a:solidFill>
                  <a:schemeClr val="tx1"/>
                </a:solidFill>
              </a:rPr>
              <a:t>the WIS Compliance with the Demonstration Test Cases</a:t>
            </a:r>
          </a:p>
          <a:p>
            <a:pPr marL="295275" indent="-295275" latinLnBrk="0"/>
            <a:r>
              <a:rPr lang="en-US" altLang="ko-KR" sz="2000" dirty="0" smtClean="0">
                <a:solidFill>
                  <a:schemeClr val="tx1"/>
                </a:solidFill>
              </a:rPr>
              <a:t> - “GISC Seoul - KMA’s legacy system”</a:t>
            </a:r>
          </a:p>
          <a:p>
            <a:pPr marL="295275" indent="-295275" latinLnBrk="0"/>
            <a:r>
              <a:rPr lang="en-US" altLang="ko-KR" sz="2000" dirty="0" smtClean="0">
                <a:solidFill>
                  <a:schemeClr val="tx1"/>
                </a:solidFill>
              </a:rPr>
              <a:t> - “GISC Seoul – </a:t>
            </a:r>
            <a:r>
              <a:rPr lang="en-US" altLang="ko-KR" sz="2000" smtClean="0">
                <a:solidFill>
                  <a:schemeClr val="tx1"/>
                </a:solidFill>
              </a:rPr>
              <a:t>Virtual </a:t>
            </a:r>
            <a:r>
              <a:rPr lang="en-US" altLang="ko-KR" sz="2000" smtClean="0">
                <a:solidFill>
                  <a:schemeClr val="tx1"/>
                </a:solidFill>
              </a:rPr>
              <a:t>GISC / Virtual </a:t>
            </a:r>
            <a:r>
              <a:rPr lang="en-US" altLang="ko-KR" sz="2000" smtClean="0">
                <a:solidFill>
                  <a:schemeClr val="tx1"/>
                </a:solidFill>
              </a:rPr>
              <a:t>DCPC</a:t>
            </a:r>
            <a:r>
              <a:rPr lang="en-US" altLang="ko-KR" sz="2000" smtClean="0">
                <a:solidFill>
                  <a:schemeClr val="tx1"/>
                </a:solidFill>
              </a:rPr>
              <a:t>”</a:t>
            </a:r>
            <a:endParaRPr lang="en-US" altLang="ko-KR" sz="2000" dirty="0" smtClean="0">
              <a:solidFill>
                <a:schemeClr val="tx1"/>
              </a:solidFill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755576" y="1412776"/>
            <a:ext cx="7632848" cy="1440160"/>
          </a:xfrm>
          <a:prstGeom prst="roundRect">
            <a:avLst>
              <a:gd name="adj" fmla="val 4625"/>
            </a:avLst>
          </a:prstGeom>
          <a:solidFill>
            <a:srgbClr val="FF0000">
              <a:alpha val="2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95275" indent="-295275" latinLnBrk="0"/>
            <a:r>
              <a:rPr lang="en-US" altLang="ko-KR" sz="2000" b="1" dirty="0" smtClean="0">
                <a:solidFill>
                  <a:schemeClr val="tx1"/>
                </a:solidFill>
              </a:rPr>
              <a:t>KMA’s WIS </a:t>
            </a:r>
            <a:r>
              <a:rPr lang="en-US" altLang="ko-KR" sz="2000" b="1" dirty="0" err="1" smtClean="0">
                <a:solidFill>
                  <a:schemeClr val="tx1"/>
                </a:solidFill>
              </a:rPr>
              <a:t>Centres</a:t>
            </a:r>
            <a:r>
              <a:rPr lang="en-US" altLang="ko-KR" sz="2000" b="1" dirty="0" smtClean="0">
                <a:solidFill>
                  <a:schemeClr val="tx1"/>
                </a:solidFill>
              </a:rPr>
              <a:t> (</a:t>
            </a:r>
            <a:r>
              <a:rPr lang="en-US" altLang="ko-KR" sz="2000" b="1" smtClean="0">
                <a:solidFill>
                  <a:schemeClr val="tx1"/>
                </a:solidFill>
              </a:rPr>
              <a:t>2008.12</a:t>
            </a:r>
            <a:r>
              <a:rPr lang="en-US" altLang="ko-KR" sz="2000" b="1" smtClean="0">
                <a:solidFill>
                  <a:schemeClr val="tx1"/>
                </a:solidFill>
              </a:rPr>
              <a:t>)</a:t>
            </a:r>
            <a:r>
              <a:rPr lang="en-US" altLang="ko-KR" sz="1800" smtClean="0">
                <a:solidFill>
                  <a:schemeClr val="tx1"/>
                </a:solidFill>
              </a:rPr>
              <a:t> </a:t>
            </a:r>
          </a:p>
          <a:p>
            <a:pPr marL="295275" indent="-295275" latinLnBrk="0"/>
            <a:r>
              <a:rPr lang="en-US" altLang="ko-KR" sz="1800" smtClean="0">
                <a:solidFill>
                  <a:schemeClr val="tx1"/>
                </a:solidFill>
              </a:rPr>
              <a:t> - GISC Seoul </a:t>
            </a:r>
          </a:p>
          <a:p>
            <a:pPr marL="295275" indent="-295275"/>
            <a:r>
              <a:rPr lang="en-US" altLang="ko-KR" sz="1800" smtClean="0">
                <a:solidFill>
                  <a:schemeClr val="tx1"/>
                </a:solidFill>
              </a:rPr>
              <a:t> - DCPC </a:t>
            </a:r>
            <a:r>
              <a:rPr lang="en-US" altLang="ko-KR" sz="1800" smtClean="0">
                <a:solidFill>
                  <a:schemeClr val="tx1"/>
                </a:solidFill>
              </a:rPr>
              <a:t>for WAMIS : </a:t>
            </a:r>
            <a:r>
              <a:rPr lang="en-US" altLang="ko-KR" sz="1400" smtClean="0">
                <a:solidFill>
                  <a:schemeClr val="tx1"/>
                </a:solidFill>
              </a:rPr>
              <a:t>World Agricultural Meteorological Information System</a:t>
            </a:r>
          </a:p>
          <a:p>
            <a:pPr marL="295275" indent="-295275" latinLnBrk="0"/>
            <a:r>
              <a:rPr lang="en-US" altLang="ko-KR" sz="1800" smtClean="0">
                <a:solidFill>
                  <a:schemeClr val="tx1"/>
                </a:solidFill>
              </a:rPr>
              <a:t> - </a:t>
            </a:r>
            <a:r>
              <a:rPr lang="en-US" altLang="ko-KR" sz="1800" dirty="0" smtClean="0">
                <a:solidFill>
                  <a:schemeClr val="tx1"/>
                </a:solidFill>
              </a:rPr>
              <a:t>DCPC for LC-LRFMME :</a:t>
            </a:r>
            <a:r>
              <a:rPr lang="en-US" altLang="ko-KR" sz="1600" dirty="0" smtClean="0">
                <a:solidFill>
                  <a:schemeClr val="tx1"/>
                </a:solidFill>
              </a:rPr>
              <a:t> </a:t>
            </a:r>
            <a:r>
              <a:rPr lang="en-US" altLang="ko-KR" sz="1400" dirty="0" smtClean="0">
                <a:solidFill>
                  <a:schemeClr val="tx1"/>
                </a:solidFill>
              </a:rPr>
              <a:t>Lead Centre for Long-Range Forecast Multi-Model Ensemble</a:t>
            </a:r>
          </a:p>
          <a:p>
            <a:pPr marL="295275" indent="-295275" latinLnBrk="0"/>
            <a:r>
              <a:rPr lang="en-US" altLang="ko-KR" sz="1800" dirty="0" smtClean="0">
                <a:solidFill>
                  <a:schemeClr val="tx1"/>
                </a:solidFill>
              </a:rPr>
              <a:t> - DCPC for NMSC :</a:t>
            </a:r>
            <a:r>
              <a:rPr lang="en-US" altLang="ko-KR" sz="1600" dirty="0" smtClean="0">
                <a:solidFill>
                  <a:schemeClr val="tx1"/>
                </a:solidFill>
              </a:rPr>
              <a:t> </a:t>
            </a:r>
            <a:r>
              <a:rPr lang="en-US" altLang="ko-KR" sz="1400" dirty="0" smtClean="0">
                <a:solidFill>
                  <a:schemeClr val="tx1"/>
                </a:solidFill>
              </a:rPr>
              <a:t>National Meteorological Satellite Centre</a:t>
            </a:r>
          </a:p>
        </p:txBody>
      </p:sp>
      <p:sp>
        <p:nvSpPr>
          <p:cNvPr id="6" name="Text Box 99"/>
          <p:cNvSpPr txBox="1">
            <a:spLocks noChangeArrowheads="1"/>
          </p:cNvSpPr>
          <p:nvPr/>
        </p:nvSpPr>
        <p:spPr bwMode="auto">
          <a:xfrm>
            <a:off x="1259632" y="539969"/>
            <a:ext cx="568863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32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OpenWIS Progress in KMA</a:t>
            </a:r>
            <a:endParaRPr lang="en-US" altLang="ko-KR" sz="3200" b="1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323528" y="4365104"/>
            <a:ext cx="8424936" cy="1872208"/>
          </a:xfrm>
          <a:prstGeom prst="roundRect">
            <a:avLst>
              <a:gd name="adj" fmla="val 4625"/>
            </a:avLst>
          </a:prstGeom>
          <a:solidFill>
            <a:srgbClr val="FF0000">
              <a:alpha val="2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95275" indent="-295275" latinLnBrk="0"/>
            <a:r>
              <a:rPr lang="en-US" altLang="ko-KR" sz="2000" b="1" smtClean="0">
                <a:solidFill>
                  <a:schemeClr val="tx1"/>
                </a:solidFill>
              </a:rPr>
              <a:t>Test </a:t>
            </a:r>
            <a:r>
              <a:rPr lang="en-US" altLang="ko-KR" sz="2000" b="1" smtClean="0">
                <a:solidFill>
                  <a:schemeClr val="tx1"/>
                </a:solidFill>
              </a:rPr>
              <a:t>Cases (KMA itself withtout connection to other centre(s))</a:t>
            </a:r>
            <a:endParaRPr lang="en-US" altLang="ko-KR" sz="2000" b="1" dirty="0" smtClean="0">
              <a:solidFill>
                <a:schemeClr val="tx1"/>
              </a:solidFill>
            </a:endParaRPr>
          </a:p>
          <a:p>
            <a:pPr marL="295275" indent="-295275" latinLnBrk="0"/>
            <a:r>
              <a:rPr lang="en-US" altLang="ko-KR" sz="2000" dirty="0" smtClean="0">
                <a:solidFill>
                  <a:schemeClr val="tx1"/>
                </a:solidFill>
              </a:rPr>
              <a:t> </a:t>
            </a:r>
            <a:r>
              <a:rPr lang="en-US" altLang="ko-KR" sz="1600" dirty="0" smtClean="0">
                <a:solidFill>
                  <a:schemeClr val="tx1"/>
                </a:solidFill>
              </a:rPr>
              <a:t>1</a:t>
            </a:r>
            <a:r>
              <a:rPr lang="en-US" altLang="ko-KR" sz="1600" smtClean="0">
                <a:solidFill>
                  <a:schemeClr val="tx1"/>
                </a:solidFill>
              </a:rPr>
              <a:t>. </a:t>
            </a:r>
            <a:r>
              <a:rPr lang="en-US" altLang="ko-KR" sz="1600" smtClean="0">
                <a:solidFill>
                  <a:schemeClr val="tx1"/>
                </a:solidFill>
              </a:rPr>
              <a:t>Uploadiing of Metadata for Data and Products into DAR Catalogue </a:t>
            </a:r>
            <a:r>
              <a:rPr lang="en-US" altLang="ko-KR" sz="1600" smtClean="0">
                <a:solidFill>
                  <a:srgbClr val="FF0000"/>
                </a:solidFill>
                <a:latin typeface="-윤고딕120"/>
                <a:ea typeface="-윤고딕120"/>
              </a:rPr>
              <a:t>⇒</a:t>
            </a:r>
            <a:r>
              <a:rPr lang="en-US" altLang="ko-KR" sz="1600" smtClean="0">
                <a:solidFill>
                  <a:srgbClr val="FF0000"/>
                </a:solidFill>
              </a:rPr>
              <a:t> </a:t>
            </a:r>
            <a:r>
              <a:rPr lang="en-US" altLang="ko-KR" sz="1600" b="1" smtClean="0">
                <a:solidFill>
                  <a:srgbClr val="FF0000"/>
                </a:solidFill>
              </a:rPr>
              <a:t>Done !</a:t>
            </a:r>
            <a:endParaRPr lang="en-US" altLang="ko-KR" sz="1600" b="1" dirty="0" smtClean="0">
              <a:solidFill>
                <a:srgbClr val="FF0000"/>
              </a:solidFill>
            </a:endParaRPr>
          </a:p>
          <a:p>
            <a:pPr marL="295275" indent="-295275" latinLnBrk="0"/>
            <a:r>
              <a:rPr lang="en-US" altLang="ko-KR" sz="1600" dirty="0" smtClean="0">
                <a:solidFill>
                  <a:schemeClr val="tx1"/>
                </a:solidFill>
              </a:rPr>
              <a:t> 2</a:t>
            </a:r>
            <a:r>
              <a:rPr lang="en-US" altLang="ko-KR" sz="1600" smtClean="0">
                <a:solidFill>
                  <a:schemeClr val="tx1"/>
                </a:solidFill>
              </a:rPr>
              <a:t>. </a:t>
            </a:r>
            <a:r>
              <a:rPr lang="en-US" altLang="ko-KR" sz="1600" smtClean="0">
                <a:solidFill>
                  <a:schemeClr val="tx1"/>
                </a:solidFill>
              </a:rPr>
              <a:t>Synchronizing DAR Catalogue between GISC nodes </a:t>
            </a:r>
            <a:r>
              <a:rPr lang="en-US" altLang="ko-KR" sz="1600" smtClean="0">
                <a:solidFill>
                  <a:srgbClr val="FF0000"/>
                </a:solidFill>
                <a:latin typeface="-윤고딕120"/>
                <a:ea typeface="-윤고딕120"/>
              </a:rPr>
              <a:t>⇒</a:t>
            </a:r>
            <a:r>
              <a:rPr lang="en-US" altLang="ko-KR" sz="1600" smtClean="0">
                <a:solidFill>
                  <a:srgbClr val="FF0000"/>
                </a:solidFill>
              </a:rPr>
              <a:t> </a:t>
            </a:r>
            <a:r>
              <a:rPr lang="en-US" altLang="ko-KR" sz="1600" b="1" smtClean="0">
                <a:solidFill>
                  <a:srgbClr val="FF0000"/>
                </a:solidFill>
              </a:rPr>
              <a:t>Done !</a:t>
            </a:r>
            <a:endParaRPr lang="en-US" altLang="ko-KR" sz="1600" smtClean="0">
              <a:solidFill>
                <a:schemeClr val="tx1"/>
              </a:solidFill>
            </a:endParaRPr>
          </a:p>
          <a:p>
            <a:pPr marL="295275" indent="-295275" latinLnBrk="0"/>
            <a:r>
              <a:rPr lang="en-US" altLang="ko-KR" sz="1600" smtClean="0">
                <a:solidFill>
                  <a:schemeClr val="tx1"/>
                </a:solidFill>
              </a:rPr>
              <a:t> 3. Uploading and downloading of data between WIS centres </a:t>
            </a:r>
            <a:r>
              <a:rPr lang="en-US" altLang="ko-KR" sz="1600" smtClean="0">
                <a:solidFill>
                  <a:srgbClr val="FF0000"/>
                </a:solidFill>
                <a:latin typeface="-윤고딕120"/>
                <a:ea typeface="-윤고딕120"/>
              </a:rPr>
              <a:t>⇒</a:t>
            </a:r>
            <a:r>
              <a:rPr lang="en-US" altLang="ko-KR" sz="1600" smtClean="0">
                <a:solidFill>
                  <a:srgbClr val="FF0000"/>
                </a:solidFill>
              </a:rPr>
              <a:t> </a:t>
            </a:r>
            <a:r>
              <a:rPr lang="en-US" altLang="ko-KR" sz="1600" b="1" smtClean="0">
                <a:solidFill>
                  <a:srgbClr val="FF0000"/>
                </a:solidFill>
              </a:rPr>
              <a:t>Done !</a:t>
            </a:r>
            <a:endParaRPr lang="en-US" altLang="ko-KR" sz="1600" smtClean="0">
              <a:solidFill>
                <a:schemeClr val="tx1"/>
              </a:solidFill>
            </a:endParaRPr>
          </a:p>
          <a:p>
            <a:pPr marL="295275" indent="-295275" latinLnBrk="0"/>
            <a:r>
              <a:rPr lang="en-US" altLang="ko-KR" sz="1600" smtClean="0">
                <a:solidFill>
                  <a:schemeClr val="tx1"/>
                </a:solidFill>
              </a:rPr>
              <a:t> 4. Centralization of Globally Distributed Data </a:t>
            </a:r>
            <a:r>
              <a:rPr lang="en-US" altLang="ko-KR" sz="1600" smtClean="0">
                <a:solidFill>
                  <a:srgbClr val="FF0000"/>
                </a:solidFill>
                <a:latin typeface="-윤고딕120"/>
                <a:ea typeface="-윤고딕120"/>
              </a:rPr>
              <a:t>⇒</a:t>
            </a:r>
            <a:r>
              <a:rPr lang="en-US" altLang="ko-KR" sz="1600" smtClean="0">
                <a:solidFill>
                  <a:srgbClr val="FF0000"/>
                </a:solidFill>
              </a:rPr>
              <a:t> </a:t>
            </a:r>
            <a:r>
              <a:rPr lang="en-US" altLang="ko-KR" sz="1600" b="1" smtClean="0">
                <a:solidFill>
                  <a:srgbClr val="FF0000"/>
                </a:solidFill>
              </a:rPr>
              <a:t>Done !</a:t>
            </a:r>
            <a:endParaRPr lang="en-US" altLang="ko-KR" sz="1600" smtClean="0">
              <a:solidFill>
                <a:schemeClr val="tx1"/>
              </a:solidFill>
              <a:latin typeface="-윤고딕120"/>
              <a:ea typeface="-윤고딕120"/>
            </a:endParaRPr>
          </a:p>
          <a:p>
            <a:pPr marL="295275" indent="-295275"/>
            <a:r>
              <a:rPr lang="en-US" altLang="ko-KR" sz="1600" smtClean="0">
                <a:solidFill>
                  <a:schemeClr val="tx1"/>
                </a:solidFill>
              </a:rPr>
              <a:t> </a:t>
            </a:r>
            <a:r>
              <a:rPr lang="en-US" altLang="ko-KR" sz="1600" smtClean="0">
                <a:solidFill>
                  <a:schemeClr val="tx1"/>
                </a:solidFill>
              </a:rPr>
              <a:t>5. Maintenance of users, roles, authorization and authentication </a:t>
            </a:r>
            <a:r>
              <a:rPr lang="en-US" altLang="ko-KR" sz="1600" smtClean="0">
                <a:solidFill>
                  <a:srgbClr val="FF0000"/>
                </a:solidFill>
                <a:latin typeface="-윤고딕120"/>
                <a:ea typeface="-윤고딕120"/>
              </a:rPr>
              <a:t>⇒</a:t>
            </a:r>
            <a:r>
              <a:rPr lang="en-US" altLang="ko-KR" sz="1600" smtClean="0">
                <a:solidFill>
                  <a:srgbClr val="FF0000"/>
                </a:solidFill>
              </a:rPr>
              <a:t> </a:t>
            </a:r>
            <a:r>
              <a:rPr lang="en-US" altLang="ko-KR" sz="1600" b="1" smtClean="0">
                <a:solidFill>
                  <a:srgbClr val="FF0000"/>
                </a:solidFill>
              </a:rPr>
              <a:t>Done !</a:t>
            </a:r>
            <a:endParaRPr lang="en-US" altLang="ko-KR" sz="1600" smtClean="0">
              <a:solidFill>
                <a:schemeClr val="tx1"/>
              </a:solidFill>
              <a:latin typeface="-윤고딕120"/>
              <a:ea typeface="-윤고딕120"/>
            </a:endParaRPr>
          </a:p>
          <a:p>
            <a:pPr marL="295275" indent="-295275"/>
            <a:r>
              <a:rPr lang="en-US" altLang="ko-KR" sz="1600" smtClean="0">
                <a:solidFill>
                  <a:schemeClr val="tx1"/>
                </a:solidFill>
              </a:rPr>
              <a:t> </a:t>
            </a:r>
            <a:r>
              <a:rPr lang="en-US" altLang="ko-KR" sz="1600" smtClean="0">
                <a:solidFill>
                  <a:schemeClr val="tx1"/>
                </a:solidFill>
              </a:rPr>
              <a:t>6. DAR Catalogue Search and Retrieval </a:t>
            </a:r>
            <a:r>
              <a:rPr lang="en-US" altLang="ko-KR" sz="1600" smtClean="0">
                <a:solidFill>
                  <a:srgbClr val="FF0000"/>
                </a:solidFill>
                <a:latin typeface="-윤고딕120"/>
                <a:ea typeface="-윤고딕120"/>
              </a:rPr>
              <a:t>⇒</a:t>
            </a:r>
            <a:r>
              <a:rPr lang="en-US" altLang="ko-KR" sz="1600" smtClean="0">
                <a:solidFill>
                  <a:srgbClr val="FF0000"/>
                </a:solidFill>
              </a:rPr>
              <a:t> </a:t>
            </a:r>
            <a:r>
              <a:rPr lang="en-US" altLang="ko-KR" sz="1600" b="1" smtClean="0">
                <a:solidFill>
                  <a:srgbClr val="FF0000"/>
                </a:solidFill>
              </a:rPr>
              <a:t>Done !</a:t>
            </a:r>
            <a:endParaRPr lang="en-US" altLang="ko-KR" sz="16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H:\work\국제업무\GISC\ET-WISC\OpenWIS 화면캡처\openwis_user_portal_03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503" y="116632"/>
            <a:ext cx="5913639" cy="5688632"/>
          </a:xfrm>
          <a:prstGeom prst="rect">
            <a:avLst/>
          </a:prstGeom>
          <a:noFill/>
        </p:spPr>
      </p:pic>
      <p:pic>
        <p:nvPicPr>
          <p:cNvPr id="1028" name="Picture 4" descr="H:\work\국제업무\GISC\ET-WISC\OpenWIS 화면캡처\openwis_user_portal_05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331640" y="692696"/>
            <a:ext cx="6048672" cy="5818528"/>
          </a:xfrm>
          <a:prstGeom prst="rect">
            <a:avLst/>
          </a:prstGeom>
          <a:noFill/>
        </p:spPr>
      </p:pic>
      <p:pic>
        <p:nvPicPr>
          <p:cNvPr id="1029" name="Picture 5" descr="H:\work\국제업무\GISC\ET-WISC\OpenWIS 화면캡처\openwis_admin_portal_11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99792" y="1268760"/>
            <a:ext cx="6311256" cy="544524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en-US" altLang="ko-KR" smtClean="0"/>
              <a:t>Live Demo</a:t>
            </a:r>
            <a:endParaRPr lang="ko-KR" alt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모서리가 둥근 직사각형 3"/>
          <p:cNvSpPr/>
          <p:nvPr/>
        </p:nvSpPr>
        <p:spPr>
          <a:xfrm>
            <a:off x="611560" y="1484784"/>
            <a:ext cx="7920880" cy="2520280"/>
          </a:xfrm>
          <a:prstGeom prst="roundRect">
            <a:avLst>
              <a:gd name="adj" fmla="val 4625"/>
            </a:avLst>
          </a:prstGeom>
          <a:solidFill>
            <a:srgbClr val="FF0000">
              <a:alpha val="2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95275" indent="-295275" latinLnBrk="0"/>
            <a:r>
              <a:rPr lang="en-US" altLang="ko-KR" sz="2000" b="1" dirty="0" smtClean="0">
                <a:solidFill>
                  <a:schemeClr val="tx1"/>
                </a:solidFill>
              </a:rPr>
              <a:t>GISC Seoul(Area of Responsibility)</a:t>
            </a:r>
          </a:p>
          <a:p>
            <a:pPr marL="295275" indent="-295275" latinLnBrk="0"/>
            <a:endParaRPr lang="en-US" altLang="ko-KR" sz="2000" dirty="0" smtClean="0">
              <a:solidFill>
                <a:schemeClr val="tx1"/>
              </a:solidFill>
            </a:endParaRPr>
          </a:p>
          <a:p>
            <a:pPr marL="295275" indent="-295275" latinLnBrk="0"/>
            <a:r>
              <a:rPr lang="en-US" altLang="ko-KR" sz="2000" dirty="0" smtClean="0">
                <a:solidFill>
                  <a:schemeClr val="tx1"/>
                </a:solidFill>
              </a:rPr>
              <a:t> - DCPC for WAMIS</a:t>
            </a:r>
            <a:r>
              <a:rPr lang="en-US" altLang="ko-KR" dirty="0" smtClean="0">
                <a:solidFill>
                  <a:schemeClr val="tx1"/>
                </a:solidFill>
              </a:rPr>
              <a:t> : </a:t>
            </a:r>
            <a:r>
              <a:rPr lang="en-US" altLang="ko-KR" sz="1400" dirty="0" smtClean="0">
                <a:solidFill>
                  <a:schemeClr val="tx1"/>
                </a:solidFill>
              </a:rPr>
              <a:t>World Agricultural Meteorological Information System</a:t>
            </a:r>
          </a:p>
          <a:p>
            <a:pPr marL="295275" indent="-295275" latinLnBrk="0"/>
            <a:r>
              <a:rPr lang="en-US" altLang="ko-KR" sz="2000" dirty="0" smtClean="0">
                <a:solidFill>
                  <a:schemeClr val="tx1"/>
                </a:solidFill>
              </a:rPr>
              <a:t> - DCPC for LC-LRFMME </a:t>
            </a:r>
            <a:r>
              <a:rPr lang="en-US" altLang="ko-KR" sz="1600" dirty="0" smtClean="0">
                <a:solidFill>
                  <a:schemeClr val="tx1"/>
                </a:solidFill>
              </a:rPr>
              <a:t>: </a:t>
            </a:r>
            <a:r>
              <a:rPr lang="en-US" altLang="ko-KR" sz="1400" dirty="0" smtClean="0">
                <a:solidFill>
                  <a:schemeClr val="tx1"/>
                </a:solidFill>
              </a:rPr>
              <a:t>Lead Centre for Long-Range Forecast Multi-Model Ensemble</a:t>
            </a:r>
          </a:p>
          <a:p>
            <a:pPr marL="295275" indent="-295275" latinLnBrk="0"/>
            <a:r>
              <a:rPr lang="en-US" altLang="ko-KR" sz="2000" dirty="0" smtClean="0">
                <a:solidFill>
                  <a:schemeClr val="tx1"/>
                </a:solidFill>
              </a:rPr>
              <a:t> - DCPC for NMSC </a:t>
            </a:r>
            <a:r>
              <a:rPr lang="en-US" altLang="ko-KR" sz="1600" dirty="0" smtClean="0">
                <a:solidFill>
                  <a:schemeClr val="tx1"/>
                </a:solidFill>
              </a:rPr>
              <a:t>: </a:t>
            </a:r>
            <a:r>
              <a:rPr lang="en-US" altLang="ko-KR" sz="1400" dirty="0" smtClean="0">
                <a:solidFill>
                  <a:schemeClr val="tx1"/>
                </a:solidFill>
              </a:rPr>
              <a:t>National Meteorological Satellite Centre</a:t>
            </a:r>
          </a:p>
          <a:p>
            <a:pPr marL="295275" indent="-295275" latinLnBrk="0"/>
            <a:r>
              <a:rPr lang="en-US" altLang="ko-KR" sz="2000" dirty="0" smtClean="0">
                <a:solidFill>
                  <a:schemeClr val="tx1"/>
                </a:solidFill>
              </a:rPr>
              <a:t> - DCPC and NC Tashkent</a:t>
            </a:r>
            <a:r>
              <a:rPr lang="en-US" altLang="ko-KR" sz="1400" dirty="0" smtClean="0">
                <a:solidFill>
                  <a:schemeClr val="tx1"/>
                </a:solidFill>
              </a:rPr>
              <a:t> </a:t>
            </a:r>
            <a:r>
              <a:rPr lang="en-US" altLang="ko-KR" sz="1400" smtClean="0">
                <a:solidFill>
                  <a:schemeClr val="tx1"/>
                </a:solidFill>
              </a:rPr>
              <a:t>: </a:t>
            </a:r>
            <a:r>
              <a:rPr lang="en-US" altLang="ko-KR" sz="1400" smtClean="0">
                <a:solidFill>
                  <a:schemeClr val="tx1"/>
                </a:solidFill>
              </a:rPr>
              <a:t>Uzbekistan</a:t>
            </a:r>
          </a:p>
          <a:p>
            <a:pPr marL="295275" indent="-295275" latinLnBrk="0"/>
            <a:r>
              <a:rPr lang="en-US" altLang="ko-KR" sz="2000" smtClean="0">
                <a:solidFill>
                  <a:schemeClr val="tx1"/>
                </a:solidFill>
              </a:rPr>
              <a:t> </a:t>
            </a:r>
            <a:r>
              <a:rPr lang="en-US" altLang="ko-KR" sz="2000" smtClean="0">
                <a:solidFill>
                  <a:schemeClr val="tx1"/>
                </a:solidFill>
              </a:rPr>
              <a:t>- </a:t>
            </a:r>
            <a:r>
              <a:rPr lang="en-US" altLang="ko-KR" sz="2000" smtClean="0">
                <a:solidFill>
                  <a:schemeClr val="tx1"/>
                </a:solidFill>
              </a:rPr>
              <a:t>NC Karachi</a:t>
            </a:r>
            <a:r>
              <a:rPr lang="en-US" altLang="ko-KR" sz="1400" smtClean="0">
                <a:solidFill>
                  <a:schemeClr val="tx1"/>
                </a:solidFill>
              </a:rPr>
              <a:t> : Pakistan</a:t>
            </a:r>
            <a:endParaRPr lang="en-US" altLang="ko-KR" sz="1400" dirty="0" smtClean="0">
              <a:solidFill>
                <a:schemeClr val="tx1"/>
              </a:solidFill>
            </a:endParaRPr>
          </a:p>
          <a:p>
            <a:pPr marL="295275" indent="-295275" latinLnBrk="0"/>
            <a:r>
              <a:rPr lang="en-US" altLang="ko-KR" sz="2000" dirty="0" smtClean="0">
                <a:solidFill>
                  <a:srgbClr val="0000CC"/>
                </a:solidFill>
              </a:rPr>
              <a:t> - DCPC for </a:t>
            </a:r>
            <a:r>
              <a:rPr lang="en-US" altLang="ko-KR" sz="2000" dirty="0" err="1" smtClean="0">
                <a:solidFill>
                  <a:srgbClr val="0000CC"/>
                </a:solidFill>
              </a:rPr>
              <a:t>Cordex</a:t>
            </a:r>
            <a:r>
              <a:rPr lang="en-US" altLang="ko-KR" sz="2000" dirty="0" smtClean="0">
                <a:solidFill>
                  <a:srgbClr val="0000CC"/>
                </a:solidFill>
              </a:rPr>
              <a:t> </a:t>
            </a:r>
            <a:r>
              <a:rPr lang="en-US" altLang="ko-KR" sz="1400" dirty="0" smtClean="0">
                <a:solidFill>
                  <a:srgbClr val="0000CC"/>
                </a:solidFill>
              </a:rPr>
              <a:t>: Data Bank for Climate Change Scenario</a:t>
            </a:r>
          </a:p>
        </p:txBody>
      </p:sp>
      <p:grpSp>
        <p:nvGrpSpPr>
          <p:cNvPr id="18" name="그룹 17"/>
          <p:cNvGrpSpPr/>
          <p:nvPr/>
        </p:nvGrpSpPr>
        <p:grpSpPr>
          <a:xfrm>
            <a:off x="611560" y="1988840"/>
            <a:ext cx="7920880" cy="3672408"/>
            <a:chOff x="611560" y="1988840"/>
            <a:chExt cx="7920880" cy="3672408"/>
          </a:xfrm>
        </p:grpSpPr>
        <p:grpSp>
          <p:nvGrpSpPr>
            <p:cNvPr id="16" name="그룹 15"/>
            <p:cNvGrpSpPr/>
            <p:nvPr/>
          </p:nvGrpSpPr>
          <p:grpSpPr>
            <a:xfrm>
              <a:off x="611560" y="1988840"/>
              <a:ext cx="7920880" cy="3672408"/>
              <a:chOff x="611560" y="1988840"/>
              <a:chExt cx="7920880" cy="3672408"/>
            </a:xfrm>
          </p:grpSpPr>
          <p:sp>
            <p:nvSpPr>
              <p:cNvPr id="14" name="모서리가 둥근 직사각형 13"/>
              <p:cNvSpPr/>
              <p:nvPr/>
            </p:nvSpPr>
            <p:spPr>
              <a:xfrm>
                <a:off x="611560" y="1988840"/>
                <a:ext cx="7920880" cy="3456384"/>
              </a:xfrm>
              <a:prstGeom prst="roundRect">
                <a:avLst>
                  <a:gd name="adj" fmla="val 4625"/>
                </a:avLst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295275" indent="-295275" latinLnBrk="0"/>
                <a:endParaRPr lang="en-US" altLang="ko-KR" sz="1400" dirty="0" smtClean="0">
                  <a:solidFill>
                    <a:srgbClr val="0000CC"/>
                  </a:solidFill>
                </a:endParaRPr>
              </a:p>
            </p:txBody>
          </p:sp>
          <p:grpSp>
            <p:nvGrpSpPr>
              <p:cNvPr id="15" name="그룹 14"/>
              <p:cNvGrpSpPr/>
              <p:nvPr/>
            </p:nvGrpSpPr>
            <p:grpSpPr>
              <a:xfrm>
                <a:off x="899592" y="2636912"/>
                <a:ext cx="7344816" cy="3024336"/>
                <a:chOff x="1043608" y="3212976"/>
                <a:chExt cx="7344816" cy="3024336"/>
              </a:xfrm>
            </p:grpSpPr>
            <p:sp>
              <p:nvSpPr>
                <p:cNvPr id="5" name="타원 4"/>
                <p:cNvSpPr/>
                <p:nvPr/>
              </p:nvSpPr>
              <p:spPr>
                <a:xfrm>
                  <a:off x="1763688" y="3717032"/>
                  <a:ext cx="5688632" cy="2088232"/>
                </a:xfrm>
                <a:prstGeom prst="ellipse">
                  <a:avLst/>
                </a:prstGeom>
                <a:noFill/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7" name="모서리가 둥근 직사각형 6"/>
                <p:cNvSpPr/>
                <p:nvPr/>
              </p:nvSpPr>
              <p:spPr>
                <a:xfrm>
                  <a:off x="2699792" y="3212976"/>
                  <a:ext cx="2304256" cy="648072"/>
                </a:xfrm>
                <a:prstGeom prst="roundRect">
                  <a:avLst/>
                </a:prstGeom>
                <a:solidFill>
                  <a:srgbClr val="FF66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altLang="ko-KR" sz="2400" b="1" dirty="0" smtClean="0">
                      <a:solidFill>
                        <a:schemeClr val="tx1"/>
                      </a:solidFill>
                    </a:rPr>
                    <a:t>GISC Seoul</a:t>
                  </a:r>
                  <a:endParaRPr lang="ko-KR" altLang="en-US" sz="2400" b="1" dirty="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8" name="타원 7"/>
                <p:cNvSpPr/>
                <p:nvPr/>
              </p:nvSpPr>
              <p:spPr>
                <a:xfrm>
                  <a:off x="5148064" y="3501008"/>
                  <a:ext cx="2232248" cy="720080"/>
                </a:xfrm>
                <a:prstGeom prst="ellipse">
                  <a:avLst/>
                </a:prstGeom>
                <a:solidFill>
                  <a:srgbClr val="92D05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altLang="ko-KR" sz="1600" b="1" smtClean="0">
                      <a:solidFill>
                        <a:schemeClr val="tx1"/>
                      </a:solidFill>
                    </a:rPr>
                    <a:t>Satellite data</a:t>
                  </a:r>
                </a:p>
                <a:p>
                  <a:pPr algn="ctr"/>
                  <a:r>
                    <a:rPr lang="en-US" altLang="ko-KR" sz="2400" b="1" smtClean="0">
                      <a:solidFill>
                        <a:schemeClr val="tx1"/>
                      </a:solidFill>
                    </a:rPr>
                    <a:t>DCPC</a:t>
                  </a:r>
                  <a:endParaRPr lang="ko-KR" altLang="en-US" sz="2400" b="1" dirty="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9" name="타원 8"/>
                <p:cNvSpPr/>
                <p:nvPr/>
              </p:nvSpPr>
              <p:spPr>
                <a:xfrm>
                  <a:off x="6156176" y="4365104"/>
                  <a:ext cx="2232248" cy="720080"/>
                </a:xfrm>
                <a:prstGeom prst="ellipse">
                  <a:avLst/>
                </a:prstGeom>
                <a:solidFill>
                  <a:srgbClr val="92D05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altLang="ko-KR" sz="1500" b="1" smtClean="0">
                      <a:solidFill>
                        <a:schemeClr val="tx1"/>
                      </a:solidFill>
                    </a:rPr>
                    <a:t>Agri&amp;Met data</a:t>
                  </a:r>
                  <a:endParaRPr lang="en-US" altLang="ko-KR" sz="1500" b="1" smtClean="0">
                    <a:solidFill>
                      <a:schemeClr val="tx1"/>
                    </a:solidFill>
                  </a:endParaRPr>
                </a:p>
                <a:p>
                  <a:pPr algn="ctr"/>
                  <a:r>
                    <a:rPr lang="en-US" altLang="ko-KR" sz="2400" b="1" smtClean="0">
                      <a:solidFill>
                        <a:schemeClr val="tx1"/>
                      </a:solidFill>
                    </a:rPr>
                    <a:t>DCPC</a:t>
                  </a:r>
                  <a:endParaRPr lang="ko-KR" altLang="en-US" sz="2400" b="1" dirty="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0" name="타원 9"/>
                <p:cNvSpPr/>
                <p:nvPr/>
              </p:nvSpPr>
              <p:spPr>
                <a:xfrm>
                  <a:off x="5580112" y="5301208"/>
                  <a:ext cx="2232248" cy="720080"/>
                </a:xfrm>
                <a:prstGeom prst="ellipse">
                  <a:avLst/>
                </a:prstGeom>
                <a:solidFill>
                  <a:srgbClr val="92D05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altLang="ko-KR" sz="1600" b="1" smtClean="0">
                      <a:solidFill>
                        <a:schemeClr val="tx1"/>
                      </a:solidFill>
                    </a:rPr>
                    <a:t>Climate data</a:t>
                  </a:r>
                  <a:endParaRPr lang="en-US" altLang="ko-KR" sz="1600" b="1" smtClean="0">
                    <a:solidFill>
                      <a:schemeClr val="tx1"/>
                    </a:solidFill>
                  </a:endParaRPr>
                </a:p>
                <a:p>
                  <a:pPr algn="ctr"/>
                  <a:r>
                    <a:rPr lang="en-US" altLang="ko-KR" sz="2400" b="1" smtClean="0">
                      <a:solidFill>
                        <a:schemeClr val="tx1"/>
                      </a:solidFill>
                    </a:rPr>
                    <a:t>DCPC</a:t>
                  </a:r>
                  <a:endParaRPr lang="ko-KR" altLang="en-US" sz="2400" b="1" dirty="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" name="타원 10"/>
                <p:cNvSpPr/>
                <p:nvPr/>
              </p:nvSpPr>
              <p:spPr>
                <a:xfrm>
                  <a:off x="1043608" y="4005064"/>
                  <a:ext cx="2232248" cy="720080"/>
                </a:xfrm>
                <a:prstGeom prst="ellipse">
                  <a:avLst/>
                </a:prstGeom>
                <a:solidFill>
                  <a:srgbClr val="00B05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altLang="ko-KR" sz="2400" b="1" smtClean="0">
                      <a:solidFill>
                        <a:schemeClr val="tx1"/>
                      </a:solidFill>
                    </a:rPr>
                    <a:t>DCPC</a:t>
                  </a:r>
                </a:p>
                <a:p>
                  <a:pPr algn="ctr"/>
                  <a:r>
                    <a:rPr lang="en-US" altLang="ko-KR" sz="2400" b="1" smtClean="0">
                      <a:solidFill>
                        <a:schemeClr val="tx1"/>
                      </a:solidFill>
                    </a:rPr>
                    <a:t>Tashkent</a:t>
                  </a:r>
                  <a:endParaRPr lang="ko-KR" altLang="en-US" sz="2400" b="1" dirty="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2" name="타원 11"/>
                <p:cNvSpPr/>
                <p:nvPr/>
              </p:nvSpPr>
              <p:spPr>
                <a:xfrm>
                  <a:off x="1043608" y="5013176"/>
                  <a:ext cx="2232248" cy="720080"/>
                </a:xfrm>
                <a:prstGeom prst="ellipse">
                  <a:avLst/>
                </a:prstGeom>
                <a:solidFill>
                  <a:srgbClr val="00B05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altLang="ko-KR" sz="2400" b="1" smtClean="0">
                      <a:solidFill>
                        <a:schemeClr val="tx1"/>
                      </a:solidFill>
                    </a:rPr>
                    <a:t>NC</a:t>
                  </a:r>
                </a:p>
                <a:p>
                  <a:pPr algn="ctr"/>
                  <a:r>
                    <a:rPr lang="en-US" altLang="ko-KR" sz="2400" b="1" smtClean="0">
                      <a:solidFill>
                        <a:schemeClr val="tx1"/>
                      </a:solidFill>
                    </a:rPr>
                    <a:t>Tashkent</a:t>
                  </a:r>
                  <a:endParaRPr lang="ko-KR" altLang="en-US" sz="2400" b="1" dirty="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3" name="타원 12"/>
                <p:cNvSpPr/>
                <p:nvPr/>
              </p:nvSpPr>
              <p:spPr>
                <a:xfrm>
                  <a:off x="3275856" y="5517232"/>
                  <a:ext cx="2232248" cy="720080"/>
                </a:xfrm>
                <a:prstGeom prst="ellipse">
                  <a:avLst/>
                </a:prstGeom>
                <a:solidFill>
                  <a:srgbClr val="00B05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altLang="ko-KR" sz="2400" b="1" smtClean="0">
                      <a:solidFill>
                        <a:schemeClr val="tx1"/>
                      </a:solidFill>
                    </a:rPr>
                    <a:t>NC</a:t>
                  </a:r>
                </a:p>
                <a:p>
                  <a:pPr algn="ctr"/>
                  <a:r>
                    <a:rPr lang="en-US" altLang="ko-KR" sz="2400" b="1" smtClean="0">
                      <a:solidFill>
                        <a:schemeClr val="tx1"/>
                      </a:solidFill>
                    </a:rPr>
                    <a:t>Karachi</a:t>
                  </a:r>
                  <a:endParaRPr lang="ko-KR" altLang="en-US" sz="2400" b="1" dirty="0">
                    <a:solidFill>
                      <a:schemeClr val="tx1"/>
                    </a:solidFill>
                  </a:endParaRPr>
                </a:p>
              </p:txBody>
            </p:sp>
          </p:grpSp>
        </p:grpSp>
        <p:sp>
          <p:nvSpPr>
            <p:cNvPr id="17" name="구름 16"/>
            <p:cNvSpPr/>
            <p:nvPr/>
          </p:nvSpPr>
          <p:spPr>
            <a:xfrm>
              <a:off x="3491880" y="3789040"/>
              <a:ext cx="1656184" cy="792088"/>
            </a:xfrm>
            <a:prstGeom prst="cloud">
              <a:avLst/>
            </a:prstGeom>
            <a:solidFill>
              <a:schemeClr val="bg1"/>
            </a:solidFill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800" b="1" smtClean="0">
                  <a:solidFill>
                    <a:schemeClr val="tx1"/>
                  </a:solidFill>
                </a:rPr>
                <a:t>AMDCN</a:t>
              </a:r>
              <a:endParaRPr lang="ko-KR" altLang="en-US" sz="1800" b="1" dirty="0">
                <a:solidFill>
                  <a:schemeClr val="tx1"/>
                </a:solidFill>
              </a:endParaRPr>
            </a:p>
          </p:txBody>
        </p:sp>
      </p:grpSp>
      <p:sp>
        <p:nvSpPr>
          <p:cNvPr id="19" name="Text Box 99"/>
          <p:cNvSpPr txBox="1">
            <a:spLocks noChangeArrowheads="1"/>
          </p:cNvSpPr>
          <p:nvPr/>
        </p:nvSpPr>
        <p:spPr bwMode="auto">
          <a:xfrm>
            <a:off x="1259632" y="539969"/>
            <a:ext cx="734481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32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GISC Seoul Progress </a:t>
            </a:r>
            <a:r>
              <a:rPr lang="en-US" altLang="ko-KR" sz="30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(March 2012)</a:t>
            </a:r>
            <a:endParaRPr lang="en-US" altLang="ko-KR" sz="3000" b="1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모서리가 둥근 직사각형 3"/>
          <p:cNvSpPr/>
          <p:nvPr/>
        </p:nvSpPr>
        <p:spPr>
          <a:xfrm>
            <a:off x="755576" y="1628800"/>
            <a:ext cx="7632848" cy="936104"/>
          </a:xfrm>
          <a:prstGeom prst="roundRect">
            <a:avLst>
              <a:gd name="adj" fmla="val 4625"/>
            </a:avLst>
          </a:prstGeom>
          <a:solidFill>
            <a:srgbClr val="FF0000">
              <a:alpha val="2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95275" indent="-295275" latinLnBrk="0"/>
            <a:r>
              <a:rPr lang="en-US" altLang="ko-KR" sz="2000" b="1" dirty="0" smtClean="0">
                <a:solidFill>
                  <a:schemeClr val="tx1"/>
                </a:solidFill>
              </a:rPr>
              <a:t>Be ready to </a:t>
            </a:r>
            <a:r>
              <a:rPr lang="en-US" altLang="ko-KR" sz="2000" b="1" smtClean="0">
                <a:solidFill>
                  <a:schemeClr val="tx1"/>
                </a:solidFill>
              </a:rPr>
              <a:t>ET-GDDP </a:t>
            </a:r>
            <a:r>
              <a:rPr lang="en-US" altLang="ko-KR" sz="2000" b="1" smtClean="0">
                <a:solidFill>
                  <a:schemeClr val="tx1"/>
                </a:solidFill>
              </a:rPr>
              <a:t>audit</a:t>
            </a:r>
          </a:p>
          <a:p>
            <a:pPr marL="295275" indent="-295275" latinLnBrk="0"/>
            <a:endParaRPr lang="en-US" altLang="ko-KR" sz="1100" b="1" dirty="0" smtClean="0">
              <a:solidFill>
                <a:schemeClr val="tx1"/>
              </a:solidFill>
            </a:endParaRPr>
          </a:p>
          <a:p>
            <a:pPr marL="295275" indent="-295275" latinLnBrk="0"/>
            <a:r>
              <a:rPr lang="en-US" altLang="ko-KR" sz="2000" dirty="0" smtClean="0">
                <a:solidFill>
                  <a:schemeClr val="tx1"/>
                </a:solidFill>
              </a:rPr>
              <a:t> - Asked the on-site audit : Early June, 2012</a:t>
            </a:r>
            <a:endParaRPr lang="en-US" altLang="ko-KR" sz="1400" dirty="0" smtClean="0">
              <a:solidFill>
                <a:schemeClr val="tx1"/>
              </a:solidFill>
            </a:endParaRPr>
          </a:p>
        </p:txBody>
      </p:sp>
      <p:sp>
        <p:nvSpPr>
          <p:cNvPr id="5" name="모서리가 둥근 직사각형 4"/>
          <p:cNvSpPr/>
          <p:nvPr/>
        </p:nvSpPr>
        <p:spPr>
          <a:xfrm>
            <a:off x="611560" y="2780928"/>
            <a:ext cx="7848872" cy="1728192"/>
          </a:xfrm>
          <a:prstGeom prst="roundRect">
            <a:avLst>
              <a:gd name="adj" fmla="val 4625"/>
            </a:avLst>
          </a:prstGeom>
          <a:solidFill>
            <a:srgbClr val="FF0000">
              <a:alpha val="2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95275" indent="-295275" latinLnBrk="0"/>
            <a:r>
              <a:rPr lang="en-US" altLang="ko-KR" sz="2000" b="1" dirty="0" smtClean="0">
                <a:solidFill>
                  <a:schemeClr val="tx1"/>
                </a:solidFill>
              </a:rPr>
              <a:t>Time line of GISC </a:t>
            </a:r>
            <a:r>
              <a:rPr lang="en-US" altLang="ko-KR" sz="2000" b="1" smtClean="0">
                <a:solidFill>
                  <a:schemeClr val="tx1"/>
                </a:solidFill>
              </a:rPr>
              <a:t>Seoul </a:t>
            </a:r>
            <a:r>
              <a:rPr lang="en-US" altLang="ko-KR" sz="2000" b="1" smtClean="0">
                <a:solidFill>
                  <a:schemeClr val="tx1"/>
                </a:solidFill>
              </a:rPr>
              <a:t>Operation</a:t>
            </a:r>
          </a:p>
          <a:p>
            <a:pPr marL="295275" indent="-295275" latinLnBrk="0"/>
            <a:endParaRPr lang="en-US" altLang="ko-KR" sz="1100" dirty="0" smtClean="0">
              <a:solidFill>
                <a:schemeClr val="tx1"/>
              </a:solidFill>
            </a:endParaRPr>
          </a:p>
          <a:p>
            <a:pPr marL="295275" indent="-295275" latinLnBrk="0"/>
            <a:r>
              <a:rPr lang="en-US" altLang="ko-KR" sz="1900" dirty="0" smtClean="0">
                <a:solidFill>
                  <a:schemeClr val="tx1"/>
                </a:solidFill>
              </a:rPr>
              <a:t> - July 2012 : GISC Seoul Pre-operation(Normal Op. : Jan. 2013)</a:t>
            </a:r>
          </a:p>
          <a:p>
            <a:pPr marL="295275" indent="-295275" latinLnBrk="0"/>
            <a:r>
              <a:rPr lang="en-US" altLang="ko-KR" sz="1900" dirty="0" smtClean="0">
                <a:solidFill>
                  <a:schemeClr val="tx1"/>
                </a:solidFill>
              </a:rPr>
              <a:t> - Oct 2012 : DCPC COMS Pre-operation(Normal Op. : Jan. 2013)</a:t>
            </a:r>
          </a:p>
          <a:p>
            <a:pPr marL="295275" indent="-295275" latinLnBrk="0"/>
            <a:r>
              <a:rPr lang="en-US" altLang="ko-KR" sz="1900" dirty="0" smtClean="0">
                <a:solidFill>
                  <a:schemeClr val="tx1"/>
                </a:solidFill>
              </a:rPr>
              <a:t> - Oct 2013 : DCPC WAMIS, LRFGPC Pre-operation(Normal Op. : Jan. 2014)</a:t>
            </a:r>
          </a:p>
          <a:p>
            <a:pPr marL="295275" indent="-295275" latinLnBrk="0"/>
            <a:r>
              <a:rPr lang="en-US" altLang="ko-KR" sz="1900" dirty="0" smtClean="0">
                <a:solidFill>
                  <a:schemeClr val="tx1"/>
                </a:solidFill>
              </a:rPr>
              <a:t> - Oct 2013 : DCPC and NC Tashkent Pre-operation(Normal Op. : Jan. 2014)</a:t>
            </a:r>
          </a:p>
        </p:txBody>
      </p:sp>
      <p:sp>
        <p:nvSpPr>
          <p:cNvPr id="8" name="모서리가 둥근 직사각형 7"/>
          <p:cNvSpPr/>
          <p:nvPr/>
        </p:nvSpPr>
        <p:spPr>
          <a:xfrm>
            <a:off x="323528" y="4725144"/>
            <a:ext cx="8424936" cy="1368152"/>
          </a:xfrm>
          <a:prstGeom prst="roundRect">
            <a:avLst>
              <a:gd name="adj" fmla="val 4625"/>
            </a:avLst>
          </a:prstGeom>
          <a:solidFill>
            <a:srgbClr val="FF0000">
              <a:alpha val="2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95275" indent="-295275" latinLnBrk="0"/>
            <a:r>
              <a:rPr lang="en-US" altLang="ko-KR" sz="2000" b="1" dirty="0" smtClean="0">
                <a:solidFill>
                  <a:schemeClr val="tx1"/>
                </a:solidFill>
              </a:rPr>
              <a:t>Planning the first WIS Workshop in </a:t>
            </a:r>
            <a:r>
              <a:rPr lang="en-US" altLang="ko-KR" sz="2000" b="1" smtClean="0">
                <a:solidFill>
                  <a:schemeClr val="tx1"/>
                </a:solidFill>
              </a:rPr>
              <a:t>Seoul(2012</a:t>
            </a:r>
            <a:r>
              <a:rPr lang="en-US" altLang="ko-KR" sz="2000" b="1" smtClean="0">
                <a:solidFill>
                  <a:schemeClr val="tx1"/>
                </a:solidFill>
              </a:rPr>
              <a:t>)</a:t>
            </a:r>
          </a:p>
          <a:p>
            <a:pPr marL="295275" indent="-295275" latinLnBrk="0"/>
            <a:endParaRPr lang="en-US" altLang="ko-KR" sz="1100" b="1" dirty="0" smtClean="0">
              <a:solidFill>
                <a:schemeClr val="tx1"/>
              </a:solidFill>
            </a:endParaRPr>
          </a:p>
          <a:p>
            <a:pPr marL="295275" indent="-295275" latinLnBrk="0">
              <a:buFontTx/>
              <a:buChar char="-"/>
            </a:pPr>
            <a:r>
              <a:rPr lang="en-US" altLang="ko-KR" sz="1900" dirty="0" smtClean="0">
                <a:solidFill>
                  <a:schemeClr val="tx1"/>
                </a:solidFill>
              </a:rPr>
              <a:t>Capacity Building and Sharing WIS Experience</a:t>
            </a:r>
          </a:p>
          <a:p>
            <a:pPr marL="295275" indent="-295275" latinLnBrk="0">
              <a:buFontTx/>
              <a:buChar char="-"/>
            </a:pPr>
            <a:r>
              <a:rPr lang="en-US" altLang="ko-KR" sz="1900" dirty="0" smtClean="0">
                <a:solidFill>
                  <a:schemeClr val="tx1"/>
                </a:solidFill>
              </a:rPr>
              <a:t>WMO and WIS Experts, GISC Seoul’s Area </a:t>
            </a:r>
            <a:r>
              <a:rPr lang="en-US" altLang="ko-KR" sz="1900" smtClean="0">
                <a:solidFill>
                  <a:schemeClr val="tx1"/>
                </a:solidFill>
              </a:rPr>
              <a:t>of </a:t>
            </a:r>
            <a:r>
              <a:rPr lang="en-US" altLang="ko-KR" sz="1900" smtClean="0">
                <a:solidFill>
                  <a:schemeClr val="tx1"/>
                </a:solidFill>
              </a:rPr>
              <a:t>Responsibility</a:t>
            </a:r>
            <a:endParaRPr lang="en-US" altLang="ko-KR" sz="1900" dirty="0" smtClean="0">
              <a:solidFill>
                <a:schemeClr val="tx1"/>
              </a:solidFill>
            </a:endParaRPr>
          </a:p>
        </p:txBody>
      </p:sp>
      <p:sp>
        <p:nvSpPr>
          <p:cNvPr id="6" name="Text Box 99"/>
          <p:cNvSpPr txBox="1">
            <a:spLocks noChangeArrowheads="1"/>
          </p:cNvSpPr>
          <p:nvPr/>
        </p:nvSpPr>
        <p:spPr bwMode="auto">
          <a:xfrm>
            <a:off x="1259632" y="539969"/>
            <a:ext cx="734481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32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GISC Seoul Progress </a:t>
            </a:r>
            <a:r>
              <a:rPr lang="en-US" altLang="ko-KR" sz="30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(March 2012)</a:t>
            </a:r>
            <a:endParaRPr lang="en-US" altLang="ko-KR" sz="3000" b="1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90" name="AutoShape 427"/>
          <p:cNvCxnSpPr>
            <a:cxnSpLocks noChangeShapeType="1"/>
          </p:cNvCxnSpPr>
          <p:nvPr/>
        </p:nvCxnSpPr>
        <p:spPr bwMode="auto">
          <a:xfrm>
            <a:off x="7524328" y="3501008"/>
            <a:ext cx="576064" cy="216024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rgbClr val="913343"/>
            </a:solidFill>
            <a:miter lim="800000"/>
            <a:headEnd/>
            <a:tailEnd type="triangle" w="med" len="med"/>
          </a:ln>
        </p:spPr>
      </p:cxnSp>
      <p:pic>
        <p:nvPicPr>
          <p:cNvPr id="4" name="그림 31" descr="AWS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77689" y="5157613"/>
            <a:ext cx="1854200" cy="1655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그림 32" descr="ALWAIS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7214" y="5157613"/>
            <a:ext cx="1655762" cy="139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5868739" y="2277888"/>
            <a:ext cx="1079500" cy="1943100"/>
          </a:xfrm>
          <a:prstGeom prst="rect">
            <a:avLst/>
          </a:prstGeom>
          <a:solidFill>
            <a:schemeClr val="accent6">
              <a:lumMod val="60000"/>
              <a:lumOff val="40000"/>
              <a:alpha val="3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7" name="Freeform 224"/>
          <p:cNvSpPr>
            <a:spLocks/>
          </p:cNvSpPr>
          <p:nvPr/>
        </p:nvSpPr>
        <p:spPr bwMode="auto">
          <a:xfrm>
            <a:off x="4414589" y="1988963"/>
            <a:ext cx="2822575" cy="2374900"/>
          </a:xfrm>
          <a:custGeom>
            <a:avLst/>
            <a:gdLst>
              <a:gd name="T0" fmla="*/ 0 w 1951"/>
              <a:gd name="T1" fmla="*/ 0 h 2086"/>
              <a:gd name="T2" fmla="*/ 0 w 1951"/>
              <a:gd name="T3" fmla="*/ 2147483647 h 2086"/>
              <a:gd name="T4" fmla="*/ 2147483647 w 1951"/>
              <a:gd name="T5" fmla="*/ 2147483647 h 2086"/>
              <a:gd name="T6" fmla="*/ 2147483647 w 1951"/>
              <a:gd name="T7" fmla="*/ 0 h 2086"/>
              <a:gd name="T8" fmla="*/ 0 w 1951"/>
              <a:gd name="T9" fmla="*/ 0 h 208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951"/>
              <a:gd name="T16" fmla="*/ 0 h 2086"/>
              <a:gd name="T17" fmla="*/ 1951 w 1951"/>
              <a:gd name="T18" fmla="*/ 2086 h 208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951" h="2086">
                <a:moveTo>
                  <a:pt x="0" y="0"/>
                </a:moveTo>
                <a:lnTo>
                  <a:pt x="0" y="2086"/>
                </a:lnTo>
                <a:lnTo>
                  <a:pt x="1951" y="2086"/>
                </a:lnTo>
                <a:lnTo>
                  <a:pt x="1951" y="0"/>
                </a:lnTo>
                <a:lnTo>
                  <a:pt x="0" y="0"/>
                </a:lnTo>
                <a:close/>
              </a:path>
            </a:pathLst>
          </a:custGeom>
          <a:noFill/>
          <a:ln w="57150" cap="flat" cmpd="sng">
            <a:solidFill>
              <a:srgbClr val="99CCFF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8" name="Line 225"/>
          <p:cNvSpPr>
            <a:spLocks noChangeShapeType="1"/>
          </p:cNvSpPr>
          <p:nvPr/>
        </p:nvSpPr>
        <p:spPr bwMode="auto">
          <a:xfrm flipV="1">
            <a:off x="828426" y="5086176"/>
            <a:ext cx="5761038" cy="0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pic>
        <p:nvPicPr>
          <p:cNvPr id="9" name="Picture 261" descr="방화벽"/>
          <p:cNvPicPr preferRelativeResize="0">
            <a:picLocks noChangeArrowheads="1"/>
          </p:cNvPicPr>
          <p:nvPr/>
        </p:nvPicPr>
        <p:blipFill>
          <a:blip r:embed="rId5" cstate="print"/>
          <a:srcRect r="-5370"/>
          <a:stretch>
            <a:fillRect/>
          </a:stretch>
        </p:blipFill>
        <p:spPr bwMode="auto">
          <a:xfrm>
            <a:off x="3911351" y="4868688"/>
            <a:ext cx="877888" cy="314325"/>
          </a:xfrm>
          <a:prstGeom prst="rect">
            <a:avLst/>
          </a:prstGeom>
          <a:solidFill>
            <a:schemeClr val="bg1"/>
          </a:solidFill>
          <a:ln w="1587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10" name="모서리가 둥근 직사각형 9"/>
          <p:cNvSpPr/>
          <p:nvPr/>
        </p:nvSpPr>
        <p:spPr>
          <a:xfrm>
            <a:off x="2052389" y="5157613"/>
            <a:ext cx="4248150" cy="1511300"/>
          </a:xfrm>
          <a:prstGeom prst="roundRect">
            <a:avLst/>
          </a:prstGeom>
          <a:solidFill>
            <a:srgbClr val="FFC000">
              <a:alpha val="2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1" name="Rectangle 269"/>
          <p:cNvSpPr>
            <a:spLocks noChangeArrowheads="1"/>
          </p:cNvSpPr>
          <p:nvPr/>
        </p:nvSpPr>
        <p:spPr bwMode="auto">
          <a:xfrm>
            <a:off x="4546351" y="2204863"/>
            <a:ext cx="2546350" cy="2062163"/>
          </a:xfrm>
          <a:prstGeom prst="rect">
            <a:avLst/>
          </a:prstGeom>
          <a:solidFill>
            <a:srgbClr val="EAEAEA"/>
          </a:solidFill>
          <a:ln w="9525">
            <a:solidFill>
              <a:srgbClr val="80808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2" name="Picture 264" descr="서버_0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030914" y="2947813"/>
            <a:ext cx="30638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72" descr="방화벽_2"/>
          <p:cNvPicPr>
            <a:picLocks noChangeAspect="1" noChangeArrowheads="1"/>
          </p:cNvPicPr>
          <p:nvPr/>
        </p:nvPicPr>
        <p:blipFill>
          <a:blip r:embed="rId7" cstate="print"/>
          <a:srcRect r="-4169"/>
          <a:stretch>
            <a:fillRect/>
          </a:stretch>
        </p:blipFill>
        <p:spPr bwMode="auto">
          <a:xfrm>
            <a:off x="6451351" y="1790526"/>
            <a:ext cx="447675" cy="304800"/>
          </a:xfrm>
          <a:prstGeom prst="rect">
            <a:avLst/>
          </a:prstGeom>
          <a:solidFill>
            <a:schemeClr val="bg1"/>
          </a:solidFill>
          <a:ln w="1587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5" name="Picture 290" descr="서버_0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229101" y="2569988"/>
            <a:ext cx="301625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Rectangle 302"/>
          <p:cNvSpPr>
            <a:spLocks noChangeArrowheads="1"/>
          </p:cNvSpPr>
          <p:nvPr/>
        </p:nvSpPr>
        <p:spPr bwMode="auto">
          <a:xfrm rot="20035961">
            <a:off x="3848586" y="3190646"/>
            <a:ext cx="1066800" cy="231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91413" tIns="45706" rIns="91413" bIns="45706">
            <a:spAutoFit/>
          </a:bodyPr>
          <a:lstStyle/>
          <a:p>
            <a:pPr algn="ctr" latinLnBrk="0"/>
            <a:r>
              <a:rPr kumimoji="0" lang="en-US" altLang="ko-KR" sz="900" b="1" dirty="0">
                <a:solidFill>
                  <a:srgbClr val="2E5E8E"/>
                </a:solidFill>
                <a:latin typeface="맑은 고딕" pitchFamily="50" charset="-127"/>
                <a:ea typeface="산돌고딕B"/>
                <a:cs typeface="산돌고딕B"/>
              </a:rPr>
              <a:t>Synchronization</a:t>
            </a:r>
            <a:endParaRPr kumimoji="0" lang="ko-KR" altLang="en-US" sz="900" b="1" dirty="0">
              <a:solidFill>
                <a:srgbClr val="2E5E8E"/>
              </a:solidFill>
              <a:latin typeface="맑은 고딕" pitchFamily="50" charset="-127"/>
              <a:ea typeface="산돌고딕B"/>
              <a:cs typeface="산돌고딕B"/>
            </a:endParaRPr>
          </a:p>
        </p:txBody>
      </p:sp>
      <p:sp>
        <p:nvSpPr>
          <p:cNvPr id="17" name="Line 314"/>
          <p:cNvSpPr>
            <a:spLocks noChangeShapeType="1"/>
          </p:cNvSpPr>
          <p:nvPr/>
        </p:nvSpPr>
        <p:spPr bwMode="auto">
          <a:xfrm flipH="1">
            <a:off x="5436939" y="3357388"/>
            <a:ext cx="1655762" cy="0"/>
          </a:xfrm>
          <a:prstGeom prst="line">
            <a:avLst/>
          </a:prstGeom>
          <a:noFill/>
          <a:ln w="28575">
            <a:solidFill>
              <a:srgbClr val="913343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ko-KR" altLang="en-US"/>
          </a:p>
        </p:txBody>
      </p:sp>
      <p:grpSp>
        <p:nvGrpSpPr>
          <p:cNvPr id="2" name="Group 328"/>
          <p:cNvGrpSpPr>
            <a:grpSpLocks/>
          </p:cNvGrpSpPr>
          <p:nvPr/>
        </p:nvGrpSpPr>
        <p:grpSpPr bwMode="auto">
          <a:xfrm>
            <a:off x="3112839" y="2020713"/>
            <a:ext cx="469900" cy="582613"/>
            <a:chOff x="506" y="3847"/>
            <a:chExt cx="272" cy="431"/>
          </a:xfrm>
        </p:grpSpPr>
        <p:pic>
          <p:nvPicPr>
            <p:cNvPr id="19" name="Picture 329" descr="초록_05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506" y="3847"/>
              <a:ext cx="272" cy="2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0" name="Rectangle 330"/>
            <p:cNvSpPr>
              <a:spLocks noChangeArrowheads="1"/>
            </p:cNvSpPr>
            <p:nvPr/>
          </p:nvSpPr>
          <p:spPr bwMode="auto">
            <a:xfrm>
              <a:off x="509" y="4119"/>
              <a:ext cx="234" cy="15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 lIns="91413" tIns="45706" rIns="91413" bIns="45706">
              <a:spAutoFit/>
            </a:bodyPr>
            <a:lstStyle/>
            <a:p>
              <a:pPr algn="ctr" latinLnBrk="0"/>
              <a:r>
                <a:rPr kumimoji="0" lang="en-US" altLang="ko-KR" sz="800" b="1" dirty="0">
                  <a:latin typeface="맑은 고딕" pitchFamily="50" charset="-127"/>
                  <a:ea typeface="산돌고딕B"/>
                  <a:cs typeface="산돌고딕B"/>
                </a:rPr>
                <a:t>User</a:t>
              </a:r>
              <a:endParaRPr kumimoji="0" lang="ko-KR" altLang="en-US" sz="800" b="1" dirty="0">
                <a:latin typeface="맑은 고딕" pitchFamily="50" charset="-127"/>
                <a:ea typeface="산돌고딕B"/>
                <a:cs typeface="산돌고딕B"/>
              </a:endParaRPr>
            </a:p>
          </p:txBody>
        </p:sp>
      </p:grpSp>
      <p:grpSp>
        <p:nvGrpSpPr>
          <p:cNvPr id="3" name="Group 283"/>
          <p:cNvGrpSpPr>
            <a:grpSpLocks/>
          </p:cNvGrpSpPr>
          <p:nvPr/>
        </p:nvGrpSpPr>
        <p:grpSpPr bwMode="auto">
          <a:xfrm>
            <a:off x="5659189" y="5703713"/>
            <a:ext cx="444500" cy="533400"/>
            <a:chOff x="4837" y="5141"/>
            <a:chExt cx="265" cy="407"/>
          </a:xfrm>
        </p:grpSpPr>
        <p:pic>
          <p:nvPicPr>
            <p:cNvPr id="22" name="Picture 284" descr="서버_02"/>
            <p:cNvPicPr preferRelativeResize="0">
              <a:picLocks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4837" y="5298"/>
              <a:ext cx="154" cy="2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3" name="Picture 285" descr="서버_02"/>
            <p:cNvPicPr preferRelativeResize="0">
              <a:picLocks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4837" y="5141"/>
              <a:ext cx="154" cy="2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4" name="Picture 286" descr="서버_02"/>
            <p:cNvPicPr preferRelativeResize="0">
              <a:picLocks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4948" y="5319"/>
              <a:ext cx="154" cy="2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5" name="Picture 287" descr="서버_02"/>
            <p:cNvPicPr preferRelativeResize="0">
              <a:picLocks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4948" y="5162"/>
              <a:ext cx="154" cy="2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6" name="Line 417"/>
          <p:cNvSpPr>
            <a:spLocks noChangeShapeType="1"/>
          </p:cNvSpPr>
          <p:nvPr/>
        </p:nvSpPr>
        <p:spPr bwMode="auto">
          <a:xfrm>
            <a:off x="3516064" y="2290588"/>
            <a:ext cx="1520825" cy="828675"/>
          </a:xfrm>
          <a:prstGeom prst="line">
            <a:avLst/>
          </a:prstGeom>
          <a:noFill/>
          <a:ln w="28575">
            <a:solidFill>
              <a:schemeClr val="accent3">
                <a:lumMod val="50000"/>
              </a:schemeClr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cxnSp>
        <p:nvCxnSpPr>
          <p:cNvPr id="27" name="AutoShape 427"/>
          <p:cNvCxnSpPr>
            <a:cxnSpLocks noChangeShapeType="1"/>
          </p:cNvCxnSpPr>
          <p:nvPr/>
        </p:nvCxnSpPr>
        <p:spPr bwMode="auto">
          <a:xfrm rot="10800000" flipV="1">
            <a:off x="7522914" y="3163713"/>
            <a:ext cx="508000" cy="184150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rgbClr val="913343"/>
            </a:solidFill>
            <a:miter lim="800000"/>
            <a:headEnd/>
            <a:tailEnd type="triangle" w="med" len="med"/>
          </a:ln>
        </p:spPr>
      </p:cxnSp>
      <p:grpSp>
        <p:nvGrpSpPr>
          <p:cNvPr id="13" name="그룹 155"/>
          <p:cNvGrpSpPr>
            <a:grpSpLocks/>
          </p:cNvGrpSpPr>
          <p:nvPr/>
        </p:nvGrpSpPr>
        <p:grpSpPr bwMode="auto">
          <a:xfrm>
            <a:off x="6972051" y="3151011"/>
            <a:ext cx="841375" cy="361950"/>
            <a:chOff x="5076056" y="3501017"/>
            <a:chExt cx="876301" cy="376240"/>
          </a:xfrm>
        </p:grpSpPr>
        <p:grpSp>
          <p:nvGrpSpPr>
            <p:cNvPr id="18" name="Group 369"/>
            <p:cNvGrpSpPr>
              <a:grpSpLocks/>
            </p:cNvGrpSpPr>
            <p:nvPr/>
          </p:nvGrpSpPr>
          <p:grpSpPr bwMode="auto">
            <a:xfrm>
              <a:off x="5076056" y="3501017"/>
              <a:ext cx="876301" cy="376240"/>
              <a:chOff x="75" y="3248"/>
              <a:chExt cx="750" cy="382"/>
            </a:xfrm>
          </p:grpSpPr>
          <p:sp>
            <p:nvSpPr>
              <p:cNvPr id="31" name="Oval 370"/>
              <p:cNvSpPr>
                <a:spLocks noChangeArrowheads="1"/>
              </p:cNvSpPr>
              <p:nvPr/>
            </p:nvSpPr>
            <p:spPr bwMode="auto">
              <a:xfrm>
                <a:off x="207" y="3295"/>
                <a:ext cx="174" cy="137"/>
              </a:xfrm>
              <a:prstGeom prst="ellipse">
                <a:avLst/>
              </a:prstGeom>
              <a:solidFill>
                <a:srgbClr val="CCECFF"/>
              </a:solidFill>
              <a:ln w="9525">
                <a:noFill/>
                <a:round/>
                <a:headEnd/>
                <a:tailEnd/>
              </a:ln>
            </p:spPr>
            <p:txBody>
              <a:bodyPr tIns="0" bIns="0" anchor="ctr">
                <a:spAutoFit/>
              </a:bodyPr>
              <a:lstStyle/>
              <a:p>
                <a:endParaRPr kumimoji="0" lang="ko-KR" altLang="en-US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32" name="Oval 371"/>
              <p:cNvSpPr>
                <a:spLocks noChangeArrowheads="1"/>
              </p:cNvSpPr>
              <p:nvPr/>
            </p:nvSpPr>
            <p:spPr bwMode="auto">
              <a:xfrm>
                <a:off x="315" y="3271"/>
                <a:ext cx="174" cy="138"/>
              </a:xfrm>
              <a:prstGeom prst="ellipse">
                <a:avLst/>
              </a:prstGeom>
              <a:solidFill>
                <a:srgbClr val="CCECFF"/>
              </a:solidFill>
              <a:ln w="9525">
                <a:noFill/>
                <a:round/>
                <a:headEnd/>
                <a:tailEnd/>
              </a:ln>
            </p:spPr>
            <p:txBody>
              <a:bodyPr tIns="0" bIns="0" anchor="ctr">
                <a:spAutoFit/>
              </a:bodyPr>
              <a:lstStyle/>
              <a:p>
                <a:endParaRPr kumimoji="0" lang="ko-KR" altLang="en-US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33" name="Oval 372"/>
              <p:cNvSpPr>
                <a:spLocks noChangeArrowheads="1"/>
              </p:cNvSpPr>
              <p:nvPr/>
            </p:nvSpPr>
            <p:spPr bwMode="auto">
              <a:xfrm>
                <a:off x="447" y="3248"/>
                <a:ext cx="174" cy="138"/>
              </a:xfrm>
              <a:prstGeom prst="ellipse">
                <a:avLst/>
              </a:prstGeom>
              <a:solidFill>
                <a:srgbClr val="CCECFF"/>
              </a:solidFill>
              <a:ln w="9525">
                <a:noFill/>
                <a:round/>
                <a:headEnd/>
                <a:tailEnd/>
              </a:ln>
            </p:spPr>
            <p:txBody>
              <a:bodyPr tIns="0" bIns="0" anchor="ctr">
                <a:spAutoFit/>
              </a:bodyPr>
              <a:lstStyle/>
              <a:p>
                <a:endParaRPr kumimoji="0" lang="ko-KR" altLang="en-US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34" name="Oval 373"/>
              <p:cNvSpPr>
                <a:spLocks noChangeArrowheads="1"/>
              </p:cNvSpPr>
              <p:nvPr/>
            </p:nvSpPr>
            <p:spPr bwMode="auto">
              <a:xfrm>
                <a:off x="549" y="3283"/>
                <a:ext cx="174" cy="137"/>
              </a:xfrm>
              <a:prstGeom prst="ellipse">
                <a:avLst/>
              </a:prstGeom>
              <a:solidFill>
                <a:srgbClr val="CCECFF"/>
              </a:solidFill>
              <a:ln w="9525">
                <a:noFill/>
                <a:round/>
                <a:headEnd/>
                <a:tailEnd/>
              </a:ln>
            </p:spPr>
            <p:txBody>
              <a:bodyPr tIns="0" bIns="0" anchor="ctr">
                <a:spAutoFit/>
              </a:bodyPr>
              <a:lstStyle/>
              <a:p>
                <a:endParaRPr kumimoji="0" lang="ko-KR" altLang="en-US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35" name="Oval 374"/>
              <p:cNvSpPr>
                <a:spLocks noChangeArrowheads="1"/>
              </p:cNvSpPr>
              <p:nvPr/>
            </p:nvSpPr>
            <p:spPr bwMode="auto">
              <a:xfrm>
                <a:off x="651" y="3370"/>
                <a:ext cx="174" cy="138"/>
              </a:xfrm>
              <a:prstGeom prst="ellipse">
                <a:avLst/>
              </a:prstGeom>
              <a:solidFill>
                <a:srgbClr val="CCECFF"/>
              </a:solidFill>
              <a:ln w="9525">
                <a:noFill/>
                <a:round/>
                <a:headEnd/>
                <a:tailEnd/>
              </a:ln>
            </p:spPr>
            <p:txBody>
              <a:bodyPr tIns="0" bIns="0" anchor="ctr">
                <a:spAutoFit/>
              </a:bodyPr>
              <a:lstStyle/>
              <a:p>
                <a:endParaRPr kumimoji="0" lang="ko-KR" altLang="en-US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36" name="Oval 375"/>
              <p:cNvSpPr>
                <a:spLocks noChangeArrowheads="1"/>
              </p:cNvSpPr>
              <p:nvPr/>
            </p:nvSpPr>
            <p:spPr bwMode="auto">
              <a:xfrm>
                <a:off x="75" y="3376"/>
                <a:ext cx="246" cy="138"/>
              </a:xfrm>
              <a:prstGeom prst="ellipse">
                <a:avLst/>
              </a:prstGeom>
              <a:solidFill>
                <a:srgbClr val="CCECFF"/>
              </a:solidFill>
              <a:ln w="9525">
                <a:noFill/>
                <a:round/>
                <a:headEnd/>
                <a:tailEnd/>
              </a:ln>
            </p:spPr>
            <p:txBody>
              <a:bodyPr tIns="0" bIns="0" anchor="ctr">
                <a:spAutoFit/>
              </a:bodyPr>
              <a:lstStyle/>
              <a:p>
                <a:endParaRPr kumimoji="0" lang="ko-KR" altLang="en-US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37" name="Oval 376"/>
              <p:cNvSpPr>
                <a:spLocks noChangeArrowheads="1"/>
              </p:cNvSpPr>
              <p:nvPr/>
            </p:nvSpPr>
            <p:spPr bwMode="auto">
              <a:xfrm>
                <a:off x="292" y="3491"/>
                <a:ext cx="174" cy="139"/>
              </a:xfrm>
              <a:prstGeom prst="ellipse">
                <a:avLst/>
              </a:prstGeom>
              <a:solidFill>
                <a:srgbClr val="CCECFF"/>
              </a:solidFill>
              <a:ln w="9525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/>
                </a:outerShdw>
              </a:effectLst>
            </p:spPr>
            <p:txBody>
              <a:bodyPr tIns="0" bIns="0" anchor="ctr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/>
              </a:p>
            </p:txBody>
          </p:sp>
          <p:sp>
            <p:nvSpPr>
              <p:cNvPr id="38" name="Oval 377"/>
              <p:cNvSpPr>
                <a:spLocks noChangeArrowheads="1"/>
              </p:cNvSpPr>
              <p:nvPr/>
            </p:nvSpPr>
            <p:spPr bwMode="auto">
              <a:xfrm>
                <a:off x="434" y="3491"/>
                <a:ext cx="265" cy="139"/>
              </a:xfrm>
              <a:prstGeom prst="ellipse">
                <a:avLst/>
              </a:prstGeom>
              <a:solidFill>
                <a:srgbClr val="CCECFF"/>
              </a:solidFill>
              <a:ln w="9525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/>
                </a:outerShdw>
              </a:effectLst>
            </p:spPr>
            <p:txBody>
              <a:bodyPr tIns="0" bIns="0" anchor="ctr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/>
              </a:p>
            </p:txBody>
          </p:sp>
          <p:sp>
            <p:nvSpPr>
              <p:cNvPr id="39" name="Oval 378"/>
              <p:cNvSpPr>
                <a:spLocks noChangeArrowheads="1"/>
              </p:cNvSpPr>
              <p:nvPr/>
            </p:nvSpPr>
            <p:spPr bwMode="auto">
              <a:xfrm>
                <a:off x="537" y="3434"/>
                <a:ext cx="246" cy="138"/>
              </a:xfrm>
              <a:prstGeom prst="ellipse">
                <a:avLst/>
              </a:prstGeom>
              <a:solidFill>
                <a:srgbClr val="CCECFF"/>
              </a:solidFill>
              <a:ln w="9525">
                <a:noFill/>
                <a:round/>
                <a:headEnd/>
                <a:tailEnd/>
              </a:ln>
              <a:effectLst>
                <a:prstShdw prst="shdw17" dist="17961" dir="2700000">
                  <a:srgbClr val="7A8E99"/>
                </a:prstShdw>
              </a:effectLst>
            </p:spPr>
            <p:txBody>
              <a:bodyPr tIns="0" bIns="0" anchor="ctr">
                <a:spAutoFit/>
              </a:bodyPr>
              <a:lstStyle/>
              <a:p>
                <a:endParaRPr kumimoji="0" lang="ko-KR" altLang="en-US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40" name="Oval 379"/>
              <p:cNvSpPr>
                <a:spLocks noChangeArrowheads="1"/>
              </p:cNvSpPr>
              <p:nvPr/>
            </p:nvSpPr>
            <p:spPr bwMode="auto">
              <a:xfrm>
                <a:off x="411" y="3335"/>
                <a:ext cx="246" cy="138"/>
              </a:xfrm>
              <a:prstGeom prst="ellipse">
                <a:avLst/>
              </a:prstGeom>
              <a:solidFill>
                <a:srgbClr val="CCECFF"/>
              </a:solidFill>
              <a:ln w="9525">
                <a:noFill/>
                <a:round/>
                <a:headEnd/>
                <a:tailEnd/>
              </a:ln>
            </p:spPr>
            <p:txBody>
              <a:bodyPr tIns="0" bIns="0" anchor="ctr">
                <a:spAutoFit/>
              </a:bodyPr>
              <a:lstStyle/>
              <a:p>
                <a:endParaRPr kumimoji="0" lang="ko-KR" altLang="en-US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41" name="Oval 380"/>
              <p:cNvSpPr>
                <a:spLocks noChangeArrowheads="1"/>
              </p:cNvSpPr>
              <p:nvPr/>
            </p:nvSpPr>
            <p:spPr bwMode="auto">
              <a:xfrm>
                <a:off x="387" y="3422"/>
                <a:ext cx="246" cy="138"/>
              </a:xfrm>
              <a:prstGeom prst="ellipse">
                <a:avLst/>
              </a:prstGeom>
              <a:solidFill>
                <a:srgbClr val="CCECFF"/>
              </a:solidFill>
              <a:ln w="9525">
                <a:noFill/>
                <a:round/>
                <a:headEnd/>
                <a:tailEnd/>
              </a:ln>
            </p:spPr>
            <p:txBody>
              <a:bodyPr tIns="0" bIns="0" anchor="ctr">
                <a:spAutoFit/>
              </a:bodyPr>
              <a:lstStyle/>
              <a:p>
                <a:endParaRPr kumimoji="0" lang="ko-KR" altLang="en-US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42" name="Oval 381"/>
              <p:cNvSpPr>
                <a:spLocks noChangeArrowheads="1"/>
              </p:cNvSpPr>
              <p:nvPr/>
            </p:nvSpPr>
            <p:spPr bwMode="auto">
              <a:xfrm>
                <a:off x="129" y="3474"/>
                <a:ext cx="246" cy="137"/>
              </a:xfrm>
              <a:prstGeom prst="ellipse">
                <a:avLst/>
              </a:prstGeom>
              <a:solidFill>
                <a:srgbClr val="CCECFF"/>
              </a:solidFill>
              <a:ln w="9525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/>
                </a:outerShdw>
              </a:effectLst>
            </p:spPr>
            <p:txBody>
              <a:bodyPr tIns="0" bIns="0" anchor="ctr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/>
              </a:p>
            </p:txBody>
          </p:sp>
          <p:sp>
            <p:nvSpPr>
              <p:cNvPr id="43" name="Oval 382"/>
              <p:cNvSpPr>
                <a:spLocks noChangeArrowheads="1"/>
              </p:cNvSpPr>
              <p:nvPr/>
            </p:nvSpPr>
            <p:spPr bwMode="auto">
              <a:xfrm>
                <a:off x="237" y="3387"/>
                <a:ext cx="246" cy="175"/>
              </a:xfrm>
              <a:prstGeom prst="ellipse">
                <a:avLst/>
              </a:prstGeom>
              <a:solidFill>
                <a:srgbClr val="CCECFF"/>
              </a:solidFill>
              <a:ln w="9525">
                <a:noFill/>
                <a:round/>
                <a:headEnd/>
                <a:tailEnd/>
              </a:ln>
            </p:spPr>
            <p:txBody>
              <a:bodyPr tIns="0" bIns="0" anchor="ctr">
                <a:spAutoFit/>
              </a:bodyPr>
              <a:lstStyle/>
              <a:p>
                <a:endParaRPr kumimoji="0" lang="ko-KR" altLang="en-US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grpSp>
            <p:nvGrpSpPr>
              <p:cNvPr id="21" name="Group 383"/>
              <p:cNvGrpSpPr>
                <a:grpSpLocks/>
              </p:cNvGrpSpPr>
              <p:nvPr/>
            </p:nvGrpSpPr>
            <p:grpSpPr bwMode="auto">
              <a:xfrm>
                <a:off x="105" y="3252"/>
                <a:ext cx="693" cy="288"/>
                <a:chOff x="75" y="3224"/>
                <a:chExt cx="750" cy="406"/>
              </a:xfrm>
            </p:grpSpPr>
            <p:sp>
              <p:nvSpPr>
                <p:cNvPr id="59" name="Oval 384"/>
                <p:cNvSpPr>
                  <a:spLocks noChangeArrowheads="1"/>
                </p:cNvSpPr>
                <p:nvPr/>
              </p:nvSpPr>
              <p:spPr bwMode="auto">
                <a:xfrm>
                  <a:off x="207" y="3272"/>
                  <a:ext cx="174" cy="142"/>
                </a:xfrm>
                <a:prstGeom prst="ellipse">
                  <a:avLst/>
                </a:prstGeom>
                <a:solidFill>
                  <a:srgbClr val="E1F4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60" name="Oval 385"/>
                <p:cNvSpPr>
                  <a:spLocks noChangeArrowheads="1"/>
                </p:cNvSpPr>
                <p:nvPr/>
              </p:nvSpPr>
              <p:spPr bwMode="auto">
                <a:xfrm>
                  <a:off x="315" y="3248"/>
                  <a:ext cx="174" cy="142"/>
                </a:xfrm>
                <a:prstGeom prst="ellipse">
                  <a:avLst/>
                </a:prstGeom>
                <a:solidFill>
                  <a:srgbClr val="E1F4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61" name="Oval 386"/>
                <p:cNvSpPr>
                  <a:spLocks noChangeArrowheads="1"/>
                </p:cNvSpPr>
                <p:nvPr/>
              </p:nvSpPr>
              <p:spPr bwMode="auto">
                <a:xfrm>
                  <a:off x="447" y="3224"/>
                  <a:ext cx="174" cy="142"/>
                </a:xfrm>
                <a:prstGeom prst="ellipse">
                  <a:avLst/>
                </a:prstGeom>
                <a:solidFill>
                  <a:srgbClr val="E1F4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62" name="Oval 387"/>
                <p:cNvSpPr>
                  <a:spLocks noChangeArrowheads="1"/>
                </p:cNvSpPr>
                <p:nvPr/>
              </p:nvSpPr>
              <p:spPr bwMode="auto">
                <a:xfrm>
                  <a:off x="549" y="3272"/>
                  <a:ext cx="174" cy="142"/>
                </a:xfrm>
                <a:prstGeom prst="ellipse">
                  <a:avLst/>
                </a:prstGeom>
                <a:solidFill>
                  <a:srgbClr val="E1F4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63" name="Oval 388"/>
                <p:cNvSpPr>
                  <a:spLocks noChangeArrowheads="1"/>
                </p:cNvSpPr>
                <p:nvPr/>
              </p:nvSpPr>
              <p:spPr bwMode="auto">
                <a:xfrm>
                  <a:off x="651" y="3362"/>
                  <a:ext cx="174" cy="142"/>
                </a:xfrm>
                <a:prstGeom prst="ellipse">
                  <a:avLst/>
                </a:prstGeom>
                <a:solidFill>
                  <a:srgbClr val="E1F4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64" name="Oval 389"/>
                <p:cNvSpPr>
                  <a:spLocks noChangeArrowheads="1"/>
                </p:cNvSpPr>
                <p:nvPr/>
              </p:nvSpPr>
              <p:spPr bwMode="auto">
                <a:xfrm>
                  <a:off x="75" y="3368"/>
                  <a:ext cx="246" cy="142"/>
                </a:xfrm>
                <a:prstGeom prst="ellipse">
                  <a:avLst/>
                </a:prstGeom>
                <a:solidFill>
                  <a:srgbClr val="E1F4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65" name="Oval 390"/>
                <p:cNvSpPr>
                  <a:spLocks noChangeArrowheads="1"/>
                </p:cNvSpPr>
                <p:nvPr/>
              </p:nvSpPr>
              <p:spPr bwMode="auto">
                <a:xfrm>
                  <a:off x="129" y="3470"/>
                  <a:ext cx="246" cy="142"/>
                </a:xfrm>
                <a:prstGeom prst="ellipse">
                  <a:avLst/>
                </a:prstGeom>
                <a:solidFill>
                  <a:srgbClr val="E1F4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66" name="Oval 391"/>
                <p:cNvSpPr>
                  <a:spLocks noChangeArrowheads="1"/>
                </p:cNvSpPr>
                <p:nvPr/>
              </p:nvSpPr>
              <p:spPr bwMode="auto">
                <a:xfrm>
                  <a:off x="237" y="3380"/>
                  <a:ext cx="246" cy="142"/>
                </a:xfrm>
                <a:prstGeom prst="ellipse">
                  <a:avLst/>
                </a:prstGeom>
                <a:solidFill>
                  <a:srgbClr val="E1F4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67" name="Oval 392"/>
                <p:cNvSpPr>
                  <a:spLocks noChangeArrowheads="1"/>
                </p:cNvSpPr>
                <p:nvPr/>
              </p:nvSpPr>
              <p:spPr bwMode="auto">
                <a:xfrm>
                  <a:off x="291" y="3488"/>
                  <a:ext cx="174" cy="142"/>
                </a:xfrm>
                <a:prstGeom prst="ellipse">
                  <a:avLst/>
                </a:prstGeom>
                <a:solidFill>
                  <a:srgbClr val="E1F4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68" name="Oval 393"/>
                <p:cNvSpPr>
                  <a:spLocks noChangeArrowheads="1"/>
                </p:cNvSpPr>
                <p:nvPr/>
              </p:nvSpPr>
              <p:spPr bwMode="auto">
                <a:xfrm>
                  <a:off x="435" y="3488"/>
                  <a:ext cx="264" cy="142"/>
                </a:xfrm>
                <a:prstGeom prst="ellipse">
                  <a:avLst/>
                </a:prstGeom>
                <a:solidFill>
                  <a:srgbClr val="E1F4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69" name="Oval 394"/>
                <p:cNvSpPr>
                  <a:spLocks noChangeArrowheads="1"/>
                </p:cNvSpPr>
                <p:nvPr/>
              </p:nvSpPr>
              <p:spPr bwMode="auto">
                <a:xfrm>
                  <a:off x="537" y="3428"/>
                  <a:ext cx="246" cy="142"/>
                </a:xfrm>
                <a:prstGeom prst="ellipse">
                  <a:avLst/>
                </a:prstGeom>
                <a:solidFill>
                  <a:srgbClr val="E1F4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70" name="Oval 395"/>
                <p:cNvSpPr>
                  <a:spLocks noChangeArrowheads="1"/>
                </p:cNvSpPr>
                <p:nvPr/>
              </p:nvSpPr>
              <p:spPr bwMode="auto">
                <a:xfrm>
                  <a:off x="411" y="3326"/>
                  <a:ext cx="246" cy="142"/>
                </a:xfrm>
                <a:prstGeom prst="ellipse">
                  <a:avLst/>
                </a:prstGeom>
                <a:solidFill>
                  <a:srgbClr val="E1F4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71" name="Oval 396"/>
                <p:cNvSpPr>
                  <a:spLocks noChangeArrowheads="1"/>
                </p:cNvSpPr>
                <p:nvPr/>
              </p:nvSpPr>
              <p:spPr bwMode="auto">
                <a:xfrm>
                  <a:off x="387" y="3416"/>
                  <a:ext cx="246" cy="142"/>
                </a:xfrm>
                <a:prstGeom prst="ellipse">
                  <a:avLst/>
                </a:prstGeom>
                <a:solidFill>
                  <a:srgbClr val="E1F4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</p:grpSp>
          <p:grpSp>
            <p:nvGrpSpPr>
              <p:cNvPr id="28" name="Group 397"/>
              <p:cNvGrpSpPr>
                <a:grpSpLocks/>
              </p:cNvGrpSpPr>
              <p:nvPr/>
            </p:nvGrpSpPr>
            <p:grpSpPr bwMode="auto">
              <a:xfrm>
                <a:off x="122" y="3302"/>
                <a:ext cx="660" cy="243"/>
                <a:chOff x="75" y="3224"/>
                <a:chExt cx="750" cy="406"/>
              </a:xfrm>
            </p:grpSpPr>
            <p:sp>
              <p:nvSpPr>
                <p:cNvPr id="46" name="Oval 398"/>
                <p:cNvSpPr>
                  <a:spLocks noChangeArrowheads="1"/>
                </p:cNvSpPr>
                <p:nvPr/>
              </p:nvSpPr>
              <p:spPr bwMode="auto">
                <a:xfrm>
                  <a:off x="207" y="3272"/>
                  <a:ext cx="174" cy="142"/>
                </a:xfrm>
                <a:prstGeom prst="ellipse">
                  <a:avLst/>
                </a:pr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47" name="Oval 399"/>
                <p:cNvSpPr>
                  <a:spLocks noChangeArrowheads="1"/>
                </p:cNvSpPr>
                <p:nvPr/>
              </p:nvSpPr>
              <p:spPr bwMode="auto">
                <a:xfrm>
                  <a:off x="315" y="3248"/>
                  <a:ext cx="174" cy="142"/>
                </a:xfrm>
                <a:prstGeom prst="ellipse">
                  <a:avLst/>
                </a:pr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48" name="Oval 400"/>
                <p:cNvSpPr>
                  <a:spLocks noChangeArrowheads="1"/>
                </p:cNvSpPr>
                <p:nvPr/>
              </p:nvSpPr>
              <p:spPr bwMode="auto">
                <a:xfrm>
                  <a:off x="447" y="3224"/>
                  <a:ext cx="174" cy="142"/>
                </a:xfrm>
                <a:prstGeom prst="ellipse">
                  <a:avLst/>
                </a:pr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49" name="Oval 401"/>
                <p:cNvSpPr>
                  <a:spLocks noChangeArrowheads="1"/>
                </p:cNvSpPr>
                <p:nvPr/>
              </p:nvSpPr>
              <p:spPr bwMode="auto">
                <a:xfrm>
                  <a:off x="549" y="3272"/>
                  <a:ext cx="174" cy="142"/>
                </a:xfrm>
                <a:prstGeom prst="ellipse">
                  <a:avLst/>
                </a:pr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50" name="Oval 402"/>
                <p:cNvSpPr>
                  <a:spLocks noChangeArrowheads="1"/>
                </p:cNvSpPr>
                <p:nvPr/>
              </p:nvSpPr>
              <p:spPr bwMode="auto">
                <a:xfrm>
                  <a:off x="651" y="3362"/>
                  <a:ext cx="174" cy="142"/>
                </a:xfrm>
                <a:prstGeom prst="ellipse">
                  <a:avLst/>
                </a:pr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51" name="Oval 403"/>
                <p:cNvSpPr>
                  <a:spLocks noChangeArrowheads="1"/>
                </p:cNvSpPr>
                <p:nvPr/>
              </p:nvSpPr>
              <p:spPr bwMode="auto">
                <a:xfrm>
                  <a:off x="75" y="3368"/>
                  <a:ext cx="246" cy="142"/>
                </a:xfrm>
                <a:prstGeom prst="ellipse">
                  <a:avLst/>
                </a:pr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52" name="Oval 404"/>
                <p:cNvSpPr>
                  <a:spLocks noChangeArrowheads="1"/>
                </p:cNvSpPr>
                <p:nvPr/>
              </p:nvSpPr>
              <p:spPr bwMode="auto">
                <a:xfrm>
                  <a:off x="129" y="3470"/>
                  <a:ext cx="246" cy="142"/>
                </a:xfrm>
                <a:prstGeom prst="ellipse">
                  <a:avLst/>
                </a:pr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53" name="Oval 405"/>
                <p:cNvSpPr>
                  <a:spLocks noChangeArrowheads="1"/>
                </p:cNvSpPr>
                <p:nvPr/>
              </p:nvSpPr>
              <p:spPr bwMode="auto">
                <a:xfrm>
                  <a:off x="237" y="3380"/>
                  <a:ext cx="246" cy="142"/>
                </a:xfrm>
                <a:prstGeom prst="ellipse">
                  <a:avLst/>
                </a:pr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54" name="Oval 406"/>
                <p:cNvSpPr>
                  <a:spLocks noChangeArrowheads="1"/>
                </p:cNvSpPr>
                <p:nvPr/>
              </p:nvSpPr>
              <p:spPr bwMode="auto">
                <a:xfrm>
                  <a:off x="291" y="3488"/>
                  <a:ext cx="174" cy="142"/>
                </a:xfrm>
                <a:prstGeom prst="ellipse">
                  <a:avLst/>
                </a:pr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55" name="Oval 407"/>
                <p:cNvSpPr>
                  <a:spLocks noChangeArrowheads="1"/>
                </p:cNvSpPr>
                <p:nvPr/>
              </p:nvSpPr>
              <p:spPr bwMode="auto">
                <a:xfrm>
                  <a:off x="435" y="3488"/>
                  <a:ext cx="264" cy="142"/>
                </a:xfrm>
                <a:prstGeom prst="ellipse">
                  <a:avLst/>
                </a:pr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56" name="Oval 408"/>
                <p:cNvSpPr>
                  <a:spLocks noChangeArrowheads="1"/>
                </p:cNvSpPr>
                <p:nvPr/>
              </p:nvSpPr>
              <p:spPr bwMode="auto">
                <a:xfrm>
                  <a:off x="537" y="3428"/>
                  <a:ext cx="246" cy="142"/>
                </a:xfrm>
                <a:prstGeom prst="ellipse">
                  <a:avLst/>
                </a:pr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57" name="Oval 409"/>
                <p:cNvSpPr>
                  <a:spLocks noChangeArrowheads="1"/>
                </p:cNvSpPr>
                <p:nvPr/>
              </p:nvSpPr>
              <p:spPr bwMode="auto">
                <a:xfrm>
                  <a:off x="411" y="3326"/>
                  <a:ext cx="246" cy="142"/>
                </a:xfrm>
                <a:prstGeom prst="ellipse">
                  <a:avLst/>
                </a:pr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58" name="Oval 410"/>
                <p:cNvSpPr>
                  <a:spLocks noChangeArrowheads="1"/>
                </p:cNvSpPr>
                <p:nvPr/>
              </p:nvSpPr>
              <p:spPr bwMode="auto">
                <a:xfrm>
                  <a:off x="387" y="3416"/>
                  <a:ext cx="246" cy="142"/>
                </a:xfrm>
                <a:prstGeom prst="ellipse">
                  <a:avLst/>
                </a:pr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</p:grpSp>
        </p:grpSp>
        <p:sp>
          <p:nvSpPr>
            <p:cNvPr id="30" name="Rectangle 411"/>
            <p:cNvSpPr>
              <a:spLocks noChangeArrowheads="1"/>
            </p:cNvSpPr>
            <p:nvPr/>
          </p:nvSpPr>
          <p:spPr bwMode="auto">
            <a:xfrm>
              <a:off x="5275834" y="3565586"/>
              <a:ext cx="497801" cy="2719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1413" tIns="45706" rIns="91413" bIns="45706">
              <a:spAutoFit/>
            </a:bodyPr>
            <a:lstStyle/>
            <a:p>
              <a:pPr algn="ctr" latinLnBrk="0"/>
              <a:r>
                <a:rPr kumimoji="0" lang="en-US" altLang="ko-KR" sz="1100" b="1" dirty="0" smtClean="0">
                  <a:solidFill>
                    <a:srgbClr val="003399"/>
                  </a:solidFill>
                  <a:latin typeface="맑은 고딕" pitchFamily="50" charset="-127"/>
                  <a:ea typeface="산돌고딕B"/>
                  <a:cs typeface="산돌고딕B"/>
                </a:rPr>
                <a:t>VPN</a:t>
              </a:r>
              <a:endParaRPr kumimoji="0" lang="ko-KR" altLang="en-US" sz="1100" b="1" dirty="0">
                <a:solidFill>
                  <a:srgbClr val="003399"/>
                </a:solidFill>
                <a:latin typeface="맑은 고딕" pitchFamily="50" charset="-127"/>
                <a:ea typeface="산돌고딕B"/>
                <a:cs typeface="산돌고딕B"/>
              </a:endParaRPr>
            </a:p>
          </p:txBody>
        </p:sp>
      </p:grpSp>
      <p:pic>
        <p:nvPicPr>
          <p:cNvPr id="72" name="Picture 252" descr="서버_0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04048" y="764704"/>
            <a:ext cx="30638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3" name="Picture 318" descr="서버_0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148014" y="3022426"/>
            <a:ext cx="300037" cy="55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9" name="Group 320"/>
          <p:cNvGrpSpPr>
            <a:grpSpLocks/>
          </p:cNvGrpSpPr>
          <p:nvPr/>
        </p:nvGrpSpPr>
        <p:grpSpPr bwMode="auto">
          <a:xfrm>
            <a:off x="5397251" y="3112913"/>
            <a:ext cx="79375" cy="244475"/>
            <a:chOff x="3022" y="4935"/>
            <a:chExt cx="46" cy="182"/>
          </a:xfrm>
        </p:grpSpPr>
        <p:sp>
          <p:nvSpPr>
            <p:cNvPr id="75" name="Oval 321"/>
            <p:cNvSpPr>
              <a:spLocks noChangeArrowheads="1"/>
            </p:cNvSpPr>
            <p:nvPr/>
          </p:nvSpPr>
          <p:spPr bwMode="auto">
            <a:xfrm>
              <a:off x="3022" y="4935"/>
              <a:ext cx="46" cy="46"/>
            </a:xfrm>
            <a:prstGeom prst="ellipse">
              <a:avLst/>
            </a:prstGeom>
            <a:noFill/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kumimoji="0" lang="ko-KR" altLang="en-US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76" name="Oval 322"/>
            <p:cNvSpPr>
              <a:spLocks noChangeArrowheads="1"/>
            </p:cNvSpPr>
            <p:nvPr/>
          </p:nvSpPr>
          <p:spPr bwMode="auto">
            <a:xfrm>
              <a:off x="3022" y="5003"/>
              <a:ext cx="46" cy="46"/>
            </a:xfrm>
            <a:prstGeom prst="ellipse">
              <a:avLst/>
            </a:prstGeom>
            <a:noFill/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kumimoji="0" lang="ko-KR" altLang="en-US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77" name="Oval 323"/>
            <p:cNvSpPr>
              <a:spLocks noChangeArrowheads="1"/>
            </p:cNvSpPr>
            <p:nvPr/>
          </p:nvSpPr>
          <p:spPr bwMode="auto">
            <a:xfrm>
              <a:off x="3022" y="5071"/>
              <a:ext cx="46" cy="46"/>
            </a:xfrm>
            <a:prstGeom prst="ellipse">
              <a:avLst/>
            </a:prstGeom>
            <a:noFill/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kumimoji="0" lang="ko-KR" altLang="en-US"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cxnSp>
        <p:nvCxnSpPr>
          <p:cNvPr id="78" name="AutoShape 325"/>
          <p:cNvCxnSpPr>
            <a:cxnSpLocks noChangeShapeType="1"/>
          </p:cNvCxnSpPr>
          <p:nvPr/>
        </p:nvCxnSpPr>
        <p:spPr bwMode="auto">
          <a:xfrm>
            <a:off x="5140076" y="5667201"/>
            <a:ext cx="520700" cy="185737"/>
          </a:xfrm>
          <a:prstGeom prst="straightConnector1">
            <a:avLst/>
          </a:prstGeom>
          <a:noFill/>
          <a:ln w="9525">
            <a:solidFill>
              <a:srgbClr val="913343"/>
            </a:solidFill>
            <a:round/>
            <a:headEnd type="triangle" w="med" len="med"/>
            <a:tailEnd type="triangle" w="med" len="med"/>
          </a:ln>
        </p:spPr>
      </p:cxnSp>
      <p:cxnSp>
        <p:nvCxnSpPr>
          <p:cNvPr id="83" name="AutoShape 325"/>
          <p:cNvCxnSpPr>
            <a:cxnSpLocks noChangeShapeType="1"/>
          </p:cNvCxnSpPr>
          <p:nvPr/>
        </p:nvCxnSpPr>
        <p:spPr bwMode="auto">
          <a:xfrm flipV="1">
            <a:off x="5209926" y="6029151"/>
            <a:ext cx="427038" cy="323850"/>
          </a:xfrm>
          <a:prstGeom prst="straightConnector1">
            <a:avLst/>
          </a:prstGeom>
          <a:noFill/>
          <a:ln w="9525">
            <a:solidFill>
              <a:srgbClr val="913343"/>
            </a:solidFill>
            <a:round/>
            <a:headEnd type="triangle" w="med" len="med"/>
            <a:tailEnd type="triangle" w="med" len="med"/>
          </a:ln>
        </p:spPr>
      </p:cxnSp>
      <p:sp>
        <p:nvSpPr>
          <p:cNvPr id="86" name="직사각형 85"/>
          <p:cNvSpPr/>
          <p:nvPr/>
        </p:nvSpPr>
        <p:spPr>
          <a:xfrm>
            <a:off x="5797301" y="2493788"/>
            <a:ext cx="1150938" cy="1655763"/>
          </a:xfrm>
          <a:prstGeom prst="rect">
            <a:avLst/>
          </a:prstGeom>
          <a:solidFill>
            <a:schemeClr val="accent6">
              <a:lumMod val="40000"/>
              <a:lumOff val="60000"/>
              <a:alpha val="3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cxnSp>
        <p:nvCxnSpPr>
          <p:cNvPr id="87" name="AutoShape 325"/>
          <p:cNvCxnSpPr>
            <a:cxnSpLocks noChangeShapeType="1"/>
            <a:stCxn id="73" idx="0"/>
          </p:cNvCxnSpPr>
          <p:nvPr/>
        </p:nvCxnSpPr>
        <p:spPr bwMode="auto">
          <a:xfrm flipH="1" flipV="1">
            <a:off x="5292080" y="1124744"/>
            <a:ext cx="5953" cy="1897682"/>
          </a:xfrm>
          <a:prstGeom prst="straightConnector1">
            <a:avLst/>
          </a:prstGeom>
          <a:noFill/>
          <a:ln w="28575">
            <a:solidFill>
              <a:srgbClr val="2E5E8E"/>
            </a:solidFill>
            <a:round/>
            <a:headEnd type="triangle" w="med" len="med"/>
            <a:tailEnd type="triangle" w="med" len="med"/>
          </a:ln>
        </p:spPr>
      </p:cxnSp>
      <p:pic>
        <p:nvPicPr>
          <p:cNvPr id="88" name="Picture 3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826965" y="1052736"/>
            <a:ext cx="2022475" cy="1820863"/>
          </a:xfrm>
          <a:prstGeom prst="rect">
            <a:avLst/>
          </a:prstGeom>
          <a:noFill/>
          <a:ln w="9525">
            <a:solidFill>
              <a:schemeClr val="accent1">
                <a:lumMod val="75000"/>
              </a:schemeClr>
            </a:solidFill>
            <a:miter lim="800000"/>
            <a:headEnd/>
            <a:tailEnd/>
          </a:ln>
        </p:spPr>
      </p:pic>
      <p:sp>
        <p:nvSpPr>
          <p:cNvPr id="89" name="Rectangle 1763"/>
          <p:cNvSpPr>
            <a:spLocks noChangeArrowheads="1"/>
          </p:cNvSpPr>
          <p:nvPr/>
        </p:nvSpPr>
        <p:spPr bwMode="auto">
          <a:xfrm>
            <a:off x="6092576" y="3047826"/>
            <a:ext cx="619125" cy="200025"/>
          </a:xfrm>
          <a:prstGeom prst="rect">
            <a:avLst/>
          </a:prstGeom>
          <a:solidFill>
            <a:srgbClr val="E6D826"/>
          </a:solidFill>
          <a:ln w="9525">
            <a:solidFill>
              <a:srgbClr val="82A0FF"/>
            </a:solidFill>
            <a:miter lim="800000"/>
            <a:headEnd/>
            <a:tailEnd/>
          </a:ln>
        </p:spPr>
        <p:txBody>
          <a:bodyPr lIns="0" tIns="0" rIns="0" bIns="0" anchor="ctr" anchorCtr="1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산돌고딕B" pitchFamily="18" charset="-127"/>
              </a:rPr>
              <a:t>GPCLRF</a:t>
            </a:r>
          </a:p>
        </p:txBody>
      </p:sp>
      <p:sp>
        <p:nvSpPr>
          <p:cNvPr id="90" name="Rectangle 1763"/>
          <p:cNvSpPr>
            <a:spLocks noChangeArrowheads="1"/>
          </p:cNvSpPr>
          <p:nvPr/>
        </p:nvSpPr>
        <p:spPr bwMode="auto">
          <a:xfrm>
            <a:off x="6092576" y="3356992"/>
            <a:ext cx="619125" cy="198438"/>
          </a:xfrm>
          <a:prstGeom prst="rect">
            <a:avLst/>
          </a:prstGeom>
          <a:solidFill>
            <a:srgbClr val="E6D826"/>
          </a:solidFill>
          <a:ln w="9525">
            <a:solidFill>
              <a:srgbClr val="82A0FF"/>
            </a:solidFill>
            <a:miter lim="800000"/>
            <a:headEnd/>
            <a:tailEnd/>
          </a:ln>
        </p:spPr>
        <p:txBody>
          <a:bodyPr lIns="0" tIns="0" rIns="0" bIns="0" anchor="ctr" anchorCtr="1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산돌고딕B" pitchFamily="18" charset="-127"/>
              </a:rPr>
              <a:t>WAMIS</a:t>
            </a:r>
          </a:p>
        </p:txBody>
      </p:sp>
      <p:sp>
        <p:nvSpPr>
          <p:cNvPr id="91" name="Rectangle 1763"/>
          <p:cNvSpPr>
            <a:spLocks noChangeArrowheads="1"/>
          </p:cNvSpPr>
          <p:nvPr/>
        </p:nvSpPr>
        <p:spPr bwMode="auto">
          <a:xfrm>
            <a:off x="6092576" y="3573016"/>
            <a:ext cx="619125" cy="200025"/>
          </a:xfrm>
          <a:prstGeom prst="rect">
            <a:avLst/>
          </a:prstGeom>
          <a:solidFill>
            <a:srgbClr val="E6D826"/>
          </a:solidFill>
          <a:ln w="9525">
            <a:solidFill>
              <a:srgbClr val="82A0FF"/>
            </a:solidFill>
            <a:miter lim="800000"/>
            <a:headEnd/>
            <a:tailEnd/>
          </a:ln>
        </p:spPr>
        <p:txBody>
          <a:bodyPr lIns="0" tIns="0" rIns="0" bIns="0" anchor="ctr" anchorCtr="1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산돌고딕B" pitchFamily="18" charset="-127"/>
              </a:rPr>
              <a:t>NMSC</a:t>
            </a:r>
            <a:endParaRPr kumimoji="0" lang="en-US" altLang="ko-KR" sz="1200" b="1" dirty="0">
              <a:solidFill>
                <a:schemeClr val="tx1">
                  <a:lumMod val="95000"/>
                  <a:lumOff val="5000"/>
                </a:schemeClr>
              </a:solidFill>
              <a:latin typeface="+mj-lt"/>
              <a:ea typeface="산돌고딕B" pitchFamily="18" charset="-127"/>
            </a:endParaRPr>
          </a:p>
        </p:txBody>
      </p:sp>
      <p:sp>
        <p:nvSpPr>
          <p:cNvPr id="92" name="Rectangle 1763"/>
          <p:cNvSpPr>
            <a:spLocks noChangeArrowheads="1"/>
          </p:cNvSpPr>
          <p:nvPr/>
        </p:nvSpPr>
        <p:spPr bwMode="auto">
          <a:xfrm>
            <a:off x="5940176" y="1485726"/>
            <a:ext cx="1368425" cy="287337"/>
          </a:xfrm>
          <a:prstGeom prst="rect">
            <a:avLst/>
          </a:prstGeom>
          <a:solidFill>
            <a:srgbClr val="FF0000"/>
          </a:solidFill>
          <a:ln w="9525">
            <a:solidFill>
              <a:srgbClr val="82A0FF"/>
            </a:solidFill>
            <a:miter lim="800000"/>
            <a:headEnd/>
            <a:tailEnd/>
          </a:ln>
        </p:spPr>
        <p:txBody>
          <a:bodyPr lIns="0" tIns="0" rIns="0" bIns="0" anchor="ctr" anchorCtr="1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b="1" dirty="0">
                <a:solidFill>
                  <a:srgbClr val="FFFF00"/>
                </a:solidFill>
                <a:latin typeface="+mj-lt"/>
                <a:ea typeface="산돌고딕B" pitchFamily="18" charset="-127"/>
              </a:rPr>
              <a:t>WIS DMZ</a:t>
            </a:r>
          </a:p>
        </p:txBody>
      </p:sp>
      <p:sp>
        <p:nvSpPr>
          <p:cNvPr id="93" name="Rectangle 1763"/>
          <p:cNvSpPr>
            <a:spLocks noChangeArrowheads="1"/>
          </p:cNvSpPr>
          <p:nvPr/>
        </p:nvSpPr>
        <p:spPr bwMode="auto">
          <a:xfrm>
            <a:off x="4716214" y="2636663"/>
            <a:ext cx="1008062" cy="271463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 anchorCtr="1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b="1" dirty="0">
                <a:solidFill>
                  <a:srgbClr val="FF0000"/>
                </a:solidFill>
                <a:latin typeface="+mj-lt"/>
                <a:ea typeface="산돌고딕B" pitchFamily="18" charset="-127"/>
              </a:rPr>
              <a:t>GISC Seoul</a:t>
            </a:r>
          </a:p>
        </p:txBody>
      </p:sp>
      <p:sp>
        <p:nvSpPr>
          <p:cNvPr id="94" name="Rectangle 1763"/>
          <p:cNvSpPr>
            <a:spLocks noChangeArrowheads="1"/>
          </p:cNvSpPr>
          <p:nvPr/>
        </p:nvSpPr>
        <p:spPr bwMode="auto">
          <a:xfrm>
            <a:off x="7668964" y="2709688"/>
            <a:ext cx="1223516" cy="287264"/>
          </a:xfrm>
          <a:prstGeom prst="rect">
            <a:avLst/>
          </a:prstGeom>
          <a:solidFill>
            <a:schemeClr val="accent1"/>
          </a:solidFill>
          <a:ln w="9525">
            <a:solidFill>
              <a:srgbClr val="82A0FF"/>
            </a:solidFill>
            <a:miter lim="800000"/>
            <a:headEnd/>
            <a:tailEnd/>
          </a:ln>
        </p:spPr>
        <p:txBody>
          <a:bodyPr lIns="0" tIns="0" rIns="0" bIns="0" anchor="ctr" anchorCtr="1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 smtClean="0">
                <a:latin typeface="+mj-lt"/>
                <a:ea typeface="산돌고딕B" pitchFamily="18" charset="-127"/>
              </a:rPr>
              <a:t>DCPC Tashkent</a:t>
            </a:r>
            <a:endParaRPr kumimoji="0" lang="en-US" altLang="ko-KR" sz="1200" b="1" dirty="0">
              <a:latin typeface="+mj-lt"/>
              <a:ea typeface="산돌고딕B" pitchFamily="18" charset="-127"/>
            </a:endParaRPr>
          </a:p>
        </p:txBody>
      </p:sp>
      <p:sp>
        <p:nvSpPr>
          <p:cNvPr id="95" name="Rectangle 1763"/>
          <p:cNvSpPr>
            <a:spLocks noChangeArrowheads="1"/>
          </p:cNvSpPr>
          <p:nvPr/>
        </p:nvSpPr>
        <p:spPr bwMode="auto">
          <a:xfrm>
            <a:off x="5365501" y="5332238"/>
            <a:ext cx="950913" cy="401638"/>
          </a:xfrm>
          <a:prstGeom prst="rect">
            <a:avLst/>
          </a:prstGeom>
          <a:solidFill>
            <a:srgbClr val="FFFF00"/>
          </a:solidFill>
          <a:ln w="9525">
            <a:solidFill>
              <a:srgbClr val="82A0FF"/>
            </a:solidFill>
            <a:miter lim="800000"/>
            <a:headEnd/>
            <a:tailEnd/>
          </a:ln>
        </p:spPr>
        <p:txBody>
          <a:bodyPr lIns="0" tIns="0" rIns="0" bIns="0" anchor="ctr" anchorCtr="1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solidFill>
                  <a:srgbClr val="0000FF"/>
                </a:solidFill>
                <a:latin typeface="+mj-lt"/>
                <a:ea typeface="산돌고딕B" pitchFamily="18" charset="-127"/>
              </a:rPr>
              <a:t>KMA DATA</a:t>
            </a:r>
          </a:p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>
                <a:solidFill>
                  <a:srgbClr val="0000FF"/>
                </a:solidFill>
                <a:latin typeface="+mj-lt"/>
                <a:ea typeface="산돌고딕B" pitchFamily="18" charset="-127"/>
              </a:rPr>
              <a:t>Center</a:t>
            </a:r>
          </a:p>
        </p:txBody>
      </p:sp>
      <p:sp>
        <p:nvSpPr>
          <p:cNvPr id="96" name="Rectangle 1763"/>
          <p:cNvSpPr>
            <a:spLocks noChangeArrowheads="1"/>
          </p:cNvSpPr>
          <p:nvPr/>
        </p:nvSpPr>
        <p:spPr bwMode="auto">
          <a:xfrm>
            <a:off x="1835696" y="4653136"/>
            <a:ext cx="1872207" cy="431800"/>
          </a:xfrm>
          <a:prstGeom prst="rect">
            <a:avLst/>
          </a:prstGeom>
          <a:solidFill>
            <a:schemeClr val="bg1"/>
          </a:solidFill>
          <a:ln w="9525">
            <a:solidFill>
              <a:srgbClr val="0000CC"/>
            </a:solidFill>
            <a:miter lim="800000"/>
            <a:headEnd/>
            <a:tailEnd/>
          </a:ln>
        </p:spPr>
        <p:txBody>
          <a:bodyPr lIns="0" tIns="0" rIns="0" bIns="0" anchor="ctr" anchorCtr="1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b="1" dirty="0" smtClean="0">
                <a:solidFill>
                  <a:srgbClr val="0000CC"/>
                </a:solidFill>
                <a:latin typeface="+mj-lt"/>
                <a:ea typeface="산돌고딕B" pitchFamily="18" charset="-127"/>
              </a:rPr>
              <a:t>KMA legacy system </a:t>
            </a:r>
            <a:endParaRPr kumimoji="0" lang="en-US" altLang="ko-KR" sz="1400" b="1" dirty="0">
              <a:solidFill>
                <a:srgbClr val="0000CC"/>
              </a:solidFill>
              <a:latin typeface="+mj-lt"/>
              <a:ea typeface="산돌고딕B" pitchFamily="18" charset="-127"/>
            </a:endParaRPr>
          </a:p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b="1" dirty="0" smtClean="0">
                <a:solidFill>
                  <a:srgbClr val="0000CC"/>
                </a:solidFill>
                <a:latin typeface="+mj-lt"/>
                <a:ea typeface="산돌고딕B" pitchFamily="18" charset="-127"/>
              </a:rPr>
              <a:t>(Internal)</a:t>
            </a:r>
            <a:endParaRPr kumimoji="0" lang="en-US" altLang="ko-KR" sz="1400" b="1" dirty="0">
              <a:solidFill>
                <a:srgbClr val="0000CC"/>
              </a:solidFill>
              <a:latin typeface="+mj-lt"/>
              <a:ea typeface="산돌고딕B" pitchFamily="18" charset="-127"/>
            </a:endParaRPr>
          </a:p>
        </p:txBody>
      </p:sp>
      <p:sp>
        <p:nvSpPr>
          <p:cNvPr id="97" name="Rectangle 1763"/>
          <p:cNvSpPr>
            <a:spLocks noChangeArrowheads="1"/>
          </p:cNvSpPr>
          <p:nvPr/>
        </p:nvSpPr>
        <p:spPr bwMode="auto">
          <a:xfrm>
            <a:off x="4781301" y="5158135"/>
            <a:ext cx="503238" cy="270942"/>
          </a:xfrm>
          <a:prstGeom prst="rect">
            <a:avLst/>
          </a:prstGeom>
          <a:solidFill>
            <a:schemeClr val="accent4">
              <a:lumMod val="75000"/>
            </a:schemeClr>
          </a:solidFill>
          <a:ln w="9525">
            <a:solidFill>
              <a:srgbClr val="82A0FF"/>
            </a:solidFill>
            <a:miter lim="800000"/>
            <a:headEnd/>
            <a:tailEnd/>
          </a:ln>
        </p:spPr>
        <p:txBody>
          <a:bodyPr lIns="0" tIns="0" rIns="0" bIns="0" anchor="ctr" anchorCtr="1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800" b="1" dirty="0" smtClean="0">
                <a:solidFill>
                  <a:srgbClr val="FFFFCC"/>
                </a:solidFill>
                <a:latin typeface="+mj-lt"/>
                <a:ea typeface="산돌고딕B" pitchFamily="18" charset="-127"/>
              </a:rPr>
              <a:t>Data Manager</a:t>
            </a:r>
            <a:endParaRPr kumimoji="0" lang="en-US" altLang="ko-KR" sz="800" b="1" dirty="0">
              <a:solidFill>
                <a:srgbClr val="FFFFCC"/>
              </a:solidFill>
              <a:latin typeface="+mj-lt"/>
              <a:ea typeface="산돌고딕B" pitchFamily="18" charset="-127"/>
            </a:endParaRPr>
          </a:p>
        </p:txBody>
      </p:sp>
      <p:sp>
        <p:nvSpPr>
          <p:cNvPr id="98" name="Rectangle 1763"/>
          <p:cNvSpPr>
            <a:spLocks noChangeArrowheads="1"/>
          </p:cNvSpPr>
          <p:nvPr/>
        </p:nvSpPr>
        <p:spPr bwMode="auto">
          <a:xfrm>
            <a:off x="4211960" y="1124744"/>
            <a:ext cx="792163" cy="271462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 anchorCtr="1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b="1" dirty="0" smtClean="0">
                <a:solidFill>
                  <a:srgbClr val="FF0000"/>
                </a:solidFill>
                <a:latin typeface="+mj-lt"/>
                <a:ea typeface="산돌고딕B" pitchFamily="18" charset="-127"/>
              </a:rPr>
              <a:t>GISCs</a:t>
            </a:r>
            <a:endParaRPr kumimoji="0" lang="en-US" altLang="ko-KR" sz="1400" b="1" dirty="0">
              <a:solidFill>
                <a:srgbClr val="FF0000"/>
              </a:solidFill>
              <a:latin typeface="+mj-lt"/>
              <a:ea typeface="산돌고딕B" pitchFamily="18" charset="-127"/>
            </a:endParaRPr>
          </a:p>
        </p:txBody>
      </p:sp>
      <p:sp>
        <p:nvSpPr>
          <p:cNvPr id="99" name="Rectangle 1763"/>
          <p:cNvSpPr>
            <a:spLocks noChangeArrowheads="1"/>
          </p:cNvSpPr>
          <p:nvPr/>
        </p:nvSpPr>
        <p:spPr bwMode="auto">
          <a:xfrm>
            <a:off x="5868739" y="2277888"/>
            <a:ext cx="1008062" cy="26987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 anchorCtr="1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b="1" dirty="0" smtClean="0">
                <a:solidFill>
                  <a:srgbClr val="FF0000"/>
                </a:solidFill>
                <a:latin typeface="+mj-lt"/>
                <a:ea typeface="산돌고딕B" pitchFamily="18" charset="-127"/>
              </a:rPr>
              <a:t>DCPC KMA</a:t>
            </a:r>
            <a:endParaRPr kumimoji="0" lang="en-US" altLang="ko-KR" sz="1400" b="1" dirty="0">
              <a:solidFill>
                <a:srgbClr val="FF0000"/>
              </a:solidFill>
              <a:latin typeface="+mj-lt"/>
              <a:ea typeface="산돌고딕B" pitchFamily="18" charset="-127"/>
            </a:endParaRPr>
          </a:p>
        </p:txBody>
      </p:sp>
      <p:cxnSp>
        <p:nvCxnSpPr>
          <p:cNvPr id="100" name="AutoShape 325"/>
          <p:cNvCxnSpPr>
            <a:cxnSpLocks noChangeShapeType="1"/>
          </p:cNvCxnSpPr>
          <p:nvPr/>
        </p:nvCxnSpPr>
        <p:spPr bwMode="auto">
          <a:xfrm rot="10800000" flipV="1">
            <a:off x="5436939" y="3141488"/>
            <a:ext cx="360362" cy="15875"/>
          </a:xfrm>
          <a:prstGeom prst="straightConnector1">
            <a:avLst/>
          </a:prstGeom>
          <a:noFill/>
          <a:ln w="28575">
            <a:solidFill>
              <a:srgbClr val="913343"/>
            </a:solidFill>
            <a:round/>
            <a:headEnd type="triangle" w="med" len="med"/>
            <a:tailEnd type="triangle" w="med" len="med"/>
          </a:ln>
        </p:spPr>
      </p:cxnSp>
      <p:cxnSp>
        <p:nvCxnSpPr>
          <p:cNvPr id="102" name="AutoShape 292"/>
          <p:cNvCxnSpPr>
            <a:cxnSpLocks noChangeShapeType="1"/>
            <a:stCxn id="10" idx="3"/>
            <a:endCxn id="86" idx="2"/>
          </p:cNvCxnSpPr>
          <p:nvPr/>
        </p:nvCxnSpPr>
        <p:spPr bwMode="auto">
          <a:xfrm flipV="1">
            <a:off x="6300539" y="4149551"/>
            <a:ext cx="73025" cy="1763712"/>
          </a:xfrm>
          <a:prstGeom prst="bentConnector2">
            <a:avLst/>
          </a:prstGeom>
          <a:noFill/>
          <a:ln w="28575">
            <a:solidFill>
              <a:schemeClr val="accent3">
                <a:lumMod val="50000"/>
              </a:schemeClr>
            </a:solidFill>
            <a:round/>
            <a:headEnd type="none" w="med" len="med"/>
            <a:tailEnd type="triangle" w="med" len="med"/>
          </a:ln>
        </p:spPr>
      </p:cxnSp>
      <p:pic>
        <p:nvPicPr>
          <p:cNvPr id="103" name="그림 102" descr="K-GISC_메인화면.pn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900262" y="1361431"/>
            <a:ext cx="2087562" cy="1895475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</p:spPr>
      </p:pic>
      <p:sp>
        <p:nvSpPr>
          <p:cNvPr id="104" name="타원 103"/>
          <p:cNvSpPr/>
          <p:nvPr/>
        </p:nvSpPr>
        <p:spPr>
          <a:xfrm>
            <a:off x="3276351" y="5302076"/>
            <a:ext cx="1873250" cy="1366837"/>
          </a:xfrm>
          <a:prstGeom prst="ellipse">
            <a:avLst/>
          </a:prstGeom>
          <a:noFill/>
          <a:ln cap="rnd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05" name="Rectangle 1763"/>
          <p:cNvSpPr>
            <a:spLocks noChangeArrowheads="1"/>
          </p:cNvSpPr>
          <p:nvPr/>
        </p:nvSpPr>
        <p:spPr bwMode="auto">
          <a:xfrm>
            <a:off x="4716214" y="4725813"/>
            <a:ext cx="1152525" cy="215900"/>
          </a:xfrm>
          <a:prstGeom prst="rect">
            <a:avLst/>
          </a:prstGeom>
          <a:solidFill>
            <a:srgbClr val="FF0000"/>
          </a:solidFill>
          <a:ln w="9525">
            <a:solidFill>
              <a:srgbClr val="82A0FF"/>
            </a:solidFill>
            <a:miter lim="800000"/>
            <a:headEnd/>
            <a:tailEnd/>
          </a:ln>
        </p:spPr>
        <p:txBody>
          <a:bodyPr lIns="0" tIns="0" rIns="0" bIns="0" anchor="ctr" anchorCtr="1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b="1" dirty="0">
                <a:solidFill>
                  <a:srgbClr val="FFFF00"/>
                </a:solidFill>
                <a:latin typeface="+mj-lt"/>
                <a:ea typeface="산돌고딕B" pitchFamily="18" charset="-127"/>
              </a:rPr>
              <a:t>KMA DMZ</a:t>
            </a:r>
          </a:p>
        </p:txBody>
      </p:sp>
      <p:grpSp>
        <p:nvGrpSpPr>
          <p:cNvPr id="231" name="그룹 157"/>
          <p:cNvGrpSpPr>
            <a:grpSpLocks/>
          </p:cNvGrpSpPr>
          <p:nvPr/>
        </p:nvGrpSpPr>
        <p:grpSpPr bwMode="auto">
          <a:xfrm>
            <a:off x="4619376" y="5273501"/>
            <a:ext cx="520700" cy="608012"/>
            <a:chOff x="2807748" y="5370389"/>
            <a:chExt cx="541962" cy="634652"/>
          </a:xfrm>
        </p:grpSpPr>
        <p:pic>
          <p:nvPicPr>
            <p:cNvPr id="107" name="Picture 414" descr="서버_02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3035583" y="5559379"/>
              <a:ext cx="314127" cy="4456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8" name="Picture 416" descr="13-2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2807748" y="5370389"/>
              <a:ext cx="191365" cy="1593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233" name="Group 279"/>
          <p:cNvGrpSpPr>
            <a:grpSpLocks/>
          </p:cNvGrpSpPr>
          <p:nvPr/>
        </p:nvGrpSpPr>
        <p:grpSpPr bwMode="auto">
          <a:xfrm>
            <a:off x="4573339" y="6233938"/>
            <a:ext cx="636587" cy="404813"/>
            <a:chOff x="1523" y="5696"/>
            <a:chExt cx="368" cy="299"/>
          </a:xfrm>
        </p:grpSpPr>
        <p:pic>
          <p:nvPicPr>
            <p:cNvPr id="110" name="Picture 280" descr="데이타_07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1523" y="5820"/>
              <a:ext cx="184" cy="1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1" name="Picture 281" descr="데이타_07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1707" y="5820"/>
              <a:ext cx="184" cy="1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2" name="Picture 282" descr="데이타_07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1707" y="5696"/>
              <a:ext cx="184" cy="1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13" name="Rectangle 1763"/>
          <p:cNvSpPr>
            <a:spLocks noChangeArrowheads="1"/>
          </p:cNvSpPr>
          <p:nvPr/>
        </p:nvSpPr>
        <p:spPr bwMode="auto">
          <a:xfrm>
            <a:off x="4601914" y="5949776"/>
            <a:ext cx="863600" cy="198437"/>
          </a:xfrm>
          <a:prstGeom prst="rect">
            <a:avLst/>
          </a:prstGeom>
          <a:solidFill>
            <a:schemeClr val="accent4">
              <a:lumMod val="75000"/>
            </a:schemeClr>
          </a:solidFill>
          <a:ln w="9525">
            <a:solidFill>
              <a:srgbClr val="82A0FF"/>
            </a:solidFill>
            <a:miter lim="800000"/>
            <a:headEnd/>
            <a:tailEnd/>
          </a:ln>
        </p:spPr>
        <p:txBody>
          <a:bodyPr lIns="0" tIns="0" rIns="0" bIns="0" anchor="ctr" anchorCtr="1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000" b="1" dirty="0">
                <a:solidFill>
                  <a:srgbClr val="FFFFCC"/>
                </a:solidFill>
                <a:latin typeface="+mj-lt"/>
                <a:ea typeface="산돌고딕B" pitchFamily="18" charset="-127"/>
              </a:rPr>
              <a:t>COMIS  DB</a:t>
            </a:r>
          </a:p>
        </p:txBody>
      </p:sp>
      <p:sp>
        <p:nvSpPr>
          <p:cNvPr id="114" name="Rectangle 1763"/>
          <p:cNvSpPr>
            <a:spLocks noChangeArrowheads="1"/>
          </p:cNvSpPr>
          <p:nvPr/>
        </p:nvSpPr>
        <p:spPr bwMode="auto">
          <a:xfrm>
            <a:off x="3276351" y="5949776"/>
            <a:ext cx="647700" cy="287337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 anchorCtr="1"/>
          <a:lstStyle/>
          <a:p>
            <a:pPr algn="just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b="1" dirty="0">
                <a:solidFill>
                  <a:srgbClr val="0000FF"/>
                </a:solidFill>
                <a:latin typeface="+mj-lt"/>
                <a:ea typeface="산돌고딕B" pitchFamily="18" charset="-127"/>
              </a:rPr>
              <a:t>COMIS</a:t>
            </a:r>
            <a:endParaRPr kumimoji="0" lang="en-US" altLang="ko-KR" sz="1400" b="1" dirty="0">
              <a:solidFill>
                <a:srgbClr val="FF0000"/>
              </a:solidFill>
              <a:latin typeface="+mj-lt"/>
              <a:ea typeface="산돌고딕B" pitchFamily="18" charset="-127"/>
            </a:endParaRPr>
          </a:p>
        </p:txBody>
      </p:sp>
      <p:pic>
        <p:nvPicPr>
          <p:cNvPr id="115" name="Picture 318" descr="서버_0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119189" y="6165676"/>
            <a:ext cx="301625" cy="55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6" name="Picture 318" descr="서버_0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335089" y="6165676"/>
            <a:ext cx="301625" cy="55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7" name="Picture 318" descr="서버_0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565276" y="6165676"/>
            <a:ext cx="300038" cy="55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8" name="Picture 318" descr="서버_0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781176" y="6165676"/>
            <a:ext cx="300038" cy="55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9" name="Line 225"/>
          <p:cNvSpPr>
            <a:spLocks noChangeShapeType="1"/>
          </p:cNvSpPr>
          <p:nvPr/>
        </p:nvSpPr>
        <p:spPr bwMode="auto">
          <a:xfrm>
            <a:off x="828426" y="5057601"/>
            <a:ext cx="0" cy="1468437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20" name="Line 225"/>
          <p:cNvSpPr>
            <a:spLocks noChangeShapeType="1"/>
          </p:cNvSpPr>
          <p:nvPr/>
        </p:nvSpPr>
        <p:spPr bwMode="auto">
          <a:xfrm>
            <a:off x="6589464" y="5057601"/>
            <a:ext cx="0" cy="1468437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grpSp>
        <p:nvGrpSpPr>
          <p:cNvPr id="240" name="그룹 155"/>
          <p:cNvGrpSpPr>
            <a:grpSpLocks/>
          </p:cNvGrpSpPr>
          <p:nvPr/>
        </p:nvGrpSpPr>
        <p:grpSpPr bwMode="auto">
          <a:xfrm>
            <a:off x="3491880" y="2349822"/>
            <a:ext cx="841375" cy="361950"/>
            <a:chOff x="5076056" y="3501017"/>
            <a:chExt cx="876301" cy="376240"/>
          </a:xfrm>
        </p:grpSpPr>
        <p:grpSp>
          <p:nvGrpSpPr>
            <p:cNvPr id="244" name="Group 369"/>
            <p:cNvGrpSpPr>
              <a:grpSpLocks/>
            </p:cNvGrpSpPr>
            <p:nvPr/>
          </p:nvGrpSpPr>
          <p:grpSpPr bwMode="auto">
            <a:xfrm>
              <a:off x="5076056" y="3501017"/>
              <a:ext cx="876301" cy="376240"/>
              <a:chOff x="75" y="3248"/>
              <a:chExt cx="750" cy="382"/>
            </a:xfrm>
          </p:grpSpPr>
          <p:sp>
            <p:nvSpPr>
              <p:cNvPr id="130" name="Oval 370"/>
              <p:cNvSpPr>
                <a:spLocks noChangeArrowheads="1"/>
              </p:cNvSpPr>
              <p:nvPr/>
            </p:nvSpPr>
            <p:spPr bwMode="auto">
              <a:xfrm>
                <a:off x="207" y="3295"/>
                <a:ext cx="174" cy="137"/>
              </a:xfrm>
              <a:prstGeom prst="ellipse">
                <a:avLst/>
              </a:prstGeom>
              <a:solidFill>
                <a:srgbClr val="CCECFF"/>
              </a:solidFill>
              <a:ln w="9525">
                <a:noFill/>
                <a:round/>
                <a:headEnd/>
                <a:tailEnd/>
              </a:ln>
            </p:spPr>
            <p:txBody>
              <a:bodyPr tIns="0" bIns="0" anchor="ctr">
                <a:spAutoFit/>
              </a:bodyPr>
              <a:lstStyle/>
              <a:p>
                <a:endParaRPr kumimoji="0" lang="ko-KR" altLang="en-US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131" name="Oval 371"/>
              <p:cNvSpPr>
                <a:spLocks noChangeArrowheads="1"/>
              </p:cNvSpPr>
              <p:nvPr/>
            </p:nvSpPr>
            <p:spPr bwMode="auto">
              <a:xfrm>
                <a:off x="315" y="3271"/>
                <a:ext cx="174" cy="138"/>
              </a:xfrm>
              <a:prstGeom prst="ellipse">
                <a:avLst/>
              </a:prstGeom>
              <a:solidFill>
                <a:srgbClr val="CCECFF"/>
              </a:solidFill>
              <a:ln w="9525">
                <a:noFill/>
                <a:round/>
                <a:headEnd/>
                <a:tailEnd/>
              </a:ln>
            </p:spPr>
            <p:txBody>
              <a:bodyPr tIns="0" bIns="0" anchor="ctr">
                <a:spAutoFit/>
              </a:bodyPr>
              <a:lstStyle/>
              <a:p>
                <a:endParaRPr kumimoji="0" lang="ko-KR" altLang="en-US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132" name="Oval 372"/>
              <p:cNvSpPr>
                <a:spLocks noChangeArrowheads="1"/>
              </p:cNvSpPr>
              <p:nvPr/>
            </p:nvSpPr>
            <p:spPr bwMode="auto">
              <a:xfrm>
                <a:off x="447" y="3248"/>
                <a:ext cx="174" cy="138"/>
              </a:xfrm>
              <a:prstGeom prst="ellipse">
                <a:avLst/>
              </a:prstGeom>
              <a:solidFill>
                <a:srgbClr val="CCECFF"/>
              </a:solidFill>
              <a:ln w="9525">
                <a:noFill/>
                <a:round/>
                <a:headEnd/>
                <a:tailEnd/>
              </a:ln>
            </p:spPr>
            <p:txBody>
              <a:bodyPr tIns="0" bIns="0" anchor="ctr">
                <a:spAutoFit/>
              </a:bodyPr>
              <a:lstStyle/>
              <a:p>
                <a:endParaRPr kumimoji="0" lang="ko-KR" altLang="en-US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133" name="Oval 373"/>
              <p:cNvSpPr>
                <a:spLocks noChangeArrowheads="1"/>
              </p:cNvSpPr>
              <p:nvPr/>
            </p:nvSpPr>
            <p:spPr bwMode="auto">
              <a:xfrm>
                <a:off x="549" y="3283"/>
                <a:ext cx="174" cy="137"/>
              </a:xfrm>
              <a:prstGeom prst="ellipse">
                <a:avLst/>
              </a:prstGeom>
              <a:solidFill>
                <a:srgbClr val="CCECFF"/>
              </a:solidFill>
              <a:ln w="9525">
                <a:noFill/>
                <a:round/>
                <a:headEnd/>
                <a:tailEnd/>
              </a:ln>
            </p:spPr>
            <p:txBody>
              <a:bodyPr tIns="0" bIns="0" anchor="ctr">
                <a:spAutoFit/>
              </a:bodyPr>
              <a:lstStyle/>
              <a:p>
                <a:endParaRPr kumimoji="0" lang="ko-KR" altLang="en-US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134" name="Oval 374"/>
              <p:cNvSpPr>
                <a:spLocks noChangeArrowheads="1"/>
              </p:cNvSpPr>
              <p:nvPr/>
            </p:nvSpPr>
            <p:spPr bwMode="auto">
              <a:xfrm>
                <a:off x="651" y="3370"/>
                <a:ext cx="174" cy="138"/>
              </a:xfrm>
              <a:prstGeom prst="ellipse">
                <a:avLst/>
              </a:prstGeom>
              <a:solidFill>
                <a:srgbClr val="CCECFF"/>
              </a:solidFill>
              <a:ln w="9525">
                <a:noFill/>
                <a:round/>
                <a:headEnd/>
                <a:tailEnd/>
              </a:ln>
            </p:spPr>
            <p:txBody>
              <a:bodyPr tIns="0" bIns="0" anchor="ctr">
                <a:spAutoFit/>
              </a:bodyPr>
              <a:lstStyle/>
              <a:p>
                <a:endParaRPr kumimoji="0" lang="ko-KR" altLang="en-US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135" name="Oval 375"/>
              <p:cNvSpPr>
                <a:spLocks noChangeArrowheads="1"/>
              </p:cNvSpPr>
              <p:nvPr/>
            </p:nvSpPr>
            <p:spPr bwMode="auto">
              <a:xfrm>
                <a:off x="75" y="3376"/>
                <a:ext cx="246" cy="138"/>
              </a:xfrm>
              <a:prstGeom prst="ellipse">
                <a:avLst/>
              </a:prstGeom>
              <a:solidFill>
                <a:srgbClr val="CCECFF"/>
              </a:solidFill>
              <a:ln w="9525">
                <a:noFill/>
                <a:round/>
                <a:headEnd/>
                <a:tailEnd/>
              </a:ln>
            </p:spPr>
            <p:txBody>
              <a:bodyPr tIns="0" bIns="0" anchor="ctr">
                <a:spAutoFit/>
              </a:bodyPr>
              <a:lstStyle/>
              <a:p>
                <a:endParaRPr kumimoji="0" lang="ko-KR" altLang="en-US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136" name="Oval 376"/>
              <p:cNvSpPr>
                <a:spLocks noChangeArrowheads="1"/>
              </p:cNvSpPr>
              <p:nvPr/>
            </p:nvSpPr>
            <p:spPr bwMode="auto">
              <a:xfrm>
                <a:off x="292" y="3491"/>
                <a:ext cx="174" cy="139"/>
              </a:xfrm>
              <a:prstGeom prst="ellipse">
                <a:avLst/>
              </a:prstGeom>
              <a:solidFill>
                <a:srgbClr val="CCECFF"/>
              </a:solidFill>
              <a:ln w="9525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/>
                </a:outerShdw>
              </a:effectLst>
            </p:spPr>
            <p:txBody>
              <a:bodyPr tIns="0" bIns="0" anchor="ctr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/>
              </a:p>
            </p:txBody>
          </p:sp>
          <p:sp>
            <p:nvSpPr>
              <p:cNvPr id="137" name="Oval 377"/>
              <p:cNvSpPr>
                <a:spLocks noChangeArrowheads="1"/>
              </p:cNvSpPr>
              <p:nvPr/>
            </p:nvSpPr>
            <p:spPr bwMode="auto">
              <a:xfrm>
                <a:off x="434" y="3491"/>
                <a:ext cx="265" cy="139"/>
              </a:xfrm>
              <a:prstGeom prst="ellipse">
                <a:avLst/>
              </a:prstGeom>
              <a:solidFill>
                <a:srgbClr val="CCECFF"/>
              </a:solidFill>
              <a:ln w="9525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/>
                </a:outerShdw>
              </a:effectLst>
            </p:spPr>
            <p:txBody>
              <a:bodyPr tIns="0" bIns="0" anchor="ctr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/>
              </a:p>
            </p:txBody>
          </p:sp>
          <p:sp>
            <p:nvSpPr>
              <p:cNvPr id="138" name="Oval 378"/>
              <p:cNvSpPr>
                <a:spLocks noChangeArrowheads="1"/>
              </p:cNvSpPr>
              <p:nvPr/>
            </p:nvSpPr>
            <p:spPr bwMode="auto">
              <a:xfrm>
                <a:off x="537" y="3434"/>
                <a:ext cx="246" cy="138"/>
              </a:xfrm>
              <a:prstGeom prst="ellipse">
                <a:avLst/>
              </a:prstGeom>
              <a:solidFill>
                <a:srgbClr val="CCECFF"/>
              </a:solidFill>
              <a:ln w="9525">
                <a:noFill/>
                <a:round/>
                <a:headEnd/>
                <a:tailEnd/>
              </a:ln>
              <a:effectLst>
                <a:prstShdw prst="shdw17" dist="17961" dir="2700000">
                  <a:srgbClr val="7A8E99"/>
                </a:prstShdw>
              </a:effectLst>
            </p:spPr>
            <p:txBody>
              <a:bodyPr tIns="0" bIns="0" anchor="ctr">
                <a:spAutoFit/>
              </a:bodyPr>
              <a:lstStyle/>
              <a:p>
                <a:endParaRPr kumimoji="0" lang="ko-KR" altLang="en-US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139" name="Oval 379"/>
              <p:cNvSpPr>
                <a:spLocks noChangeArrowheads="1"/>
              </p:cNvSpPr>
              <p:nvPr/>
            </p:nvSpPr>
            <p:spPr bwMode="auto">
              <a:xfrm>
                <a:off x="411" y="3335"/>
                <a:ext cx="246" cy="138"/>
              </a:xfrm>
              <a:prstGeom prst="ellipse">
                <a:avLst/>
              </a:prstGeom>
              <a:solidFill>
                <a:srgbClr val="CCECFF"/>
              </a:solidFill>
              <a:ln w="9525">
                <a:noFill/>
                <a:round/>
                <a:headEnd/>
                <a:tailEnd/>
              </a:ln>
            </p:spPr>
            <p:txBody>
              <a:bodyPr tIns="0" bIns="0" anchor="ctr">
                <a:spAutoFit/>
              </a:bodyPr>
              <a:lstStyle/>
              <a:p>
                <a:endParaRPr kumimoji="0" lang="ko-KR" altLang="en-US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140" name="Oval 380"/>
              <p:cNvSpPr>
                <a:spLocks noChangeArrowheads="1"/>
              </p:cNvSpPr>
              <p:nvPr/>
            </p:nvSpPr>
            <p:spPr bwMode="auto">
              <a:xfrm>
                <a:off x="387" y="3422"/>
                <a:ext cx="246" cy="138"/>
              </a:xfrm>
              <a:prstGeom prst="ellipse">
                <a:avLst/>
              </a:prstGeom>
              <a:solidFill>
                <a:srgbClr val="CCECFF"/>
              </a:solidFill>
              <a:ln w="9525">
                <a:noFill/>
                <a:round/>
                <a:headEnd/>
                <a:tailEnd/>
              </a:ln>
            </p:spPr>
            <p:txBody>
              <a:bodyPr tIns="0" bIns="0" anchor="ctr">
                <a:spAutoFit/>
              </a:bodyPr>
              <a:lstStyle/>
              <a:p>
                <a:endParaRPr kumimoji="0" lang="ko-KR" altLang="en-US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141" name="Oval 381"/>
              <p:cNvSpPr>
                <a:spLocks noChangeArrowheads="1"/>
              </p:cNvSpPr>
              <p:nvPr/>
            </p:nvSpPr>
            <p:spPr bwMode="auto">
              <a:xfrm>
                <a:off x="129" y="3474"/>
                <a:ext cx="246" cy="137"/>
              </a:xfrm>
              <a:prstGeom prst="ellipse">
                <a:avLst/>
              </a:prstGeom>
              <a:solidFill>
                <a:srgbClr val="CCECFF"/>
              </a:solidFill>
              <a:ln w="9525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/>
                </a:outerShdw>
              </a:effectLst>
            </p:spPr>
            <p:txBody>
              <a:bodyPr tIns="0" bIns="0" anchor="ctr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/>
              </a:p>
            </p:txBody>
          </p:sp>
          <p:sp>
            <p:nvSpPr>
              <p:cNvPr id="142" name="Oval 382"/>
              <p:cNvSpPr>
                <a:spLocks noChangeArrowheads="1"/>
              </p:cNvSpPr>
              <p:nvPr/>
            </p:nvSpPr>
            <p:spPr bwMode="auto">
              <a:xfrm>
                <a:off x="237" y="3387"/>
                <a:ext cx="246" cy="175"/>
              </a:xfrm>
              <a:prstGeom prst="ellipse">
                <a:avLst/>
              </a:prstGeom>
              <a:solidFill>
                <a:srgbClr val="CCECFF"/>
              </a:solidFill>
              <a:ln w="9525">
                <a:noFill/>
                <a:round/>
                <a:headEnd/>
                <a:tailEnd/>
              </a:ln>
            </p:spPr>
            <p:txBody>
              <a:bodyPr tIns="0" bIns="0" anchor="ctr">
                <a:spAutoFit/>
              </a:bodyPr>
              <a:lstStyle/>
              <a:p>
                <a:endParaRPr kumimoji="0" lang="ko-KR" altLang="en-US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grpSp>
            <p:nvGrpSpPr>
              <p:cNvPr id="245" name="Group 383"/>
              <p:cNvGrpSpPr>
                <a:grpSpLocks/>
              </p:cNvGrpSpPr>
              <p:nvPr/>
            </p:nvGrpSpPr>
            <p:grpSpPr bwMode="auto">
              <a:xfrm>
                <a:off x="105" y="3252"/>
                <a:ext cx="693" cy="288"/>
                <a:chOff x="75" y="3224"/>
                <a:chExt cx="750" cy="406"/>
              </a:xfrm>
            </p:grpSpPr>
            <p:sp>
              <p:nvSpPr>
                <p:cNvPr id="158" name="Oval 384"/>
                <p:cNvSpPr>
                  <a:spLocks noChangeArrowheads="1"/>
                </p:cNvSpPr>
                <p:nvPr/>
              </p:nvSpPr>
              <p:spPr bwMode="auto">
                <a:xfrm>
                  <a:off x="207" y="3272"/>
                  <a:ext cx="174" cy="142"/>
                </a:xfrm>
                <a:prstGeom prst="ellipse">
                  <a:avLst/>
                </a:prstGeom>
                <a:solidFill>
                  <a:srgbClr val="E1F4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159" name="Oval 385"/>
                <p:cNvSpPr>
                  <a:spLocks noChangeArrowheads="1"/>
                </p:cNvSpPr>
                <p:nvPr/>
              </p:nvSpPr>
              <p:spPr bwMode="auto">
                <a:xfrm>
                  <a:off x="315" y="3248"/>
                  <a:ext cx="174" cy="142"/>
                </a:xfrm>
                <a:prstGeom prst="ellipse">
                  <a:avLst/>
                </a:prstGeom>
                <a:solidFill>
                  <a:srgbClr val="E1F4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160" name="Oval 386"/>
                <p:cNvSpPr>
                  <a:spLocks noChangeArrowheads="1"/>
                </p:cNvSpPr>
                <p:nvPr/>
              </p:nvSpPr>
              <p:spPr bwMode="auto">
                <a:xfrm>
                  <a:off x="447" y="3224"/>
                  <a:ext cx="174" cy="142"/>
                </a:xfrm>
                <a:prstGeom prst="ellipse">
                  <a:avLst/>
                </a:prstGeom>
                <a:solidFill>
                  <a:srgbClr val="E1F4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161" name="Oval 387"/>
                <p:cNvSpPr>
                  <a:spLocks noChangeArrowheads="1"/>
                </p:cNvSpPr>
                <p:nvPr/>
              </p:nvSpPr>
              <p:spPr bwMode="auto">
                <a:xfrm>
                  <a:off x="549" y="3272"/>
                  <a:ext cx="174" cy="142"/>
                </a:xfrm>
                <a:prstGeom prst="ellipse">
                  <a:avLst/>
                </a:prstGeom>
                <a:solidFill>
                  <a:srgbClr val="E1F4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162" name="Oval 388"/>
                <p:cNvSpPr>
                  <a:spLocks noChangeArrowheads="1"/>
                </p:cNvSpPr>
                <p:nvPr/>
              </p:nvSpPr>
              <p:spPr bwMode="auto">
                <a:xfrm>
                  <a:off x="651" y="3362"/>
                  <a:ext cx="174" cy="142"/>
                </a:xfrm>
                <a:prstGeom prst="ellipse">
                  <a:avLst/>
                </a:prstGeom>
                <a:solidFill>
                  <a:srgbClr val="E1F4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163" name="Oval 389"/>
                <p:cNvSpPr>
                  <a:spLocks noChangeArrowheads="1"/>
                </p:cNvSpPr>
                <p:nvPr/>
              </p:nvSpPr>
              <p:spPr bwMode="auto">
                <a:xfrm>
                  <a:off x="75" y="3368"/>
                  <a:ext cx="246" cy="142"/>
                </a:xfrm>
                <a:prstGeom prst="ellipse">
                  <a:avLst/>
                </a:prstGeom>
                <a:solidFill>
                  <a:srgbClr val="E1F4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164" name="Oval 390"/>
                <p:cNvSpPr>
                  <a:spLocks noChangeArrowheads="1"/>
                </p:cNvSpPr>
                <p:nvPr/>
              </p:nvSpPr>
              <p:spPr bwMode="auto">
                <a:xfrm>
                  <a:off x="129" y="3470"/>
                  <a:ext cx="246" cy="142"/>
                </a:xfrm>
                <a:prstGeom prst="ellipse">
                  <a:avLst/>
                </a:prstGeom>
                <a:solidFill>
                  <a:srgbClr val="E1F4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165" name="Oval 391"/>
                <p:cNvSpPr>
                  <a:spLocks noChangeArrowheads="1"/>
                </p:cNvSpPr>
                <p:nvPr/>
              </p:nvSpPr>
              <p:spPr bwMode="auto">
                <a:xfrm>
                  <a:off x="237" y="3380"/>
                  <a:ext cx="246" cy="142"/>
                </a:xfrm>
                <a:prstGeom prst="ellipse">
                  <a:avLst/>
                </a:prstGeom>
                <a:solidFill>
                  <a:srgbClr val="E1F4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166" name="Oval 392"/>
                <p:cNvSpPr>
                  <a:spLocks noChangeArrowheads="1"/>
                </p:cNvSpPr>
                <p:nvPr/>
              </p:nvSpPr>
              <p:spPr bwMode="auto">
                <a:xfrm>
                  <a:off x="291" y="3488"/>
                  <a:ext cx="174" cy="142"/>
                </a:xfrm>
                <a:prstGeom prst="ellipse">
                  <a:avLst/>
                </a:prstGeom>
                <a:solidFill>
                  <a:srgbClr val="E1F4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167" name="Oval 393"/>
                <p:cNvSpPr>
                  <a:spLocks noChangeArrowheads="1"/>
                </p:cNvSpPr>
                <p:nvPr/>
              </p:nvSpPr>
              <p:spPr bwMode="auto">
                <a:xfrm>
                  <a:off x="435" y="3488"/>
                  <a:ext cx="264" cy="142"/>
                </a:xfrm>
                <a:prstGeom prst="ellipse">
                  <a:avLst/>
                </a:prstGeom>
                <a:solidFill>
                  <a:srgbClr val="E1F4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168" name="Oval 394"/>
                <p:cNvSpPr>
                  <a:spLocks noChangeArrowheads="1"/>
                </p:cNvSpPr>
                <p:nvPr/>
              </p:nvSpPr>
              <p:spPr bwMode="auto">
                <a:xfrm>
                  <a:off x="537" y="3428"/>
                  <a:ext cx="246" cy="142"/>
                </a:xfrm>
                <a:prstGeom prst="ellipse">
                  <a:avLst/>
                </a:prstGeom>
                <a:solidFill>
                  <a:srgbClr val="E1F4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169" name="Oval 395"/>
                <p:cNvSpPr>
                  <a:spLocks noChangeArrowheads="1"/>
                </p:cNvSpPr>
                <p:nvPr/>
              </p:nvSpPr>
              <p:spPr bwMode="auto">
                <a:xfrm>
                  <a:off x="411" y="3326"/>
                  <a:ext cx="246" cy="142"/>
                </a:xfrm>
                <a:prstGeom prst="ellipse">
                  <a:avLst/>
                </a:prstGeom>
                <a:solidFill>
                  <a:srgbClr val="E1F4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170" name="Oval 396"/>
                <p:cNvSpPr>
                  <a:spLocks noChangeArrowheads="1"/>
                </p:cNvSpPr>
                <p:nvPr/>
              </p:nvSpPr>
              <p:spPr bwMode="auto">
                <a:xfrm>
                  <a:off x="387" y="3416"/>
                  <a:ext cx="246" cy="142"/>
                </a:xfrm>
                <a:prstGeom prst="ellipse">
                  <a:avLst/>
                </a:prstGeom>
                <a:solidFill>
                  <a:srgbClr val="E1F4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</p:grpSp>
          <p:grpSp>
            <p:nvGrpSpPr>
              <p:cNvPr id="260" name="Group 397"/>
              <p:cNvGrpSpPr>
                <a:grpSpLocks/>
              </p:cNvGrpSpPr>
              <p:nvPr/>
            </p:nvGrpSpPr>
            <p:grpSpPr bwMode="auto">
              <a:xfrm>
                <a:off x="122" y="3302"/>
                <a:ext cx="660" cy="243"/>
                <a:chOff x="75" y="3224"/>
                <a:chExt cx="750" cy="406"/>
              </a:xfrm>
            </p:grpSpPr>
            <p:sp>
              <p:nvSpPr>
                <p:cNvPr id="145" name="Oval 398"/>
                <p:cNvSpPr>
                  <a:spLocks noChangeArrowheads="1"/>
                </p:cNvSpPr>
                <p:nvPr/>
              </p:nvSpPr>
              <p:spPr bwMode="auto">
                <a:xfrm>
                  <a:off x="207" y="3272"/>
                  <a:ext cx="174" cy="142"/>
                </a:xfrm>
                <a:prstGeom prst="ellipse">
                  <a:avLst/>
                </a:pr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146" name="Oval 399"/>
                <p:cNvSpPr>
                  <a:spLocks noChangeArrowheads="1"/>
                </p:cNvSpPr>
                <p:nvPr/>
              </p:nvSpPr>
              <p:spPr bwMode="auto">
                <a:xfrm>
                  <a:off x="315" y="3248"/>
                  <a:ext cx="174" cy="142"/>
                </a:xfrm>
                <a:prstGeom prst="ellipse">
                  <a:avLst/>
                </a:pr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147" name="Oval 400"/>
                <p:cNvSpPr>
                  <a:spLocks noChangeArrowheads="1"/>
                </p:cNvSpPr>
                <p:nvPr/>
              </p:nvSpPr>
              <p:spPr bwMode="auto">
                <a:xfrm>
                  <a:off x="447" y="3224"/>
                  <a:ext cx="174" cy="142"/>
                </a:xfrm>
                <a:prstGeom prst="ellipse">
                  <a:avLst/>
                </a:pr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148" name="Oval 401"/>
                <p:cNvSpPr>
                  <a:spLocks noChangeArrowheads="1"/>
                </p:cNvSpPr>
                <p:nvPr/>
              </p:nvSpPr>
              <p:spPr bwMode="auto">
                <a:xfrm>
                  <a:off x="549" y="3272"/>
                  <a:ext cx="174" cy="142"/>
                </a:xfrm>
                <a:prstGeom prst="ellipse">
                  <a:avLst/>
                </a:pr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149" name="Oval 402"/>
                <p:cNvSpPr>
                  <a:spLocks noChangeArrowheads="1"/>
                </p:cNvSpPr>
                <p:nvPr/>
              </p:nvSpPr>
              <p:spPr bwMode="auto">
                <a:xfrm>
                  <a:off x="651" y="3362"/>
                  <a:ext cx="174" cy="142"/>
                </a:xfrm>
                <a:prstGeom prst="ellipse">
                  <a:avLst/>
                </a:pr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150" name="Oval 403"/>
                <p:cNvSpPr>
                  <a:spLocks noChangeArrowheads="1"/>
                </p:cNvSpPr>
                <p:nvPr/>
              </p:nvSpPr>
              <p:spPr bwMode="auto">
                <a:xfrm>
                  <a:off x="75" y="3368"/>
                  <a:ext cx="246" cy="142"/>
                </a:xfrm>
                <a:prstGeom prst="ellipse">
                  <a:avLst/>
                </a:pr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151" name="Oval 404"/>
                <p:cNvSpPr>
                  <a:spLocks noChangeArrowheads="1"/>
                </p:cNvSpPr>
                <p:nvPr/>
              </p:nvSpPr>
              <p:spPr bwMode="auto">
                <a:xfrm>
                  <a:off x="129" y="3470"/>
                  <a:ext cx="246" cy="142"/>
                </a:xfrm>
                <a:prstGeom prst="ellipse">
                  <a:avLst/>
                </a:pr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152" name="Oval 405"/>
                <p:cNvSpPr>
                  <a:spLocks noChangeArrowheads="1"/>
                </p:cNvSpPr>
                <p:nvPr/>
              </p:nvSpPr>
              <p:spPr bwMode="auto">
                <a:xfrm>
                  <a:off x="237" y="3380"/>
                  <a:ext cx="246" cy="142"/>
                </a:xfrm>
                <a:prstGeom prst="ellipse">
                  <a:avLst/>
                </a:pr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153" name="Oval 406"/>
                <p:cNvSpPr>
                  <a:spLocks noChangeArrowheads="1"/>
                </p:cNvSpPr>
                <p:nvPr/>
              </p:nvSpPr>
              <p:spPr bwMode="auto">
                <a:xfrm>
                  <a:off x="291" y="3488"/>
                  <a:ext cx="174" cy="142"/>
                </a:xfrm>
                <a:prstGeom prst="ellipse">
                  <a:avLst/>
                </a:pr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154" name="Oval 407"/>
                <p:cNvSpPr>
                  <a:spLocks noChangeArrowheads="1"/>
                </p:cNvSpPr>
                <p:nvPr/>
              </p:nvSpPr>
              <p:spPr bwMode="auto">
                <a:xfrm>
                  <a:off x="435" y="3488"/>
                  <a:ext cx="264" cy="142"/>
                </a:xfrm>
                <a:prstGeom prst="ellipse">
                  <a:avLst/>
                </a:pr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155" name="Oval 408"/>
                <p:cNvSpPr>
                  <a:spLocks noChangeArrowheads="1"/>
                </p:cNvSpPr>
                <p:nvPr/>
              </p:nvSpPr>
              <p:spPr bwMode="auto">
                <a:xfrm>
                  <a:off x="537" y="3428"/>
                  <a:ext cx="246" cy="142"/>
                </a:xfrm>
                <a:prstGeom prst="ellipse">
                  <a:avLst/>
                </a:pr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156" name="Oval 409"/>
                <p:cNvSpPr>
                  <a:spLocks noChangeArrowheads="1"/>
                </p:cNvSpPr>
                <p:nvPr/>
              </p:nvSpPr>
              <p:spPr bwMode="auto">
                <a:xfrm>
                  <a:off x="411" y="3326"/>
                  <a:ext cx="246" cy="142"/>
                </a:xfrm>
                <a:prstGeom prst="ellipse">
                  <a:avLst/>
                </a:pr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157" name="Oval 410"/>
                <p:cNvSpPr>
                  <a:spLocks noChangeArrowheads="1"/>
                </p:cNvSpPr>
                <p:nvPr/>
              </p:nvSpPr>
              <p:spPr bwMode="auto">
                <a:xfrm>
                  <a:off x="387" y="3416"/>
                  <a:ext cx="246" cy="142"/>
                </a:xfrm>
                <a:prstGeom prst="ellipse">
                  <a:avLst/>
                </a:pr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</p:grpSp>
        </p:grpSp>
        <p:sp>
          <p:nvSpPr>
            <p:cNvPr id="129" name="Rectangle 411"/>
            <p:cNvSpPr>
              <a:spLocks noChangeArrowheads="1"/>
            </p:cNvSpPr>
            <p:nvPr/>
          </p:nvSpPr>
          <p:spPr bwMode="auto">
            <a:xfrm>
              <a:off x="5149788" y="3565586"/>
              <a:ext cx="749903" cy="2719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1413" tIns="45706" rIns="91413" bIns="45706">
              <a:spAutoFit/>
            </a:bodyPr>
            <a:lstStyle/>
            <a:p>
              <a:pPr algn="ctr" latinLnBrk="0"/>
              <a:r>
                <a:rPr lang="en-US" altLang="ko-KR" sz="1100" b="1" dirty="0" smtClean="0">
                  <a:solidFill>
                    <a:srgbClr val="003399"/>
                  </a:solidFill>
                  <a:latin typeface="맑은 고딕" pitchFamily="50" charset="-127"/>
                  <a:ea typeface="산돌고딕B"/>
                  <a:cs typeface="산돌고딕B"/>
                </a:rPr>
                <a:t>Internet</a:t>
              </a:r>
              <a:endParaRPr kumimoji="0" lang="ko-KR" altLang="en-US" sz="1100" b="1" dirty="0">
                <a:solidFill>
                  <a:srgbClr val="003399"/>
                </a:solidFill>
                <a:latin typeface="맑은 고딕" pitchFamily="50" charset="-127"/>
                <a:ea typeface="산돌고딕B"/>
                <a:cs typeface="산돌고딕B"/>
              </a:endParaRPr>
            </a:p>
          </p:txBody>
        </p:sp>
      </p:grpSp>
      <p:sp>
        <p:nvSpPr>
          <p:cNvPr id="172" name="폭발 1 171"/>
          <p:cNvSpPr/>
          <p:nvPr/>
        </p:nvSpPr>
        <p:spPr>
          <a:xfrm>
            <a:off x="4572000" y="620688"/>
            <a:ext cx="1512168" cy="1296144"/>
          </a:xfrm>
          <a:prstGeom prst="irregularSeal1">
            <a:avLst/>
          </a:prstGeom>
          <a:solidFill>
            <a:srgbClr val="FF0000">
              <a:alpha val="3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3" name="폭발 1 172"/>
          <p:cNvSpPr/>
          <p:nvPr/>
        </p:nvSpPr>
        <p:spPr>
          <a:xfrm>
            <a:off x="5724128" y="2637854"/>
            <a:ext cx="2232248" cy="1296144"/>
          </a:xfrm>
          <a:prstGeom prst="irregularSeal1">
            <a:avLst/>
          </a:prstGeom>
          <a:solidFill>
            <a:srgbClr val="FF0000">
              <a:alpha val="3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4" name="타원 173"/>
          <p:cNvSpPr/>
          <p:nvPr/>
        </p:nvSpPr>
        <p:spPr>
          <a:xfrm rot="1134902">
            <a:off x="2333979" y="2053252"/>
            <a:ext cx="3024336" cy="1872208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80" name="AutoShape 292"/>
          <p:cNvCxnSpPr>
            <a:cxnSpLocks noChangeShapeType="1"/>
            <a:stCxn id="10" idx="3"/>
          </p:cNvCxnSpPr>
          <p:nvPr/>
        </p:nvCxnSpPr>
        <p:spPr bwMode="auto">
          <a:xfrm flipH="1" flipV="1">
            <a:off x="5292082" y="3645966"/>
            <a:ext cx="1008457" cy="2267297"/>
          </a:xfrm>
          <a:prstGeom prst="bentConnector4">
            <a:avLst>
              <a:gd name="adj1" fmla="val -22668"/>
              <a:gd name="adj2" fmla="val 66664"/>
            </a:avLst>
          </a:prstGeom>
          <a:noFill/>
          <a:ln w="28575">
            <a:solidFill>
              <a:schemeClr val="accent3">
                <a:lumMod val="50000"/>
              </a:schemeClr>
            </a:solidFill>
            <a:round/>
            <a:headEnd type="none" w="med" len="med"/>
            <a:tailEnd type="triangle" w="med" len="med"/>
          </a:ln>
        </p:spPr>
      </p:cxnSp>
      <p:grpSp>
        <p:nvGrpSpPr>
          <p:cNvPr id="261" name="그룹 155"/>
          <p:cNvGrpSpPr>
            <a:grpSpLocks/>
          </p:cNvGrpSpPr>
          <p:nvPr/>
        </p:nvGrpSpPr>
        <p:grpSpPr bwMode="auto">
          <a:xfrm>
            <a:off x="4882753" y="1412776"/>
            <a:ext cx="841375" cy="361950"/>
            <a:chOff x="5076056" y="3501017"/>
            <a:chExt cx="876301" cy="376240"/>
          </a:xfrm>
        </p:grpSpPr>
        <p:grpSp>
          <p:nvGrpSpPr>
            <p:cNvPr id="44" name="Group 369"/>
            <p:cNvGrpSpPr>
              <a:grpSpLocks/>
            </p:cNvGrpSpPr>
            <p:nvPr/>
          </p:nvGrpSpPr>
          <p:grpSpPr bwMode="auto">
            <a:xfrm>
              <a:off x="5076056" y="3501017"/>
              <a:ext cx="876301" cy="376240"/>
              <a:chOff x="75" y="3248"/>
              <a:chExt cx="750" cy="382"/>
            </a:xfrm>
          </p:grpSpPr>
          <p:sp>
            <p:nvSpPr>
              <p:cNvPr id="190" name="Oval 370"/>
              <p:cNvSpPr>
                <a:spLocks noChangeArrowheads="1"/>
              </p:cNvSpPr>
              <p:nvPr/>
            </p:nvSpPr>
            <p:spPr bwMode="auto">
              <a:xfrm>
                <a:off x="207" y="3295"/>
                <a:ext cx="174" cy="137"/>
              </a:xfrm>
              <a:prstGeom prst="ellipse">
                <a:avLst/>
              </a:prstGeom>
              <a:solidFill>
                <a:srgbClr val="CCECFF"/>
              </a:solidFill>
              <a:ln w="9525">
                <a:noFill/>
                <a:round/>
                <a:headEnd/>
                <a:tailEnd/>
              </a:ln>
            </p:spPr>
            <p:txBody>
              <a:bodyPr tIns="0" bIns="0" anchor="ctr">
                <a:spAutoFit/>
              </a:bodyPr>
              <a:lstStyle/>
              <a:p>
                <a:endParaRPr kumimoji="0" lang="ko-KR" altLang="en-US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191" name="Oval 371"/>
              <p:cNvSpPr>
                <a:spLocks noChangeArrowheads="1"/>
              </p:cNvSpPr>
              <p:nvPr/>
            </p:nvSpPr>
            <p:spPr bwMode="auto">
              <a:xfrm>
                <a:off x="315" y="3271"/>
                <a:ext cx="174" cy="138"/>
              </a:xfrm>
              <a:prstGeom prst="ellipse">
                <a:avLst/>
              </a:prstGeom>
              <a:solidFill>
                <a:srgbClr val="CCECFF"/>
              </a:solidFill>
              <a:ln w="9525">
                <a:noFill/>
                <a:round/>
                <a:headEnd/>
                <a:tailEnd/>
              </a:ln>
            </p:spPr>
            <p:txBody>
              <a:bodyPr tIns="0" bIns="0" anchor="ctr">
                <a:spAutoFit/>
              </a:bodyPr>
              <a:lstStyle/>
              <a:p>
                <a:endParaRPr kumimoji="0" lang="ko-KR" altLang="en-US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192" name="Oval 372"/>
              <p:cNvSpPr>
                <a:spLocks noChangeArrowheads="1"/>
              </p:cNvSpPr>
              <p:nvPr/>
            </p:nvSpPr>
            <p:spPr bwMode="auto">
              <a:xfrm>
                <a:off x="447" y="3248"/>
                <a:ext cx="174" cy="138"/>
              </a:xfrm>
              <a:prstGeom prst="ellipse">
                <a:avLst/>
              </a:prstGeom>
              <a:solidFill>
                <a:srgbClr val="CCECFF"/>
              </a:solidFill>
              <a:ln w="9525">
                <a:noFill/>
                <a:round/>
                <a:headEnd/>
                <a:tailEnd/>
              </a:ln>
            </p:spPr>
            <p:txBody>
              <a:bodyPr tIns="0" bIns="0" anchor="ctr">
                <a:spAutoFit/>
              </a:bodyPr>
              <a:lstStyle/>
              <a:p>
                <a:endParaRPr kumimoji="0" lang="ko-KR" altLang="en-US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193" name="Oval 373"/>
              <p:cNvSpPr>
                <a:spLocks noChangeArrowheads="1"/>
              </p:cNvSpPr>
              <p:nvPr/>
            </p:nvSpPr>
            <p:spPr bwMode="auto">
              <a:xfrm>
                <a:off x="549" y="3283"/>
                <a:ext cx="174" cy="137"/>
              </a:xfrm>
              <a:prstGeom prst="ellipse">
                <a:avLst/>
              </a:prstGeom>
              <a:solidFill>
                <a:srgbClr val="CCECFF"/>
              </a:solidFill>
              <a:ln w="9525">
                <a:noFill/>
                <a:round/>
                <a:headEnd/>
                <a:tailEnd/>
              </a:ln>
            </p:spPr>
            <p:txBody>
              <a:bodyPr tIns="0" bIns="0" anchor="ctr">
                <a:spAutoFit/>
              </a:bodyPr>
              <a:lstStyle/>
              <a:p>
                <a:endParaRPr kumimoji="0" lang="ko-KR" altLang="en-US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194" name="Oval 374"/>
              <p:cNvSpPr>
                <a:spLocks noChangeArrowheads="1"/>
              </p:cNvSpPr>
              <p:nvPr/>
            </p:nvSpPr>
            <p:spPr bwMode="auto">
              <a:xfrm>
                <a:off x="651" y="3370"/>
                <a:ext cx="174" cy="138"/>
              </a:xfrm>
              <a:prstGeom prst="ellipse">
                <a:avLst/>
              </a:prstGeom>
              <a:solidFill>
                <a:srgbClr val="CCECFF"/>
              </a:solidFill>
              <a:ln w="9525">
                <a:noFill/>
                <a:round/>
                <a:headEnd/>
                <a:tailEnd/>
              </a:ln>
            </p:spPr>
            <p:txBody>
              <a:bodyPr tIns="0" bIns="0" anchor="ctr">
                <a:spAutoFit/>
              </a:bodyPr>
              <a:lstStyle/>
              <a:p>
                <a:endParaRPr kumimoji="0" lang="ko-KR" altLang="en-US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195" name="Oval 375"/>
              <p:cNvSpPr>
                <a:spLocks noChangeArrowheads="1"/>
              </p:cNvSpPr>
              <p:nvPr/>
            </p:nvSpPr>
            <p:spPr bwMode="auto">
              <a:xfrm>
                <a:off x="75" y="3376"/>
                <a:ext cx="246" cy="138"/>
              </a:xfrm>
              <a:prstGeom prst="ellipse">
                <a:avLst/>
              </a:prstGeom>
              <a:solidFill>
                <a:srgbClr val="CCECFF"/>
              </a:solidFill>
              <a:ln w="9525">
                <a:noFill/>
                <a:round/>
                <a:headEnd/>
                <a:tailEnd/>
              </a:ln>
            </p:spPr>
            <p:txBody>
              <a:bodyPr tIns="0" bIns="0" anchor="ctr">
                <a:spAutoFit/>
              </a:bodyPr>
              <a:lstStyle/>
              <a:p>
                <a:endParaRPr kumimoji="0" lang="ko-KR" altLang="en-US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196" name="Oval 376"/>
              <p:cNvSpPr>
                <a:spLocks noChangeArrowheads="1"/>
              </p:cNvSpPr>
              <p:nvPr/>
            </p:nvSpPr>
            <p:spPr bwMode="auto">
              <a:xfrm>
                <a:off x="292" y="3491"/>
                <a:ext cx="174" cy="139"/>
              </a:xfrm>
              <a:prstGeom prst="ellipse">
                <a:avLst/>
              </a:prstGeom>
              <a:solidFill>
                <a:srgbClr val="CCECFF"/>
              </a:solidFill>
              <a:ln w="9525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/>
                </a:outerShdw>
              </a:effectLst>
            </p:spPr>
            <p:txBody>
              <a:bodyPr tIns="0" bIns="0" anchor="ctr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/>
              </a:p>
            </p:txBody>
          </p:sp>
          <p:sp>
            <p:nvSpPr>
              <p:cNvPr id="197" name="Oval 377"/>
              <p:cNvSpPr>
                <a:spLocks noChangeArrowheads="1"/>
              </p:cNvSpPr>
              <p:nvPr/>
            </p:nvSpPr>
            <p:spPr bwMode="auto">
              <a:xfrm>
                <a:off x="434" y="3491"/>
                <a:ext cx="265" cy="139"/>
              </a:xfrm>
              <a:prstGeom prst="ellipse">
                <a:avLst/>
              </a:prstGeom>
              <a:solidFill>
                <a:srgbClr val="CCECFF"/>
              </a:solidFill>
              <a:ln w="9525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/>
                </a:outerShdw>
              </a:effectLst>
            </p:spPr>
            <p:txBody>
              <a:bodyPr tIns="0" bIns="0" anchor="ctr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/>
              </a:p>
            </p:txBody>
          </p:sp>
          <p:sp>
            <p:nvSpPr>
              <p:cNvPr id="198" name="Oval 378"/>
              <p:cNvSpPr>
                <a:spLocks noChangeArrowheads="1"/>
              </p:cNvSpPr>
              <p:nvPr/>
            </p:nvSpPr>
            <p:spPr bwMode="auto">
              <a:xfrm>
                <a:off x="537" y="3434"/>
                <a:ext cx="246" cy="138"/>
              </a:xfrm>
              <a:prstGeom prst="ellipse">
                <a:avLst/>
              </a:prstGeom>
              <a:solidFill>
                <a:srgbClr val="CCECFF"/>
              </a:solidFill>
              <a:ln w="9525">
                <a:noFill/>
                <a:round/>
                <a:headEnd/>
                <a:tailEnd/>
              </a:ln>
              <a:effectLst>
                <a:prstShdw prst="shdw17" dist="17961" dir="2700000">
                  <a:srgbClr val="7A8E99"/>
                </a:prstShdw>
              </a:effectLst>
            </p:spPr>
            <p:txBody>
              <a:bodyPr tIns="0" bIns="0" anchor="ctr">
                <a:spAutoFit/>
              </a:bodyPr>
              <a:lstStyle/>
              <a:p>
                <a:endParaRPr kumimoji="0" lang="ko-KR" altLang="en-US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199" name="Oval 379"/>
              <p:cNvSpPr>
                <a:spLocks noChangeArrowheads="1"/>
              </p:cNvSpPr>
              <p:nvPr/>
            </p:nvSpPr>
            <p:spPr bwMode="auto">
              <a:xfrm>
                <a:off x="411" y="3335"/>
                <a:ext cx="246" cy="138"/>
              </a:xfrm>
              <a:prstGeom prst="ellipse">
                <a:avLst/>
              </a:prstGeom>
              <a:solidFill>
                <a:srgbClr val="CCECFF"/>
              </a:solidFill>
              <a:ln w="9525">
                <a:noFill/>
                <a:round/>
                <a:headEnd/>
                <a:tailEnd/>
              </a:ln>
            </p:spPr>
            <p:txBody>
              <a:bodyPr tIns="0" bIns="0" anchor="ctr">
                <a:spAutoFit/>
              </a:bodyPr>
              <a:lstStyle/>
              <a:p>
                <a:endParaRPr kumimoji="0" lang="ko-KR" altLang="en-US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200" name="Oval 380"/>
              <p:cNvSpPr>
                <a:spLocks noChangeArrowheads="1"/>
              </p:cNvSpPr>
              <p:nvPr/>
            </p:nvSpPr>
            <p:spPr bwMode="auto">
              <a:xfrm>
                <a:off x="387" y="3422"/>
                <a:ext cx="246" cy="138"/>
              </a:xfrm>
              <a:prstGeom prst="ellipse">
                <a:avLst/>
              </a:prstGeom>
              <a:solidFill>
                <a:srgbClr val="CCECFF"/>
              </a:solidFill>
              <a:ln w="9525">
                <a:noFill/>
                <a:round/>
                <a:headEnd/>
                <a:tailEnd/>
              </a:ln>
            </p:spPr>
            <p:txBody>
              <a:bodyPr tIns="0" bIns="0" anchor="ctr">
                <a:spAutoFit/>
              </a:bodyPr>
              <a:lstStyle/>
              <a:p>
                <a:endParaRPr kumimoji="0" lang="ko-KR" altLang="en-US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201" name="Oval 381"/>
              <p:cNvSpPr>
                <a:spLocks noChangeArrowheads="1"/>
              </p:cNvSpPr>
              <p:nvPr/>
            </p:nvSpPr>
            <p:spPr bwMode="auto">
              <a:xfrm>
                <a:off x="129" y="3474"/>
                <a:ext cx="246" cy="137"/>
              </a:xfrm>
              <a:prstGeom prst="ellipse">
                <a:avLst/>
              </a:prstGeom>
              <a:solidFill>
                <a:srgbClr val="CCECFF"/>
              </a:solidFill>
              <a:ln w="9525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/>
                </a:outerShdw>
              </a:effectLst>
            </p:spPr>
            <p:txBody>
              <a:bodyPr tIns="0" bIns="0" anchor="ctr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/>
              </a:p>
            </p:txBody>
          </p:sp>
          <p:sp>
            <p:nvSpPr>
              <p:cNvPr id="202" name="Oval 382"/>
              <p:cNvSpPr>
                <a:spLocks noChangeArrowheads="1"/>
              </p:cNvSpPr>
              <p:nvPr/>
            </p:nvSpPr>
            <p:spPr bwMode="auto">
              <a:xfrm>
                <a:off x="237" y="3387"/>
                <a:ext cx="246" cy="175"/>
              </a:xfrm>
              <a:prstGeom prst="ellipse">
                <a:avLst/>
              </a:prstGeom>
              <a:solidFill>
                <a:srgbClr val="CCECFF"/>
              </a:solidFill>
              <a:ln w="9525">
                <a:noFill/>
                <a:round/>
                <a:headEnd/>
                <a:tailEnd/>
              </a:ln>
            </p:spPr>
            <p:txBody>
              <a:bodyPr tIns="0" bIns="0" anchor="ctr">
                <a:spAutoFit/>
              </a:bodyPr>
              <a:lstStyle/>
              <a:p>
                <a:endParaRPr kumimoji="0" lang="ko-KR" altLang="en-US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grpSp>
            <p:nvGrpSpPr>
              <p:cNvPr id="45" name="Group 383"/>
              <p:cNvGrpSpPr>
                <a:grpSpLocks/>
              </p:cNvGrpSpPr>
              <p:nvPr/>
            </p:nvGrpSpPr>
            <p:grpSpPr bwMode="auto">
              <a:xfrm>
                <a:off x="105" y="3252"/>
                <a:ext cx="693" cy="288"/>
                <a:chOff x="75" y="3224"/>
                <a:chExt cx="750" cy="406"/>
              </a:xfrm>
            </p:grpSpPr>
            <p:sp>
              <p:nvSpPr>
                <p:cNvPr id="218" name="Oval 384"/>
                <p:cNvSpPr>
                  <a:spLocks noChangeArrowheads="1"/>
                </p:cNvSpPr>
                <p:nvPr/>
              </p:nvSpPr>
              <p:spPr bwMode="auto">
                <a:xfrm>
                  <a:off x="207" y="3272"/>
                  <a:ext cx="174" cy="142"/>
                </a:xfrm>
                <a:prstGeom prst="ellipse">
                  <a:avLst/>
                </a:prstGeom>
                <a:solidFill>
                  <a:srgbClr val="E1F4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219" name="Oval 385"/>
                <p:cNvSpPr>
                  <a:spLocks noChangeArrowheads="1"/>
                </p:cNvSpPr>
                <p:nvPr/>
              </p:nvSpPr>
              <p:spPr bwMode="auto">
                <a:xfrm>
                  <a:off x="315" y="3248"/>
                  <a:ext cx="174" cy="142"/>
                </a:xfrm>
                <a:prstGeom prst="ellipse">
                  <a:avLst/>
                </a:prstGeom>
                <a:solidFill>
                  <a:srgbClr val="E1F4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220" name="Oval 386"/>
                <p:cNvSpPr>
                  <a:spLocks noChangeArrowheads="1"/>
                </p:cNvSpPr>
                <p:nvPr/>
              </p:nvSpPr>
              <p:spPr bwMode="auto">
                <a:xfrm>
                  <a:off x="447" y="3224"/>
                  <a:ext cx="174" cy="142"/>
                </a:xfrm>
                <a:prstGeom prst="ellipse">
                  <a:avLst/>
                </a:prstGeom>
                <a:solidFill>
                  <a:srgbClr val="E1F4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221" name="Oval 387"/>
                <p:cNvSpPr>
                  <a:spLocks noChangeArrowheads="1"/>
                </p:cNvSpPr>
                <p:nvPr/>
              </p:nvSpPr>
              <p:spPr bwMode="auto">
                <a:xfrm>
                  <a:off x="549" y="3272"/>
                  <a:ext cx="174" cy="142"/>
                </a:xfrm>
                <a:prstGeom prst="ellipse">
                  <a:avLst/>
                </a:prstGeom>
                <a:solidFill>
                  <a:srgbClr val="E1F4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222" name="Oval 388"/>
                <p:cNvSpPr>
                  <a:spLocks noChangeArrowheads="1"/>
                </p:cNvSpPr>
                <p:nvPr/>
              </p:nvSpPr>
              <p:spPr bwMode="auto">
                <a:xfrm>
                  <a:off x="651" y="3362"/>
                  <a:ext cx="174" cy="142"/>
                </a:xfrm>
                <a:prstGeom prst="ellipse">
                  <a:avLst/>
                </a:prstGeom>
                <a:solidFill>
                  <a:srgbClr val="E1F4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223" name="Oval 389"/>
                <p:cNvSpPr>
                  <a:spLocks noChangeArrowheads="1"/>
                </p:cNvSpPr>
                <p:nvPr/>
              </p:nvSpPr>
              <p:spPr bwMode="auto">
                <a:xfrm>
                  <a:off x="75" y="3368"/>
                  <a:ext cx="246" cy="142"/>
                </a:xfrm>
                <a:prstGeom prst="ellipse">
                  <a:avLst/>
                </a:prstGeom>
                <a:solidFill>
                  <a:srgbClr val="E1F4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224" name="Oval 390"/>
                <p:cNvSpPr>
                  <a:spLocks noChangeArrowheads="1"/>
                </p:cNvSpPr>
                <p:nvPr/>
              </p:nvSpPr>
              <p:spPr bwMode="auto">
                <a:xfrm>
                  <a:off x="129" y="3470"/>
                  <a:ext cx="246" cy="142"/>
                </a:xfrm>
                <a:prstGeom prst="ellipse">
                  <a:avLst/>
                </a:prstGeom>
                <a:solidFill>
                  <a:srgbClr val="E1F4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225" name="Oval 391"/>
                <p:cNvSpPr>
                  <a:spLocks noChangeArrowheads="1"/>
                </p:cNvSpPr>
                <p:nvPr/>
              </p:nvSpPr>
              <p:spPr bwMode="auto">
                <a:xfrm>
                  <a:off x="237" y="3380"/>
                  <a:ext cx="246" cy="142"/>
                </a:xfrm>
                <a:prstGeom prst="ellipse">
                  <a:avLst/>
                </a:prstGeom>
                <a:solidFill>
                  <a:srgbClr val="E1F4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226" name="Oval 392"/>
                <p:cNvSpPr>
                  <a:spLocks noChangeArrowheads="1"/>
                </p:cNvSpPr>
                <p:nvPr/>
              </p:nvSpPr>
              <p:spPr bwMode="auto">
                <a:xfrm>
                  <a:off x="291" y="3488"/>
                  <a:ext cx="174" cy="142"/>
                </a:xfrm>
                <a:prstGeom prst="ellipse">
                  <a:avLst/>
                </a:prstGeom>
                <a:solidFill>
                  <a:srgbClr val="E1F4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227" name="Oval 393"/>
                <p:cNvSpPr>
                  <a:spLocks noChangeArrowheads="1"/>
                </p:cNvSpPr>
                <p:nvPr/>
              </p:nvSpPr>
              <p:spPr bwMode="auto">
                <a:xfrm>
                  <a:off x="435" y="3488"/>
                  <a:ext cx="264" cy="142"/>
                </a:xfrm>
                <a:prstGeom prst="ellipse">
                  <a:avLst/>
                </a:prstGeom>
                <a:solidFill>
                  <a:srgbClr val="E1F4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228" name="Oval 394"/>
                <p:cNvSpPr>
                  <a:spLocks noChangeArrowheads="1"/>
                </p:cNvSpPr>
                <p:nvPr/>
              </p:nvSpPr>
              <p:spPr bwMode="auto">
                <a:xfrm>
                  <a:off x="537" y="3428"/>
                  <a:ext cx="246" cy="142"/>
                </a:xfrm>
                <a:prstGeom prst="ellipse">
                  <a:avLst/>
                </a:prstGeom>
                <a:solidFill>
                  <a:srgbClr val="E1F4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229" name="Oval 395"/>
                <p:cNvSpPr>
                  <a:spLocks noChangeArrowheads="1"/>
                </p:cNvSpPr>
                <p:nvPr/>
              </p:nvSpPr>
              <p:spPr bwMode="auto">
                <a:xfrm>
                  <a:off x="411" y="3326"/>
                  <a:ext cx="246" cy="142"/>
                </a:xfrm>
                <a:prstGeom prst="ellipse">
                  <a:avLst/>
                </a:prstGeom>
                <a:solidFill>
                  <a:srgbClr val="E1F4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230" name="Oval 396"/>
                <p:cNvSpPr>
                  <a:spLocks noChangeArrowheads="1"/>
                </p:cNvSpPr>
                <p:nvPr/>
              </p:nvSpPr>
              <p:spPr bwMode="auto">
                <a:xfrm>
                  <a:off x="387" y="3416"/>
                  <a:ext cx="246" cy="142"/>
                </a:xfrm>
                <a:prstGeom prst="ellipse">
                  <a:avLst/>
                </a:prstGeom>
                <a:solidFill>
                  <a:srgbClr val="E1F4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</p:grpSp>
          <p:grpSp>
            <p:nvGrpSpPr>
              <p:cNvPr id="74" name="Group 397"/>
              <p:cNvGrpSpPr>
                <a:grpSpLocks/>
              </p:cNvGrpSpPr>
              <p:nvPr/>
            </p:nvGrpSpPr>
            <p:grpSpPr bwMode="auto">
              <a:xfrm>
                <a:off x="122" y="3302"/>
                <a:ext cx="660" cy="243"/>
                <a:chOff x="75" y="3224"/>
                <a:chExt cx="750" cy="406"/>
              </a:xfrm>
            </p:grpSpPr>
            <p:sp>
              <p:nvSpPr>
                <p:cNvPr id="205" name="Oval 398"/>
                <p:cNvSpPr>
                  <a:spLocks noChangeArrowheads="1"/>
                </p:cNvSpPr>
                <p:nvPr/>
              </p:nvSpPr>
              <p:spPr bwMode="auto">
                <a:xfrm>
                  <a:off x="207" y="3272"/>
                  <a:ext cx="174" cy="142"/>
                </a:xfrm>
                <a:prstGeom prst="ellipse">
                  <a:avLst/>
                </a:pr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206" name="Oval 399"/>
                <p:cNvSpPr>
                  <a:spLocks noChangeArrowheads="1"/>
                </p:cNvSpPr>
                <p:nvPr/>
              </p:nvSpPr>
              <p:spPr bwMode="auto">
                <a:xfrm>
                  <a:off x="315" y="3248"/>
                  <a:ext cx="174" cy="142"/>
                </a:xfrm>
                <a:prstGeom prst="ellipse">
                  <a:avLst/>
                </a:pr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207" name="Oval 400"/>
                <p:cNvSpPr>
                  <a:spLocks noChangeArrowheads="1"/>
                </p:cNvSpPr>
                <p:nvPr/>
              </p:nvSpPr>
              <p:spPr bwMode="auto">
                <a:xfrm>
                  <a:off x="447" y="3224"/>
                  <a:ext cx="174" cy="142"/>
                </a:xfrm>
                <a:prstGeom prst="ellipse">
                  <a:avLst/>
                </a:pr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208" name="Oval 401"/>
                <p:cNvSpPr>
                  <a:spLocks noChangeArrowheads="1"/>
                </p:cNvSpPr>
                <p:nvPr/>
              </p:nvSpPr>
              <p:spPr bwMode="auto">
                <a:xfrm>
                  <a:off x="549" y="3272"/>
                  <a:ext cx="174" cy="142"/>
                </a:xfrm>
                <a:prstGeom prst="ellipse">
                  <a:avLst/>
                </a:pr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209" name="Oval 402"/>
                <p:cNvSpPr>
                  <a:spLocks noChangeArrowheads="1"/>
                </p:cNvSpPr>
                <p:nvPr/>
              </p:nvSpPr>
              <p:spPr bwMode="auto">
                <a:xfrm>
                  <a:off x="651" y="3362"/>
                  <a:ext cx="174" cy="142"/>
                </a:xfrm>
                <a:prstGeom prst="ellipse">
                  <a:avLst/>
                </a:pr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210" name="Oval 403"/>
                <p:cNvSpPr>
                  <a:spLocks noChangeArrowheads="1"/>
                </p:cNvSpPr>
                <p:nvPr/>
              </p:nvSpPr>
              <p:spPr bwMode="auto">
                <a:xfrm>
                  <a:off x="75" y="3368"/>
                  <a:ext cx="246" cy="142"/>
                </a:xfrm>
                <a:prstGeom prst="ellipse">
                  <a:avLst/>
                </a:pr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211" name="Oval 404"/>
                <p:cNvSpPr>
                  <a:spLocks noChangeArrowheads="1"/>
                </p:cNvSpPr>
                <p:nvPr/>
              </p:nvSpPr>
              <p:spPr bwMode="auto">
                <a:xfrm>
                  <a:off x="129" y="3470"/>
                  <a:ext cx="246" cy="142"/>
                </a:xfrm>
                <a:prstGeom prst="ellipse">
                  <a:avLst/>
                </a:pr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212" name="Oval 405"/>
                <p:cNvSpPr>
                  <a:spLocks noChangeArrowheads="1"/>
                </p:cNvSpPr>
                <p:nvPr/>
              </p:nvSpPr>
              <p:spPr bwMode="auto">
                <a:xfrm>
                  <a:off x="237" y="3380"/>
                  <a:ext cx="246" cy="142"/>
                </a:xfrm>
                <a:prstGeom prst="ellipse">
                  <a:avLst/>
                </a:pr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213" name="Oval 406"/>
                <p:cNvSpPr>
                  <a:spLocks noChangeArrowheads="1"/>
                </p:cNvSpPr>
                <p:nvPr/>
              </p:nvSpPr>
              <p:spPr bwMode="auto">
                <a:xfrm>
                  <a:off x="291" y="3488"/>
                  <a:ext cx="174" cy="142"/>
                </a:xfrm>
                <a:prstGeom prst="ellipse">
                  <a:avLst/>
                </a:pr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214" name="Oval 407"/>
                <p:cNvSpPr>
                  <a:spLocks noChangeArrowheads="1"/>
                </p:cNvSpPr>
                <p:nvPr/>
              </p:nvSpPr>
              <p:spPr bwMode="auto">
                <a:xfrm>
                  <a:off x="435" y="3488"/>
                  <a:ext cx="264" cy="142"/>
                </a:xfrm>
                <a:prstGeom prst="ellipse">
                  <a:avLst/>
                </a:pr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215" name="Oval 408"/>
                <p:cNvSpPr>
                  <a:spLocks noChangeArrowheads="1"/>
                </p:cNvSpPr>
                <p:nvPr/>
              </p:nvSpPr>
              <p:spPr bwMode="auto">
                <a:xfrm>
                  <a:off x="537" y="3428"/>
                  <a:ext cx="246" cy="142"/>
                </a:xfrm>
                <a:prstGeom prst="ellipse">
                  <a:avLst/>
                </a:pr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216" name="Oval 409"/>
                <p:cNvSpPr>
                  <a:spLocks noChangeArrowheads="1"/>
                </p:cNvSpPr>
                <p:nvPr/>
              </p:nvSpPr>
              <p:spPr bwMode="auto">
                <a:xfrm>
                  <a:off x="411" y="3326"/>
                  <a:ext cx="246" cy="142"/>
                </a:xfrm>
                <a:prstGeom prst="ellipse">
                  <a:avLst/>
                </a:pr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217" name="Oval 410"/>
                <p:cNvSpPr>
                  <a:spLocks noChangeArrowheads="1"/>
                </p:cNvSpPr>
                <p:nvPr/>
              </p:nvSpPr>
              <p:spPr bwMode="auto">
                <a:xfrm>
                  <a:off x="387" y="3418"/>
                  <a:ext cx="246" cy="142"/>
                </a:xfrm>
                <a:prstGeom prst="ellipse">
                  <a:avLst/>
                </a:pr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 dirty="0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</p:grpSp>
        </p:grpSp>
        <p:sp>
          <p:nvSpPr>
            <p:cNvPr id="189" name="Rectangle 411"/>
            <p:cNvSpPr>
              <a:spLocks noChangeArrowheads="1"/>
            </p:cNvSpPr>
            <p:nvPr/>
          </p:nvSpPr>
          <p:spPr bwMode="auto">
            <a:xfrm>
              <a:off x="5148952" y="3565586"/>
              <a:ext cx="751573" cy="2719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1413" tIns="45706" rIns="91413" bIns="45706">
              <a:spAutoFit/>
            </a:bodyPr>
            <a:lstStyle/>
            <a:p>
              <a:pPr algn="ctr" latinLnBrk="0"/>
              <a:r>
                <a:rPr lang="en-US" altLang="ko-KR" sz="1100" b="1" dirty="0" smtClean="0">
                  <a:solidFill>
                    <a:srgbClr val="003399"/>
                  </a:solidFill>
                  <a:latin typeface="맑은 고딕" pitchFamily="50" charset="-127"/>
                  <a:ea typeface="산돌고딕B"/>
                  <a:cs typeface="산돌고딕B"/>
                </a:rPr>
                <a:t>RMDCN</a:t>
              </a:r>
              <a:endParaRPr kumimoji="0" lang="ko-KR" altLang="en-US" sz="1100" b="1" dirty="0">
                <a:solidFill>
                  <a:srgbClr val="003399"/>
                </a:solidFill>
                <a:latin typeface="맑은 고딕" pitchFamily="50" charset="-127"/>
                <a:ea typeface="산돌고딕B"/>
                <a:cs typeface="산돌고딕B"/>
              </a:endParaRPr>
            </a:p>
          </p:txBody>
        </p:sp>
      </p:grpSp>
      <p:sp>
        <p:nvSpPr>
          <p:cNvPr id="232" name="타원 231"/>
          <p:cNvSpPr/>
          <p:nvPr/>
        </p:nvSpPr>
        <p:spPr>
          <a:xfrm>
            <a:off x="251520" y="4228682"/>
            <a:ext cx="8136904" cy="2440677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4" name="TextBox 233"/>
          <p:cNvSpPr txBox="1"/>
          <p:nvPr/>
        </p:nvSpPr>
        <p:spPr>
          <a:xfrm>
            <a:off x="1691680" y="3933056"/>
            <a:ext cx="76815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200" b="1" dirty="0" smtClean="0">
                <a:solidFill>
                  <a:srgbClr val="FF0000"/>
                </a:solidFill>
              </a:rPr>
              <a:t>OK</a:t>
            </a:r>
            <a:endParaRPr lang="ko-KR" altLang="en-US" sz="3200" b="1" dirty="0">
              <a:solidFill>
                <a:srgbClr val="FF0000"/>
              </a:solidFill>
            </a:endParaRPr>
          </a:p>
        </p:txBody>
      </p:sp>
      <p:sp>
        <p:nvSpPr>
          <p:cNvPr id="235" name="TextBox 234"/>
          <p:cNvSpPr txBox="1"/>
          <p:nvPr/>
        </p:nvSpPr>
        <p:spPr>
          <a:xfrm>
            <a:off x="3059832" y="1196752"/>
            <a:ext cx="76815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200" b="1" dirty="0" smtClean="0">
                <a:solidFill>
                  <a:srgbClr val="FF0000"/>
                </a:solidFill>
              </a:rPr>
              <a:t>OK</a:t>
            </a:r>
            <a:endParaRPr lang="ko-KR" altLang="en-US" sz="3200" b="1" dirty="0">
              <a:solidFill>
                <a:srgbClr val="FF0000"/>
              </a:solidFill>
            </a:endParaRPr>
          </a:p>
        </p:txBody>
      </p:sp>
      <p:sp>
        <p:nvSpPr>
          <p:cNvPr id="236" name="TextBox 235"/>
          <p:cNvSpPr txBox="1"/>
          <p:nvPr/>
        </p:nvSpPr>
        <p:spPr>
          <a:xfrm>
            <a:off x="5436096" y="251937"/>
            <a:ext cx="155844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200" b="1" dirty="0" smtClean="0">
                <a:solidFill>
                  <a:srgbClr val="FF0000"/>
                </a:solidFill>
              </a:rPr>
              <a:t>‘12.4 ~</a:t>
            </a:r>
            <a:endParaRPr lang="ko-KR" altLang="en-US" sz="3200" b="1" dirty="0">
              <a:solidFill>
                <a:srgbClr val="FF0000"/>
              </a:solidFill>
            </a:endParaRPr>
          </a:p>
        </p:txBody>
      </p:sp>
      <p:sp>
        <p:nvSpPr>
          <p:cNvPr id="238" name="TextBox 237"/>
          <p:cNvSpPr txBox="1"/>
          <p:nvPr/>
        </p:nvSpPr>
        <p:spPr>
          <a:xfrm>
            <a:off x="7236296" y="2132856"/>
            <a:ext cx="17956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200" b="1" dirty="0" smtClean="0">
                <a:solidFill>
                  <a:srgbClr val="FF0000"/>
                </a:solidFill>
              </a:rPr>
              <a:t>’13.10 ~</a:t>
            </a:r>
            <a:endParaRPr lang="ko-KR" altLang="en-US" sz="3200" b="1" dirty="0">
              <a:solidFill>
                <a:srgbClr val="FF0000"/>
              </a:solidFill>
            </a:endParaRPr>
          </a:p>
        </p:txBody>
      </p:sp>
      <p:sp>
        <p:nvSpPr>
          <p:cNvPr id="239" name="Rectangle 1763"/>
          <p:cNvSpPr>
            <a:spLocks noChangeArrowheads="1"/>
          </p:cNvSpPr>
          <p:nvPr/>
        </p:nvSpPr>
        <p:spPr bwMode="auto">
          <a:xfrm>
            <a:off x="6084168" y="3861048"/>
            <a:ext cx="619125" cy="200025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9525">
            <a:solidFill>
              <a:srgbClr val="82A0FF"/>
            </a:solidFill>
            <a:miter lim="800000"/>
            <a:headEnd/>
            <a:tailEnd/>
          </a:ln>
        </p:spPr>
        <p:txBody>
          <a:bodyPr lIns="0" tIns="0" rIns="0" bIns="0" anchor="ctr" anchorCtr="1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1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산돌고딕B" pitchFamily="18" charset="-127"/>
              </a:rPr>
              <a:t>CORDEX</a:t>
            </a:r>
            <a:endParaRPr kumimoji="0" lang="en-US" altLang="ko-KR" sz="1100" b="1" dirty="0">
              <a:solidFill>
                <a:schemeClr val="tx1">
                  <a:lumMod val="95000"/>
                  <a:lumOff val="5000"/>
                </a:schemeClr>
              </a:solidFill>
              <a:latin typeface="+mj-lt"/>
              <a:ea typeface="산돌고딕B" pitchFamily="18" charset="-127"/>
            </a:endParaRPr>
          </a:p>
        </p:txBody>
      </p:sp>
      <p:pic>
        <p:nvPicPr>
          <p:cNvPr id="241" name="Picture 252" descr="서버_0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63888" y="3501008"/>
            <a:ext cx="30638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2" name="TextBox 241"/>
          <p:cNvSpPr txBox="1"/>
          <p:nvPr/>
        </p:nvSpPr>
        <p:spPr>
          <a:xfrm>
            <a:off x="3002913" y="3697287"/>
            <a:ext cx="135306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b="1" dirty="0" smtClean="0"/>
              <a:t>Virtual centre</a:t>
            </a:r>
            <a:endParaRPr lang="ko-KR" altLang="en-US" sz="1400" b="1" dirty="0"/>
          </a:p>
        </p:txBody>
      </p:sp>
      <p:sp>
        <p:nvSpPr>
          <p:cNvPr id="243" name="Line 417"/>
          <p:cNvSpPr>
            <a:spLocks noChangeShapeType="1"/>
          </p:cNvSpPr>
          <p:nvPr/>
        </p:nvSpPr>
        <p:spPr bwMode="auto">
          <a:xfrm flipV="1">
            <a:off x="3923929" y="3212976"/>
            <a:ext cx="1152127" cy="504055"/>
          </a:xfrm>
          <a:prstGeom prst="line">
            <a:avLst/>
          </a:prstGeom>
          <a:noFill/>
          <a:ln w="28575">
            <a:solidFill>
              <a:schemeClr val="accent3">
                <a:lumMod val="50000"/>
              </a:schemeClr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grpSp>
        <p:nvGrpSpPr>
          <p:cNvPr id="79" name="그룹 155"/>
          <p:cNvGrpSpPr>
            <a:grpSpLocks/>
          </p:cNvGrpSpPr>
          <p:nvPr/>
        </p:nvGrpSpPr>
        <p:grpSpPr bwMode="auto">
          <a:xfrm>
            <a:off x="4090665" y="3356992"/>
            <a:ext cx="841375" cy="361950"/>
            <a:chOff x="5076056" y="3501017"/>
            <a:chExt cx="876301" cy="376240"/>
          </a:xfrm>
        </p:grpSpPr>
        <p:grpSp>
          <p:nvGrpSpPr>
            <p:cNvPr id="80" name="Group 369"/>
            <p:cNvGrpSpPr>
              <a:grpSpLocks/>
            </p:cNvGrpSpPr>
            <p:nvPr/>
          </p:nvGrpSpPr>
          <p:grpSpPr bwMode="auto">
            <a:xfrm>
              <a:off x="5076056" y="3501017"/>
              <a:ext cx="876301" cy="376240"/>
              <a:chOff x="75" y="3248"/>
              <a:chExt cx="750" cy="382"/>
            </a:xfrm>
          </p:grpSpPr>
          <p:sp>
            <p:nvSpPr>
              <p:cNvPr id="247" name="Oval 370"/>
              <p:cNvSpPr>
                <a:spLocks noChangeArrowheads="1"/>
              </p:cNvSpPr>
              <p:nvPr/>
            </p:nvSpPr>
            <p:spPr bwMode="auto">
              <a:xfrm>
                <a:off x="207" y="3295"/>
                <a:ext cx="174" cy="137"/>
              </a:xfrm>
              <a:prstGeom prst="ellipse">
                <a:avLst/>
              </a:prstGeom>
              <a:solidFill>
                <a:srgbClr val="CCECFF"/>
              </a:solidFill>
              <a:ln w="9525">
                <a:noFill/>
                <a:round/>
                <a:headEnd/>
                <a:tailEnd/>
              </a:ln>
            </p:spPr>
            <p:txBody>
              <a:bodyPr tIns="0" bIns="0" anchor="ctr">
                <a:spAutoFit/>
              </a:bodyPr>
              <a:lstStyle/>
              <a:p>
                <a:endParaRPr kumimoji="0" lang="ko-KR" altLang="en-US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248" name="Oval 371"/>
              <p:cNvSpPr>
                <a:spLocks noChangeArrowheads="1"/>
              </p:cNvSpPr>
              <p:nvPr/>
            </p:nvSpPr>
            <p:spPr bwMode="auto">
              <a:xfrm>
                <a:off x="315" y="3271"/>
                <a:ext cx="174" cy="138"/>
              </a:xfrm>
              <a:prstGeom prst="ellipse">
                <a:avLst/>
              </a:prstGeom>
              <a:solidFill>
                <a:srgbClr val="CCECFF"/>
              </a:solidFill>
              <a:ln w="9525">
                <a:noFill/>
                <a:round/>
                <a:headEnd/>
                <a:tailEnd/>
              </a:ln>
            </p:spPr>
            <p:txBody>
              <a:bodyPr tIns="0" bIns="0" anchor="ctr">
                <a:spAutoFit/>
              </a:bodyPr>
              <a:lstStyle/>
              <a:p>
                <a:endParaRPr kumimoji="0" lang="ko-KR" altLang="en-US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249" name="Oval 372"/>
              <p:cNvSpPr>
                <a:spLocks noChangeArrowheads="1"/>
              </p:cNvSpPr>
              <p:nvPr/>
            </p:nvSpPr>
            <p:spPr bwMode="auto">
              <a:xfrm>
                <a:off x="447" y="3248"/>
                <a:ext cx="174" cy="138"/>
              </a:xfrm>
              <a:prstGeom prst="ellipse">
                <a:avLst/>
              </a:prstGeom>
              <a:solidFill>
                <a:srgbClr val="CCECFF"/>
              </a:solidFill>
              <a:ln w="9525">
                <a:noFill/>
                <a:round/>
                <a:headEnd/>
                <a:tailEnd/>
              </a:ln>
            </p:spPr>
            <p:txBody>
              <a:bodyPr tIns="0" bIns="0" anchor="ctr">
                <a:spAutoFit/>
              </a:bodyPr>
              <a:lstStyle/>
              <a:p>
                <a:endParaRPr kumimoji="0" lang="ko-KR" altLang="en-US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250" name="Oval 373"/>
              <p:cNvSpPr>
                <a:spLocks noChangeArrowheads="1"/>
              </p:cNvSpPr>
              <p:nvPr/>
            </p:nvSpPr>
            <p:spPr bwMode="auto">
              <a:xfrm>
                <a:off x="549" y="3283"/>
                <a:ext cx="174" cy="137"/>
              </a:xfrm>
              <a:prstGeom prst="ellipse">
                <a:avLst/>
              </a:prstGeom>
              <a:solidFill>
                <a:srgbClr val="CCECFF"/>
              </a:solidFill>
              <a:ln w="9525">
                <a:noFill/>
                <a:round/>
                <a:headEnd/>
                <a:tailEnd/>
              </a:ln>
            </p:spPr>
            <p:txBody>
              <a:bodyPr tIns="0" bIns="0" anchor="ctr">
                <a:spAutoFit/>
              </a:bodyPr>
              <a:lstStyle/>
              <a:p>
                <a:endParaRPr kumimoji="0" lang="ko-KR" altLang="en-US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251" name="Oval 374"/>
              <p:cNvSpPr>
                <a:spLocks noChangeArrowheads="1"/>
              </p:cNvSpPr>
              <p:nvPr/>
            </p:nvSpPr>
            <p:spPr bwMode="auto">
              <a:xfrm>
                <a:off x="651" y="3370"/>
                <a:ext cx="174" cy="138"/>
              </a:xfrm>
              <a:prstGeom prst="ellipse">
                <a:avLst/>
              </a:prstGeom>
              <a:solidFill>
                <a:srgbClr val="CCECFF"/>
              </a:solidFill>
              <a:ln w="9525">
                <a:noFill/>
                <a:round/>
                <a:headEnd/>
                <a:tailEnd/>
              </a:ln>
            </p:spPr>
            <p:txBody>
              <a:bodyPr tIns="0" bIns="0" anchor="ctr">
                <a:spAutoFit/>
              </a:bodyPr>
              <a:lstStyle/>
              <a:p>
                <a:endParaRPr kumimoji="0" lang="ko-KR" altLang="en-US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252" name="Oval 375"/>
              <p:cNvSpPr>
                <a:spLocks noChangeArrowheads="1"/>
              </p:cNvSpPr>
              <p:nvPr/>
            </p:nvSpPr>
            <p:spPr bwMode="auto">
              <a:xfrm>
                <a:off x="75" y="3376"/>
                <a:ext cx="246" cy="138"/>
              </a:xfrm>
              <a:prstGeom prst="ellipse">
                <a:avLst/>
              </a:prstGeom>
              <a:solidFill>
                <a:srgbClr val="CCECFF"/>
              </a:solidFill>
              <a:ln w="9525">
                <a:noFill/>
                <a:round/>
                <a:headEnd/>
                <a:tailEnd/>
              </a:ln>
            </p:spPr>
            <p:txBody>
              <a:bodyPr tIns="0" bIns="0" anchor="ctr">
                <a:spAutoFit/>
              </a:bodyPr>
              <a:lstStyle/>
              <a:p>
                <a:endParaRPr kumimoji="0" lang="ko-KR" altLang="en-US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253" name="Oval 376"/>
              <p:cNvSpPr>
                <a:spLocks noChangeArrowheads="1"/>
              </p:cNvSpPr>
              <p:nvPr/>
            </p:nvSpPr>
            <p:spPr bwMode="auto">
              <a:xfrm>
                <a:off x="292" y="3491"/>
                <a:ext cx="174" cy="139"/>
              </a:xfrm>
              <a:prstGeom prst="ellipse">
                <a:avLst/>
              </a:prstGeom>
              <a:solidFill>
                <a:srgbClr val="CCECFF"/>
              </a:solidFill>
              <a:ln w="9525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/>
                </a:outerShdw>
              </a:effectLst>
            </p:spPr>
            <p:txBody>
              <a:bodyPr tIns="0" bIns="0" anchor="ctr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/>
              </a:p>
            </p:txBody>
          </p:sp>
          <p:sp>
            <p:nvSpPr>
              <p:cNvPr id="254" name="Oval 377"/>
              <p:cNvSpPr>
                <a:spLocks noChangeArrowheads="1"/>
              </p:cNvSpPr>
              <p:nvPr/>
            </p:nvSpPr>
            <p:spPr bwMode="auto">
              <a:xfrm>
                <a:off x="434" y="3491"/>
                <a:ext cx="265" cy="139"/>
              </a:xfrm>
              <a:prstGeom prst="ellipse">
                <a:avLst/>
              </a:prstGeom>
              <a:solidFill>
                <a:srgbClr val="CCECFF"/>
              </a:solidFill>
              <a:ln w="9525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/>
                </a:outerShdw>
              </a:effectLst>
            </p:spPr>
            <p:txBody>
              <a:bodyPr tIns="0" bIns="0" anchor="ctr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/>
              </a:p>
            </p:txBody>
          </p:sp>
          <p:sp>
            <p:nvSpPr>
              <p:cNvPr id="255" name="Oval 378"/>
              <p:cNvSpPr>
                <a:spLocks noChangeArrowheads="1"/>
              </p:cNvSpPr>
              <p:nvPr/>
            </p:nvSpPr>
            <p:spPr bwMode="auto">
              <a:xfrm>
                <a:off x="537" y="3434"/>
                <a:ext cx="246" cy="138"/>
              </a:xfrm>
              <a:prstGeom prst="ellipse">
                <a:avLst/>
              </a:prstGeom>
              <a:solidFill>
                <a:srgbClr val="CCECFF"/>
              </a:solidFill>
              <a:ln w="9525">
                <a:noFill/>
                <a:round/>
                <a:headEnd/>
                <a:tailEnd/>
              </a:ln>
              <a:effectLst>
                <a:prstShdw prst="shdw17" dist="17961" dir="2700000">
                  <a:srgbClr val="7A8E99"/>
                </a:prstShdw>
              </a:effectLst>
            </p:spPr>
            <p:txBody>
              <a:bodyPr tIns="0" bIns="0" anchor="ctr">
                <a:spAutoFit/>
              </a:bodyPr>
              <a:lstStyle/>
              <a:p>
                <a:endParaRPr kumimoji="0" lang="ko-KR" altLang="en-US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256" name="Oval 379"/>
              <p:cNvSpPr>
                <a:spLocks noChangeArrowheads="1"/>
              </p:cNvSpPr>
              <p:nvPr/>
            </p:nvSpPr>
            <p:spPr bwMode="auto">
              <a:xfrm>
                <a:off x="411" y="3335"/>
                <a:ext cx="246" cy="138"/>
              </a:xfrm>
              <a:prstGeom prst="ellipse">
                <a:avLst/>
              </a:prstGeom>
              <a:solidFill>
                <a:srgbClr val="CCECFF"/>
              </a:solidFill>
              <a:ln w="9525">
                <a:noFill/>
                <a:round/>
                <a:headEnd/>
                <a:tailEnd/>
              </a:ln>
            </p:spPr>
            <p:txBody>
              <a:bodyPr tIns="0" bIns="0" anchor="ctr">
                <a:spAutoFit/>
              </a:bodyPr>
              <a:lstStyle/>
              <a:p>
                <a:endParaRPr kumimoji="0" lang="ko-KR" altLang="en-US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257" name="Oval 380"/>
              <p:cNvSpPr>
                <a:spLocks noChangeArrowheads="1"/>
              </p:cNvSpPr>
              <p:nvPr/>
            </p:nvSpPr>
            <p:spPr bwMode="auto">
              <a:xfrm>
                <a:off x="387" y="3422"/>
                <a:ext cx="246" cy="138"/>
              </a:xfrm>
              <a:prstGeom prst="ellipse">
                <a:avLst/>
              </a:prstGeom>
              <a:solidFill>
                <a:srgbClr val="CCECFF"/>
              </a:solidFill>
              <a:ln w="9525">
                <a:noFill/>
                <a:round/>
                <a:headEnd/>
                <a:tailEnd/>
              </a:ln>
            </p:spPr>
            <p:txBody>
              <a:bodyPr tIns="0" bIns="0" anchor="ctr">
                <a:spAutoFit/>
              </a:bodyPr>
              <a:lstStyle/>
              <a:p>
                <a:endParaRPr kumimoji="0" lang="ko-KR" altLang="en-US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258" name="Oval 381"/>
              <p:cNvSpPr>
                <a:spLocks noChangeArrowheads="1"/>
              </p:cNvSpPr>
              <p:nvPr/>
            </p:nvSpPr>
            <p:spPr bwMode="auto">
              <a:xfrm>
                <a:off x="129" y="3474"/>
                <a:ext cx="246" cy="137"/>
              </a:xfrm>
              <a:prstGeom prst="ellipse">
                <a:avLst/>
              </a:prstGeom>
              <a:solidFill>
                <a:srgbClr val="CCECFF"/>
              </a:solidFill>
              <a:ln w="9525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/>
                </a:outerShdw>
              </a:effectLst>
            </p:spPr>
            <p:txBody>
              <a:bodyPr tIns="0" bIns="0" anchor="ctr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/>
              </a:p>
            </p:txBody>
          </p:sp>
          <p:sp>
            <p:nvSpPr>
              <p:cNvPr id="259" name="Oval 382"/>
              <p:cNvSpPr>
                <a:spLocks noChangeArrowheads="1"/>
              </p:cNvSpPr>
              <p:nvPr/>
            </p:nvSpPr>
            <p:spPr bwMode="auto">
              <a:xfrm>
                <a:off x="237" y="3387"/>
                <a:ext cx="246" cy="175"/>
              </a:xfrm>
              <a:prstGeom prst="ellipse">
                <a:avLst/>
              </a:prstGeom>
              <a:solidFill>
                <a:srgbClr val="CCECFF"/>
              </a:solidFill>
              <a:ln w="9525">
                <a:noFill/>
                <a:round/>
                <a:headEnd/>
                <a:tailEnd/>
              </a:ln>
            </p:spPr>
            <p:txBody>
              <a:bodyPr tIns="0" bIns="0" anchor="ctr">
                <a:spAutoFit/>
              </a:bodyPr>
              <a:lstStyle/>
              <a:p>
                <a:endParaRPr kumimoji="0" lang="ko-KR" altLang="en-US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grpSp>
            <p:nvGrpSpPr>
              <p:cNvPr id="81" name="Group 383"/>
              <p:cNvGrpSpPr>
                <a:grpSpLocks/>
              </p:cNvGrpSpPr>
              <p:nvPr/>
            </p:nvGrpSpPr>
            <p:grpSpPr bwMode="auto">
              <a:xfrm>
                <a:off x="105" y="3252"/>
                <a:ext cx="693" cy="288"/>
                <a:chOff x="75" y="3224"/>
                <a:chExt cx="750" cy="406"/>
              </a:xfrm>
            </p:grpSpPr>
            <p:sp>
              <p:nvSpPr>
                <p:cNvPr id="275" name="Oval 384"/>
                <p:cNvSpPr>
                  <a:spLocks noChangeArrowheads="1"/>
                </p:cNvSpPr>
                <p:nvPr/>
              </p:nvSpPr>
              <p:spPr bwMode="auto">
                <a:xfrm>
                  <a:off x="207" y="3272"/>
                  <a:ext cx="174" cy="142"/>
                </a:xfrm>
                <a:prstGeom prst="ellipse">
                  <a:avLst/>
                </a:prstGeom>
                <a:solidFill>
                  <a:srgbClr val="E1F4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276" name="Oval 385"/>
                <p:cNvSpPr>
                  <a:spLocks noChangeArrowheads="1"/>
                </p:cNvSpPr>
                <p:nvPr/>
              </p:nvSpPr>
              <p:spPr bwMode="auto">
                <a:xfrm>
                  <a:off x="315" y="3248"/>
                  <a:ext cx="174" cy="142"/>
                </a:xfrm>
                <a:prstGeom prst="ellipse">
                  <a:avLst/>
                </a:prstGeom>
                <a:solidFill>
                  <a:srgbClr val="E1F4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277" name="Oval 386"/>
                <p:cNvSpPr>
                  <a:spLocks noChangeArrowheads="1"/>
                </p:cNvSpPr>
                <p:nvPr/>
              </p:nvSpPr>
              <p:spPr bwMode="auto">
                <a:xfrm>
                  <a:off x="447" y="3224"/>
                  <a:ext cx="174" cy="142"/>
                </a:xfrm>
                <a:prstGeom prst="ellipse">
                  <a:avLst/>
                </a:prstGeom>
                <a:solidFill>
                  <a:srgbClr val="E1F4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278" name="Oval 387"/>
                <p:cNvSpPr>
                  <a:spLocks noChangeArrowheads="1"/>
                </p:cNvSpPr>
                <p:nvPr/>
              </p:nvSpPr>
              <p:spPr bwMode="auto">
                <a:xfrm>
                  <a:off x="549" y="3272"/>
                  <a:ext cx="174" cy="142"/>
                </a:xfrm>
                <a:prstGeom prst="ellipse">
                  <a:avLst/>
                </a:prstGeom>
                <a:solidFill>
                  <a:srgbClr val="E1F4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279" name="Oval 388"/>
                <p:cNvSpPr>
                  <a:spLocks noChangeArrowheads="1"/>
                </p:cNvSpPr>
                <p:nvPr/>
              </p:nvSpPr>
              <p:spPr bwMode="auto">
                <a:xfrm>
                  <a:off x="651" y="3362"/>
                  <a:ext cx="174" cy="142"/>
                </a:xfrm>
                <a:prstGeom prst="ellipse">
                  <a:avLst/>
                </a:prstGeom>
                <a:solidFill>
                  <a:srgbClr val="E1F4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280" name="Oval 389"/>
                <p:cNvSpPr>
                  <a:spLocks noChangeArrowheads="1"/>
                </p:cNvSpPr>
                <p:nvPr/>
              </p:nvSpPr>
              <p:spPr bwMode="auto">
                <a:xfrm>
                  <a:off x="75" y="3368"/>
                  <a:ext cx="246" cy="142"/>
                </a:xfrm>
                <a:prstGeom prst="ellipse">
                  <a:avLst/>
                </a:prstGeom>
                <a:solidFill>
                  <a:srgbClr val="E1F4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281" name="Oval 390"/>
                <p:cNvSpPr>
                  <a:spLocks noChangeArrowheads="1"/>
                </p:cNvSpPr>
                <p:nvPr/>
              </p:nvSpPr>
              <p:spPr bwMode="auto">
                <a:xfrm>
                  <a:off x="129" y="3470"/>
                  <a:ext cx="246" cy="142"/>
                </a:xfrm>
                <a:prstGeom prst="ellipse">
                  <a:avLst/>
                </a:prstGeom>
                <a:solidFill>
                  <a:srgbClr val="E1F4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282" name="Oval 391"/>
                <p:cNvSpPr>
                  <a:spLocks noChangeArrowheads="1"/>
                </p:cNvSpPr>
                <p:nvPr/>
              </p:nvSpPr>
              <p:spPr bwMode="auto">
                <a:xfrm>
                  <a:off x="237" y="3380"/>
                  <a:ext cx="246" cy="142"/>
                </a:xfrm>
                <a:prstGeom prst="ellipse">
                  <a:avLst/>
                </a:prstGeom>
                <a:solidFill>
                  <a:srgbClr val="E1F4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283" name="Oval 392"/>
                <p:cNvSpPr>
                  <a:spLocks noChangeArrowheads="1"/>
                </p:cNvSpPr>
                <p:nvPr/>
              </p:nvSpPr>
              <p:spPr bwMode="auto">
                <a:xfrm>
                  <a:off x="291" y="3488"/>
                  <a:ext cx="174" cy="142"/>
                </a:xfrm>
                <a:prstGeom prst="ellipse">
                  <a:avLst/>
                </a:prstGeom>
                <a:solidFill>
                  <a:srgbClr val="E1F4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284" name="Oval 393"/>
                <p:cNvSpPr>
                  <a:spLocks noChangeArrowheads="1"/>
                </p:cNvSpPr>
                <p:nvPr/>
              </p:nvSpPr>
              <p:spPr bwMode="auto">
                <a:xfrm>
                  <a:off x="435" y="3488"/>
                  <a:ext cx="264" cy="142"/>
                </a:xfrm>
                <a:prstGeom prst="ellipse">
                  <a:avLst/>
                </a:prstGeom>
                <a:solidFill>
                  <a:srgbClr val="E1F4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285" name="Oval 394"/>
                <p:cNvSpPr>
                  <a:spLocks noChangeArrowheads="1"/>
                </p:cNvSpPr>
                <p:nvPr/>
              </p:nvSpPr>
              <p:spPr bwMode="auto">
                <a:xfrm>
                  <a:off x="537" y="3428"/>
                  <a:ext cx="246" cy="142"/>
                </a:xfrm>
                <a:prstGeom prst="ellipse">
                  <a:avLst/>
                </a:prstGeom>
                <a:solidFill>
                  <a:srgbClr val="E1F4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286" name="Oval 395"/>
                <p:cNvSpPr>
                  <a:spLocks noChangeArrowheads="1"/>
                </p:cNvSpPr>
                <p:nvPr/>
              </p:nvSpPr>
              <p:spPr bwMode="auto">
                <a:xfrm>
                  <a:off x="411" y="3326"/>
                  <a:ext cx="246" cy="142"/>
                </a:xfrm>
                <a:prstGeom prst="ellipse">
                  <a:avLst/>
                </a:prstGeom>
                <a:solidFill>
                  <a:srgbClr val="E1F4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287" name="Oval 396"/>
                <p:cNvSpPr>
                  <a:spLocks noChangeArrowheads="1"/>
                </p:cNvSpPr>
                <p:nvPr/>
              </p:nvSpPr>
              <p:spPr bwMode="auto">
                <a:xfrm>
                  <a:off x="387" y="3416"/>
                  <a:ext cx="246" cy="142"/>
                </a:xfrm>
                <a:prstGeom prst="ellipse">
                  <a:avLst/>
                </a:prstGeom>
                <a:solidFill>
                  <a:srgbClr val="E1F4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</p:grpSp>
          <p:grpSp>
            <p:nvGrpSpPr>
              <p:cNvPr id="82" name="Group 397"/>
              <p:cNvGrpSpPr>
                <a:grpSpLocks/>
              </p:cNvGrpSpPr>
              <p:nvPr/>
            </p:nvGrpSpPr>
            <p:grpSpPr bwMode="auto">
              <a:xfrm>
                <a:off x="122" y="3302"/>
                <a:ext cx="660" cy="243"/>
                <a:chOff x="75" y="3224"/>
                <a:chExt cx="750" cy="406"/>
              </a:xfrm>
            </p:grpSpPr>
            <p:sp>
              <p:nvSpPr>
                <p:cNvPr id="262" name="Oval 398"/>
                <p:cNvSpPr>
                  <a:spLocks noChangeArrowheads="1"/>
                </p:cNvSpPr>
                <p:nvPr/>
              </p:nvSpPr>
              <p:spPr bwMode="auto">
                <a:xfrm>
                  <a:off x="207" y="3272"/>
                  <a:ext cx="174" cy="142"/>
                </a:xfrm>
                <a:prstGeom prst="ellipse">
                  <a:avLst/>
                </a:pr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263" name="Oval 399"/>
                <p:cNvSpPr>
                  <a:spLocks noChangeArrowheads="1"/>
                </p:cNvSpPr>
                <p:nvPr/>
              </p:nvSpPr>
              <p:spPr bwMode="auto">
                <a:xfrm>
                  <a:off x="315" y="3248"/>
                  <a:ext cx="174" cy="142"/>
                </a:xfrm>
                <a:prstGeom prst="ellipse">
                  <a:avLst/>
                </a:pr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264" name="Oval 400"/>
                <p:cNvSpPr>
                  <a:spLocks noChangeArrowheads="1"/>
                </p:cNvSpPr>
                <p:nvPr/>
              </p:nvSpPr>
              <p:spPr bwMode="auto">
                <a:xfrm>
                  <a:off x="447" y="3224"/>
                  <a:ext cx="174" cy="142"/>
                </a:xfrm>
                <a:prstGeom prst="ellipse">
                  <a:avLst/>
                </a:pr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265" name="Oval 401"/>
                <p:cNvSpPr>
                  <a:spLocks noChangeArrowheads="1"/>
                </p:cNvSpPr>
                <p:nvPr/>
              </p:nvSpPr>
              <p:spPr bwMode="auto">
                <a:xfrm>
                  <a:off x="549" y="3272"/>
                  <a:ext cx="174" cy="142"/>
                </a:xfrm>
                <a:prstGeom prst="ellipse">
                  <a:avLst/>
                </a:pr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266" name="Oval 402"/>
                <p:cNvSpPr>
                  <a:spLocks noChangeArrowheads="1"/>
                </p:cNvSpPr>
                <p:nvPr/>
              </p:nvSpPr>
              <p:spPr bwMode="auto">
                <a:xfrm>
                  <a:off x="651" y="3362"/>
                  <a:ext cx="174" cy="142"/>
                </a:xfrm>
                <a:prstGeom prst="ellipse">
                  <a:avLst/>
                </a:pr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267" name="Oval 403"/>
                <p:cNvSpPr>
                  <a:spLocks noChangeArrowheads="1"/>
                </p:cNvSpPr>
                <p:nvPr/>
              </p:nvSpPr>
              <p:spPr bwMode="auto">
                <a:xfrm>
                  <a:off x="75" y="3368"/>
                  <a:ext cx="246" cy="142"/>
                </a:xfrm>
                <a:prstGeom prst="ellipse">
                  <a:avLst/>
                </a:pr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268" name="Oval 404"/>
                <p:cNvSpPr>
                  <a:spLocks noChangeArrowheads="1"/>
                </p:cNvSpPr>
                <p:nvPr/>
              </p:nvSpPr>
              <p:spPr bwMode="auto">
                <a:xfrm>
                  <a:off x="129" y="3470"/>
                  <a:ext cx="246" cy="142"/>
                </a:xfrm>
                <a:prstGeom prst="ellipse">
                  <a:avLst/>
                </a:pr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269" name="Oval 405"/>
                <p:cNvSpPr>
                  <a:spLocks noChangeArrowheads="1"/>
                </p:cNvSpPr>
                <p:nvPr/>
              </p:nvSpPr>
              <p:spPr bwMode="auto">
                <a:xfrm>
                  <a:off x="237" y="3380"/>
                  <a:ext cx="246" cy="142"/>
                </a:xfrm>
                <a:prstGeom prst="ellipse">
                  <a:avLst/>
                </a:pr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270" name="Oval 406"/>
                <p:cNvSpPr>
                  <a:spLocks noChangeArrowheads="1"/>
                </p:cNvSpPr>
                <p:nvPr/>
              </p:nvSpPr>
              <p:spPr bwMode="auto">
                <a:xfrm>
                  <a:off x="291" y="3488"/>
                  <a:ext cx="174" cy="142"/>
                </a:xfrm>
                <a:prstGeom prst="ellipse">
                  <a:avLst/>
                </a:pr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271" name="Oval 407"/>
                <p:cNvSpPr>
                  <a:spLocks noChangeArrowheads="1"/>
                </p:cNvSpPr>
                <p:nvPr/>
              </p:nvSpPr>
              <p:spPr bwMode="auto">
                <a:xfrm>
                  <a:off x="435" y="3488"/>
                  <a:ext cx="264" cy="142"/>
                </a:xfrm>
                <a:prstGeom prst="ellipse">
                  <a:avLst/>
                </a:pr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272" name="Oval 408"/>
                <p:cNvSpPr>
                  <a:spLocks noChangeArrowheads="1"/>
                </p:cNvSpPr>
                <p:nvPr/>
              </p:nvSpPr>
              <p:spPr bwMode="auto">
                <a:xfrm>
                  <a:off x="537" y="3428"/>
                  <a:ext cx="246" cy="142"/>
                </a:xfrm>
                <a:prstGeom prst="ellipse">
                  <a:avLst/>
                </a:pr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273" name="Oval 409"/>
                <p:cNvSpPr>
                  <a:spLocks noChangeArrowheads="1"/>
                </p:cNvSpPr>
                <p:nvPr/>
              </p:nvSpPr>
              <p:spPr bwMode="auto">
                <a:xfrm>
                  <a:off x="411" y="3326"/>
                  <a:ext cx="246" cy="142"/>
                </a:xfrm>
                <a:prstGeom prst="ellipse">
                  <a:avLst/>
                </a:pr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274" name="Oval 410"/>
                <p:cNvSpPr>
                  <a:spLocks noChangeArrowheads="1"/>
                </p:cNvSpPr>
                <p:nvPr/>
              </p:nvSpPr>
              <p:spPr bwMode="auto">
                <a:xfrm>
                  <a:off x="387" y="3418"/>
                  <a:ext cx="246" cy="142"/>
                </a:xfrm>
                <a:prstGeom prst="ellipse">
                  <a:avLst/>
                </a:pr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tIns="0" bIns="0" anchor="ctr">
                  <a:spAutoFit/>
                </a:bodyPr>
                <a:lstStyle/>
                <a:p>
                  <a:endParaRPr kumimoji="0" lang="ko-KR" altLang="en-US" dirty="0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</p:grpSp>
        </p:grpSp>
        <p:sp>
          <p:nvSpPr>
            <p:cNvPr id="246" name="Rectangle 411"/>
            <p:cNvSpPr>
              <a:spLocks noChangeArrowheads="1"/>
            </p:cNvSpPr>
            <p:nvPr/>
          </p:nvSpPr>
          <p:spPr bwMode="auto">
            <a:xfrm>
              <a:off x="5149789" y="3565586"/>
              <a:ext cx="749903" cy="2719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1413" tIns="45706" rIns="91413" bIns="45706">
              <a:spAutoFit/>
            </a:bodyPr>
            <a:lstStyle/>
            <a:p>
              <a:pPr algn="ctr" latinLnBrk="0"/>
              <a:r>
                <a:rPr lang="en-US" altLang="ko-KR" sz="1100" b="1" dirty="0" smtClean="0">
                  <a:solidFill>
                    <a:srgbClr val="003399"/>
                  </a:solidFill>
                  <a:latin typeface="맑은 고딕" pitchFamily="50" charset="-127"/>
                  <a:ea typeface="산돌고딕B"/>
                  <a:cs typeface="산돌고딕B"/>
                </a:rPr>
                <a:t>Intranet</a:t>
              </a:r>
              <a:endParaRPr kumimoji="0" lang="ko-KR" altLang="en-US" sz="1100" b="1" dirty="0">
                <a:solidFill>
                  <a:srgbClr val="003399"/>
                </a:solidFill>
                <a:latin typeface="맑은 고딕" pitchFamily="50" charset="-127"/>
                <a:ea typeface="산돌고딕B"/>
                <a:cs typeface="산돌고딕B"/>
              </a:endParaRPr>
            </a:p>
          </p:txBody>
        </p:sp>
      </p:grpSp>
      <p:pic>
        <p:nvPicPr>
          <p:cNvPr id="288" name="Picture 264" descr="서버_0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028384" y="3429000"/>
            <a:ext cx="30638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9" name="Rectangle 1763"/>
          <p:cNvSpPr>
            <a:spLocks noChangeArrowheads="1"/>
          </p:cNvSpPr>
          <p:nvPr/>
        </p:nvSpPr>
        <p:spPr bwMode="auto">
          <a:xfrm>
            <a:off x="7668344" y="3861048"/>
            <a:ext cx="1223516" cy="287264"/>
          </a:xfrm>
          <a:prstGeom prst="rect">
            <a:avLst/>
          </a:prstGeom>
          <a:solidFill>
            <a:schemeClr val="accent1"/>
          </a:solidFill>
          <a:ln w="9525">
            <a:solidFill>
              <a:srgbClr val="82A0FF"/>
            </a:solidFill>
            <a:miter lim="800000"/>
            <a:headEnd/>
            <a:tailEnd/>
          </a:ln>
        </p:spPr>
        <p:txBody>
          <a:bodyPr lIns="0" tIns="0" rIns="0" bIns="0" anchor="ctr" anchorCtr="1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smtClean="0">
                <a:latin typeface="+mj-lt"/>
                <a:ea typeface="산돌고딕B" pitchFamily="18" charset="-127"/>
              </a:rPr>
              <a:t>NC Karachi</a:t>
            </a:r>
            <a:endParaRPr kumimoji="0" lang="en-US" altLang="ko-KR" sz="1200" b="1" dirty="0">
              <a:latin typeface="+mj-lt"/>
              <a:ea typeface="산돌고딕B" pitchFamily="18" charset="-127"/>
            </a:endParaRPr>
          </a:p>
        </p:txBody>
      </p:sp>
      <p:sp>
        <p:nvSpPr>
          <p:cNvPr id="237" name="TextBox 236"/>
          <p:cNvSpPr txBox="1"/>
          <p:nvPr/>
        </p:nvSpPr>
        <p:spPr>
          <a:xfrm>
            <a:off x="5796136" y="3708321"/>
            <a:ext cx="1795684" cy="584775"/>
          </a:xfrm>
          <a:prstGeom prst="rect">
            <a:avLst/>
          </a:prstGeom>
          <a:solidFill>
            <a:schemeClr val="accent3"/>
          </a:solidFill>
        </p:spPr>
        <p:txBody>
          <a:bodyPr wrap="none" rtlCol="0">
            <a:spAutoFit/>
          </a:bodyPr>
          <a:lstStyle/>
          <a:p>
            <a:r>
              <a:rPr lang="en-US" altLang="ko-KR" sz="3200" b="1" dirty="0" smtClean="0">
                <a:solidFill>
                  <a:srgbClr val="FF0000"/>
                </a:solidFill>
              </a:rPr>
              <a:t>’12.10 ~</a:t>
            </a:r>
            <a:endParaRPr lang="ko-KR" altLang="en-US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2" grpId="0" animBg="1"/>
      <p:bldP spid="173" grpId="0" animBg="1"/>
      <p:bldP spid="174" grpId="0" animBg="1"/>
      <p:bldP spid="232" grpId="0" animBg="1"/>
      <p:bldP spid="234" grpId="0"/>
      <p:bldP spid="235" grpId="0"/>
      <p:bldP spid="236" grpId="0"/>
      <p:bldP spid="238" grpId="0"/>
      <p:bldP spid="23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loud"/>
          <p:cNvSpPr>
            <a:spLocks noChangeAspect="1" noEditPoints="1" noChangeArrowheads="1"/>
          </p:cNvSpPr>
          <p:nvPr/>
        </p:nvSpPr>
        <p:spPr bwMode="auto">
          <a:xfrm>
            <a:off x="7140688" y="3166863"/>
            <a:ext cx="1447800" cy="838200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2977 w 21600"/>
              <a:gd name="T13" fmla="*/ 3262 h 21600"/>
              <a:gd name="T14" fmla="*/ 17087 w 21600"/>
              <a:gd name="T15" fmla="*/ 1733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gradFill rotWithShape="0">
            <a:gsLst>
              <a:gs pos="0">
                <a:srgbClr val="96AB94"/>
              </a:gs>
              <a:gs pos="17000">
                <a:srgbClr val="D4DEFF"/>
              </a:gs>
              <a:gs pos="47000">
                <a:srgbClr val="D4DEFF"/>
              </a:gs>
              <a:gs pos="100000">
                <a:srgbClr val="8488C4"/>
              </a:gs>
            </a:gsLst>
            <a:path path="rect">
              <a:fillToRect l="50000" t="50000" r="50000" b="50000"/>
            </a:path>
          </a:gra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endParaRPr lang="ko-KR" altLang="en-US"/>
          </a:p>
        </p:txBody>
      </p:sp>
      <p:pic>
        <p:nvPicPr>
          <p:cNvPr id="6" name="Picture 14" descr="01_img12"/>
          <p:cNvPicPr>
            <a:picLocks noChangeAspect="1" noChangeArrowheads="1"/>
          </p:cNvPicPr>
          <p:nvPr/>
        </p:nvPicPr>
        <p:blipFill>
          <a:blip r:embed="rId3" cstate="print"/>
          <a:srcRect l="2307" t="4642" r="7976" b="18914"/>
          <a:stretch>
            <a:fillRect/>
          </a:stretch>
        </p:blipFill>
        <p:spPr bwMode="auto">
          <a:xfrm>
            <a:off x="609850" y="3428999"/>
            <a:ext cx="1500198" cy="118436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Text Box 48"/>
          <p:cNvSpPr txBox="1">
            <a:spLocks noChangeArrowheads="1"/>
          </p:cNvSpPr>
          <p:nvPr/>
        </p:nvSpPr>
        <p:spPr bwMode="auto">
          <a:xfrm>
            <a:off x="251520" y="4638698"/>
            <a:ext cx="2144280" cy="28623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square">
            <a:spAutoFit/>
          </a:bodyPr>
          <a:lstStyle/>
          <a:p>
            <a:pPr algn="ctr" latinLnBrk="0">
              <a:lnSpc>
                <a:spcPct val="90000"/>
              </a:lnSpc>
            </a:pPr>
            <a:r>
              <a:rPr lang="ko-KR" altLang="ko-KR" sz="1400" dirty="0" smtClean="0"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ko-KR" sz="1400" dirty="0">
                <a:latin typeface="HY견고딕" pitchFamily="18" charset="-127"/>
                <a:ea typeface="HY견고딕" pitchFamily="18" charset="-127"/>
              </a:rPr>
              <a:t>KOREN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/KREONET</a:t>
            </a:r>
            <a:r>
              <a:rPr lang="en-US" altLang="ko-KR" sz="1400" dirty="0">
                <a:latin typeface="HY견고딕" pitchFamily="18" charset="-127"/>
                <a:ea typeface="HY견고딕" pitchFamily="18" charset="-127"/>
              </a:rPr>
              <a:t>)</a:t>
            </a:r>
            <a:endParaRPr lang="en-US" altLang="ko-KR" sz="10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Text Box 76"/>
          <p:cNvSpPr txBox="1">
            <a:spLocks noChangeArrowheads="1"/>
          </p:cNvSpPr>
          <p:nvPr/>
        </p:nvSpPr>
        <p:spPr bwMode="auto">
          <a:xfrm>
            <a:off x="7572736" y="3430799"/>
            <a:ext cx="610475" cy="28623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square">
            <a:spAutoFit/>
          </a:bodyPr>
          <a:lstStyle/>
          <a:p>
            <a:pPr latinLnBrk="0">
              <a:lnSpc>
                <a:spcPct val="90000"/>
              </a:lnSpc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GTS</a:t>
            </a:r>
            <a:endParaRPr lang="en-US" altLang="ko-KR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Cloud"/>
          <p:cNvSpPr>
            <a:spLocks noChangeAspect="1" noEditPoints="1" noChangeArrowheads="1"/>
          </p:cNvSpPr>
          <p:nvPr/>
        </p:nvSpPr>
        <p:spPr bwMode="auto">
          <a:xfrm>
            <a:off x="6420608" y="1942727"/>
            <a:ext cx="1447800" cy="838200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2977 w 21600"/>
              <a:gd name="T13" fmla="*/ 3262 h 21600"/>
              <a:gd name="T14" fmla="*/ 17087 w 21600"/>
              <a:gd name="T15" fmla="*/ 1733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gradFill rotWithShape="0">
            <a:gsLst>
              <a:gs pos="0">
                <a:srgbClr val="96AB94"/>
              </a:gs>
              <a:gs pos="17000">
                <a:srgbClr val="D4DEFF"/>
              </a:gs>
              <a:gs pos="47000">
                <a:srgbClr val="D4DEFF"/>
              </a:gs>
              <a:gs pos="100000">
                <a:srgbClr val="8488C4"/>
              </a:gs>
            </a:gsLst>
            <a:path path="rect">
              <a:fillToRect l="50000" t="50000" r="50000" b="50000"/>
            </a:path>
          </a:gra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endParaRPr lang="ko-KR" altLang="en-US"/>
          </a:p>
        </p:txBody>
      </p:sp>
      <p:sp>
        <p:nvSpPr>
          <p:cNvPr id="10" name="Text Box 77"/>
          <p:cNvSpPr txBox="1">
            <a:spLocks noChangeArrowheads="1"/>
          </p:cNvSpPr>
          <p:nvPr/>
        </p:nvSpPr>
        <p:spPr bwMode="auto">
          <a:xfrm>
            <a:off x="6708640" y="2230759"/>
            <a:ext cx="872355" cy="28623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latinLnBrk="0">
              <a:lnSpc>
                <a:spcPct val="90000"/>
              </a:lnSpc>
            </a:pPr>
            <a:r>
              <a:rPr lang="en-US" altLang="ko-KR" sz="1400" dirty="0" smtClean="0">
                <a:solidFill>
                  <a:srgbClr val="48302E"/>
                </a:solidFill>
                <a:latin typeface="HY헤드라인M" pitchFamily="18" charset="-127"/>
                <a:ea typeface="HY헤드라인M" pitchFamily="18" charset="-127"/>
              </a:rPr>
              <a:t>Internet</a:t>
            </a:r>
            <a:endParaRPr lang="ko-KR" altLang="en-US" sz="1400" dirty="0">
              <a:solidFill>
                <a:srgbClr val="48302E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2" name="Group 95"/>
          <p:cNvGrpSpPr>
            <a:grpSpLocks/>
          </p:cNvGrpSpPr>
          <p:nvPr/>
        </p:nvGrpSpPr>
        <p:grpSpPr bwMode="auto">
          <a:xfrm>
            <a:off x="2972137" y="2548774"/>
            <a:ext cx="3240087" cy="2447925"/>
            <a:chOff x="2018" y="1117"/>
            <a:chExt cx="1678" cy="1224"/>
          </a:xfrm>
        </p:grpSpPr>
        <p:pic>
          <p:nvPicPr>
            <p:cNvPr id="12" name="Picture 71"/>
            <p:cNvPicPr>
              <a:picLocks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154" y="1253"/>
              <a:ext cx="1407" cy="9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3" name="Rectangle 94"/>
            <p:cNvSpPr>
              <a:spLocks noChangeArrowheads="1"/>
            </p:cNvSpPr>
            <p:nvPr/>
          </p:nvSpPr>
          <p:spPr bwMode="auto">
            <a:xfrm>
              <a:off x="2018" y="1117"/>
              <a:ext cx="1678" cy="1224"/>
            </a:xfrm>
            <a:prstGeom prst="rect">
              <a:avLst/>
            </a:prstGeom>
            <a:solidFill>
              <a:schemeClr val="bg1">
                <a:alpha val="59999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</p:grpSp>
      <p:grpSp>
        <p:nvGrpSpPr>
          <p:cNvPr id="3" name="Group 112"/>
          <p:cNvGrpSpPr>
            <a:grpSpLocks/>
          </p:cNvGrpSpPr>
          <p:nvPr/>
        </p:nvGrpSpPr>
        <p:grpSpPr bwMode="auto">
          <a:xfrm>
            <a:off x="523592" y="5085182"/>
            <a:ext cx="1656184" cy="648073"/>
            <a:chOff x="657" y="754"/>
            <a:chExt cx="2267" cy="1452"/>
          </a:xfrm>
        </p:grpSpPr>
        <p:sp>
          <p:nvSpPr>
            <p:cNvPr id="43" name="Oval 113"/>
            <p:cNvSpPr>
              <a:spLocks noChangeArrowheads="1"/>
            </p:cNvSpPr>
            <p:nvPr/>
          </p:nvSpPr>
          <p:spPr bwMode="auto">
            <a:xfrm>
              <a:off x="885" y="1071"/>
              <a:ext cx="634" cy="454"/>
            </a:xfrm>
            <a:prstGeom prst="ellipse">
              <a:avLst/>
            </a:prstGeom>
            <a:solidFill>
              <a:srgbClr val="FFFF99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44" name="Oval 114"/>
            <p:cNvSpPr>
              <a:spLocks noChangeArrowheads="1"/>
            </p:cNvSpPr>
            <p:nvPr/>
          </p:nvSpPr>
          <p:spPr bwMode="auto">
            <a:xfrm>
              <a:off x="1202" y="890"/>
              <a:ext cx="634" cy="454"/>
            </a:xfrm>
            <a:prstGeom prst="ellipse">
              <a:avLst/>
            </a:prstGeom>
            <a:solidFill>
              <a:srgbClr val="FFFF99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45" name="Oval 115"/>
            <p:cNvSpPr>
              <a:spLocks noChangeArrowheads="1"/>
            </p:cNvSpPr>
            <p:nvPr/>
          </p:nvSpPr>
          <p:spPr bwMode="auto">
            <a:xfrm>
              <a:off x="1428" y="754"/>
              <a:ext cx="634" cy="454"/>
            </a:xfrm>
            <a:prstGeom prst="ellipse">
              <a:avLst/>
            </a:prstGeom>
            <a:solidFill>
              <a:srgbClr val="FFFF99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46" name="Oval 116"/>
            <p:cNvSpPr>
              <a:spLocks noChangeArrowheads="1"/>
            </p:cNvSpPr>
            <p:nvPr/>
          </p:nvSpPr>
          <p:spPr bwMode="auto">
            <a:xfrm>
              <a:off x="2245" y="1298"/>
              <a:ext cx="634" cy="454"/>
            </a:xfrm>
            <a:prstGeom prst="ellipse">
              <a:avLst/>
            </a:prstGeom>
            <a:solidFill>
              <a:srgbClr val="FFFF99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47" name="Oval 117"/>
            <p:cNvSpPr>
              <a:spLocks noChangeArrowheads="1"/>
            </p:cNvSpPr>
            <p:nvPr/>
          </p:nvSpPr>
          <p:spPr bwMode="auto">
            <a:xfrm>
              <a:off x="1701" y="754"/>
              <a:ext cx="634" cy="454"/>
            </a:xfrm>
            <a:prstGeom prst="ellipse">
              <a:avLst/>
            </a:prstGeom>
            <a:solidFill>
              <a:srgbClr val="FFFF99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48" name="Oval 118"/>
            <p:cNvSpPr>
              <a:spLocks noChangeArrowheads="1"/>
            </p:cNvSpPr>
            <p:nvPr/>
          </p:nvSpPr>
          <p:spPr bwMode="auto">
            <a:xfrm>
              <a:off x="2064" y="935"/>
              <a:ext cx="634" cy="454"/>
            </a:xfrm>
            <a:prstGeom prst="ellipse">
              <a:avLst/>
            </a:prstGeom>
            <a:solidFill>
              <a:srgbClr val="FFFF99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49" name="Oval 119"/>
            <p:cNvSpPr>
              <a:spLocks noChangeArrowheads="1"/>
            </p:cNvSpPr>
            <p:nvPr/>
          </p:nvSpPr>
          <p:spPr bwMode="auto">
            <a:xfrm>
              <a:off x="2290" y="1071"/>
              <a:ext cx="634" cy="454"/>
            </a:xfrm>
            <a:prstGeom prst="ellipse">
              <a:avLst/>
            </a:prstGeom>
            <a:solidFill>
              <a:srgbClr val="FFFF99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50" name="Oval 120"/>
            <p:cNvSpPr>
              <a:spLocks noChangeArrowheads="1"/>
            </p:cNvSpPr>
            <p:nvPr/>
          </p:nvSpPr>
          <p:spPr bwMode="auto">
            <a:xfrm>
              <a:off x="1927" y="1480"/>
              <a:ext cx="634" cy="454"/>
            </a:xfrm>
            <a:prstGeom prst="ellipse">
              <a:avLst/>
            </a:prstGeom>
            <a:solidFill>
              <a:srgbClr val="FFFF99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51" name="Oval 121"/>
            <p:cNvSpPr>
              <a:spLocks noChangeArrowheads="1"/>
            </p:cNvSpPr>
            <p:nvPr/>
          </p:nvSpPr>
          <p:spPr bwMode="auto">
            <a:xfrm>
              <a:off x="1655" y="1752"/>
              <a:ext cx="634" cy="454"/>
            </a:xfrm>
            <a:prstGeom prst="ellipse">
              <a:avLst/>
            </a:prstGeom>
            <a:solidFill>
              <a:srgbClr val="FFFF99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52" name="Oval 122"/>
            <p:cNvSpPr>
              <a:spLocks noChangeArrowheads="1"/>
            </p:cNvSpPr>
            <p:nvPr/>
          </p:nvSpPr>
          <p:spPr bwMode="auto">
            <a:xfrm>
              <a:off x="1247" y="1706"/>
              <a:ext cx="634" cy="454"/>
            </a:xfrm>
            <a:prstGeom prst="ellipse">
              <a:avLst/>
            </a:prstGeom>
            <a:solidFill>
              <a:srgbClr val="FFFF99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53" name="Oval 123"/>
            <p:cNvSpPr>
              <a:spLocks noChangeArrowheads="1"/>
            </p:cNvSpPr>
            <p:nvPr/>
          </p:nvSpPr>
          <p:spPr bwMode="auto">
            <a:xfrm>
              <a:off x="884" y="1616"/>
              <a:ext cx="634" cy="454"/>
            </a:xfrm>
            <a:prstGeom prst="ellipse">
              <a:avLst/>
            </a:prstGeom>
            <a:solidFill>
              <a:srgbClr val="FFFF99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54" name="Oval 124"/>
            <p:cNvSpPr>
              <a:spLocks noChangeArrowheads="1"/>
            </p:cNvSpPr>
            <p:nvPr/>
          </p:nvSpPr>
          <p:spPr bwMode="auto">
            <a:xfrm>
              <a:off x="657" y="1480"/>
              <a:ext cx="634" cy="454"/>
            </a:xfrm>
            <a:prstGeom prst="ellipse">
              <a:avLst/>
            </a:prstGeom>
            <a:solidFill>
              <a:srgbClr val="FFFF99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55" name="Oval 125"/>
            <p:cNvSpPr>
              <a:spLocks noChangeArrowheads="1"/>
            </p:cNvSpPr>
            <p:nvPr/>
          </p:nvSpPr>
          <p:spPr bwMode="auto">
            <a:xfrm>
              <a:off x="793" y="1298"/>
              <a:ext cx="634" cy="454"/>
            </a:xfrm>
            <a:prstGeom prst="ellipse">
              <a:avLst/>
            </a:prstGeom>
            <a:solidFill>
              <a:srgbClr val="FFFF99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56" name="Oval 126"/>
            <p:cNvSpPr>
              <a:spLocks noChangeArrowheads="1"/>
            </p:cNvSpPr>
            <p:nvPr/>
          </p:nvSpPr>
          <p:spPr bwMode="auto">
            <a:xfrm rot="-693279">
              <a:off x="884" y="932"/>
              <a:ext cx="1727" cy="1099"/>
            </a:xfrm>
            <a:prstGeom prst="ellipse">
              <a:avLst/>
            </a:prstGeom>
            <a:solidFill>
              <a:srgbClr val="FFFF99"/>
            </a:soli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</p:grpSp>
      <p:sp>
        <p:nvSpPr>
          <p:cNvPr id="57" name="Text Box 142"/>
          <p:cNvSpPr txBox="1">
            <a:spLocks noChangeArrowheads="1"/>
          </p:cNvSpPr>
          <p:nvPr/>
        </p:nvSpPr>
        <p:spPr bwMode="auto">
          <a:xfrm>
            <a:off x="667608" y="5301207"/>
            <a:ext cx="1296144" cy="27238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square">
            <a:spAutoFit/>
          </a:bodyPr>
          <a:lstStyle/>
          <a:p>
            <a:pPr latinLnBrk="0">
              <a:lnSpc>
                <a:spcPct val="90000"/>
              </a:lnSpc>
            </a:pPr>
            <a:r>
              <a:rPr lang="en-US" altLang="ko-KR" sz="1300" dirty="0" smtClean="0">
                <a:solidFill>
                  <a:srgbClr val="48302E"/>
                </a:solidFill>
                <a:latin typeface="HY견고딕" pitchFamily="18" charset="-127"/>
                <a:ea typeface="HY견고딕" pitchFamily="18" charset="-127"/>
              </a:rPr>
              <a:t>Government</a:t>
            </a:r>
            <a:endParaRPr lang="ko-KR" altLang="en-US" sz="1300" dirty="0">
              <a:solidFill>
                <a:srgbClr val="48302E"/>
              </a:solidFill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11" name="Group 146"/>
          <p:cNvGrpSpPr>
            <a:grpSpLocks/>
          </p:cNvGrpSpPr>
          <p:nvPr/>
        </p:nvGrpSpPr>
        <p:grpSpPr bwMode="auto">
          <a:xfrm>
            <a:off x="2179776" y="5301207"/>
            <a:ext cx="1296144" cy="144016"/>
            <a:chOff x="2109" y="3022"/>
            <a:chExt cx="1479" cy="862"/>
          </a:xfrm>
        </p:grpSpPr>
        <p:pic>
          <p:nvPicPr>
            <p:cNvPr id="59" name="Picture 147" descr="bluearrow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426" y="3022"/>
              <a:ext cx="1162" cy="8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0" name="Picture 148" descr="bluearrow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 flipH="1">
              <a:off x="2109" y="3022"/>
              <a:ext cx="1162" cy="8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4" name="Group 149"/>
          <p:cNvGrpSpPr>
            <a:grpSpLocks/>
          </p:cNvGrpSpPr>
          <p:nvPr/>
        </p:nvGrpSpPr>
        <p:grpSpPr bwMode="auto">
          <a:xfrm rot="19251772">
            <a:off x="5220379" y="3097321"/>
            <a:ext cx="1521032" cy="174831"/>
            <a:chOff x="2109" y="3022"/>
            <a:chExt cx="1479" cy="862"/>
          </a:xfrm>
        </p:grpSpPr>
        <p:pic>
          <p:nvPicPr>
            <p:cNvPr id="62" name="Picture 150" descr="bluearrow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426" y="3022"/>
              <a:ext cx="1162" cy="8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3" name="Picture 151" descr="bluearrow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 flipH="1">
              <a:off x="2109" y="3022"/>
              <a:ext cx="1162" cy="8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5" name="Group 167"/>
          <p:cNvGrpSpPr>
            <a:grpSpLocks/>
          </p:cNvGrpSpPr>
          <p:nvPr/>
        </p:nvGrpSpPr>
        <p:grpSpPr bwMode="auto">
          <a:xfrm rot="2687831" flipH="1" flipV="1">
            <a:off x="2097058" y="4347575"/>
            <a:ext cx="1173547" cy="248874"/>
            <a:chOff x="2109" y="3022"/>
            <a:chExt cx="1479" cy="862"/>
          </a:xfrm>
        </p:grpSpPr>
        <p:pic>
          <p:nvPicPr>
            <p:cNvPr id="65" name="Picture 168" descr="bluearrow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2426" y="3022"/>
              <a:ext cx="1162" cy="8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6" name="Picture 169" descr="bluearrow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 flipH="1">
              <a:off x="2109" y="3022"/>
              <a:ext cx="1162" cy="8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67" name="Text Box 182"/>
          <p:cNvSpPr txBox="1">
            <a:spLocks noChangeArrowheads="1"/>
          </p:cNvSpPr>
          <p:nvPr/>
        </p:nvSpPr>
        <p:spPr bwMode="auto">
          <a:xfrm rot="2673260">
            <a:off x="2042960" y="4655259"/>
            <a:ext cx="1149674" cy="28623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latinLnBrk="0">
              <a:lnSpc>
                <a:spcPct val="90000"/>
              </a:lnSpc>
            </a:pPr>
            <a:r>
              <a:rPr lang="en-US" altLang="ko-KR" sz="1400" dirty="0" smtClean="0">
                <a:solidFill>
                  <a:srgbClr val="B83026"/>
                </a:solidFill>
                <a:latin typeface="HY견고딕" pitchFamily="18" charset="-127"/>
                <a:ea typeface="HY견고딕" pitchFamily="18" charset="-127"/>
              </a:rPr>
              <a:t>1~ 2 </a:t>
            </a:r>
            <a:r>
              <a:rPr lang="en-US" altLang="ko-KR" sz="1400" dirty="0" err="1" smtClean="0">
                <a:solidFill>
                  <a:srgbClr val="B83026"/>
                </a:solidFill>
                <a:latin typeface="HY견고딕" pitchFamily="18" charset="-127"/>
                <a:ea typeface="HY견고딕" pitchFamily="18" charset="-127"/>
              </a:rPr>
              <a:t>Gbps</a:t>
            </a:r>
            <a:endParaRPr lang="en-US" altLang="ko-KR" sz="1400" dirty="0">
              <a:solidFill>
                <a:srgbClr val="B83026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8" name="Text Box 187"/>
          <p:cNvSpPr txBox="1">
            <a:spLocks noChangeArrowheads="1"/>
          </p:cNvSpPr>
          <p:nvPr/>
        </p:nvSpPr>
        <p:spPr bwMode="auto">
          <a:xfrm rot="19315600">
            <a:off x="5777267" y="3128729"/>
            <a:ext cx="850900" cy="28416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latinLnBrk="0">
              <a:lnSpc>
                <a:spcPct val="90000"/>
              </a:lnSpc>
            </a:pPr>
            <a:r>
              <a:rPr lang="en-US" altLang="ko-KR" sz="1400" dirty="0">
                <a:solidFill>
                  <a:srgbClr val="B83026"/>
                </a:solidFill>
                <a:latin typeface="HY견고딕" pitchFamily="18" charset="-127"/>
                <a:ea typeface="HY견고딕" pitchFamily="18" charset="-127"/>
              </a:rPr>
              <a:t>2 </a:t>
            </a:r>
            <a:r>
              <a:rPr lang="en-US" altLang="ko-KR" sz="1400" dirty="0" err="1">
                <a:solidFill>
                  <a:srgbClr val="B83026"/>
                </a:solidFill>
                <a:latin typeface="HY견고딕" pitchFamily="18" charset="-127"/>
                <a:ea typeface="HY견고딕" pitchFamily="18" charset="-127"/>
              </a:rPr>
              <a:t>Gbps</a:t>
            </a:r>
            <a:endParaRPr lang="en-US" altLang="ko-KR" sz="1400" dirty="0">
              <a:solidFill>
                <a:srgbClr val="B83026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9" name="Text Box 188"/>
          <p:cNvSpPr txBox="1">
            <a:spLocks noChangeArrowheads="1"/>
          </p:cNvSpPr>
          <p:nvPr/>
        </p:nvSpPr>
        <p:spPr bwMode="auto">
          <a:xfrm>
            <a:off x="2197624" y="5445223"/>
            <a:ext cx="1494320" cy="28623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latinLnBrk="0">
              <a:lnSpc>
                <a:spcPct val="90000"/>
              </a:lnSpc>
            </a:pPr>
            <a:r>
              <a:rPr lang="en-US" altLang="ko-KR" sz="1400" dirty="0">
                <a:solidFill>
                  <a:srgbClr val="B83026"/>
                </a:solidFill>
                <a:latin typeface="HY견고딕" pitchFamily="18" charset="-127"/>
                <a:ea typeface="HY견고딕" pitchFamily="18" charset="-127"/>
              </a:rPr>
              <a:t>45 </a:t>
            </a:r>
            <a:r>
              <a:rPr lang="en-US" altLang="ko-KR" sz="1400" dirty="0" smtClean="0">
                <a:solidFill>
                  <a:srgbClr val="B83026"/>
                </a:solidFill>
                <a:latin typeface="HY견고딕" pitchFamily="18" charset="-127"/>
                <a:ea typeface="HY견고딕" pitchFamily="18" charset="-127"/>
              </a:rPr>
              <a:t>~200 Mbps</a:t>
            </a:r>
            <a:endParaRPr lang="en-US" altLang="ko-KR" sz="1400" dirty="0">
              <a:solidFill>
                <a:srgbClr val="B83026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70" name="Picture 13" descr="F:\오창_국가기상슈퍼컴퓨터센터(가칭)_전경사진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98644" y="1844823"/>
            <a:ext cx="1441450" cy="108108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1" name="Text Box 79"/>
          <p:cNvSpPr txBox="1">
            <a:spLocks noChangeArrowheads="1"/>
          </p:cNvSpPr>
          <p:nvPr/>
        </p:nvSpPr>
        <p:spPr bwMode="auto">
          <a:xfrm>
            <a:off x="1479536" y="2940173"/>
            <a:ext cx="2156360" cy="28623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latinLnBrk="0">
              <a:lnSpc>
                <a:spcPct val="90000"/>
              </a:lnSpc>
            </a:pP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Supercomputer Center</a:t>
            </a:r>
            <a:endParaRPr lang="en-US" altLang="ko-KR" sz="14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72" name="Text Box 186"/>
          <p:cNvSpPr txBox="1">
            <a:spLocks noChangeArrowheads="1"/>
          </p:cNvSpPr>
          <p:nvPr/>
        </p:nvSpPr>
        <p:spPr bwMode="auto">
          <a:xfrm rot="3012428">
            <a:off x="2318902" y="3724340"/>
            <a:ext cx="857927" cy="28623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latinLnBrk="0">
              <a:lnSpc>
                <a:spcPct val="90000"/>
              </a:lnSpc>
            </a:pPr>
            <a:r>
              <a:rPr lang="en-US" altLang="ko-KR" sz="1400" dirty="0" smtClean="0">
                <a:solidFill>
                  <a:srgbClr val="B83026"/>
                </a:solidFill>
                <a:latin typeface="HY견고딕" pitchFamily="18" charset="-127"/>
                <a:ea typeface="HY견고딕" pitchFamily="18" charset="-127"/>
              </a:rPr>
              <a:t>2 </a:t>
            </a:r>
            <a:r>
              <a:rPr lang="en-US" altLang="ko-KR" sz="1400" dirty="0" err="1">
                <a:solidFill>
                  <a:srgbClr val="B83026"/>
                </a:solidFill>
                <a:latin typeface="HY견고딕" pitchFamily="18" charset="-127"/>
                <a:ea typeface="HY견고딕" pitchFamily="18" charset="-127"/>
              </a:rPr>
              <a:t>Gbps</a:t>
            </a:r>
            <a:endParaRPr lang="en-US" altLang="ko-KR" sz="1400" dirty="0">
              <a:solidFill>
                <a:srgbClr val="B83026"/>
              </a:solidFill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16" name="Group 167"/>
          <p:cNvGrpSpPr>
            <a:grpSpLocks/>
          </p:cNvGrpSpPr>
          <p:nvPr/>
        </p:nvGrpSpPr>
        <p:grpSpPr bwMode="auto">
          <a:xfrm rot="2978767" flipH="1" flipV="1">
            <a:off x="2168704" y="3598604"/>
            <a:ext cx="1453668" cy="209079"/>
            <a:chOff x="2109" y="3022"/>
            <a:chExt cx="1479" cy="862"/>
          </a:xfrm>
        </p:grpSpPr>
        <p:pic>
          <p:nvPicPr>
            <p:cNvPr id="74" name="Picture 168" descr="bluearrow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2426" y="3022"/>
              <a:ext cx="1162" cy="8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5" name="Picture 169" descr="bluearrow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 flipH="1">
              <a:off x="2109" y="3022"/>
              <a:ext cx="1162" cy="8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76" name="Picture 12" descr="C:\######_00000_shhuh\######_00000_works\######_4444__국가기상위성센터\사진\09년3월\새 폴더\사진 004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858221" y="1861353"/>
            <a:ext cx="1505867" cy="1143008"/>
          </a:xfrm>
          <a:prstGeom prst="rect">
            <a:avLst/>
          </a:prstGeom>
          <a:noFill/>
          <a:ln w="38100" cap="sq" cmpd="tri">
            <a:solidFill>
              <a:schemeClr val="tx1"/>
            </a:solidFill>
            <a:prstDash val="solid"/>
            <a:miter lim="800000"/>
          </a:ln>
        </p:spPr>
      </p:pic>
      <p:grpSp>
        <p:nvGrpSpPr>
          <p:cNvPr id="17" name="Group 167"/>
          <p:cNvGrpSpPr>
            <a:grpSpLocks/>
          </p:cNvGrpSpPr>
          <p:nvPr/>
        </p:nvGrpSpPr>
        <p:grpSpPr bwMode="auto">
          <a:xfrm rot="4986958" flipH="1">
            <a:off x="3817470" y="3330353"/>
            <a:ext cx="419777" cy="189835"/>
            <a:chOff x="2109" y="3022"/>
            <a:chExt cx="1479" cy="862"/>
          </a:xfrm>
        </p:grpSpPr>
        <p:pic>
          <p:nvPicPr>
            <p:cNvPr id="78" name="Picture 168" descr="bluearrow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2426" y="3022"/>
              <a:ext cx="1162" cy="8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9" name="Picture 169" descr="bluearrow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 flipH="1">
              <a:off x="2109" y="3022"/>
              <a:ext cx="1162" cy="8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0" name="Text Box 186"/>
          <p:cNvSpPr txBox="1">
            <a:spLocks noChangeArrowheads="1"/>
          </p:cNvSpPr>
          <p:nvPr/>
        </p:nvSpPr>
        <p:spPr bwMode="auto">
          <a:xfrm>
            <a:off x="4051984" y="3286783"/>
            <a:ext cx="857927" cy="28623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latinLnBrk="0">
              <a:lnSpc>
                <a:spcPct val="90000"/>
              </a:lnSpc>
            </a:pPr>
            <a:r>
              <a:rPr lang="en-US" altLang="ko-KR" sz="1400" dirty="0" smtClean="0">
                <a:solidFill>
                  <a:srgbClr val="B83026"/>
                </a:solidFill>
                <a:latin typeface="HY견고딕" pitchFamily="18" charset="-127"/>
                <a:ea typeface="HY견고딕" pitchFamily="18" charset="-127"/>
              </a:rPr>
              <a:t>1 </a:t>
            </a:r>
            <a:r>
              <a:rPr lang="en-US" altLang="ko-KR" sz="1400" dirty="0" err="1" smtClean="0">
                <a:solidFill>
                  <a:srgbClr val="B83026"/>
                </a:solidFill>
                <a:latin typeface="HY견고딕" pitchFamily="18" charset="-127"/>
                <a:ea typeface="HY견고딕" pitchFamily="18" charset="-127"/>
              </a:rPr>
              <a:t>Gbps</a:t>
            </a:r>
            <a:endParaRPr lang="en-US" altLang="ko-KR" sz="1400" dirty="0">
              <a:solidFill>
                <a:srgbClr val="B83026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1" name="Text Box 79"/>
          <p:cNvSpPr txBox="1">
            <a:spLocks noChangeArrowheads="1"/>
          </p:cNvSpPr>
          <p:nvPr/>
        </p:nvSpPr>
        <p:spPr bwMode="auto">
          <a:xfrm>
            <a:off x="3851920" y="2996951"/>
            <a:ext cx="1529586" cy="28623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latinLnBrk="0">
              <a:lnSpc>
                <a:spcPct val="90000"/>
              </a:lnSpc>
            </a:pP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Satellite Center</a:t>
            </a:r>
            <a:endParaRPr lang="en-US" altLang="ko-KR" sz="1400" dirty="0"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18" name="Group 112"/>
          <p:cNvGrpSpPr>
            <a:grpSpLocks/>
          </p:cNvGrpSpPr>
          <p:nvPr/>
        </p:nvGrpSpPr>
        <p:grpSpPr bwMode="auto">
          <a:xfrm>
            <a:off x="667608" y="5805263"/>
            <a:ext cx="1656184" cy="648073"/>
            <a:chOff x="657" y="754"/>
            <a:chExt cx="2267" cy="1452"/>
          </a:xfrm>
        </p:grpSpPr>
        <p:sp>
          <p:nvSpPr>
            <p:cNvPr id="83" name="Oval 113"/>
            <p:cNvSpPr>
              <a:spLocks noChangeArrowheads="1"/>
            </p:cNvSpPr>
            <p:nvPr/>
          </p:nvSpPr>
          <p:spPr bwMode="auto">
            <a:xfrm>
              <a:off x="885" y="1071"/>
              <a:ext cx="634" cy="454"/>
            </a:xfrm>
            <a:prstGeom prst="ellipse">
              <a:avLst/>
            </a:prstGeom>
            <a:solidFill>
              <a:srgbClr val="FFFF99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84" name="Oval 114"/>
            <p:cNvSpPr>
              <a:spLocks noChangeArrowheads="1"/>
            </p:cNvSpPr>
            <p:nvPr/>
          </p:nvSpPr>
          <p:spPr bwMode="auto">
            <a:xfrm>
              <a:off x="1202" y="890"/>
              <a:ext cx="634" cy="454"/>
            </a:xfrm>
            <a:prstGeom prst="ellipse">
              <a:avLst/>
            </a:prstGeom>
            <a:solidFill>
              <a:srgbClr val="FFFF99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85" name="Oval 115"/>
            <p:cNvSpPr>
              <a:spLocks noChangeArrowheads="1"/>
            </p:cNvSpPr>
            <p:nvPr/>
          </p:nvSpPr>
          <p:spPr bwMode="auto">
            <a:xfrm>
              <a:off x="1428" y="754"/>
              <a:ext cx="634" cy="454"/>
            </a:xfrm>
            <a:prstGeom prst="ellipse">
              <a:avLst/>
            </a:prstGeom>
            <a:solidFill>
              <a:srgbClr val="FFFF99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86" name="Oval 116"/>
            <p:cNvSpPr>
              <a:spLocks noChangeArrowheads="1"/>
            </p:cNvSpPr>
            <p:nvPr/>
          </p:nvSpPr>
          <p:spPr bwMode="auto">
            <a:xfrm>
              <a:off x="2245" y="1298"/>
              <a:ext cx="634" cy="454"/>
            </a:xfrm>
            <a:prstGeom prst="ellipse">
              <a:avLst/>
            </a:prstGeom>
            <a:solidFill>
              <a:srgbClr val="FFFF99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87" name="Oval 117"/>
            <p:cNvSpPr>
              <a:spLocks noChangeArrowheads="1"/>
            </p:cNvSpPr>
            <p:nvPr/>
          </p:nvSpPr>
          <p:spPr bwMode="auto">
            <a:xfrm>
              <a:off x="1701" y="754"/>
              <a:ext cx="634" cy="454"/>
            </a:xfrm>
            <a:prstGeom prst="ellipse">
              <a:avLst/>
            </a:prstGeom>
            <a:solidFill>
              <a:srgbClr val="FFFF99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88" name="Oval 118"/>
            <p:cNvSpPr>
              <a:spLocks noChangeArrowheads="1"/>
            </p:cNvSpPr>
            <p:nvPr/>
          </p:nvSpPr>
          <p:spPr bwMode="auto">
            <a:xfrm>
              <a:off x="2064" y="935"/>
              <a:ext cx="634" cy="454"/>
            </a:xfrm>
            <a:prstGeom prst="ellipse">
              <a:avLst/>
            </a:prstGeom>
            <a:solidFill>
              <a:srgbClr val="FFFF99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89" name="Oval 119"/>
            <p:cNvSpPr>
              <a:spLocks noChangeArrowheads="1"/>
            </p:cNvSpPr>
            <p:nvPr/>
          </p:nvSpPr>
          <p:spPr bwMode="auto">
            <a:xfrm>
              <a:off x="2290" y="1071"/>
              <a:ext cx="634" cy="454"/>
            </a:xfrm>
            <a:prstGeom prst="ellipse">
              <a:avLst/>
            </a:prstGeom>
            <a:solidFill>
              <a:srgbClr val="FFFF99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90" name="Oval 120"/>
            <p:cNvSpPr>
              <a:spLocks noChangeArrowheads="1"/>
            </p:cNvSpPr>
            <p:nvPr/>
          </p:nvSpPr>
          <p:spPr bwMode="auto">
            <a:xfrm>
              <a:off x="1927" y="1480"/>
              <a:ext cx="634" cy="454"/>
            </a:xfrm>
            <a:prstGeom prst="ellipse">
              <a:avLst/>
            </a:prstGeom>
            <a:solidFill>
              <a:srgbClr val="FFFF99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91" name="Oval 121"/>
            <p:cNvSpPr>
              <a:spLocks noChangeArrowheads="1"/>
            </p:cNvSpPr>
            <p:nvPr/>
          </p:nvSpPr>
          <p:spPr bwMode="auto">
            <a:xfrm>
              <a:off x="1655" y="1752"/>
              <a:ext cx="634" cy="454"/>
            </a:xfrm>
            <a:prstGeom prst="ellipse">
              <a:avLst/>
            </a:prstGeom>
            <a:solidFill>
              <a:srgbClr val="FFFF99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92" name="Oval 122"/>
            <p:cNvSpPr>
              <a:spLocks noChangeArrowheads="1"/>
            </p:cNvSpPr>
            <p:nvPr/>
          </p:nvSpPr>
          <p:spPr bwMode="auto">
            <a:xfrm>
              <a:off x="1247" y="1706"/>
              <a:ext cx="634" cy="454"/>
            </a:xfrm>
            <a:prstGeom prst="ellipse">
              <a:avLst/>
            </a:prstGeom>
            <a:solidFill>
              <a:srgbClr val="FFFF99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93" name="Oval 123"/>
            <p:cNvSpPr>
              <a:spLocks noChangeArrowheads="1"/>
            </p:cNvSpPr>
            <p:nvPr/>
          </p:nvSpPr>
          <p:spPr bwMode="auto">
            <a:xfrm>
              <a:off x="884" y="1616"/>
              <a:ext cx="634" cy="454"/>
            </a:xfrm>
            <a:prstGeom prst="ellipse">
              <a:avLst/>
            </a:prstGeom>
            <a:solidFill>
              <a:srgbClr val="FFFF99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94" name="Oval 124"/>
            <p:cNvSpPr>
              <a:spLocks noChangeArrowheads="1"/>
            </p:cNvSpPr>
            <p:nvPr/>
          </p:nvSpPr>
          <p:spPr bwMode="auto">
            <a:xfrm>
              <a:off x="657" y="1480"/>
              <a:ext cx="634" cy="454"/>
            </a:xfrm>
            <a:prstGeom prst="ellipse">
              <a:avLst/>
            </a:prstGeom>
            <a:solidFill>
              <a:srgbClr val="FFFF99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95" name="Oval 125"/>
            <p:cNvSpPr>
              <a:spLocks noChangeArrowheads="1"/>
            </p:cNvSpPr>
            <p:nvPr/>
          </p:nvSpPr>
          <p:spPr bwMode="auto">
            <a:xfrm>
              <a:off x="793" y="1298"/>
              <a:ext cx="634" cy="454"/>
            </a:xfrm>
            <a:prstGeom prst="ellipse">
              <a:avLst/>
            </a:prstGeom>
            <a:solidFill>
              <a:srgbClr val="FFFF99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96" name="Oval 126"/>
            <p:cNvSpPr>
              <a:spLocks noChangeArrowheads="1"/>
            </p:cNvSpPr>
            <p:nvPr/>
          </p:nvSpPr>
          <p:spPr bwMode="auto">
            <a:xfrm rot="-693279">
              <a:off x="884" y="932"/>
              <a:ext cx="1727" cy="1099"/>
            </a:xfrm>
            <a:prstGeom prst="ellipse">
              <a:avLst/>
            </a:prstGeom>
            <a:solidFill>
              <a:srgbClr val="FFFF99"/>
            </a:soli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</p:grpSp>
      <p:sp>
        <p:nvSpPr>
          <p:cNvPr id="97" name="Text Box 142"/>
          <p:cNvSpPr txBox="1">
            <a:spLocks noChangeArrowheads="1"/>
          </p:cNvSpPr>
          <p:nvPr/>
        </p:nvSpPr>
        <p:spPr bwMode="auto">
          <a:xfrm>
            <a:off x="811624" y="6021288"/>
            <a:ext cx="1296144" cy="27238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square">
            <a:spAutoFit/>
          </a:bodyPr>
          <a:lstStyle/>
          <a:p>
            <a:pPr latinLnBrk="0">
              <a:lnSpc>
                <a:spcPct val="90000"/>
              </a:lnSpc>
            </a:pPr>
            <a:r>
              <a:rPr lang="en-US" altLang="ko-KR" sz="1300" dirty="0" smtClean="0">
                <a:solidFill>
                  <a:srgbClr val="48302E"/>
                </a:solidFill>
                <a:latin typeface="HY견고딕" pitchFamily="18" charset="-127"/>
                <a:ea typeface="HY견고딕" pitchFamily="18" charset="-127"/>
              </a:rPr>
              <a:t>Public Inst.</a:t>
            </a:r>
            <a:endParaRPr lang="ko-KR" altLang="en-US" sz="1300" dirty="0">
              <a:solidFill>
                <a:srgbClr val="48302E"/>
              </a:solidFill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19" name="Group 146"/>
          <p:cNvGrpSpPr>
            <a:grpSpLocks/>
          </p:cNvGrpSpPr>
          <p:nvPr/>
        </p:nvGrpSpPr>
        <p:grpSpPr bwMode="auto">
          <a:xfrm>
            <a:off x="2395800" y="5879071"/>
            <a:ext cx="1296144" cy="144016"/>
            <a:chOff x="2109" y="3022"/>
            <a:chExt cx="1479" cy="862"/>
          </a:xfrm>
        </p:grpSpPr>
        <p:pic>
          <p:nvPicPr>
            <p:cNvPr id="99" name="Picture 147" descr="bluearrow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426" y="3022"/>
              <a:ext cx="1162" cy="8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0" name="Picture 148" descr="bluearrow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 flipH="1">
              <a:off x="2109" y="3022"/>
              <a:ext cx="1162" cy="8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01" name="Text Box 188"/>
          <p:cNvSpPr txBox="1">
            <a:spLocks noChangeArrowheads="1"/>
          </p:cNvSpPr>
          <p:nvPr/>
        </p:nvSpPr>
        <p:spPr bwMode="auto">
          <a:xfrm>
            <a:off x="2413648" y="6023087"/>
            <a:ext cx="1418978" cy="28623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latinLnBrk="0">
              <a:lnSpc>
                <a:spcPct val="90000"/>
              </a:lnSpc>
            </a:pPr>
            <a:r>
              <a:rPr lang="en-US" altLang="ko-KR" sz="1400" dirty="0" smtClean="0">
                <a:solidFill>
                  <a:srgbClr val="B83026"/>
                </a:solidFill>
                <a:latin typeface="HY견고딕" pitchFamily="18" charset="-127"/>
                <a:ea typeface="HY견고딕" pitchFamily="18" charset="-127"/>
              </a:rPr>
              <a:t>56K ~2 Mbps</a:t>
            </a:r>
            <a:endParaRPr lang="en-US" altLang="ko-KR" sz="1400" dirty="0">
              <a:solidFill>
                <a:srgbClr val="B83026"/>
              </a:solidFill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20" name="Group 149"/>
          <p:cNvGrpSpPr>
            <a:grpSpLocks/>
          </p:cNvGrpSpPr>
          <p:nvPr/>
        </p:nvGrpSpPr>
        <p:grpSpPr bwMode="auto">
          <a:xfrm rot="19251772">
            <a:off x="5758712" y="4017895"/>
            <a:ext cx="1521032" cy="174831"/>
            <a:chOff x="2109" y="3022"/>
            <a:chExt cx="1479" cy="862"/>
          </a:xfrm>
        </p:grpSpPr>
        <p:pic>
          <p:nvPicPr>
            <p:cNvPr id="104" name="Picture 150" descr="bluearrow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426" y="3022"/>
              <a:ext cx="1162" cy="8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5" name="Picture 151" descr="bluearrow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 flipH="1">
              <a:off x="2109" y="3022"/>
              <a:ext cx="1162" cy="8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06" name="Text Box 187"/>
          <p:cNvSpPr txBox="1">
            <a:spLocks noChangeArrowheads="1"/>
          </p:cNvSpPr>
          <p:nvPr/>
        </p:nvSpPr>
        <p:spPr bwMode="auto">
          <a:xfrm rot="19315600">
            <a:off x="5876591" y="4126571"/>
            <a:ext cx="1426994" cy="28623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latinLnBrk="0">
              <a:lnSpc>
                <a:spcPct val="90000"/>
              </a:lnSpc>
            </a:pPr>
            <a:r>
              <a:rPr lang="en-US" altLang="ko-KR" sz="1400" dirty="0" smtClean="0">
                <a:solidFill>
                  <a:srgbClr val="B83026"/>
                </a:solidFill>
                <a:latin typeface="HY견고딕" pitchFamily="18" charset="-127"/>
                <a:ea typeface="HY견고딕" pitchFamily="18" charset="-127"/>
              </a:rPr>
              <a:t>64~128 Kbps</a:t>
            </a:r>
            <a:endParaRPr lang="en-US" altLang="ko-KR" sz="1400" dirty="0">
              <a:solidFill>
                <a:srgbClr val="B83026"/>
              </a:solidFill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21" name="Group 146"/>
          <p:cNvGrpSpPr>
            <a:grpSpLocks/>
          </p:cNvGrpSpPr>
          <p:nvPr/>
        </p:nvGrpSpPr>
        <p:grpSpPr bwMode="auto">
          <a:xfrm>
            <a:off x="6012160" y="4895055"/>
            <a:ext cx="936104" cy="144016"/>
            <a:chOff x="2109" y="3022"/>
            <a:chExt cx="1479" cy="862"/>
          </a:xfrm>
        </p:grpSpPr>
        <p:pic>
          <p:nvPicPr>
            <p:cNvPr id="108" name="Picture 147" descr="bluearrow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426" y="3022"/>
              <a:ext cx="1162" cy="8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9" name="Picture 148" descr="bluearrow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 flipH="1">
              <a:off x="2109" y="3022"/>
              <a:ext cx="1162" cy="8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10" name="Text Box 188"/>
          <p:cNvSpPr txBox="1">
            <a:spLocks noChangeArrowheads="1"/>
          </p:cNvSpPr>
          <p:nvPr/>
        </p:nvSpPr>
        <p:spPr bwMode="auto">
          <a:xfrm>
            <a:off x="6069625" y="5039071"/>
            <a:ext cx="806631" cy="28623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latinLnBrk="0">
              <a:lnSpc>
                <a:spcPct val="90000"/>
              </a:lnSpc>
            </a:pPr>
            <a:r>
              <a:rPr lang="en-US" altLang="ko-KR" sz="1400" dirty="0" smtClean="0">
                <a:solidFill>
                  <a:srgbClr val="B83026"/>
                </a:solidFill>
                <a:latin typeface="HY견고딕" pitchFamily="18" charset="-127"/>
                <a:ea typeface="HY견고딕" pitchFamily="18" charset="-127"/>
              </a:rPr>
              <a:t>2Mbps</a:t>
            </a:r>
            <a:endParaRPr lang="en-US" altLang="ko-KR" sz="1400" dirty="0">
              <a:solidFill>
                <a:srgbClr val="B83026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2" name="Cloud"/>
          <p:cNvSpPr>
            <a:spLocks noChangeAspect="1" noEditPoints="1" noChangeArrowheads="1"/>
          </p:cNvSpPr>
          <p:nvPr/>
        </p:nvSpPr>
        <p:spPr bwMode="auto">
          <a:xfrm>
            <a:off x="7020272" y="4535015"/>
            <a:ext cx="1800200" cy="838200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2977 w 21600"/>
              <a:gd name="T13" fmla="*/ 3262 h 21600"/>
              <a:gd name="T14" fmla="*/ 17087 w 21600"/>
              <a:gd name="T15" fmla="*/ 1733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gradFill rotWithShape="0">
            <a:gsLst>
              <a:gs pos="0">
                <a:srgbClr val="96AB94"/>
              </a:gs>
              <a:gs pos="17000">
                <a:srgbClr val="D4DEFF"/>
              </a:gs>
              <a:gs pos="47000">
                <a:srgbClr val="D4DEFF"/>
              </a:gs>
              <a:gs pos="100000">
                <a:srgbClr val="8488C4"/>
              </a:gs>
            </a:gsLst>
            <a:path path="rect">
              <a:fillToRect l="50000" t="50000" r="50000" b="50000"/>
            </a:path>
          </a:gra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r>
              <a:rPr lang="en-US" altLang="ko-KR" sz="2000" b="1" smtClean="0"/>
              <a:t>RMDCN</a:t>
            </a:r>
            <a:endParaRPr lang="ko-KR" altLang="en-US" sz="2000" b="1" dirty="0"/>
          </a:p>
        </p:txBody>
      </p:sp>
      <p:pic>
        <p:nvPicPr>
          <p:cNvPr id="114" name="Picture 4" descr="DSC00052"/>
          <p:cNvPicPr preferRelativeResize="0">
            <a:picLocks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635896" y="4581127"/>
            <a:ext cx="1891757" cy="986590"/>
          </a:xfrm>
          <a:prstGeom prst="rect">
            <a:avLst/>
          </a:prstGeom>
          <a:noFill/>
          <a:ln w="9525">
            <a:solidFill>
              <a:schemeClr val="accent1">
                <a:alpha val="99000"/>
              </a:schemeClr>
            </a:solidFill>
            <a:miter lim="800000"/>
            <a:headEnd/>
            <a:tailEnd/>
          </a:ln>
        </p:spPr>
      </p:pic>
      <p:sp>
        <p:nvSpPr>
          <p:cNvPr id="117" name="직사각형 116"/>
          <p:cNvSpPr/>
          <p:nvPr/>
        </p:nvSpPr>
        <p:spPr>
          <a:xfrm>
            <a:off x="467544" y="1475492"/>
            <a:ext cx="285526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000" b="1" dirty="0" smtClean="0">
                <a:solidFill>
                  <a:srgbClr val="FF0000"/>
                </a:solidFill>
              </a:rPr>
              <a:t>GISC Seoul Backup Site</a:t>
            </a:r>
            <a:endParaRPr lang="ko-KR" altLang="en-US" sz="2000" b="1" dirty="0">
              <a:solidFill>
                <a:srgbClr val="FF0000"/>
              </a:solidFill>
            </a:endParaRPr>
          </a:p>
        </p:txBody>
      </p:sp>
      <p:sp>
        <p:nvSpPr>
          <p:cNvPr id="118" name="타원 117"/>
          <p:cNvSpPr/>
          <p:nvPr/>
        </p:nvSpPr>
        <p:spPr>
          <a:xfrm>
            <a:off x="395536" y="1412776"/>
            <a:ext cx="2952328" cy="50405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9" name="타원 118"/>
          <p:cNvSpPr/>
          <p:nvPr/>
        </p:nvSpPr>
        <p:spPr>
          <a:xfrm>
            <a:off x="3563888" y="1412776"/>
            <a:ext cx="2952328" cy="50405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000" b="1" dirty="0" smtClean="0">
                <a:solidFill>
                  <a:srgbClr val="FF0000"/>
                </a:solidFill>
              </a:rPr>
              <a:t>DCPC NMSC</a:t>
            </a:r>
            <a:endParaRPr lang="ko-KR" altLang="en-US" sz="2000" b="1" dirty="0">
              <a:solidFill>
                <a:srgbClr val="FF0000"/>
              </a:solidFill>
            </a:endParaRPr>
          </a:p>
        </p:txBody>
      </p:sp>
      <p:sp>
        <p:nvSpPr>
          <p:cNvPr id="120" name="모서리가 둥근 직사각형 119"/>
          <p:cNvSpPr/>
          <p:nvPr/>
        </p:nvSpPr>
        <p:spPr>
          <a:xfrm>
            <a:off x="5004048" y="5589240"/>
            <a:ext cx="3312368" cy="1152128"/>
          </a:xfrm>
          <a:prstGeom prst="roundRect">
            <a:avLst>
              <a:gd name="adj" fmla="val 4625"/>
            </a:avLst>
          </a:prstGeom>
          <a:solidFill>
            <a:srgbClr val="FFC000">
              <a:alpha val="8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95275" indent="-295275" latinLnBrk="0"/>
            <a:r>
              <a:rPr lang="en-US" altLang="ko-KR" sz="1800" b="1" dirty="0" smtClean="0">
                <a:solidFill>
                  <a:schemeClr val="tx1"/>
                </a:solidFill>
              </a:rPr>
              <a:t>ICT centre for 24/7</a:t>
            </a:r>
          </a:p>
          <a:p>
            <a:pPr marL="295275" indent="-295275" latinLnBrk="0"/>
            <a:r>
              <a:rPr lang="en-US" altLang="ko-KR" sz="1800" b="1" dirty="0" smtClean="0">
                <a:solidFill>
                  <a:schemeClr val="tx1"/>
                </a:solidFill>
              </a:rPr>
              <a:t>Certified IT Service quality</a:t>
            </a:r>
          </a:p>
          <a:p>
            <a:pPr marL="295275" indent="-295275" latinLnBrk="0"/>
            <a:r>
              <a:rPr lang="en-US" altLang="ko-KR" sz="1400" b="1" dirty="0" smtClean="0">
                <a:solidFill>
                  <a:schemeClr val="tx1"/>
                </a:solidFill>
              </a:rPr>
              <a:t> - ISO 2000(since 2008)</a:t>
            </a:r>
          </a:p>
          <a:p>
            <a:pPr marL="295275" indent="-295275" latinLnBrk="0"/>
            <a:r>
              <a:rPr lang="en-US" altLang="ko-KR" sz="1800" b="1" dirty="0" smtClean="0">
                <a:solidFill>
                  <a:schemeClr val="tx1"/>
                </a:solidFill>
              </a:rPr>
              <a:t>WIS Team in the Div. of ICT</a:t>
            </a:r>
            <a:endParaRPr lang="en-US" altLang="ko-KR" sz="1800" dirty="0" smtClean="0">
              <a:solidFill>
                <a:srgbClr val="0000CC"/>
              </a:solidFill>
            </a:endParaRPr>
          </a:p>
        </p:txBody>
      </p:sp>
      <p:sp>
        <p:nvSpPr>
          <p:cNvPr id="113" name="타원 112"/>
          <p:cNvSpPr/>
          <p:nvPr/>
        </p:nvSpPr>
        <p:spPr>
          <a:xfrm>
            <a:off x="3203848" y="3717031"/>
            <a:ext cx="2736304" cy="2016224"/>
          </a:xfrm>
          <a:prstGeom prst="ellipse">
            <a:avLst/>
          </a:prstGeom>
          <a:solidFill>
            <a:srgbClr val="CC0000">
              <a:alpha val="24000"/>
            </a:srgbClr>
          </a:solidFill>
          <a:ln w="825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dirty="0" smtClean="0">
                <a:solidFill>
                  <a:schemeClr val="tx1"/>
                </a:solidFill>
              </a:rPr>
              <a:t>GISC Seoul</a:t>
            </a:r>
          </a:p>
          <a:p>
            <a:pPr algn="ctr"/>
            <a:endParaRPr lang="en-US" altLang="ko-KR" dirty="0" smtClean="0"/>
          </a:p>
          <a:p>
            <a:pPr algn="ctr"/>
            <a:endParaRPr lang="en-US" altLang="ko-KR" dirty="0" smtClean="0"/>
          </a:p>
          <a:p>
            <a:pPr algn="ctr"/>
            <a:endParaRPr lang="en-US" altLang="ko-KR" dirty="0" smtClean="0"/>
          </a:p>
          <a:p>
            <a:pPr algn="ctr"/>
            <a:endParaRPr lang="ko-KR" altLang="en-US" dirty="0"/>
          </a:p>
        </p:txBody>
      </p:sp>
      <p:sp>
        <p:nvSpPr>
          <p:cNvPr id="98" name="Text Box 99"/>
          <p:cNvSpPr txBox="1">
            <a:spLocks noChangeArrowheads="1"/>
          </p:cNvSpPr>
          <p:nvPr/>
        </p:nvSpPr>
        <p:spPr bwMode="auto">
          <a:xfrm>
            <a:off x="1259632" y="539969"/>
            <a:ext cx="734481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32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Network Environment in GISC Seoul</a:t>
            </a:r>
            <a:endParaRPr lang="en-US" altLang="ko-KR" sz="3000" b="1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 Presentation">
      <a:majorFont>
        <a:latin typeface="Times"/>
        <a:ea typeface=""/>
        <a:cs typeface=""/>
      </a:majorFont>
      <a:minorFont>
        <a:latin typeface="Time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imes" pitchFamily="51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imes" pitchFamily="51" charset="0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4249</TotalTime>
  <Words>928</Words>
  <Application>Microsoft Office PowerPoint</Application>
  <PresentationFormat>화면 슬라이드 쇼(4:3)</PresentationFormat>
  <Paragraphs>141</Paragraphs>
  <Slides>8</Slides>
  <Notes>7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9" baseType="lpstr">
      <vt:lpstr>Blank Presentation</vt:lpstr>
      <vt:lpstr>World Meteorological Organization Working together in weather, climate and water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</vt:vector>
  </TitlesOfParts>
  <Company>WMO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Aviation Met</dc:title>
  <dc:creator>G Love</dc:creator>
  <cp:lastModifiedBy>연혁진</cp:lastModifiedBy>
  <cp:revision>205</cp:revision>
  <dcterms:created xsi:type="dcterms:W3CDTF">2008-05-29T12:38:21Z</dcterms:created>
  <dcterms:modified xsi:type="dcterms:W3CDTF">2012-03-05T04:30:47Z</dcterms:modified>
</cp:coreProperties>
</file>