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1"/>
  </p:notesMasterIdLst>
  <p:sldIdLst>
    <p:sldId id="259" r:id="rId4"/>
    <p:sldId id="258" r:id="rId5"/>
    <p:sldId id="260" r:id="rId6"/>
    <p:sldId id="261" r:id="rId7"/>
    <p:sldId id="262" r:id="rId8"/>
    <p:sldId id="264" r:id="rId9"/>
    <p:sldId id="266" r:id="rId10"/>
    <p:sldId id="263" r:id="rId11"/>
    <p:sldId id="265" r:id="rId12"/>
    <p:sldId id="267" r:id="rId13"/>
    <p:sldId id="269" r:id="rId14"/>
    <p:sldId id="268"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6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606" autoAdjust="0"/>
  </p:normalViewPr>
  <p:slideViewPr>
    <p:cSldViewPr snapToGrid="0">
      <p:cViewPr>
        <p:scale>
          <a:sx n="73" d="100"/>
          <a:sy n="73" d="100"/>
        </p:scale>
        <p:origin x="-128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91409D-3564-4561-B1E4-C7DAB36AE639}" type="datetimeFigureOut">
              <a:rPr lang="en-GB" smtClean="0"/>
              <a:t>16/02/2012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0776CA-6C55-4EC9-8604-3711493C1C56}" type="slidenum">
              <a:rPr lang="en-GB" smtClean="0"/>
              <a:t>‹#›</a:t>
            </a:fld>
            <a:endParaRPr lang="en-GB"/>
          </a:p>
        </p:txBody>
      </p:sp>
    </p:spTree>
    <p:extLst>
      <p:ext uri="{BB962C8B-B14F-4D97-AF65-F5344CB8AC3E}">
        <p14:creationId xmlns:p14="http://schemas.microsoft.com/office/powerpoint/2010/main" val="7480867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2400"/>
              </a:spcAft>
              <a:buClrTx/>
              <a:buSzTx/>
              <a:buFontTx/>
              <a:buNone/>
              <a:tabLst/>
              <a:defRPr/>
            </a:pPr>
            <a:r>
              <a:rPr lang="en-GB" sz="1200" b="0" kern="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Meteorology is about safety critical services; prediction of the weather depends on near instantaneous exchange of weather information across the entire globe.</a:t>
            </a:r>
          </a:p>
          <a:p>
            <a:endParaRPr lang="en-GB" dirty="0"/>
          </a:p>
        </p:txBody>
      </p:sp>
      <p:sp>
        <p:nvSpPr>
          <p:cNvPr id="4" name="Slide Number Placeholder 3"/>
          <p:cNvSpPr>
            <a:spLocks noGrp="1"/>
          </p:cNvSpPr>
          <p:nvPr>
            <p:ph type="sldNum" sz="quarter" idx="10"/>
          </p:nvPr>
        </p:nvSpPr>
        <p:spPr/>
        <p:txBody>
          <a:bodyPr/>
          <a:lstStyle/>
          <a:p>
            <a:pPr>
              <a:defRPr/>
            </a:pPr>
            <a:fld id="{9C977214-7FB5-45BD-9B6B-2B29E06AF1B7}" type="slidenum">
              <a:rPr lang="en-GB" smtClean="0">
                <a:solidFill>
                  <a:srgbClr val="1F497D"/>
                </a:solidFill>
              </a:rPr>
              <a:pPr>
                <a:defRPr/>
              </a:pPr>
              <a:t>7</a:t>
            </a:fld>
            <a:endParaRPr lang="en-GB">
              <a:solidFill>
                <a:srgbClr val="1F497D"/>
              </a:solidFill>
            </a:endParaRPr>
          </a:p>
        </p:txBody>
      </p:sp>
    </p:spTree>
    <p:extLst>
      <p:ext uri="{BB962C8B-B14F-4D97-AF65-F5344CB8AC3E}">
        <p14:creationId xmlns:p14="http://schemas.microsoft.com/office/powerpoint/2010/main" val="2959155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19</a:t>
            </a:fld>
            <a:endParaRPr lang="en-GB"/>
          </a:p>
        </p:txBody>
      </p:sp>
    </p:spTree>
    <p:extLst>
      <p:ext uri="{BB962C8B-B14F-4D97-AF65-F5344CB8AC3E}">
        <p14:creationId xmlns:p14="http://schemas.microsoft.com/office/powerpoint/2010/main" val="4194171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21</a:t>
            </a:fld>
            <a:endParaRPr lang="en-GB"/>
          </a:p>
        </p:txBody>
      </p:sp>
    </p:spTree>
    <p:extLst>
      <p:ext uri="{BB962C8B-B14F-4D97-AF65-F5344CB8AC3E}">
        <p14:creationId xmlns:p14="http://schemas.microsoft.com/office/powerpoint/2010/main" val="4194171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22</a:t>
            </a:fld>
            <a:endParaRPr lang="en-GB"/>
          </a:p>
        </p:txBody>
      </p:sp>
    </p:spTree>
    <p:extLst>
      <p:ext uri="{BB962C8B-B14F-4D97-AF65-F5344CB8AC3E}">
        <p14:creationId xmlns:p14="http://schemas.microsoft.com/office/powerpoint/2010/main" val="41941710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0" dirty="0" smtClean="0">
                <a:latin typeface="+mn-lt"/>
              </a:rPr>
              <a:t>(e.g. </a:t>
            </a:r>
            <a:r>
              <a:rPr lang="en-GB" sz="1200" b="1" kern="0" dirty="0" err="1" smtClean="0">
                <a:latin typeface="+mn-lt"/>
              </a:rPr>
              <a:t>GM_Point</a:t>
            </a:r>
            <a:r>
              <a:rPr lang="en-GB" sz="1200" b="1" kern="0" dirty="0" smtClean="0">
                <a:latin typeface="+mn-lt"/>
              </a:rPr>
              <a:t>: {12.92, 50.20})</a:t>
            </a:r>
          </a:p>
        </p:txBody>
      </p:sp>
      <p:sp>
        <p:nvSpPr>
          <p:cNvPr id="4" name="Slide Number Placeholder 3"/>
          <p:cNvSpPr>
            <a:spLocks noGrp="1"/>
          </p:cNvSpPr>
          <p:nvPr>
            <p:ph type="sldNum" sz="quarter" idx="10"/>
          </p:nvPr>
        </p:nvSpPr>
        <p:spPr/>
        <p:txBody>
          <a:bodyPr/>
          <a:lstStyle/>
          <a:p>
            <a:fld id="{050776CA-6C55-4EC9-8604-3711493C1C56}" type="slidenum">
              <a:rPr lang="en-GB" smtClean="0"/>
              <a:t>24</a:t>
            </a:fld>
            <a:endParaRPr lang="en-GB"/>
          </a:p>
        </p:txBody>
      </p:sp>
    </p:spTree>
    <p:extLst>
      <p:ext uri="{BB962C8B-B14F-4D97-AF65-F5344CB8AC3E}">
        <p14:creationId xmlns:p14="http://schemas.microsoft.com/office/powerpoint/2010/main" val="3798910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0" dirty="0" smtClean="0">
                <a:latin typeface="+mn-lt"/>
              </a:rPr>
              <a:t>(e.g. </a:t>
            </a:r>
            <a:r>
              <a:rPr lang="en-GB" sz="1200" b="1" kern="0" dirty="0" err="1" smtClean="0">
                <a:latin typeface="+mn-lt"/>
              </a:rPr>
              <a:t>GM_Point</a:t>
            </a:r>
            <a:r>
              <a:rPr lang="en-GB" sz="1200" b="1" kern="0" dirty="0" smtClean="0">
                <a:latin typeface="+mn-lt"/>
              </a:rPr>
              <a:t>: {12.92, 50.20})</a:t>
            </a:r>
          </a:p>
        </p:txBody>
      </p:sp>
      <p:sp>
        <p:nvSpPr>
          <p:cNvPr id="4" name="Slide Number Placeholder 3"/>
          <p:cNvSpPr>
            <a:spLocks noGrp="1"/>
          </p:cNvSpPr>
          <p:nvPr>
            <p:ph type="sldNum" sz="quarter" idx="10"/>
          </p:nvPr>
        </p:nvSpPr>
        <p:spPr/>
        <p:txBody>
          <a:bodyPr/>
          <a:lstStyle/>
          <a:p>
            <a:fld id="{050776CA-6C55-4EC9-8604-3711493C1C56}" type="slidenum">
              <a:rPr lang="en-GB" smtClean="0"/>
              <a:t>25</a:t>
            </a:fld>
            <a:endParaRPr lang="en-GB"/>
          </a:p>
        </p:txBody>
      </p:sp>
    </p:spTree>
    <p:extLst>
      <p:ext uri="{BB962C8B-B14F-4D97-AF65-F5344CB8AC3E}">
        <p14:creationId xmlns:p14="http://schemas.microsoft.com/office/powerpoint/2010/main" val="37989102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55FE382-02A2-4DCF-A2A0-78B26383CEED}" type="datetime1">
              <a:rPr lang="en-GB" smtClean="0"/>
              <a:t>16/02/2012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1507647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301DDA-CF41-4ACC-AC42-2D515BFDEB1D}" type="datetime1">
              <a:rPr lang="en-GB" smtClean="0"/>
              <a:t>16/02/2012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584061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0A92D4-29C0-49DE-A9D7-54C99C314049}" type="datetime1">
              <a:rPr lang="en-GB" smtClean="0"/>
              <a:t>16/02/2012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82185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7F4F3D7-DA9F-4B69-81EA-B89039153ED1}" type="datetime1">
              <a:rPr lang="en-GB" smtClean="0"/>
              <a:t>16/02/2012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2610252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71F6158-2A07-48D0-9EFF-BE7364CBA3C7}" type="datetime1">
              <a:rPr lang="en-GB" smtClean="0"/>
              <a:t>16/02/2012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494613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873EE0-C008-4967-A59A-1F20C1EE57FA}" type="datetime1">
              <a:rPr lang="en-GB" smtClean="0"/>
              <a:t>16/02/2012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1801156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9C7154-5E29-4E9B-8B21-4A3926F62F79}" type="datetime1">
              <a:rPr lang="en-GB" smtClean="0"/>
              <a:t>16/02/2012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2615022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169421-5D78-4C83-BCAC-FD6327DE00F7}" type="datetime1">
              <a:rPr lang="en-GB" smtClean="0"/>
              <a:t>16/02/2012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2274707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184D3A-2DFA-47F1-A95C-1501CBAA896A}" type="datetime1">
              <a:rPr lang="en-GB" smtClean="0"/>
              <a:t>16/02/2012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2471350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FAEAC5-766F-4595-8638-FCB0A22BE661}" type="datetime1">
              <a:rPr lang="en-GB" smtClean="0"/>
              <a:t>16/02/2012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3010734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A32699-1FB7-4611-89FB-211661343DC4}" type="datetime1">
              <a:rPr lang="en-GB" smtClean="0"/>
              <a:t>16/02/2012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693724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1A6A0460-32D0-41E5-8FE4-7BB92D1E23C1}"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8DCF3947-12EB-4386-B94B-C574794E6EFC}"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33461254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04B3D339-9C1A-4F78-8380-AB7373633719}"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93D50659-BC8D-475C-BB7A-6652279747BB}"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3746082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27636F49-0259-4999-AD7C-B05071DEA961}"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02A22ACD-BF27-4AC0-9CEC-131FA099D524}"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7553052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9530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sldNum" sz="quarter" idx="10"/>
          </p:nvPr>
        </p:nvSpPr>
        <p:spPr>
          <a:ln/>
        </p:spPr>
        <p:txBody>
          <a:bodyPr/>
          <a:lstStyle>
            <a:lvl1pPr>
              <a:defRPr/>
            </a:lvl1pPr>
          </a:lstStyle>
          <a:p>
            <a:pPr>
              <a:defRPr/>
            </a:pPr>
            <a:fld id="{A03AE316-51E2-485B-AC7D-413EF1C91536}" type="slidenum">
              <a:rPr lang="en-GB">
                <a:solidFill>
                  <a:srgbClr val="000000"/>
                </a:solidFill>
              </a:rPr>
              <a:pPr>
                <a:defRPr/>
              </a:pPr>
              <a:t>‹#›</a:t>
            </a:fld>
            <a:endParaRPr lang="en-GB">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7"/>
          <p:cNvSpPr>
            <a:spLocks noGrp="1" noChangeArrowheads="1"/>
          </p:cNvSpPr>
          <p:nvPr>
            <p:ph type="dt" sz="half" idx="12"/>
          </p:nvPr>
        </p:nvSpPr>
        <p:spPr>
          <a:ln/>
        </p:spPr>
        <p:txBody>
          <a:bodyPr/>
          <a:lstStyle>
            <a:lvl1pPr>
              <a:defRPr/>
            </a:lvl1pPr>
          </a:lstStyle>
          <a:p>
            <a:pPr>
              <a:defRPr/>
            </a:pPr>
            <a:fld id="{04C54E5D-3BBF-45E1-99B2-FDF8C0C93678}"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15111966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sldNum" sz="quarter" idx="10"/>
          </p:nvPr>
        </p:nvSpPr>
        <p:spPr>
          <a:ln/>
        </p:spPr>
        <p:txBody>
          <a:bodyPr/>
          <a:lstStyle>
            <a:lvl1pPr>
              <a:defRPr/>
            </a:lvl1pPr>
          </a:lstStyle>
          <a:p>
            <a:pPr>
              <a:defRPr/>
            </a:pPr>
            <a:fld id="{96A44151-B460-47F9-BA26-2FBB27E46C5A}" type="slidenum">
              <a:rPr lang="en-GB">
                <a:solidFill>
                  <a:srgbClr val="000000"/>
                </a:solidFill>
              </a:rPr>
              <a:pPr>
                <a:defRPr/>
              </a:pPr>
              <a:t>‹#›</a:t>
            </a:fld>
            <a:endParaRPr lang="en-GB">
              <a:solidFill>
                <a:srgbClr val="000000"/>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7"/>
          <p:cNvSpPr>
            <a:spLocks noGrp="1" noChangeArrowheads="1"/>
          </p:cNvSpPr>
          <p:nvPr>
            <p:ph type="dt" sz="half" idx="12"/>
          </p:nvPr>
        </p:nvSpPr>
        <p:spPr>
          <a:ln/>
        </p:spPr>
        <p:txBody>
          <a:bodyPr/>
          <a:lstStyle>
            <a:lvl1pPr>
              <a:defRPr/>
            </a:lvl1pPr>
          </a:lstStyle>
          <a:p>
            <a:pPr>
              <a:defRPr/>
            </a:pPr>
            <a:fld id="{7998C43E-C928-4DC4-B898-79A8FB2F483C}"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16187614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sldNum" sz="quarter" idx="10"/>
          </p:nvPr>
        </p:nvSpPr>
        <p:spPr>
          <a:ln/>
        </p:spPr>
        <p:txBody>
          <a:bodyPr/>
          <a:lstStyle>
            <a:lvl1pPr>
              <a:defRPr/>
            </a:lvl1pPr>
          </a:lstStyle>
          <a:p>
            <a:pPr>
              <a:defRPr/>
            </a:pPr>
            <a:fld id="{03217364-99EF-4941-8AFD-1D7BB102B4E9}" type="slidenum">
              <a:rPr lang="en-GB">
                <a:solidFill>
                  <a:srgbClr val="000000"/>
                </a:solidFill>
              </a:rPr>
              <a:pPr>
                <a:defRPr/>
              </a:pPr>
              <a:t>‹#›</a:t>
            </a:fld>
            <a:endParaRPr lang="en-GB">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7"/>
          <p:cNvSpPr>
            <a:spLocks noGrp="1" noChangeArrowheads="1"/>
          </p:cNvSpPr>
          <p:nvPr>
            <p:ph type="dt" sz="half" idx="12"/>
          </p:nvPr>
        </p:nvSpPr>
        <p:spPr>
          <a:ln/>
        </p:spPr>
        <p:txBody>
          <a:bodyPr/>
          <a:lstStyle>
            <a:lvl1pPr>
              <a:defRPr/>
            </a:lvl1pPr>
          </a:lstStyle>
          <a:p>
            <a:pPr>
              <a:defRPr/>
            </a:pPr>
            <a:fld id="{AD70F289-6043-4B6C-ABF8-617403553C57}"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23218079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EFC17C9B-3C4F-4307-8F26-83AC1A3004A9}" type="slidenum">
              <a:rPr lang="en-GB">
                <a:solidFill>
                  <a:srgbClr val="000000"/>
                </a:solidFill>
              </a:rPr>
              <a:pPr>
                <a:defRPr/>
              </a:pPr>
              <a:t>‹#›</a:t>
            </a:fld>
            <a:endParaRPr lang="en-GB">
              <a:solidFill>
                <a:srgbClr val="000000"/>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7"/>
          <p:cNvSpPr>
            <a:spLocks noGrp="1" noChangeArrowheads="1"/>
          </p:cNvSpPr>
          <p:nvPr>
            <p:ph type="dt" sz="half" idx="12"/>
          </p:nvPr>
        </p:nvSpPr>
        <p:spPr>
          <a:ln/>
        </p:spPr>
        <p:txBody>
          <a:bodyPr/>
          <a:lstStyle>
            <a:lvl1pPr>
              <a:defRPr/>
            </a:lvl1pPr>
          </a:lstStyle>
          <a:p>
            <a:pPr>
              <a:defRPr/>
            </a:pPr>
            <a:fld id="{7A4D25A6-5ECB-449D-B645-77152CFFE823}"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4044137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F1136093-4806-4440-A0DC-006162534541}" type="slidenum">
              <a:rPr lang="en-GB">
                <a:solidFill>
                  <a:srgbClr val="000000"/>
                </a:solidFill>
              </a:rPr>
              <a:pPr>
                <a:defRPr/>
              </a:pPr>
              <a:t>‹#›</a:t>
            </a:fld>
            <a:endParaRPr lang="en-GB">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7"/>
          <p:cNvSpPr>
            <a:spLocks noGrp="1" noChangeArrowheads="1"/>
          </p:cNvSpPr>
          <p:nvPr>
            <p:ph type="dt" sz="half" idx="12"/>
          </p:nvPr>
        </p:nvSpPr>
        <p:spPr>
          <a:ln/>
        </p:spPr>
        <p:txBody>
          <a:bodyPr/>
          <a:lstStyle>
            <a:lvl1pPr>
              <a:defRPr/>
            </a:lvl1pPr>
          </a:lstStyle>
          <a:p>
            <a:pPr>
              <a:defRPr/>
            </a:pPr>
            <a:fld id="{90AC0AD3-F2C2-4932-889F-561CEA9C925D}"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1363267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B5C52BB-8353-4810-A15A-F408CF25A508}" type="slidenum">
              <a:rPr lang="en-GB">
                <a:solidFill>
                  <a:srgbClr val="000000"/>
                </a:solidFill>
              </a:rPr>
              <a:pPr>
                <a:defRPr/>
              </a:pPr>
              <a:t>‹#›</a:t>
            </a:fld>
            <a:endParaRPr lang="en-GB">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7"/>
          <p:cNvSpPr>
            <a:spLocks noGrp="1" noChangeArrowheads="1"/>
          </p:cNvSpPr>
          <p:nvPr>
            <p:ph type="dt" sz="half" idx="12"/>
          </p:nvPr>
        </p:nvSpPr>
        <p:spPr>
          <a:ln/>
        </p:spPr>
        <p:txBody>
          <a:bodyPr/>
          <a:lstStyle>
            <a:lvl1pPr>
              <a:defRPr/>
            </a:lvl1pPr>
          </a:lstStyle>
          <a:p>
            <a:pPr>
              <a:defRPr/>
            </a:pPr>
            <a:fld id="{3B1C86D4-0F18-480D-9066-5A00E33BEC29}"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32718505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B2C137F4-577F-48BE-886B-EE3E4CB7AFF8}"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D0C89296-E825-4DB1-9347-322D81CDE5D5}"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27064691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152400"/>
            <a:ext cx="1981200" cy="61722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14400" y="152400"/>
            <a:ext cx="579120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E7613995-E4E9-4355-BDBD-85DD4D72D05E}"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D655B806-CD8B-427F-88EB-5EB65C305CAC}"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8216540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145346025"/>
      </p:ext>
    </p:extLst>
  </p:cSld>
  <p:clrMapOvr>
    <a:masterClrMapping/>
  </p:clrMapOvr>
  <p:transition>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2295677897"/>
      </p:ext>
    </p:extLst>
  </p:cSld>
  <p:clrMapOvr>
    <a:masterClrMapping/>
  </p:clrMapOvr>
  <p:transition>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701542302"/>
      </p:ext>
    </p:extLst>
  </p:cSld>
  <p:clrMapOvr>
    <a:masterClrMapping/>
  </p:clrMapOvr>
  <p:transition>
    <p:wip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52600" y="1773238"/>
            <a:ext cx="33909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95900" y="1773238"/>
            <a:ext cx="33909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765874416"/>
      </p:ext>
    </p:extLst>
  </p:cSld>
  <p:clrMapOvr>
    <a:masterClrMapping/>
  </p:clrMapOvr>
  <p:transition>
    <p:wip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496513975"/>
      </p:ext>
    </p:extLst>
  </p:cSld>
  <p:clrMapOvr>
    <a:masterClrMapping/>
  </p:clrMapOvr>
  <p:transition>
    <p:wip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679841996"/>
      </p:ext>
    </p:extLst>
  </p:cSld>
  <p:clrMapOvr>
    <a:masterClrMapping/>
  </p:clrMapOvr>
  <p:transition>
    <p:wip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255940442"/>
      </p:ext>
    </p:extLst>
  </p:cSld>
  <p:clrMapOvr>
    <a:masterClrMapping/>
  </p:clrMapOvr>
  <p:transition>
    <p:wipe/>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626191303"/>
      </p:ext>
    </p:extLst>
  </p:cSld>
  <p:clrMapOvr>
    <a:masterClrMapping/>
  </p:clrMapOvr>
  <p:transition>
    <p:wip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055176360"/>
      </p:ext>
    </p:extLst>
  </p:cSld>
  <p:clrMapOvr>
    <a:masterClrMapping/>
  </p:clrMapOvr>
  <p:transition>
    <p:wip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09723631"/>
      </p:ext>
    </p:extLst>
  </p:cSld>
  <p:clrMapOvr>
    <a:masterClrMapping/>
  </p:clrMapOvr>
  <p:transition>
    <p:wip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3250" y="981075"/>
            <a:ext cx="1733550" cy="554355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52600" y="981075"/>
            <a:ext cx="5048250" cy="5543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2885662033"/>
      </p:ext>
    </p:extLst>
  </p:cSld>
  <p:clrMapOvr>
    <a:masterClrMapping/>
  </p:clrMapOvr>
  <p:transition>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93BE74-7694-41A1-8F44-F3ECF2FC09C1}" type="datetime1">
              <a:rPr lang="en-GB" smtClean="0"/>
              <a:t>16/02/2012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8BBA59-FB05-442B-AAC3-07FF3D65DBB1}" type="slidenum">
              <a:rPr lang="en-GB" smtClean="0"/>
              <a:t>‹#›</a:t>
            </a:fld>
            <a:endParaRPr lang="en-GB"/>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1475656" cy="1436305"/>
          </a:xfrm>
          <a:prstGeom prst="rect">
            <a:avLst/>
          </a:prstGeom>
        </p:spPr>
      </p:pic>
    </p:spTree>
    <p:extLst>
      <p:ext uri="{BB962C8B-B14F-4D97-AF65-F5344CB8AC3E}">
        <p14:creationId xmlns:p14="http://schemas.microsoft.com/office/powerpoint/2010/main" val="204047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34385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914400" y="152400"/>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2052" name="Rectangle 4"/>
          <p:cNvSpPr>
            <a:spLocks noGrp="1" noChangeArrowheads="1"/>
          </p:cNvSpPr>
          <p:nvPr>
            <p:ph type="body" idx="1"/>
          </p:nvPr>
        </p:nvSpPr>
        <p:spPr bwMode="auto">
          <a:xfrm>
            <a:off x="914400" y="1447800"/>
            <a:ext cx="79248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077" name="Rectangle 5"/>
          <p:cNvSpPr>
            <a:spLocks noGrp="1" noChangeArrowheads="1"/>
          </p:cNvSpPr>
          <p:nvPr>
            <p:ph type="sldNum" sz="quarter" idx="4"/>
          </p:nvPr>
        </p:nvSpPr>
        <p:spPr bwMode="auto">
          <a:xfrm>
            <a:off x="6553200" y="6477000"/>
            <a:ext cx="2286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fontAlgn="base">
              <a:spcBef>
                <a:spcPct val="0"/>
              </a:spcBef>
              <a:spcAft>
                <a:spcPct val="0"/>
              </a:spcAft>
              <a:defRPr/>
            </a:pPr>
            <a:fld id="{91F0F88E-2562-4ED7-84B9-CD7D54E57BBB}" type="slidenum">
              <a:rPr lang="en-GB">
                <a:solidFill>
                  <a:srgbClr val="000000"/>
                </a:solidFill>
              </a:rPr>
              <a:pPr fontAlgn="base">
                <a:spcBef>
                  <a:spcPct val="0"/>
                </a:spcBef>
                <a:spcAft>
                  <a:spcPct val="0"/>
                </a:spcAft>
                <a:defRPr/>
              </a:pPr>
              <a:t>‹#›</a:t>
            </a:fld>
            <a:endParaRPr lang="en-GB">
              <a:solidFill>
                <a:srgbClr val="000000"/>
              </a:solidFill>
            </a:endParaRPr>
          </a:p>
        </p:txBody>
      </p:sp>
      <p:sp>
        <p:nvSpPr>
          <p:cNvPr id="3078" name="Rectangle 6"/>
          <p:cNvSpPr>
            <a:spLocks noGrp="1" noChangeArrowheads="1"/>
          </p:cNvSpPr>
          <p:nvPr>
            <p:ph type="ftr" sz="quarter" idx="3"/>
          </p:nvPr>
        </p:nvSpPr>
        <p:spPr bwMode="auto">
          <a:xfrm>
            <a:off x="3200400" y="64770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fontAlgn="base">
              <a:spcBef>
                <a:spcPct val="0"/>
              </a:spcBef>
              <a:spcAft>
                <a:spcPct val="0"/>
              </a:spcAft>
              <a:defRPr/>
            </a:pPr>
            <a:endParaRPr lang="en-GB">
              <a:solidFill>
                <a:srgbClr val="000000"/>
              </a:solidFill>
            </a:endParaRPr>
          </a:p>
        </p:txBody>
      </p:sp>
      <p:sp>
        <p:nvSpPr>
          <p:cNvPr id="3079" name="Rectangle 7"/>
          <p:cNvSpPr>
            <a:spLocks noGrp="1" noChangeArrowheads="1"/>
          </p:cNvSpPr>
          <p:nvPr>
            <p:ph type="dt" sz="half" idx="2"/>
          </p:nvPr>
        </p:nvSpPr>
        <p:spPr bwMode="auto">
          <a:xfrm>
            <a:off x="990600" y="6477000"/>
            <a:ext cx="1600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fontAlgn="base">
              <a:spcBef>
                <a:spcPct val="0"/>
              </a:spcBef>
              <a:spcAft>
                <a:spcPct val="0"/>
              </a:spcAft>
              <a:defRPr/>
            </a:pPr>
            <a:fld id="{B93B1E30-83C5-4D8C-A7DF-92F51CAF87F6}" type="datetime1">
              <a:rPr lang="en-GB" smtClean="0">
                <a:solidFill>
                  <a:srgbClr val="000000"/>
                </a:solidFill>
              </a:rPr>
              <a:t>16/02/2012</a:t>
            </a:fld>
            <a:endParaRPr lang="en-GB">
              <a:solidFill>
                <a:srgbClr val="000000"/>
              </a:solidFill>
            </a:endParaRPr>
          </a:p>
        </p:txBody>
      </p:sp>
    </p:spTree>
    <p:extLst>
      <p:ext uri="{BB962C8B-B14F-4D97-AF65-F5344CB8AC3E}">
        <p14:creationId xmlns:p14="http://schemas.microsoft.com/office/powerpoint/2010/main" val="40132377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Times New Roman" pitchFamily="18" charset="0"/>
        </a:defRPr>
      </a:lvl2pPr>
      <a:lvl3pPr algn="ctr" rtl="0" eaLnBrk="0" fontAlgn="base" hangingPunct="0">
        <a:spcBef>
          <a:spcPct val="0"/>
        </a:spcBef>
        <a:spcAft>
          <a:spcPct val="0"/>
        </a:spcAft>
        <a:defRPr sz="4400">
          <a:solidFill>
            <a:schemeClr val="tx2"/>
          </a:solidFill>
          <a:latin typeface="Arial" charset="0"/>
          <a:cs typeface="Times New Roman" pitchFamily="18" charset="0"/>
        </a:defRPr>
      </a:lvl3pPr>
      <a:lvl4pPr algn="ctr" rtl="0" eaLnBrk="0" fontAlgn="base" hangingPunct="0">
        <a:spcBef>
          <a:spcPct val="0"/>
        </a:spcBef>
        <a:spcAft>
          <a:spcPct val="0"/>
        </a:spcAft>
        <a:defRPr sz="4400">
          <a:solidFill>
            <a:schemeClr val="tx2"/>
          </a:solidFill>
          <a:latin typeface="Arial" charset="0"/>
          <a:cs typeface="Times New Roman" pitchFamily="18" charset="0"/>
        </a:defRPr>
      </a:lvl4pPr>
      <a:lvl5pPr algn="ctr" rtl="0" eaLnBrk="0" fontAlgn="base" hangingPunct="0">
        <a:spcBef>
          <a:spcPct val="0"/>
        </a:spcBef>
        <a:spcAft>
          <a:spcPct val="0"/>
        </a:spcAft>
        <a:defRPr sz="4400">
          <a:solidFill>
            <a:schemeClr val="tx2"/>
          </a:solidFill>
          <a:latin typeface="Arial" charset="0"/>
          <a:cs typeface="Times New Roman" pitchFamily="18" charset="0"/>
        </a:defRPr>
      </a:lvl5pPr>
      <a:lvl6pPr marL="457200" algn="ctr" rtl="0" fontAlgn="base">
        <a:spcBef>
          <a:spcPct val="0"/>
        </a:spcBef>
        <a:spcAft>
          <a:spcPct val="0"/>
        </a:spcAft>
        <a:defRPr sz="4400">
          <a:solidFill>
            <a:schemeClr val="tx2"/>
          </a:solidFill>
          <a:latin typeface="Arial" charset="0"/>
          <a:cs typeface="Times New Roman" pitchFamily="18" charset="0"/>
        </a:defRPr>
      </a:lvl6pPr>
      <a:lvl7pPr marL="914400" algn="ctr" rtl="0" fontAlgn="base">
        <a:spcBef>
          <a:spcPct val="0"/>
        </a:spcBef>
        <a:spcAft>
          <a:spcPct val="0"/>
        </a:spcAft>
        <a:defRPr sz="4400">
          <a:solidFill>
            <a:schemeClr val="tx2"/>
          </a:solidFill>
          <a:latin typeface="Arial" charset="0"/>
          <a:cs typeface="Times New Roman" pitchFamily="18" charset="0"/>
        </a:defRPr>
      </a:lvl7pPr>
      <a:lvl8pPr marL="1371600" algn="ctr" rtl="0" fontAlgn="base">
        <a:spcBef>
          <a:spcPct val="0"/>
        </a:spcBef>
        <a:spcAft>
          <a:spcPct val="0"/>
        </a:spcAft>
        <a:defRPr sz="4400">
          <a:solidFill>
            <a:schemeClr val="tx2"/>
          </a:solidFill>
          <a:latin typeface="Arial" charset="0"/>
          <a:cs typeface="Times New Roman" pitchFamily="18" charset="0"/>
        </a:defRPr>
      </a:lvl8pPr>
      <a:lvl9pPr marL="1828800" algn="ctr" rtl="0" fontAlgn="base">
        <a:spcBef>
          <a:spcPct val="0"/>
        </a:spcBef>
        <a:spcAft>
          <a:spcPct val="0"/>
        </a:spcAft>
        <a:defRPr sz="4400">
          <a:solidFill>
            <a:schemeClr val="tx2"/>
          </a:solidFill>
          <a:latin typeface="Arial" charset="0"/>
          <a:cs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1752600" y="981075"/>
            <a:ext cx="69342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Slide heading Arial 40</a:t>
            </a:r>
          </a:p>
        </p:txBody>
      </p:sp>
      <p:sp>
        <p:nvSpPr>
          <p:cNvPr id="3075" name="Rectangle 3"/>
          <p:cNvSpPr>
            <a:spLocks noGrp="1" noChangeArrowheads="1"/>
          </p:cNvSpPr>
          <p:nvPr>
            <p:ph type="body" idx="1"/>
          </p:nvPr>
        </p:nvSpPr>
        <p:spPr bwMode="auto">
          <a:xfrm>
            <a:off x="1752600" y="1773238"/>
            <a:ext cx="6934200"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First level Arial 24</a:t>
            </a:r>
          </a:p>
          <a:p>
            <a:pPr lvl="1"/>
            <a:r>
              <a:rPr lang="en-GB" smtClean="0"/>
              <a:t>Second level Arial 20</a:t>
            </a:r>
          </a:p>
          <a:p>
            <a:pPr lvl="2"/>
            <a:r>
              <a:rPr lang="en-GB" smtClean="0"/>
              <a:t>Third level Arial 20</a:t>
            </a:r>
          </a:p>
          <a:p>
            <a:pPr lvl="3"/>
            <a:r>
              <a:rPr lang="en-GB" smtClean="0"/>
              <a:t>Fourth level Arial 20</a:t>
            </a:r>
          </a:p>
          <a:p>
            <a:pPr lvl="4"/>
            <a:r>
              <a:rPr lang="en-GB" smtClean="0"/>
              <a:t>Fifth level Arial 20</a:t>
            </a:r>
          </a:p>
        </p:txBody>
      </p:sp>
      <p:sp>
        <p:nvSpPr>
          <p:cNvPr id="165892" name="Rectangle 4"/>
          <p:cNvSpPr>
            <a:spLocks noGrp="1" noChangeArrowheads="1"/>
          </p:cNvSpPr>
          <p:nvPr>
            <p:ph type="ftr" sz="quarter" idx="3"/>
          </p:nvPr>
        </p:nvSpPr>
        <p:spPr bwMode="auto">
          <a:xfrm>
            <a:off x="323850" y="65532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lnSpc>
                <a:spcPct val="100000"/>
              </a:lnSpc>
              <a:defRPr sz="1000" b="0">
                <a:solidFill>
                  <a:schemeClr val="bg1"/>
                </a:solidFill>
                <a:latin typeface="Arial" charset="0"/>
              </a:defRPr>
            </a:lvl1pPr>
          </a:lstStyle>
          <a:p>
            <a:pPr fontAlgn="base">
              <a:spcBef>
                <a:spcPct val="0"/>
              </a:spcBef>
              <a:spcAft>
                <a:spcPct val="0"/>
              </a:spcAft>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738959386"/>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wipe/>
  </p:transition>
  <p:timing>
    <p:tnLst>
      <p:par>
        <p:cTn id="1" dur="indefinite" restart="never" nodeType="tmRoot"/>
      </p:par>
    </p:tnLst>
  </p:timing>
  <p:hf sldNum="0" hdr="0" dt="0"/>
  <p:txStyles>
    <p:titleStyle>
      <a:lvl1pPr algn="l" rtl="0" eaLnBrk="0" fontAlgn="base" hangingPunct="0">
        <a:lnSpc>
          <a:spcPct val="85000"/>
        </a:lnSpc>
        <a:spcBef>
          <a:spcPct val="0"/>
        </a:spcBef>
        <a:spcAft>
          <a:spcPct val="0"/>
        </a:spcAft>
        <a:defRPr sz="4000">
          <a:solidFill>
            <a:srgbClr val="000000"/>
          </a:solidFill>
          <a:latin typeface="+mj-lt"/>
          <a:ea typeface="+mj-ea"/>
          <a:cs typeface="+mj-cs"/>
        </a:defRPr>
      </a:lvl1pPr>
      <a:lvl2pPr algn="l" rtl="0" eaLnBrk="0" fontAlgn="base" hangingPunct="0">
        <a:lnSpc>
          <a:spcPct val="85000"/>
        </a:lnSpc>
        <a:spcBef>
          <a:spcPct val="0"/>
        </a:spcBef>
        <a:spcAft>
          <a:spcPct val="0"/>
        </a:spcAft>
        <a:defRPr sz="4000">
          <a:solidFill>
            <a:srgbClr val="000000"/>
          </a:solidFill>
          <a:latin typeface="Arial" charset="0"/>
        </a:defRPr>
      </a:lvl2pPr>
      <a:lvl3pPr algn="l" rtl="0" eaLnBrk="0" fontAlgn="base" hangingPunct="0">
        <a:lnSpc>
          <a:spcPct val="85000"/>
        </a:lnSpc>
        <a:spcBef>
          <a:spcPct val="0"/>
        </a:spcBef>
        <a:spcAft>
          <a:spcPct val="0"/>
        </a:spcAft>
        <a:defRPr sz="4000">
          <a:solidFill>
            <a:srgbClr val="000000"/>
          </a:solidFill>
          <a:latin typeface="Arial" charset="0"/>
        </a:defRPr>
      </a:lvl3pPr>
      <a:lvl4pPr algn="l" rtl="0" eaLnBrk="0" fontAlgn="base" hangingPunct="0">
        <a:lnSpc>
          <a:spcPct val="85000"/>
        </a:lnSpc>
        <a:spcBef>
          <a:spcPct val="0"/>
        </a:spcBef>
        <a:spcAft>
          <a:spcPct val="0"/>
        </a:spcAft>
        <a:defRPr sz="4000">
          <a:solidFill>
            <a:srgbClr val="000000"/>
          </a:solidFill>
          <a:latin typeface="Arial" charset="0"/>
        </a:defRPr>
      </a:lvl4pPr>
      <a:lvl5pPr algn="l" rtl="0" eaLnBrk="0" fontAlgn="base" hangingPunct="0">
        <a:lnSpc>
          <a:spcPct val="85000"/>
        </a:lnSpc>
        <a:spcBef>
          <a:spcPct val="0"/>
        </a:spcBef>
        <a:spcAft>
          <a:spcPct val="0"/>
        </a:spcAft>
        <a:defRPr sz="4000">
          <a:solidFill>
            <a:srgbClr val="000000"/>
          </a:solidFill>
          <a:latin typeface="Arial" charset="0"/>
        </a:defRPr>
      </a:lvl5pPr>
      <a:lvl6pPr marL="457200" algn="l" rtl="0" fontAlgn="base">
        <a:lnSpc>
          <a:spcPct val="85000"/>
        </a:lnSpc>
        <a:spcBef>
          <a:spcPct val="0"/>
        </a:spcBef>
        <a:spcAft>
          <a:spcPct val="0"/>
        </a:spcAft>
        <a:defRPr sz="4000">
          <a:solidFill>
            <a:srgbClr val="000000"/>
          </a:solidFill>
          <a:latin typeface="Arial" charset="0"/>
        </a:defRPr>
      </a:lvl6pPr>
      <a:lvl7pPr marL="914400" algn="l" rtl="0" fontAlgn="base">
        <a:lnSpc>
          <a:spcPct val="85000"/>
        </a:lnSpc>
        <a:spcBef>
          <a:spcPct val="0"/>
        </a:spcBef>
        <a:spcAft>
          <a:spcPct val="0"/>
        </a:spcAft>
        <a:defRPr sz="4000">
          <a:solidFill>
            <a:srgbClr val="000000"/>
          </a:solidFill>
          <a:latin typeface="Arial" charset="0"/>
        </a:defRPr>
      </a:lvl7pPr>
      <a:lvl8pPr marL="1371600" algn="l" rtl="0" fontAlgn="base">
        <a:lnSpc>
          <a:spcPct val="85000"/>
        </a:lnSpc>
        <a:spcBef>
          <a:spcPct val="0"/>
        </a:spcBef>
        <a:spcAft>
          <a:spcPct val="0"/>
        </a:spcAft>
        <a:defRPr sz="4000">
          <a:solidFill>
            <a:srgbClr val="000000"/>
          </a:solidFill>
          <a:latin typeface="Arial" charset="0"/>
        </a:defRPr>
      </a:lvl8pPr>
      <a:lvl9pPr marL="1828800" algn="l" rtl="0" fontAlgn="base">
        <a:lnSpc>
          <a:spcPct val="85000"/>
        </a:lnSpc>
        <a:spcBef>
          <a:spcPct val="0"/>
        </a:spcBef>
        <a:spcAft>
          <a:spcPct val="0"/>
        </a:spcAft>
        <a:defRPr sz="4000">
          <a:solidFill>
            <a:srgbClr val="000000"/>
          </a:solidFill>
          <a:latin typeface="Arial" charset="0"/>
        </a:defRPr>
      </a:lvl9pPr>
    </p:titleStyle>
    <p:bodyStyle>
      <a:lvl1pPr marL="261938" indent="-261938" algn="l" rtl="0" eaLnBrk="0" fontAlgn="base" hangingPunct="0">
        <a:lnSpc>
          <a:spcPct val="90000"/>
        </a:lnSpc>
        <a:spcBef>
          <a:spcPct val="35000"/>
        </a:spcBef>
        <a:spcAft>
          <a:spcPct val="35000"/>
        </a:spcAft>
        <a:buChar char="•"/>
        <a:defRPr sz="2400">
          <a:solidFill>
            <a:srgbClr val="000000"/>
          </a:solidFill>
          <a:latin typeface="+mn-lt"/>
          <a:ea typeface="+mn-ea"/>
          <a:cs typeface="+mn-cs"/>
        </a:defRPr>
      </a:lvl1pPr>
      <a:lvl2pPr marL="623888" indent="-182563" algn="l" rtl="0" eaLnBrk="0" fontAlgn="base" hangingPunct="0">
        <a:lnSpc>
          <a:spcPct val="90000"/>
        </a:lnSpc>
        <a:spcBef>
          <a:spcPct val="35000"/>
        </a:spcBef>
        <a:spcAft>
          <a:spcPct val="35000"/>
        </a:spcAft>
        <a:buChar char="•"/>
        <a:defRPr sz="2000">
          <a:solidFill>
            <a:srgbClr val="000000"/>
          </a:solidFill>
          <a:latin typeface="+mn-lt"/>
        </a:defRPr>
      </a:lvl2pPr>
      <a:lvl3pPr marL="987425" indent="-184150" algn="l" rtl="0" eaLnBrk="0" fontAlgn="base" hangingPunct="0">
        <a:lnSpc>
          <a:spcPct val="90000"/>
        </a:lnSpc>
        <a:spcBef>
          <a:spcPct val="35000"/>
        </a:spcBef>
        <a:spcAft>
          <a:spcPct val="35000"/>
        </a:spcAft>
        <a:buChar char="•"/>
        <a:defRPr sz="2000">
          <a:solidFill>
            <a:srgbClr val="000000"/>
          </a:solidFill>
          <a:latin typeface="+mn-lt"/>
        </a:defRPr>
      </a:lvl3pPr>
      <a:lvl4pPr marL="1349375" indent="-182563" algn="l" rtl="0" eaLnBrk="0" fontAlgn="base" hangingPunct="0">
        <a:lnSpc>
          <a:spcPct val="90000"/>
        </a:lnSpc>
        <a:spcBef>
          <a:spcPct val="35000"/>
        </a:spcBef>
        <a:spcAft>
          <a:spcPct val="35000"/>
        </a:spcAft>
        <a:buChar char="•"/>
        <a:defRPr sz="2000">
          <a:solidFill>
            <a:srgbClr val="000000"/>
          </a:solidFill>
          <a:latin typeface="+mn-lt"/>
        </a:defRPr>
      </a:lvl4pPr>
      <a:lvl5pPr marL="1698625" indent="-169863" algn="l" rtl="0" eaLnBrk="0" fontAlgn="base" hangingPunct="0">
        <a:lnSpc>
          <a:spcPct val="90000"/>
        </a:lnSpc>
        <a:spcBef>
          <a:spcPct val="35000"/>
        </a:spcBef>
        <a:spcAft>
          <a:spcPct val="35000"/>
        </a:spcAft>
        <a:buChar char="•"/>
        <a:defRPr sz="2000">
          <a:solidFill>
            <a:srgbClr val="000000"/>
          </a:solidFill>
          <a:latin typeface="+mn-lt"/>
        </a:defRPr>
      </a:lvl5pPr>
      <a:lvl6pPr marL="2155825" indent="-169863" algn="l" rtl="0" fontAlgn="base">
        <a:lnSpc>
          <a:spcPct val="90000"/>
        </a:lnSpc>
        <a:spcBef>
          <a:spcPct val="35000"/>
        </a:spcBef>
        <a:spcAft>
          <a:spcPct val="35000"/>
        </a:spcAft>
        <a:buChar char="•"/>
        <a:defRPr sz="2000">
          <a:solidFill>
            <a:srgbClr val="000000"/>
          </a:solidFill>
          <a:latin typeface="+mn-lt"/>
        </a:defRPr>
      </a:lvl6pPr>
      <a:lvl7pPr marL="2613025" indent="-169863" algn="l" rtl="0" fontAlgn="base">
        <a:lnSpc>
          <a:spcPct val="90000"/>
        </a:lnSpc>
        <a:spcBef>
          <a:spcPct val="35000"/>
        </a:spcBef>
        <a:spcAft>
          <a:spcPct val="35000"/>
        </a:spcAft>
        <a:buChar char="•"/>
        <a:defRPr sz="2000">
          <a:solidFill>
            <a:srgbClr val="000000"/>
          </a:solidFill>
          <a:latin typeface="+mn-lt"/>
        </a:defRPr>
      </a:lvl7pPr>
      <a:lvl8pPr marL="3070225" indent="-169863" algn="l" rtl="0" fontAlgn="base">
        <a:lnSpc>
          <a:spcPct val="90000"/>
        </a:lnSpc>
        <a:spcBef>
          <a:spcPct val="35000"/>
        </a:spcBef>
        <a:spcAft>
          <a:spcPct val="35000"/>
        </a:spcAft>
        <a:buChar char="•"/>
        <a:defRPr sz="2000">
          <a:solidFill>
            <a:srgbClr val="000000"/>
          </a:solidFill>
          <a:latin typeface="+mn-lt"/>
        </a:defRPr>
      </a:lvl8pPr>
      <a:lvl9pPr marL="3527425" indent="-169863" algn="l" rtl="0" fontAlgn="base">
        <a:lnSpc>
          <a:spcPct val="90000"/>
        </a:lnSpc>
        <a:spcBef>
          <a:spcPct val="35000"/>
        </a:spcBef>
        <a:spcAft>
          <a:spcPct val="35000"/>
        </a:spcAft>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6.jpeg"/><Relationship Id="rId13" Type="http://schemas.openxmlformats.org/officeDocument/2006/relationships/image" Target="../media/image30.png"/><Relationship Id="rId18" Type="http://schemas.openxmlformats.org/officeDocument/2006/relationships/image" Target="../media/image35.jpeg"/><Relationship Id="rId3" Type="http://schemas.openxmlformats.org/officeDocument/2006/relationships/image" Target="../media/image21.png"/><Relationship Id="rId21" Type="http://schemas.openxmlformats.org/officeDocument/2006/relationships/image" Target="../media/image38.jpeg"/><Relationship Id="rId7" Type="http://schemas.openxmlformats.org/officeDocument/2006/relationships/image" Target="../media/image25.jpeg"/><Relationship Id="rId12" Type="http://schemas.openxmlformats.org/officeDocument/2006/relationships/image" Target="../media/image29.png"/><Relationship Id="rId17" Type="http://schemas.openxmlformats.org/officeDocument/2006/relationships/image" Target="../media/image34.jpeg"/><Relationship Id="rId2" Type="http://schemas.openxmlformats.org/officeDocument/2006/relationships/image" Target="../media/image20.jpeg"/><Relationship Id="rId16" Type="http://schemas.openxmlformats.org/officeDocument/2006/relationships/image" Target="../media/image33.jpeg"/><Relationship Id="rId20"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24.jpeg"/><Relationship Id="rId11" Type="http://schemas.openxmlformats.org/officeDocument/2006/relationships/image" Target="../media/image28.png"/><Relationship Id="rId5" Type="http://schemas.openxmlformats.org/officeDocument/2006/relationships/image" Target="../media/image23.jpeg"/><Relationship Id="rId15" Type="http://schemas.openxmlformats.org/officeDocument/2006/relationships/image" Target="../media/image32.jpeg"/><Relationship Id="rId10" Type="http://schemas.openxmlformats.org/officeDocument/2006/relationships/image" Target="../media/image27.png"/><Relationship Id="rId19" Type="http://schemas.openxmlformats.org/officeDocument/2006/relationships/image" Target="../media/image36.PNG"/><Relationship Id="rId4" Type="http://schemas.openxmlformats.org/officeDocument/2006/relationships/image" Target="../media/image22.PNG"/><Relationship Id="rId9" Type="http://schemas.openxmlformats.org/officeDocument/2006/relationships/image" Target="../media/image1.jpg"/><Relationship Id="rId14" Type="http://schemas.openxmlformats.org/officeDocument/2006/relationships/image" Target="../media/image31.jpg"/></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41.jp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50.emf"/></Relationships>
</file>

<file path=ppt/slides/_rels/slide20.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42.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jpg"/><Relationship Id="rId5" Type="http://schemas.openxmlformats.org/officeDocument/2006/relationships/image" Target="../media/image54.emf"/><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emf"/><Relationship Id="rId4" Type="http://schemas.openxmlformats.org/officeDocument/2006/relationships/image" Target="../media/image1.jp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9.emf"/><Relationship Id="rId1" Type="http://schemas.openxmlformats.org/officeDocument/2006/relationships/slideLayout" Target="../slideLayouts/slideLayout7.xml"/><Relationship Id="rId5" Type="http://schemas.openxmlformats.org/officeDocument/2006/relationships/image" Target="../media/image58.emf"/><Relationship Id="rId4" Type="http://schemas.openxmlformats.org/officeDocument/2006/relationships/image" Target="../media/image57.emf"/></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685800" y="21304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smtClean="0">
                <a:ln>
                  <a:noFill/>
                </a:ln>
                <a:solidFill>
                  <a:sysClr val="windowText" lastClr="000000"/>
                </a:solidFill>
                <a:effectLst/>
                <a:uLnTx/>
                <a:uFillTx/>
                <a:latin typeface="Calibri"/>
                <a:ea typeface="+mj-ea"/>
                <a:cs typeface="+mj-cs"/>
              </a:rPr>
              <a:t>Report to ICAO MARIE-PT from WMO TT-AvXML</a:t>
            </a:r>
            <a:endParaRPr kumimoji="0" lang="en-GB" sz="4400" b="0" i="0" u="none" strike="noStrike" kern="1200" cap="none" spc="0" normalizeH="0" baseline="0" noProof="0" dirty="0" smtClean="0">
              <a:ln>
                <a:noFill/>
              </a:ln>
              <a:solidFill>
                <a:sysClr val="windowText" lastClr="000000"/>
              </a:solidFill>
              <a:effectLst/>
              <a:uLnTx/>
              <a:uFillTx/>
              <a:latin typeface="Calibri"/>
              <a:ea typeface="+mj-ea"/>
              <a:cs typeface="+mj-cs"/>
            </a:endParaRPr>
          </a:p>
        </p:txBody>
      </p:sp>
      <p:sp>
        <p:nvSpPr>
          <p:cNvPr id="9" name="Subtitle 2"/>
          <p:cNvSpPr txBox="1">
            <a:spLocks/>
          </p:cNvSpPr>
          <p:nvPr/>
        </p:nvSpPr>
        <p:spPr>
          <a:xfrm>
            <a:off x="1371600" y="3886200"/>
            <a:ext cx="6400800" cy="17526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200" b="0" i="0" u="none" strike="noStrike" kern="1200" cap="none" spc="0" normalizeH="0" baseline="0" noProof="0" smtClean="0">
                <a:ln>
                  <a:noFill/>
                </a:ln>
                <a:solidFill>
                  <a:sysClr val="windowText" lastClr="000000">
                    <a:tint val="75000"/>
                  </a:sysClr>
                </a:solidFill>
                <a:effectLst/>
                <a:uLnTx/>
                <a:uFillTx/>
                <a:latin typeface="Calibri"/>
                <a:ea typeface="+mn-ea"/>
                <a:cs typeface="+mn-cs"/>
              </a:rPr>
              <a:t>Jeremy Tandy</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200" b="0" i="0" u="none" strike="noStrike" kern="1200" cap="none" spc="0" normalizeH="0" baseline="0" noProof="0" smtClean="0">
                <a:ln>
                  <a:noFill/>
                </a:ln>
                <a:solidFill>
                  <a:sysClr val="windowText" lastClr="000000">
                    <a:tint val="75000"/>
                  </a:sysClr>
                </a:solidFill>
                <a:effectLst/>
                <a:uLnTx/>
                <a:uFillTx/>
                <a:latin typeface="Calibri"/>
                <a:ea typeface="+mn-ea"/>
                <a:cs typeface="+mn-cs"/>
              </a:rPr>
              <a:t>(Feb 2012)</a:t>
            </a:r>
            <a:endParaRPr kumimoji="0" lang="en-GB" sz="3200" b="0" i="0" u="none" strike="noStrike" kern="1200" cap="none" spc="0" normalizeH="0" baseline="0" noProof="0" dirty="0" smtClean="0">
              <a:ln>
                <a:noFill/>
              </a:ln>
              <a:solidFill>
                <a:sysClr val="windowText" lastClr="000000">
                  <a:tint val="75000"/>
                </a:sysClr>
              </a:solidFill>
              <a:effectLst/>
              <a:uLnTx/>
              <a:uFillTx/>
              <a:latin typeface="Calibri"/>
              <a:ea typeface="+mn-ea"/>
              <a:cs typeface="+mn-cs"/>
            </a:endParaRPr>
          </a:p>
        </p:txBody>
      </p:sp>
      <p:sp>
        <p:nvSpPr>
          <p:cNvPr id="2" name="Slide Number Placeholder 1"/>
          <p:cNvSpPr>
            <a:spLocks noGrp="1"/>
          </p:cNvSpPr>
          <p:nvPr>
            <p:ph type="sldNum" sz="quarter" idx="10"/>
          </p:nvPr>
        </p:nvSpPr>
        <p:spPr/>
        <p:txBody>
          <a:bodyPr/>
          <a:lstStyle/>
          <a:p>
            <a:pPr>
              <a:defRPr/>
            </a:pPr>
            <a:fld id="{EFC17C9B-3C4F-4307-8F26-83AC1A3004A9}" type="slidenum">
              <a:rPr lang="en-GB" smtClean="0">
                <a:solidFill>
                  <a:srgbClr val="000000"/>
                </a:solidFill>
              </a:rPr>
              <a:pPr>
                <a:defRPr/>
              </a:pPr>
              <a:t>1</a:t>
            </a:fld>
            <a:endParaRPr lang="en-GB">
              <a:solidFill>
                <a:srgbClr val="000000"/>
              </a:solidFill>
            </a:endParaRPr>
          </a:p>
        </p:txBody>
      </p:sp>
    </p:spTree>
    <p:extLst>
      <p:ext uri="{BB962C8B-B14F-4D97-AF65-F5344CB8AC3E}">
        <p14:creationId xmlns:p14="http://schemas.microsoft.com/office/powerpoint/2010/main" val="377440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18BBA59-FB05-442B-AAC3-07FF3D65DBB1}" type="slidenum">
              <a:rPr lang="en-GB" smtClean="0"/>
              <a:t>2</a:t>
            </a:fld>
            <a:endParaRPr lang="en-GB"/>
          </a:p>
        </p:txBody>
      </p:sp>
      <p:sp>
        <p:nvSpPr>
          <p:cNvPr id="7"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rPr>
              <a:t>Understanding of ICAO requirement</a:t>
            </a:r>
          </a:p>
        </p:txBody>
      </p:sp>
      <p:sp>
        <p:nvSpPr>
          <p:cNvPr id="8" name="Rectangle 7"/>
          <p:cNvSpPr/>
          <p:nvPr/>
        </p:nvSpPr>
        <p:spPr>
          <a:xfrm>
            <a:off x="329784" y="1502688"/>
            <a:ext cx="8513863" cy="5350183"/>
          </a:xfrm>
          <a:prstGeom prst="rect">
            <a:avLst/>
          </a:prstGeom>
        </p:spPr>
        <p:txBody>
          <a:bodyPr wrap="square">
            <a:spAutoFit/>
          </a:bodyPr>
          <a:lstStyle/>
          <a:p>
            <a:pPr lvl="0">
              <a:spcAft>
                <a:spcPts val="800"/>
              </a:spcAft>
            </a:pPr>
            <a:r>
              <a:rPr lang="en-GB" sz="2000" i="1" kern="0" dirty="0">
                <a:solidFill>
                  <a:srgbClr val="595959"/>
                </a:solidFill>
                <a:ea typeface="Times New Roman"/>
              </a:rPr>
              <a:t>U</a:t>
            </a:r>
            <a:r>
              <a:rPr lang="en-GB" sz="2000" i="1" kern="0" dirty="0" smtClean="0">
                <a:solidFill>
                  <a:srgbClr val="595959"/>
                </a:solidFill>
                <a:ea typeface="Times New Roman"/>
              </a:rPr>
              <a:t>rgency </a:t>
            </a:r>
            <a:r>
              <a:rPr lang="en-GB" sz="2000" i="1" kern="0" dirty="0">
                <a:solidFill>
                  <a:srgbClr val="595959"/>
                </a:solidFill>
                <a:ea typeface="Times New Roman"/>
              </a:rPr>
              <a:t>is required on the specification of XML/GML Schema for </a:t>
            </a:r>
            <a:r>
              <a:rPr lang="en-GB" sz="2000" b="1" i="1" kern="0" dirty="0">
                <a:solidFill>
                  <a:srgbClr val="595959"/>
                </a:solidFill>
                <a:ea typeface="Times New Roman"/>
              </a:rPr>
              <a:t>TAF</a:t>
            </a:r>
            <a:r>
              <a:rPr lang="en-GB" sz="2000" i="1" kern="0" dirty="0">
                <a:solidFill>
                  <a:srgbClr val="595959"/>
                </a:solidFill>
                <a:ea typeface="Times New Roman"/>
              </a:rPr>
              <a:t>, </a:t>
            </a:r>
            <a:r>
              <a:rPr lang="en-GB" sz="2000" b="1" i="1" kern="0" dirty="0">
                <a:solidFill>
                  <a:srgbClr val="595959"/>
                </a:solidFill>
                <a:ea typeface="Times New Roman"/>
              </a:rPr>
              <a:t>METAR/SPECI</a:t>
            </a:r>
            <a:r>
              <a:rPr lang="en-GB" sz="2000" i="1" kern="0" dirty="0">
                <a:solidFill>
                  <a:srgbClr val="595959"/>
                </a:solidFill>
                <a:ea typeface="Times New Roman"/>
              </a:rPr>
              <a:t> and </a:t>
            </a:r>
            <a:r>
              <a:rPr lang="en-GB" sz="2000" b="1" i="1" kern="0" dirty="0">
                <a:solidFill>
                  <a:srgbClr val="595959"/>
                </a:solidFill>
                <a:ea typeface="Times New Roman"/>
              </a:rPr>
              <a:t>SIGMET</a:t>
            </a:r>
            <a:r>
              <a:rPr lang="en-GB" sz="2000" i="1" kern="0" dirty="0">
                <a:solidFill>
                  <a:srgbClr val="595959"/>
                </a:solidFill>
                <a:ea typeface="Times New Roman"/>
              </a:rPr>
              <a:t> (VA SIGMET, TC SIGMET &amp; WS SIGMET) to support Amendment 76 to ICAO Annex 3 (WMO No. 49): (for States in a position to do so) permitting bilateral exchange of OPMET data via XML</a:t>
            </a:r>
            <a:r>
              <a:rPr lang="en-GB" sz="2000" i="1" kern="0" dirty="0" smtClean="0">
                <a:solidFill>
                  <a:srgbClr val="595959"/>
                </a:solidFill>
                <a:ea typeface="Times New Roman"/>
              </a:rPr>
              <a:t>. </a:t>
            </a:r>
          </a:p>
          <a:p>
            <a:pPr lvl="0">
              <a:spcAft>
                <a:spcPts val="800"/>
              </a:spcAft>
            </a:pPr>
            <a:r>
              <a:rPr lang="en-GB" sz="2000" i="1" kern="0" dirty="0" smtClean="0">
                <a:solidFill>
                  <a:srgbClr val="595959"/>
                </a:solidFill>
                <a:ea typeface="Times New Roman"/>
              </a:rPr>
              <a:t>Aviation community seek to harmonise data exchange technology around </a:t>
            </a:r>
            <a:r>
              <a:rPr lang="en-GB" sz="2000" b="1" i="1" kern="0" dirty="0" smtClean="0">
                <a:solidFill>
                  <a:srgbClr val="595959"/>
                </a:solidFill>
                <a:ea typeface="Times New Roman"/>
              </a:rPr>
              <a:t>GML</a:t>
            </a:r>
            <a:r>
              <a:rPr lang="en-GB" sz="2000" i="1" kern="0" dirty="0" smtClean="0">
                <a:solidFill>
                  <a:srgbClr val="595959"/>
                </a:solidFill>
                <a:ea typeface="Times New Roman"/>
              </a:rPr>
              <a:t>/XML to reduce overall cost-base of ATM / SWIM system</a:t>
            </a:r>
            <a:r>
              <a:rPr lang="en-GB" sz="2000" i="1" kern="0" dirty="0" smtClean="0">
                <a:solidFill>
                  <a:srgbClr val="595959"/>
                </a:solidFill>
                <a:ea typeface="Times New Roman"/>
              </a:rPr>
              <a:t>.</a:t>
            </a:r>
          </a:p>
          <a:p>
            <a:pPr lvl="0">
              <a:spcAft>
                <a:spcPts val="800"/>
              </a:spcAft>
            </a:pPr>
            <a:r>
              <a:rPr lang="en-GB" sz="2000" i="1" kern="0" dirty="0" smtClean="0">
                <a:solidFill>
                  <a:srgbClr val="595959"/>
                </a:solidFill>
                <a:ea typeface="Times New Roman"/>
              </a:rPr>
              <a:t>Additional pressures beyond those of ATM /SWIM exist for </a:t>
            </a:r>
            <a:r>
              <a:rPr lang="en-GB" sz="2000" i="1" kern="0" dirty="0">
                <a:solidFill>
                  <a:srgbClr val="595959"/>
                </a:solidFill>
                <a:ea typeface="Times New Roman"/>
              </a:rPr>
              <a:t>adopting </a:t>
            </a:r>
            <a:r>
              <a:rPr lang="en-GB" sz="2000" i="1" kern="0" dirty="0" smtClean="0">
                <a:solidFill>
                  <a:srgbClr val="595959"/>
                </a:solidFill>
                <a:ea typeface="Times New Roman"/>
              </a:rPr>
              <a:t>GML/XML.  </a:t>
            </a:r>
            <a:r>
              <a:rPr lang="en-GB" sz="2000" i="1" kern="0" dirty="0">
                <a:solidFill>
                  <a:srgbClr val="595959"/>
                </a:solidFill>
                <a:ea typeface="Times New Roman"/>
              </a:rPr>
              <a:t>Commercial entities worldwide have </a:t>
            </a:r>
            <a:r>
              <a:rPr lang="en-GB" sz="2000" i="1" kern="0" dirty="0" smtClean="0">
                <a:solidFill>
                  <a:srgbClr val="595959"/>
                </a:solidFill>
                <a:ea typeface="Times New Roman"/>
              </a:rPr>
              <a:t>long desired provision of </a:t>
            </a:r>
            <a:r>
              <a:rPr lang="en-GB" sz="2000" i="1" kern="0" dirty="0">
                <a:solidFill>
                  <a:srgbClr val="595959"/>
                </a:solidFill>
                <a:ea typeface="Times New Roman"/>
              </a:rPr>
              <a:t>weather data </a:t>
            </a:r>
            <a:r>
              <a:rPr lang="en-GB" sz="2000" i="1" kern="0" dirty="0" smtClean="0">
                <a:solidFill>
                  <a:srgbClr val="595959"/>
                </a:solidFill>
                <a:ea typeface="Times New Roman"/>
              </a:rPr>
              <a:t>encoded </a:t>
            </a:r>
            <a:r>
              <a:rPr lang="en-GB" sz="2000" i="1" kern="0" dirty="0">
                <a:solidFill>
                  <a:srgbClr val="595959"/>
                </a:solidFill>
                <a:ea typeface="Times New Roman"/>
              </a:rPr>
              <a:t>in widely-used, vendor neutral </a:t>
            </a:r>
            <a:r>
              <a:rPr lang="en-GB" sz="2000" i="1" kern="0" dirty="0" smtClean="0">
                <a:solidFill>
                  <a:srgbClr val="595959"/>
                </a:solidFill>
                <a:ea typeface="Times New Roman"/>
              </a:rPr>
              <a:t>formats.</a:t>
            </a:r>
            <a:endParaRPr lang="en-GB" sz="2000" i="1" kern="0" dirty="0" smtClean="0">
              <a:solidFill>
                <a:srgbClr val="595959"/>
              </a:solidFill>
              <a:ea typeface="Times New Roman"/>
            </a:endParaRPr>
          </a:p>
          <a:p>
            <a:pPr lvl="0">
              <a:spcAft>
                <a:spcPts val="800"/>
              </a:spcAft>
            </a:pPr>
            <a:r>
              <a:rPr lang="en-GB" sz="2000" b="1" i="1" kern="0" dirty="0" smtClean="0">
                <a:solidFill>
                  <a:srgbClr val="595959"/>
                </a:solidFill>
                <a:ea typeface="Times New Roman"/>
              </a:rPr>
              <a:t>Target delivery date for XML schema to support Amendment 76: July 2012.</a:t>
            </a:r>
          </a:p>
          <a:p>
            <a:pPr lvl="0">
              <a:spcAft>
                <a:spcPts val="800"/>
              </a:spcAft>
            </a:pPr>
            <a:r>
              <a:rPr lang="en-GB" sz="2000" i="1" kern="0" dirty="0" smtClean="0">
                <a:solidFill>
                  <a:srgbClr val="595959"/>
                </a:solidFill>
                <a:ea typeface="Times New Roman"/>
              </a:rPr>
              <a:t>ICAO shall own the MET information Logical Data Model from which the XML schema is derived.</a:t>
            </a:r>
          </a:p>
          <a:p>
            <a:pPr lvl="0">
              <a:spcAft>
                <a:spcPts val="800"/>
              </a:spcAft>
            </a:pPr>
            <a:r>
              <a:rPr lang="en-GB" sz="2000" i="1" kern="0" dirty="0" smtClean="0">
                <a:solidFill>
                  <a:srgbClr val="595959"/>
                </a:solidFill>
                <a:ea typeface="Times New Roman"/>
              </a:rPr>
              <a:t>¿WXXM2.0 shall be baseline input to ICAO MET information Logical Data Model?</a:t>
            </a:r>
          </a:p>
          <a:p>
            <a:pPr lvl="1">
              <a:spcAft>
                <a:spcPts val="800"/>
              </a:spcAft>
            </a:pPr>
            <a:r>
              <a:rPr lang="en-GB" sz="1700" i="1" kern="0" dirty="0" smtClean="0">
                <a:solidFill>
                  <a:srgbClr val="595959"/>
                </a:solidFill>
                <a:ea typeface="Times New Roman"/>
              </a:rPr>
              <a:t>Use of WXXM2.0 implies a dependency on </a:t>
            </a:r>
            <a:r>
              <a:rPr lang="en-GB" sz="1700" b="1" i="1" kern="0" dirty="0" smtClean="0">
                <a:solidFill>
                  <a:srgbClr val="595959"/>
                </a:solidFill>
                <a:ea typeface="Times New Roman"/>
              </a:rPr>
              <a:t>ISO 19156 Observations and Measurements</a:t>
            </a:r>
          </a:p>
          <a:p>
            <a:pPr lvl="0">
              <a:spcAft>
                <a:spcPts val="1200"/>
              </a:spcAft>
            </a:pPr>
            <a:endParaRPr kumimoji="0" lang="en-GB" sz="1800" b="0" i="0" u="none" strike="noStrike" kern="0" cap="none" spc="0" normalizeH="0" baseline="0" noProof="0" dirty="0">
              <a:ln>
                <a:noFill/>
              </a:ln>
              <a:solidFill>
                <a:srgbClr val="000000"/>
              </a:solidFill>
              <a:effectLst/>
              <a:uLnTx/>
              <a:uFillTx/>
              <a:latin typeface="Times New Roman"/>
              <a:ea typeface="Times New Roman"/>
            </a:endParaRPr>
          </a:p>
        </p:txBody>
      </p:sp>
    </p:spTree>
    <p:extLst>
      <p:ext uri="{BB962C8B-B14F-4D97-AF65-F5344CB8AC3E}">
        <p14:creationId xmlns:p14="http://schemas.microsoft.com/office/powerpoint/2010/main" val="14846674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18BBA59-FB05-442B-AAC3-07FF3D65DBB1}" type="slidenum">
              <a:rPr lang="en-GB" smtClean="0"/>
              <a:t>3</a:t>
            </a:fld>
            <a:endParaRPr lang="en-GB"/>
          </a:p>
        </p:txBody>
      </p:sp>
      <p:sp>
        <p:nvSpPr>
          <p:cNvPr id="7"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ct val="20000"/>
              </a:spcBef>
              <a:buClr>
                <a:srgbClr val="092E5C"/>
              </a:buClr>
            </a:pPr>
            <a:r>
              <a:rPr lang="en-GB" kern="0" dirty="0">
                <a:solidFill>
                  <a:srgbClr val="000000"/>
                </a:solidFill>
                <a:latin typeface="Arial" pitchFamily="34" charset="0"/>
              </a:rPr>
              <a:t>Distributed governance: </a:t>
            </a:r>
            <a:endParaRPr lang="en-GB" kern="0" dirty="0" smtClean="0">
              <a:solidFill>
                <a:srgbClr val="000000"/>
              </a:solidFill>
              <a:latin typeface="Arial" pitchFamily="34" charset="0"/>
            </a:endParaRPr>
          </a:p>
          <a:p>
            <a:pPr marL="233363" lvl="0" indent="-233363" algn="l">
              <a:spcBef>
                <a:spcPct val="20000"/>
              </a:spcBef>
              <a:buClr>
                <a:srgbClr val="092E5C"/>
              </a:buClr>
            </a:pPr>
            <a:r>
              <a:rPr lang="en-GB" sz="2000" kern="0" dirty="0" smtClean="0">
                <a:solidFill>
                  <a:srgbClr val="000000"/>
                </a:solidFill>
                <a:latin typeface="Arial" pitchFamily="34" charset="0"/>
              </a:rPr>
              <a:t>importing </a:t>
            </a:r>
            <a:r>
              <a:rPr lang="en-GB" sz="2000" kern="0" dirty="0">
                <a:solidFill>
                  <a:srgbClr val="000000"/>
                </a:solidFill>
                <a:latin typeface="Arial" pitchFamily="34" charset="0"/>
              </a:rPr>
              <a:t>WMO Logical Data Model ‘generic weather’ packages</a:t>
            </a:r>
            <a:endParaRPr kumimoji="0" lang="en-GB" sz="3200" b="0" i="0" u="none" strike="noStrike" kern="0" cap="none" spc="0" normalizeH="0" baseline="0" noProof="0" dirty="0" smtClean="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endParaRPr>
          </a:p>
        </p:txBody>
      </p:sp>
      <p:sp>
        <p:nvSpPr>
          <p:cNvPr id="8" name="Rectangle 7"/>
          <p:cNvSpPr/>
          <p:nvPr/>
        </p:nvSpPr>
        <p:spPr>
          <a:xfrm>
            <a:off x="329784" y="1502688"/>
            <a:ext cx="8634704" cy="5601533"/>
          </a:xfrm>
          <a:prstGeom prst="rect">
            <a:avLst/>
          </a:prstGeom>
        </p:spPr>
        <p:txBody>
          <a:bodyPr wrap="square">
            <a:spAutoFit/>
          </a:bodyPr>
          <a:lstStyle/>
          <a:p>
            <a:pPr lvl="0">
              <a:spcAft>
                <a:spcPts val="1200"/>
              </a:spcAft>
            </a:pPr>
            <a:r>
              <a:rPr lang="en-GB" sz="2000" i="1" kern="0" dirty="0" smtClean="0">
                <a:solidFill>
                  <a:srgbClr val="595959"/>
                </a:solidFill>
                <a:ea typeface="Times New Roman"/>
              </a:rPr>
              <a:t>ICAO </a:t>
            </a:r>
            <a:r>
              <a:rPr lang="en-GB" sz="2000" i="1" kern="0" dirty="0" smtClean="0">
                <a:solidFill>
                  <a:srgbClr val="595959"/>
                </a:solidFill>
                <a:ea typeface="Times New Roman"/>
              </a:rPr>
              <a:t>MET information Logical Data Model will build on many generic meteorological concepts. </a:t>
            </a:r>
          </a:p>
          <a:p>
            <a:pPr lvl="0">
              <a:spcAft>
                <a:spcPts val="1200"/>
              </a:spcAft>
            </a:pPr>
            <a:r>
              <a:rPr lang="en-GB" sz="2000" i="1" kern="0" dirty="0" smtClean="0">
                <a:solidFill>
                  <a:srgbClr val="595959"/>
                </a:solidFill>
                <a:ea typeface="Times New Roman"/>
              </a:rPr>
              <a:t>Such generic ‘weather’ Classes and Concepts will be re-used across other domains. </a:t>
            </a:r>
          </a:p>
          <a:p>
            <a:pPr lvl="0">
              <a:spcAft>
                <a:spcPts val="1200"/>
              </a:spcAft>
            </a:pPr>
            <a:r>
              <a:rPr lang="en-GB" sz="2000" i="1" kern="0" dirty="0" smtClean="0">
                <a:solidFill>
                  <a:srgbClr val="595959"/>
                </a:solidFill>
                <a:ea typeface="Times New Roman"/>
              </a:rPr>
              <a:t>Generic weather </a:t>
            </a:r>
            <a:r>
              <a:rPr lang="en-GB" sz="2000" i="1" kern="0" dirty="0" smtClean="0">
                <a:solidFill>
                  <a:srgbClr val="595959"/>
                </a:solidFill>
                <a:ea typeface="Times New Roman"/>
              </a:rPr>
              <a:t>Classes </a:t>
            </a:r>
            <a:r>
              <a:rPr lang="en-GB" sz="2000" i="1" kern="0" dirty="0" smtClean="0">
                <a:solidFill>
                  <a:srgbClr val="595959"/>
                </a:solidFill>
                <a:ea typeface="Times New Roman"/>
              </a:rPr>
              <a:t>shall be managed by </a:t>
            </a:r>
            <a:r>
              <a:rPr lang="en-GB" sz="2000" i="1" kern="0" dirty="0" smtClean="0">
                <a:solidFill>
                  <a:srgbClr val="595959"/>
                </a:solidFill>
                <a:ea typeface="Times New Roman"/>
              </a:rPr>
              <a:t>WMO – importing definitions from ISO/TC 211 reference models and existing WMO Codes.</a:t>
            </a:r>
            <a:endParaRPr lang="en-GB" sz="2000" i="1" kern="0" dirty="0" smtClean="0">
              <a:solidFill>
                <a:srgbClr val="595959"/>
              </a:solidFill>
              <a:ea typeface="Times New Roman"/>
            </a:endParaRPr>
          </a:p>
          <a:p>
            <a:pPr lvl="0">
              <a:spcAft>
                <a:spcPts val="1200"/>
              </a:spcAft>
            </a:pPr>
            <a:r>
              <a:rPr lang="en-GB" sz="2000" i="1" kern="0" dirty="0" smtClean="0">
                <a:solidFill>
                  <a:srgbClr val="595959"/>
                </a:solidFill>
                <a:ea typeface="Times New Roman"/>
              </a:rPr>
              <a:t>WMO shall publish a ‘Generic MET information’ Logical Data Model (WMO Logical Data Model) that contains generic meteorological definitions for use in </a:t>
            </a:r>
            <a:r>
              <a:rPr lang="en-GB" sz="2000" i="1" kern="0" dirty="0" smtClean="0">
                <a:solidFill>
                  <a:srgbClr val="595959"/>
                </a:solidFill>
                <a:ea typeface="Times New Roman"/>
              </a:rPr>
              <a:t>other (non-aviation) </a:t>
            </a:r>
            <a:r>
              <a:rPr lang="en-GB" sz="2000" i="1" kern="0" dirty="0" smtClean="0">
                <a:solidFill>
                  <a:srgbClr val="595959"/>
                </a:solidFill>
                <a:ea typeface="Times New Roman"/>
              </a:rPr>
              <a:t>domains / industries.</a:t>
            </a:r>
          </a:p>
          <a:p>
            <a:pPr lvl="0">
              <a:spcAft>
                <a:spcPts val="1200"/>
              </a:spcAft>
            </a:pPr>
            <a:r>
              <a:rPr lang="en-GB" sz="2000" i="1" kern="0" dirty="0" smtClean="0">
                <a:solidFill>
                  <a:srgbClr val="595959"/>
                </a:solidFill>
                <a:ea typeface="Times New Roman"/>
              </a:rPr>
              <a:t>WMO is committed to maintaining the ‘Generic MET information’ Logical Data Model to support ICAO requirements. Broader exploitation of the Logical Data Model shall be debated at WMO Commission for Basic Systems [CBS] (Sept 2012).</a:t>
            </a:r>
          </a:p>
          <a:p>
            <a:pPr lvl="0">
              <a:spcAft>
                <a:spcPts val="1200"/>
              </a:spcAft>
            </a:pPr>
            <a:r>
              <a:rPr lang="en-GB" sz="2000" i="1" kern="0" dirty="0" smtClean="0">
                <a:solidFill>
                  <a:srgbClr val="595959"/>
                </a:solidFill>
                <a:ea typeface="Times New Roman"/>
              </a:rPr>
              <a:t>ICAO MET information Logical Data Model </a:t>
            </a:r>
            <a:r>
              <a:rPr lang="en-GB" sz="2000" b="1" i="1" kern="0" dirty="0" smtClean="0">
                <a:solidFill>
                  <a:srgbClr val="595959"/>
                </a:solidFill>
                <a:ea typeface="Times New Roman"/>
              </a:rPr>
              <a:t>should</a:t>
            </a:r>
            <a:r>
              <a:rPr lang="en-GB" sz="2000" i="1" kern="0" dirty="0" smtClean="0">
                <a:solidFill>
                  <a:srgbClr val="595959"/>
                </a:solidFill>
                <a:ea typeface="Times New Roman"/>
              </a:rPr>
              <a:t> import Packages as necessary from WMO Logical Data Model – in the same manner as ICAO information models import Packages from ISO/TC 211 reference models.</a:t>
            </a:r>
          </a:p>
          <a:p>
            <a:pPr lvl="0">
              <a:spcAft>
                <a:spcPts val="1200"/>
              </a:spcAft>
            </a:pPr>
            <a:endParaRPr kumimoji="0" lang="en-GB" sz="1800" b="0" i="0" u="none" strike="noStrike" kern="0" cap="none" spc="0" normalizeH="0" baseline="0" noProof="0" dirty="0">
              <a:ln>
                <a:noFill/>
              </a:ln>
              <a:solidFill>
                <a:srgbClr val="000000"/>
              </a:solidFill>
              <a:effectLst/>
              <a:uLnTx/>
              <a:uFillTx/>
              <a:latin typeface="Times New Roman"/>
              <a:ea typeface="Times New Roman"/>
            </a:endParaRPr>
          </a:p>
        </p:txBody>
      </p:sp>
    </p:spTree>
    <p:extLst>
      <p:ext uri="{BB962C8B-B14F-4D97-AF65-F5344CB8AC3E}">
        <p14:creationId xmlns:p14="http://schemas.microsoft.com/office/powerpoint/2010/main" val="17997876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18BBA59-FB05-442B-AAC3-07FF3D65DBB1}" type="slidenum">
              <a:rPr lang="en-GB" smtClean="0"/>
              <a:t>4</a:t>
            </a:fld>
            <a:endParaRPr lang="en-GB"/>
          </a:p>
        </p:txBody>
      </p:sp>
      <p:sp>
        <p:nvSpPr>
          <p:cNvPr id="7"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rPr>
              <a:t>Conversion to</a:t>
            </a:r>
            <a:r>
              <a:rPr lang="en-GB" kern="0" dirty="0">
                <a:solidFill>
                  <a:srgbClr val="000000"/>
                </a:solidFill>
                <a:latin typeface="Arial" pitchFamily="34" charset="0"/>
              </a:rPr>
              <a:t> </a:t>
            </a:r>
            <a:r>
              <a:rPr lang="en-GB" kern="0" dirty="0" smtClean="0">
                <a:solidFill>
                  <a:srgbClr val="000000"/>
                </a:solidFill>
                <a:latin typeface="Arial" pitchFamily="34" charset="0"/>
              </a:rPr>
              <a:t>XML/GML schema</a:t>
            </a:r>
            <a:endParaRPr kumimoji="0" lang="en-GB" sz="3200" b="0" i="0" u="none" strike="noStrike" kern="0" cap="none" spc="0" normalizeH="0" baseline="0" noProof="0" dirty="0" smtClean="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endParaRPr>
          </a:p>
        </p:txBody>
      </p:sp>
      <p:sp>
        <p:nvSpPr>
          <p:cNvPr id="8" name="Rectangle 7"/>
          <p:cNvSpPr/>
          <p:nvPr/>
        </p:nvSpPr>
        <p:spPr>
          <a:xfrm>
            <a:off x="329784" y="1502688"/>
            <a:ext cx="8513863" cy="4216539"/>
          </a:xfrm>
          <a:prstGeom prst="rect">
            <a:avLst/>
          </a:prstGeom>
        </p:spPr>
        <p:txBody>
          <a:bodyPr wrap="square">
            <a:spAutoFit/>
          </a:bodyPr>
          <a:lstStyle/>
          <a:p>
            <a:pPr lvl="0">
              <a:spcAft>
                <a:spcPts val="1200"/>
              </a:spcAft>
            </a:pPr>
            <a:r>
              <a:rPr lang="en-GB" sz="2000" i="1" kern="0" dirty="0" smtClean="0">
                <a:solidFill>
                  <a:srgbClr val="595959"/>
                </a:solidFill>
                <a:ea typeface="Times New Roman"/>
              </a:rPr>
              <a:t>WMO shall own the Physical Data Model (e.g. the XML Schema). ¿WXXS?</a:t>
            </a:r>
            <a:endParaRPr lang="en-GB" sz="2000" i="1" kern="0" dirty="0">
              <a:solidFill>
                <a:srgbClr val="595959"/>
              </a:solidFill>
              <a:ea typeface="Times New Roman"/>
            </a:endParaRPr>
          </a:p>
          <a:p>
            <a:pPr lvl="0">
              <a:spcAft>
                <a:spcPts val="1200"/>
              </a:spcAft>
            </a:pPr>
            <a:r>
              <a:rPr lang="en-GB" sz="2000" i="1" kern="0" dirty="0" smtClean="0">
                <a:solidFill>
                  <a:srgbClr val="595959"/>
                </a:solidFill>
                <a:ea typeface="Times New Roman"/>
              </a:rPr>
              <a:t>ISO19136 (GML) provides rules for conversion of Application Schema to XML/GML Schema.</a:t>
            </a:r>
          </a:p>
          <a:p>
            <a:pPr lvl="1">
              <a:spcAft>
                <a:spcPts val="1200"/>
              </a:spcAft>
            </a:pPr>
            <a:r>
              <a:rPr lang="en-GB" i="1" kern="0" dirty="0" smtClean="0">
                <a:solidFill>
                  <a:srgbClr val="595959"/>
                </a:solidFill>
                <a:ea typeface="Times New Roman"/>
              </a:rPr>
              <a:t>‘Application Schema’ is ISO/TC 211 parlance for Logical Data Model.</a:t>
            </a:r>
          </a:p>
          <a:p>
            <a:pPr lvl="0">
              <a:spcAft>
                <a:spcPts val="1200"/>
              </a:spcAft>
            </a:pPr>
            <a:r>
              <a:rPr lang="en-GB" sz="2000" i="1" kern="0" dirty="0" smtClean="0">
                <a:solidFill>
                  <a:srgbClr val="595959"/>
                </a:solidFill>
                <a:ea typeface="Times New Roman"/>
              </a:rPr>
              <a:t>WXXS shall be automatically derived from ICAO MET information Logical Data Model.</a:t>
            </a:r>
          </a:p>
          <a:p>
            <a:pPr lvl="0">
              <a:spcAft>
                <a:spcPts val="1200"/>
              </a:spcAft>
            </a:pPr>
            <a:r>
              <a:rPr lang="en-GB" sz="2000" i="1" kern="0" dirty="0" smtClean="0">
                <a:solidFill>
                  <a:srgbClr val="595959"/>
                </a:solidFill>
                <a:ea typeface="Times New Roman"/>
              </a:rPr>
              <a:t>WMO </a:t>
            </a:r>
            <a:r>
              <a:rPr lang="en-GB" sz="2000" i="1" kern="0" dirty="0" smtClean="0">
                <a:solidFill>
                  <a:srgbClr val="595959"/>
                </a:solidFill>
                <a:ea typeface="Times New Roman"/>
              </a:rPr>
              <a:t>shall identify software tools that enable automated conversion </a:t>
            </a:r>
            <a:r>
              <a:rPr lang="en-GB" sz="2000" i="1" kern="0" dirty="0">
                <a:solidFill>
                  <a:srgbClr val="595959"/>
                </a:solidFill>
                <a:ea typeface="Times New Roman"/>
              </a:rPr>
              <a:t>from ICAO Met information Logical Data Model and underpinning WMO ‘generic weather’ Logical Data Model to XML Schema</a:t>
            </a:r>
            <a:r>
              <a:rPr lang="en-GB" sz="2000" i="1" kern="0" dirty="0" smtClean="0">
                <a:solidFill>
                  <a:srgbClr val="595959"/>
                </a:solidFill>
                <a:ea typeface="Times New Roman"/>
              </a:rPr>
              <a:t>. The </a:t>
            </a:r>
            <a:r>
              <a:rPr lang="en-GB" sz="2000" i="1" kern="0" dirty="0" smtClean="0">
                <a:solidFill>
                  <a:srgbClr val="595959"/>
                </a:solidFill>
                <a:ea typeface="Times New Roman"/>
              </a:rPr>
              <a:t>‘</a:t>
            </a:r>
            <a:r>
              <a:rPr lang="en-GB" sz="2000" i="1" kern="0" dirty="0" err="1" smtClean="0">
                <a:solidFill>
                  <a:srgbClr val="595959"/>
                </a:solidFill>
                <a:ea typeface="Times New Roman"/>
              </a:rPr>
              <a:t>Fullmoon</a:t>
            </a:r>
            <a:r>
              <a:rPr lang="en-GB" sz="2000" i="1" kern="0" dirty="0" smtClean="0">
                <a:solidFill>
                  <a:srgbClr val="595959"/>
                </a:solidFill>
                <a:ea typeface="Times New Roman"/>
              </a:rPr>
              <a:t>’ application </a:t>
            </a:r>
            <a:r>
              <a:rPr lang="en-GB" sz="2000" i="1" kern="0" dirty="0" smtClean="0">
                <a:solidFill>
                  <a:srgbClr val="595959"/>
                </a:solidFill>
                <a:ea typeface="Times New Roman"/>
              </a:rPr>
              <a:t>is currently being investigated.</a:t>
            </a:r>
            <a:endParaRPr lang="en-GB" sz="2000" i="1" kern="0" dirty="0" smtClean="0">
              <a:solidFill>
                <a:srgbClr val="595959"/>
              </a:solidFill>
              <a:ea typeface="Times New Roman"/>
            </a:endParaRPr>
          </a:p>
          <a:p>
            <a:pPr lvl="0">
              <a:spcAft>
                <a:spcPts val="1200"/>
              </a:spcAft>
            </a:pPr>
            <a:endParaRPr lang="en-GB" sz="2000" i="1" kern="0" dirty="0" smtClean="0">
              <a:solidFill>
                <a:srgbClr val="595959"/>
              </a:solidFill>
              <a:ea typeface="Times New Roman"/>
            </a:endParaRPr>
          </a:p>
        </p:txBody>
      </p:sp>
    </p:spTree>
    <p:extLst>
      <p:ext uri="{BB962C8B-B14F-4D97-AF65-F5344CB8AC3E}">
        <p14:creationId xmlns:p14="http://schemas.microsoft.com/office/powerpoint/2010/main" val="34748384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18BBA59-FB05-442B-AAC3-07FF3D65DBB1}" type="slidenum">
              <a:rPr lang="en-GB" smtClean="0"/>
              <a:t>5</a:t>
            </a:fld>
            <a:endParaRPr lang="en-GB"/>
          </a:p>
        </p:txBody>
      </p:sp>
      <p:sp>
        <p:nvSpPr>
          <p:cNvPr id="7"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rPr>
              <a:t>Outline process</a:t>
            </a:r>
          </a:p>
        </p:txBody>
      </p:sp>
      <p:sp>
        <p:nvSpPr>
          <p:cNvPr id="8" name="Rectangle 7"/>
          <p:cNvSpPr/>
          <p:nvPr/>
        </p:nvSpPr>
        <p:spPr>
          <a:xfrm>
            <a:off x="329784" y="1502688"/>
            <a:ext cx="8513863" cy="5324535"/>
          </a:xfrm>
          <a:prstGeom prst="rect">
            <a:avLst/>
          </a:prstGeom>
        </p:spPr>
        <p:txBody>
          <a:bodyPr wrap="square">
            <a:spAutoFit/>
          </a:bodyPr>
          <a:lstStyle/>
          <a:p>
            <a:pPr marL="457200" lvl="0" indent="-457200">
              <a:spcAft>
                <a:spcPts val="1200"/>
              </a:spcAft>
              <a:buFont typeface="+mj-lt"/>
              <a:buAutoNum type="arabicPeriod"/>
            </a:pPr>
            <a:r>
              <a:rPr lang="en-GB" sz="2000" i="1" kern="0" dirty="0" smtClean="0">
                <a:solidFill>
                  <a:srgbClr val="595959"/>
                </a:solidFill>
                <a:ea typeface="Times New Roman"/>
              </a:rPr>
              <a:t>WMO _LOGICAL DATA MODEL_ shall be </a:t>
            </a:r>
            <a:r>
              <a:rPr lang="en-GB" sz="2000" b="1" i="1" kern="0" dirty="0" smtClean="0">
                <a:solidFill>
                  <a:srgbClr val="595959"/>
                </a:solidFill>
                <a:ea typeface="Times New Roman"/>
              </a:rPr>
              <a:t>inferred from the TDCF</a:t>
            </a:r>
            <a:r>
              <a:rPr lang="en-GB" sz="2000" i="1" kern="0" dirty="0" smtClean="0">
                <a:solidFill>
                  <a:srgbClr val="595959"/>
                </a:solidFill>
                <a:ea typeface="Times New Roman"/>
              </a:rPr>
              <a:t> and maintained in synchronisation</a:t>
            </a:r>
          </a:p>
          <a:p>
            <a:pPr marL="457200" lvl="0" indent="-457200">
              <a:spcAft>
                <a:spcPts val="1200"/>
              </a:spcAft>
              <a:buFont typeface="+mj-lt"/>
              <a:buAutoNum type="arabicPeriod"/>
            </a:pPr>
            <a:r>
              <a:rPr lang="en-GB" sz="2000" i="1" kern="0" dirty="0" smtClean="0">
                <a:solidFill>
                  <a:srgbClr val="595959"/>
                </a:solidFill>
                <a:ea typeface="Times New Roman"/>
              </a:rPr>
              <a:t>WMO shall derive XSD from WMO _LOGICAL DATA MODEL_ using an automated process such as </a:t>
            </a:r>
            <a:r>
              <a:rPr lang="en-GB" sz="2000" i="1" kern="0" dirty="0" err="1" smtClean="0">
                <a:solidFill>
                  <a:srgbClr val="595959"/>
                </a:solidFill>
                <a:ea typeface="Times New Roman"/>
              </a:rPr>
              <a:t>Fullmoon</a:t>
            </a:r>
            <a:endParaRPr lang="en-GB" sz="2000" i="1" kern="0" dirty="0" smtClean="0">
              <a:solidFill>
                <a:srgbClr val="595959"/>
              </a:solidFill>
              <a:ea typeface="Times New Roman"/>
            </a:endParaRPr>
          </a:p>
          <a:p>
            <a:pPr marL="457200" lvl="0" indent="-457200">
              <a:spcAft>
                <a:spcPts val="1200"/>
              </a:spcAft>
              <a:buFont typeface="+mj-lt"/>
              <a:buAutoNum type="arabicPeriod"/>
            </a:pPr>
            <a:r>
              <a:rPr lang="en-GB" sz="2000" i="1" kern="0" dirty="0" smtClean="0">
                <a:solidFill>
                  <a:srgbClr val="595959"/>
                </a:solidFill>
                <a:ea typeface="Times New Roman"/>
              </a:rPr>
              <a:t>ICAO MET information _LOGICAL DATA MODEL_ should import packages from WMO _LOGICAL DATA MODEL_ as appropriate</a:t>
            </a:r>
          </a:p>
          <a:p>
            <a:pPr marL="457200" lvl="0" indent="-457200">
              <a:spcAft>
                <a:spcPts val="1200"/>
              </a:spcAft>
              <a:buFont typeface="+mj-lt"/>
              <a:buAutoNum type="arabicPeriod"/>
            </a:pPr>
            <a:r>
              <a:rPr lang="en-GB" sz="2000" i="1" kern="0" dirty="0" smtClean="0">
                <a:solidFill>
                  <a:srgbClr val="595959"/>
                </a:solidFill>
                <a:ea typeface="Times New Roman"/>
              </a:rPr>
              <a:t>ICAO MET information _LOGICAL DATA MODEL_ shall compose Classes and </a:t>
            </a:r>
            <a:r>
              <a:rPr lang="en-GB" sz="2000" i="1" kern="0" dirty="0" err="1" smtClean="0">
                <a:solidFill>
                  <a:srgbClr val="595959"/>
                </a:solidFill>
                <a:ea typeface="Times New Roman"/>
              </a:rPr>
              <a:t>Datatypes</a:t>
            </a:r>
            <a:r>
              <a:rPr lang="en-GB" sz="2000" i="1" kern="0" dirty="0" smtClean="0">
                <a:solidFill>
                  <a:srgbClr val="595959"/>
                </a:solidFill>
                <a:ea typeface="Times New Roman"/>
              </a:rPr>
              <a:t> imported from WMO _LOGICAL DATA MODEL_ into (new) locally defined Classes </a:t>
            </a:r>
          </a:p>
          <a:p>
            <a:pPr marL="457200" lvl="0" indent="-457200">
              <a:spcAft>
                <a:spcPts val="1200"/>
              </a:spcAft>
              <a:buFont typeface="+mj-lt"/>
              <a:buAutoNum type="arabicPeriod"/>
            </a:pPr>
            <a:r>
              <a:rPr lang="en-GB" sz="2000" i="1" kern="0" dirty="0" smtClean="0">
                <a:solidFill>
                  <a:srgbClr val="595959"/>
                </a:solidFill>
                <a:ea typeface="Times New Roman"/>
              </a:rPr>
              <a:t>On behalf of ICAO, WMO shall derive XSD from ICAO MET information _LOGICAL DATA MODEL_ - importing WMO XSD as necessary (WMO owns WXXS)</a:t>
            </a:r>
          </a:p>
          <a:p>
            <a:pPr lvl="0">
              <a:spcAft>
                <a:spcPts val="1200"/>
              </a:spcAft>
            </a:pPr>
            <a:endParaRPr lang="en-GB" sz="2000" i="1" kern="0" dirty="0" smtClean="0">
              <a:solidFill>
                <a:srgbClr val="595959"/>
              </a:solidFill>
              <a:ea typeface="Times New Roman"/>
            </a:endParaRPr>
          </a:p>
          <a:p>
            <a:pPr lvl="0">
              <a:spcAft>
                <a:spcPts val="1200"/>
              </a:spcAft>
            </a:pPr>
            <a:endParaRPr lang="en-GB" sz="2000" i="1" kern="0" dirty="0" smtClean="0">
              <a:solidFill>
                <a:srgbClr val="595959"/>
              </a:solidFill>
              <a:ea typeface="Times New Roman"/>
            </a:endParaRPr>
          </a:p>
        </p:txBody>
      </p:sp>
    </p:spTree>
    <p:extLst>
      <p:ext uri="{BB962C8B-B14F-4D97-AF65-F5344CB8AC3E}">
        <p14:creationId xmlns:p14="http://schemas.microsoft.com/office/powerpoint/2010/main" val="32014700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685800" y="21304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bg1">
                    <a:lumMod val="50000"/>
                  </a:schemeClr>
                </a:solidFill>
                <a:effectLst/>
                <a:uLnTx/>
                <a:uFillTx/>
                <a:latin typeface="Calibri"/>
                <a:ea typeface="+mj-ea"/>
                <a:cs typeface="+mj-cs"/>
              </a:rPr>
              <a:t>Defining the WMO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1" u="none" strike="noStrike" kern="1200" cap="none" spc="0" normalizeH="0" baseline="0" noProof="0" dirty="0" smtClean="0">
                <a:ln>
                  <a:noFill/>
                </a:ln>
                <a:solidFill>
                  <a:schemeClr val="bg1">
                    <a:lumMod val="50000"/>
                  </a:schemeClr>
                </a:solidFill>
                <a:effectLst/>
                <a:uLnTx/>
                <a:uFillTx/>
                <a:latin typeface="Calibri"/>
                <a:ea typeface="+mj-ea"/>
                <a:cs typeface="+mj-cs"/>
              </a:rPr>
              <a:t>Logical</a:t>
            </a:r>
            <a:r>
              <a:rPr kumimoji="0" lang="en-GB" sz="4400" b="0" i="1" u="none" strike="noStrike" kern="1200" cap="none" spc="0" normalizeH="0" noProof="0" dirty="0" smtClean="0">
                <a:ln>
                  <a:noFill/>
                </a:ln>
                <a:solidFill>
                  <a:schemeClr val="bg1">
                    <a:lumMod val="50000"/>
                  </a:schemeClr>
                </a:solidFill>
                <a:effectLst/>
                <a:uLnTx/>
                <a:uFillTx/>
                <a:latin typeface="Calibri"/>
                <a:ea typeface="+mj-ea"/>
                <a:cs typeface="+mj-cs"/>
              </a:rPr>
              <a:t> Data Model</a:t>
            </a:r>
            <a:endParaRPr kumimoji="0" lang="en-GB" sz="4400" b="0" i="1" u="none" strike="noStrike" kern="1200" cap="none" spc="0" normalizeH="0" baseline="0" noProof="0" dirty="0" smtClean="0">
              <a:ln>
                <a:noFill/>
              </a:ln>
              <a:solidFill>
                <a:schemeClr val="bg1">
                  <a:lumMod val="50000"/>
                </a:schemeClr>
              </a:solidFill>
              <a:effectLst/>
              <a:uLnTx/>
              <a:uFillTx/>
              <a:latin typeface="Calibri"/>
              <a:ea typeface="+mj-ea"/>
              <a:cs typeface="+mj-cs"/>
            </a:endParaRPr>
          </a:p>
        </p:txBody>
      </p:sp>
      <p:sp>
        <p:nvSpPr>
          <p:cNvPr id="2" name="Slide Number Placeholder 1"/>
          <p:cNvSpPr>
            <a:spLocks noGrp="1"/>
          </p:cNvSpPr>
          <p:nvPr>
            <p:ph type="sldNum" sz="quarter" idx="10"/>
          </p:nvPr>
        </p:nvSpPr>
        <p:spPr/>
        <p:txBody>
          <a:bodyPr/>
          <a:lstStyle/>
          <a:p>
            <a:pPr>
              <a:defRPr/>
            </a:pPr>
            <a:fld id="{EFC17C9B-3C4F-4307-8F26-83AC1A3004A9}" type="slidenum">
              <a:rPr lang="en-GB" smtClean="0">
                <a:solidFill>
                  <a:srgbClr val="000000"/>
                </a:solidFill>
              </a:rPr>
              <a:pPr>
                <a:defRPr/>
              </a:pPr>
              <a:t>6</a:t>
            </a:fld>
            <a:endParaRPr lang="en-GB">
              <a:solidFill>
                <a:srgbClr val="000000"/>
              </a:solidFill>
            </a:endParaRPr>
          </a:p>
        </p:txBody>
      </p:sp>
    </p:spTree>
    <p:extLst>
      <p:ext uri="{BB962C8B-B14F-4D97-AF65-F5344CB8AC3E}">
        <p14:creationId xmlns:p14="http://schemas.microsoft.com/office/powerpoint/2010/main" val="3294662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GB" smtClean="0">
                <a:solidFill>
                  <a:srgbClr val="000000"/>
                </a:solidFill>
              </a:rPr>
              <a:t>© Crown copyright   Met Office</a:t>
            </a:r>
            <a:endParaRPr lang="en-GB" sz="1400">
              <a:solidFill>
                <a:srgbClr val="000000"/>
              </a:solidFill>
              <a:latin typeface="Times" pitchFamily="18"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520" y="995146"/>
            <a:ext cx="9259418" cy="5862854"/>
          </a:xfrm>
          <a:prstGeom prst="rect">
            <a:avLst/>
          </a:prstGeom>
        </p:spPr>
      </p:pic>
      <p:sp>
        <p:nvSpPr>
          <p:cNvPr id="4" name="Rectangle 3"/>
          <p:cNvSpPr/>
          <p:nvPr/>
        </p:nvSpPr>
        <p:spPr bwMode="auto">
          <a:xfrm>
            <a:off x="-339351" y="-387424"/>
            <a:ext cx="9721080" cy="1572560"/>
          </a:xfrm>
          <a:prstGeom prst="rect">
            <a:avLst/>
          </a:prstGeom>
          <a:solidFill>
            <a:srgbClr val="5CA8D6"/>
          </a:solidFill>
          <a:ln w="9525" cap="flat" cmpd="sng" algn="ctr">
            <a:noFill/>
            <a:prstDash val="solid"/>
            <a:round/>
            <a:headEnd type="none" w="med" len="med"/>
            <a:tailEnd type="none" w="med" len="med"/>
          </a:ln>
          <a:effectLst>
            <a:softEdge rad="63500"/>
          </a:effectLst>
        </p:spPr>
        <p:txBody>
          <a:bodyPr vert="horz" wrap="square" lIns="91440" tIns="45720" rIns="91440" bIns="45720" numCol="1" rtlCol="0" anchor="ctr" anchorCtr="0" compatLnSpc="1">
            <a:prstTxWarp prst="textNoShape">
              <a:avLst/>
            </a:prstTxWarp>
            <a:spAutoFit/>
          </a:bodyPr>
          <a:lstStyle/>
          <a:p>
            <a:pPr algn="ctr" fontAlgn="base">
              <a:lnSpc>
                <a:spcPct val="85000"/>
              </a:lnSpc>
              <a:spcBef>
                <a:spcPct val="0"/>
              </a:spcBef>
              <a:spcAft>
                <a:spcPct val="0"/>
              </a:spcAft>
            </a:pPr>
            <a:endParaRPr lang="en-GB" sz="4400" b="1">
              <a:solidFill>
                <a:srgbClr val="FFFFFF"/>
              </a:solidFill>
            </a:endParaRPr>
          </a:p>
        </p:txBody>
      </p:sp>
      <p:sp>
        <p:nvSpPr>
          <p:cNvPr id="6" name="Rectangle 3"/>
          <p:cNvSpPr>
            <a:spLocks noChangeArrowheads="1"/>
          </p:cNvSpPr>
          <p:nvPr/>
        </p:nvSpPr>
        <p:spPr bwMode="auto">
          <a:xfrm>
            <a:off x="-2282" y="188640"/>
            <a:ext cx="9146282" cy="714583"/>
          </a:xfrm>
          <a:prstGeom prst="rect">
            <a:avLst/>
          </a:prstGeom>
          <a:noFill/>
          <a:ln w="9525">
            <a:noFill/>
            <a:miter lim="800000"/>
            <a:headEnd/>
            <a:tailEnd/>
          </a:ln>
          <a:effectLst/>
        </p:spPr>
        <p:txBody>
          <a:bodyPr/>
          <a:lstStyle/>
          <a:p>
            <a:pPr algn="ctr" fontAlgn="base">
              <a:lnSpc>
                <a:spcPct val="85000"/>
              </a:lnSpc>
              <a:spcBef>
                <a:spcPct val="0"/>
              </a:spcBef>
              <a:spcAft>
                <a:spcPts val="1200"/>
              </a:spcAft>
            </a:pPr>
            <a:r>
              <a:rPr lang="en-GB" sz="2000" b="1" dirty="0">
                <a:solidFill>
                  <a:srgbClr val="000000"/>
                </a:solidFill>
              </a:rPr>
              <a:t>WMO’s </a:t>
            </a:r>
            <a:r>
              <a:rPr lang="en-GB" sz="2400" b="1" dirty="0">
                <a:solidFill>
                  <a:srgbClr val="000000"/>
                </a:solidFill>
              </a:rPr>
              <a:t>World Weather Watch</a:t>
            </a:r>
            <a:r>
              <a:rPr lang="en-GB" sz="2000" b="1" dirty="0">
                <a:solidFill>
                  <a:srgbClr val="000000"/>
                </a:solidFill>
              </a:rPr>
              <a:t> Programme combines observing systems, telecommunication facilities, and data-processing and forecasting centres to support weather prediction … time &amp; safety critical</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12" y="5476682"/>
            <a:ext cx="1428950" cy="1381318"/>
          </a:xfrm>
          <a:prstGeom prst="rect">
            <a:avLst/>
          </a:prstGeom>
        </p:spPr>
      </p:pic>
    </p:spTree>
    <p:extLst>
      <p:ext uri="{BB962C8B-B14F-4D97-AF65-F5344CB8AC3E}">
        <p14:creationId xmlns:p14="http://schemas.microsoft.com/office/powerpoint/2010/main" val="4032380913"/>
      </p:ext>
    </p:extLst>
  </p:cSld>
  <p:clrMapOvr>
    <a:masterClrMapping/>
  </p:clrMapOvr>
  <p:transition>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18BBA59-FB05-442B-AAC3-07FF3D65DBB1}" type="slidenum">
              <a:rPr lang="en-GB" smtClean="0"/>
              <a:t>8</a:t>
            </a:fld>
            <a:endParaRPr lang="en-GB"/>
          </a:p>
        </p:txBody>
      </p:sp>
      <p:sp>
        <p:nvSpPr>
          <p:cNvPr id="7"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lang="en-GB" kern="0" dirty="0" smtClean="0">
                <a:solidFill>
                  <a:srgbClr val="000000"/>
                </a:solidFill>
                <a:latin typeface="Arial" pitchFamily="34" charset="0"/>
              </a:rPr>
              <a:t>WMO Regulation</a:t>
            </a:r>
            <a:endParaRPr kumimoji="0" lang="en-GB" sz="3200" b="0" i="0" u="none" strike="noStrike" kern="0" cap="none" spc="0" normalizeH="0" baseline="0" noProof="0" dirty="0" smtClean="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endParaRPr>
          </a:p>
        </p:txBody>
      </p:sp>
      <p:sp>
        <p:nvSpPr>
          <p:cNvPr id="8" name="Rectangle 7"/>
          <p:cNvSpPr/>
          <p:nvPr/>
        </p:nvSpPr>
        <p:spPr>
          <a:xfrm>
            <a:off x="4932040" y="1700808"/>
            <a:ext cx="4032448" cy="4247317"/>
          </a:xfrm>
          <a:prstGeom prst="rect">
            <a:avLst/>
          </a:prstGeom>
        </p:spPr>
        <p:txBody>
          <a:bodyPr wrap="square">
            <a:spAutoFit/>
          </a:bodyPr>
          <a:lstStyle/>
          <a:p>
            <a:pPr lvl="0" algn="r">
              <a:spcAft>
                <a:spcPts val="1200"/>
              </a:spcAft>
            </a:pPr>
            <a:r>
              <a:rPr lang="en-GB" sz="2000" i="1" kern="0" dirty="0" smtClean="0">
                <a:solidFill>
                  <a:srgbClr val="595959"/>
                </a:solidFill>
                <a:ea typeface="Times New Roman"/>
              </a:rPr>
              <a:t>The successful facilitation of free and unrestricted exchange of data and information, products and services in real- or near-real time throughout the WMO community is due to strong governance</a:t>
            </a:r>
          </a:p>
          <a:p>
            <a:pPr lvl="0" algn="r">
              <a:spcAft>
                <a:spcPts val="1200"/>
              </a:spcAft>
            </a:pPr>
            <a:r>
              <a:rPr lang="en-GB" sz="2000" i="1" kern="0" dirty="0" smtClean="0">
                <a:solidFill>
                  <a:srgbClr val="595959"/>
                </a:solidFill>
                <a:ea typeface="Times New Roman"/>
              </a:rPr>
              <a:t>Procedures; i.e. Manual on GTS &amp; Manual on Observing</a:t>
            </a:r>
          </a:p>
          <a:p>
            <a:pPr lvl="0" algn="r">
              <a:spcAft>
                <a:spcPts val="1200"/>
              </a:spcAft>
            </a:pPr>
            <a:r>
              <a:rPr lang="en-GB" sz="2000" i="1" kern="0" dirty="0" smtClean="0">
                <a:solidFill>
                  <a:srgbClr val="595959"/>
                </a:solidFill>
                <a:ea typeface="Times New Roman"/>
              </a:rPr>
              <a:t>Data formats; i.e. Manual on Codes</a:t>
            </a:r>
          </a:p>
          <a:p>
            <a:pPr lvl="0" algn="r">
              <a:spcAft>
                <a:spcPts val="1200"/>
              </a:spcAft>
            </a:pPr>
            <a:r>
              <a:rPr lang="en-GB" sz="2000" i="1" kern="0" dirty="0" smtClean="0">
                <a:solidFill>
                  <a:srgbClr val="595959"/>
                </a:solidFill>
                <a:ea typeface="Times New Roman"/>
              </a:rPr>
              <a:t>WMO has created a SUSTAINABLE infrastructure wherein regulation is MAINTAINED</a:t>
            </a:r>
          </a:p>
        </p:txBody>
      </p:sp>
      <p:grpSp>
        <p:nvGrpSpPr>
          <p:cNvPr id="11" name="Group 10"/>
          <p:cNvGrpSpPr/>
          <p:nvPr/>
        </p:nvGrpSpPr>
        <p:grpSpPr>
          <a:xfrm>
            <a:off x="467544" y="1628800"/>
            <a:ext cx="4489552" cy="4679816"/>
            <a:chOff x="697027" y="370020"/>
            <a:chExt cx="6036811" cy="6292646"/>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074184">
              <a:off x="697027" y="370020"/>
              <a:ext cx="3717497" cy="5106452"/>
            </a:xfrm>
            <a:prstGeom prst="rect">
              <a:avLst/>
            </a:prstGeom>
            <a:noFill/>
            <a:ln>
              <a:noFill/>
            </a:ln>
            <a:effectLst>
              <a:outerShdw blurRad="381000" dist="35921" dir="2700000" algn="ctr" rotWithShape="0">
                <a:srgbClr val="000000"/>
              </a:outerShdw>
            </a:effectLst>
            <a:extLst>
              <a:ext uri="{909E8E84-426E-40DD-AFC4-6F175D3DCCD1}">
                <a14:hiddenFill xmlns:a14="http://schemas.microsoft.com/office/drawing/2010/main">
                  <a:solidFill>
                    <a:srgbClr val="E9F7FF"/>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1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301034">
              <a:off x="1958903" y="944679"/>
              <a:ext cx="3696099" cy="5106452"/>
            </a:xfrm>
            <a:prstGeom prst="rect">
              <a:avLst/>
            </a:prstGeom>
            <a:noFill/>
            <a:ln>
              <a:noFill/>
            </a:ln>
            <a:effectLst>
              <a:outerShdw blurRad="381000" dist="35921" dir="2700000" algn="ctr" rotWithShape="0">
                <a:srgbClr val="000000"/>
              </a:outerShdw>
            </a:effectLst>
            <a:extLst>
              <a:ext uri="{909E8E84-426E-40DD-AFC4-6F175D3DCCD1}">
                <a14:hiddenFill xmlns:a14="http://schemas.microsoft.com/office/drawing/2010/main">
                  <a:solidFill>
                    <a:srgbClr val="E9F7FF"/>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1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444718">
              <a:off x="3133438" y="1593044"/>
              <a:ext cx="3600400" cy="5069622"/>
            </a:xfrm>
            <a:prstGeom prst="rect">
              <a:avLst/>
            </a:prstGeom>
            <a:noFill/>
            <a:ln>
              <a:noFill/>
            </a:ln>
            <a:effectLst>
              <a:outerShdw blurRad="381000" dist="35921" dir="2700000" algn="ctr" rotWithShape="0">
                <a:srgbClr val="000000"/>
              </a:outerShdw>
            </a:effectLst>
            <a:extLst>
              <a:ext uri="{909E8E84-426E-40DD-AFC4-6F175D3DCCD1}">
                <a14:hiddenFill xmlns:a14="http://schemas.microsoft.com/office/drawing/2010/main">
                  <a:solidFill>
                    <a:srgbClr val="E9F7FF"/>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grpSp>
    </p:spTree>
    <p:extLst>
      <p:ext uri="{BB962C8B-B14F-4D97-AF65-F5344CB8AC3E}">
        <p14:creationId xmlns:p14="http://schemas.microsoft.com/office/powerpoint/2010/main" val="20696059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18BBA59-FB05-442B-AAC3-07FF3D65DBB1}" type="slidenum">
              <a:rPr lang="en-GB" smtClean="0"/>
              <a:t>9</a:t>
            </a:fld>
            <a:endParaRPr lang="en-GB"/>
          </a:p>
        </p:txBody>
      </p:sp>
      <p:sp>
        <p:nvSpPr>
          <p:cNvPr id="7" name="Rectangle 4"/>
          <p:cNvSpPr txBox="1">
            <a:spLocks noChangeArrowheads="1"/>
          </p:cNvSpPr>
          <p:nvPr/>
        </p:nvSpPr>
        <p:spPr bwMode="auto">
          <a:xfrm>
            <a:off x="5148064" y="319088"/>
            <a:ext cx="3995935"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lang="en-GB" kern="0" dirty="0" smtClean="0">
                <a:solidFill>
                  <a:srgbClr val="000000"/>
                </a:solidFill>
                <a:latin typeface="Arial" pitchFamily="34" charset="0"/>
              </a:rPr>
              <a:t>Manual on Codes</a:t>
            </a:r>
            <a:endParaRPr kumimoji="0" lang="en-GB" sz="3200" b="0" i="0" u="none" strike="noStrike" kern="0" cap="none" spc="0" normalizeH="0" baseline="0" noProof="0" dirty="0" smtClean="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endParaRPr>
          </a:p>
        </p:txBody>
      </p:sp>
      <p:sp>
        <p:nvSpPr>
          <p:cNvPr id="8" name="Rectangle 7"/>
          <p:cNvSpPr/>
          <p:nvPr/>
        </p:nvSpPr>
        <p:spPr>
          <a:xfrm>
            <a:off x="4932040" y="1700808"/>
            <a:ext cx="4032448" cy="2400657"/>
          </a:xfrm>
          <a:prstGeom prst="rect">
            <a:avLst/>
          </a:prstGeom>
        </p:spPr>
        <p:txBody>
          <a:bodyPr wrap="square">
            <a:spAutoFit/>
          </a:bodyPr>
          <a:lstStyle/>
          <a:p>
            <a:pPr lvl="0" algn="r">
              <a:spcAft>
                <a:spcPts val="1200"/>
              </a:spcAft>
            </a:pPr>
            <a:r>
              <a:rPr lang="en-GB" sz="2000" i="1" kern="0" dirty="0" smtClean="0">
                <a:solidFill>
                  <a:srgbClr val="595959"/>
                </a:solidFill>
                <a:ea typeface="Times New Roman"/>
              </a:rPr>
              <a:t>The Code-Tables underpinning WMO Table-Driven Code Forms (GRIB and BUFR) are WMO’s crown jewels … </a:t>
            </a:r>
          </a:p>
          <a:p>
            <a:pPr lvl="0" algn="r">
              <a:spcAft>
                <a:spcPts val="1200"/>
              </a:spcAft>
            </a:pPr>
            <a:r>
              <a:rPr lang="en-GB" sz="2000" i="1" kern="0" dirty="0" smtClean="0">
                <a:solidFill>
                  <a:srgbClr val="595959"/>
                </a:solidFill>
                <a:ea typeface="Times New Roman"/>
              </a:rPr>
              <a:t>Decades of expert effort have gone into establishing authoritative terminologies to describe meteorological phenomena</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71" y="-269070"/>
            <a:ext cx="5066676" cy="7201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8447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10</a:t>
            </a:fld>
            <a:endParaRPr lang="en-GB"/>
          </a:p>
        </p:txBody>
      </p:sp>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uLnTx/>
                <a:uFillTx/>
                <a:latin typeface="Arial"/>
                <a:ea typeface="ＭＳ Ｐゴシック" pitchFamily="-65" charset="-128"/>
              </a:rPr>
              <a:t>WMO TDCF: </a:t>
            </a:r>
          </a:p>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uLnTx/>
                <a:uFillTx/>
                <a:latin typeface="Arial"/>
                <a:ea typeface="ＭＳ Ｐゴシック" pitchFamily="-65" charset="-128"/>
              </a:rPr>
              <a:t>authoritative definitions for meteorology</a:t>
            </a:r>
          </a:p>
        </p:txBody>
      </p:sp>
      <p:pic>
        <p:nvPicPr>
          <p:cNvPr id="1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760" y="1577247"/>
            <a:ext cx="3772525" cy="4880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Oval 13"/>
          <p:cNvSpPr/>
          <p:nvPr/>
        </p:nvSpPr>
        <p:spPr bwMode="auto">
          <a:xfrm>
            <a:off x="1692119" y="2402004"/>
            <a:ext cx="730294" cy="524008"/>
          </a:xfrm>
          <a:prstGeom prst="ellipse">
            <a:avLst/>
          </a:prstGeom>
          <a:solidFill>
            <a:srgbClr val="FFC1FF">
              <a:alpha val="20000"/>
            </a:srgbClr>
          </a:solidFill>
          <a:ln w="50800"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1" fontAlgn="base" latinLnBrk="0" hangingPunct="1">
              <a:lnSpc>
                <a:spcPct val="85000"/>
              </a:lnSpc>
              <a:spcBef>
                <a:spcPct val="0"/>
              </a:spcBef>
              <a:spcAft>
                <a:spcPct val="0"/>
              </a:spcAft>
              <a:buClrTx/>
              <a:buSzTx/>
              <a:buFontTx/>
              <a:buNone/>
              <a:tabLst/>
              <a:defRPr/>
            </a:pPr>
            <a:endParaRPr kumimoji="0" lang="en-GB" sz="5400" b="0" i="0" u="none" strike="noStrike" kern="0" cap="none" spc="0" normalizeH="0" baseline="0" noProof="0" smtClean="0">
              <a:ln>
                <a:noFill/>
              </a:ln>
              <a:solidFill>
                <a:srgbClr val="FFFFFF"/>
              </a:solidFill>
              <a:effectLst/>
              <a:uLnTx/>
              <a:uFillTx/>
              <a:latin typeface="Arial" charset="0"/>
            </a:endParaRPr>
          </a:p>
        </p:txBody>
      </p:sp>
      <p:sp>
        <p:nvSpPr>
          <p:cNvPr id="17" name="Rectangle 16"/>
          <p:cNvSpPr/>
          <p:nvPr/>
        </p:nvSpPr>
        <p:spPr bwMode="auto">
          <a:xfrm>
            <a:off x="-6672" y="3002717"/>
            <a:ext cx="5006715" cy="3455234"/>
          </a:xfrm>
          <a:prstGeom prst="rect">
            <a:avLst/>
          </a:prstGeom>
          <a:gradFill>
            <a:gsLst>
              <a:gs pos="0">
                <a:srgbClr val="FFFFFF"/>
              </a:gs>
              <a:gs pos="63000">
                <a:srgbClr val="FFFFFF"/>
              </a:gs>
              <a:gs pos="100000">
                <a:srgbClr val="FFFFFF">
                  <a:alpha val="0"/>
                </a:srgbClr>
              </a:gs>
            </a:gsLst>
            <a:lin ang="162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marL="0" marR="0" lvl="0" indent="0" algn="ctr" defTabSz="914400" rtl="0" eaLnBrk="1" fontAlgn="base" latinLnBrk="0" hangingPunct="1">
              <a:lnSpc>
                <a:spcPct val="85000"/>
              </a:lnSpc>
              <a:spcBef>
                <a:spcPct val="0"/>
              </a:spcBef>
              <a:spcAft>
                <a:spcPct val="0"/>
              </a:spcAft>
              <a:buClrTx/>
              <a:buSzTx/>
              <a:buFontTx/>
              <a:buNone/>
              <a:tabLst/>
              <a:defRPr/>
            </a:pPr>
            <a:endParaRPr kumimoji="0" lang="en-GB" sz="4400" b="1" i="0" u="none" strike="noStrike" kern="0" cap="none" spc="0" normalizeH="0" baseline="0" noProof="0" smtClean="0">
              <a:ln>
                <a:noFill/>
              </a:ln>
              <a:solidFill>
                <a:srgbClr val="FFFFFF"/>
              </a:solidFill>
              <a:effectLst/>
              <a:uLnTx/>
              <a:uFillTx/>
              <a:latin typeface="Arial" charset="0"/>
            </a:endParaRPr>
          </a:p>
        </p:txBody>
      </p:sp>
      <p:sp>
        <p:nvSpPr>
          <p:cNvPr id="16" name="Rectangle 3"/>
          <p:cNvSpPr>
            <a:spLocks noChangeArrowheads="1"/>
          </p:cNvSpPr>
          <p:nvPr/>
        </p:nvSpPr>
        <p:spPr bwMode="auto">
          <a:xfrm rot="21582774">
            <a:off x="9637" y="4058542"/>
            <a:ext cx="8206786" cy="714583"/>
          </a:xfrm>
          <a:prstGeom prst="rect">
            <a:avLst/>
          </a:prstGeom>
          <a:noFill/>
          <a:ln w="9525">
            <a:noFill/>
            <a:miter lim="800000"/>
            <a:headEnd/>
            <a:tailEnd/>
          </a:ln>
          <a:effectLst>
            <a:outerShdw blurRad="63500" dist="38099" dir="2700000" algn="ctr" rotWithShape="0">
              <a:srgbClr val="333333">
                <a:alpha val="50000"/>
              </a:srgbClr>
            </a:outerShdw>
          </a:effectLst>
        </p:spPr>
        <p:txBody>
          <a:bodyPr/>
          <a:lstStyle/>
          <a:p>
            <a:pPr marL="0" marR="0" lvl="0" indent="0" algn="l" defTabSz="914400" eaLnBrk="1" fontAlgn="auto" latinLnBrk="0" hangingPunct="1">
              <a:lnSpc>
                <a:spcPct val="100000"/>
              </a:lnSpc>
              <a:spcBef>
                <a:spcPts val="0"/>
              </a:spcBef>
              <a:spcAft>
                <a:spcPts val="1200"/>
              </a:spcAft>
              <a:buClrTx/>
              <a:buSzTx/>
              <a:buFontTx/>
              <a:buNone/>
              <a:tabLst/>
              <a:defRPr/>
            </a:pPr>
            <a:r>
              <a:rPr kumimoji="0" lang="en-GB" sz="2400" b="0" i="0" u="none" strike="noStrike" kern="0" cap="none" spc="0" normalizeH="0" baseline="0" noProof="0" dirty="0" smtClean="0">
                <a:ln>
                  <a:noFill/>
                </a:ln>
                <a:solidFill>
                  <a:srgbClr val="000000"/>
                </a:solidFill>
                <a:effectLst/>
                <a:uLnTx/>
                <a:uFillTx/>
              </a:rPr>
              <a:t>BUFR Code Table B – Class 12</a:t>
            </a:r>
            <a:endParaRPr kumimoji="0" lang="en-GB" sz="2400" b="0" i="0" u="none" strike="noStrike" kern="0" cap="none" spc="0" normalizeH="0" baseline="0" noProof="0" dirty="0">
              <a:ln>
                <a:noFill/>
              </a:ln>
              <a:solidFill>
                <a:srgbClr val="000000"/>
              </a:solidFill>
              <a:effectLst/>
              <a:uLnTx/>
              <a:uFillTx/>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8" y="4436893"/>
            <a:ext cx="9136102" cy="2939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Freeform 21"/>
          <p:cNvSpPr/>
          <p:nvPr/>
        </p:nvSpPr>
        <p:spPr>
          <a:xfrm>
            <a:off x="1065999" y="2825087"/>
            <a:ext cx="1743846" cy="2756847"/>
          </a:xfrm>
          <a:custGeom>
            <a:avLst/>
            <a:gdLst>
              <a:gd name="connsiteX0" fmla="*/ 694562 w 1743846"/>
              <a:gd name="connsiteY0" fmla="*/ 0 h 2756847"/>
              <a:gd name="connsiteX1" fmla="*/ 39470 w 1743846"/>
              <a:gd name="connsiteY1" fmla="*/ 1269241 h 2756847"/>
              <a:gd name="connsiteX2" fmla="*/ 1718144 w 1743846"/>
              <a:gd name="connsiteY2" fmla="*/ 1105468 h 2756847"/>
              <a:gd name="connsiteX3" fmla="*/ 899279 w 1743846"/>
              <a:gd name="connsiteY3" fmla="*/ 2756847 h 2756847"/>
            </a:gdLst>
            <a:ahLst/>
            <a:cxnLst>
              <a:cxn ang="0">
                <a:pos x="connsiteX0" y="connsiteY0"/>
              </a:cxn>
              <a:cxn ang="0">
                <a:pos x="connsiteX1" y="connsiteY1"/>
              </a:cxn>
              <a:cxn ang="0">
                <a:pos x="connsiteX2" y="connsiteY2"/>
              </a:cxn>
              <a:cxn ang="0">
                <a:pos x="connsiteX3" y="connsiteY3"/>
              </a:cxn>
            </a:cxnLst>
            <a:rect l="l" t="t" r="r" b="b"/>
            <a:pathLst>
              <a:path w="1743846" h="2756847">
                <a:moveTo>
                  <a:pt x="694562" y="0"/>
                </a:moveTo>
                <a:cubicBezTo>
                  <a:pt x="281717" y="542498"/>
                  <a:pt x="-131127" y="1084996"/>
                  <a:pt x="39470" y="1269241"/>
                </a:cubicBezTo>
                <a:cubicBezTo>
                  <a:pt x="210067" y="1453486"/>
                  <a:pt x="1574843" y="857534"/>
                  <a:pt x="1718144" y="1105468"/>
                </a:cubicBezTo>
                <a:cubicBezTo>
                  <a:pt x="1861445" y="1353402"/>
                  <a:pt x="1380362" y="2055124"/>
                  <a:pt x="899279" y="2756847"/>
                </a:cubicBezTo>
              </a:path>
            </a:pathLst>
          </a:custGeom>
          <a:solidFill>
            <a:srgbClr val="FFC1FF">
              <a:alpha val="20000"/>
            </a:srgbClr>
          </a:solidFill>
          <a:ln w="50800" cap="rnd" cmpd="sng" algn="ctr">
            <a:solidFill>
              <a:srgbClr val="FF0066"/>
            </a:solidFill>
            <a:prstDash val="solid"/>
            <a:round/>
            <a:headEnd type="none" w="med" len="med"/>
            <a:tailEnd type="arrow" w="med" len="med"/>
          </a:ln>
          <a:effectLst/>
        </p:spPr>
        <p:txBody>
          <a:bodyPr vert="horz" wrap="square" lIns="91440" tIns="45720" rIns="91440" bIns="45720" numCol="1" rtlCol="0" anchor="t" anchorCtr="0" compatLnSpc="1">
            <a:prstTxWarp prst="textNoShape">
              <a:avLst/>
            </a:prstTxWarp>
          </a:bodyPr>
          <a:lstStyle/>
          <a:p>
            <a:pPr algn="r" fontAlgn="base">
              <a:lnSpc>
                <a:spcPct val="85000"/>
              </a:lnSpc>
              <a:spcBef>
                <a:spcPct val="0"/>
              </a:spcBef>
              <a:spcAft>
                <a:spcPct val="0"/>
              </a:spcAft>
            </a:pPr>
            <a:endParaRPr lang="en-GB" sz="5400" kern="0">
              <a:solidFill>
                <a:srgbClr val="FFFFFF"/>
              </a:solidFill>
              <a:latin typeface="Arial" charset="0"/>
            </a:endParaRPr>
          </a:p>
        </p:txBody>
      </p:sp>
      <p:sp>
        <p:nvSpPr>
          <p:cNvPr id="25" name="Rectangle 24"/>
          <p:cNvSpPr/>
          <p:nvPr/>
        </p:nvSpPr>
        <p:spPr>
          <a:xfrm>
            <a:off x="4137285" y="1592993"/>
            <a:ext cx="4827203" cy="2708434"/>
          </a:xfrm>
          <a:prstGeom prst="rect">
            <a:avLst/>
          </a:prstGeom>
        </p:spPr>
        <p:txBody>
          <a:bodyPr wrap="square">
            <a:spAutoFit/>
          </a:bodyPr>
          <a:lstStyle/>
          <a:p>
            <a:pPr lvl="0" algn="r">
              <a:spcAft>
                <a:spcPts val="1200"/>
              </a:spcAft>
            </a:pPr>
            <a:r>
              <a:rPr lang="en-GB" sz="2000" i="1" kern="0" dirty="0" smtClean="0">
                <a:solidFill>
                  <a:srgbClr val="595959"/>
                </a:solidFill>
                <a:ea typeface="Times New Roman"/>
              </a:rPr>
              <a:t>WMO Code-Tables combine authoritative definitions with encoding information – e.g. unit of measure and precision (derived from ‘scale’, ‘reference value’ and ‘data width (bits</a:t>
            </a:r>
            <a:r>
              <a:rPr lang="en-GB" sz="2000" i="1" kern="0" dirty="0" smtClean="0">
                <a:solidFill>
                  <a:srgbClr val="595959"/>
                </a:solidFill>
                <a:ea typeface="Times New Roman"/>
              </a:rPr>
              <a:t>)’</a:t>
            </a:r>
          </a:p>
          <a:p>
            <a:pPr lvl="0" algn="r">
              <a:spcAft>
                <a:spcPts val="1200"/>
              </a:spcAft>
            </a:pPr>
            <a:r>
              <a:rPr lang="en-GB" sz="2000" i="1" kern="0" dirty="0" smtClean="0">
                <a:solidFill>
                  <a:srgbClr val="595959"/>
                </a:solidFill>
                <a:ea typeface="Times New Roman"/>
              </a:rPr>
              <a:t>(note: this approach is at variance with WXXM / GML where the unit of measure and precision is not prescribed in the Schema)</a:t>
            </a:r>
            <a:endParaRPr lang="en-GB" sz="2000" i="1" kern="0" dirty="0" smtClean="0">
              <a:solidFill>
                <a:srgbClr val="595959"/>
              </a:solidFill>
              <a:ea typeface="Times New Roman"/>
            </a:endParaRPr>
          </a:p>
        </p:txBody>
      </p:sp>
    </p:spTree>
    <p:extLst>
      <p:ext uri="{BB962C8B-B14F-4D97-AF65-F5344CB8AC3E}">
        <p14:creationId xmlns:p14="http://schemas.microsoft.com/office/powerpoint/2010/main" val="13869777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1351359"/>
            <a:ext cx="8801100" cy="553402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2" name="Group 21"/>
          <p:cNvGrpSpPr/>
          <p:nvPr/>
        </p:nvGrpSpPr>
        <p:grpSpPr>
          <a:xfrm rot="320527">
            <a:off x="5525819" y="777511"/>
            <a:ext cx="2595502" cy="2440682"/>
            <a:chOff x="172234" y="217814"/>
            <a:chExt cx="2595502" cy="2440682"/>
          </a:xfrm>
        </p:grpSpPr>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6912">
              <a:off x="172234" y="217814"/>
              <a:ext cx="2595502" cy="2440682"/>
            </a:xfrm>
            <a:prstGeom prst="rect">
              <a:avLst/>
            </a:prstGeom>
            <a:effectLst>
              <a:softEdge rad="63500"/>
            </a:effectLst>
          </p:spPr>
        </p:pic>
        <p:sp>
          <p:nvSpPr>
            <p:cNvPr id="24" name="Rectangle 23"/>
            <p:cNvSpPr/>
            <p:nvPr/>
          </p:nvSpPr>
          <p:spPr>
            <a:xfrm rot="21204651">
              <a:off x="487091" y="787434"/>
              <a:ext cx="1798656" cy="1415772"/>
            </a:xfrm>
            <a:prstGeom prst="rect">
              <a:avLst/>
            </a:prstGeom>
            <a:noFill/>
          </p:spPr>
          <p:txBody>
            <a:bodyPr wrap="square" lIns="91440" tIns="45720" rIns="91440" bIns="45720">
              <a:spAutoFit/>
            </a:bodyPr>
            <a:lstStyle/>
            <a:p>
              <a:pPr algn="ctr"/>
              <a:r>
                <a:rPr lang="en-GB" sz="1400" dirty="0" smtClean="0">
                  <a:ln w="6350" cmpd="sng">
                    <a:solidFill>
                      <a:srgbClr val="C00000"/>
                    </a:solidFill>
                    <a:prstDash val="solid"/>
                  </a:ln>
                  <a:solidFill>
                    <a:srgbClr val="FF0000"/>
                  </a:solidFill>
                  <a:effectLst>
                    <a:outerShdw blurRad="63500" dir="3600000" algn="tl" rotWithShape="0">
                      <a:srgbClr val="000000">
                        <a:alpha val="70000"/>
                      </a:srgbClr>
                    </a:outerShdw>
                  </a:effectLst>
                  <a:latin typeface="MV Boli" pitchFamily="2" charset="0"/>
                  <a:cs typeface="MV Boli" pitchFamily="2" charset="0"/>
                </a:rPr>
                <a:t>Generalized Coordinates</a:t>
              </a:r>
            </a:p>
            <a:p>
              <a:pPr algn="ctr"/>
              <a:endParaRPr lang="en-GB" sz="800" b="0" cap="none" spc="0" dirty="0">
                <a:ln w="6350" cmpd="sng">
                  <a:solidFill>
                    <a:srgbClr val="C00000"/>
                  </a:solidFill>
                  <a:prstDash val="solid"/>
                </a:ln>
                <a:solidFill>
                  <a:srgbClr val="FF0000"/>
                </a:solidFill>
                <a:effectLst>
                  <a:outerShdw blurRad="63500" dir="3600000" algn="tl" rotWithShape="0">
                    <a:srgbClr val="000000">
                      <a:alpha val="70000"/>
                    </a:srgbClr>
                  </a:outerShdw>
                </a:effectLst>
                <a:latin typeface="MV Boli" pitchFamily="2" charset="0"/>
                <a:cs typeface="MV Boli" pitchFamily="2" charset="0"/>
              </a:endParaRPr>
            </a:p>
            <a:p>
              <a:pPr algn="ctr"/>
              <a:r>
                <a:rPr lang="en-GB" sz="1400" dirty="0" smtClean="0">
                  <a:ln w="6350" cmpd="sng">
                    <a:solidFill>
                      <a:srgbClr val="C00000"/>
                    </a:solidFill>
                    <a:prstDash val="solid"/>
                  </a:ln>
                  <a:solidFill>
                    <a:srgbClr val="FF0000"/>
                  </a:solidFill>
                  <a:effectLst>
                    <a:outerShdw blurRad="63500" dir="3600000" algn="tl" rotWithShape="0">
                      <a:srgbClr val="000000">
                        <a:alpha val="70000"/>
                      </a:srgbClr>
                    </a:outerShdw>
                  </a:effectLst>
                  <a:latin typeface="MV Boli" pitchFamily="2" charset="0"/>
                  <a:cs typeface="MV Boli" pitchFamily="2" charset="0"/>
                </a:rPr>
                <a:t>Significance Qualifiers</a:t>
              </a:r>
            </a:p>
            <a:p>
              <a:pPr algn="ctr"/>
              <a:endParaRPr lang="en-GB" sz="800" b="0" cap="none" spc="0" dirty="0">
                <a:ln w="6350" cmpd="sng">
                  <a:solidFill>
                    <a:srgbClr val="C00000"/>
                  </a:solidFill>
                  <a:prstDash val="solid"/>
                </a:ln>
                <a:solidFill>
                  <a:srgbClr val="FF0000"/>
                </a:solidFill>
                <a:effectLst>
                  <a:outerShdw blurRad="63500" dir="3600000" algn="tl" rotWithShape="0">
                    <a:srgbClr val="000000">
                      <a:alpha val="70000"/>
                    </a:srgbClr>
                  </a:outerShdw>
                </a:effectLst>
                <a:latin typeface="MV Boli" pitchFamily="2" charset="0"/>
                <a:cs typeface="MV Boli" pitchFamily="2" charset="0"/>
              </a:endParaRPr>
            </a:p>
            <a:p>
              <a:pPr algn="ctr"/>
              <a:r>
                <a:rPr lang="en-GB" sz="1400" dirty="0" smtClean="0">
                  <a:ln w="6350" cmpd="sng">
                    <a:solidFill>
                      <a:srgbClr val="009644"/>
                    </a:solidFill>
                    <a:prstDash val="solid"/>
                  </a:ln>
                  <a:solidFill>
                    <a:srgbClr val="00B050"/>
                  </a:solidFill>
                  <a:effectLst>
                    <a:outerShdw blurRad="63500" dir="3600000" algn="tl" rotWithShape="0">
                      <a:srgbClr val="000000">
                        <a:alpha val="70000"/>
                      </a:srgbClr>
                    </a:outerShdw>
                  </a:effectLst>
                  <a:latin typeface="MV Boli" pitchFamily="2" charset="0"/>
                  <a:cs typeface="MV Boli" pitchFamily="2" charset="0"/>
                </a:rPr>
                <a:t>Measures</a:t>
              </a:r>
              <a:endParaRPr lang="en-US" sz="1400" b="0" cap="none" spc="0" dirty="0">
                <a:ln w="6350" cmpd="sng">
                  <a:solidFill>
                    <a:srgbClr val="009644"/>
                  </a:solidFill>
                  <a:prstDash val="solid"/>
                </a:ln>
                <a:solidFill>
                  <a:srgbClr val="00B050"/>
                </a:solidFill>
                <a:effectLst>
                  <a:outerShdw blurRad="63500" dir="3600000" algn="tl" rotWithShape="0">
                    <a:srgbClr val="000000">
                      <a:alpha val="70000"/>
                    </a:srgbClr>
                  </a:outerShdw>
                </a:effectLst>
                <a:latin typeface="MV Boli" pitchFamily="2" charset="0"/>
                <a:cs typeface="MV Boli" pitchFamily="2" charset="0"/>
              </a:endParaRPr>
            </a:p>
          </p:txBody>
        </p:sp>
      </p:grpSp>
      <p:sp>
        <p:nvSpPr>
          <p:cNvPr id="4" name="Rounded Rectangle 3"/>
          <p:cNvSpPr/>
          <p:nvPr/>
        </p:nvSpPr>
        <p:spPr>
          <a:xfrm>
            <a:off x="683568" y="2249978"/>
            <a:ext cx="2414474" cy="2592288"/>
          </a:xfrm>
          <a:prstGeom prst="roundRect">
            <a:avLst>
              <a:gd name="adj" fmla="val 2841"/>
            </a:avLst>
          </a:pr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ounded Rectangle 25"/>
          <p:cNvSpPr/>
          <p:nvPr/>
        </p:nvSpPr>
        <p:spPr>
          <a:xfrm>
            <a:off x="691362" y="4957794"/>
            <a:ext cx="2414474" cy="288032"/>
          </a:xfrm>
          <a:prstGeom prst="roundRect">
            <a:avLst>
              <a:gd name="adj" fmla="val 20896"/>
            </a:avLst>
          </a:pr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uLnTx/>
                <a:uFillTx/>
                <a:latin typeface="Arial"/>
                <a:ea typeface="ＭＳ Ｐゴシック" pitchFamily="-65" charset="-128"/>
              </a:rPr>
              <a:t>WMO TDCF: BUFR Table B</a:t>
            </a:r>
          </a:p>
        </p:txBody>
      </p:sp>
      <p:sp>
        <p:nvSpPr>
          <p:cNvPr id="5" name="Freeform 4"/>
          <p:cNvSpPr/>
          <p:nvPr/>
        </p:nvSpPr>
        <p:spPr>
          <a:xfrm>
            <a:off x="3043451" y="1580894"/>
            <a:ext cx="3084394" cy="1912930"/>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Lst>
            <a:ahLst/>
            <a:cxnLst>
              <a:cxn ang="0">
                <a:pos x="connsiteX0" y="connsiteY0"/>
              </a:cxn>
              <a:cxn ang="0">
                <a:pos x="connsiteX1" y="connsiteY1"/>
              </a:cxn>
              <a:cxn ang="0">
                <a:pos x="connsiteX2" y="connsiteY2"/>
              </a:cxn>
              <a:cxn ang="0">
                <a:pos x="connsiteX3" y="connsiteY3"/>
              </a:cxn>
            </a:cxnLst>
            <a:rect l="l" t="t" r="r" b="b"/>
            <a:pathLst>
              <a:path w="3084394" h="1912930">
                <a:moveTo>
                  <a:pt x="3084394" y="2243"/>
                </a:moveTo>
                <a:cubicBezTo>
                  <a:pt x="2040340" y="-4581"/>
                  <a:pt x="996287" y="-11405"/>
                  <a:pt x="805218" y="234255"/>
                </a:cubicBezTo>
                <a:cubicBezTo>
                  <a:pt x="614149" y="479915"/>
                  <a:pt x="2072185" y="1196422"/>
                  <a:pt x="1937982" y="1476201"/>
                </a:cubicBezTo>
                <a:cubicBezTo>
                  <a:pt x="1803779" y="1755980"/>
                  <a:pt x="901889" y="1834455"/>
                  <a:pt x="0" y="1912930"/>
                </a:cubicBezTo>
              </a:path>
            </a:pathLst>
          </a:custGeom>
          <a:noFill/>
          <a:ln w="57150" cap="rnd" cmpd="sng" algn="ctr">
            <a:solidFill>
              <a:srgbClr val="C00000">
                <a:alpha val="80000"/>
              </a:srgbClr>
            </a:solidFill>
            <a:prstDash val="solid"/>
            <a:headEnd type="oval" w="med" len="med"/>
            <a:tailEnd type="arrow" w="med" len="med"/>
          </a:ln>
          <a:effectLst/>
        </p:spPr>
        <p:txBody>
          <a:bodyPr rtlCol="0" anchor="ctr"/>
          <a:lstStyle/>
          <a:p>
            <a:pPr algn="ctr"/>
            <a:endParaRPr lang="en-GB" sz="1100" kern="0">
              <a:solidFill>
                <a:srgbClr val="002368"/>
              </a:solidFill>
              <a:latin typeface="Calibri"/>
            </a:endParaRPr>
          </a:p>
        </p:txBody>
      </p:sp>
      <p:sp>
        <p:nvSpPr>
          <p:cNvPr id="28" name="Rounded Rectangle 27"/>
          <p:cNvSpPr/>
          <p:nvPr/>
        </p:nvSpPr>
        <p:spPr>
          <a:xfrm>
            <a:off x="693634" y="5492338"/>
            <a:ext cx="2414474" cy="1393046"/>
          </a:xfrm>
          <a:prstGeom prst="roundRect">
            <a:avLst>
              <a:gd name="adj" fmla="val 5221"/>
            </a:avLst>
          </a:prstGeom>
          <a:solidFill>
            <a:srgbClr val="00B05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bwMode="auto">
          <a:xfrm>
            <a:off x="13648" y="6045957"/>
            <a:ext cx="9130352" cy="824649"/>
          </a:xfrm>
          <a:prstGeom prst="rect">
            <a:avLst/>
          </a:prstGeom>
          <a:gradFill>
            <a:gsLst>
              <a:gs pos="0">
                <a:srgbClr val="FFFFFF"/>
              </a:gs>
              <a:gs pos="100000">
                <a:srgbClr val="FFFFFF">
                  <a:alpha val="0"/>
                </a:srgbClr>
              </a:gs>
            </a:gsLst>
            <a:lin ang="162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marL="0" marR="0" lvl="0" indent="0" algn="ctr" defTabSz="914400" rtl="0" eaLnBrk="1" fontAlgn="base" latinLnBrk="0" hangingPunct="1">
              <a:lnSpc>
                <a:spcPct val="85000"/>
              </a:lnSpc>
              <a:spcBef>
                <a:spcPct val="0"/>
              </a:spcBef>
              <a:spcAft>
                <a:spcPct val="0"/>
              </a:spcAft>
              <a:buClrTx/>
              <a:buSzTx/>
              <a:buFontTx/>
              <a:buNone/>
              <a:tabLst/>
              <a:defRPr/>
            </a:pPr>
            <a:endParaRPr kumimoji="0" lang="en-GB" sz="4400" b="1" i="0" u="none" strike="noStrike" kern="0" cap="none" spc="0" normalizeH="0" baseline="0" noProof="0" smtClean="0">
              <a:ln>
                <a:noFill/>
              </a:ln>
              <a:solidFill>
                <a:srgbClr val="FFFFFF"/>
              </a:solidFill>
              <a:effectLst/>
              <a:uLnTx/>
              <a:uFillTx/>
              <a:latin typeface="Arial" charset="0"/>
            </a:endParaRPr>
          </a:p>
        </p:txBody>
      </p:sp>
      <p:sp>
        <p:nvSpPr>
          <p:cNvPr id="7" name="Freeform 6"/>
          <p:cNvSpPr/>
          <p:nvPr/>
        </p:nvSpPr>
        <p:spPr>
          <a:xfrm>
            <a:off x="2947917" y="2634022"/>
            <a:ext cx="5697761" cy="3289110"/>
          </a:xfrm>
          <a:custGeom>
            <a:avLst/>
            <a:gdLst>
              <a:gd name="connsiteX0" fmla="*/ 4285397 w 5610076"/>
              <a:gd name="connsiteY0" fmla="*/ 0 h 2661313"/>
              <a:gd name="connsiteX1" fmla="*/ 5349922 w 5610076"/>
              <a:gd name="connsiteY1" fmla="*/ 1856096 h 2661313"/>
              <a:gd name="connsiteX2" fmla="*/ 0 w 5610076"/>
              <a:gd name="connsiteY2" fmla="*/ 2661313 h 2661313"/>
              <a:gd name="connsiteX0" fmla="*/ 4367283 w 5697761"/>
              <a:gd name="connsiteY0" fmla="*/ 0 h 3289110"/>
              <a:gd name="connsiteX1" fmla="*/ 5431808 w 5697761"/>
              <a:gd name="connsiteY1" fmla="*/ 1856096 h 3289110"/>
              <a:gd name="connsiteX2" fmla="*/ 0 w 5697761"/>
              <a:gd name="connsiteY2" fmla="*/ 3289110 h 3289110"/>
            </a:gdLst>
            <a:ahLst/>
            <a:cxnLst>
              <a:cxn ang="0">
                <a:pos x="connsiteX0" y="connsiteY0"/>
              </a:cxn>
              <a:cxn ang="0">
                <a:pos x="connsiteX1" y="connsiteY1"/>
              </a:cxn>
              <a:cxn ang="0">
                <a:pos x="connsiteX2" y="connsiteY2"/>
              </a:cxn>
            </a:cxnLst>
            <a:rect l="l" t="t" r="r" b="b"/>
            <a:pathLst>
              <a:path w="5697761" h="3289110">
                <a:moveTo>
                  <a:pt x="4367283" y="0"/>
                </a:moveTo>
                <a:cubicBezTo>
                  <a:pt x="5256662" y="706272"/>
                  <a:pt x="6159688" y="1307911"/>
                  <a:pt x="5431808" y="1856096"/>
                </a:cubicBezTo>
                <a:cubicBezTo>
                  <a:pt x="4703928" y="2404281"/>
                  <a:pt x="2317844" y="3108277"/>
                  <a:pt x="0" y="3289110"/>
                </a:cubicBezTo>
              </a:path>
            </a:pathLst>
          </a:custGeom>
          <a:noFill/>
          <a:ln w="57150" cap="rnd" cmpd="sng" algn="ctr">
            <a:solidFill>
              <a:srgbClr val="00B050">
                <a:alpha val="80000"/>
              </a:srgbClr>
            </a:solidFill>
            <a:prstDash val="solid"/>
            <a:headEnd type="oval" w="med" len="med"/>
            <a:tailEnd type="arrow" w="med" len="med"/>
          </a:ln>
          <a:effectLst/>
        </p:spPr>
        <p:txBody>
          <a:bodyPr rtlCol="0" anchor="ctr"/>
          <a:lstStyle/>
          <a:p>
            <a:pPr algn="ctr"/>
            <a:endParaRPr lang="en-GB" sz="1100" kern="0">
              <a:solidFill>
                <a:srgbClr val="002368"/>
              </a:solidFill>
              <a:latin typeface="Calibri"/>
            </a:endParaRPr>
          </a:p>
        </p:txBody>
      </p:sp>
      <p:sp>
        <p:nvSpPr>
          <p:cNvPr id="8" name="Freeform 7"/>
          <p:cNvSpPr/>
          <p:nvPr/>
        </p:nvSpPr>
        <p:spPr>
          <a:xfrm>
            <a:off x="3029803" y="2210937"/>
            <a:ext cx="3340130" cy="2879678"/>
          </a:xfrm>
          <a:custGeom>
            <a:avLst/>
            <a:gdLst>
              <a:gd name="connsiteX0" fmla="*/ 3138985 w 3249362"/>
              <a:gd name="connsiteY0" fmla="*/ 0 h 2879678"/>
              <a:gd name="connsiteX1" fmla="*/ 2265528 w 3249362"/>
              <a:gd name="connsiteY1" fmla="*/ 327547 h 2879678"/>
              <a:gd name="connsiteX2" fmla="*/ 3179928 w 3249362"/>
              <a:gd name="connsiteY2" fmla="*/ 1405720 h 2879678"/>
              <a:gd name="connsiteX3" fmla="*/ 0 w 3249362"/>
              <a:gd name="connsiteY3" fmla="*/ 2879678 h 2879678"/>
              <a:gd name="connsiteX0" fmla="*/ 3138985 w 3328282"/>
              <a:gd name="connsiteY0" fmla="*/ 0 h 2879678"/>
              <a:gd name="connsiteX1" fmla="*/ 2265528 w 3328282"/>
              <a:gd name="connsiteY1" fmla="*/ 327547 h 2879678"/>
              <a:gd name="connsiteX2" fmla="*/ 3261814 w 3328282"/>
              <a:gd name="connsiteY2" fmla="*/ 1828800 h 2879678"/>
              <a:gd name="connsiteX3" fmla="*/ 0 w 3328282"/>
              <a:gd name="connsiteY3" fmla="*/ 2879678 h 2879678"/>
              <a:gd name="connsiteX0" fmla="*/ 3138985 w 3340130"/>
              <a:gd name="connsiteY0" fmla="*/ 0 h 2879678"/>
              <a:gd name="connsiteX1" fmla="*/ 2265528 w 3340130"/>
              <a:gd name="connsiteY1" fmla="*/ 327547 h 2879678"/>
              <a:gd name="connsiteX2" fmla="*/ 3261814 w 3340130"/>
              <a:gd name="connsiteY2" fmla="*/ 1828800 h 2879678"/>
              <a:gd name="connsiteX3" fmla="*/ 0 w 3340130"/>
              <a:gd name="connsiteY3" fmla="*/ 2879678 h 2879678"/>
              <a:gd name="connsiteX0" fmla="*/ 3138985 w 3340130"/>
              <a:gd name="connsiteY0" fmla="*/ 0 h 2879678"/>
              <a:gd name="connsiteX1" fmla="*/ 2265528 w 3340130"/>
              <a:gd name="connsiteY1" fmla="*/ 327547 h 2879678"/>
              <a:gd name="connsiteX2" fmla="*/ 3261814 w 3340130"/>
              <a:gd name="connsiteY2" fmla="*/ 1828800 h 2879678"/>
              <a:gd name="connsiteX3" fmla="*/ 0 w 3340130"/>
              <a:gd name="connsiteY3" fmla="*/ 2879678 h 2879678"/>
            </a:gdLst>
            <a:ahLst/>
            <a:cxnLst>
              <a:cxn ang="0">
                <a:pos x="connsiteX0" y="connsiteY0"/>
              </a:cxn>
              <a:cxn ang="0">
                <a:pos x="connsiteX1" y="connsiteY1"/>
              </a:cxn>
              <a:cxn ang="0">
                <a:pos x="connsiteX2" y="connsiteY2"/>
              </a:cxn>
              <a:cxn ang="0">
                <a:pos x="connsiteX3" y="connsiteY3"/>
              </a:cxn>
            </a:cxnLst>
            <a:rect l="l" t="t" r="r" b="b"/>
            <a:pathLst>
              <a:path w="3340130" h="2879678">
                <a:moveTo>
                  <a:pt x="3138985" y="0"/>
                </a:moveTo>
                <a:cubicBezTo>
                  <a:pt x="2698844" y="46630"/>
                  <a:pt x="2245057" y="22747"/>
                  <a:pt x="2265528" y="327547"/>
                </a:cubicBezTo>
                <a:cubicBezTo>
                  <a:pt x="2285999" y="632347"/>
                  <a:pt x="3680345" y="1458036"/>
                  <a:pt x="3261814" y="1828800"/>
                </a:cubicBezTo>
                <a:cubicBezTo>
                  <a:pt x="2843283" y="2199564"/>
                  <a:pt x="1564944" y="2573741"/>
                  <a:pt x="0" y="2879678"/>
                </a:cubicBezTo>
              </a:path>
            </a:pathLst>
          </a:custGeom>
          <a:noFill/>
          <a:ln w="57150" cap="rnd" cmpd="sng" algn="ctr">
            <a:solidFill>
              <a:srgbClr val="C00000">
                <a:alpha val="80000"/>
              </a:srgbClr>
            </a:solidFill>
            <a:prstDash val="solid"/>
            <a:headEnd type="oval" w="med" len="med"/>
            <a:tailEnd type="arrow" w="med" len="med"/>
          </a:ln>
          <a:effectLst/>
        </p:spPr>
        <p:txBody>
          <a:bodyPr rtlCol="0" anchor="ctr"/>
          <a:lstStyle/>
          <a:p>
            <a:pPr algn="ctr"/>
            <a:endParaRPr lang="en-GB" sz="1100" kern="0">
              <a:solidFill>
                <a:srgbClr val="002368"/>
              </a:solidFill>
              <a:latin typeface="Calibri"/>
            </a:endParaRPr>
          </a:p>
        </p:txBody>
      </p:sp>
      <p:sp>
        <p:nvSpPr>
          <p:cNvPr id="29" name="Slide Number Placeholder 1"/>
          <p:cNvSpPr>
            <a:spLocks noGrp="1"/>
          </p:cNvSpPr>
          <p:nvPr>
            <p:ph type="sldNum" sz="quarter" idx="12"/>
          </p:nvPr>
        </p:nvSpPr>
        <p:spPr>
          <a:xfrm>
            <a:off x="6553200" y="6356350"/>
            <a:ext cx="2133600" cy="365125"/>
          </a:xfrm>
        </p:spPr>
        <p:txBody>
          <a:bodyPr/>
          <a:lstStyle/>
          <a:p>
            <a:fld id="{C18BBA59-FB05-442B-AAC3-07FF3D65DBB1}" type="slidenum">
              <a:rPr lang="en-GB" smtClean="0"/>
              <a:t>11</a:t>
            </a:fld>
            <a:endParaRPr lang="en-GB" dirty="0"/>
          </a:p>
        </p:txBody>
      </p:sp>
    </p:spTree>
    <p:extLst>
      <p:ext uri="{BB962C8B-B14F-4D97-AF65-F5344CB8AC3E}">
        <p14:creationId xmlns:p14="http://schemas.microsoft.com/office/powerpoint/2010/main" val="6405368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uLnTx/>
                <a:uFillTx/>
                <a:latin typeface="Arial"/>
                <a:ea typeface="ＭＳ Ｐゴシック" pitchFamily="-65" charset="-128"/>
              </a:rPr>
              <a:t>WMO TDCF: </a:t>
            </a:r>
          </a:p>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uLnTx/>
                <a:uFillTx/>
                <a:latin typeface="Arial"/>
                <a:ea typeface="ＭＳ Ｐゴシック" pitchFamily="-65" charset="-128"/>
              </a:rPr>
              <a:t>BUFR Templates for OPMET data</a:t>
            </a:r>
          </a:p>
        </p:txBody>
      </p:sp>
      <p:sp>
        <p:nvSpPr>
          <p:cNvPr id="16" name="Rectangle 3"/>
          <p:cNvSpPr>
            <a:spLocks noChangeArrowheads="1"/>
          </p:cNvSpPr>
          <p:nvPr/>
        </p:nvSpPr>
        <p:spPr bwMode="auto">
          <a:xfrm>
            <a:off x="-10473" y="1484784"/>
            <a:ext cx="9118977" cy="714583"/>
          </a:xfrm>
          <a:prstGeom prst="rect">
            <a:avLst/>
          </a:prstGeom>
          <a:noFill/>
          <a:ln w="9525">
            <a:noFill/>
            <a:miter lim="800000"/>
            <a:headEnd/>
            <a:tailEnd/>
          </a:ln>
          <a:effectLst>
            <a:outerShdw blurRad="63500" dist="38099" dir="2700000" algn="ctr" rotWithShape="0">
              <a:srgbClr val="333333">
                <a:alpha val="50000"/>
              </a:srgbClr>
            </a:outerShdw>
          </a:effectLst>
        </p:spPr>
        <p:txBody>
          <a:bodyPr/>
          <a:lstStyle/>
          <a:p>
            <a:pPr marL="0" marR="0" lvl="0" indent="0" algn="l" defTabSz="914400" eaLnBrk="1" fontAlgn="auto" latinLnBrk="0" hangingPunct="1">
              <a:lnSpc>
                <a:spcPct val="100000"/>
              </a:lnSpc>
              <a:spcBef>
                <a:spcPts val="0"/>
              </a:spcBef>
              <a:spcAft>
                <a:spcPts val="1200"/>
              </a:spcAft>
              <a:buClrTx/>
              <a:buSzTx/>
              <a:buFontTx/>
              <a:buNone/>
              <a:tabLst/>
              <a:defRPr/>
            </a:pPr>
            <a:r>
              <a:rPr kumimoji="0" lang="en-GB" sz="2400" b="0" i="0" u="none" strike="noStrike" kern="0" cap="none" spc="0" normalizeH="0" baseline="0" noProof="0" dirty="0" smtClean="0">
                <a:ln>
                  <a:noFill/>
                </a:ln>
                <a:solidFill>
                  <a:srgbClr val="000000"/>
                </a:solidFill>
                <a:effectLst/>
                <a:uLnTx/>
                <a:uFillTx/>
              </a:rPr>
              <a:t>BUFR Code Table D – Category</a:t>
            </a:r>
            <a:r>
              <a:rPr kumimoji="0" lang="en-GB" sz="2400" b="0" i="0" u="none" strike="noStrike" kern="0" cap="none" spc="0" normalizeH="0" noProof="0" dirty="0" smtClean="0">
                <a:ln>
                  <a:noFill/>
                </a:ln>
                <a:solidFill>
                  <a:srgbClr val="000000"/>
                </a:solidFill>
                <a:effectLst/>
                <a:uLnTx/>
                <a:uFillTx/>
              </a:rPr>
              <a:t> 07 “Surface Report Sequences (Land)”</a:t>
            </a:r>
            <a:endParaRPr kumimoji="0" lang="en-GB" sz="2400" b="0" i="0" u="none" strike="noStrike" kern="0" cap="none" spc="0" normalizeH="0" baseline="0" noProof="0" dirty="0">
              <a:ln>
                <a:noFill/>
              </a:ln>
              <a:solidFill>
                <a:srgbClr val="000000"/>
              </a:solidFill>
              <a:effectLst/>
              <a:uLnTx/>
              <a:uFillTx/>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84822"/>
            <a:ext cx="9144000" cy="2488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ectangle 21"/>
          <p:cNvSpPr/>
          <p:nvPr/>
        </p:nvSpPr>
        <p:spPr bwMode="auto">
          <a:xfrm>
            <a:off x="1" y="2564904"/>
            <a:ext cx="9144000" cy="1908763"/>
          </a:xfrm>
          <a:prstGeom prst="rect">
            <a:avLst/>
          </a:prstGeom>
          <a:gradFill>
            <a:gsLst>
              <a:gs pos="0">
                <a:srgbClr val="FFFFFF"/>
              </a:gs>
              <a:gs pos="100000">
                <a:srgbClr val="FFFFFF">
                  <a:alpha val="0"/>
                </a:srgbClr>
              </a:gs>
            </a:gsLst>
            <a:lin ang="162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marL="0" marR="0" lvl="0" indent="0" algn="ctr" defTabSz="914400" rtl="0" eaLnBrk="1" fontAlgn="base" latinLnBrk="0" hangingPunct="1">
              <a:lnSpc>
                <a:spcPct val="85000"/>
              </a:lnSpc>
              <a:spcBef>
                <a:spcPct val="0"/>
              </a:spcBef>
              <a:spcAft>
                <a:spcPct val="0"/>
              </a:spcAft>
              <a:buClrTx/>
              <a:buSzTx/>
              <a:buFontTx/>
              <a:buNone/>
              <a:tabLst/>
              <a:defRPr/>
            </a:pPr>
            <a:endParaRPr kumimoji="0" lang="en-GB" sz="4400" b="1" i="0" u="none" strike="noStrike" kern="0" cap="none" spc="0" normalizeH="0" baseline="0" noProof="0" smtClean="0">
              <a:ln>
                <a:noFill/>
              </a:ln>
              <a:solidFill>
                <a:srgbClr val="FFFFFF"/>
              </a:solidFill>
              <a:effectLst/>
              <a:uLnTx/>
              <a:uFillTx/>
              <a:latin typeface="Arial" charset="0"/>
            </a:endParaRP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2" y="4005064"/>
            <a:ext cx="9124318" cy="1750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Rectangle 23"/>
          <p:cNvSpPr/>
          <p:nvPr/>
        </p:nvSpPr>
        <p:spPr bwMode="auto">
          <a:xfrm>
            <a:off x="-10473" y="4581128"/>
            <a:ext cx="9154474" cy="1224136"/>
          </a:xfrm>
          <a:prstGeom prst="rect">
            <a:avLst/>
          </a:prstGeom>
          <a:gradFill>
            <a:gsLst>
              <a:gs pos="0">
                <a:srgbClr val="FFFFFF"/>
              </a:gs>
              <a:gs pos="100000">
                <a:srgbClr val="FFFFFF">
                  <a:alpha val="0"/>
                </a:srgbClr>
              </a:gs>
            </a:gsLst>
            <a:lin ang="162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marL="0" marR="0" lvl="0" indent="0" algn="ctr" defTabSz="914400" rtl="0" eaLnBrk="1" fontAlgn="base" latinLnBrk="0" hangingPunct="1">
              <a:lnSpc>
                <a:spcPct val="85000"/>
              </a:lnSpc>
              <a:spcBef>
                <a:spcPct val="0"/>
              </a:spcBef>
              <a:spcAft>
                <a:spcPct val="0"/>
              </a:spcAft>
              <a:buClrTx/>
              <a:buSzTx/>
              <a:buFontTx/>
              <a:buNone/>
              <a:tabLst/>
              <a:defRPr/>
            </a:pPr>
            <a:endParaRPr kumimoji="0" lang="en-GB" sz="4400" b="1" i="0" u="none" strike="noStrike" kern="0" cap="none" spc="0" normalizeH="0" baseline="0" noProof="0" smtClean="0">
              <a:ln>
                <a:noFill/>
              </a:ln>
              <a:solidFill>
                <a:srgbClr val="FFFFFF"/>
              </a:solidFill>
              <a:effectLst/>
              <a:uLnTx/>
              <a:uFillTx/>
              <a:latin typeface="Arial" charset="0"/>
            </a:endParaRPr>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2" y="5953067"/>
            <a:ext cx="9137974" cy="2300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Rectangle 3"/>
          <p:cNvSpPr>
            <a:spLocks noChangeArrowheads="1"/>
          </p:cNvSpPr>
          <p:nvPr/>
        </p:nvSpPr>
        <p:spPr bwMode="auto">
          <a:xfrm>
            <a:off x="-10473" y="5445224"/>
            <a:ext cx="9118977" cy="714583"/>
          </a:xfrm>
          <a:prstGeom prst="rect">
            <a:avLst/>
          </a:prstGeom>
          <a:noFill/>
          <a:ln w="9525">
            <a:noFill/>
            <a:miter lim="800000"/>
            <a:headEnd/>
            <a:tailEnd/>
          </a:ln>
          <a:effectLst>
            <a:outerShdw blurRad="63500" dist="38099" dir="2700000" algn="ctr" rotWithShape="0">
              <a:srgbClr val="333333">
                <a:alpha val="50000"/>
              </a:srgbClr>
            </a:outerShdw>
          </a:effectLst>
        </p:spPr>
        <p:txBody>
          <a:bodyPr/>
          <a:lstStyle/>
          <a:p>
            <a:pPr marL="0" marR="0" lvl="0" indent="0" algn="l" defTabSz="914400" eaLnBrk="1" fontAlgn="auto" latinLnBrk="0" hangingPunct="1">
              <a:lnSpc>
                <a:spcPct val="100000"/>
              </a:lnSpc>
              <a:spcBef>
                <a:spcPts val="0"/>
              </a:spcBef>
              <a:spcAft>
                <a:spcPts val="1200"/>
              </a:spcAft>
              <a:buClrTx/>
              <a:buSzTx/>
              <a:buFontTx/>
              <a:buNone/>
              <a:tabLst/>
              <a:defRPr/>
            </a:pPr>
            <a:r>
              <a:rPr kumimoji="0" lang="en-GB" sz="2400" b="0" i="0" u="none" strike="noStrike" kern="0" cap="none" spc="0" normalizeH="0" baseline="0" noProof="0" dirty="0" smtClean="0">
                <a:ln>
                  <a:noFill/>
                </a:ln>
                <a:solidFill>
                  <a:srgbClr val="000000"/>
                </a:solidFill>
                <a:effectLst/>
                <a:uLnTx/>
                <a:uFillTx/>
              </a:rPr>
              <a:t>BUFR Code Table D – Category</a:t>
            </a:r>
            <a:r>
              <a:rPr kumimoji="0" lang="en-GB" sz="2400" b="0" i="0" u="none" strike="noStrike" kern="0" cap="none" spc="0" normalizeH="0" noProof="0" dirty="0" smtClean="0">
                <a:ln>
                  <a:noFill/>
                </a:ln>
                <a:solidFill>
                  <a:srgbClr val="000000"/>
                </a:solidFill>
                <a:effectLst/>
                <a:uLnTx/>
                <a:uFillTx/>
              </a:rPr>
              <a:t> 16 “Synoptic Feature Sequences”</a:t>
            </a:r>
            <a:endParaRPr kumimoji="0" lang="en-GB" sz="2400" b="0" i="0" u="none" strike="noStrike" kern="0" cap="none" spc="0" normalizeH="0" baseline="0" noProof="0" dirty="0">
              <a:ln>
                <a:noFill/>
              </a:ln>
              <a:solidFill>
                <a:srgbClr val="000000"/>
              </a:solidFill>
              <a:effectLst/>
              <a:uLnTx/>
              <a:uFillTx/>
            </a:endParaRPr>
          </a:p>
        </p:txBody>
      </p:sp>
      <p:sp>
        <p:nvSpPr>
          <p:cNvPr id="26" name="Slide Number Placeholder 1"/>
          <p:cNvSpPr>
            <a:spLocks noGrp="1"/>
          </p:cNvSpPr>
          <p:nvPr>
            <p:ph type="sldNum" sz="quarter" idx="12"/>
          </p:nvPr>
        </p:nvSpPr>
        <p:spPr>
          <a:xfrm>
            <a:off x="6553200" y="6356350"/>
            <a:ext cx="2133600" cy="365125"/>
          </a:xfrm>
        </p:spPr>
        <p:txBody>
          <a:bodyPr/>
          <a:lstStyle/>
          <a:p>
            <a:fld id="{C18BBA59-FB05-442B-AAC3-07FF3D65DBB1}" type="slidenum">
              <a:rPr lang="en-GB" smtClean="0"/>
              <a:t>12</a:t>
            </a:fld>
            <a:endParaRPr lang="en-GB" dirty="0"/>
          </a:p>
        </p:txBody>
      </p:sp>
    </p:spTree>
    <p:extLst>
      <p:ext uri="{BB962C8B-B14F-4D97-AF65-F5344CB8AC3E}">
        <p14:creationId xmlns:p14="http://schemas.microsoft.com/office/powerpoint/2010/main" val="18168939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704"/>
            <a:ext cx="9142217" cy="2804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C18BBA59-FB05-442B-AAC3-07FF3D65DBB1}" type="slidenum">
              <a:rPr lang="en-GB" smtClean="0"/>
              <a:t>13</a:t>
            </a:fld>
            <a:endParaRPr lang="en-GB"/>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541966"/>
            <a:ext cx="9142218" cy="4316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1583140"/>
            <a:ext cx="6823882" cy="1433015"/>
          </a:xfrm>
          <a:prstGeom prst="rect">
            <a:avLst/>
          </a:prstGeom>
          <a:gradFill>
            <a:gsLst>
              <a:gs pos="33000">
                <a:srgbClr val="FFFFFF"/>
              </a:gs>
              <a:gs pos="0">
                <a:srgbClr val="FFFFFF">
                  <a:alpha val="0"/>
                </a:srgbClr>
              </a:gs>
              <a:gs pos="100000">
                <a:srgbClr val="FFFFFF">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1"/>
          <p:cNvSpPr txBox="1">
            <a:spLocks/>
          </p:cNvSpPr>
          <p:nvPr/>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18BBA59-FB05-442B-AAC3-07FF3D65DBB1}" type="slidenum">
              <a:rPr lang="en-GB" smtClean="0">
                <a:solidFill>
                  <a:schemeClr val="tx1"/>
                </a:solidFill>
              </a:rPr>
              <a:pPr/>
              <a:t>13</a:t>
            </a:fld>
            <a:endParaRPr lang="en-GB" dirty="0">
              <a:solidFill>
                <a:schemeClr val="tx1"/>
              </a:solidFill>
            </a:endParaRPr>
          </a:p>
        </p:txBody>
      </p:sp>
      <p:sp>
        <p:nvSpPr>
          <p:cNvPr id="7" name="Rectangle 6"/>
          <p:cNvSpPr/>
          <p:nvPr/>
        </p:nvSpPr>
        <p:spPr>
          <a:xfrm>
            <a:off x="6445153" y="21154"/>
            <a:ext cx="2654493" cy="2554545"/>
          </a:xfrm>
          <a:prstGeom prst="rect">
            <a:avLst/>
          </a:prstGeom>
        </p:spPr>
        <p:txBody>
          <a:bodyPr wrap="square">
            <a:spAutoFit/>
          </a:bodyPr>
          <a:lstStyle/>
          <a:p>
            <a:pPr lvl="0" algn="r">
              <a:spcAft>
                <a:spcPts val="1200"/>
              </a:spcAft>
            </a:pPr>
            <a:r>
              <a:rPr lang="en-GB" sz="2000" i="1" kern="0" dirty="0" smtClean="0">
                <a:solidFill>
                  <a:srgbClr val="595959"/>
                </a:solidFill>
                <a:ea typeface="Times New Roman"/>
              </a:rPr>
              <a:t>Analysis of BUFR Templates based on the incidence of Generalised Coordinates and Significance Qualifiers can be used to define modular components</a:t>
            </a:r>
          </a:p>
        </p:txBody>
      </p:sp>
    </p:spTree>
    <p:extLst>
      <p:ext uri="{BB962C8B-B14F-4D97-AF65-F5344CB8AC3E}">
        <p14:creationId xmlns:p14="http://schemas.microsoft.com/office/powerpoint/2010/main" val="21410036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0128"/>
            <a:ext cx="9144000" cy="5944224"/>
          </a:xfrm>
          <a:prstGeom prst="rect">
            <a:avLst/>
          </a:prstGeom>
          <a:solidFill>
            <a:schemeClr val="bg1"/>
          </a:solidFill>
          <a:ln>
            <a:noFill/>
          </a:ln>
          <a:effectLst/>
        </p:spPr>
      </p:pic>
      <p:sp>
        <p:nvSpPr>
          <p:cNvPr id="2" name="Slide Number Placeholder 1"/>
          <p:cNvSpPr>
            <a:spLocks noGrp="1"/>
          </p:cNvSpPr>
          <p:nvPr>
            <p:ph type="sldNum" sz="quarter" idx="12"/>
          </p:nvPr>
        </p:nvSpPr>
        <p:spPr/>
        <p:txBody>
          <a:bodyPr/>
          <a:lstStyle/>
          <a:p>
            <a:fld id="{C18BBA59-FB05-442B-AAC3-07FF3D65DBB1}" type="slidenum">
              <a:rPr lang="en-GB" smtClean="0"/>
              <a:t>14</a:t>
            </a:fld>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475656" cy="1436305"/>
          </a:xfrm>
          <a:prstGeom prst="rect">
            <a:avLst/>
          </a:prstGeom>
          <a:effectLst>
            <a:softEdge rad="317500"/>
          </a:effectLst>
        </p:spPr>
      </p:pic>
      <p:sp>
        <p:nvSpPr>
          <p:cNvPr id="7"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rPr>
              <a:t>METAR/SIGMET model derived from BUFR</a:t>
            </a:r>
          </a:p>
        </p:txBody>
      </p:sp>
    </p:spTree>
    <p:extLst>
      <p:ext uri="{BB962C8B-B14F-4D97-AF65-F5344CB8AC3E}">
        <p14:creationId xmlns:p14="http://schemas.microsoft.com/office/powerpoint/2010/main" val="723024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ct val="20000"/>
              </a:spcBef>
              <a:buClr>
                <a:srgbClr val="092E5C"/>
              </a:buClr>
            </a:pPr>
            <a:r>
              <a:rPr lang="en-GB" sz="2800" kern="0" dirty="0">
                <a:solidFill>
                  <a:srgbClr val="000000"/>
                </a:solidFill>
                <a:effectLst/>
                <a:latin typeface="Arial"/>
              </a:rPr>
              <a:t>OGC Met-Ocean Domain Working Group:</a:t>
            </a:r>
            <a:r>
              <a:rPr lang="en-GB" kern="0" dirty="0">
                <a:solidFill>
                  <a:srgbClr val="000000"/>
                </a:solidFill>
                <a:effectLst/>
                <a:latin typeface="Arial"/>
              </a:rPr>
              <a:t> </a:t>
            </a:r>
            <a:endParaRPr lang="en-GB" kern="0" dirty="0" smtClean="0">
              <a:solidFill>
                <a:srgbClr val="000000"/>
              </a:solidFill>
              <a:effectLst/>
              <a:latin typeface="Arial"/>
            </a:endParaRPr>
          </a:p>
          <a:p>
            <a:pPr marL="233363" lvl="0" indent="-233363" algn="l">
              <a:spcBef>
                <a:spcPct val="20000"/>
              </a:spcBef>
              <a:buClr>
                <a:srgbClr val="092E5C"/>
              </a:buClr>
            </a:pPr>
            <a:r>
              <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rPr>
              <a:t>Conceptual</a:t>
            </a:r>
            <a:r>
              <a:rPr kumimoji="0" lang="en-GB" sz="2800" b="0" i="0" u="none" strike="noStrike" kern="0" cap="none" spc="0" normalizeH="0" noProof="0" dirty="0" smtClean="0">
                <a:ln>
                  <a:noFill/>
                </a:ln>
                <a:solidFill>
                  <a:srgbClr val="000000"/>
                </a:solidFill>
                <a:effectLst/>
                <a:uLnTx/>
                <a:uFillTx/>
                <a:latin typeface="Arial"/>
                <a:ea typeface="ＭＳ Ｐゴシック" pitchFamily="-65" charset="-128"/>
              </a:rPr>
              <a:t> Modelling</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sp>
        <p:nvSpPr>
          <p:cNvPr id="26" name="Slide Number Placeholder 1"/>
          <p:cNvSpPr>
            <a:spLocks noGrp="1"/>
          </p:cNvSpPr>
          <p:nvPr>
            <p:ph type="sldNum" sz="quarter" idx="12"/>
          </p:nvPr>
        </p:nvSpPr>
        <p:spPr>
          <a:xfrm>
            <a:off x="6553200" y="6356350"/>
            <a:ext cx="2133600" cy="365125"/>
          </a:xfrm>
        </p:spPr>
        <p:txBody>
          <a:bodyPr/>
          <a:lstStyle/>
          <a:p>
            <a:fld id="{C18BBA59-FB05-442B-AAC3-07FF3D65DBB1}" type="slidenum">
              <a:rPr lang="en-GB" smtClean="0"/>
              <a:t>15</a:t>
            </a:fld>
            <a:endParaRPr lang="en-GB" dirty="0"/>
          </a:p>
        </p:txBody>
      </p:sp>
      <p:pic>
        <p:nvPicPr>
          <p:cNvPr id="11" name="Picture 1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44720" y="4462440"/>
            <a:ext cx="2381250" cy="83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0533" y="1428750"/>
            <a:ext cx="1489075"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Group 33"/>
          <p:cNvGrpSpPr>
            <a:grpSpLocks/>
          </p:cNvGrpSpPr>
          <p:nvPr/>
        </p:nvGrpSpPr>
        <p:grpSpPr bwMode="auto">
          <a:xfrm>
            <a:off x="2584133" y="3120980"/>
            <a:ext cx="1873250" cy="1706563"/>
            <a:chOff x="2627909" y="2984719"/>
            <a:chExt cx="1872083" cy="1706519"/>
          </a:xfrm>
        </p:grpSpPr>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1275" y="2984719"/>
              <a:ext cx="1738717" cy="1706519"/>
            </a:xfrm>
            <a:prstGeom prst="rect">
              <a:avLst/>
            </a:prstGeom>
            <a:effectLst>
              <a:softEdge rad="63500"/>
            </a:effectLst>
          </p:spPr>
        </p:pic>
        <p:sp>
          <p:nvSpPr>
            <p:cNvPr id="27" name="Text Box 13"/>
            <p:cNvSpPr txBox="1">
              <a:spLocks noChangeArrowheads="1"/>
            </p:cNvSpPr>
            <p:nvPr/>
          </p:nvSpPr>
          <p:spPr bwMode="auto">
            <a:xfrm>
              <a:off x="2627909" y="3068855"/>
              <a:ext cx="1224787" cy="4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srgbClr val="808080">
                      <a:lumMod val="75000"/>
                    </a:srgbClr>
                  </a:solidFill>
                  <a:effectLst/>
                  <a:uLnTx/>
                  <a:uFillTx/>
                </a:rPr>
                <a:t>OGC</a:t>
              </a:r>
            </a:p>
          </p:txBody>
        </p:sp>
      </p:grpSp>
      <p:sp>
        <p:nvSpPr>
          <p:cNvPr id="28" name="Text Box 13"/>
          <p:cNvSpPr txBox="1">
            <a:spLocks noChangeArrowheads="1"/>
          </p:cNvSpPr>
          <p:nvPr/>
        </p:nvSpPr>
        <p:spPr bwMode="auto">
          <a:xfrm>
            <a:off x="2219008" y="4644980"/>
            <a:ext cx="2736850"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808080">
                    <a:lumMod val="75000"/>
                  </a:srgbClr>
                </a:solidFill>
                <a:effectLst/>
                <a:uLnTx/>
                <a:uFillTx/>
              </a:rPr>
              <a:t>Met-Ocean DWG</a:t>
            </a:r>
          </a:p>
        </p:txBody>
      </p:sp>
      <p:pic>
        <p:nvPicPr>
          <p:cNvPr id="29"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68008" y="2433638"/>
            <a:ext cx="12382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6708" y="3429000"/>
            <a:ext cx="2009775"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79083" y="4214813"/>
            <a:ext cx="1052512"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31595" y="4289425"/>
            <a:ext cx="9239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176270" y="1344613"/>
            <a:ext cx="847725"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21" descr="met-no-logo"/>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79283" y="2395538"/>
            <a:ext cx="11715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36433" y="1495425"/>
            <a:ext cx="1044575"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65445" y="2135188"/>
            <a:ext cx="7366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27" descr="cma-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60595" y="2120900"/>
            <a:ext cx="646113"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5" descr="Logo_maste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773170" y="2073275"/>
            <a:ext cx="92551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12"/>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4023995" y="1374775"/>
            <a:ext cx="2286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15"/>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5047933" y="3065440"/>
            <a:ext cx="17526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7"/>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4347845" y="3665515"/>
            <a:ext cx="973138"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18"/>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5313045" y="3665515"/>
            <a:ext cx="842963" cy="98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701940" y="5377739"/>
            <a:ext cx="1514687" cy="1476581"/>
          </a:xfrm>
          <a:prstGeom prst="rect">
            <a:avLst/>
          </a:prstGeom>
          <a:effectLst>
            <a:softEdge rad="127000"/>
          </a:effectLst>
        </p:spPr>
      </p:pic>
      <p:sp>
        <p:nvSpPr>
          <p:cNvPr id="44" name="Text Box 13"/>
          <p:cNvSpPr txBox="1">
            <a:spLocks noChangeArrowheads="1"/>
          </p:cNvSpPr>
          <p:nvPr/>
        </p:nvSpPr>
        <p:spPr bwMode="auto">
          <a:xfrm>
            <a:off x="27296" y="5428280"/>
            <a:ext cx="380809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b="1" i="0" u="none" strike="noStrike" kern="0" cap="none" spc="0" normalizeH="0" baseline="0" noProof="0" dirty="0">
                <a:ln>
                  <a:noFill/>
                </a:ln>
                <a:solidFill>
                  <a:srgbClr val="808080">
                    <a:lumMod val="75000"/>
                  </a:srgbClr>
                </a:solidFill>
                <a:effectLst/>
                <a:uLnTx/>
                <a:uFillTx/>
              </a:rPr>
              <a:t>INSPIRE Thematic Working Group:</a:t>
            </a:r>
          </a:p>
          <a:p>
            <a:pPr marL="0" marR="0" lvl="0" indent="0" algn="r"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rgbClr val="808080">
                    <a:lumMod val="75000"/>
                  </a:srgbClr>
                </a:solidFill>
                <a:effectLst/>
                <a:uLnTx/>
                <a:uFillTx/>
              </a:rPr>
              <a:t>Atmospheric Conditions &amp; Meteorological Features</a:t>
            </a:r>
          </a:p>
        </p:txBody>
      </p:sp>
      <p:pic>
        <p:nvPicPr>
          <p:cNvPr id="45" name="Picture 27"/>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869633" y="1628775"/>
            <a:ext cx="779462"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17" descr="imaa-cnr"/>
          <p:cNvPicPr>
            <a:picLocks noChangeAspect="1" noChangeArrowheads="1"/>
          </p:cNvPicPr>
          <p:nvPr/>
        </p:nvPicPr>
        <p:blipFill>
          <a:blip r:embed="rId21">
            <a:clrChange>
              <a:clrFrom>
                <a:srgbClr val="FEFFFF"/>
              </a:clrFrom>
              <a:clrTo>
                <a:srgbClr val="FEFFFF">
                  <a:alpha val="0"/>
                </a:srgbClr>
              </a:clrTo>
            </a:clrChange>
            <a:extLst>
              <a:ext uri="{28A0092B-C50C-407E-A947-70E740481C1C}">
                <a14:useLocalDpi xmlns:a14="http://schemas.microsoft.com/office/drawing/2010/main" val="0"/>
              </a:ext>
            </a:extLst>
          </a:blip>
          <a:srcRect/>
          <a:stretch>
            <a:fillRect/>
          </a:stretch>
        </p:blipFill>
        <p:spPr bwMode="auto">
          <a:xfrm>
            <a:off x="6256020" y="3759178"/>
            <a:ext cx="720725" cy="650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7" name="Rectangle 46"/>
          <p:cNvSpPr/>
          <p:nvPr/>
        </p:nvSpPr>
        <p:spPr>
          <a:xfrm>
            <a:off x="6309995" y="1523384"/>
            <a:ext cx="2654493" cy="1938992"/>
          </a:xfrm>
          <a:prstGeom prst="rect">
            <a:avLst/>
          </a:prstGeom>
        </p:spPr>
        <p:txBody>
          <a:bodyPr wrap="square">
            <a:spAutoFit/>
          </a:bodyPr>
          <a:lstStyle/>
          <a:p>
            <a:pPr lvl="0" algn="r">
              <a:spcAft>
                <a:spcPts val="1200"/>
              </a:spcAft>
            </a:pPr>
            <a:r>
              <a:rPr lang="en-GB" sz="2000" i="1" kern="0" dirty="0" smtClean="0">
                <a:solidFill>
                  <a:srgbClr val="595959"/>
                </a:solidFill>
                <a:ea typeface="Times New Roman"/>
              </a:rPr>
              <a:t>OGC Met-Ocean domain working group provided the forum for development of a harmonized data model for meteorology </a:t>
            </a:r>
          </a:p>
        </p:txBody>
      </p:sp>
    </p:spTree>
    <p:extLst>
      <p:ext uri="{BB962C8B-B14F-4D97-AF65-F5344CB8AC3E}">
        <p14:creationId xmlns:p14="http://schemas.microsoft.com/office/powerpoint/2010/main" val="39170370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ct val="20000"/>
              </a:spcBef>
              <a:buClr>
                <a:srgbClr val="092E5C"/>
              </a:buClr>
            </a:pPr>
            <a:r>
              <a:rPr lang="en-GB" sz="2800" kern="0" dirty="0" smtClean="0">
                <a:solidFill>
                  <a:srgbClr val="000000"/>
                </a:solidFill>
                <a:effectLst/>
                <a:latin typeface="Arial"/>
              </a:rPr>
              <a:t>Weather model convergence …</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pic>
        <p:nvPicPr>
          <p:cNvPr id="48" name="Picture 4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63" y="1895475"/>
            <a:ext cx="7007226"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4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943860"/>
            <a:ext cx="7034212" cy="499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0" name="Group 49"/>
          <p:cNvGrpSpPr>
            <a:grpSpLocks/>
          </p:cNvGrpSpPr>
          <p:nvPr/>
        </p:nvGrpSpPr>
        <p:grpSpPr bwMode="auto">
          <a:xfrm>
            <a:off x="755650" y="5503863"/>
            <a:ext cx="8137525" cy="1238250"/>
            <a:chOff x="755576" y="5504130"/>
            <a:chExt cx="8136904" cy="1237238"/>
          </a:xfrm>
        </p:grpSpPr>
        <p:sp>
          <p:nvSpPr>
            <p:cNvPr id="51" name="Rectangle 50"/>
            <p:cNvSpPr/>
            <p:nvPr/>
          </p:nvSpPr>
          <p:spPr>
            <a:xfrm>
              <a:off x="755576" y="5516820"/>
              <a:ext cx="8136904" cy="1224548"/>
            </a:xfrm>
            <a:prstGeom prst="rect">
              <a:avLst/>
            </a:prstGeom>
            <a:gradFill rotWithShape="1">
              <a:gsLst>
                <a:gs pos="0">
                  <a:srgbClr val="FFFFFF"/>
                </a:gs>
                <a:gs pos="100000">
                  <a:srgbClr val="FFFFFF">
                    <a:gamma/>
                    <a:tint val="0"/>
                    <a:invGamma/>
                    <a:alpha val="80000"/>
                  </a:srgbClr>
                </a:gs>
              </a:gsLst>
              <a:lin ang="5400000" scaled="1"/>
            </a:gradFill>
            <a:ln w="19050" algn="ctr">
              <a:solidFill>
                <a:srgbClr val="333399">
                  <a:lumMod val="40000"/>
                  <a:lumOff val="60000"/>
                </a:srgbClr>
              </a:solidFill>
              <a:miter lim="800000"/>
              <a:headEnd/>
              <a:tailEnd/>
            </a:ln>
            <a:effectLst>
              <a:outerShdw blurRad="63500" dist="107763" dir="2700000" algn="ctr" rotWithShape="0">
                <a:srgbClr val="808080">
                  <a:alpha val="50000"/>
                </a:srgbClr>
              </a:outerShdw>
            </a:effectLst>
          </p:spPr>
          <p:txBody>
            <a:bodyPr anchor="ctr"/>
            <a:lstStyle/>
            <a:p>
              <a:pPr marL="0" marR="0" lvl="0" indent="0" algn="r" defTabSz="914400" eaLnBrk="1" fontAlgn="auto" latinLnBrk="0" hangingPunct="1">
                <a:lnSpc>
                  <a:spcPct val="85000"/>
                </a:lnSpc>
                <a:spcBef>
                  <a:spcPts val="0"/>
                </a:spcBef>
                <a:spcAft>
                  <a:spcPts val="600"/>
                </a:spcAft>
                <a:buClrTx/>
                <a:buSzTx/>
                <a:buFontTx/>
                <a:buNone/>
                <a:tabLst/>
                <a:defRPr/>
              </a:pPr>
              <a:r>
                <a:rPr kumimoji="0" lang="en-GB" sz="2000" b="1" i="0" u="none" strike="noStrike" kern="0" cap="none" spc="0" normalizeH="0" baseline="0" noProof="0" dirty="0">
                  <a:ln>
                    <a:noFill/>
                  </a:ln>
                  <a:solidFill>
                    <a:sysClr val="windowText" lastClr="000000"/>
                  </a:solidFill>
                  <a:effectLst/>
                  <a:uLnTx/>
                  <a:uFillTx/>
                  <a:cs typeface="Times New Roman" pitchFamily="18" charset="0"/>
                </a:rPr>
                <a:t>OGC Observations and Measurements (</a:t>
              </a:r>
              <a:r>
                <a:rPr kumimoji="0" lang="en-GB" sz="2000" b="1" i="0" u="none" strike="noStrike" kern="0" cap="none" spc="0" normalizeH="0" baseline="0" noProof="0" dirty="0" smtClean="0">
                  <a:ln>
                    <a:noFill/>
                  </a:ln>
                  <a:solidFill>
                    <a:sysClr val="windowText" lastClr="000000"/>
                  </a:solidFill>
                  <a:effectLst/>
                  <a:uLnTx/>
                  <a:uFillTx/>
                  <a:cs typeface="Times New Roman" pitchFamily="18" charset="0"/>
                </a:rPr>
                <a:t>O&amp;M2)</a:t>
              </a:r>
              <a:endParaRPr kumimoji="0" lang="en-GB" sz="2000" b="1" i="0" u="none" strike="noStrike" kern="0" cap="none" spc="0" normalizeH="0" baseline="0" noProof="0" dirty="0">
                <a:ln>
                  <a:noFill/>
                </a:ln>
                <a:solidFill>
                  <a:sysClr val="windowText" lastClr="000000"/>
                </a:solidFill>
                <a:effectLst/>
                <a:uLnTx/>
                <a:uFillTx/>
                <a:cs typeface="Times New Roman" pitchFamily="18" charset="0"/>
              </a:endParaRPr>
            </a:p>
            <a:p>
              <a:pPr marL="0" marR="0" lvl="0" indent="0" algn="r" defTabSz="914400" eaLnBrk="1" fontAlgn="auto" latinLnBrk="0" hangingPunct="1">
                <a:lnSpc>
                  <a:spcPct val="85000"/>
                </a:lnSpc>
                <a:spcBef>
                  <a:spcPts val="0"/>
                </a:spcBef>
                <a:spcAft>
                  <a:spcPts val="0"/>
                </a:spcAft>
                <a:buClrTx/>
                <a:buSzTx/>
                <a:buFontTx/>
                <a:buNone/>
                <a:tabLst/>
                <a:defRPr/>
              </a:pPr>
              <a:r>
                <a:rPr kumimoji="0" lang="en-GB" sz="2000" b="1" i="1" u="none" strike="noStrike" kern="0" cap="none" spc="0" normalizeH="0" baseline="0" noProof="0" dirty="0" smtClean="0">
                  <a:ln>
                    <a:noFill/>
                  </a:ln>
                  <a:solidFill>
                    <a:sysClr val="windowText" lastClr="000000"/>
                  </a:solidFill>
                  <a:effectLst/>
                  <a:uLnTx/>
                  <a:uFillTx/>
                  <a:cs typeface="Times New Roman" pitchFamily="18" charset="0"/>
                </a:rPr>
                <a:t> ISO </a:t>
              </a:r>
              <a:r>
                <a:rPr kumimoji="0" lang="en-GB" sz="2000" b="1" i="1" u="none" strike="noStrike" kern="0" cap="none" spc="0" normalizeH="0" baseline="0" noProof="0" dirty="0">
                  <a:ln>
                    <a:noFill/>
                  </a:ln>
                  <a:solidFill>
                    <a:sysClr val="windowText" lastClr="000000"/>
                  </a:solidFill>
                  <a:effectLst/>
                  <a:uLnTx/>
                  <a:uFillTx/>
                  <a:cs typeface="Times New Roman" pitchFamily="18" charset="0"/>
                </a:rPr>
                <a:t>19156 Geographic Information</a:t>
              </a:r>
            </a:p>
            <a:p>
              <a:pPr marL="0" marR="0" lvl="0" indent="0" algn="r" defTabSz="914400" eaLnBrk="1" fontAlgn="auto" latinLnBrk="0" hangingPunct="1">
                <a:lnSpc>
                  <a:spcPct val="85000"/>
                </a:lnSpc>
                <a:spcBef>
                  <a:spcPts val="0"/>
                </a:spcBef>
                <a:spcAft>
                  <a:spcPts val="0"/>
                </a:spcAft>
                <a:buClrTx/>
                <a:buSzTx/>
                <a:buFontTx/>
                <a:buNone/>
                <a:tabLst/>
                <a:defRPr/>
              </a:pPr>
              <a:r>
                <a:rPr kumimoji="0" lang="en-GB" sz="2000" b="1" i="1" u="none" strike="noStrike" kern="0" cap="none" spc="0" normalizeH="0" baseline="0" noProof="0" dirty="0">
                  <a:ln>
                    <a:noFill/>
                  </a:ln>
                  <a:solidFill>
                    <a:sysClr val="windowText" lastClr="000000"/>
                  </a:solidFill>
                  <a:effectLst/>
                  <a:uLnTx/>
                  <a:uFillTx/>
                  <a:cs typeface="Times New Roman" pitchFamily="18" charset="0"/>
                </a:rPr>
                <a:t> – Observations and measurements</a:t>
              </a:r>
            </a:p>
          </p:txBody>
        </p:sp>
        <p:pic>
          <p:nvPicPr>
            <p:cNvPr id="52" name="Picture 5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9516" y="5504130"/>
              <a:ext cx="1260582" cy="1237238"/>
            </a:xfrm>
            <a:prstGeom prst="rect">
              <a:avLst/>
            </a:prstGeom>
            <a:effectLst>
              <a:softEdge rad="63500"/>
            </a:effectLst>
          </p:spPr>
        </p:pic>
        <p:pic>
          <p:nvPicPr>
            <p:cNvPr id="53" name="Picture 5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84" y="5616783"/>
              <a:ext cx="1011932" cy="1011932"/>
            </a:xfrm>
            <a:prstGeom prst="rect">
              <a:avLst/>
            </a:prstGeom>
            <a:effectLst>
              <a:softEdge rad="63500"/>
            </a:effectLst>
          </p:spPr>
        </p:pic>
      </p:grpSp>
      <p:sp>
        <p:nvSpPr>
          <p:cNvPr id="26" name="Slide Number Placeholder 1"/>
          <p:cNvSpPr>
            <a:spLocks noGrp="1"/>
          </p:cNvSpPr>
          <p:nvPr>
            <p:ph type="sldNum" sz="quarter" idx="12"/>
          </p:nvPr>
        </p:nvSpPr>
        <p:spPr>
          <a:xfrm>
            <a:off x="6553200" y="6356350"/>
            <a:ext cx="2133600" cy="365125"/>
          </a:xfrm>
        </p:spPr>
        <p:txBody>
          <a:bodyPr/>
          <a:lstStyle/>
          <a:p>
            <a:fld id="{C18BBA59-FB05-442B-AAC3-07FF3D65DBB1}" type="slidenum">
              <a:rPr lang="en-GB" smtClean="0"/>
              <a:t>16</a:t>
            </a:fld>
            <a:endParaRPr lang="en-GB" dirty="0"/>
          </a:p>
        </p:txBody>
      </p:sp>
      <p:sp>
        <p:nvSpPr>
          <p:cNvPr id="57" name="Rectangle 56"/>
          <p:cNvSpPr/>
          <p:nvPr/>
        </p:nvSpPr>
        <p:spPr>
          <a:xfrm>
            <a:off x="7345344" y="2521339"/>
            <a:ext cx="1798656" cy="584775"/>
          </a:xfrm>
          <a:prstGeom prst="rect">
            <a:avLst/>
          </a:prstGeom>
          <a:noFill/>
        </p:spPr>
        <p:txBody>
          <a:bodyPr wrap="square" lIns="91440" tIns="45720" rIns="91440" bIns="45720">
            <a:spAutoFit/>
          </a:bodyPr>
          <a:lstStyle/>
          <a:p>
            <a:pPr algn="ctr"/>
            <a:r>
              <a:rPr lang="en-GB" sz="3200" dirty="0" smtClean="0">
                <a:ln w="6350" cmpd="sng">
                  <a:solidFill>
                    <a:srgbClr val="002060"/>
                  </a:solidFill>
                  <a:prstDash val="solid"/>
                </a:ln>
                <a:solidFill>
                  <a:srgbClr val="002368"/>
                </a:solidFill>
                <a:effectLst>
                  <a:outerShdw blurRad="63500" dir="3600000" algn="tl" rotWithShape="0">
                    <a:srgbClr val="000000">
                      <a:alpha val="70000"/>
                    </a:srgbClr>
                  </a:outerShdw>
                </a:effectLst>
                <a:latin typeface="MV Boli" pitchFamily="2" charset="0"/>
                <a:cs typeface="MV Boli" pitchFamily="2" charset="0"/>
              </a:rPr>
              <a:t>Aviation</a:t>
            </a:r>
            <a:endParaRPr lang="en-US" sz="3200" b="0" cap="none" spc="0" dirty="0">
              <a:ln w="6350" cmpd="sng">
                <a:solidFill>
                  <a:srgbClr val="002060"/>
                </a:solidFill>
                <a:prstDash val="solid"/>
              </a:ln>
              <a:solidFill>
                <a:srgbClr val="002368"/>
              </a:solidFill>
              <a:effectLst>
                <a:outerShdw blurRad="63500" dir="3600000" algn="tl" rotWithShape="0">
                  <a:srgbClr val="000000">
                    <a:alpha val="70000"/>
                  </a:srgbClr>
                </a:outerShdw>
              </a:effectLst>
              <a:latin typeface="MV Boli" pitchFamily="2" charset="0"/>
              <a:cs typeface="MV Boli" pitchFamily="2" charset="0"/>
            </a:endParaRPr>
          </a:p>
        </p:txBody>
      </p:sp>
      <p:sp>
        <p:nvSpPr>
          <p:cNvPr id="58" name="Rectangle 57"/>
          <p:cNvSpPr/>
          <p:nvPr/>
        </p:nvSpPr>
        <p:spPr>
          <a:xfrm>
            <a:off x="6209733" y="4024891"/>
            <a:ext cx="3209499" cy="523220"/>
          </a:xfrm>
          <a:prstGeom prst="rect">
            <a:avLst/>
          </a:prstGeom>
          <a:noFill/>
        </p:spPr>
        <p:txBody>
          <a:bodyPr wrap="square" lIns="91440" tIns="45720" rIns="91440" bIns="45720">
            <a:spAutoFit/>
          </a:bodyPr>
          <a:lstStyle/>
          <a:p>
            <a:pPr algn="ctr"/>
            <a:r>
              <a:rPr lang="en-GB" sz="2800" dirty="0" smtClean="0">
                <a:ln w="6350" cmpd="sng">
                  <a:solidFill>
                    <a:srgbClr val="002060"/>
                  </a:solidFill>
                  <a:prstDash val="solid"/>
                </a:ln>
                <a:solidFill>
                  <a:srgbClr val="002368"/>
                </a:solidFill>
                <a:effectLst>
                  <a:outerShdw blurRad="63500" dir="3600000" algn="tl" rotWithShape="0">
                    <a:srgbClr val="000000">
                      <a:alpha val="70000"/>
                    </a:srgbClr>
                  </a:outerShdw>
                </a:effectLst>
                <a:latin typeface="MV Boli" pitchFamily="2" charset="0"/>
                <a:cs typeface="MV Boli" pitchFamily="2" charset="0"/>
              </a:rPr>
              <a:t>CF-conventions</a:t>
            </a:r>
            <a:endParaRPr lang="en-US" sz="2800" b="0" cap="none" spc="0" dirty="0">
              <a:ln w="6350" cmpd="sng">
                <a:solidFill>
                  <a:srgbClr val="002060"/>
                </a:solidFill>
                <a:prstDash val="solid"/>
              </a:ln>
              <a:solidFill>
                <a:srgbClr val="002368"/>
              </a:solidFill>
              <a:effectLst>
                <a:outerShdw blurRad="63500" dir="3600000" algn="tl" rotWithShape="0">
                  <a:srgbClr val="000000">
                    <a:alpha val="70000"/>
                  </a:srgbClr>
                </a:outerShdw>
              </a:effectLst>
              <a:latin typeface="MV Boli" pitchFamily="2" charset="0"/>
              <a:cs typeface="MV Boli" pitchFamily="2" charset="0"/>
            </a:endParaRPr>
          </a:p>
        </p:txBody>
      </p:sp>
      <p:sp>
        <p:nvSpPr>
          <p:cNvPr id="59" name="Rectangle 58"/>
          <p:cNvSpPr/>
          <p:nvPr/>
        </p:nvSpPr>
        <p:spPr>
          <a:xfrm>
            <a:off x="7363536" y="5009799"/>
            <a:ext cx="1798656" cy="584775"/>
          </a:xfrm>
          <a:prstGeom prst="rect">
            <a:avLst/>
          </a:prstGeom>
          <a:noFill/>
        </p:spPr>
        <p:txBody>
          <a:bodyPr wrap="square" lIns="91440" tIns="45720" rIns="91440" bIns="45720">
            <a:spAutoFit/>
          </a:bodyPr>
          <a:lstStyle/>
          <a:p>
            <a:pPr algn="ctr"/>
            <a:r>
              <a:rPr lang="en-GB" sz="3200" dirty="0" err="1" smtClean="0">
                <a:ln w="6350" cmpd="sng">
                  <a:solidFill>
                    <a:srgbClr val="002060"/>
                  </a:solidFill>
                  <a:prstDash val="solid"/>
                </a:ln>
                <a:solidFill>
                  <a:srgbClr val="002368"/>
                </a:solidFill>
                <a:effectLst>
                  <a:outerShdw blurRad="63500" dir="3600000" algn="tl" rotWithShape="0">
                    <a:srgbClr val="000000">
                      <a:alpha val="70000"/>
                    </a:srgbClr>
                  </a:outerShdw>
                </a:effectLst>
                <a:latin typeface="MV Boli" pitchFamily="2" charset="0"/>
                <a:cs typeface="MV Boli" pitchFamily="2" charset="0"/>
              </a:rPr>
              <a:t>netCDF</a:t>
            </a:r>
            <a:endParaRPr lang="en-US" sz="3200" b="0" cap="none" spc="0" dirty="0">
              <a:ln w="6350" cmpd="sng">
                <a:solidFill>
                  <a:srgbClr val="002060"/>
                </a:solidFill>
                <a:prstDash val="solid"/>
              </a:ln>
              <a:solidFill>
                <a:srgbClr val="002368"/>
              </a:solidFill>
              <a:effectLst>
                <a:outerShdw blurRad="63500" dir="3600000" algn="tl" rotWithShape="0">
                  <a:srgbClr val="000000">
                    <a:alpha val="70000"/>
                  </a:srgbClr>
                </a:outerShdw>
              </a:effectLst>
              <a:latin typeface="MV Boli" pitchFamily="2" charset="0"/>
              <a:cs typeface="MV Boli" pitchFamily="2" charset="0"/>
            </a:endParaRPr>
          </a:p>
        </p:txBody>
      </p:sp>
    </p:spTree>
    <p:extLst>
      <p:ext uri="{BB962C8B-B14F-4D97-AF65-F5344CB8AC3E}">
        <p14:creationId xmlns:p14="http://schemas.microsoft.com/office/powerpoint/2010/main" val="2761949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ct val="20000"/>
              </a:spcBef>
              <a:buClr>
                <a:srgbClr val="092E5C"/>
              </a:buClr>
            </a:pPr>
            <a:r>
              <a:rPr lang="en-GB" sz="2800" kern="0" dirty="0" smtClean="0">
                <a:solidFill>
                  <a:srgbClr val="000000"/>
                </a:solidFill>
                <a:effectLst/>
                <a:latin typeface="Arial"/>
              </a:rPr>
              <a:t>ISO19156 Observations and measurements</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sp>
        <p:nvSpPr>
          <p:cNvPr id="26" name="Slide Number Placeholder 1"/>
          <p:cNvSpPr>
            <a:spLocks noGrp="1"/>
          </p:cNvSpPr>
          <p:nvPr>
            <p:ph type="sldNum" sz="quarter" idx="12"/>
          </p:nvPr>
        </p:nvSpPr>
        <p:spPr>
          <a:xfrm>
            <a:off x="6553200" y="6356350"/>
            <a:ext cx="2133600" cy="365125"/>
          </a:xfrm>
        </p:spPr>
        <p:txBody>
          <a:bodyPr/>
          <a:lstStyle/>
          <a:p>
            <a:fld id="{C18BBA59-FB05-442B-AAC3-07FF3D65DBB1}" type="slidenum">
              <a:rPr lang="en-GB" smtClean="0"/>
              <a:t>17</a:t>
            </a:fld>
            <a:endParaRPr lang="en-GB" dirty="0"/>
          </a:p>
        </p:txBody>
      </p:sp>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2088" y="2382791"/>
            <a:ext cx="6218237" cy="400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1462089" y="972427"/>
            <a:ext cx="7488422" cy="1015663"/>
          </a:xfrm>
          <a:prstGeom prst="rect">
            <a:avLst/>
          </a:prstGeom>
        </p:spPr>
        <p:txBody>
          <a:bodyPr wrap="square">
            <a:spAutoFit/>
          </a:bodyPr>
          <a:lstStyle/>
          <a:p>
            <a:pPr lvl="0" algn="ctr">
              <a:spcAft>
                <a:spcPts val="1200"/>
              </a:spcAft>
            </a:pPr>
            <a:r>
              <a:rPr lang="en-GB" sz="2000" b="1" i="1" kern="0" dirty="0" err="1" smtClean="0">
                <a:solidFill>
                  <a:srgbClr val="595959"/>
                </a:solidFill>
                <a:ea typeface="Times New Roman"/>
              </a:rPr>
              <a:t>OM_Observation</a:t>
            </a:r>
            <a:r>
              <a:rPr lang="en-GB" sz="2000" i="1" kern="0" dirty="0" smtClean="0">
                <a:solidFill>
                  <a:srgbClr val="595959"/>
                </a:solidFill>
                <a:ea typeface="Times New Roman"/>
              </a:rPr>
              <a:t>: an EVENT whose RESULT is an </a:t>
            </a:r>
            <a:r>
              <a:rPr lang="en-GB" sz="2000" b="1" i="1" kern="0" dirty="0" smtClean="0">
                <a:solidFill>
                  <a:srgbClr val="595959"/>
                </a:solidFill>
                <a:ea typeface="Times New Roman"/>
              </a:rPr>
              <a:t>estimate</a:t>
            </a:r>
            <a:r>
              <a:rPr lang="en-GB" sz="2000" i="1" kern="0" dirty="0" smtClean="0">
                <a:solidFill>
                  <a:srgbClr val="595959"/>
                </a:solidFill>
                <a:ea typeface="Times New Roman"/>
              </a:rPr>
              <a:t> of a value of some PROPERTY of some THING obtained using a specified PROCEDURE …</a:t>
            </a:r>
          </a:p>
        </p:txBody>
      </p:sp>
      <p:grpSp>
        <p:nvGrpSpPr>
          <p:cNvPr id="2" name="Group 1"/>
          <p:cNvGrpSpPr/>
          <p:nvPr/>
        </p:nvGrpSpPr>
        <p:grpSpPr>
          <a:xfrm>
            <a:off x="3802880" y="1289844"/>
            <a:ext cx="2494187" cy="3435748"/>
            <a:chOff x="3802880" y="1289844"/>
            <a:chExt cx="2494187" cy="3435748"/>
          </a:xfrm>
        </p:grpSpPr>
        <p:sp>
          <p:nvSpPr>
            <p:cNvPr id="15" name="Freeform 14"/>
            <p:cNvSpPr/>
            <p:nvPr/>
          </p:nvSpPr>
          <p:spPr>
            <a:xfrm>
              <a:off x="3802880" y="1289844"/>
              <a:ext cx="973046" cy="50453"/>
            </a:xfrm>
            <a:custGeom>
              <a:avLst/>
              <a:gdLst>
                <a:gd name="connsiteX0" fmla="*/ 0 w 18362"/>
                <a:gd name="connsiteY0" fmla="*/ 0 h 1566407"/>
                <a:gd name="connsiteX1" fmla="*/ 0 w 18362"/>
                <a:gd name="connsiteY1" fmla="*/ 1566407 h 1566407"/>
                <a:gd name="connsiteX0" fmla="*/ 247411 w 247733"/>
                <a:gd name="connsiteY0" fmla="*/ 0 h 1566407"/>
                <a:gd name="connsiteX1" fmla="*/ 247411 w 247733"/>
                <a:gd name="connsiteY1" fmla="*/ 1566407 h 1566407"/>
                <a:gd name="connsiteX0" fmla="*/ 453713 w 453713"/>
                <a:gd name="connsiteY0" fmla="*/ 0 h 1566407"/>
                <a:gd name="connsiteX1" fmla="*/ 453713 w 453713"/>
                <a:gd name="connsiteY1" fmla="*/ 1566407 h 1566407"/>
                <a:gd name="connsiteX0" fmla="*/ 178145 w 1365677"/>
                <a:gd name="connsiteY0" fmla="*/ 0 h 1708911"/>
                <a:gd name="connsiteX1" fmla="*/ 1365677 w 1365677"/>
                <a:gd name="connsiteY1" fmla="*/ 1708911 h 1708911"/>
                <a:gd name="connsiteX0" fmla="*/ 154644 w 1615309"/>
                <a:gd name="connsiteY0" fmla="*/ 513299 h 639766"/>
                <a:gd name="connsiteX1" fmla="*/ 1615309 w 1615309"/>
                <a:gd name="connsiteY1" fmla="*/ 132152 h 639766"/>
                <a:gd name="connsiteX0" fmla="*/ 0 w 1460665"/>
                <a:gd name="connsiteY0" fmla="*/ 537653 h 572917"/>
                <a:gd name="connsiteX1" fmla="*/ 1460665 w 1460665"/>
                <a:gd name="connsiteY1" fmla="*/ 156506 h 572917"/>
                <a:gd name="connsiteX0" fmla="*/ 0 w 1460665"/>
                <a:gd name="connsiteY0" fmla="*/ 446862 h 490072"/>
                <a:gd name="connsiteX1" fmla="*/ 1460665 w 1460665"/>
                <a:gd name="connsiteY1" fmla="*/ 65715 h 490072"/>
                <a:gd name="connsiteX0" fmla="*/ 0 w 1680121"/>
                <a:gd name="connsiteY0" fmla="*/ 881745 h 912330"/>
                <a:gd name="connsiteX1" fmla="*/ 1680121 w 1680121"/>
                <a:gd name="connsiteY1" fmla="*/ 47055 h 912330"/>
                <a:gd name="connsiteX0" fmla="*/ 0 w 1680121"/>
                <a:gd name="connsiteY0" fmla="*/ 834690 h 894428"/>
                <a:gd name="connsiteX1" fmla="*/ 1680121 w 1680121"/>
                <a:gd name="connsiteY1" fmla="*/ 0 h 894428"/>
                <a:gd name="connsiteX0" fmla="*/ 0 w 1672805"/>
                <a:gd name="connsiteY0" fmla="*/ 834690 h 894428"/>
                <a:gd name="connsiteX1" fmla="*/ 1672805 w 1672805"/>
                <a:gd name="connsiteY1" fmla="*/ 0 h 894428"/>
                <a:gd name="connsiteX0" fmla="*/ 0 w 1687436"/>
                <a:gd name="connsiteY0" fmla="*/ 783484 h 847090"/>
                <a:gd name="connsiteX1" fmla="*/ 1687436 w 1687436"/>
                <a:gd name="connsiteY1" fmla="*/ 0 h 847090"/>
                <a:gd name="connsiteX0" fmla="*/ 0 w 1721556"/>
                <a:gd name="connsiteY0" fmla="*/ 817603 h 878582"/>
                <a:gd name="connsiteX1" fmla="*/ 1721556 w 1721556"/>
                <a:gd name="connsiteY1" fmla="*/ 0 h 878582"/>
                <a:gd name="connsiteX0" fmla="*/ 0 w 1610299"/>
                <a:gd name="connsiteY0" fmla="*/ 0 h 720876"/>
                <a:gd name="connsiteX1" fmla="*/ 1610299 w 1610299"/>
                <a:gd name="connsiteY1" fmla="*/ 566931 h 720876"/>
                <a:gd name="connsiteX0" fmla="*/ 133720 w 1744019"/>
                <a:gd name="connsiteY0" fmla="*/ 0 h 889252"/>
                <a:gd name="connsiteX1" fmla="*/ 1744019 w 1744019"/>
                <a:gd name="connsiteY1" fmla="*/ 566931 h 889252"/>
                <a:gd name="connsiteX0" fmla="*/ 711896 w 711896"/>
                <a:gd name="connsiteY0" fmla="*/ 0 h 1983563"/>
                <a:gd name="connsiteX1" fmla="*/ 109410 w 711896"/>
                <a:gd name="connsiteY1" fmla="*/ 1877293 h 1983563"/>
                <a:gd name="connsiteX0" fmla="*/ 929833 w 929833"/>
                <a:gd name="connsiteY0" fmla="*/ 0 h 1877293"/>
                <a:gd name="connsiteX1" fmla="*/ 327347 w 929833"/>
                <a:gd name="connsiteY1" fmla="*/ 1877293 h 1877293"/>
                <a:gd name="connsiteX0" fmla="*/ 950135 w 950135"/>
                <a:gd name="connsiteY0" fmla="*/ 0 h 1877293"/>
                <a:gd name="connsiteX1" fmla="*/ 366748 w 950135"/>
                <a:gd name="connsiteY1" fmla="*/ 639291 h 1877293"/>
                <a:gd name="connsiteX2" fmla="*/ 347649 w 950135"/>
                <a:gd name="connsiteY2" fmla="*/ 1877293 h 1877293"/>
                <a:gd name="connsiteX0" fmla="*/ 851388 w 851388"/>
                <a:gd name="connsiteY0" fmla="*/ 0 h 1877293"/>
                <a:gd name="connsiteX1" fmla="*/ 268001 w 851388"/>
                <a:gd name="connsiteY1" fmla="*/ 639291 h 1877293"/>
                <a:gd name="connsiteX2" fmla="*/ 248902 w 851388"/>
                <a:gd name="connsiteY2" fmla="*/ 1877293 h 1877293"/>
                <a:gd name="connsiteX0" fmla="*/ 973330 w 973330"/>
                <a:gd name="connsiteY0" fmla="*/ 0 h 1902017"/>
                <a:gd name="connsiteX1" fmla="*/ 389943 w 973330"/>
                <a:gd name="connsiteY1" fmla="*/ 639291 h 1902017"/>
                <a:gd name="connsiteX2" fmla="*/ 210139 w 973330"/>
                <a:gd name="connsiteY2" fmla="*/ 1902017 h 1902017"/>
                <a:gd name="connsiteX0" fmla="*/ 963533 w 963533"/>
                <a:gd name="connsiteY0" fmla="*/ 0 h 1914378"/>
                <a:gd name="connsiteX1" fmla="*/ 380146 w 963533"/>
                <a:gd name="connsiteY1" fmla="*/ 639291 h 1914378"/>
                <a:gd name="connsiteX2" fmla="*/ 212703 w 963533"/>
                <a:gd name="connsiteY2" fmla="*/ 1914378 h 1914378"/>
                <a:gd name="connsiteX0" fmla="*/ 993994 w 993994"/>
                <a:gd name="connsiteY0" fmla="*/ 0 h 1914378"/>
                <a:gd name="connsiteX1" fmla="*/ 410607 w 993994"/>
                <a:gd name="connsiteY1" fmla="*/ 639291 h 1914378"/>
                <a:gd name="connsiteX2" fmla="*/ 243164 w 993994"/>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949564 w 949564"/>
                <a:gd name="connsiteY0" fmla="*/ 0 h 1854454"/>
                <a:gd name="connsiteX1" fmla="*/ 366177 w 949564"/>
                <a:gd name="connsiteY1" fmla="*/ 639291 h 1854454"/>
                <a:gd name="connsiteX2" fmla="*/ 226391 w 949564"/>
                <a:gd name="connsiteY2" fmla="*/ 1854454 h 1854454"/>
                <a:gd name="connsiteX0" fmla="*/ 923002 w 923002"/>
                <a:gd name="connsiteY0" fmla="*/ 0 h 1854454"/>
                <a:gd name="connsiteX1" fmla="*/ 339615 w 923002"/>
                <a:gd name="connsiteY1" fmla="*/ 639291 h 1854454"/>
                <a:gd name="connsiteX2" fmla="*/ 199829 w 923002"/>
                <a:gd name="connsiteY2" fmla="*/ 1854454 h 1854454"/>
                <a:gd name="connsiteX0" fmla="*/ 979287 w 979287"/>
                <a:gd name="connsiteY0" fmla="*/ 0 h 1854454"/>
                <a:gd name="connsiteX1" fmla="*/ 395900 w 979287"/>
                <a:gd name="connsiteY1" fmla="*/ 639291 h 1854454"/>
                <a:gd name="connsiteX2" fmla="*/ 256114 w 979287"/>
                <a:gd name="connsiteY2" fmla="*/ 1854454 h 1854454"/>
                <a:gd name="connsiteX0" fmla="*/ 723173 w 723173"/>
                <a:gd name="connsiteY0" fmla="*/ 0 h 1854454"/>
                <a:gd name="connsiteX1" fmla="*/ 0 w 723173"/>
                <a:gd name="connsiteY1" fmla="*/ 1854454 h 1854454"/>
                <a:gd name="connsiteX0" fmla="*/ 791697 w 791697"/>
                <a:gd name="connsiteY0" fmla="*/ 0 h 1854454"/>
                <a:gd name="connsiteX1" fmla="*/ 68524 w 791697"/>
                <a:gd name="connsiteY1" fmla="*/ 1854454 h 1854454"/>
                <a:gd name="connsiteX0" fmla="*/ 725019 w 725019"/>
                <a:gd name="connsiteY0" fmla="*/ 0 h 1921161"/>
                <a:gd name="connsiteX1" fmla="*/ 73685 w 725019"/>
                <a:gd name="connsiteY1" fmla="*/ 1921161 h 1921161"/>
                <a:gd name="connsiteX0" fmla="*/ 751665 w 751665"/>
                <a:gd name="connsiteY0" fmla="*/ 0 h 1921161"/>
                <a:gd name="connsiteX1" fmla="*/ 100331 w 751665"/>
                <a:gd name="connsiteY1" fmla="*/ 1921161 h 1921161"/>
                <a:gd name="connsiteX0" fmla="*/ 3244332 w 3244332"/>
                <a:gd name="connsiteY0" fmla="*/ 0 h 1631986"/>
                <a:gd name="connsiteX1" fmla="*/ 21406 w 3244332"/>
                <a:gd name="connsiteY1" fmla="*/ 1631986 h 1631986"/>
                <a:gd name="connsiteX0" fmla="*/ 945649 w 945649"/>
                <a:gd name="connsiteY0" fmla="*/ 228719 h 284132"/>
                <a:gd name="connsiteX1" fmla="*/ 77434 w 945649"/>
                <a:gd name="connsiteY1" fmla="*/ 249589 h 284132"/>
                <a:gd name="connsiteX0" fmla="*/ 950710 w 950710"/>
                <a:gd name="connsiteY0" fmla="*/ 305429 h 326299"/>
                <a:gd name="connsiteX1" fmla="*/ 82495 w 950710"/>
                <a:gd name="connsiteY1" fmla="*/ 326299 h 326299"/>
                <a:gd name="connsiteX0" fmla="*/ 868215 w 868215"/>
                <a:gd name="connsiteY0" fmla="*/ 40993 h 61863"/>
                <a:gd name="connsiteX1" fmla="*/ 0 w 868215"/>
                <a:gd name="connsiteY1" fmla="*/ 61863 h 61863"/>
                <a:gd name="connsiteX0" fmla="*/ 868215 w 868215"/>
                <a:gd name="connsiteY0" fmla="*/ 48302 h 48302"/>
                <a:gd name="connsiteX1" fmla="*/ 0 w 868215"/>
                <a:gd name="connsiteY1" fmla="*/ 46189 h 48302"/>
                <a:gd name="connsiteX0" fmla="*/ 868215 w 868215"/>
                <a:gd name="connsiteY0" fmla="*/ 45017 h 45017"/>
                <a:gd name="connsiteX1" fmla="*/ 0 w 868215"/>
                <a:gd name="connsiteY1" fmla="*/ 42904 h 45017"/>
              </a:gdLst>
              <a:ahLst/>
              <a:cxnLst>
                <a:cxn ang="0">
                  <a:pos x="connsiteX0" y="connsiteY0"/>
                </a:cxn>
                <a:cxn ang="0">
                  <a:pos x="connsiteX1" y="connsiteY1"/>
                </a:cxn>
              </a:cxnLst>
              <a:rect l="l" t="t" r="r" b="b"/>
              <a:pathLst>
                <a:path w="868215" h="45017">
                  <a:moveTo>
                    <a:pt x="868215" y="45017"/>
                  </a:moveTo>
                  <a:cubicBezTo>
                    <a:pt x="282966" y="-42166"/>
                    <a:pt x="202099" y="20115"/>
                    <a:pt x="0" y="42904"/>
                  </a:cubicBezTo>
                </a:path>
              </a:pathLst>
            </a:custGeom>
            <a:noFill/>
            <a:ln w="57150" cap="rnd" cmpd="sng" algn="ctr">
              <a:solidFill>
                <a:srgbClr val="A80000">
                  <a:alpha val="80000"/>
                </a:srgbClr>
              </a:solidFill>
              <a:prstDash val="soli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100" b="0" i="0" u="none" strike="noStrike" kern="0" cap="none" spc="0" normalizeH="0" baseline="0" noProof="0">
                <a:ln>
                  <a:noFill/>
                </a:ln>
                <a:solidFill>
                  <a:srgbClr val="002368"/>
                </a:solidFill>
                <a:effectLst/>
                <a:uLnTx/>
                <a:uFillTx/>
                <a:latin typeface="Calibri"/>
                <a:ea typeface="+mn-ea"/>
                <a:cs typeface="+mn-cs"/>
              </a:endParaRPr>
            </a:p>
          </p:txBody>
        </p:sp>
        <p:sp>
          <p:nvSpPr>
            <p:cNvPr id="16" name="Rounded Rectangle 15"/>
            <p:cNvSpPr/>
            <p:nvPr/>
          </p:nvSpPr>
          <p:spPr>
            <a:xfrm>
              <a:off x="3882593" y="4437560"/>
              <a:ext cx="2414474" cy="288032"/>
            </a:xfrm>
            <a:prstGeom prst="roundRect">
              <a:avLst>
                <a:gd name="adj" fmla="val 20896"/>
              </a:avLst>
            </a:prstGeom>
            <a:solidFill>
              <a:schemeClr val="accent2">
                <a:alpha val="4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 name="Group 4"/>
          <p:cNvGrpSpPr/>
          <p:nvPr/>
        </p:nvGrpSpPr>
        <p:grpSpPr>
          <a:xfrm>
            <a:off x="4436864" y="1307964"/>
            <a:ext cx="1731924" cy="5178180"/>
            <a:chOff x="4436864" y="1307964"/>
            <a:chExt cx="1731924" cy="5178180"/>
          </a:xfrm>
        </p:grpSpPr>
        <p:sp>
          <p:nvSpPr>
            <p:cNvPr id="3" name="Freeform 2"/>
            <p:cNvSpPr/>
            <p:nvPr/>
          </p:nvSpPr>
          <p:spPr>
            <a:xfrm>
              <a:off x="5404513" y="1307964"/>
              <a:ext cx="764275" cy="29516"/>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Lst>
              <a:ahLst/>
              <a:cxnLst>
                <a:cxn ang="0">
                  <a:pos x="connsiteX0" y="connsiteY0"/>
                </a:cxn>
                <a:cxn ang="0">
                  <a:pos x="connsiteX1" y="connsiteY1"/>
                </a:cxn>
              </a:cxnLst>
              <a:rect l="l" t="t" r="r" b="b"/>
              <a:pathLst>
                <a:path w="764275" h="29516">
                  <a:moveTo>
                    <a:pt x="0" y="29516"/>
                  </a:moveTo>
                  <a:cubicBezTo>
                    <a:pt x="254758" y="-791"/>
                    <a:pt x="509517" y="-11780"/>
                    <a:pt x="764275" y="15868"/>
                  </a:cubicBezTo>
                </a:path>
              </a:pathLst>
            </a:custGeom>
            <a:noFill/>
            <a:ln w="57150" cap="rnd" cmpd="sng" algn="ctr">
              <a:solidFill>
                <a:srgbClr val="FFC000">
                  <a:alpha val="80000"/>
                </a:srgbClr>
              </a:solidFill>
              <a:prstDash val="solid"/>
              <a:headEnd type="none" w="med" len="med"/>
              <a:tailEnd type="none" w="med" len="med"/>
            </a:ln>
            <a:effectLst/>
          </p:spPr>
          <p:txBody>
            <a:bodyPr rtlCol="0" anchor="ctr"/>
            <a:lstStyle/>
            <a:p>
              <a:pPr algn="ctr"/>
              <a:endParaRPr lang="en-GB" sz="1100" kern="0">
                <a:solidFill>
                  <a:srgbClr val="002368"/>
                </a:solidFill>
                <a:latin typeface="Calibri"/>
              </a:endParaRPr>
            </a:p>
          </p:txBody>
        </p:sp>
        <p:sp>
          <p:nvSpPr>
            <p:cNvPr id="22" name="Rounded Rectangle 21"/>
            <p:cNvSpPr/>
            <p:nvPr/>
          </p:nvSpPr>
          <p:spPr>
            <a:xfrm>
              <a:off x="4436864" y="5419016"/>
              <a:ext cx="1349786" cy="1067128"/>
            </a:xfrm>
            <a:prstGeom prst="roundRect">
              <a:avLst>
                <a:gd name="adj" fmla="val 3758"/>
              </a:avLst>
            </a:prstGeom>
            <a:solidFill>
              <a:srgbClr val="FFC00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 name="Group 6"/>
          <p:cNvGrpSpPr/>
          <p:nvPr/>
        </p:nvGrpSpPr>
        <p:grpSpPr>
          <a:xfrm>
            <a:off x="1623720" y="1599769"/>
            <a:ext cx="2813144" cy="3971975"/>
            <a:chOff x="1623720" y="1599769"/>
            <a:chExt cx="2813144" cy="3971975"/>
          </a:xfrm>
        </p:grpSpPr>
        <p:sp>
          <p:nvSpPr>
            <p:cNvPr id="19" name="Freeform 18"/>
            <p:cNvSpPr/>
            <p:nvPr/>
          </p:nvSpPr>
          <p:spPr>
            <a:xfrm>
              <a:off x="2910305" y="1599769"/>
              <a:ext cx="1066929" cy="37448"/>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Lst>
              <a:ahLst/>
              <a:cxnLst>
                <a:cxn ang="0">
                  <a:pos x="connsiteX0" y="connsiteY0"/>
                </a:cxn>
                <a:cxn ang="0">
                  <a:pos x="connsiteX1" y="connsiteY1"/>
                </a:cxn>
              </a:cxnLst>
              <a:rect l="l" t="t" r="r" b="b"/>
              <a:pathLst>
                <a:path w="1066929" h="37448">
                  <a:moveTo>
                    <a:pt x="0" y="25339"/>
                  </a:moveTo>
                  <a:cubicBezTo>
                    <a:pt x="254758" y="-4968"/>
                    <a:pt x="805732" y="-15958"/>
                    <a:pt x="1066929" y="37448"/>
                  </a:cubicBezTo>
                </a:path>
              </a:pathLst>
            </a:custGeom>
            <a:noFill/>
            <a:ln w="57150" cap="rnd" cmpd="sng" algn="ctr">
              <a:solidFill>
                <a:srgbClr val="00B050">
                  <a:alpha val="80000"/>
                </a:srgbClr>
              </a:solidFill>
              <a:prstDash val="solid"/>
              <a:headEnd type="none" w="med" len="med"/>
              <a:tailEnd type="none" w="med" len="med"/>
            </a:ln>
            <a:effectLst/>
          </p:spPr>
          <p:txBody>
            <a:bodyPr rtlCol="0" anchor="ctr"/>
            <a:lstStyle/>
            <a:p>
              <a:pPr algn="ctr"/>
              <a:endParaRPr lang="en-GB" sz="1100" kern="0">
                <a:solidFill>
                  <a:srgbClr val="002368"/>
                </a:solidFill>
                <a:latin typeface="Calibri"/>
              </a:endParaRPr>
            </a:p>
          </p:txBody>
        </p:sp>
        <p:sp>
          <p:nvSpPr>
            <p:cNvPr id="23" name="Rounded Rectangle 22"/>
            <p:cNvSpPr/>
            <p:nvPr/>
          </p:nvSpPr>
          <p:spPr>
            <a:xfrm>
              <a:off x="1623720" y="4949624"/>
              <a:ext cx="2813144" cy="622120"/>
            </a:xfrm>
            <a:prstGeom prst="roundRect">
              <a:avLst>
                <a:gd name="adj" fmla="val 5218"/>
              </a:avLst>
            </a:prstGeom>
            <a:solidFill>
              <a:srgbClr val="00B05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 name="Group 3"/>
          <p:cNvGrpSpPr/>
          <p:nvPr/>
        </p:nvGrpSpPr>
        <p:grpSpPr>
          <a:xfrm>
            <a:off x="1437174" y="1586142"/>
            <a:ext cx="4236786" cy="2168994"/>
            <a:chOff x="1437174" y="1586142"/>
            <a:chExt cx="4236786" cy="2168994"/>
          </a:xfrm>
        </p:grpSpPr>
        <p:sp>
          <p:nvSpPr>
            <p:cNvPr id="20" name="Freeform 19"/>
            <p:cNvSpPr/>
            <p:nvPr/>
          </p:nvSpPr>
          <p:spPr>
            <a:xfrm>
              <a:off x="4871048" y="1586142"/>
              <a:ext cx="802912" cy="29517"/>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802912"/>
                <a:gd name="connsiteY0" fmla="*/ 40795 h 40795"/>
                <a:gd name="connsiteX1" fmla="*/ 802912 w 802912"/>
                <a:gd name="connsiteY1" fmla="*/ 27147 h 40795"/>
                <a:gd name="connsiteX0" fmla="*/ 0 w 802912"/>
                <a:gd name="connsiteY0" fmla="*/ 29517 h 29517"/>
                <a:gd name="connsiteX1" fmla="*/ 802912 w 802912"/>
                <a:gd name="connsiteY1" fmla="*/ 15869 h 29517"/>
              </a:gdLst>
              <a:ahLst/>
              <a:cxnLst>
                <a:cxn ang="0">
                  <a:pos x="connsiteX0" y="connsiteY0"/>
                </a:cxn>
                <a:cxn ang="0">
                  <a:pos x="connsiteX1" y="connsiteY1"/>
                </a:cxn>
              </a:cxnLst>
              <a:rect l="l" t="t" r="r" b="b"/>
              <a:pathLst>
                <a:path w="802912" h="29517">
                  <a:moveTo>
                    <a:pt x="0" y="29517"/>
                  </a:moveTo>
                  <a:cubicBezTo>
                    <a:pt x="254758" y="-790"/>
                    <a:pt x="528836" y="-11779"/>
                    <a:pt x="802912" y="15869"/>
                  </a:cubicBezTo>
                </a:path>
              </a:pathLst>
            </a:custGeom>
            <a:noFill/>
            <a:ln w="57150" cap="rnd" cmpd="sng" algn="ctr">
              <a:solidFill>
                <a:srgbClr val="0070C0">
                  <a:alpha val="80000"/>
                </a:srgbClr>
              </a:solidFill>
              <a:prstDash val="solid"/>
              <a:headEnd type="none" w="med" len="med"/>
              <a:tailEnd type="none" w="med" len="med"/>
            </a:ln>
            <a:effectLst/>
          </p:spPr>
          <p:txBody>
            <a:bodyPr rtlCol="0" anchor="ctr"/>
            <a:lstStyle/>
            <a:p>
              <a:pPr algn="ctr"/>
              <a:endParaRPr lang="en-GB" sz="1100" kern="0">
                <a:solidFill>
                  <a:srgbClr val="002368"/>
                </a:solidFill>
                <a:latin typeface="Calibri"/>
              </a:endParaRPr>
            </a:p>
          </p:txBody>
        </p:sp>
        <p:sp>
          <p:nvSpPr>
            <p:cNvPr id="24" name="Rounded Rectangle 23"/>
            <p:cNvSpPr/>
            <p:nvPr/>
          </p:nvSpPr>
          <p:spPr>
            <a:xfrm>
              <a:off x="1437174" y="3162400"/>
              <a:ext cx="2659338" cy="592736"/>
            </a:xfrm>
            <a:prstGeom prst="roundRect">
              <a:avLst>
                <a:gd name="adj" fmla="val 12668"/>
              </a:avLst>
            </a:prstGeom>
            <a:solidFill>
              <a:srgbClr val="0070C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 name="Group 5"/>
          <p:cNvGrpSpPr/>
          <p:nvPr/>
        </p:nvGrpSpPr>
        <p:grpSpPr>
          <a:xfrm>
            <a:off x="3724771" y="1918046"/>
            <a:ext cx="1982526" cy="1182202"/>
            <a:chOff x="3724771" y="1918046"/>
            <a:chExt cx="1982526" cy="1182202"/>
          </a:xfrm>
        </p:grpSpPr>
        <p:sp>
          <p:nvSpPr>
            <p:cNvPr id="21" name="Freeform 20"/>
            <p:cNvSpPr/>
            <p:nvPr/>
          </p:nvSpPr>
          <p:spPr>
            <a:xfrm>
              <a:off x="4453625" y="1918046"/>
              <a:ext cx="1253672" cy="52138"/>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1253672"/>
                <a:gd name="connsiteY0" fmla="*/ 65523 h 65523"/>
                <a:gd name="connsiteX1" fmla="*/ 1253672 w 1253672"/>
                <a:gd name="connsiteY1" fmla="*/ 19677 h 65523"/>
                <a:gd name="connsiteX0" fmla="*/ 0 w 1253672"/>
                <a:gd name="connsiteY0" fmla="*/ 52138 h 52138"/>
                <a:gd name="connsiteX1" fmla="*/ 1253672 w 1253672"/>
                <a:gd name="connsiteY1" fmla="*/ 6292 h 52138"/>
              </a:gdLst>
              <a:ahLst/>
              <a:cxnLst>
                <a:cxn ang="0">
                  <a:pos x="connsiteX0" y="connsiteY0"/>
                </a:cxn>
                <a:cxn ang="0">
                  <a:pos x="connsiteX1" y="connsiteY1"/>
                </a:cxn>
              </a:cxnLst>
              <a:rect l="l" t="t" r="r" b="b"/>
              <a:pathLst>
                <a:path w="1253672" h="52138">
                  <a:moveTo>
                    <a:pt x="0" y="52138"/>
                  </a:moveTo>
                  <a:cubicBezTo>
                    <a:pt x="254758" y="21831"/>
                    <a:pt x="960278" y="-14917"/>
                    <a:pt x="1253672" y="6292"/>
                  </a:cubicBezTo>
                </a:path>
              </a:pathLst>
            </a:custGeom>
            <a:noFill/>
            <a:ln w="57150" cap="rnd" cmpd="sng" algn="ctr">
              <a:solidFill>
                <a:srgbClr val="7030A0">
                  <a:alpha val="80000"/>
                </a:srgbClr>
              </a:solidFill>
              <a:prstDash val="solid"/>
              <a:headEnd type="none" w="med" len="med"/>
              <a:tailEnd type="none" w="med" len="med"/>
            </a:ln>
            <a:effectLst/>
          </p:spPr>
          <p:txBody>
            <a:bodyPr rtlCol="0" anchor="ctr"/>
            <a:lstStyle/>
            <a:p>
              <a:pPr algn="ctr"/>
              <a:endParaRPr lang="en-GB" sz="1100" kern="0">
                <a:solidFill>
                  <a:srgbClr val="002368"/>
                </a:solidFill>
                <a:latin typeface="Calibri"/>
              </a:endParaRPr>
            </a:p>
          </p:txBody>
        </p:sp>
        <p:sp>
          <p:nvSpPr>
            <p:cNvPr id="25" name="Rounded Rectangle 24"/>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546405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18</a:t>
            </a:fld>
            <a:endParaRPr lang="en-GB"/>
          </a:p>
        </p:txBody>
      </p:sp>
      <p:grpSp>
        <p:nvGrpSpPr>
          <p:cNvPr id="3" name="Group 75"/>
          <p:cNvGrpSpPr>
            <a:grpSpLocks/>
          </p:cNvGrpSpPr>
          <p:nvPr/>
        </p:nvGrpSpPr>
        <p:grpSpPr bwMode="auto">
          <a:xfrm>
            <a:off x="252413" y="2888604"/>
            <a:ext cx="8589962" cy="3094037"/>
            <a:chOff x="252923" y="3037400"/>
            <a:chExt cx="8589524" cy="3093393"/>
          </a:xfrm>
        </p:grpSpPr>
        <p:grpSp>
          <p:nvGrpSpPr>
            <p:cNvPr id="4" name="Gruppe 64"/>
            <p:cNvGrpSpPr/>
            <p:nvPr/>
          </p:nvGrpSpPr>
          <p:grpSpPr>
            <a:xfrm>
              <a:off x="252923" y="3037400"/>
              <a:ext cx="8589524" cy="3093393"/>
              <a:chOff x="252924" y="2033077"/>
              <a:chExt cx="8589523" cy="3093399"/>
            </a:xfrm>
            <a:solidFill>
              <a:sysClr val="window" lastClr="FFFFFF"/>
            </a:solidFill>
          </p:grpSpPr>
          <p:sp>
            <p:nvSpPr>
              <p:cNvPr id="21" name="Pentagon 20"/>
              <p:cNvSpPr/>
              <p:nvPr/>
            </p:nvSpPr>
            <p:spPr>
              <a:xfrm>
                <a:off x="252924" y="2033077"/>
                <a:ext cx="8589523" cy="3093399"/>
              </a:xfrm>
              <a:prstGeom prst="homePlate">
                <a:avLst>
                  <a:gd name="adj" fmla="val 27124"/>
                </a:avLst>
              </a:prstGeom>
              <a:grpFill/>
              <a:ln w="76200" cap="flat" cmpd="sng" algn="ctr">
                <a:gradFill flip="none" rotWithShape="1">
                  <a:gsLst>
                    <a:gs pos="0">
                      <a:srgbClr val="0070C0"/>
                    </a:gs>
                    <a:gs pos="50000">
                      <a:srgbClr val="4BACC6">
                        <a:lumMod val="40000"/>
                        <a:lumOff val="60000"/>
                      </a:srgbClr>
                    </a:gs>
                  </a:gsLst>
                  <a:lin ang="16200000" scaled="1"/>
                  <a:tileRect/>
                </a:gradFill>
                <a:prstDash val="solid"/>
              </a:ln>
              <a:effectLst>
                <a:outerShdw blurRad="50800" dist="38100" dir="2700000" algn="tl" rotWithShape="0">
                  <a:prstClr val="black">
                    <a:alpha val="40000"/>
                  </a:prstClr>
                </a:outerShdw>
              </a:effectLst>
            </p:spPr>
            <p:txBody>
              <a:bodyPr anchor="ctr"/>
              <a:lstStyle/>
              <a:p>
                <a:pPr algn="ctr" fontAlgn="auto">
                  <a:spcBef>
                    <a:spcPts val="0"/>
                  </a:spcBef>
                  <a:spcAft>
                    <a:spcPts val="0"/>
                  </a:spcAft>
                  <a:defRPr/>
                </a:pPr>
                <a:endParaRPr lang="da-DK" sz="1800" b="0" kern="0">
                  <a:solidFill>
                    <a:sysClr val="window" lastClr="FFFFFF"/>
                  </a:solidFill>
                  <a:latin typeface="Calibri"/>
                  <a:cs typeface="+mn-cs"/>
                </a:endParaRPr>
              </a:p>
            </p:txBody>
          </p:sp>
          <p:grpSp>
            <p:nvGrpSpPr>
              <p:cNvPr id="22" name="Gruppe 28"/>
              <p:cNvGrpSpPr/>
              <p:nvPr/>
            </p:nvGrpSpPr>
            <p:grpSpPr>
              <a:xfrm>
                <a:off x="979255" y="2075212"/>
                <a:ext cx="6997426" cy="3012355"/>
                <a:chOff x="979255" y="2130354"/>
                <a:chExt cx="6997426" cy="2422187"/>
              </a:xfrm>
              <a:grpFill/>
            </p:grpSpPr>
            <p:cxnSp>
              <p:nvCxnSpPr>
                <p:cNvPr id="23" name="Lige forbindelse 15"/>
                <p:cNvCxnSpPr/>
                <p:nvPr/>
              </p:nvCxnSpPr>
              <p:spPr>
                <a:xfrm rot="5400000">
                  <a:off x="554191" y="3336584"/>
                  <a:ext cx="2422187" cy="9728"/>
                </a:xfrm>
                <a:prstGeom prst="line">
                  <a:avLst/>
                </a:prstGeom>
                <a:grpFill/>
                <a:ln w="9525" cap="flat" cmpd="sng" algn="ctr">
                  <a:solidFill>
                    <a:sysClr val="window" lastClr="FFFFFF">
                      <a:lumMod val="85000"/>
                    </a:sysClr>
                  </a:solidFill>
                  <a:prstDash val="solid"/>
                </a:ln>
                <a:effectLst/>
              </p:spPr>
            </p:cxnSp>
            <p:cxnSp>
              <p:nvCxnSpPr>
                <p:cNvPr id="24" name="Lige forbindelse 17"/>
                <p:cNvCxnSpPr/>
                <p:nvPr/>
              </p:nvCxnSpPr>
              <p:spPr>
                <a:xfrm rot="5400000">
                  <a:off x="-226975" y="3336584"/>
                  <a:ext cx="2422187" cy="9728"/>
                </a:xfrm>
                <a:prstGeom prst="line">
                  <a:avLst/>
                </a:prstGeom>
                <a:grpFill/>
                <a:ln w="9525" cap="flat" cmpd="sng" algn="ctr">
                  <a:solidFill>
                    <a:sysClr val="window" lastClr="FFFFFF">
                      <a:lumMod val="85000"/>
                    </a:sysClr>
                  </a:solidFill>
                  <a:prstDash val="solid"/>
                </a:ln>
                <a:effectLst/>
              </p:spPr>
            </p:cxnSp>
            <p:cxnSp>
              <p:nvCxnSpPr>
                <p:cNvPr id="25" name="Lige forbindelse 18"/>
                <p:cNvCxnSpPr/>
                <p:nvPr/>
              </p:nvCxnSpPr>
              <p:spPr>
                <a:xfrm rot="5400000">
                  <a:off x="2106794" y="3336584"/>
                  <a:ext cx="2422187" cy="9728"/>
                </a:xfrm>
                <a:prstGeom prst="line">
                  <a:avLst/>
                </a:prstGeom>
                <a:grpFill/>
                <a:ln w="9525" cap="flat" cmpd="sng" algn="ctr">
                  <a:solidFill>
                    <a:sysClr val="window" lastClr="FFFFFF">
                      <a:lumMod val="85000"/>
                    </a:sysClr>
                  </a:solidFill>
                  <a:prstDash val="solid"/>
                </a:ln>
                <a:effectLst/>
              </p:spPr>
            </p:cxnSp>
            <p:cxnSp>
              <p:nvCxnSpPr>
                <p:cNvPr id="26" name="Lige forbindelse 19"/>
                <p:cNvCxnSpPr/>
                <p:nvPr/>
              </p:nvCxnSpPr>
              <p:spPr>
                <a:xfrm rot="5400000">
                  <a:off x="1335357" y="3336584"/>
                  <a:ext cx="2422187" cy="9728"/>
                </a:xfrm>
                <a:prstGeom prst="line">
                  <a:avLst/>
                </a:prstGeom>
                <a:grpFill/>
                <a:ln w="9525" cap="flat" cmpd="sng" algn="ctr">
                  <a:solidFill>
                    <a:sysClr val="window" lastClr="FFFFFF">
                      <a:lumMod val="85000"/>
                    </a:sysClr>
                  </a:solidFill>
                  <a:prstDash val="solid"/>
                </a:ln>
                <a:effectLst/>
              </p:spPr>
            </p:cxnSp>
            <p:cxnSp>
              <p:nvCxnSpPr>
                <p:cNvPr id="27" name="Lige forbindelse 20"/>
                <p:cNvCxnSpPr/>
                <p:nvPr/>
              </p:nvCxnSpPr>
              <p:spPr>
                <a:xfrm rot="5400000">
                  <a:off x="2890883" y="3336584"/>
                  <a:ext cx="2422187" cy="9728"/>
                </a:xfrm>
                <a:prstGeom prst="line">
                  <a:avLst/>
                </a:prstGeom>
                <a:grpFill/>
                <a:ln w="9525" cap="flat" cmpd="sng" algn="ctr">
                  <a:solidFill>
                    <a:sysClr val="window" lastClr="FFFFFF">
                      <a:lumMod val="85000"/>
                    </a:sysClr>
                  </a:solidFill>
                  <a:prstDash val="solid"/>
                </a:ln>
                <a:effectLst/>
              </p:spPr>
            </p:cxnSp>
            <p:cxnSp>
              <p:nvCxnSpPr>
                <p:cNvPr id="28" name="Lige forbindelse 22"/>
                <p:cNvCxnSpPr/>
                <p:nvPr/>
              </p:nvCxnSpPr>
              <p:spPr>
                <a:xfrm rot="5400000">
                  <a:off x="4433758" y="3336584"/>
                  <a:ext cx="2422187" cy="9728"/>
                </a:xfrm>
                <a:prstGeom prst="line">
                  <a:avLst/>
                </a:prstGeom>
                <a:grpFill/>
                <a:ln w="9525" cap="flat" cmpd="sng" algn="ctr">
                  <a:solidFill>
                    <a:sysClr val="window" lastClr="FFFFFF">
                      <a:lumMod val="85000"/>
                    </a:sysClr>
                  </a:solidFill>
                  <a:prstDash val="solid"/>
                </a:ln>
                <a:effectLst/>
              </p:spPr>
            </p:cxnSp>
            <p:cxnSp>
              <p:nvCxnSpPr>
                <p:cNvPr id="29" name="Lige forbindelse 23"/>
                <p:cNvCxnSpPr/>
                <p:nvPr/>
              </p:nvCxnSpPr>
              <p:spPr>
                <a:xfrm rot="5400000">
                  <a:off x="3662321" y="3336584"/>
                  <a:ext cx="2422187" cy="9728"/>
                </a:xfrm>
                <a:prstGeom prst="line">
                  <a:avLst/>
                </a:prstGeom>
                <a:grpFill/>
                <a:ln w="9525" cap="flat" cmpd="sng" algn="ctr">
                  <a:solidFill>
                    <a:sysClr val="window" lastClr="FFFFFF">
                      <a:lumMod val="85000"/>
                    </a:sysClr>
                  </a:solidFill>
                  <a:prstDash val="solid"/>
                </a:ln>
                <a:effectLst/>
              </p:spPr>
            </p:cxnSp>
            <p:cxnSp>
              <p:nvCxnSpPr>
                <p:cNvPr id="30" name="Lige forbindelse 25"/>
                <p:cNvCxnSpPr/>
                <p:nvPr/>
              </p:nvCxnSpPr>
              <p:spPr>
                <a:xfrm rot="5400000">
                  <a:off x="5214923" y="3336584"/>
                  <a:ext cx="2422187" cy="9728"/>
                </a:xfrm>
                <a:prstGeom prst="line">
                  <a:avLst/>
                </a:prstGeom>
                <a:grpFill/>
                <a:ln w="9525" cap="flat" cmpd="sng" algn="ctr">
                  <a:solidFill>
                    <a:sysClr val="window" lastClr="FFFFFF">
                      <a:lumMod val="85000"/>
                    </a:sysClr>
                  </a:solidFill>
                  <a:prstDash val="solid"/>
                </a:ln>
                <a:effectLst/>
              </p:spPr>
            </p:cxnSp>
            <p:cxnSp>
              <p:nvCxnSpPr>
                <p:cNvPr id="31" name="Lige forbindelse 26"/>
                <p:cNvCxnSpPr/>
                <p:nvPr/>
              </p:nvCxnSpPr>
              <p:spPr>
                <a:xfrm rot="5400000">
                  <a:off x="6760723" y="3336584"/>
                  <a:ext cx="2422187" cy="9728"/>
                </a:xfrm>
                <a:prstGeom prst="line">
                  <a:avLst/>
                </a:prstGeom>
                <a:grpFill/>
                <a:ln w="9525" cap="flat" cmpd="sng" algn="ctr">
                  <a:solidFill>
                    <a:sysClr val="window" lastClr="FFFFFF">
                      <a:lumMod val="85000"/>
                    </a:sysClr>
                  </a:solidFill>
                  <a:prstDash val="solid"/>
                </a:ln>
                <a:effectLst/>
              </p:spPr>
            </p:cxnSp>
            <p:cxnSp>
              <p:nvCxnSpPr>
                <p:cNvPr id="32" name="Lige forbindelse 27"/>
                <p:cNvCxnSpPr/>
                <p:nvPr/>
              </p:nvCxnSpPr>
              <p:spPr>
                <a:xfrm rot="5400000">
                  <a:off x="5979557" y="3336584"/>
                  <a:ext cx="2422187" cy="9728"/>
                </a:xfrm>
                <a:prstGeom prst="line">
                  <a:avLst/>
                </a:prstGeom>
                <a:grpFill/>
                <a:ln w="9525" cap="flat" cmpd="sng" algn="ctr">
                  <a:solidFill>
                    <a:sysClr val="window" lastClr="FFFFFF">
                      <a:lumMod val="85000"/>
                    </a:sysClr>
                  </a:solidFill>
                  <a:prstDash val="solid"/>
                </a:ln>
                <a:effectLst/>
              </p:spPr>
            </p:cxnSp>
          </p:grpSp>
        </p:grpSp>
        <p:sp>
          <p:nvSpPr>
            <p:cNvPr id="5" name="Tekstboks 44"/>
            <p:cNvSpPr txBox="1"/>
            <p:nvPr/>
          </p:nvSpPr>
          <p:spPr>
            <a:xfrm>
              <a:off x="6947069" y="3362769"/>
              <a:ext cx="493688" cy="307911"/>
            </a:xfrm>
            <a:prstGeom prst="rect">
              <a:avLst/>
            </a:prstGeom>
            <a:solidFill>
              <a:srgbClr val="FFFFFF"/>
            </a:solidFill>
          </p:spPr>
          <p:txBody>
            <a:bodyPr wrap="none">
              <a:spAutoFit/>
            </a:bodyPr>
            <a:lstStyle/>
            <a:p>
              <a:pPr algn="ctr" fontAlgn="auto">
                <a:spcBef>
                  <a:spcPts val="0"/>
                </a:spcBef>
                <a:spcAft>
                  <a:spcPts val="0"/>
                </a:spcAft>
                <a:defRPr/>
              </a:pPr>
              <a:r>
                <a:rPr lang="da-DK" sz="1400" b="0" kern="0" dirty="0">
                  <a:solidFill>
                    <a:srgbClr val="0070C0"/>
                  </a:solidFill>
                  <a:cs typeface="+mn-cs"/>
                </a:rPr>
                <a:t>12Z</a:t>
              </a:r>
            </a:p>
          </p:txBody>
        </p:sp>
        <p:sp>
          <p:nvSpPr>
            <p:cNvPr id="6" name="Tekstboks 52"/>
            <p:cNvSpPr txBox="1"/>
            <p:nvPr/>
          </p:nvSpPr>
          <p:spPr>
            <a:xfrm>
              <a:off x="3762706"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b="0" kern="0" dirty="0">
                  <a:solidFill>
                    <a:srgbClr val="0070C0"/>
                  </a:solidFill>
                  <a:cs typeface="+mn-cs"/>
                </a:rPr>
                <a:t>7-May</a:t>
              </a:r>
            </a:p>
          </p:txBody>
        </p:sp>
        <p:sp>
          <p:nvSpPr>
            <p:cNvPr id="7" name="Tekstboks 52"/>
            <p:cNvSpPr txBox="1"/>
            <p:nvPr/>
          </p:nvSpPr>
          <p:spPr>
            <a:xfrm>
              <a:off x="6854998" y="3094538"/>
              <a:ext cx="681003"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b="0" kern="0" dirty="0">
                  <a:solidFill>
                    <a:srgbClr val="0070C0"/>
                  </a:solidFill>
                  <a:cs typeface="+mn-cs"/>
                </a:rPr>
                <a:t>9-May</a:t>
              </a:r>
            </a:p>
          </p:txBody>
        </p:sp>
        <p:sp>
          <p:nvSpPr>
            <p:cNvPr id="8" name="Tekstboks 52"/>
            <p:cNvSpPr txBox="1"/>
            <p:nvPr/>
          </p:nvSpPr>
          <p:spPr>
            <a:xfrm>
              <a:off x="5305677"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b="0" kern="0" dirty="0">
                  <a:solidFill>
                    <a:srgbClr val="0070C0"/>
                  </a:solidFill>
                  <a:cs typeface="+mn-cs"/>
                </a:rPr>
                <a:t>8-May</a:t>
              </a:r>
            </a:p>
          </p:txBody>
        </p:sp>
        <p:sp>
          <p:nvSpPr>
            <p:cNvPr id="9" name="Tekstboks 52"/>
            <p:cNvSpPr txBox="1"/>
            <p:nvPr/>
          </p:nvSpPr>
          <p:spPr>
            <a:xfrm>
              <a:off x="2208623"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b="0" kern="0" dirty="0">
                  <a:solidFill>
                    <a:srgbClr val="0070C0"/>
                  </a:solidFill>
                  <a:cs typeface="+mn-cs"/>
                </a:rPr>
                <a:t>6-May</a:t>
              </a:r>
            </a:p>
          </p:txBody>
        </p:sp>
        <p:sp>
          <p:nvSpPr>
            <p:cNvPr id="10" name="Tekstboks 52"/>
            <p:cNvSpPr txBox="1"/>
            <p:nvPr/>
          </p:nvSpPr>
          <p:spPr>
            <a:xfrm>
              <a:off x="651365" y="3080253"/>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b="0" kern="0" dirty="0">
                  <a:solidFill>
                    <a:srgbClr val="0070C0"/>
                  </a:solidFill>
                  <a:cs typeface="+mn-cs"/>
                </a:rPr>
                <a:t>5-May</a:t>
              </a:r>
            </a:p>
          </p:txBody>
        </p:sp>
        <p:sp>
          <p:nvSpPr>
            <p:cNvPr id="11" name="Tekstboks 43"/>
            <p:cNvSpPr txBox="1"/>
            <p:nvPr/>
          </p:nvSpPr>
          <p:spPr>
            <a:xfrm>
              <a:off x="7883646" y="3367531"/>
              <a:ext cx="185729" cy="307911"/>
            </a:xfrm>
            <a:prstGeom prst="rect">
              <a:avLst/>
            </a:prstGeom>
            <a:solidFill>
              <a:srgbClr val="FFFFFF"/>
            </a:solidFill>
          </p:spPr>
          <p:txBody>
            <a:bodyPr wrap="none">
              <a:spAutoFit/>
            </a:bodyPr>
            <a:lstStyle/>
            <a:p>
              <a:pPr algn="ctr" fontAlgn="auto">
                <a:spcBef>
                  <a:spcPts val="0"/>
                </a:spcBef>
                <a:spcAft>
                  <a:spcPts val="0"/>
                </a:spcAft>
                <a:defRPr/>
              </a:pPr>
              <a:endParaRPr lang="da-DK" sz="1400" b="0" kern="0" dirty="0">
                <a:solidFill>
                  <a:srgbClr val="0070C0"/>
                </a:solidFill>
                <a:cs typeface="+mn-cs"/>
              </a:endParaRPr>
            </a:p>
          </p:txBody>
        </p:sp>
        <p:sp>
          <p:nvSpPr>
            <p:cNvPr id="12" name="Tekstboks 43"/>
            <p:cNvSpPr txBox="1"/>
            <p:nvPr/>
          </p:nvSpPr>
          <p:spPr>
            <a:xfrm>
              <a:off x="7731254" y="3362769"/>
              <a:ext cx="492100" cy="307911"/>
            </a:xfrm>
            <a:prstGeom prst="rect">
              <a:avLst/>
            </a:prstGeom>
            <a:noFill/>
          </p:spPr>
          <p:txBody>
            <a:bodyPr wrap="none">
              <a:spAutoFit/>
            </a:bodyPr>
            <a:lstStyle/>
            <a:p>
              <a:pPr algn="ctr" fontAlgn="auto">
                <a:spcBef>
                  <a:spcPts val="0"/>
                </a:spcBef>
                <a:spcAft>
                  <a:spcPts val="0"/>
                </a:spcAft>
                <a:defRPr/>
              </a:pPr>
              <a:r>
                <a:rPr lang="da-DK" sz="1400" b="0" kern="0" dirty="0">
                  <a:solidFill>
                    <a:srgbClr val="0070C0"/>
                  </a:solidFill>
                  <a:cs typeface="+mn-cs"/>
                </a:rPr>
                <a:t>00Z</a:t>
              </a:r>
            </a:p>
          </p:txBody>
        </p:sp>
        <p:sp>
          <p:nvSpPr>
            <p:cNvPr id="13" name="Tekstboks 45"/>
            <p:cNvSpPr txBox="1"/>
            <p:nvPr/>
          </p:nvSpPr>
          <p:spPr>
            <a:xfrm>
              <a:off x="6183521" y="3362769"/>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b="0" kern="0" dirty="0">
                  <a:solidFill>
                    <a:srgbClr val="0070C0"/>
                  </a:solidFill>
                  <a:cs typeface="+mn-cs"/>
                </a:rPr>
                <a:t>00Z</a:t>
              </a:r>
            </a:p>
          </p:txBody>
        </p:sp>
        <p:sp>
          <p:nvSpPr>
            <p:cNvPr id="14" name="Tekstboks 46"/>
            <p:cNvSpPr txBox="1"/>
            <p:nvPr/>
          </p:nvSpPr>
          <p:spPr>
            <a:xfrm>
              <a:off x="5397748" y="3362769"/>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b="0" kern="0" dirty="0">
                  <a:solidFill>
                    <a:srgbClr val="0070C0"/>
                  </a:solidFill>
                  <a:cs typeface="+mn-cs"/>
                </a:rPr>
                <a:t>12Z</a:t>
              </a:r>
            </a:p>
          </p:txBody>
        </p:sp>
        <p:sp>
          <p:nvSpPr>
            <p:cNvPr id="15" name="Tekstboks 47"/>
            <p:cNvSpPr txBox="1"/>
            <p:nvPr/>
          </p:nvSpPr>
          <p:spPr>
            <a:xfrm>
              <a:off x="4629437" y="3362769"/>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b="0" kern="0" dirty="0">
                  <a:solidFill>
                    <a:srgbClr val="0070C0"/>
                  </a:solidFill>
                  <a:cs typeface="+mn-cs"/>
                </a:rPr>
                <a:t>00Z</a:t>
              </a:r>
            </a:p>
          </p:txBody>
        </p:sp>
        <p:sp>
          <p:nvSpPr>
            <p:cNvPr id="16" name="Tekstboks 48"/>
            <p:cNvSpPr txBox="1"/>
            <p:nvPr/>
          </p:nvSpPr>
          <p:spPr>
            <a:xfrm>
              <a:off x="3856364" y="3362769"/>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b="0" kern="0" dirty="0">
                  <a:solidFill>
                    <a:srgbClr val="0070C0"/>
                  </a:solidFill>
                  <a:cs typeface="+mn-cs"/>
                </a:rPr>
                <a:t>12Z</a:t>
              </a:r>
            </a:p>
          </p:txBody>
        </p:sp>
        <p:sp>
          <p:nvSpPr>
            <p:cNvPr id="17" name="Tekstboks 50"/>
            <p:cNvSpPr txBox="1"/>
            <p:nvPr/>
          </p:nvSpPr>
          <p:spPr>
            <a:xfrm>
              <a:off x="2303868" y="3362769"/>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b="0" kern="0" dirty="0">
                  <a:solidFill>
                    <a:srgbClr val="0070C0"/>
                  </a:solidFill>
                  <a:cs typeface="+mn-cs"/>
                </a:rPr>
                <a:t>12Z</a:t>
              </a:r>
            </a:p>
          </p:txBody>
        </p:sp>
        <p:sp>
          <p:nvSpPr>
            <p:cNvPr id="18" name="Tekstboks 51"/>
            <p:cNvSpPr txBox="1"/>
            <p:nvPr/>
          </p:nvSpPr>
          <p:spPr>
            <a:xfrm>
              <a:off x="1522858" y="3362769"/>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b="0" kern="0" dirty="0">
                  <a:solidFill>
                    <a:srgbClr val="0070C0"/>
                  </a:solidFill>
                  <a:cs typeface="+mn-cs"/>
                </a:rPr>
                <a:t>00Z</a:t>
              </a:r>
            </a:p>
          </p:txBody>
        </p:sp>
        <p:sp>
          <p:nvSpPr>
            <p:cNvPr id="19" name="Tekstboks 52"/>
            <p:cNvSpPr txBox="1"/>
            <p:nvPr/>
          </p:nvSpPr>
          <p:spPr>
            <a:xfrm>
              <a:off x="740260" y="3362769"/>
              <a:ext cx="498450" cy="307911"/>
            </a:xfrm>
            <a:prstGeom prst="rect">
              <a:avLst/>
            </a:prstGeom>
            <a:solidFill>
              <a:srgbClr val="FFFFFF"/>
            </a:solidFill>
          </p:spPr>
          <p:txBody>
            <a:bodyPr wrap="none">
              <a:spAutoFit/>
            </a:bodyPr>
            <a:lstStyle/>
            <a:p>
              <a:pPr algn="ctr" fontAlgn="auto">
                <a:spcBef>
                  <a:spcPts val="0"/>
                </a:spcBef>
                <a:spcAft>
                  <a:spcPts val="0"/>
                </a:spcAft>
                <a:defRPr/>
              </a:pPr>
              <a:r>
                <a:rPr lang="da-DK" sz="1400" b="0" kern="0" dirty="0">
                  <a:solidFill>
                    <a:srgbClr val="0070C0"/>
                  </a:solidFill>
                  <a:cs typeface="+mn-cs"/>
                </a:rPr>
                <a:t>12Z</a:t>
              </a:r>
            </a:p>
          </p:txBody>
        </p:sp>
        <p:sp>
          <p:nvSpPr>
            <p:cNvPr id="20" name="Tekstboks 53"/>
            <p:cNvSpPr txBox="1"/>
            <p:nvPr/>
          </p:nvSpPr>
          <p:spPr>
            <a:xfrm>
              <a:off x="3073766" y="3362769"/>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b="0" kern="0" dirty="0">
                  <a:solidFill>
                    <a:srgbClr val="0070C0"/>
                  </a:solidFill>
                  <a:cs typeface="+mn-cs"/>
                </a:rPr>
                <a:t>00Z</a:t>
              </a:r>
            </a:p>
          </p:txBody>
        </p:sp>
      </p:grpSp>
      <p:sp>
        <p:nvSpPr>
          <p:cNvPr id="33" name="Rectangle 32"/>
          <p:cNvSpPr/>
          <p:nvPr/>
        </p:nvSpPr>
        <p:spPr bwMode="auto">
          <a:xfrm>
            <a:off x="1776413" y="4318941"/>
            <a:ext cx="5419725" cy="631825"/>
          </a:xfrm>
          <a:prstGeom prst="rect">
            <a:avLst/>
          </a:prstGeom>
          <a:gradFill rotWithShape="1">
            <a:gsLst>
              <a:gs pos="0">
                <a:srgbClr val="FFFFFF"/>
              </a:gs>
              <a:gs pos="100000">
                <a:srgbClr val="FFFFFF">
                  <a:gamma/>
                  <a:tint val="0"/>
                  <a:invGamma/>
                  <a:alpha val="80000"/>
                </a:srgbClr>
              </a:gs>
            </a:gsLst>
            <a:lin ang="5400000" scaled="1"/>
          </a:gradFill>
          <a:ln w="19050" algn="ctr">
            <a:solidFill>
              <a:srgbClr val="C00000"/>
            </a:solidFill>
            <a:miter lim="800000"/>
            <a:headEnd/>
            <a:tailEnd/>
          </a:ln>
          <a:effectLst>
            <a:outerShdw blurRad="63500" dist="107763" dir="2700000" algn="ctr" rotWithShape="0">
              <a:srgbClr val="808080">
                <a:alpha val="50000"/>
              </a:srgbClr>
            </a:outerShdw>
          </a:effectLst>
        </p:spPr>
        <p:txBody>
          <a:bodyPr anchor="ctr"/>
          <a:lstStyle/>
          <a:p>
            <a:pPr algn="r" fontAlgn="auto">
              <a:lnSpc>
                <a:spcPct val="85000"/>
              </a:lnSpc>
              <a:spcBef>
                <a:spcPts val="0"/>
              </a:spcBef>
              <a:spcAft>
                <a:spcPts val="600"/>
              </a:spcAft>
              <a:defRPr/>
            </a:pPr>
            <a:endParaRPr lang="en-GB" sz="2000" i="1" kern="0" dirty="0">
              <a:solidFill>
                <a:sysClr val="windowText" lastClr="000000"/>
              </a:solidFill>
              <a:cs typeface="Times New Roman" pitchFamily="18" charset="0"/>
            </a:endParaRPr>
          </a:p>
        </p:txBody>
      </p:sp>
      <p:sp>
        <p:nvSpPr>
          <p:cNvPr id="34" name="Rectangle 33"/>
          <p:cNvSpPr/>
          <p:nvPr/>
        </p:nvSpPr>
        <p:spPr bwMode="auto">
          <a:xfrm>
            <a:off x="4287427" y="4350936"/>
            <a:ext cx="1005403" cy="523220"/>
          </a:xfrm>
          <a:prstGeom prst="rect">
            <a:avLst/>
          </a:prstGeom>
          <a:noFill/>
        </p:spPr>
        <p:txBody>
          <a:bodyPr wrap="none">
            <a:spAutoFit/>
          </a:bodyPr>
          <a:lstStyle/>
          <a:p>
            <a:pPr algn="ctr" eaLnBrk="0" hangingPunct="0">
              <a:defRPr/>
            </a:pPr>
            <a:r>
              <a:rPr lang="en-US" sz="2800" i="1" dirty="0">
                <a:ln w="1905"/>
                <a:solidFill>
                  <a:srgbClr val="FF0000"/>
                </a:solidFill>
                <a:effectLst>
                  <a:outerShdw blurRad="63500" sx="102000" sy="102000" algn="ctr" rotWithShape="0">
                    <a:prstClr val="black">
                      <a:alpha val="40000"/>
                    </a:prstClr>
                  </a:outerShdw>
                </a:effectLst>
              </a:rPr>
              <a:t>result</a:t>
            </a:r>
          </a:p>
        </p:txBody>
      </p:sp>
      <p:grpSp>
        <p:nvGrpSpPr>
          <p:cNvPr id="35" name="Group 67"/>
          <p:cNvGrpSpPr>
            <a:grpSpLocks/>
          </p:cNvGrpSpPr>
          <p:nvPr/>
        </p:nvGrpSpPr>
        <p:grpSpPr bwMode="auto">
          <a:xfrm>
            <a:off x="2530475" y="1450329"/>
            <a:ext cx="4281488" cy="2379662"/>
            <a:chOff x="2301098" y="1583734"/>
            <a:chExt cx="4282582" cy="2378666"/>
          </a:xfrm>
        </p:grpSpPr>
        <p:sp>
          <p:nvSpPr>
            <p:cNvPr id="36" name="Rectangle 35"/>
            <p:cNvSpPr/>
            <p:nvPr/>
          </p:nvSpPr>
          <p:spPr bwMode="auto">
            <a:xfrm>
              <a:off x="2301098" y="1583734"/>
              <a:ext cx="4282582" cy="2378666"/>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algn="ctr" fontAlgn="auto">
                <a:spcBef>
                  <a:spcPts val="0"/>
                </a:spcBef>
                <a:spcAft>
                  <a:spcPts val="0"/>
                </a:spcAft>
                <a:defRPr/>
              </a:pPr>
              <a:r>
                <a:rPr lang="en-GB" sz="1600" u="sng" kern="0" dirty="0">
                  <a:solidFill>
                    <a:sysClr val="windowText" lastClr="000000"/>
                  </a:solidFill>
                  <a:latin typeface="Calibri"/>
                  <a:cs typeface="+mn-cs"/>
                </a:rPr>
                <a:t>forecast : </a:t>
              </a:r>
              <a:r>
                <a:rPr lang="en-GB" sz="1600" u="sng" kern="0" dirty="0" err="1">
                  <a:solidFill>
                    <a:sysClr val="windowText" lastClr="000000"/>
                  </a:solidFill>
                  <a:latin typeface="Calibri"/>
                  <a:cs typeface="+mn-cs"/>
                </a:rPr>
                <a:t>OM_Observation</a:t>
              </a:r>
              <a:endParaRPr lang="en-GB" sz="1600" u="sng" kern="0" dirty="0">
                <a:solidFill>
                  <a:sysClr val="windowText" lastClr="000000"/>
                </a:solidFill>
                <a:latin typeface="Calibri"/>
                <a:cs typeface="+mn-cs"/>
              </a:endParaRPr>
            </a:p>
          </p:txBody>
        </p:sp>
        <p:sp>
          <p:nvSpPr>
            <p:cNvPr id="37" name="Rectangle 36"/>
            <p:cNvSpPr/>
            <p:nvPr/>
          </p:nvSpPr>
          <p:spPr bwMode="auto">
            <a:xfrm>
              <a:off x="2301098" y="1918556"/>
              <a:ext cx="4282582" cy="1831208"/>
            </a:xfrm>
            <a:prstGeom prst="rect">
              <a:avLst/>
            </a:prstGeom>
            <a:solidFill>
              <a:sysClr val="window" lastClr="FFFFFF"/>
            </a:solidFill>
            <a:ln w="6350" cap="flat" cmpd="sng" algn="ctr">
              <a:solidFill>
                <a:sysClr val="windowText" lastClr="000000"/>
              </a:solidFill>
              <a:prstDash val="solid"/>
            </a:ln>
            <a:effectLst/>
          </p:spPr>
          <p:txBody>
            <a:bodyPr/>
            <a:lstStyle/>
            <a:p>
              <a:pPr fontAlgn="auto">
                <a:spcBef>
                  <a:spcPts val="0"/>
                </a:spcBef>
                <a:spcAft>
                  <a:spcPts val="0"/>
                </a:spcAft>
                <a:defRPr/>
              </a:pPr>
              <a:r>
                <a:rPr lang="en-GB" sz="1600" kern="0" dirty="0">
                  <a:solidFill>
                    <a:sysClr val="windowText" lastClr="000000"/>
                  </a:solidFill>
                  <a:latin typeface="Calibri"/>
                  <a:cs typeface="+mn-cs"/>
                </a:rPr>
                <a:t>parameter.name = “</a:t>
              </a:r>
              <a:r>
                <a:rPr lang="en-GB" sz="1600" kern="0" dirty="0" err="1">
                  <a:solidFill>
                    <a:sysClr val="windowText" lastClr="000000"/>
                  </a:solidFill>
                  <a:latin typeface="Calibri"/>
                  <a:cs typeface="+mn-cs"/>
                </a:rPr>
                <a:t>analysisTime</a:t>
              </a:r>
              <a:r>
                <a:rPr lang="en-GB" sz="1600" kern="0" dirty="0">
                  <a:solidFill>
                    <a:sysClr val="windowText" lastClr="000000"/>
                  </a:solidFill>
                  <a:latin typeface="Calibri"/>
                  <a:cs typeface="+mn-cs"/>
                </a:rPr>
                <a:t>”</a:t>
              </a:r>
            </a:p>
            <a:p>
              <a:pPr fontAlgn="auto">
                <a:spcBef>
                  <a:spcPts val="0"/>
                </a:spcBef>
                <a:spcAft>
                  <a:spcPts val="0"/>
                </a:spcAft>
                <a:defRPr/>
              </a:pPr>
              <a:r>
                <a:rPr lang="en-GB" sz="1600" kern="0" dirty="0" err="1">
                  <a:solidFill>
                    <a:sysClr val="windowText" lastClr="000000"/>
                  </a:solidFill>
                  <a:latin typeface="Calibri"/>
                  <a:cs typeface="+mn-cs"/>
                </a:rPr>
                <a:t>parameter.value</a:t>
              </a:r>
              <a:r>
                <a:rPr lang="en-GB" sz="1600" kern="0" dirty="0">
                  <a:solidFill>
                    <a:sysClr val="windowText" lastClr="000000"/>
                  </a:solidFill>
                  <a:latin typeface="Calibri"/>
                  <a:cs typeface="+mn-cs"/>
                </a:rPr>
                <a:t> = 2010-05-06T00:00Z</a:t>
              </a:r>
            </a:p>
            <a:p>
              <a:pPr fontAlgn="auto">
                <a:spcBef>
                  <a:spcPts val="0"/>
                </a:spcBef>
                <a:spcAft>
                  <a:spcPts val="0"/>
                </a:spcAft>
                <a:defRPr/>
              </a:pPr>
              <a:r>
                <a:rPr lang="en-GB" sz="1600" kern="0" dirty="0" err="1">
                  <a:solidFill>
                    <a:sysClr val="windowText" lastClr="000000"/>
                  </a:solidFill>
                  <a:latin typeface="Calibri"/>
                  <a:cs typeface="+mn-cs"/>
                </a:rPr>
                <a:t>phenomenonTime.begin</a:t>
              </a:r>
              <a:r>
                <a:rPr lang="en-GB" sz="1600" kern="0" dirty="0">
                  <a:solidFill>
                    <a:sysClr val="windowText" lastClr="000000"/>
                  </a:solidFill>
                  <a:latin typeface="Calibri"/>
                  <a:cs typeface="+mn-cs"/>
                </a:rPr>
                <a:t> = </a:t>
              </a:r>
              <a:r>
                <a:rPr lang="en-GB" sz="1600" kern="0" dirty="0">
                  <a:solidFill>
                    <a:sysClr val="windowText" lastClr="000000"/>
                  </a:solidFill>
                  <a:latin typeface="Calibri"/>
                </a:rPr>
                <a:t>2010-05-06T00:00Z</a:t>
              </a:r>
            </a:p>
            <a:p>
              <a:pPr fontAlgn="auto">
                <a:spcBef>
                  <a:spcPts val="0"/>
                </a:spcBef>
                <a:spcAft>
                  <a:spcPts val="0"/>
                </a:spcAft>
                <a:defRPr/>
              </a:pPr>
              <a:r>
                <a:rPr lang="en-GB" sz="1600" kern="0" dirty="0" err="1">
                  <a:solidFill>
                    <a:sysClr val="windowText" lastClr="000000"/>
                  </a:solidFill>
                  <a:latin typeface="Calibri"/>
                  <a:cs typeface="+mn-cs"/>
                </a:rPr>
                <a:t>phenomenonTime.end</a:t>
              </a:r>
              <a:r>
                <a:rPr lang="en-GB" sz="1600" kern="0" dirty="0">
                  <a:solidFill>
                    <a:sysClr val="windowText" lastClr="000000"/>
                  </a:solidFill>
                  <a:latin typeface="Calibri"/>
                  <a:cs typeface="+mn-cs"/>
                </a:rPr>
                <a:t> = 2010-05-09T12:00Z</a:t>
              </a:r>
            </a:p>
            <a:p>
              <a:pPr fontAlgn="auto">
                <a:spcBef>
                  <a:spcPts val="0"/>
                </a:spcBef>
                <a:spcAft>
                  <a:spcPts val="0"/>
                </a:spcAft>
                <a:defRPr/>
              </a:pPr>
              <a:r>
                <a:rPr lang="en-GB" sz="1600" kern="0" dirty="0" err="1">
                  <a:solidFill>
                    <a:sysClr val="windowText" lastClr="000000"/>
                  </a:solidFill>
                  <a:latin typeface="Calibri"/>
                  <a:cs typeface="+mn-cs"/>
                </a:rPr>
                <a:t>resultTime</a:t>
              </a:r>
              <a:r>
                <a:rPr lang="en-GB" sz="1600" kern="0" dirty="0">
                  <a:solidFill>
                    <a:sysClr val="windowText" lastClr="000000"/>
                  </a:solidFill>
                  <a:latin typeface="Calibri"/>
                  <a:cs typeface="+mn-cs"/>
                </a:rPr>
                <a:t> = 2010-05-06T04:30Z</a:t>
              </a:r>
              <a:endParaRPr lang="en-GB" sz="1600" b="0" kern="0" dirty="0">
                <a:solidFill>
                  <a:sysClr val="windowText" lastClr="000000"/>
                </a:solidFill>
                <a:latin typeface="Calibri"/>
                <a:cs typeface="+mn-cs"/>
              </a:endParaRPr>
            </a:p>
            <a:p>
              <a:pPr fontAlgn="auto">
                <a:spcBef>
                  <a:spcPts val="0"/>
                </a:spcBef>
                <a:spcAft>
                  <a:spcPts val="0"/>
                </a:spcAft>
                <a:defRPr/>
              </a:pPr>
              <a:r>
                <a:rPr lang="en-GB" sz="1600" b="0" kern="0" dirty="0" err="1">
                  <a:solidFill>
                    <a:sysClr val="windowText" lastClr="000000"/>
                  </a:solidFill>
                  <a:latin typeface="Calibri"/>
                  <a:cs typeface="+mn-cs"/>
                </a:rPr>
                <a:t>validTime</a:t>
              </a:r>
              <a:r>
                <a:rPr lang="en-GB" sz="1600" b="0" i="1" kern="0" dirty="0">
                  <a:solidFill>
                    <a:sysClr val="windowText" lastClr="000000"/>
                  </a:solidFill>
                  <a:latin typeface="Calibri"/>
                  <a:cs typeface="+mn-cs"/>
                </a:rPr>
                <a:t> [optional – not specified]</a:t>
              </a:r>
            </a:p>
            <a:p>
              <a:pPr fontAlgn="auto">
                <a:spcBef>
                  <a:spcPts val="0"/>
                </a:spcBef>
                <a:spcAft>
                  <a:spcPts val="0"/>
                </a:spcAft>
                <a:defRPr/>
              </a:pPr>
              <a:r>
                <a:rPr lang="en-GB" sz="1600" b="0" kern="0" dirty="0" err="1">
                  <a:solidFill>
                    <a:sysClr val="windowText" lastClr="000000"/>
                  </a:solidFill>
                  <a:latin typeface="Calibri"/>
                  <a:cs typeface="+mn-cs"/>
                </a:rPr>
                <a:t>resultQuality</a:t>
              </a:r>
              <a:r>
                <a:rPr lang="en-GB" sz="1600" b="0" i="1" kern="0" dirty="0">
                  <a:solidFill>
                    <a:sysClr val="windowText" lastClr="000000"/>
                  </a:solidFill>
                  <a:latin typeface="Calibri"/>
                  <a:cs typeface="+mn-cs"/>
                </a:rPr>
                <a:t> [optional – not specified]</a:t>
              </a:r>
            </a:p>
          </p:txBody>
        </p:sp>
        <p:cxnSp>
          <p:nvCxnSpPr>
            <p:cNvPr id="38" name="Straight Connector 24"/>
            <p:cNvCxnSpPr>
              <a:cxnSpLocks noChangeShapeType="1"/>
            </p:cNvCxnSpPr>
            <p:nvPr/>
          </p:nvCxnSpPr>
          <p:spPr bwMode="auto">
            <a:xfrm>
              <a:off x="6581641" y="1583734"/>
              <a:ext cx="0" cy="2378666"/>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grpSp>
      <p:cxnSp>
        <p:nvCxnSpPr>
          <p:cNvPr id="41" name="Straight Arrow Connector 83"/>
          <p:cNvCxnSpPr>
            <a:cxnSpLocks noChangeShapeType="1"/>
            <a:endCxn id="39" idx="0"/>
          </p:cNvCxnSpPr>
          <p:nvPr/>
        </p:nvCxnSpPr>
        <p:spPr bwMode="auto">
          <a:xfrm rot="5400000">
            <a:off x="1560513" y="3439466"/>
            <a:ext cx="1506538" cy="509587"/>
          </a:xfrm>
          <a:prstGeom prst="bentConnector3">
            <a:avLst>
              <a:gd name="adj1" fmla="val 56"/>
            </a:avLst>
          </a:prstGeom>
          <a:noFill/>
          <a:ln w="12700" algn="ctr">
            <a:solidFill>
              <a:srgbClr val="000000"/>
            </a:solidFill>
            <a:round/>
            <a:headEnd type="oval" w="med" len="med"/>
            <a:tailEnd type="arrow" w="med" len="med"/>
          </a:ln>
          <a:extLst>
            <a:ext uri="{909E8E84-426E-40DD-AFC4-6F175D3DCCD1}">
              <a14:hiddenFill xmlns:a14="http://schemas.microsoft.com/office/drawing/2010/main">
                <a:noFill/>
              </a14:hiddenFill>
            </a:ext>
          </a:extLst>
        </p:spPr>
      </p:cxnSp>
      <p:cxnSp>
        <p:nvCxnSpPr>
          <p:cNvPr id="42" name="Straight Arrow Connector 83"/>
          <p:cNvCxnSpPr>
            <a:cxnSpLocks noChangeShapeType="1"/>
          </p:cNvCxnSpPr>
          <p:nvPr/>
        </p:nvCxnSpPr>
        <p:spPr bwMode="auto">
          <a:xfrm rot="5400000">
            <a:off x="1265238" y="2972741"/>
            <a:ext cx="1803400" cy="803275"/>
          </a:xfrm>
          <a:prstGeom prst="bentConnector3">
            <a:avLst>
              <a:gd name="adj1" fmla="val 106"/>
            </a:avLst>
          </a:prstGeom>
          <a:noFill/>
          <a:ln w="12700" algn="ctr">
            <a:solidFill>
              <a:srgbClr val="000000"/>
            </a:solidFill>
            <a:round/>
            <a:headEnd type="oval" w="med" len="med"/>
            <a:tailEnd type="arrow" w="med" len="med"/>
          </a:ln>
          <a:extLst>
            <a:ext uri="{909E8E84-426E-40DD-AFC4-6F175D3DCCD1}">
              <a14:hiddenFill xmlns:a14="http://schemas.microsoft.com/office/drawing/2010/main">
                <a:noFill/>
              </a14:hiddenFill>
            </a:ext>
          </a:extLst>
        </p:spPr>
      </p:cxnSp>
      <p:grpSp>
        <p:nvGrpSpPr>
          <p:cNvPr id="43" name="Group 125"/>
          <p:cNvGrpSpPr>
            <a:grpSpLocks/>
          </p:cNvGrpSpPr>
          <p:nvPr/>
        </p:nvGrpSpPr>
        <p:grpSpPr bwMode="auto">
          <a:xfrm>
            <a:off x="2576513" y="1856729"/>
            <a:ext cx="130175" cy="482600"/>
            <a:chOff x="2438400" y="2000250"/>
            <a:chExt cx="129404" cy="483350"/>
          </a:xfrm>
        </p:grpSpPr>
        <p:cxnSp>
          <p:nvCxnSpPr>
            <p:cNvPr id="44" name="Straight Connector 119"/>
            <p:cNvCxnSpPr>
              <a:cxnSpLocks noChangeShapeType="1"/>
            </p:cNvCxnSpPr>
            <p:nvPr/>
          </p:nvCxnSpPr>
          <p:spPr bwMode="auto">
            <a:xfrm flipH="1">
              <a:off x="2438400" y="2000250"/>
              <a:ext cx="129404" cy="0"/>
            </a:xfrm>
            <a:prstGeom prst="line">
              <a:avLst/>
            </a:prstGeom>
            <a:noFill/>
            <a:ln w="12700" cap="rnd" algn="ctr">
              <a:solidFill>
                <a:srgbClr val="000000"/>
              </a:solidFill>
              <a:round/>
              <a:headEnd/>
              <a:tailEnd/>
            </a:ln>
            <a:extLst>
              <a:ext uri="{909E8E84-426E-40DD-AFC4-6F175D3DCCD1}">
                <a14:hiddenFill xmlns:a14="http://schemas.microsoft.com/office/drawing/2010/main">
                  <a:noFill/>
                </a14:hiddenFill>
              </a:ext>
            </a:extLst>
          </p:spPr>
        </p:cxnSp>
        <p:cxnSp>
          <p:nvCxnSpPr>
            <p:cNvPr id="45" name="Straight Connector 121"/>
            <p:cNvCxnSpPr>
              <a:cxnSpLocks noChangeShapeType="1"/>
            </p:cNvCxnSpPr>
            <p:nvPr/>
          </p:nvCxnSpPr>
          <p:spPr bwMode="auto">
            <a:xfrm flipH="1">
              <a:off x="2438400" y="2483600"/>
              <a:ext cx="129404" cy="0"/>
            </a:xfrm>
            <a:prstGeom prst="line">
              <a:avLst/>
            </a:prstGeom>
            <a:noFill/>
            <a:ln w="12700" cap="rnd" algn="ctr">
              <a:solidFill>
                <a:srgbClr val="000000"/>
              </a:solidFill>
              <a:round/>
              <a:headEnd/>
              <a:tailEnd/>
            </a:ln>
            <a:extLst>
              <a:ext uri="{909E8E84-426E-40DD-AFC4-6F175D3DCCD1}">
                <a14:hiddenFill xmlns:a14="http://schemas.microsoft.com/office/drawing/2010/main">
                  <a:noFill/>
                </a14:hiddenFill>
              </a:ext>
            </a:extLst>
          </p:spPr>
        </p:cxnSp>
        <p:cxnSp>
          <p:nvCxnSpPr>
            <p:cNvPr id="46" name="Straight Connector 122"/>
            <p:cNvCxnSpPr>
              <a:cxnSpLocks noChangeShapeType="1"/>
            </p:cNvCxnSpPr>
            <p:nvPr/>
          </p:nvCxnSpPr>
          <p:spPr bwMode="auto">
            <a:xfrm flipH="1">
              <a:off x="2438400" y="2000250"/>
              <a:ext cx="1" cy="483350"/>
            </a:xfrm>
            <a:prstGeom prst="line">
              <a:avLst/>
            </a:prstGeom>
            <a:noFill/>
            <a:ln w="12700" cap="rnd" algn="ctr">
              <a:solidFill>
                <a:srgbClr val="000000"/>
              </a:solidFill>
              <a:round/>
              <a:headEnd/>
              <a:tailEnd/>
            </a:ln>
            <a:extLst>
              <a:ext uri="{909E8E84-426E-40DD-AFC4-6F175D3DCCD1}">
                <a14:hiddenFill xmlns:a14="http://schemas.microsoft.com/office/drawing/2010/main">
                  <a:noFill/>
                </a14:hiddenFill>
              </a:ext>
            </a:extLst>
          </p:spPr>
        </p:cxnSp>
      </p:grpSp>
      <p:cxnSp>
        <p:nvCxnSpPr>
          <p:cNvPr id="47" name="Straight Connector 131"/>
          <p:cNvCxnSpPr>
            <a:cxnSpLocks noChangeShapeType="1"/>
          </p:cNvCxnSpPr>
          <p:nvPr/>
        </p:nvCxnSpPr>
        <p:spPr bwMode="auto">
          <a:xfrm flipH="1">
            <a:off x="1190625" y="2094854"/>
            <a:ext cx="1385888" cy="0"/>
          </a:xfrm>
          <a:prstGeom prst="line">
            <a:avLst/>
          </a:prstGeom>
          <a:noFill/>
          <a:ln w="12700" cap="rnd" algn="ctr">
            <a:solidFill>
              <a:srgbClr val="000000"/>
            </a:solidFill>
            <a:round/>
            <a:headEnd type="oval" w="med" len="med"/>
            <a:tailEnd/>
          </a:ln>
          <a:extLst>
            <a:ext uri="{909E8E84-426E-40DD-AFC4-6F175D3DCCD1}">
              <a14:hiddenFill xmlns:a14="http://schemas.microsoft.com/office/drawing/2010/main">
                <a:noFill/>
              </a14:hiddenFill>
            </a:ext>
          </a:extLst>
        </p:spPr>
      </p:cxnSp>
      <p:cxnSp>
        <p:nvCxnSpPr>
          <p:cNvPr id="48" name="Straight Arrow Connector 83"/>
          <p:cNvCxnSpPr>
            <a:cxnSpLocks noChangeShapeType="1"/>
            <a:endCxn id="40" idx="1"/>
          </p:cNvCxnSpPr>
          <p:nvPr/>
        </p:nvCxnSpPr>
        <p:spPr bwMode="auto">
          <a:xfrm rot="16200000" flipH="1">
            <a:off x="124619" y="3160860"/>
            <a:ext cx="2532062" cy="400050"/>
          </a:xfrm>
          <a:prstGeom prst="bentConnector2">
            <a:avLst/>
          </a:prstGeom>
          <a:noFill/>
          <a:ln w="12700"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49" name="Straight Arrow Connector 83"/>
          <p:cNvCxnSpPr>
            <a:cxnSpLocks noChangeShapeType="1"/>
          </p:cNvCxnSpPr>
          <p:nvPr/>
        </p:nvCxnSpPr>
        <p:spPr bwMode="auto">
          <a:xfrm rot="16200000" flipH="1">
            <a:off x="6025357" y="3097360"/>
            <a:ext cx="1563687" cy="771525"/>
          </a:xfrm>
          <a:prstGeom prst="bentConnector3">
            <a:avLst>
              <a:gd name="adj1" fmla="val 93"/>
            </a:avLst>
          </a:prstGeom>
          <a:noFill/>
          <a:ln w="12700" algn="ctr">
            <a:solidFill>
              <a:srgbClr val="000000"/>
            </a:solidFill>
            <a:round/>
            <a:headEnd type="oval" w="med" len="med"/>
            <a:tailEnd type="arrow" w="med" len="med"/>
          </a:ln>
          <a:extLst>
            <a:ext uri="{909E8E84-426E-40DD-AFC4-6F175D3DCCD1}">
              <a14:hiddenFill xmlns:a14="http://schemas.microsoft.com/office/drawing/2010/main">
                <a:noFill/>
              </a14:hiddenFill>
            </a:ext>
          </a:extLst>
        </p:spPr>
      </p:cxnSp>
      <p:sp>
        <p:nvSpPr>
          <p:cNvPr id="50"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ct val="20000"/>
              </a:spcBef>
              <a:buClr>
                <a:srgbClr val="092E5C"/>
              </a:buClr>
            </a:pPr>
            <a:r>
              <a:rPr lang="en-GB" sz="2800" kern="0" dirty="0" smtClean="0">
                <a:solidFill>
                  <a:srgbClr val="000000"/>
                </a:solidFill>
                <a:effectLst/>
                <a:latin typeface="Arial"/>
              </a:rPr>
              <a:t>ISO19156 Observations and measurements:</a:t>
            </a:r>
          </a:p>
          <a:p>
            <a:pPr marL="233363" lvl="0" indent="-233363" algn="l">
              <a:spcBef>
                <a:spcPct val="20000"/>
              </a:spcBef>
              <a:buClr>
                <a:srgbClr val="092E5C"/>
              </a:buClr>
            </a:pPr>
            <a:r>
              <a:rPr kumimoji="0" lang="en-GB" sz="2000" b="0" i="0" u="none" strike="noStrike" kern="0" cap="none" spc="0" normalizeH="0" baseline="0" noProof="0" dirty="0" smtClean="0">
                <a:ln>
                  <a:noFill/>
                </a:ln>
                <a:solidFill>
                  <a:srgbClr val="000000"/>
                </a:solidFill>
                <a:effectLst/>
                <a:uLnTx/>
                <a:uFillTx/>
                <a:latin typeface="Arial"/>
                <a:ea typeface="ＭＳ Ｐゴシック" pitchFamily="-65" charset="-128"/>
              </a:rPr>
              <a:t>also suitable</a:t>
            </a:r>
            <a:r>
              <a:rPr kumimoji="0" lang="en-GB" sz="2000" b="0" i="0" u="none" strike="noStrike" kern="0" cap="none" spc="0" normalizeH="0" noProof="0" dirty="0" smtClean="0">
                <a:ln>
                  <a:noFill/>
                </a:ln>
                <a:solidFill>
                  <a:srgbClr val="000000"/>
                </a:solidFill>
                <a:effectLst/>
                <a:uLnTx/>
                <a:uFillTx/>
                <a:latin typeface="Arial"/>
                <a:ea typeface="ＭＳ Ｐゴシック" pitchFamily="-65" charset="-128"/>
              </a:rPr>
              <a:t> for numerical simulations – including forecasts</a:t>
            </a:r>
            <a:endParaRPr kumimoji="0" lang="en-GB" sz="1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grpSp>
        <p:nvGrpSpPr>
          <p:cNvPr id="53" name="Group 52"/>
          <p:cNvGrpSpPr/>
          <p:nvPr/>
        </p:nvGrpSpPr>
        <p:grpSpPr>
          <a:xfrm>
            <a:off x="3724771" y="2215116"/>
            <a:ext cx="1754029" cy="745306"/>
            <a:chOff x="3724771" y="2363400"/>
            <a:chExt cx="1754029" cy="745306"/>
          </a:xfrm>
        </p:grpSpPr>
        <p:sp>
          <p:nvSpPr>
            <p:cNvPr id="52" name="Rounded Rectangle 51"/>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2159" y="2376869"/>
              <a:ext cx="1566863" cy="73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4" name="Rectangle 53"/>
          <p:cNvSpPr/>
          <p:nvPr/>
        </p:nvSpPr>
        <p:spPr>
          <a:xfrm>
            <a:off x="6323013" y="2057852"/>
            <a:ext cx="2751203" cy="1631216"/>
          </a:xfrm>
          <a:prstGeom prst="rect">
            <a:avLst/>
          </a:prstGeom>
          <a:solidFill>
            <a:schemeClr val="bg1">
              <a:alpha val="80000"/>
            </a:schemeClr>
          </a:solidFill>
          <a:effectLst>
            <a:softEdge rad="127000"/>
          </a:effectLst>
        </p:spPr>
        <p:txBody>
          <a:bodyPr wrap="square">
            <a:spAutoFit/>
          </a:bodyPr>
          <a:lstStyle/>
          <a:p>
            <a:pPr lvl="0" algn="r">
              <a:spcAft>
                <a:spcPts val="1200"/>
              </a:spcAft>
            </a:pPr>
            <a:r>
              <a:rPr lang="en-GB" sz="2000" i="1" kern="0" dirty="0" err="1" smtClean="0">
                <a:solidFill>
                  <a:srgbClr val="595959"/>
                </a:solidFill>
                <a:ea typeface="Times New Roman"/>
              </a:rPr>
              <a:t>OM_Process</a:t>
            </a:r>
            <a:r>
              <a:rPr lang="en-GB" sz="2000" i="1" kern="0" dirty="0" smtClean="0">
                <a:solidFill>
                  <a:srgbClr val="595959"/>
                </a:solidFill>
                <a:ea typeface="Times New Roman"/>
              </a:rPr>
              <a:t> can describe a numerical simulation to </a:t>
            </a:r>
            <a:r>
              <a:rPr lang="en-GB" sz="2000" b="1" i="1" kern="0" dirty="0" smtClean="0">
                <a:solidFill>
                  <a:srgbClr val="595959"/>
                </a:solidFill>
                <a:ea typeface="Times New Roman"/>
              </a:rPr>
              <a:t>ESTIMATE</a:t>
            </a:r>
            <a:r>
              <a:rPr lang="en-GB" sz="2000" i="1" kern="0" dirty="0" smtClean="0">
                <a:solidFill>
                  <a:srgbClr val="595959"/>
                </a:solidFill>
                <a:ea typeface="Times New Roman"/>
              </a:rPr>
              <a:t> a value in the future (e.g. a FORECAST)</a:t>
            </a:r>
          </a:p>
        </p:txBody>
      </p:sp>
      <p:grpSp>
        <p:nvGrpSpPr>
          <p:cNvPr id="88" name="Group 87"/>
          <p:cNvGrpSpPr/>
          <p:nvPr/>
        </p:nvGrpSpPr>
        <p:grpSpPr>
          <a:xfrm>
            <a:off x="3049588" y="4542742"/>
            <a:ext cx="2095500" cy="2198687"/>
            <a:chOff x="3049588" y="4542742"/>
            <a:chExt cx="2095500" cy="2198687"/>
          </a:xfrm>
        </p:grpSpPr>
        <p:sp>
          <p:nvSpPr>
            <p:cNvPr id="62" name="Rectangle 61"/>
            <p:cNvSpPr/>
            <p:nvPr/>
          </p:nvSpPr>
          <p:spPr bwMode="auto">
            <a:xfrm>
              <a:off x="3049588" y="5009467"/>
              <a:ext cx="2095500" cy="1731962"/>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hangingPunct="0">
                <a:defRPr/>
              </a:pPr>
              <a:endParaRPr lang="en-GB">
                <a:latin typeface="CG Times" charset="0"/>
              </a:endParaRPr>
            </a:p>
          </p:txBody>
        </p:sp>
        <p:grpSp>
          <p:nvGrpSpPr>
            <p:cNvPr id="64" name="Group 73735"/>
            <p:cNvGrpSpPr>
              <a:grpSpLocks/>
            </p:cNvGrpSpPr>
            <p:nvPr/>
          </p:nvGrpSpPr>
          <p:grpSpPr bwMode="auto">
            <a:xfrm>
              <a:off x="3081338" y="5044392"/>
              <a:ext cx="2041525" cy="1663700"/>
              <a:chOff x="4629805" y="4318439"/>
              <a:chExt cx="2041629" cy="1663928"/>
            </a:xfrm>
          </p:grpSpPr>
          <p:grpSp>
            <p:nvGrpSpPr>
              <p:cNvPr id="65" name="Group 73727"/>
              <p:cNvGrpSpPr>
                <a:grpSpLocks/>
              </p:cNvGrpSpPr>
              <p:nvPr/>
            </p:nvGrpSpPr>
            <p:grpSpPr bwMode="auto">
              <a:xfrm>
                <a:off x="4629805" y="4318439"/>
                <a:ext cx="2041629" cy="1663928"/>
                <a:chOff x="1714500" y="1100138"/>
                <a:chExt cx="5715000" cy="4657725"/>
              </a:xfrm>
            </p:grpSpPr>
            <p:pic>
              <p:nvPicPr>
                <p:cNvPr id="6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14500" y="1100138"/>
                  <a:ext cx="5715000" cy="4657725"/>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8" name="Rectangle 67"/>
                <p:cNvSpPr/>
                <p:nvPr/>
              </p:nvSpPr>
              <p:spPr bwMode="auto">
                <a:xfrm>
                  <a:off x="5437216" y="1195347"/>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hangingPunct="0">
                    <a:defRPr/>
                  </a:pPr>
                  <a:endParaRPr lang="en-GB">
                    <a:latin typeface="CG Times" charset="0"/>
                  </a:endParaRPr>
                </a:p>
              </p:txBody>
            </p:sp>
          </p:grpSp>
          <p:pic>
            <p:nvPicPr>
              <p:cNvPr id="6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9062" y="4400741"/>
                <a:ext cx="1081738" cy="74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4" name="Group 73742"/>
            <p:cNvGrpSpPr>
              <a:grpSpLocks/>
            </p:cNvGrpSpPr>
            <p:nvPr/>
          </p:nvGrpSpPr>
          <p:grpSpPr bwMode="auto">
            <a:xfrm>
              <a:off x="3997326" y="4542742"/>
              <a:ext cx="204787" cy="479082"/>
              <a:chOff x="3712752" y="4052995"/>
              <a:chExt cx="204572" cy="480436"/>
            </a:xfrm>
          </p:grpSpPr>
          <p:sp>
            <p:nvSpPr>
              <p:cNvPr id="75" name="Diamond 74"/>
              <p:cNvSpPr/>
              <p:nvPr/>
            </p:nvSpPr>
            <p:spPr>
              <a:xfrm>
                <a:off x="3712752" y="4052995"/>
                <a:ext cx="204572" cy="205366"/>
              </a:xfrm>
              <a:prstGeom prst="diamond">
                <a:avLst/>
              </a:prstGeom>
              <a:no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sz="1800" b="0"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mn-cs"/>
                </a:endParaRPr>
              </a:p>
            </p:txBody>
          </p:sp>
          <p:cxnSp>
            <p:nvCxnSpPr>
              <p:cNvPr id="76" name="Straight Connector 73741"/>
              <p:cNvCxnSpPr>
                <a:cxnSpLocks noChangeShapeType="1"/>
                <a:stCxn id="75" idx="2"/>
                <a:endCxn id="62" idx="0"/>
              </p:cNvCxnSpPr>
              <p:nvPr/>
            </p:nvCxnSpPr>
            <p:spPr bwMode="auto">
              <a:xfrm flipH="1">
                <a:off x="3812659" y="4258361"/>
                <a:ext cx="2379" cy="275070"/>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grpSp>
      </p:grpSp>
      <p:grpSp>
        <p:nvGrpSpPr>
          <p:cNvPr id="89" name="Group 88"/>
          <p:cNvGrpSpPr/>
          <p:nvPr/>
        </p:nvGrpSpPr>
        <p:grpSpPr>
          <a:xfrm>
            <a:off x="5372101" y="4545919"/>
            <a:ext cx="2095500" cy="2195510"/>
            <a:chOff x="5372101" y="4545919"/>
            <a:chExt cx="2095500" cy="2195510"/>
          </a:xfrm>
        </p:grpSpPr>
        <p:sp>
          <p:nvSpPr>
            <p:cNvPr id="63" name="Rectangle 62"/>
            <p:cNvSpPr/>
            <p:nvPr/>
          </p:nvSpPr>
          <p:spPr bwMode="auto">
            <a:xfrm>
              <a:off x="5372101" y="5009467"/>
              <a:ext cx="2095500" cy="1731962"/>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hangingPunct="0">
                <a:defRPr/>
              </a:pPr>
              <a:endParaRPr lang="en-GB">
                <a:latin typeface="CG Times" charset="0"/>
              </a:endParaRPr>
            </a:p>
          </p:txBody>
        </p:sp>
        <p:grpSp>
          <p:nvGrpSpPr>
            <p:cNvPr id="69" name="Group 73737"/>
            <p:cNvGrpSpPr>
              <a:grpSpLocks/>
            </p:cNvGrpSpPr>
            <p:nvPr/>
          </p:nvGrpSpPr>
          <p:grpSpPr bwMode="auto">
            <a:xfrm>
              <a:off x="5410201" y="5045979"/>
              <a:ext cx="2030412" cy="1660525"/>
              <a:chOff x="6957666" y="4323008"/>
              <a:chExt cx="2031421" cy="1660525"/>
            </a:xfrm>
          </p:grpSpPr>
          <p:grpSp>
            <p:nvGrpSpPr>
              <p:cNvPr id="70" name="Group 62"/>
              <p:cNvGrpSpPr>
                <a:grpSpLocks/>
              </p:cNvGrpSpPr>
              <p:nvPr/>
            </p:nvGrpSpPr>
            <p:grpSpPr bwMode="auto">
              <a:xfrm>
                <a:off x="6957666" y="4323008"/>
                <a:ext cx="2031421" cy="1660525"/>
                <a:chOff x="6426016" y="1622425"/>
                <a:chExt cx="5686425" cy="4648200"/>
              </a:xfrm>
            </p:grpSpPr>
            <p:pic>
              <p:nvPicPr>
                <p:cNvPr id="7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26016" y="1622425"/>
                  <a:ext cx="5686425" cy="4648200"/>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3" name="Rectangle 72"/>
                <p:cNvSpPr/>
                <p:nvPr/>
              </p:nvSpPr>
              <p:spPr bwMode="auto">
                <a:xfrm>
                  <a:off x="10161767" y="1709531"/>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hangingPunct="0">
                    <a:defRPr/>
                  </a:pPr>
                  <a:endParaRPr lang="en-GB">
                    <a:latin typeface="CG Times" charset="0"/>
                  </a:endParaRPr>
                </a:p>
              </p:txBody>
            </p:sp>
          </p:grpSp>
          <p:pic>
            <p:nvPicPr>
              <p:cNvPr id="71"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46990" y="4403123"/>
                <a:ext cx="1073148" cy="74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7" name="Group 85"/>
            <p:cNvGrpSpPr>
              <a:grpSpLocks/>
            </p:cNvGrpSpPr>
            <p:nvPr/>
          </p:nvGrpSpPr>
          <p:grpSpPr bwMode="auto">
            <a:xfrm>
              <a:off x="6323013" y="4545919"/>
              <a:ext cx="204788" cy="475905"/>
              <a:chOff x="3712752" y="4052995"/>
              <a:chExt cx="204572" cy="476453"/>
            </a:xfrm>
          </p:grpSpPr>
          <p:sp>
            <p:nvSpPr>
              <p:cNvPr id="78" name="Diamond 77"/>
              <p:cNvSpPr/>
              <p:nvPr/>
            </p:nvSpPr>
            <p:spPr>
              <a:xfrm>
                <a:off x="3712752" y="4052995"/>
                <a:ext cx="204572" cy="205023"/>
              </a:xfrm>
              <a:prstGeom prst="diamond">
                <a:avLst/>
              </a:prstGeom>
              <a:no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sz="1800" b="0"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mn-cs"/>
                </a:endParaRPr>
              </a:p>
            </p:txBody>
          </p:sp>
          <p:cxnSp>
            <p:nvCxnSpPr>
              <p:cNvPr id="79" name="Straight Connector 87"/>
              <p:cNvCxnSpPr>
                <a:cxnSpLocks noChangeShapeType="1"/>
                <a:stCxn id="78" idx="2"/>
                <a:endCxn id="63" idx="0"/>
              </p:cNvCxnSpPr>
              <p:nvPr/>
            </p:nvCxnSpPr>
            <p:spPr bwMode="auto">
              <a:xfrm flipH="1">
                <a:off x="3809488" y="4258018"/>
                <a:ext cx="5550" cy="271430"/>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grpSp>
      </p:grpSp>
      <p:grpSp>
        <p:nvGrpSpPr>
          <p:cNvPr id="87" name="Group 86"/>
          <p:cNvGrpSpPr/>
          <p:nvPr/>
        </p:nvGrpSpPr>
        <p:grpSpPr>
          <a:xfrm>
            <a:off x="727076" y="4343553"/>
            <a:ext cx="2095500" cy="2397876"/>
            <a:chOff x="727076" y="4343553"/>
            <a:chExt cx="2095500" cy="2397876"/>
          </a:xfrm>
        </p:grpSpPr>
        <p:sp>
          <p:nvSpPr>
            <p:cNvPr id="56" name="Rectangle 55"/>
            <p:cNvSpPr/>
            <p:nvPr/>
          </p:nvSpPr>
          <p:spPr bwMode="auto">
            <a:xfrm>
              <a:off x="727076" y="5009467"/>
              <a:ext cx="2095500" cy="1731962"/>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hangingPunct="0">
                <a:defRPr/>
              </a:pPr>
              <a:endParaRPr lang="en-GB">
                <a:latin typeface="CG Times" charset="0"/>
              </a:endParaRPr>
            </a:p>
          </p:txBody>
        </p:sp>
        <p:grpSp>
          <p:nvGrpSpPr>
            <p:cNvPr id="57" name="Group 73733"/>
            <p:cNvGrpSpPr>
              <a:grpSpLocks/>
            </p:cNvGrpSpPr>
            <p:nvPr/>
          </p:nvGrpSpPr>
          <p:grpSpPr bwMode="auto">
            <a:xfrm>
              <a:off x="766763" y="5044392"/>
              <a:ext cx="2030413" cy="1663700"/>
              <a:chOff x="2307824" y="4321587"/>
              <a:chExt cx="2031421" cy="1663928"/>
            </a:xfrm>
          </p:grpSpPr>
          <p:grpSp>
            <p:nvGrpSpPr>
              <p:cNvPr id="58" name="Group 73728"/>
              <p:cNvGrpSpPr>
                <a:grpSpLocks/>
              </p:cNvGrpSpPr>
              <p:nvPr/>
            </p:nvGrpSpPr>
            <p:grpSpPr bwMode="auto">
              <a:xfrm>
                <a:off x="2307824" y="4321587"/>
                <a:ext cx="2031421" cy="1663928"/>
                <a:chOff x="-3147538" y="580943"/>
                <a:chExt cx="5686425" cy="4657725"/>
              </a:xfrm>
            </p:grpSpPr>
            <p:pic>
              <p:nvPicPr>
                <p:cNvPr id="6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47538" y="580943"/>
                  <a:ext cx="5686425" cy="4657725"/>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 name="Rectangle 60"/>
                <p:cNvSpPr/>
                <p:nvPr/>
              </p:nvSpPr>
              <p:spPr bwMode="auto">
                <a:xfrm>
                  <a:off x="610406" y="673212"/>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hangingPunct="0">
                    <a:defRPr/>
                  </a:pPr>
                  <a:endParaRPr lang="en-GB">
                    <a:latin typeface="CG Times" charset="0"/>
                  </a:endParaRPr>
                </a:p>
              </p:txBody>
            </p:sp>
          </p:grpSp>
          <p:pic>
            <p:nvPicPr>
              <p:cNvPr id="59"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00122" y="4407600"/>
                <a:ext cx="1069433" cy="68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0" name="Diamond 79"/>
            <p:cNvSpPr/>
            <p:nvPr/>
          </p:nvSpPr>
          <p:spPr>
            <a:xfrm>
              <a:off x="1492251" y="4343553"/>
              <a:ext cx="565150" cy="565150"/>
            </a:xfrm>
            <a:prstGeom prst="diamond">
              <a:avLst/>
            </a:prstGeom>
            <a:solidFill>
              <a:srgbClr val="FFFFFF"/>
            </a:solid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sz="1800" b="0"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mn-cs"/>
              </a:endParaRPr>
            </a:p>
          </p:txBody>
        </p:sp>
        <p:cxnSp>
          <p:nvCxnSpPr>
            <p:cNvPr id="81" name="Straight Connector 90"/>
            <p:cNvCxnSpPr>
              <a:cxnSpLocks noChangeShapeType="1"/>
            </p:cNvCxnSpPr>
            <p:nvPr/>
          </p:nvCxnSpPr>
          <p:spPr bwMode="auto">
            <a:xfrm flipH="1">
              <a:off x="1773238" y="5833379"/>
              <a:ext cx="1588" cy="85725"/>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cxnSp>
          <p:nvCxnSpPr>
            <p:cNvPr id="82" name="Straight Connector 96"/>
            <p:cNvCxnSpPr>
              <a:cxnSpLocks noChangeShapeType="1"/>
              <a:stCxn id="80" idx="2"/>
            </p:cNvCxnSpPr>
            <p:nvPr/>
          </p:nvCxnSpPr>
          <p:spPr bwMode="auto">
            <a:xfrm>
              <a:off x="1774826" y="4908703"/>
              <a:ext cx="0" cy="100764"/>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grpSp>
      <p:sp>
        <p:nvSpPr>
          <p:cNvPr id="39" name="Diamond 38"/>
          <p:cNvSpPr/>
          <p:nvPr/>
        </p:nvSpPr>
        <p:spPr>
          <a:xfrm>
            <a:off x="1879600" y="4447529"/>
            <a:ext cx="358775" cy="36036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sz="1800" b="0"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40" name="Diamond 39"/>
          <p:cNvSpPr/>
          <p:nvPr/>
        </p:nvSpPr>
        <p:spPr bwMode="auto">
          <a:xfrm>
            <a:off x="1590675" y="4447529"/>
            <a:ext cx="360363" cy="360362"/>
          </a:xfrm>
          <a:prstGeom prst="diamond">
            <a:avLst/>
          </a:prstGeom>
          <a:gradFill rotWithShape="1">
            <a:gsLst>
              <a:gs pos="0">
                <a:srgbClr val="C0504D">
                  <a:shade val="51000"/>
                  <a:satMod val="130000"/>
                </a:srgbClr>
              </a:gs>
              <a:gs pos="80000">
                <a:srgbClr val="C0504D">
                  <a:shade val="93000"/>
                  <a:satMod val="130000"/>
                </a:srgbClr>
              </a:gs>
              <a:gs pos="100000">
                <a:srgbClr val="C0504D">
                  <a:shade val="94000"/>
                  <a:satMod val="135000"/>
                </a:srgbClr>
              </a:gs>
            </a:gsLst>
            <a:lin ang="16200000" scaled="0"/>
          </a:gradFill>
          <a:ln w="9525" cap="flat" cmpd="sng" algn="ctr">
            <a:solidFill>
              <a:srgbClr val="85312F"/>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sz="1800" b="0"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mn-cs"/>
            </a:endParaRPr>
          </a:p>
        </p:txBody>
      </p:sp>
    </p:spTree>
    <p:extLst>
      <p:ext uri="{BB962C8B-B14F-4D97-AF65-F5344CB8AC3E}">
        <p14:creationId xmlns:p14="http://schemas.microsoft.com/office/powerpoint/2010/main" val="317139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3.33333E-6 7.98335E-6 L 0.39202 -0.14731 " pathEditMode="relative" ptsTypes="AA">
                                      <p:cBhvr>
                                        <p:cTn id="6" dur="2000" fill="hold"/>
                                        <p:tgtEl>
                                          <p:spTgt spid="53"/>
                                        </p:tgtEl>
                                        <p:attrNameLst>
                                          <p:attrName>ppt_x</p:attrName>
                                          <p:attrName>ppt_y</p:attrName>
                                        </p:attrNameLst>
                                      </p:cBhvr>
                                    </p:animMotion>
                                  </p:childTnLst>
                                </p:cTn>
                              </p:par>
                            </p:childTnLst>
                          </p:cTn>
                        </p:par>
                        <p:par>
                          <p:cTn id="7" fill="hold">
                            <p:stCondLst>
                              <p:cond delay="2000"/>
                            </p:stCondLst>
                            <p:childTnLst>
                              <p:par>
                                <p:cTn id="8" presetID="10" presetClass="entr" presetSubtype="0" fill="hold" grpId="0" nodeType="after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10" presetClass="entr" presetSubtype="0" fill="hold" grpId="0" nodeType="withEffect">
                                  <p:stCondLst>
                                    <p:cond delay="30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par>
                                <p:cTn id="14" presetID="10" presetClass="entr" presetSubtype="0" fill="hold" grpId="0" nodeType="withEffect">
                                  <p:stCondLst>
                                    <p:cond delay="30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30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par>
                                <p:cTn id="20" presetID="10" presetClass="entr" presetSubtype="0" fill="hold" grpId="0" nodeType="withEffect">
                                  <p:stCondLst>
                                    <p:cond delay="30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par>
                                <p:cTn id="23" presetID="10" presetClass="entr" presetSubtype="0" fill="hold" grpId="0" nodeType="withEffect">
                                  <p:stCondLst>
                                    <p:cond delay="30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nodeType="withEffect">
                                  <p:stCondLst>
                                    <p:cond delay="30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childTnLst>
                                </p:cTn>
                              </p:par>
                              <p:par>
                                <p:cTn id="29" presetID="10" presetClass="entr" presetSubtype="0" fill="hold" nodeType="withEffect">
                                  <p:stCondLst>
                                    <p:cond delay="30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par>
                                <p:cTn id="32" presetID="10" presetClass="entr" presetSubtype="0" fill="hold" nodeType="withEffect">
                                  <p:stCondLst>
                                    <p:cond delay="30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par>
                                <p:cTn id="35" presetID="10" presetClass="entr" presetSubtype="0" fill="hold" nodeType="withEffect">
                                  <p:stCondLst>
                                    <p:cond delay="30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nodeType="withEffect">
                                  <p:stCondLst>
                                    <p:cond delay="30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500"/>
                                        <p:tgtEl>
                                          <p:spTgt spid="48"/>
                                        </p:tgtEl>
                                      </p:cBhvr>
                                    </p:animEffect>
                                  </p:childTnLst>
                                </p:cTn>
                              </p:par>
                              <p:par>
                                <p:cTn id="41" presetID="10" presetClass="entr" presetSubtype="0" fill="hold" nodeType="withEffect">
                                  <p:stCondLst>
                                    <p:cond delay="30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par>
                                <p:cTn id="44" presetID="10" presetClass="entr" presetSubtype="0" fill="hold" nodeType="withEffect">
                                  <p:stCondLst>
                                    <p:cond delay="30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childTnLst>
                          </p:cTn>
                        </p:par>
                        <p:par>
                          <p:cTn id="47" fill="hold">
                            <p:stCondLst>
                              <p:cond delay="2800"/>
                            </p:stCondLst>
                            <p:childTnLst>
                              <p:par>
                                <p:cTn id="48" presetID="10" presetClass="entr" presetSubtype="0" fill="hold" nodeType="afterEffect">
                                  <p:stCondLst>
                                    <p:cond delay="0"/>
                                  </p:stCondLst>
                                  <p:childTnLst>
                                    <p:set>
                                      <p:cBhvr>
                                        <p:cTn id="49" dur="1" fill="hold">
                                          <p:stCondLst>
                                            <p:cond delay="0"/>
                                          </p:stCondLst>
                                        </p:cTn>
                                        <p:tgtEl>
                                          <p:spTgt spid="87"/>
                                        </p:tgtEl>
                                        <p:attrNameLst>
                                          <p:attrName>style.visibility</p:attrName>
                                        </p:attrNameLst>
                                      </p:cBhvr>
                                      <p:to>
                                        <p:strVal val="visible"/>
                                      </p:to>
                                    </p:set>
                                    <p:animEffect transition="in" filter="fade">
                                      <p:cBhvr>
                                        <p:cTn id="50" dur="500"/>
                                        <p:tgtEl>
                                          <p:spTgt spid="87"/>
                                        </p:tgtEl>
                                      </p:cBhvr>
                                    </p:animEffect>
                                  </p:childTnLst>
                                </p:cTn>
                              </p:par>
                            </p:childTnLst>
                          </p:cTn>
                        </p:par>
                        <p:par>
                          <p:cTn id="51" fill="hold">
                            <p:stCondLst>
                              <p:cond delay="3300"/>
                            </p:stCondLst>
                            <p:childTnLst>
                              <p:par>
                                <p:cTn id="52" presetID="10" presetClass="entr" presetSubtype="0" fill="hold" nodeType="afterEffect">
                                  <p:stCondLst>
                                    <p:cond delay="0"/>
                                  </p:stCondLst>
                                  <p:childTnLst>
                                    <p:set>
                                      <p:cBhvr>
                                        <p:cTn id="53" dur="1" fill="hold">
                                          <p:stCondLst>
                                            <p:cond delay="0"/>
                                          </p:stCondLst>
                                        </p:cTn>
                                        <p:tgtEl>
                                          <p:spTgt spid="88"/>
                                        </p:tgtEl>
                                        <p:attrNameLst>
                                          <p:attrName>style.visibility</p:attrName>
                                        </p:attrNameLst>
                                      </p:cBhvr>
                                      <p:to>
                                        <p:strVal val="visible"/>
                                      </p:to>
                                    </p:set>
                                    <p:animEffect transition="in" filter="fade">
                                      <p:cBhvr>
                                        <p:cTn id="54" dur="500"/>
                                        <p:tgtEl>
                                          <p:spTgt spid="88"/>
                                        </p:tgtEl>
                                      </p:cBhvr>
                                    </p:animEffect>
                                  </p:childTnLst>
                                </p:cTn>
                              </p:par>
                            </p:childTnLst>
                          </p:cTn>
                        </p:par>
                        <p:par>
                          <p:cTn id="55" fill="hold">
                            <p:stCondLst>
                              <p:cond delay="3800"/>
                            </p:stCondLst>
                            <p:childTnLst>
                              <p:par>
                                <p:cTn id="56" presetID="10" presetClass="entr" presetSubtype="0" fill="hold" nodeType="after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54" grpId="0" animBg="1"/>
      <p:bldP spid="39" grpId="0" animBg="1"/>
      <p:bldP spid="4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68" name="Group 7167"/>
          <p:cNvGrpSpPr/>
          <p:nvPr/>
        </p:nvGrpSpPr>
        <p:grpSpPr>
          <a:xfrm>
            <a:off x="1437174" y="2382791"/>
            <a:ext cx="6243151" cy="4103353"/>
            <a:chOff x="1437174" y="2382791"/>
            <a:chExt cx="6243151" cy="4103353"/>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088" y="2382791"/>
              <a:ext cx="6218237" cy="400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ounded Rectangle 15"/>
            <p:cNvSpPr/>
            <p:nvPr/>
          </p:nvSpPr>
          <p:spPr>
            <a:xfrm>
              <a:off x="3882593" y="4437560"/>
              <a:ext cx="2414474" cy="288032"/>
            </a:xfrm>
            <a:prstGeom prst="roundRect">
              <a:avLst>
                <a:gd name="adj" fmla="val 20896"/>
              </a:avLst>
            </a:prstGeom>
            <a:solidFill>
              <a:schemeClr val="accent2">
                <a:alpha val="4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ounded Rectangle 21"/>
            <p:cNvSpPr/>
            <p:nvPr/>
          </p:nvSpPr>
          <p:spPr>
            <a:xfrm>
              <a:off x="4436864" y="5419016"/>
              <a:ext cx="1349786" cy="1067128"/>
            </a:xfrm>
            <a:prstGeom prst="roundRect">
              <a:avLst>
                <a:gd name="adj" fmla="val 3758"/>
              </a:avLst>
            </a:prstGeom>
            <a:solidFill>
              <a:srgbClr val="FFC00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ounded Rectangle 22"/>
            <p:cNvSpPr/>
            <p:nvPr/>
          </p:nvSpPr>
          <p:spPr>
            <a:xfrm>
              <a:off x="1623720" y="4949624"/>
              <a:ext cx="2813144" cy="622120"/>
            </a:xfrm>
            <a:prstGeom prst="roundRect">
              <a:avLst>
                <a:gd name="adj" fmla="val 5218"/>
              </a:avLst>
            </a:prstGeom>
            <a:solidFill>
              <a:srgbClr val="00B05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ounded Rectangle 23"/>
            <p:cNvSpPr/>
            <p:nvPr/>
          </p:nvSpPr>
          <p:spPr>
            <a:xfrm>
              <a:off x="1437174" y="3162400"/>
              <a:ext cx="2659338" cy="592736"/>
            </a:xfrm>
            <a:prstGeom prst="roundRect">
              <a:avLst>
                <a:gd name="adj" fmla="val 12668"/>
              </a:avLst>
            </a:prstGeom>
            <a:solidFill>
              <a:srgbClr val="0070C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Rectangle 9"/>
          <p:cNvSpPr/>
          <p:nvPr/>
        </p:nvSpPr>
        <p:spPr>
          <a:xfrm>
            <a:off x="1237129" y="2138082"/>
            <a:ext cx="6683189" cy="457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ct val="20000"/>
              </a:spcBef>
              <a:buClr>
                <a:srgbClr val="092E5C"/>
              </a:buClr>
            </a:pPr>
            <a:r>
              <a:rPr lang="en-GB" sz="2800" kern="0" dirty="0" smtClean="0">
                <a:solidFill>
                  <a:srgbClr val="000000"/>
                </a:solidFill>
                <a:effectLst/>
                <a:latin typeface="Arial"/>
              </a:rPr>
              <a:t>Describing the Observation procedure</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pic>
        <p:nvPicPr>
          <p:cNvPr id="717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326" y="2555107"/>
            <a:ext cx="3684896" cy="3828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169" name="Group 7168"/>
          <p:cNvGrpSpPr/>
          <p:nvPr/>
        </p:nvGrpSpPr>
        <p:grpSpPr>
          <a:xfrm>
            <a:off x="3724771" y="2363400"/>
            <a:ext cx="1754029" cy="751500"/>
            <a:chOff x="3724771" y="2363400"/>
            <a:chExt cx="1754029" cy="751500"/>
          </a:xfrm>
        </p:grpSpPr>
        <p:sp>
          <p:nvSpPr>
            <p:cNvPr id="25" name="Rounded Rectangle 24"/>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1423" y="2383063"/>
              <a:ext cx="1566863" cy="73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3" name="Rectangle 42"/>
          <p:cNvSpPr/>
          <p:nvPr/>
        </p:nvSpPr>
        <p:spPr>
          <a:xfrm>
            <a:off x="4436864" y="1648412"/>
            <a:ext cx="4637353" cy="4862870"/>
          </a:xfrm>
          <a:prstGeom prst="rect">
            <a:avLst/>
          </a:prstGeom>
          <a:solidFill>
            <a:schemeClr val="bg1">
              <a:alpha val="80000"/>
            </a:schemeClr>
          </a:solidFill>
          <a:effectLst>
            <a:softEdge rad="127000"/>
          </a:effectLst>
        </p:spPr>
        <p:txBody>
          <a:bodyPr wrap="square">
            <a:spAutoFit/>
          </a:bodyPr>
          <a:lstStyle/>
          <a:p>
            <a:pPr lvl="0">
              <a:spcAft>
                <a:spcPts val="1200"/>
              </a:spcAft>
            </a:pPr>
            <a:r>
              <a:rPr lang="en-GB" sz="2000" i="1" kern="0" dirty="0" smtClean="0">
                <a:solidFill>
                  <a:srgbClr val="595959"/>
                </a:solidFill>
                <a:ea typeface="Times New Roman"/>
              </a:rPr>
              <a:t>Each Observation event shall be executed according to a specified Procedure.</a:t>
            </a:r>
          </a:p>
          <a:p>
            <a:pPr lvl="0">
              <a:spcAft>
                <a:spcPts val="1200"/>
              </a:spcAft>
            </a:pPr>
            <a:r>
              <a:rPr lang="en-GB" sz="2000" i="1" kern="0" dirty="0" smtClean="0">
                <a:solidFill>
                  <a:srgbClr val="595959"/>
                </a:solidFill>
                <a:ea typeface="Times New Roman"/>
              </a:rPr>
              <a:t>The Procedure can range from a repeatable list of instructions through to a specific instrument (or numerical simulation) in a particular calibrated state.</a:t>
            </a:r>
          </a:p>
          <a:p>
            <a:pPr lvl="0">
              <a:spcAft>
                <a:spcPts val="1200"/>
              </a:spcAft>
            </a:pPr>
            <a:r>
              <a:rPr lang="en-GB" sz="2000" i="1" kern="0" dirty="0" smtClean="0">
                <a:solidFill>
                  <a:srgbClr val="595959"/>
                </a:solidFill>
                <a:ea typeface="Times New Roman"/>
              </a:rPr>
              <a:t>Essentially, the Process object provides context regarding how one should interpret the Result.</a:t>
            </a:r>
          </a:p>
          <a:p>
            <a:pPr lvl="0">
              <a:spcAft>
                <a:spcPts val="1200"/>
              </a:spcAft>
            </a:pPr>
            <a:r>
              <a:rPr lang="en-GB" sz="2000" i="1" kern="0" dirty="0" smtClean="0">
                <a:solidFill>
                  <a:srgbClr val="595959"/>
                </a:solidFill>
                <a:ea typeface="Times New Roman"/>
              </a:rPr>
              <a:t>The WMO Logical Data Model provides a </a:t>
            </a:r>
            <a:r>
              <a:rPr lang="en-GB" sz="2000" i="1" kern="0" dirty="0" err="1" smtClean="0">
                <a:solidFill>
                  <a:srgbClr val="595959"/>
                </a:solidFill>
                <a:ea typeface="Times New Roman"/>
              </a:rPr>
              <a:t>SimpleProcess</a:t>
            </a:r>
            <a:r>
              <a:rPr lang="en-GB" sz="2000" i="1" kern="0" dirty="0" smtClean="0">
                <a:solidFill>
                  <a:srgbClr val="595959"/>
                </a:solidFill>
                <a:ea typeface="Times New Roman"/>
              </a:rPr>
              <a:t> definition providing the barest minimum of information: (optional) documentation and (optional) configuration parameters for the process.</a:t>
            </a:r>
          </a:p>
        </p:txBody>
      </p:sp>
      <p:sp>
        <p:nvSpPr>
          <p:cNvPr id="26" name="Slide Number Placeholder 1"/>
          <p:cNvSpPr>
            <a:spLocks noGrp="1"/>
          </p:cNvSpPr>
          <p:nvPr>
            <p:ph type="sldNum" sz="quarter" idx="12"/>
          </p:nvPr>
        </p:nvSpPr>
        <p:spPr>
          <a:xfrm>
            <a:off x="6553200" y="6356350"/>
            <a:ext cx="2133600" cy="365125"/>
          </a:xfrm>
        </p:spPr>
        <p:txBody>
          <a:bodyPr/>
          <a:lstStyle/>
          <a:p>
            <a:fld id="{C18BBA59-FB05-442B-AAC3-07FF3D65DBB1}" type="slidenum">
              <a:rPr lang="en-GB" smtClean="0"/>
              <a:t>19</a:t>
            </a:fld>
            <a:endParaRPr lang="en-GB" dirty="0"/>
          </a:p>
        </p:txBody>
      </p:sp>
    </p:spTree>
    <p:extLst>
      <p:ext uri="{BB962C8B-B14F-4D97-AF65-F5344CB8AC3E}">
        <p14:creationId xmlns:p14="http://schemas.microsoft.com/office/powerpoint/2010/main" val="180741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0" presetClass="path" presetSubtype="0" accel="50000" decel="50000" fill="hold" nodeType="withEffect">
                                  <p:stCondLst>
                                    <p:cond delay="0"/>
                                  </p:stCondLst>
                                  <p:childTnLst>
                                    <p:animMotion origin="layout" path="M 5E-6 3.82979E-6 L -0.21181 -0.14709 " pathEditMode="relative" rAng="0" ptsTypes="AA">
                                      <p:cBhvr>
                                        <p:cTn id="9" dur="2000" fill="hold"/>
                                        <p:tgtEl>
                                          <p:spTgt spid="7169"/>
                                        </p:tgtEl>
                                        <p:attrNameLst>
                                          <p:attrName>ppt_x</p:attrName>
                                          <p:attrName>ppt_y</p:attrName>
                                        </p:attrNameLst>
                                      </p:cBhvr>
                                      <p:rCtr x="-10590" y="-7354"/>
                                    </p:animMotion>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7175"/>
                                        </p:tgtEl>
                                        <p:attrNameLst>
                                          <p:attrName>style.visibility</p:attrName>
                                        </p:attrNameLst>
                                      </p:cBhvr>
                                      <p:to>
                                        <p:strVal val="visible"/>
                                      </p:to>
                                    </p:set>
                                    <p:animEffect transition="in" filter="fade">
                                      <p:cBhvr>
                                        <p:cTn id="13" dur="500"/>
                                        <p:tgtEl>
                                          <p:spTgt spid="717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fade">
                                      <p:cBhvr>
                                        <p:cTn id="1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ct val="20000"/>
              </a:spcBef>
              <a:buClr>
                <a:srgbClr val="092E5C"/>
              </a:buClr>
            </a:pPr>
            <a:r>
              <a:rPr lang="en-GB" sz="2800" kern="0" dirty="0" smtClean="0">
                <a:solidFill>
                  <a:srgbClr val="000000"/>
                </a:solidFill>
                <a:effectLst/>
                <a:latin typeface="Arial"/>
              </a:rPr>
              <a:t>Relationship to the real-world: </a:t>
            </a:r>
          </a:p>
          <a:p>
            <a:pPr marL="233363" lvl="0" indent="-233363" algn="l">
              <a:spcBef>
                <a:spcPct val="20000"/>
              </a:spcBef>
              <a:buClr>
                <a:srgbClr val="092E5C"/>
              </a:buClr>
            </a:pPr>
            <a:r>
              <a:rPr lang="en-GB" sz="2400" kern="0" dirty="0" err="1" smtClean="0">
                <a:solidFill>
                  <a:srgbClr val="000000"/>
                </a:solidFill>
                <a:effectLst/>
                <a:latin typeface="Arial"/>
              </a:rPr>
              <a:t>featureOfInterest</a:t>
            </a:r>
            <a:r>
              <a:rPr lang="en-GB" sz="2400" kern="0" dirty="0" smtClean="0">
                <a:solidFill>
                  <a:srgbClr val="000000"/>
                </a:solidFill>
                <a:effectLst/>
                <a:latin typeface="Arial"/>
              </a:rPr>
              <a:t> &amp; </a:t>
            </a:r>
            <a:r>
              <a:rPr lang="en-GB" sz="2400" kern="0" dirty="0" err="1" smtClean="0">
                <a:solidFill>
                  <a:srgbClr val="000000"/>
                </a:solidFill>
                <a:effectLst/>
                <a:latin typeface="Arial"/>
              </a:rPr>
              <a:t>SamplingFeature</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sp>
        <p:nvSpPr>
          <p:cNvPr id="26" name="Slide Number Placeholder 1"/>
          <p:cNvSpPr>
            <a:spLocks noGrp="1"/>
          </p:cNvSpPr>
          <p:nvPr>
            <p:ph type="sldNum" sz="quarter" idx="12"/>
          </p:nvPr>
        </p:nvSpPr>
        <p:spPr>
          <a:xfrm>
            <a:off x="6553200" y="6356350"/>
            <a:ext cx="2133600" cy="365125"/>
          </a:xfrm>
        </p:spPr>
        <p:txBody>
          <a:bodyPr/>
          <a:lstStyle/>
          <a:p>
            <a:fld id="{C18BBA59-FB05-442B-AAC3-07FF3D65DBB1}" type="slidenum">
              <a:rPr lang="en-GB" smtClean="0"/>
              <a:t>20</a:t>
            </a:fld>
            <a:endParaRPr lang="en-GB" dirty="0"/>
          </a:p>
        </p:txBody>
      </p:sp>
      <p:grpSp>
        <p:nvGrpSpPr>
          <p:cNvPr id="9" name="Group 8"/>
          <p:cNvGrpSpPr/>
          <p:nvPr/>
        </p:nvGrpSpPr>
        <p:grpSpPr>
          <a:xfrm>
            <a:off x="1462088" y="2363400"/>
            <a:ext cx="6218237" cy="4122744"/>
            <a:chOff x="1462088" y="2363400"/>
            <a:chExt cx="6218237" cy="4122744"/>
          </a:xfrm>
        </p:grpSpPr>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2088" y="2382791"/>
              <a:ext cx="6218237" cy="400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ounded Rectangle 15"/>
            <p:cNvSpPr/>
            <p:nvPr/>
          </p:nvSpPr>
          <p:spPr>
            <a:xfrm>
              <a:off x="3882593" y="4437560"/>
              <a:ext cx="2414474" cy="288032"/>
            </a:xfrm>
            <a:prstGeom prst="roundRect">
              <a:avLst>
                <a:gd name="adj" fmla="val 20896"/>
              </a:avLst>
            </a:prstGeom>
            <a:solidFill>
              <a:schemeClr val="accent2">
                <a:alpha val="4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ounded Rectangle 21"/>
            <p:cNvSpPr/>
            <p:nvPr/>
          </p:nvSpPr>
          <p:spPr>
            <a:xfrm>
              <a:off x="4436864" y="5419016"/>
              <a:ext cx="1349786" cy="1067128"/>
            </a:xfrm>
            <a:prstGeom prst="roundRect">
              <a:avLst>
                <a:gd name="adj" fmla="val 3758"/>
              </a:avLst>
            </a:prstGeom>
            <a:solidFill>
              <a:srgbClr val="FFC00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ounded Rectangle 22"/>
            <p:cNvSpPr/>
            <p:nvPr/>
          </p:nvSpPr>
          <p:spPr>
            <a:xfrm>
              <a:off x="1623720" y="4949624"/>
              <a:ext cx="2813144" cy="622120"/>
            </a:xfrm>
            <a:prstGeom prst="roundRect">
              <a:avLst>
                <a:gd name="adj" fmla="val 5218"/>
              </a:avLst>
            </a:prstGeom>
            <a:solidFill>
              <a:srgbClr val="00B05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le 24"/>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Rectangle 9"/>
          <p:cNvSpPr/>
          <p:nvPr/>
        </p:nvSpPr>
        <p:spPr>
          <a:xfrm>
            <a:off x="1237129" y="2138082"/>
            <a:ext cx="6683189" cy="457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364" y="2731824"/>
            <a:ext cx="8065816" cy="3989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4307615" y="3043877"/>
            <a:ext cx="4075055" cy="33397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740" y="2736376"/>
            <a:ext cx="8065816" cy="3989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8" name="Group 7"/>
          <p:cNvGrpSpPr/>
          <p:nvPr/>
        </p:nvGrpSpPr>
        <p:grpSpPr>
          <a:xfrm>
            <a:off x="1437174" y="3162400"/>
            <a:ext cx="2671938" cy="592736"/>
            <a:chOff x="1437174" y="3162400"/>
            <a:chExt cx="2671938" cy="592736"/>
          </a:xfrm>
        </p:grpSpPr>
        <p:sp>
          <p:nvSpPr>
            <p:cNvPr id="24" name="Rounded Rectangle 23"/>
            <p:cNvSpPr/>
            <p:nvPr/>
          </p:nvSpPr>
          <p:spPr>
            <a:xfrm>
              <a:off x="1437174" y="3162400"/>
              <a:ext cx="2659338" cy="592736"/>
            </a:xfrm>
            <a:prstGeom prst="roundRect">
              <a:avLst>
                <a:gd name="adj" fmla="val 12668"/>
              </a:avLst>
            </a:prstGeom>
            <a:solidFill>
              <a:srgbClr val="0070C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6399" y="3184432"/>
              <a:ext cx="2652713"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6" name="Rectangle 35"/>
          <p:cNvSpPr/>
          <p:nvPr/>
        </p:nvSpPr>
        <p:spPr>
          <a:xfrm>
            <a:off x="552740" y="5857185"/>
            <a:ext cx="5152025" cy="707886"/>
          </a:xfrm>
          <a:prstGeom prst="rect">
            <a:avLst/>
          </a:prstGeom>
          <a:solidFill>
            <a:schemeClr val="bg1">
              <a:alpha val="80000"/>
            </a:schemeClr>
          </a:solidFill>
          <a:effectLst>
            <a:softEdge rad="127000"/>
          </a:effectLst>
        </p:spPr>
        <p:txBody>
          <a:bodyPr wrap="square">
            <a:spAutoFit/>
          </a:bodyPr>
          <a:lstStyle/>
          <a:p>
            <a:pPr lvl="0" algn="ctr">
              <a:spcAft>
                <a:spcPts val="1200"/>
              </a:spcAft>
            </a:pPr>
            <a:r>
              <a:rPr lang="en-GB" sz="2000" i="1" kern="0" dirty="0" smtClean="0">
                <a:solidFill>
                  <a:srgbClr val="595959"/>
                </a:solidFill>
                <a:ea typeface="Times New Roman"/>
              </a:rPr>
              <a:t>‘domain objects’ are related to the Observation via ‘</a:t>
            </a:r>
            <a:r>
              <a:rPr lang="en-GB" sz="2000" i="1" kern="0" dirty="0" err="1" smtClean="0">
                <a:solidFill>
                  <a:srgbClr val="595959"/>
                </a:solidFill>
                <a:ea typeface="Times New Roman"/>
              </a:rPr>
              <a:t>featureOfInterest</a:t>
            </a:r>
            <a:r>
              <a:rPr lang="en-GB" sz="2000" i="1" kern="0" dirty="0" smtClean="0">
                <a:solidFill>
                  <a:srgbClr val="595959"/>
                </a:solidFill>
                <a:ea typeface="Times New Roman"/>
              </a:rPr>
              <a:t>’ association</a:t>
            </a:r>
          </a:p>
        </p:txBody>
      </p:sp>
      <p:sp>
        <p:nvSpPr>
          <p:cNvPr id="37" name="Rectangle 36"/>
          <p:cNvSpPr/>
          <p:nvPr/>
        </p:nvSpPr>
        <p:spPr>
          <a:xfrm>
            <a:off x="2906974" y="1368757"/>
            <a:ext cx="6059606" cy="1323439"/>
          </a:xfrm>
          <a:prstGeom prst="rect">
            <a:avLst/>
          </a:prstGeom>
          <a:solidFill>
            <a:schemeClr val="bg1">
              <a:alpha val="80000"/>
            </a:schemeClr>
          </a:solidFill>
          <a:effectLst>
            <a:softEdge rad="127000"/>
          </a:effectLst>
        </p:spPr>
        <p:txBody>
          <a:bodyPr wrap="square">
            <a:spAutoFit/>
          </a:bodyPr>
          <a:lstStyle/>
          <a:p>
            <a:pPr lvl="0" algn="r">
              <a:spcAft>
                <a:spcPts val="1200"/>
              </a:spcAft>
            </a:pPr>
            <a:r>
              <a:rPr lang="en-GB" sz="2000" i="1" kern="0" dirty="0" err="1" smtClean="0">
                <a:solidFill>
                  <a:srgbClr val="595959"/>
                </a:solidFill>
                <a:ea typeface="Times New Roman"/>
              </a:rPr>
              <a:t>SamplingFeatures</a:t>
            </a:r>
            <a:r>
              <a:rPr lang="en-GB" sz="2000" i="1" kern="0" dirty="0" smtClean="0">
                <a:solidFill>
                  <a:srgbClr val="595959"/>
                </a:solidFill>
                <a:ea typeface="Times New Roman"/>
              </a:rPr>
              <a:t> are used where the Observation is taken at a location that is purely an artefact of the sampling regime (e.g. the location of a sensor platform within the boundary of an aerodrome)</a:t>
            </a:r>
          </a:p>
        </p:txBody>
      </p:sp>
    </p:spTree>
    <p:extLst>
      <p:ext uri="{BB962C8B-B14F-4D97-AF65-F5344CB8AC3E}">
        <p14:creationId xmlns:p14="http://schemas.microsoft.com/office/powerpoint/2010/main" val="1996943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0" presetClass="path" presetSubtype="0" accel="50000" decel="50000" fill="hold" nodeType="withEffect">
                                  <p:stCondLst>
                                    <p:cond delay="0"/>
                                  </p:stCondLst>
                                  <p:childTnLst>
                                    <p:animMotion origin="layout" path="M -2.22222E-6 -5.55556E-6 L -0.13229 -0.18033 " pathEditMode="relative" ptsTypes="AA">
                                      <p:cBhvr>
                                        <p:cTn id="9" dur="2000" fill="hold"/>
                                        <p:tgtEl>
                                          <p:spTgt spid="8"/>
                                        </p:tgtEl>
                                        <p:attrNameLst>
                                          <p:attrName>ppt_x</p:attrName>
                                          <p:attrName>ppt_y</p:attrName>
                                        </p:attrNameLst>
                                      </p:cBhvr>
                                    </p:animMotion>
                                  </p:childTnLst>
                                </p:cTn>
                              </p:par>
                            </p:childTnLst>
                          </p:cTn>
                        </p:par>
                        <p:par>
                          <p:cTn id="10" fill="hold">
                            <p:stCondLst>
                              <p:cond delay="2000"/>
                            </p:stCondLst>
                            <p:childTnLst>
                              <p:par>
                                <p:cTn id="11" presetID="1"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par>
                          <p:cTn id="13" fill="hold">
                            <p:stCondLst>
                              <p:cond delay="2000"/>
                            </p:stCondLst>
                            <p:childTnLst>
                              <p:par>
                                <p:cTn id="14" presetID="10" presetClass="entr" presetSubtype="0" fill="hold"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172"/>
                                        </p:tgtEl>
                                        <p:attrNameLst>
                                          <p:attrName>style.visibility</p:attrName>
                                        </p:attrNameLst>
                                      </p:cBhvr>
                                      <p:to>
                                        <p:strVal val="visible"/>
                                      </p:to>
                                    </p:set>
                                    <p:animEffect transition="in" filter="fade">
                                      <p:cBhvr>
                                        <p:cTn id="24" dur="500"/>
                                        <p:tgtEl>
                                          <p:spTgt spid="717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36" grpId="0" animBg="1"/>
      <p:bldP spid="3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437174" y="2363400"/>
            <a:ext cx="6243151" cy="4122744"/>
            <a:chOff x="1437174" y="2363400"/>
            <a:chExt cx="6243151" cy="4122744"/>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088" y="2382791"/>
              <a:ext cx="6218237" cy="400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ounded Rectangle 15"/>
            <p:cNvSpPr/>
            <p:nvPr/>
          </p:nvSpPr>
          <p:spPr>
            <a:xfrm>
              <a:off x="3882593" y="4437560"/>
              <a:ext cx="2414474" cy="288032"/>
            </a:xfrm>
            <a:prstGeom prst="roundRect">
              <a:avLst>
                <a:gd name="adj" fmla="val 20896"/>
              </a:avLst>
            </a:prstGeom>
            <a:solidFill>
              <a:schemeClr val="accent2">
                <a:alpha val="4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ounded Rectangle 21"/>
            <p:cNvSpPr/>
            <p:nvPr/>
          </p:nvSpPr>
          <p:spPr>
            <a:xfrm>
              <a:off x="4436864" y="5419016"/>
              <a:ext cx="1349786" cy="1067128"/>
            </a:xfrm>
            <a:prstGeom prst="roundRect">
              <a:avLst>
                <a:gd name="adj" fmla="val 3758"/>
              </a:avLst>
            </a:prstGeom>
            <a:solidFill>
              <a:srgbClr val="FFC00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ounded Rectangle 23"/>
            <p:cNvSpPr/>
            <p:nvPr/>
          </p:nvSpPr>
          <p:spPr>
            <a:xfrm>
              <a:off x="1437174" y="3162400"/>
              <a:ext cx="2659338" cy="592736"/>
            </a:xfrm>
            <a:prstGeom prst="roundRect">
              <a:avLst>
                <a:gd name="adj" fmla="val 12668"/>
              </a:avLst>
            </a:prstGeom>
            <a:solidFill>
              <a:srgbClr val="0070C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le 24"/>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Rectangle 9"/>
          <p:cNvSpPr/>
          <p:nvPr/>
        </p:nvSpPr>
        <p:spPr>
          <a:xfrm>
            <a:off x="1237129" y="2138082"/>
            <a:ext cx="6683189" cy="457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ct val="20000"/>
              </a:spcBef>
              <a:buClr>
                <a:srgbClr val="092E5C"/>
              </a:buClr>
            </a:pPr>
            <a:r>
              <a:rPr lang="en-GB" sz="2800" kern="0" dirty="0" smtClean="0">
                <a:solidFill>
                  <a:srgbClr val="000000"/>
                </a:solidFill>
                <a:effectLst/>
                <a:latin typeface="Arial"/>
              </a:rPr>
              <a:t>Describing the Observed phenomenon</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sp>
        <p:nvSpPr>
          <p:cNvPr id="26" name="Slide Number Placeholder 1"/>
          <p:cNvSpPr>
            <a:spLocks noGrp="1"/>
          </p:cNvSpPr>
          <p:nvPr>
            <p:ph type="sldNum" sz="quarter" idx="12"/>
          </p:nvPr>
        </p:nvSpPr>
        <p:spPr>
          <a:xfrm>
            <a:off x="6553200" y="6356350"/>
            <a:ext cx="2133600" cy="365125"/>
          </a:xfrm>
        </p:spPr>
        <p:txBody>
          <a:bodyPr/>
          <a:lstStyle/>
          <a:p>
            <a:fld id="{C18BBA59-FB05-442B-AAC3-07FF3D65DBB1}" type="slidenum">
              <a:rPr lang="en-GB" smtClean="0"/>
              <a:t>21</a:t>
            </a:fld>
            <a:endParaRPr lang="en-GB" dirty="0"/>
          </a:p>
        </p:txBody>
      </p:sp>
      <p:grpSp>
        <p:nvGrpSpPr>
          <p:cNvPr id="3" name="Group 2"/>
          <p:cNvGrpSpPr/>
          <p:nvPr/>
        </p:nvGrpSpPr>
        <p:grpSpPr>
          <a:xfrm>
            <a:off x="1623720" y="4949624"/>
            <a:ext cx="2813144" cy="622120"/>
            <a:chOff x="1623720" y="4949624"/>
            <a:chExt cx="2813144" cy="622120"/>
          </a:xfrm>
        </p:grpSpPr>
        <p:sp>
          <p:nvSpPr>
            <p:cNvPr id="23" name="Rounded Rectangle 22"/>
            <p:cNvSpPr/>
            <p:nvPr/>
          </p:nvSpPr>
          <p:spPr>
            <a:xfrm>
              <a:off x="1623720" y="4949624"/>
              <a:ext cx="2813144" cy="622120"/>
            </a:xfrm>
            <a:prstGeom prst="roundRect">
              <a:avLst>
                <a:gd name="adj" fmla="val 5218"/>
              </a:avLst>
            </a:prstGeom>
            <a:solidFill>
              <a:srgbClr val="00B05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2377" y="4989221"/>
              <a:ext cx="2682875"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819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9935" y="1048227"/>
            <a:ext cx="7124132" cy="5013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475656" cy="1436305"/>
          </a:xfrm>
          <a:prstGeom prst="rect">
            <a:avLst/>
          </a:prstGeom>
          <a:effectLst>
            <a:softEdge rad="127000"/>
          </a:effectLst>
        </p:spPr>
      </p:pic>
      <p:sp>
        <p:nvSpPr>
          <p:cNvPr id="21" name="Rectangle 20"/>
          <p:cNvSpPr/>
          <p:nvPr/>
        </p:nvSpPr>
        <p:spPr>
          <a:xfrm>
            <a:off x="5377218" y="891077"/>
            <a:ext cx="3657601" cy="2400657"/>
          </a:xfrm>
          <a:prstGeom prst="rect">
            <a:avLst/>
          </a:prstGeom>
          <a:solidFill>
            <a:schemeClr val="bg1">
              <a:alpha val="80000"/>
            </a:schemeClr>
          </a:solidFill>
          <a:effectLst>
            <a:softEdge rad="127000"/>
          </a:effectLst>
        </p:spPr>
        <p:txBody>
          <a:bodyPr wrap="square">
            <a:spAutoFit/>
          </a:bodyPr>
          <a:lstStyle/>
          <a:p>
            <a:pPr lvl="0" algn="r">
              <a:spcAft>
                <a:spcPts val="1200"/>
              </a:spcAft>
            </a:pPr>
            <a:r>
              <a:rPr lang="en-GB" sz="2000" i="1" kern="0" dirty="0" smtClean="0">
                <a:solidFill>
                  <a:srgbClr val="595959"/>
                </a:solidFill>
                <a:ea typeface="Times New Roman"/>
              </a:rPr>
              <a:t>An Observation is limited to a single Phenomenon</a:t>
            </a:r>
          </a:p>
          <a:p>
            <a:pPr lvl="0" algn="r">
              <a:spcAft>
                <a:spcPts val="1200"/>
              </a:spcAft>
            </a:pPr>
            <a:r>
              <a:rPr lang="en-GB" sz="2000" i="1" kern="0" dirty="0" smtClean="0">
                <a:solidFill>
                  <a:srgbClr val="595959"/>
                </a:solidFill>
                <a:ea typeface="Times New Roman"/>
              </a:rPr>
              <a:t>The </a:t>
            </a:r>
            <a:r>
              <a:rPr lang="en-GB" sz="2000" i="1" kern="0" dirty="0" err="1" smtClean="0">
                <a:solidFill>
                  <a:srgbClr val="595959"/>
                </a:solidFill>
                <a:ea typeface="Times New Roman"/>
              </a:rPr>
              <a:t>ObservableProperty</a:t>
            </a:r>
            <a:r>
              <a:rPr lang="en-GB" sz="2000" i="1" kern="0" dirty="0" smtClean="0">
                <a:solidFill>
                  <a:srgbClr val="595959"/>
                </a:solidFill>
                <a:ea typeface="Times New Roman"/>
              </a:rPr>
              <a:t> model (developed within OGC SWE-WG) provides a mechanism to group measures that estimated by a single Observation</a:t>
            </a:r>
          </a:p>
        </p:txBody>
      </p:sp>
      <p:sp>
        <p:nvSpPr>
          <p:cNvPr id="27" name="Rectangle 26"/>
          <p:cNvSpPr/>
          <p:nvPr/>
        </p:nvSpPr>
        <p:spPr>
          <a:xfrm>
            <a:off x="3033815" y="5843474"/>
            <a:ext cx="6003276" cy="1015663"/>
          </a:xfrm>
          <a:prstGeom prst="rect">
            <a:avLst/>
          </a:prstGeom>
          <a:solidFill>
            <a:schemeClr val="bg1">
              <a:alpha val="80000"/>
            </a:schemeClr>
          </a:solidFill>
          <a:effectLst>
            <a:softEdge rad="127000"/>
          </a:effectLst>
        </p:spPr>
        <p:txBody>
          <a:bodyPr wrap="square">
            <a:spAutoFit/>
          </a:bodyPr>
          <a:lstStyle/>
          <a:p>
            <a:pPr lvl="0" algn="r"/>
            <a:r>
              <a:rPr lang="en-GB" sz="2000" i="1" kern="0" dirty="0" smtClean="0">
                <a:solidFill>
                  <a:srgbClr val="595959"/>
                </a:solidFill>
                <a:ea typeface="Times New Roman"/>
              </a:rPr>
              <a:t>The </a:t>
            </a:r>
            <a:r>
              <a:rPr lang="en-GB" sz="2000" i="1" kern="0" dirty="0" err="1" smtClean="0">
                <a:solidFill>
                  <a:srgbClr val="595959"/>
                </a:solidFill>
                <a:ea typeface="Times New Roman"/>
              </a:rPr>
              <a:t>ObservableProperty</a:t>
            </a:r>
            <a:r>
              <a:rPr lang="en-GB" sz="2000" i="1" kern="0" dirty="0" smtClean="0">
                <a:solidFill>
                  <a:srgbClr val="595959"/>
                </a:solidFill>
                <a:ea typeface="Times New Roman"/>
              </a:rPr>
              <a:t> model also allows </a:t>
            </a:r>
            <a:r>
              <a:rPr lang="en-GB" sz="2000" i="1" kern="0" dirty="0" err="1" smtClean="0">
                <a:solidFill>
                  <a:srgbClr val="595959"/>
                </a:solidFill>
                <a:ea typeface="Times New Roman"/>
              </a:rPr>
              <a:t>basePhenomena</a:t>
            </a:r>
            <a:r>
              <a:rPr lang="en-GB" sz="2000" i="1" kern="0" dirty="0" smtClean="0">
                <a:solidFill>
                  <a:srgbClr val="595959"/>
                </a:solidFill>
                <a:ea typeface="Times New Roman"/>
              </a:rPr>
              <a:t> to be qualified / constrained </a:t>
            </a:r>
          </a:p>
          <a:p>
            <a:pPr lvl="0" algn="r"/>
            <a:r>
              <a:rPr lang="en-GB" sz="2000" i="1" kern="0" dirty="0" smtClean="0">
                <a:solidFill>
                  <a:srgbClr val="595959"/>
                </a:solidFill>
                <a:ea typeface="Times New Roman"/>
              </a:rPr>
              <a:t>(e.g. maximum </a:t>
            </a:r>
            <a:r>
              <a:rPr lang="en-GB" sz="2000" i="1" kern="0" dirty="0" err="1" smtClean="0">
                <a:solidFill>
                  <a:srgbClr val="595959"/>
                </a:solidFill>
                <a:ea typeface="Times New Roman"/>
              </a:rPr>
              <a:t>windspeed</a:t>
            </a:r>
            <a:r>
              <a:rPr lang="en-GB" sz="2000" i="1" kern="0" dirty="0" smtClean="0">
                <a:solidFill>
                  <a:srgbClr val="595959"/>
                </a:solidFill>
                <a:ea typeface="Times New Roman"/>
              </a:rPr>
              <a:t> during 10-minute period) </a:t>
            </a:r>
          </a:p>
        </p:txBody>
      </p:sp>
    </p:spTree>
    <p:extLst>
      <p:ext uri="{BB962C8B-B14F-4D97-AF65-F5344CB8AC3E}">
        <p14:creationId xmlns:p14="http://schemas.microsoft.com/office/powerpoint/2010/main" val="132756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0" presetClass="path" presetSubtype="0" accel="50000" decel="50000" fill="hold" nodeType="withEffect">
                                  <p:stCondLst>
                                    <p:cond delay="0"/>
                                  </p:stCondLst>
                                  <p:childTnLst>
                                    <p:animMotion origin="layout" path="M -3.61111E-6 1.85014E-8 L -0.16736 0.17091 " pathEditMode="relative" rAng="0" ptsTypes="AA">
                                      <p:cBhvr>
                                        <p:cTn id="9" dur="2000" fill="hold"/>
                                        <p:tgtEl>
                                          <p:spTgt spid="3"/>
                                        </p:tgtEl>
                                        <p:attrNameLst>
                                          <p:attrName>ppt_x</p:attrName>
                                          <p:attrName>ppt_y</p:attrName>
                                        </p:attrNameLst>
                                      </p:cBhvr>
                                      <p:rCtr x="-8368" y="8534"/>
                                    </p:animMotion>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8195"/>
                                        </p:tgtEl>
                                        <p:attrNameLst>
                                          <p:attrName>style.visibility</p:attrName>
                                        </p:attrNameLst>
                                      </p:cBhvr>
                                      <p:to>
                                        <p:strVal val="visible"/>
                                      </p:to>
                                    </p:set>
                                    <p:animEffect transition="in" filter="fade">
                                      <p:cBhvr>
                                        <p:cTn id="13" dur="500"/>
                                        <p:tgtEl>
                                          <p:spTgt spid="819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1" grpId="0" animBg="1"/>
      <p:bldP spid="2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37174" y="2363400"/>
            <a:ext cx="6243151" cy="4024654"/>
            <a:chOff x="1437174" y="2363400"/>
            <a:chExt cx="6243151" cy="4024654"/>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088" y="2382791"/>
              <a:ext cx="6218237" cy="400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ounded Rectangle 15"/>
            <p:cNvSpPr/>
            <p:nvPr/>
          </p:nvSpPr>
          <p:spPr>
            <a:xfrm>
              <a:off x="3882593" y="4437560"/>
              <a:ext cx="2414474" cy="288032"/>
            </a:xfrm>
            <a:prstGeom prst="roundRect">
              <a:avLst>
                <a:gd name="adj" fmla="val 20896"/>
              </a:avLst>
            </a:prstGeom>
            <a:solidFill>
              <a:schemeClr val="accent2">
                <a:alpha val="4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ounded Rectangle 23"/>
            <p:cNvSpPr/>
            <p:nvPr/>
          </p:nvSpPr>
          <p:spPr>
            <a:xfrm>
              <a:off x="1437174" y="3162400"/>
              <a:ext cx="2659338" cy="592736"/>
            </a:xfrm>
            <a:prstGeom prst="roundRect">
              <a:avLst>
                <a:gd name="adj" fmla="val 12668"/>
              </a:avLst>
            </a:prstGeom>
            <a:solidFill>
              <a:srgbClr val="0070C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le 24"/>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ounded Rectangle 22"/>
            <p:cNvSpPr/>
            <p:nvPr/>
          </p:nvSpPr>
          <p:spPr>
            <a:xfrm>
              <a:off x="1623720" y="4949624"/>
              <a:ext cx="2813144" cy="622120"/>
            </a:xfrm>
            <a:prstGeom prst="roundRect">
              <a:avLst>
                <a:gd name="adj" fmla="val 5218"/>
              </a:avLst>
            </a:prstGeom>
            <a:solidFill>
              <a:srgbClr val="00B05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Rectangle 9"/>
          <p:cNvSpPr/>
          <p:nvPr/>
        </p:nvSpPr>
        <p:spPr>
          <a:xfrm>
            <a:off x="1237129" y="2138082"/>
            <a:ext cx="6683189" cy="457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4"/>
          <p:cNvSpPr txBox="1">
            <a:spLocks noChangeArrowheads="1"/>
          </p:cNvSpPr>
          <p:nvPr/>
        </p:nvSpPr>
        <p:spPr bwMode="auto">
          <a:xfrm>
            <a:off x="1691680" y="319088"/>
            <a:ext cx="7452320" cy="685800"/>
          </a:xfrm>
          <a:prstGeom prst="rect">
            <a:avLst/>
          </a:prstGeom>
          <a:noFill/>
          <a:ln w="9525">
            <a:noFill/>
            <a:miter lim="800000"/>
            <a:headEnd/>
            <a:tailEnd/>
          </a:ln>
          <a:effectLst>
            <a:outerShdw blurRad="63500" dist="35921" dir="2700000" algn="ctr" rotWithShape="0">
              <a:srgbClr val="333333">
                <a:alpha val="50000"/>
              </a:srgb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ct val="20000"/>
              </a:spcBef>
              <a:buClr>
                <a:srgbClr val="092E5C"/>
              </a:buClr>
            </a:pPr>
            <a:r>
              <a:rPr lang="en-GB" sz="2800" kern="0" dirty="0" smtClean="0">
                <a:solidFill>
                  <a:srgbClr val="000000"/>
                </a:solidFill>
                <a:effectLst/>
                <a:latin typeface="Arial"/>
              </a:rPr>
              <a:t>Describing the Observation Result</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475656" cy="1436305"/>
          </a:xfrm>
          <a:prstGeom prst="rect">
            <a:avLst/>
          </a:prstGeom>
          <a:effectLst>
            <a:softEdge rad="127000"/>
          </a:effectLst>
        </p:spPr>
      </p:pic>
      <p:sp>
        <p:nvSpPr>
          <p:cNvPr id="21" name="Rectangle 20"/>
          <p:cNvSpPr/>
          <p:nvPr/>
        </p:nvSpPr>
        <p:spPr>
          <a:xfrm>
            <a:off x="1" y="4960156"/>
            <a:ext cx="9144000" cy="1785104"/>
          </a:xfrm>
          <a:prstGeom prst="rect">
            <a:avLst/>
          </a:prstGeom>
          <a:solidFill>
            <a:schemeClr val="bg1">
              <a:alpha val="80000"/>
            </a:schemeClr>
          </a:solidFill>
          <a:effectLst>
            <a:softEdge rad="127000"/>
          </a:effectLst>
        </p:spPr>
        <p:txBody>
          <a:bodyPr wrap="square">
            <a:spAutoFit/>
          </a:bodyPr>
          <a:lstStyle/>
          <a:p>
            <a:pPr lvl="0">
              <a:spcAft>
                <a:spcPts val="1200"/>
              </a:spcAft>
            </a:pPr>
            <a:r>
              <a:rPr lang="en-GB" sz="2000" i="1" kern="0" dirty="0" smtClean="0">
                <a:solidFill>
                  <a:srgbClr val="595959"/>
                </a:solidFill>
                <a:ea typeface="Times New Roman"/>
              </a:rPr>
              <a:t>The WMO Logical Data Model is aligned with the patterns developed within the Climate Science Modelling Language (CSML3) – this is predicated on Observation sub-classes derived from </a:t>
            </a:r>
            <a:r>
              <a:rPr lang="en-GB" sz="2000" i="1" kern="0" dirty="0" err="1" smtClean="0">
                <a:solidFill>
                  <a:srgbClr val="595959"/>
                </a:solidFill>
                <a:ea typeface="Times New Roman"/>
              </a:rPr>
              <a:t>SamplingCoverageObservation</a:t>
            </a:r>
            <a:endParaRPr lang="en-GB" sz="2000" i="1" kern="0" dirty="0" smtClean="0">
              <a:solidFill>
                <a:srgbClr val="595959"/>
              </a:solidFill>
              <a:ea typeface="Times New Roman"/>
            </a:endParaRPr>
          </a:p>
          <a:p>
            <a:pPr lvl="0">
              <a:spcAft>
                <a:spcPts val="1200"/>
              </a:spcAft>
            </a:pPr>
            <a:r>
              <a:rPr lang="en-GB" sz="2000" i="1" kern="0" dirty="0" err="1" smtClean="0">
                <a:solidFill>
                  <a:srgbClr val="595959"/>
                </a:solidFill>
                <a:ea typeface="Times New Roman"/>
              </a:rPr>
              <a:t>SamplingCoverageObservation</a:t>
            </a:r>
            <a:r>
              <a:rPr lang="en-GB" sz="2000" i="1" kern="0" dirty="0" smtClean="0">
                <a:solidFill>
                  <a:srgbClr val="595959"/>
                </a:solidFill>
                <a:ea typeface="Times New Roman"/>
              </a:rPr>
              <a:t> constrains the </a:t>
            </a:r>
            <a:r>
              <a:rPr lang="en-GB" sz="2000" i="1" kern="0" dirty="0" err="1" smtClean="0">
                <a:solidFill>
                  <a:srgbClr val="595959"/>
                </a:solidFill>
                <a:ea typeface="Times New Roman"/>
              </a:rPr>
              <a:t>featureOfInterest</a:t>
            </a:r>
            <a:r>
              <a:rPr lang="en-GB" sz="2000" i="1" kern="0" dirty="0" smtClean="0">
                <a:solidFill>
                  <a:srgbClr val="595959"/>
                </a:solidFill>
                <a:ea typeface="Times New Roman"/>
              </a:rPr>
              <a:t> to type ‘</a:t>
            </a:r>
            <a:r>
              <a:rPr lang="en-GB" sz="2000" i="1" kern="0" dirty="0" err="1" smtClean="0">
                <a:solidFill>
                  <a:srgbClr val="595959"/>
                </a:solidFill>
                <a:ea typeface="Times New Roman"/>
              </a:rPr>
              <a:t>SF_SpatialSampingFeature</a:t>
            </a:r>
            <a:r>
              <a:rPr lang="en-GB" sz="2000" i="1" kern="0" dirty="0" smtClean="0">
                <a:solidFill>
                  <a:srgbClr val="595959"/>
                </a:solidFill>
                <a:ea typeface="Times New Roman"/>
              </a:rPr>
              <a:t>’ and result to type ‘</a:t>
            </a:r>
            <a:r>
              <a:rPr lang="en-GB" sz="2000" i="1" kern="0" dirty="0" err="1" smtClean="0">
                <a:solidFill>
                  <a:srgbClr val="595959"/>
                </a:solidFill>
                <a:ea typeface="Times New Roman"/>
              </a:rPr>
              <a:t>CV_DiscreteCoverage</a:t>
            </a:r>
            <a:r>
              <a:rPr lang="en-GB" sz="2000" i="1" kern="0" dirty="0" smtClean="0">
                <a:solidFill>
                  <a:srgbClr val="595959"/>
                </a:solidFill>
                <a:ea typeface="Times New Roman"/>
              </a:rPr>
              <a:t>’</a:t>
            </a:r>
          </a:p>
        </p:txBody>
      </p:sp>
      <p:pic>
        <p:nvPicPr>
          <p:cNvPr id="921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847" y="1624080"/>
            <a:ext cx="8958308" cy="3234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Group 4"/>
          <p:cNvGrpSpPr/>
          <p:nvPr/>
        </p:nvGrpSpPr>
        <p:grpSpPr>
          <a:xfrm>
            <a:off x="4436864" y="5419016"/>
            <a:ext cx="1349786" cy="1067128"/>
            <a:chOff x="4436864" y="5419016"/>
            <a:chExt cx="1349786" cy="1067128"/>
          </a:xfrm>
        </p:grpSpPr>
        <p:sp>
          <p:nvSpPr>
            <p:cNvPr id="22" name="Rounded Rectangle 21"/>
            <p:cNvSpPr/>
            <p:nvPr/>
          </p:nvSpPr>
          <p:spPr>
            <a:xfrm>
              <a:off x="4436864" y="5419016"/>
              <a:ext cx="1349786" cy="1067128"/>
            </a:xfrm>
            <a:prstGeom prst="roundRect">
              <a:avLst>
                <a:gd name="adj" fmla="val 3758"/>
              </a:avLst>
            </a:prstGeom>
            <a:solidFill>
              <a:srgbClr val="FFC00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21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60553" y="5446312"/>
              <a:ext cx="1085850" cy="938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6" name="Slide Number Placeholder 1"/>
          <p:cNvSpPr>
            <a:spLocks noGrp="1"/>
          </p:cNvSpPr>
          <p:nvPr>
            <p:ph type="sldNum" sz="quarter" idx="12"/>
          </p:nvPr>
        </p:nvSpPr>
        <p:spPr>
          <a:xfrm>
            <a:off x="6553200" y="6356350"/>
            <a:ext cx="2133600" cy="365125"/>
          </a:xfrm>
        </p:spPr>
        <p:txBody>
          <a:bodyPr/>
          <a:lstStyle/>
          <a:p>
            <a:fld id="{C18BBA59-FB05-442B-AAC3-07FF3D65DBB1}" type="slidenum">
              <a:rPr lang="en-GB" smtClean="0"/>
              <a:t>22</a:t>
            </a:fld>
            <a:endParaRPr lang="en-GB" dirty="0"/>
          </a:p>
        </p:txBody>
      </p:sp>
    </p:spTree>
    <p:extLst>
      <p:ext uri="{BB962C8B-B14F-4D97-AF65-F5344CB8AC3E}">
        <p14:creationId xmlns:p14="http://schemas.microsoft.com/office/powerpoint/2010/main" val="316531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0" presetClass="path" presetSubtype="0" accel="50000" decel="50000" fill="hold" nodeType="withEffect">
                                  <p:stCondLst>
                                    <p:cond delay="0"/>
                                  </p:stCondLst>
                                  <p:childTnLst>
                                    <p:animMotion origin="layout" path="M 2.22222E-6 -2.54394E-6 L 0.19253 -0.6642 " pathEditMode="relative" rAng="0" ptsTypes="AA">
                                      <p:cBhvr>
                                        <p:cTn id="9" dur="2000" fill="hold"/>
                                        <p:tgtEl>
                                          <p:spTgt spid="5"/>
                                        </p:tgtEl>
                                        <p:attrNameLst>
                                          <p:attrName>ppt_x</p:attrName>
                                          <p:attrName>ppt_y</p:attrName>
                                        </p:attrNameLst>
                                      </p:cBhvr>
                                      <p:rCtr x="9618" y="-33210"/>
                                    </p:animMotion>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9219"/>
                                        </p:tgtEl>
                                        <p:attrNameLst>
                                          <p:attrName>style.visibility</p:attrName>
                                        </p:attrNameLst>
                                      </p:cBhvr>
                                      <p:to>
                                        <p:strVal val="visible"/>
                                      </p:to>
                                    </p:set>
                                    <p:animEffect transition="in" filter="fade">
                                      <p:cBhvr>
                                        <p:cTn id="13" dur="500"/>
                                        <p:tgtEl>
                                          <p:spTgt spid="92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8" y="900128"/>
            <a:ext cx="9144000" cy="5944224"/>
          </a:xfrm>
          <a:prstGeom prst="rect">
            <a:avLst/>
          </a:prstGeom>
          <a:solidFill>
            <a:schemeClr val="bg1"/>
          </a:solidFill>
          <a:ln>
            <a:noFill/>
          </a:ln>
          <a:effectLst/>
        </p:spPr>
      </p:pic>
      <p:sp>
        <p:nvSpPr>
          <p:cNvPr id="4" name="Rectangle 3"/>
          <p:cNvSpPr/>
          <p:nvPr/>
        </p:nvSpPr>
        <p:spPr>
          <a:xfrm>
            <a:off x="0" y="718152"/>
            <a:ext cx="9144000" cy="6133024"/>
          </a:xfrm>
          <a:prstGeom prst="rect">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475656" cy="1436305"/>
          </a:xfrm>
          <a:prstGeom prst="rect">
            <a:avLst/>
          </a:prstGeom>
          <a:effectLst>
            <a:softEdge rad="317500"/>
          </a:effectLst>
        </p:spPr>
      </p:pic>
      <p:sp>
        <p:nvSpPr>
          <p:cNvPr id="3" name="Rectangle 4"/>
          <p:cNvSpPr txBox="1">
            <a:spLocks noChangeArrowheads="1"/>
          </p:cNvSpPr>
          <p:nvPr/>
        </p:nvSpPr>
        <p:spPr bwMode="auto">
          <a:xfrm>
            <a:off x="1691680" y="319088"/>
            <a:ext cx="7452320" cy="950154"/>
          </a:xfrm>
          <a:prstGeom prst="rect">
            <a:avLst/>
          </a:prstGeom>
          <a:solidFill>
            <a:schemeClr val="bg1"/>
          </a:solidFill>
          <a:ln w="9525">
            <a:noFill/>
            <a:miter lim="800000"/>
            <a:headEnd/>
            <a:tailEnd/>
          </a:ln>
          <a:effectLst>
            <a:softEdge rad="63500"/>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ts val="0"/>
              </a:spcBef>
              <a:buClr>
                <a:srgbClr val="092E5C"/>
              </a:buClr>
            </a:pPr>
            <a:r>
              <a:rPr lang="en-GB" sz="2800" kern="0" dirty="0" smtClean="0">
                <a:solidFill>
                  <a:srgbClr val="000000"/>
                </a:solidFill>
                <a:effectLst/>
                <a:latin typeface="Arial"/>
              </a:rPr>
              <a:t>Harmonizing WMO BUFR models </a:t>
            </a:r>
          </a:p>
          <a:p>
            <a:pPr marL="233363" lvl="0" indent="-233363" algn="l">
              <a:spcBef>
                <a:spcPts val="0"/>
              </a:spcBef>
              <a:buClr>
                <a:srgbClr val="092E5C"/>
              </a:buClr>
            </a:pPr>
            <a:r>
              <a:rPr lang="en-GB" sz="2800" kern="0" dirty="0" smtClean="0">
                <a:solidFill>
                  <a:srgbClr val="000000"/>
                </a:solidFill>
                <a:effectLst/>
                <a:latin typeface="Arial"/>
              </a:rPr>
              <a:t>with ISO/TC211 reference models</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pic>
        <p:nvPicPr>
          <p:cNvPr id="1024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4094" t="17910" r="4478" b="8562"/>
          <a:stretch/>
        </p:blipFill>
        <p:spPr bwMode="auto">
          <a:xfrm>
            <a:off x="-66781" y="4612943"/>
            <a:ext cx="3516922" cy="1364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C18BBA59-FB05-442B-AAC3-07FF3D65DBB1}" type="slidenum">
              <a:rPr lang="en-GB" smtClean="0"/>
              <a:t>23</a:t>
            </a:fld>
            <a:endParaRPr lang="en-GB"/>
          </a:p>
        </p:txBody>
      </p:sp>
      <p:sp>
        <p:nvSpPr>
          <p:cNvPr id="8" name="Rectangle 7"/>
          <p:cNvSpPr/>
          <p:nvPr/>
        </p:nvSpPr>
        <p:spPr>
          <a:xfrm>
            <a:off x="3493825" y="3948174"/>
            <a:ext cx="5431811" cy="2400657"/>
          </a:xfrm>
          <a:prstGeom prst="rect">
            <a:avLst/>
          </a:prstGeom>
          <a:solidFill>
            <a:schemeClr val="bg1">
              <a:alpha val="80000"/>
            </a:schemeClr>
          </a:solidFill>
          <a:effectLst>
            <a:softEdge rad="127000"/>
          </a:effectLst>
        </p:spPr>
        <p:txBody>
          <a:bodyPr wrap="square">
            <a:spAutoFit/>
          </a:bodyPr>
          <a:lstStyle/>
          <a:p>
            <a:pPr lvl="0">
              <a:spcAft>
                <a:spcPts val="1200"/>
              </a:spcAft>
            </a:pPr>
            <a:r>
              <a:rPr lang="en-GB" sz="2000" i="1" kern="0" dirty="0" smtClean="0">
                <a:solidFill>
                  <a:srgbClr val="595959"/>
                </a:solidFill>
                <a:ea typeface="Times New Roman"/>
              </a:rPr>
              <a:t>The process used to derive the UML model from BUFR Templates yields Classes that cluster physical properties (e.g. measures) and procedure information into well-defined modules.</a:t>
            </a:r>
          </a:p>
          <a:p>
            <a:pPr lvl="0">
              <a:spcAft>
                <a:spcPts val="1200"/>
              </a:spcAft>
            </a:pPr>
            <a:r>
              <a:rPr lang="en-GB" sz="2000" i="1" kern="0" dirty="0" smtClean="0">
                <a:solidFill>
                  <a:srgbClr val="595959"/>
                </a:solidFill>
                <a:ea typeface="Times New Roman"/>
              </a:rPr>
              <a:t>Analysis of these modules indicates that the METAR/SPECI is comprised of multiple individual Observation instances.</a:t>
            </a:r>
          </a:p>
        </p:txBody>
      </p:sp>
      <p:pic>
        <p:nvPicPr>
          <p:cNvPr id="10243"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3915" t="13828" r="4333" b="8911"/>
          <a:stretch/>
        </p:blipFill>
        <p:spPr bwMode="auto">
          <a:xfrm>
            <a:off x="-13648" y="2159783"/>
            <a:ext cx="3436493" cy="1726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3493825" y="1184928"/>
            <a:ext cx="5431811" cy="2708434"/>
          </a:xfrm>
          <a:prstGeom prst="rect">
            <a:avLst/>
          </a:prstGeom>
          <a:solidFill>
            <a:schemeClr val="bg1">
              <a:alpha val="80000"/>
            </a:schemeClr>
          </a:solidFill>
          <a:effectLst>
            <a:softEdge rad="127000"/>
          </a:effectLst>
        </p:spPr>
        <p:txBody>
          <a:bodyPr wrap="square">
            <a:spAutoFit/>
          </a:bodyPr>
          <a:lstStyle/>
          <a:p>
            <a:pPr lvl="0">
              <a:spcAft>
                <a:spcPts val="1200"/>
              </a:spcAft>
            </a:pPr>
            <a:r>
              <a:rPr lang="en-GB" sz="2000" i="1" kern="0" dirty="0" smtClean="0">
                <a:solidFill>
                  <a:srgbClr val="595959"/>
                </a:solidFill>
                <a:ea typeface="Times New Roman"/>
              </a:rPr>
              <a:t>The METAR/SPECI product includes attributes that define the time &amp; location of the Observation event plus procedure information (e.g. </a:t>
            </a:r>
            <a:r>
              <a:rPr lang="en-GB" sz="2000" i="1" kern="0" dirty="0" err="1" smtClean="0">
                <a:solidFill>
                  <a:srgbClr val="595959"/>
                </a:solidFill>
                <a:ea typeface="Times New Roman"/>
              </a:rPr>
              <a:t>stationHeight</a:t>
            </a:r>
            <a:r>
              <a:rPr lang="en-GB" sz="2000" i="1" kern="0" dirty="0" smtClean="0">
                <a:solidFill>
                  <a:srgbClr val="595959"/>
                </a:solidFill>
                <a:ea typeface="Times New Roman"/>
              </a:rPr>
              <a:t>*).</a:t>
            </a:r>
          </a:p>
          <a:p>
            <a:pPr lvl="0">
              <a:spcAft>
                <a:spcPts val="1200"/>
              </a:spcAft>
            </a:pPr>
            <a:r>
              <a:rPr lang="en-GB" sz="2000" i="1" kern="0" dirty="0" smtClean="0">
                <a:solidFill>
                  <a:srgbClr val="595959"/>
                </a:solidFill>
                <a:ea typeface="Times New Roman"/>
              </a:rPr>
              <a:t>The METAR/SPECI is defined for a single geographic location at an instant in time – we can consider this to be a </a:t>
            </a:r>
            <a:r>
              <a:rPr lang="en-GB" sz="2000" b="1" i="1" kern="0" dirty="0" smtClean="0">
                <a:solidFill>
                  <a:srgbClr val="595959"/>
                </a:solidFill>
                <a:ea typeface="Times New Roman"/>
              </a:rPr>
              <a:t>degenerate coverage</a:t>
            </a:r>
            <a:r>
              <a:rPr lang="en-GB" sz="2000" i="1" kern="0" dirty="0" smtClean="0">
                <a:solidFill>
                  <a:srgbClr val="595959"/>
                </a:solidFill>
                <a:ea typeface="Times New Roman"/>
              </a:rPr>
              <a:t> with only a single domain object.</a:t>
            </a:r>
          </a:p>
        </p:txBody>
      </p:sp>
      <p:sp>
        <p:nvSpPr>
          <p:cNvPr id="11" name="Rectangle 10"/>
          <p:cNvSpPr/>
          <p:nvPr/>
        </p:nvSpPr>
        <p:spPr>
          <a:xfrm>
            <a:off x="27296" y="6264325"/>
            <a:ext cx="7165074" cy="584775"/>
          </a:xfrm>
          <a:prstGeom prst="rect">
            <a:avLst/>
          </a:prstGeom>
          <a:solidFill>
            <a:schemeClr val="bg1">
              <a:alpha val="80000"/>
            </a:schemeClr>
          </a:solidFill>
          <a:effectLst>
            <a:softEdge rad="127000"/>
          </a:effectLst>
        </p:spPr>
        <p:txBody>
          <a:bodyPr wrap="square">
            <a:spAutoFit/>
          </a:bodyPr>
          <a:lstStyle/>
          <a:p>
            <a:pPr lvl="0">
              <a:spcAft>
                <a:spcPts val="1200"/>
              </a:spcAft>
            </a:pPr>
            <a:r>
              <a:rPr lang="en-GB" sz="1600" i="1" kern="0" dirty="0" smtClean="0">
                <a:solidFill>
                  <a:srgbClr val="595959"/>
                </a:solidFill>
                <a:ea typeface="Times New Roman"/>
              </a:rPr>
              <a:t>* </a:t>
            </a:r>
            <a:r>
              <a:rPr lang="en-GB" sz="1600" i="1" kern="0" dirty="0" err="1" smtClean="0">
                <a:solidFill>
                  <a:srgbClr val="595959"/>
                </a:solidFill>
                <a:ea typeface="Times New Roman"/>
              </a:rPr>
              <a:t>stationHeight</a:t>
            </a:r>
            <a:r>
              <a:rPr lang="en-GB" sz="1600" i="1" kern="0" dirty="0" smtClean="0">
                <a:solidFill>
                  <a:srgbClr val="595959"/>
                </a:solidFill>
                <a:ea typeface="Times New Roman"/>
              </a:rPr>
              <a:t> is considered to be procedure information as this value is required in order to correctly interpret the Observation result (e.g. temperature measures)</a:t>
            </a:r>
            <a:endParaRPr lang="en-GB" sz="2000" i="1" kern="0" dirty="0" smtClean="0">
              <a:solidFill>
                <a:srgbClr val="595959"/>
              </a:solidFill>
              <a:ea typeface="Times New Roman"/>
            </a:endParaRPr>
          </a:p>
        </p:txBody>
      </p:sp>
    </p:spTree>
    <p:extLst>
      <p:ext uri="{BB962C8B-B14F-4D97-AF65-F5344CB8AC3E}">
        <p14:creationId xmlns:p14="http://schemas.microsoft.com/office/powerpoint/2010/main" val="1648018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10243"/>
                                        </p:tgtEl>
                                        <p:attrNameLst>
                                          <p:attrName>style.visibility</p:attrName>
                                        </p:attrNameLst>
                                      </p:cBhvr>
                                      <p:to>
                                        <p:strVal val="visible"/>
                                      </p:to>
                                    </p:set>
                                    <p:animEffect transition="in" filter="fade">
                                      <p:cBhvr>
                                        <p:cTn id="10" dur="500"/>
                                        <p:tgtEl>
                                          <p:spTgt spid="1024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242"/>
                                        </p:tgtEl>
                                        <p:attrNameLst>
                                          <p:attrName>style.visibility</p:attrName>
                                        </p:attrNameLst>
                                      </p:cBhvr>
                                      <p:to>
                                        <p:strVal val="visible"/>
                                      </p:to>
                                    </p:set>
                                    <p:animEffect transition="in" filter="fade">
                                      <p:cBhvr>
                                        <p:cTn id="21" dur="500"/>
                                        <p:tgtEl>
                                          <p:spTgt spid="1024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p:cNvGrpSpPr/>
          <p:nvPr/>
        </p:nvGrpSpPr>
        <p:grpSpPr>
          <a:xfrm>
            <a:off x="4321474" y="5242123"/>
            <a:ext cx="3670619" cy="1271493"/>
            <a:chOff x="3072502" y="5133200"/>
            <a:chExt cx="3670619" cy="1271493"/>
          </a:xfrm>
        </p:grpSpPr>
        <p:sp>
          <p:nvSpPr>
            <p:cNvPr id="53" name="Freeform 52"/>
            <p:cNvSpPr/>
            <p:nvPr/>
          </p:nvSpPr>
          <p:spPr>
            <a:xfrm>
              <a:off x="3072502" y="5133200"/>
              <a:ext cx="764275" cy="29516"/>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Lst>
              <a:ahLst/>
              <a:cxnLst>
                <a:cxn ang="0">
                  <a:pos x="connsiteX0" y="connsiteY0"/>
                </a:cxn>
                <a:cxn ang="0">
                  <a:pos x="connsiteX1" y="connsiteY1"/>
                </a:cxn>
              </a:cxnLst>
              <a:rect l="l" t="t" r="r" b="b"/>
              <a:pathLst>
                <a:path w="764275" h="29516">
                  <a:moveTo>
                    <a:pt x="0" y="29516"/>
                  </a:moveTo>
                  <a:cubicBezTo>
                    <a:pt x="254758" y="-791"/>
                    <a:pt x="509517" y="-11780"/>
                    <a:pt x="764275" y="15868"/>
                  </a:cubicBezTo>
                </a:path>
              </a:pathLst>
            </a:custGeom>
            <a:noFill/>
            <a:ln w="57150" cap="rnd" cmpd="sng" algn="ctr">
              <a:solidFill>
                <a:srgbClr val="FFC000">
                  <a:alpha val="80000"/>
                </a:srgbClr>
              </a:solidFill>
              <a:prstDash val="solid"/>
              <a:headEnd type="none" w="med" len="med"/>
              <a:tailEnd type="none" w="med" len="med"/>
            </a:ln>
            <a:effectLst/>
          </p:spPr>
          <p:txBody>
            <a:bodyPr rtlCol="0" anchor="ctr"/>
            <a:lstStyle/>
            <a:p>
              <a:pPr algn="ctr"/>
              <a:endParaRPr lang="en-GB" sz="1100" kern="0">
                <a:solidFill>
                  <a:srgbClr val="002368"/>
                </a:solidFill>
                <a:latin typeface="Calibri"/>
              </a:endParaRPr>
            </a:p>
          </p:txBody>
        </p:sp>
        <p:sp>
          <p:nvSpPr>
            <p:cNvPr id="54" name="Rounded Rectangle 53"/>
            <p:cNvSpPr/>
            <p:nvPr/>
          </p:nvSpPr>
          <p:spPr>
            <a:xfrm>
              <a:off x="4436862" y="5419016"/>
              <a:ext cx="2306259" cy="985677"/>
            </a:xfrm>
            <a:prstGeom prst="roundRect">
              <a:avLst>
                <a:gd name="adj" fmla="val 3758"/>
              </a:avLst>
            </a:prstGeom>
            <a:solidFill>
              <a:srgbClr val="FFC00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5" name="Group 54"/>
          <p:cNvGrpSpPr/>
          <p:nvPr/>
        </p:nvGrpSpPr>
        <p:grpSpPr>
          <a:xfrm>
            <a:off x="3440195" y="2188782"/>
            <a:ext cx="4637438" cy="3694998"/>
            <a:chOff x="-379208" y="4165239"/>
            <a:chExt cx="4637438" cy="3694998"/>
          </a:xfrm>
        </p:grpSpPr>
        <p:sp>
          <p:nvSpPr>
            <p:cNvPr id="56" name="Freeform 55"/>
            <p:cNvSpPr/>
            <p:nvPr/>
          </p:nvSpPr>
          <p:spPr>
            <a:xfrm>
              <a:off x="-379208" y="7822789"/>
              <a:ext cx="1066929" cy="37448"/>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Lst>
              <a:ahLst/>
              <a:cxnLst>
                <a:cxn ang="0">
                  <a:pos x="connsiteX0" y="connsiteY0"/>
                </a:cxn>
                <a:cxn ang="0">
                  <a:pos x="connsiteX1" y="connsiteY1"/>
                </a:cxn>
              </a:cxnLst>
              <a:rect l="l" t="t" r="r" b="b"/>
              <a:pathLst>
                <a:path w="1066929" h="37448">
                  <a:moveTo>
                    <a:pt x="0" y="25339"/>
                  </a:moveTo>
                  <a:cubicBezTo>
                    <a:pt x="254758" y="-4968"/>
                    <a:pt x="805732" y="-15958"/>
                    <a:pt x="1066929" y="37448"/>
                  </a:cubicBezTo>
                </a:path>
              </a:pathLst>
            </a:custGeom>
            <a:noFill/>
            <a:ln w="57150" cap="rnd" cmpd="sng" algn="ctr">
              <a:solidFill>
                <a:srgbClr val="00B050">
                  <a:alpha val="80000"/>
                </a:srgbClr>
              </a:solidFill>
              <a:prstDash val="solid"/>
              <a:headEnd type="none" w="med" len="med"/>
              <a:tailEnd type="none" w="med" len="med"/>
            </a:ln>
            <a:effectLst/>
          </p:spPr>
          <p:txBody>
            <a:bodyPr rtlCol="0" anchor="ctr"/>
            <a:lstStyle/>
            <a:p>
              <a:pPr algn="ctr"/>
              <a:endParaRPr lang="en-GB" sz="1100" kern="0">
                <a:solidFill>
                  <a:srgbClr val="002368"/>
                </a:solidFill>
                <a:latin typeface="Calibri"/>
              </a:endParaRPr>
            </a:p>
          </p:txBody>
        </p:sp>
        <p:sp>
          <p:nvSpPr>
            <p:cNvPr id="57" name="Rounded Rectangle 56"/>
            <p:cNvSpPr/>
            <p:nvPr/>
          </p:nvSpPr>
          <p:spPr>
            <a:xfrm>
              <a:off x="1887894" y="4165239"/>
              <a:ext cx="2370336" cy="1406505"/>
            </a:xfrm>
            <a:prstGeom prst="roundRect">
              <a:avLst>
                <a:gd name="adj" fmla="val 5218"/>
              </a:avLst>
            </a:prstGeom>
            <a:solidFill>
              <a:srgbClr val="00B05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8" name="Group 57"/>
          <p:cNvGrpSpPr/>
          <p:nvPr/>
        </p:nvGrpSpPr>
        <p:grpSpPr>
          <a:xfrm>
            <a:off x="2809920" y="3627245"/>
            <a:ext cx="5389992" cy="2560621"/>
            <a:chOff x="-1438742" y="3162400"/>
            <a:chExt cx="5389992" cy="2560621"/>
          </a:xfrm>
        </p:grpSpPr>
        <p:sp>
          <p:nvSpPr>
            <p:cNvPr id="59" name="Freeform 58"/>
            <p:cNvSpPr/>
            <p:nvPr/>
          </p:nvSpPr>
          <p:spPr>
            <a:xfrm>
              <a:off x="-1438742" y="5693504"/>
              <a:ext cx="802912" cy="29517"/>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802912"/>
                <a:gd name="connsiteY0" fmla="*/ 40795 h 40795"/>
                <a:gd name="connsiteX1" fmla="*/ 802912 w 802912"/>
                <a:gd name="connsiteY1" fmla="*/ 27147 h 40795"/>
                <a:gd name="connsiteX0" fmla="*/ 0 w 802912"/>
                <a:gd name="connsiteY0" fmla="*/ 29517 h 29517"/>
                <a:gd name="connsiteX1" fmla="*/ 802912 w 802912"/>
                <a:gd name="connsiteY1" fmla="*/ 15869 h 29517"/>
              </a:gdLst>
              <a:ahLst/>
              <a:cxnLst>
                <a:cxn ang="0">
                  <a:pos x="connsiteX0" y="connsiteY0"/>
                </a:cxn>
                <a:cxn ang="0">
                  <a:pos x="connsiteX1" y="connsiteY1"/>
                </a:cxn>
              </a:cxnLst>
              <a:rect l="l" t="t" r="r" b="b"/>
              <a:pathLst>
                <a:path w="802912" h="29517">
                  <a:moveTo>
                    <a:pt x="0" y="29517"/>
                  </a:moveTo>
                  <a:cubicBezTo>
                    <a:pt x="254758" y="-790"/>
                    <a:pt x="528836" y="-11779"/>
                    <a:pt x="802912" y="15869"/>
                  </a:cubicBezTo>
                </a:path>
              </a:pathLst>
            </a:custGeom>
            <a:noFill/>
            <a:ln w="57150" cap="rnd" cmpd="sng" algn="ctr">
              <a:solidFill>
                <a:srgbClr val="0070C0">
                  <a:alpha val="80000"/>
                </a:srgbClr>
              </a:solidFill>
              <a:prstDash val="solid"/>
              <a:headEnd type="none" w="med" len="med"/>
              <a:tailEnd type="none" w="med" len="med"/>
            </a:ln>
            <a:effectLst/>
          </p:spPr>
          <p:txBody>
            <a:bodyPr rtlCol="0" anchor="ctr"/>
            <a:lstStyle/>
            <a:p>
              <a:pPr algn="ctr"/>
              <a:endParaRPr lang="en-GB" sz="1100" kern="0">
                <a:solidFill>
                  <a:srgbClr val="002368"/>
                </a:solidFill>
                <a:latin typeface="Calibri"/>
              </a:endParaRPr>
            </a:p>
          </p:txBody>
        </p:sp>
        <p:sp>
          <p:nvSpPr>
            <p:cNvPr id="60" name="Rounded Rectangle 59"/>
            <p:cNvSpPr/>
            <p:nvPr/>
          </p:nvSpPr>
          <p:spPr>
            <a:xfrm>
              <a:off x="1437174" y="3162400"/>
              <a:ext cx="2514076" cy="1882880"/>
            </a:xfrm>
            <a:prstGeom prst="roundRect">
              <a:avLst>
                <a:gd name="adj" fmla="val 5100"/>
              </a:avLst>
            </a:prstGeom>
            <a:solidFill>
              <a:srgbClr val="0070C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1" name="Group 60"/>
          <p:cNvGrpSpPr/>
          <p:nvPr/>
        </p:nvGrpSpPr>
        <p:grpSpPr>
          <a:xfrm>
            <a:off x="3813378" y="741828"/>
            <a:ext cx="4178716" cy="5797206"/>
            <a:chOff x="1830852" y="2363399"/>
            <a:chExt cx="4178716" cy="5797206"/>
          </a:xfrm>
        </p:grpSpPr>
        <p:sp>
          <p:nvSpPr>
            <p:cNvPr id="63" name="Rounded Rectangle 62"/>
            <p:cNvSpPr/>
            <p:nvPr/>
          </p:nvSpPr>
          <p:spPr>
            <a:xfrm>
              <a:off x="3724771" y="2363399"/>
              <a:ext cx="2284797" cy="1432153"/>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Freeform 61"/>
            <p:cNvSpPr/>
            <p:nvPr/>
          </p:nvSpPr>
          <p:spPr>
            <a:xfrm>
              <a:off x="1830852" y="8108467"/>
              <a:ext cx="1253672" cy="52138"/>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1253672"/>
                <a:gd name="connsiteY0" fmla="*/ 65523 h 65523"/>
                <a:gd name="connsiteX1" fmla="*/ 1253672 w 1253672"/>
                <a:gd name="connsiteY1" fmla="*/ 19677 h 65523"/>
                <a:gd name="connsiteX0" fmla="*/ 0 w 1253672"/>
                <a:gd name="connsiteY0" fmla="*/ 52138 h 52138"/>
                <a:gd name="connsiteX1" fmla="*/ 1253672 w 1253672"/>
                <a:gd name="connsiteY1" fmla="*/ 6292 h 52138"/>
              </a:gdLst>
              <a:ahLst/>
              <a:cxnLst>
                <a:cxn ang="0">
                  <a:pos x="connsiteX0" y="connsiteY0"/>
                </a:cxn>
                <a:cxn ang="0">
                  <a:pos x="connsiteX1" y="connsiteY1"/>
                </a:cxn>
              </a:cxnLst>
              <a:rect l="l" t="t" r="r" b="b"/>
              <a:pathLst>
                <a:path w="1253672" h="52138">
                  <a:moveTo>
                    <a:pt x="0" y="52138"/>
                  </a:moveTo>
                  <a:cubicBezTo>
                    <a:pt x="254758" y="21831"/>
                    <a:pt x="960278" y="-14917"/>
                    <a:pt x="1253672" y="6292"/>
                  </a:cubicBezTo>
                </a:path>
              </a:pathLst>
            </a:custGeom>
            <a:noFill/>
            <a:ln w="57150" cap="rnd" cmpd="sng" algn="ctr">
              <a:solidFill>
                <a:srgbClr val="7030A0">
                  <a:alpha val="80000"/>
                </a:srgbClr>
              </a:solidFill>
              <a:prstDash val="solid"/>
              <a:headEnd type="none" w="med" len="med"/>
              <a:tailEnd type="none" w="med" len="med"/>
            </a:ln>
            <a:effectLst/>
          </p:spPr>
          <p:txBody>
            <a:bodyPr rtlCol="0" anchor="ctr"/>
            <a:lstStyle/>
            <a:p>
              <a:pPr algn="ctr"/>
              <a:endParaRPr lang="en-GB" sz="1100" kern="0">
                <a:solidFill>
                  <a:srgbClr val="002368"/>
                </a:solidFill>
                <a:latin typeface="Calibri"/>
              </a:endParaRPr>
            </a:p>
          </p:txBody>
        </p:sp>
      </p:grpSp>
      <p:sp>
        <p:nvSpPr>
          <p:cNvPr id="16" name="Rectangle 15"/>
          <p:cNvSpPr/>
          <p:nvPr/>
        </p:nvSpPr>
        <p:spPr bwMode="auto">
          <a:xfrm>
            <a:off x="3101606" y="1050454"/>
            <a:ext cx="1945741" cy="3102926"/>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ysClr val="windowText" lastClr="000000"/>
                </a:solidFill>
                <a:latin typeface="Calibri"/>
              </a:rPr>
              <a:t>PointObservation</a:t>
            </a:r>
            <a:endParaRPr lang="en-GB" sz="1000" b="1" kern="0" dirty="0">
              <a:solidFill>
                <a:sysClr val="windowText" lastClr="000000"/>
              </a:solidFill>
              <a:latin typeface="Calibri"/>
            </a:endParaRPr>
          </a:p>
        </p:txBody>
      </p:sp>
      <p:sp>
        <p:nvSpPr>
          <p:cNvPr id="2" name="Slide Number Placeholder 1"/>
          <p:cNvSpPr>
            <a:spLocks noGrp="1"/>
          </p:cNvSpPr>
          <p:nvPr>
            <p:ph type="sldNum" sz="quarter" idx="12"/>
          </p:nvPr>
        </p:nvSpPr>
        <p:spPr/>
        <p:txBody>
          <a:bodyPr/>
          <a:lstStyle/>
          <a:p>
            <a:fld id="{C18BBA59-FB05-442B-AAC3-07FF3D65DBB1}" type="slidenum">
              <a:rPr lang="en-GB" smtClean="0"/>
              <a:t>24</a:t>
            </a:fld>
            <a:endParaRPr lang="en-GB"/>
          </a:p>
        </p:txBody>
      </p:sp>
      <p:sp>
        <p:nvSpPr>
          <p:cNvPr id="3" name="Rectangle 4"/>
          <p:cNvSpPr txBox="1">
            <a:spLocks noChangeArrowheads="1"/>
          </p:cNvSpPr>
          <p:nvPr/>
        </p:nvSpPr>
        <p:spPr bwMode="auto">
          <a:xfrm>
            <a:off x="1691680" y="319088"/>
            <a:ext cx="7452320" cy="950154"/>
          </a:xfrm>
          <a:prstGeom prst="rect">
            <a:avLst/>
          </a:prstGeom>
          <a:noFill/>
          <a:ln w="9525">
            <a:noFill/>
            <a:miter lim="800000"/>
            <a:headEnd/>
            <a:tailEnd/>
          </a:ln>
          <a:effectLst>
            <a:softEdge rad="63500"/>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ts val="0"/>
              </a:spcBef>
              <a:buClr>
                <a:srgbClr val="092E5C"/>
              </a:buClr>
            </a:pPr>
            <a:r>
              <a:rPr lang="en-GB" sz="2800" kern="0" dirty="0" smtClean="0">
                <a:solidFill>
                  <a:srgbClr val="000000"/>
                </a:solidFill>
                <a:effectLst/>
                <a:latin typeface="Arial"/>
              </a:rPr>
              <a:t>METAR/SPECI expressed as Observations</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sp>
        <p:nvSpPr>
          <p:cNvPr id="4" name="Rectangle 3"/>
          <p:cNvSpPr/>
          <p:nvPr/>
        </p:nvSpPr>
        <p:spPr bwMode="auto">
          <a:xfrm>
            <a:off x="210605" y="1563653"/>
            <a:ext cx="1945741" cy="4884648"/>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solidFill>
                  <a:sysClr val="windowText" lastClr="000000"/>
                </a:solidFill>
                <a:latin typeface="Calibri"/>
              </a:rPr>
              <a:t>METAR / SPECI Product</a:t>
            </a:r>
            <a:endParaRPr lang="en-GB" sz="1000" b="1" kern="0" dirty="0">
              <a:solidFill>
                <a:sysClr val="windowText" lastClr="000000"/>
              </a:solidFill>
              <a:latin typeface="Calibri"/>
            </a:endParaRPr>
          </a:p>
        </p:txBody>
      </p:sp>
      <p:sp>
        <p:nvSpPr>
          <p:cNvPr id="5" name="Rectangle 4"/>
          <p:cNvSpPr/>
          <p:nvPr/>
        </p:nvSpPr>
        <p:spPr bwMode="auto">
          <a:xfrm>
            <a:off x="363005" y="1799178"/>
            <a:ext cx="1945741" cy="359221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ysClr val="windowText" lastClr="000000"/>
                </a:solidFill>
                <a:latin typeface="Calibri"/>
              </a:rPr>
              <a:t>AerodromeObservationGroup</a:t>
            </a:r>
            <a:endParaRPr lang="en-GB" sz="1000" b="1" kern="0" dirty="0">
              <a:solidFill>
                <a:sysClr val="windowText" lastClr="000000"/>
              </a:solidFill>
              <a:latin typeface="Calibri"/>
            </a:endParaRPr>
          </a:p>
        </p:txBody>
      </p:sp>
      <p:sp>
        <p:nvSpPr>
          <p:cNvPr id="6" name="Rectangle 5"/>
          <p:cNvSpPr/>
          <p:nvPr/>
        </p:nvSpPr>
        <p:spPr bwMode="auto">
          <a:xfrm>
            <a:off x="363005" y="5510125"/>
            <a:ext cx="1945741" cy="334523"/>
          </a:xfrm>
          <a:prstGeom prst="rect">
            <a:avLst/>
          </a:prstGeom>
          <a:solidFill>
            <a:sysClr val="window" lastClr="FFFFFF"/>
          </a:solidFill>
          <a:ln w="9525" cap="flat" cmpd="sng" algn="ctr">
            <a:solidFill>
              <a:sysClr val="windowText" lastClr="000000"/>
            </a:solidFill>
            <a:prstDash val="sysDot"/>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chemeClr val="bg1">
                    <a:lumMod val="50000"/>
                  </a:schemeClr>
                </a:solidFill>
                <a:latin typeface="Calibri"/>
              </a:rPr>
              <a:t>RunwayObservationGroup</a:t>
            </a:r>
            <a:endParaRPr lang="en-GB" sz="1000" b="1" kern="0" dirty="0">
              <a:solidFill>
                <a:schemeClr val="bg1">
                  <a:lumMod val="50000"/>
                </a:schemeClr>
              </a:solidFill>
              <a:latin typeface="Calibri"/>
            </a:endParaRPr>
          </a:p>
        </p:txBody>
      </p:sp>
      <p:sp>
        <p:nvSpPr>
          <p:cNvPr id="7" name="Rectangle 6"/>
          <p:cNvSpPr/>
          <p:nvPr/>
        </p:nvSpPr>
        <p:spPr bwMode="auto">
          <a:xfrm>
            <a:off x="363004" y="5959401"/>
            <a:ext cx="1945741" cy="334523"/>
          </a:xfrm>
          <a:prstGeom prst="rect">
            <a:avLst/>
          </a:prstGeom>
          <a:solidFill>
            <a:sysClr val="window" lastClr="FFFFFF"/>
          </a:solidFill>
          <a:ln w="9525" cap="flat" cmpd="sng" algn="ctr">
            <a:solidFill>
              <a:sysClr val="windowText" lastClr="000000"/>
            </a:solidFill>
            <a:prstDash val="sysDot"/>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chemeClr val="bg1">
                    <a:lumMod val="50000"/>
                  </a:schemeClr>
                </a:solidFill>
                <a:latin typeface="Calibri"/>
              </a:rPr>
              <a:t>AerodromeTrendForecast</a:t>
            </a:r>
            <a:endParaRPr lang="en-GB" sz="1000" b="1" kern="0" dirty="0">
              <a:solidFill>
                <a:schemeClr val="bg1">
                  <a:lumMod val="50000"/>
                </a:schemeClr>
              </a:solidFill>
              <a:latin typeface="Calibri"/>
            </a:endParaRPr>
          </a:p>
        </p:txBody>
      </p:sp>
      <p:sp>
        <p:nvSpPr>
          <p:cNvPr id="8" name="Rectangle 7"/>
          <p:cNvSpPr/>
          <p:nvPr/>
        </p:nvSpPr>
        <p:spPr bwMode="auto">
          <a:xfrm>
            <a:off x="522319" y="4938124"/>
            <a:ext cx="1945741" cy="334523"/>
          </a:xfrm>
          <a:prstGeom prst="rect">
            <a:avLst/>
          </a:prstGeom>
          <a:solidFill>
            <a:sysClr val="window" lastClr="FFFFFF"/>
          </a:solidFill>
          <a:ln w="9525" cap="flat" cmpd="sng" algn="ctr">
            <a:solidFill>
              <a:sysClr val="windowText" lastClr="000000"/>
            </a:solidFill>
            <a:prstDash val="sysDot"/>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chemeClr val="bg1">
                    <a:lumMod val="50000"/>
                  </a:schemeClr>
                </a:solidFill>
                <a:latin typeface="Calibri"/>
              </a:rPr>
              <a:t>runwayConditionElements</a:t>
            </a:r>
            <a:endParaRPr lang="en-GB" sz="1000" b="1" kern="0" dirty="0">
              <a:solidFill>
                <a:schemeClr val="bg1">
                  <a:lumMod val="50000"/>
                </a:schemeClr>
              </a:solidFill>
              <a:latin typeface="Calibri"/>
            </a:endParaRPr>
          </a:p>
        </p:txBody>
      </p:sp>
      <p:sp>
        <p:nvSpPr>
          <p:cNvPr id="9" name="Rectangle 8"/>
          <p:cNvSpPr/>
          <p:nvPr/>
        </p:nvSpPr>
        <p:spPr bwMode="auto">
          <a:xfrm>
            <a:off x="522319" y="4461132"/>
            <a:ext cx="1945741" cy="334523"/>
          </a:xfrm>
          <a:prstGeom prst="rect">
            <a:avLst/>
          </a:prstGeom>
          <a:solidFill>
            <a:sysClr val="window" lastClr="FFFFFF"/>
          </a:solidFill>
          <a:ln w="9525" cap="flat" cmpd="sng" algn="ctr">
            <a:solidFill>
              <a:sysClr val="windowText" lastClr="000000"/>
            </a:solidFill>
            <a:prstDash val="sysDot"/>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chemeClr val="bg1">
                    <a:lumMod val="50000"/>
                  </a:schemeClr>
                </a:solidFill>
                <a:latin typeface="Calibri"/>
              </a:rPr>
              <a:t>seaConditionElements</a:t>
            </a:r>
            <a:endParaRPr lang="en-GB" sz="1000" b="1" kern="0" dirty="0">
              <a:solidFill>
                <a:schemeClr val="bg1">
                  <a:lumMod val="50000"/>
                </a:schemeClr>
              </a:solidFill>
              <a:latin typeface="Calibri"/>
            </a:endParaRPr>
          </a:p>
        </p:txBody>
      </p:sp>
      <p:sp>
        <p:nvSpPr>
          <p:cNvPr id="10" name="Rectangle 9"/>
          <p:cNvSpPr/>
          <p:nvPr/>
        </p:nvSpPr>
        <p:spPr bwMode="auto">
          <a:xfrm>
            <a:off x="522319" y="3986119"/>
            <a:ext cx="1945741" cy="334523"/>
          </a:xfrm>
          <a:prstGeom prst="rect">
            <a:avLst/>
          </a:prstGeom>
          <a:solidFill>
            <a:sysClr val="window" lastClr="FFFFFF"/>
          </a:solidFill>
          <a:ln w="9525" cap="flat" cmpd="sng" algn="ctr">
            <a:solidFill>
              <a:sysClr val="windowText" lastClr="000000"/>
            </a:solidFill>
            <a:prstDash val="sysDot"/>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chemeClr val="bg1">
                    <a:lumMod val="50000"/>
                  </a:schemeClr>
                </a:solidFill>
                <a:latin typeface="Calibri"/>
              </a:rPr>
              <a:t>runwayWindShearElements</a:t>
            </a:r>
            <a:endParaRPr lang="en-GB" sz="1000" b="1" kern="0" dirty="0">
              <a:solidFill>
                <a:schemeClr val="bg1">
                  <a:lumMod val="50000"/>
                </a:schemeClr>
              </a:solidFill>
              <a:latin typeface="Calibri"/>
            </a:endParaRPr>
          </a:p>
        </p:txBody>
      </p:sp>
      <p:sp>
        <p:nvSpPr>
          <p:cNvPr id="11" name="Rectangle 10"/>
          <p:cNvSpPr/>
          <p:nvPr/>
        </p:nvSpPr>
        <p:spPr bwMode="auto">
          <a:xfrm>
            <a:off x="522318" y="3518103"/>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observedPhenomenaElements</a:t>
            </a:r>
            <a:endParaRPr lang="en-GB" sz="1000" b="1" kern="0" dirty="0">
              <a:latin typeface="Calibri"/>
            </a:endParaRPr>
          </a:p>
        </p:txBody>
      </p:sp>
      <p:sp>
        <p:nvSpPr>
          <p:cNvPr id="12" name="Rectangle 11"/>
          <p:cNvSpPr/>
          <p:nvPr/>
        </p:nvSpPr>
        <p:spPr bwMode="auto">
          <a:xfrm>
            <a:off x="522317" y="3033212"/>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qnhElements</a:t>
            </a:r>
            <a:endParaRPr lang="en-GB" sz="1000" b="1" kern="0" dirty="0">
              <a:latin typeface="Calibri"/>
            </a:endParaRPr>
          </a:p>
        </p:txBody>
      </p:sp>
      <p:sp>
        <p:nvSpPr>
          <p:cNvPr id="13" name="Rectangle 12"/>
          <p:cNvSpPr/>
          <p:nvPr/>
        </p:nvSpPr>
        <p:spPr bwMode="auto">
          <a:xfrm>
            <a:off x="522319" y="2079203"/>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windElements</a:t>
            </a:r>
            <a:endParaRPr lang="en-GB" sz="1000" b="1" kern="0" dirty="0">
              <a:latin typeface="Calibri"/>
            </a:endParaRPr>
          </a:p>
        </p:txBody>
      </p:sp>
      <p:sp>
        <p:nvSpPr>
          <p:cNvPr id="17" name="Rectangle 16"/>
          <p:cNvSpPr/>
          <p:nvPr/>
        </p:nvSpPr>
        <p:spPr bwMode="auto">
          <a:xfrm>
            <a:off x="3249142" y="1283954"/>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phenomenonTime</a:t>
            </a:r>
            <a:endParaRPr lang="en-GB" sz="1000" b="1" kern="0" dirty="0">
              <a:latin typeface="Calibri"/>
            </a:endParaRPr>
          </a:p>
        </p:txBody>
      </p:sp>
      <p:sp>
        <p:nvSpPr>
          <p:cNvPr id="19" name="Rectangle 18"/>
          <p:cNvSpPr/>
          <p:nvPr/>
        </p:nvSpPr>
        <p:spPr bwMode="auto">
          <a:xfrm>
            <a:off x="5802334" y="826347"/>
            <a:ext cx="1945741" cy="1249558"/>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SimpleProcess</a:t>
            </a:r>
            <a:endParaRPr lang="en-GB" sz="1000" b="1" kern="0" dirty="0">
              <a:latin typeface="Calibri"/>
            </a:endParaRPr>
          </a:p>
        </p:txBody>
      </p:sp>
      <p:sp>
        <p:nvSpPr>
          <p:cNvPr id="20" name="Rectangle 19"/>
          <p:cNvSpPr/>
          <p:nvPr/>
        </p:nvSpPr>
        <p:spPr bwMode="auto">
          <a:xfrm>
            <a:off x="5955742" y="1058810"/>
            <a:ext cx="1945741" cy="40174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documentation</a:t>
            </a:r>
          </a:p>
          <a:p>
            <a:pPr algn="ctr">
              <a:defRPr/>
            </a:pPr>
            <a:r>
              <a:rPr lang="en-GB" sz="1000" b="1" i="1" kern="0" dirty="0" smtClean="0">
                <a:latin typeface="Calibri"/>
              </a:rPr>
              <a:t>(title + link to online resource)</a:t>
            </a:r>
            <a:endParaRPr lang="en-GB" sz="1000" b="1" i="1" kern="0" dirty="0">
              <a:latin typeface="Calibri"/>
            </a:endParaRPr>
          </a:p>
        </p:txBody>
      </p:sp>
      <p:sp>
        <p:nvSpPr>
          <p:cNvPr id="21" name="Rectangle 20"/>
          <p:cNvSpPr/>
          <p:nvPr/>
        </p:nvSpPr>
        <p:spPr bwMode="auto">
          <a:xfrm>
            <a:off x="5955741" y="1553409"/>
            <a:ext cx="1945741" cy="40174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processParameter</a:t>
            </a:r>
            <a:endParaRPr lang="en-GB" sz="1000" b="1" kern="0" dirty="0" smtClean="0">
              <a:latin typeface="Calibri"/>
            </a:endParaRPr>
          </a:p>
          <a:p>
            <a:pPr algn="ctr">
              <a:defRPr/>
            </a:pPr>
            <a:r>
              <a:rPr lang="en-GB" sz="1000" b="1" i="1" kern="0" dirty="0" smtClean="0">
                <a:latin typeface="Calibri"/>
              </a:rPr>
              <a:t>(e.g. </a:t>
            </a:r>
            <a:r>
              <a:rPr lang="en-GB" sz="1000" b="1" i="1" kern="0" dirty="0" err="1" smtClean="0">
                <a:latin typeface="Calibri"/>
              </a:rPr>
              <a:t>sensorHeightParameter</a:t>
            </a:r>
            <a:r>
              <a:rPr lang="en-GB" sz="1000" b="1" i="1" kern="0" dirty="0" smtClean="0">
                <a:latin typeface="Calibri"/>
              </a:rPr>
              <a:t>)</a:t>
            </a:r>
            <a:endParaRPr lang="en-GB" sz="1000" b="1" i="1" kern="0" dirty="0">
              <a:latin typeface="Calibri"/>
            </a:endParaRPr>
          </a:p>
        </p:txBody>
      </p:sp>
      <p:sp>
        <p:nvSpPr>
          <p:cNvPr id="22" name="Rectangle 21"/>
          <p:cNvSpPr/>
          <p:nvPr/>
        </p:nvSpPr>
        <p:spPr bwMode="auto">
          <a:xfrm>
            <a:off x="5802333" y="2263677"/>
            <a:ext cx="1945741" cy="1249558"/>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CompositeObservableProperty</a:t>
            </a:r>
            <a:endParaRPr lang="en-GB" sz="1000" b="1" kern="0" dirty="0">
              <a:latin typeface="Calibri"/>
            </a:endParaRPr>
          </a:p>
        </p:txBody>
      </p:sp>
      <p:sp>
        <p:nvSpPr>
          <p:cNvPr id="23" name="Rectangle 22"/>
          <p:cNvSpPr/>
          <p:nvPr/>
        </p:nvSpPr>
        <p:spPr bwMode="auto">
          <a:xfrm>
            <a:off x="5955741" y="2496140"/>
            <a:ext cx="1945741" cy="40174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component</a:t>
            </a:r>
          </a:p>
          <a:p>
            <a:pPr algn="ctr">
              <a:defRPr/>
            </a:pPr>
            <a:r>
              <a:rPr lang="en-GB" sz="1000" b="1" kern="0" dirty="0" smtClean="0">
                <a:latin typeface="Calibri"/>
              </a:rPr>
              <a:t>(e.g. temperature)</a:t>
            </a:r>
          </a:p>
          <a:p>
            <a:pPr algn="ctr">
              <a:defRPr/>
            </a:pPr>
            <a:endParaRPr lang="en-GB" sz="1000" b="1" i="1" kern="0" dirty="0">
              <a:latin typeface="Calibri"/>
            </a:endParaRPr>
          </a:p>
        </p:txBody>
      </p:sp>
      <p:sp>
        <p:nvSpPr>
          <p:cNvPr id="24" name="Rectangle 23"/>
          <p:cNvSpPr/>
          <p:nvPr/>
        </p:nvSpPr>
        <p:spPr bwMode="auto">
          <a:xfrm>
            <a:off x="5955740" y="2990739"/>
            <a:ext cx="1945741" cy="40174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component</a:t>
            </a:r>
          </a:p>
          <a:p>
            <a:pPr algn="ctr">
              <a:defRPr/>
            </a:pPr>
            <a:r>
              <a:rPr lang="en-GB" sz="1000" b="1" kern="0" dirty="0" smtClean="0">
                <a:latin typeface="Calibri"/>
              </a:rPr>
              <a:t>(e.g. dew-point temperature)</a:t>
            </a:r>
            <a:endParaRPr lang="en-GB" sz="1000" b="1" kern="0" dirty="0">
              <a:latin typeface="Calibri"/>
            </a:endParaRPr>
          </a:p>
        </p:txBody>
      </p:sp>
      <p:sp>
        <p:nvSpPr>
          <p:cNvPr id="25" name="Rectangle 24"/>
          <p:cNvSpPr/>
          <p:nvPr/>
        </p:nvSpPr>
        <p:spPr bwMode="auto">
          <a:xfrm>
            <a:off x="5802332" y="3754639"/>
            <a:ext cx="1945741" cy="1636757"/>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SF_SamplingPoint</a:t>
            </a:r>
            <a:endParaRPr lang="en-GB" sz="1000" b="1" kern="0" dirty="0">
              <a:latin typeface="Calibri"/>
            </a:endParaRPr>
          </a:p>
        </p:txBody>
      </p:sp>
      <p:sp>
        <p:nvSpPr>
          <p:cNvPr id="27" name="Rectangle 26"/>
          <p:cNvSpPr/>
          <p:nvPr/>
        </p:nvSpPr>
        <p:spPr bwMode="auto">
          <a:xfrm>
            <a:off x="5955742" y="4005977"/>
            <a:ext cx="1945741" cy="40174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sampledFeature</a:t>
            </a:r>
            <a:endParaRPr lang="en-GB" sz="1000" b="1" kern="0" dirty="0" smtClean="0">
              <a:latin typeface="Calibri"/>
            </a:endParaRPr>
          </a:p>
          <a:p>
            <a:pPr algn="ctr">
              <a:defRPr/>
            </a:pPr>
            <a:r>
              <a:rPr lang="en-GB" sz="1000" b="1" kern="0" dirty="0" smtClean="0">
                <a:latin typeface="Calibri"/>
              </a:rPr>
              <a:t>(e.g. Karlovy Vary Airport)</a:t>
            </a:r>
            <a:endParaRPr lang="en-GB" sz="1000" b="1" kern="0" dirty="0">
              <a:latin typeface="Calibri"/>
            </a:endParaRPr>
          </a:p>
        </p:txBody>
      </p:sp>
      <p:sp>
        <p:nvSpPr>
          <p:cNvPr id="28" name="Rectangle 27"/>
          <p:cNvSpPr/>
          <p:nvPr/>
        </p:nvSpPr>
        <p:spPr bwMode="auto">
          <a:xfrm>
            <a:off x="5955742" y="4510806"/>
            <a:ext cx="1945741" cy="761841"/>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shape</a:t>
            </a:r>
          </a:p>
        </p:txBody>
      </p:sp>
      <p:sp>
        <p:nvSpPr>
          <p:cNvPr id="29" name="Rectangle 28"/>
          <p:cNvSpPr/>
          <p:nvPr/>
        </p:nvSpPr>
        <p:spPr bwMode="auto">
          <a:xfrm>
            <a:off x="522316" y="2545410"/>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temperatureElements</a:t>
            </a:r>
            <a:endParaRPr lang="en-GB" sz="1000" b="1" kern="0" dirty="0">
              <a:latin typeface="Calibri"/>
            </a:endParaRPr>
          </a:p>
        </p:txBody>
      </p:sp>
      <p:cxnSp>
        <p:nvCxnSpPr>
          <p:cNvPr id="31" name="Straight Connector 30"/>
          <p:cNvCxnSpPr>
            <a:stCxn id="29" idx="3"/>
          </p:cNvCxnSpPr>
          <p:nvPr/>
        </p:nvCxnSpPr>
        <p:spPr>
          <a:xfrm flipV="1">
            <a:off x="2468057" y="2712671"/>
            <a:ext cx="633549" cy="1"/>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bwMode="auto">
          <a:xfrm>
            <a:off x="3249140" y="2173982"/>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procedure</a:t>
            </a:r>
            <a:endParaRPr lang="en-GB" sz="1000" b="1" kern="0" dirty="0">
              <a:latin typeface="Calibri"/>
            </a:endParaRPr>
          </a:p>
        </p:txBody>
      </p:sp>
      <p:sp>
        <p:nvSpPr>
          <p:cNvPr id="33" name="Rectangle 32"/>
          <p:cNvSpPr/>
          <p:nvPr/>
        </p:nvSpPr>
        <p:spPr bwMode="auto">
          <a:xfrm>
            <a:off x="3249476" y="2644398"/>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observedProperty</a:t>
            </a:r>
            <a:endParaRPr lang="en-GB" sz="1000" b="1" kern="0" dirty="0">
              <a:latin typeface="Calibri"/>
            </a:endParaRPr>
          </a:p>
        </p:txBody>
      </p:sp>
      <p:sp>
        <p:nvSpPr>
          <p:cNvPr id="34" name="Rectangle 33"/>
          <p:cNvSpPr/>
          <p:nvPr/>
        </p:nvSpPr>
        <p:spPr bwMode="auto">
          <a:xfrm>
            <a:off x="3249139" y="3127542"/>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featureOfInterest</a:t>
            </a:r>
            <a:endParaRPr lang="en-GB" sz="1000" b="1" kern="0" dirty="0">
              <a:latin typeface="Calibri"/>
            </a:endParaRPr>
          </a:p>
        </p:txBody>
      </p:sp>
      <p:sp>
        <p:nvSpPr>
          <p:cNvPr id="35" name="Rectangle 34"/>
          <p:cNvSpPr/>
          <p:nvPr/>
        </p:nvSpPr>
        <p:spPr bwMode="auto">
          <a:xfrm>
            <a:off x="3249138" y="3616093"/>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result</a:t>
            </a:r>
            <a:endParaRPr lang="en-GB" sz="1000" b="1" kern="0" dirty="0">
              <a:latin typeface="Calibri"/>
            </a:endParaRPr>
          </a:p>
        </p:txBody>
      </p:sp>
      <p:cxnSp>
        <p:nvCxnSpPr>
          <p:cNvPr id="36" name="Straight Connector 35"/>
          <p:cNvCxnSpPr/>
          <p:nvPr/>
        </p:nvCxnSpPr>
        <p:spPr>
          <a:xfrm flipV="1">
            <a:off x="5194879" y="2050987"/>
            <a:ext cx="633549" cy="275590"/>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5194878" y="2814777"/>
            <a:ext cx="633549" cy="1"/>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34" idx="3"/>
          </p:cNvCxnSpPr>
          <p:nvPr/>
        </p:nvCxnSpPr>
        <p:spPr>
          <a:xfrm>
            <a:off x="5194880" y="3294804"/>
            <a:ext cx="607452" cy="459836"/>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2" name="Rectangle 41"/>
          <p:cNvSpPr/>
          <p:nvPr/>
        </p:nvSpPr>
        <p:spPr bwMode="auto">
          <a:xfrm>
            <a:off x="6131892" y="4737252"/>
            <a:ext cx="1945741" cy="40174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GM_Point</a:t>
            </a:r>
            <a:endParaRPr lang="en-GB" sz="1000" b="1" kern="0" dirty="0" smtClean="0">
              <a:latin typeface="Calibri"/>
            </a:endParaRPr>
          </a:p>
          <a:p>
            <a:pPr algn="ctr">
              <a:defRPr/>
            </a:pPr>
            <a:r>
              <a:rPr lang="en-GB" sz="1000" b="1" kern="0" dirty="0" smtClean="0">
                <a:latin typeface="Calibri"/>
              </a:rPr>
              <a:t>(e.g. </a:t>
            </a:r>
            <a:r>
              <a:rPr lang="en-GB" sz="1000" b="1" kern="0" dirty="0" err="1" smtClean="0">
                <a:latin typeface="Calibri"/>
              </a:rPr>
              <a:t>lon</a:t>
            </a:r>
            <a:r>
              <a:rPr lang="en-GB" sz="1000" b="1" kern="0" dirty="0" smtClean="0">
                <a:latin typeface="Calibri"/>
              </a:rPr>
              <a:t> 12.92, </a:t>
            </a:r>
            <a:r>
              <a:rPr lang="en-GB" sz="1000" b="1" kern="0" dirty="0" err="1" smtClean="0">
                <a:latin typeface="Calibri"/>
              </a:rPr>
              <a:t>lat</a:t>
            </a:r>
            <a:r>
              <a:rPr lang="en-GB" sz="1000" b="1" kern="0" dirty="0" smtClean="0">
                <a:latin typeface="Calibri"/>
              </a:rPr>
              <a:t> 50.20)</a:t>
            </a:r>
            <a:endParaRPr lang="en-GB" sz="1000" b="1" kern="0" dirty="0">
              <a:latin typeface="Calibri"/>
            </a:endParaRPr>
          </a:p>
        </p:txBody>
      </p:sp>
      <p:sp>
        <p:nvSpPr>
          <p:cNvPr id="43" name="Rectangle 42"/>
          <p:cNvSpPr/>
          <p:nvPr/>
        </p:nvSpPr>
        <p:spPr bwMode="auto">
          <a:xfrm>
            <a:off x="5802334" y="5603172"/>
            <a:ext cx="1945741" cy="818378"/>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CV_DiscretePointCoverage</a:t>
            </a:r>
            <a:endParaRPr lang="en-GB" sz="1000" b="1" kern="0" dirty="0">
              <a:latin typeface="Calibri"/>
            </a:endParaRPr>
          </a:p>
        </p:txBody>
      </p:sp>
      <p:cxnSp>
        <p:nvCxnSpPr>
          <p:cNvPr id="44" name="Straight Connector 43"/>
          <p:cNvCxnSpPr/>
          <p:nvPr/>
        </p:nvCxnSpPr>
        <p:spPr>
          <a:xfrm>
            <a:off x="5194878" y="3950616"/>
            <a:ext cx="633550" cy="1652556"/>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8" name="Rectangle 47"/>
          <p:cNvSpPr/>
          <p:nvPr/>
        </p:nvSpPr>
        <p:spPr>
          <a:xfrm>
            <a:off x="2691940" y="4625442"/>
            <a:ext cx="2819713" cy="1938992"/>
          </a:xfrm>
          <a:prstGeom prst="rect">
            <a:avLst/>
          </a:prstGeom>
        </p:spPr>
        <p:txBody>
          <a:bodyPr wrap="square">
            <a:spAutoFit/>
          </a:bodyPr>
          <a:lstStyle/>
          <a:p>
            <a:pPr lvl="0" algn="ctr">
              <a:spcAft>
                <a:spcPts val="1200"/>
              </a:spcAft>
            </a:pPr>
            <a:r>
              <a:rPr lang="en-GB" sz="2000" b="1" i="1" kern="0" dirty="0" err="1" smtClean="0">
                <a:solidFill>
                  <a:srgbClr val="595959"/>
                </a:solidFill>
                <a:ea typeface="Times New Roman"/>
              </a:rPr>
              <a:t>OM_Observation</a:t>
            </a:r>
            <a:r>
              <a:rPr lang="en-GB" sz="2000" i="1" kern="0" dirty="0" smtClean="0">
                <a:solidFill>
                  <a:srgbClr val="595959"/>
                </a:solidFill>
                <a:ea typeface="Times New Roman"/>
              </a:rPr>
              <a:t>: an EVENT whose RESULT is an </a:t>
            </a:r>
            <a:r>
              <a:rPr lang="en-GB" sz="2000" b="1" i="1" kern="0" dirty="0" smtClean="0">
                <a:solidFill>
                  <a:srgbClr val="595959"/>
                </a:solidFill>
                <a:ea typeface="Times New Roman"/>
              </a:rPr>
              <a:t>estimate</a:t>
            </a:r>
            <a:r>
              <a:rPr lang="en-GB" sz="2000" i="1" kern="0" dirty="0" smtClean="0">
                <a:solidFill>
                  <a:srgbClr val="595959"/>
                </a:solidFill>
                <a:ea typeface="Times New Roman"/>
              </a:rPr>
              <a:t> of a value of some PROPERTY of some THING obtained using a specified PROCEDURE …</a:t>
            </a:r>
          </a:p>
        </p:txBody>
      </p:sp>
      <p:grpSp>
        <p:nvGrpSpPr>
          <p:cNvPr id="49" name="Group 48"/>
          <p:cNvGrpSpPr/>
          <p:nvPr/>
        </p:nvGrpSpPr>
        <p:grpSpPr>
          <a:xfrm>
            <a:off x="2708532" y="1636763"/>
            <a:ext cx="2644184" cy="3664238"/>
            <a:chOff x="3557740" y="4437559"/>
            <a:chExt cx="2644184" cy="3664238"/>
          </a:xfrm>
        </p:grpSpPr>
        <p:sp>
          <p:nvSpPr>
            <p:cNvPr id="50" name="Freeform 49"/>
            <p:cNvSpPr/>
            <p:nvPr/>
          </p:nvSpPr>
          <p:spPr>
            <a:xfrm>
              <a:off x="3557740" y="8051344"/>
              <a:ext cx="973046" cy="50453"/>
            </a:xfrm>
            <a:custGeom>
              <a:avLst/>
              <a:gdLst>
                <a:gd name="connsiteX0" fmla="*/ 0 w 18362"/>
                <a:gd name="connsiteY0" fmla="*/ 0 h 1566407"/>
                <a:gd name="connsiteX1" fmla="*/ 0 w 18362"/>
                <a:gd name="connsiteY1" fmla="*/ 1566407 h 1566407"/>
                <a:gd name="connsiteX0" fmla="*/ 247411 w 247733"/>
                <a:gd name="connsiteY0" fmla="*/ 0 h 1566407"/>
                <a:gd name="connsiteX1" fmla="*/ 247411 w 247733"/>
                <a:gd name="connsiteY1" fmla="*/ 1566407 h 1566407"/>
                <a:gd name="connsiteX0" fmla="*/ 453713 w 453713"/>
                <a:gd name="connsiteY0" fmla="*/ 0 h 1566407"/>
                <a:gd name="connsiteX1" fmla="*/ 453713 w 453713"/>
                <a:gd name="connsiteY1" fmla="*/ 1566407 h 1566407"/>
                <a:gd name="connsiteX0" fmla="*/ 178145 w 1365677"/>
                <a:gd name="connsiteY0" fmla="*/ 0 h 1708911"/>
                <a:gd name="connsiteX1" fmla="*/ 1365677 w 1365677"/>
                <a:gd name="connsiteY1" fmla="*/ 1708911 h 1708911"/>
                <a:gd name="connsiteX0" fmla="*/ 154644 w 1615309"/>
                <a:gd name="connsiteY0" fmla="*/ 513299 h 639766"/>
                <a:gd name="connsiteX1" fmla="*/ 1615309 w 1615309"/>
                <a:gd name="connsiteY1" fmla="*/ 132152 h 639766"/>
                <a:gd name="connsiteX0" fmla="*/ 0 w 1460665"/>
                <a:gd name="connsiteY0" fmla="*/ 537653 h 572917"/>
                <a:gd name="connsiteX1" fmla="*/ 1460665 w 1460665"/>
                <a:gd name="connsiteY1" fmla="*/ 156506 h 572917"/>
                <a:gd name="connsiteX0" fmla="*/ 0 w 1460665"/>
                <a:gd name="connsiteY0" fmla="*/ 446862 h 490072"/>
                <a:gd name="connsiteX1" fmla="*/ 1460665 w 1460665"/>
                <a:gd name="connsiteY1" fmla="*/ 65715 h 490072"/>
                <a:gd name="connsiteX0" fmla="*/ 0 w 1680121"/>
                <a:gd name="connsiteY0" fmla="*/ 881745 h 912330"/>
                <a:gd name="connsiteX1" fmla="*/ 1680121 w 1680121"/>
                <a:gd name="connsiteY1" fmla="*/ 47055 h 912330"/>
                <a:gd name="connsiteX0" fmla="*/ 0 w 1680121"/>
                <a:gd name="connsiteY0" fmla="*/ 834690 h 894428"/>
                <a:gd name="connsiteX1" fmla="*/ 1680121 w 1680121"/>
                <a:gd name="connsiteY1" fmla="*/ 0 h 894428"/>
                <a:gd name="connsiteX0" fmla="*/ 0 w 1672805"/>
                <a:gd name="connsiteY0" fmla="*/ 834690 h 894428"/>
                <a:gd name="connsiteX1" fmla="*/ 1672805 w 1672805"/>
                <a:gd name="connsiteY1" fmla="*/ 0 h 894428"/>
                <a:gd name="connsiteX0" fmla="*/ 0 w 1687436"/>
                <a:gd name="connsiteY0" fmla="*/ 783484 h 847090"/>
                <a:gd name="connsiteX1" fmla="*/ 1687436 w 1687436"/>
                <a:gd name="connsiteY1" fmla="*/ 0 h 847090"/>
                <a:gd name="connsiteX0" fmla="*/ 0 w 1721556"/>
                <a:gd name="connsiteY0" fmla="*/ 817603 h 878582"/>
                <a:gd name="connsiteX1" fmla="*/ 1721556 w 1721556"/>
                <a:gd name="connsiteY1" fmla="*/ 0 h 878582"/>
                <a:gd name="connsiteX0" fmla="*/ 0 w 1610299"/>
                <a:gd name="connsiteY0" fmla="*/ 0 h 720876"/>
                <a:gd name="connsiteX1" fmla="*/ 1610299 w 1610299"/>
                <a:gd name="connsiteY1" fmla="*/ 566931 h 720876"/>
                <a:gd name="connsiteX0" fmla="*/ 133720 w 1744019"/>
                <a:gd name="connsiteY0" fmla="*/ 0 h 889252"/>
                <a:gd name="connsiteX1" fmla="*/ 1744019 w 1744019"/>
                <a:gd name="connsiteY1" fmla="*/ 566931 h 889252"/>
                <a:gd name="connsiteX0" fmla="*/ 711896 w 711896"/>
                <a:gd name="connsiteY0" fmla="*/ 0 h 1983563"/>
                <a:gd name="connsiteX1" fmla="*/ 109410 w 711896"/>
                <a:gd name="connsiteY1" fmla="*/ 1877293 h 1983563"/>
                <a:gd name="connsiteX0" fmla="*/ 929833 w 929833"/>
                <a:gd name="connsiteY0" fmla="*/ 0 h 1877293"/>
                <a:gd name="connsiteX1" fmla="*/ 327347 w 929833"/>
                <a:gd name="connsiteY1" fmla="*/ 1877293 h 1877293"/>
                <a:gd name="connsiteX0" fmla="*/ 950135 w 950135"/>
                <a:gd name="connsiteY0" fmla="*/ 0 h 1877293"/>
                <a:gd name="connsiteX1" fmla="*/ 366748 w 950135"/>
                <a:gd name="connsiteY1" fmla="*/ 639291 h 1877293"/>
                <a:gd name="connsiteX2" fmla="*/ 347649 w 950135"/>
                <a:gd name="connsiteY2" fmla="*/ 1877293 h 1877293"/>
                <a:gd name="connsiteX0" fmla="*/ 851388 w 851388"/>
                <a:gd name="connsiteY0" fmla="*/ 0 h 1877293"/>
                <a:gd name="connsiteX1" fmla="*/ 268001 w 851388"/>
                <a:gd name="connsiteY1" fmla="*/ 639291 h 1877293"/>
                <a:gd name="connsiteX2" fmla="*/ 248902 w 851388"/>
                <a:gd name="connsiteY2" fmla="*/ 1877293 h 1877293"/>
                <a:gd name="connsiteX0" fmla="*/ 973330 w 973330"/>
                <a:gd name="connsiteY0" fmla="*/ 0 h 1902017"/>
                <a:gd name="connsiteX1" fmla="*/ 389943 w 973330"/>
                <a:gd name="connsiteY1" fmla="*/ 639291 h 1902017"/>
                <a:gd name="connsiteX2" fmla="*/ 210139 w 973330"/>
                <a:gd name="connsiteY2" fmla="*/ 1902017 h 1902017"/>
                <a:gd name="connsiteX0" fmla="*/ 963533 w 963533"/>
                <a:gd name="connsiteY0" fmla="*/ 0 h 1914378"/>
                <a:gd name="connsiteX1" fmla="*/ 380146 w 963533"/>
                <a:gd name="connsiteY1" fmla="*/ 639291 h 1914378"/>
                <a:gd name="connsiteX2" fmla="*/ 212703 w 963533"/>
                <a:gd name="connsiteY2" fmla="*/ 1914378 h 1914378"/>
                <a:gd name="connsiteX0" fmla="*/ 993994 w 993994"/>
                <a:gd name="connsiteY0" fmla="*/ 0 h 1914378"/>
                <a:gd name="connsiteX1" fmla="*/ 410607 w 993994"/>
                <a:gd name="connsiteY1" fmla="*/ 639291 h 1914378"/>
                <a:gd name="connsiteX2" fmla="*/ 243164 w 993994"/>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949564 w 949564"/>
                <a:gd name="connsiteY0" fmla="*/ 0 h 1854454"/>
                <a:gd name="connsiteX1" fmla="*/ 366177 w 949564"/>
                <a:gd name="connsiteY1" fmla="*/ 639291 h 1854454"/>
                <a:gd name="connsiteX2" fmla="*/ 226391 w 949564"/>
                <a:gd name="connsiteY2" fmla="*/ 1854454 h 1854454"/>
                <a:gd name="connsiteX0" fmla="*/ 923002 w 923002"/>
                <a:gd name="connsiteY0" fmla="*/ 0 h 1854454"/>
                <a:gd name="connsiteX1" fmla="*/ 339615 w 923002"/>
                <a:gd name="connsiteY1" fmla="*/ 639291 h 1854454"/>
                <a:gd name="connsiteX2" fmla="*/ 199829 w 923002"/>
                <a:gd name="connsiteY2" fmla="*/ 1854454 h 1854454"/>
                <a:gd name="connsiteX0" fmla="*/ 979287 w 979287"/>
                <a:gd name="connsiteY0" fmla="*/ 0 h 1854454"/>
                <a:gd name="connsiteX1" fmla="*/ 395900 w 979287"/>
                <a:gd name="connsiteY1" fmla="*/ 639291 h 1854454"/>
                <a:gd name="connsiteX2" fmla="*/ 256114 w 979287"/>
                <a:gd name="connsiteY2" fmla="*/ 1854454 h 1854454"/>
                <a:gd name="connsiteX0" fmla="*/ 723173 w 723173"/>
                <a:gd name="connsiteY0" fmla="*/ 0 h 1854454"/>
                <a:gd name="connsiteX1" fmla="*/ 0 w 723173"/>
                <a:gd name="connsiteY1" fmla="*/ 1854454 h 1854454"/>
                <a:gd name="connsiteX0" fmla="*/ 791697 w 791697"/>
                <a:gd name="connsiteY0" fmla="*/ 0 h 1854454"/>
                <a:gd name="connsiteX1" fmla="*/ 68524 w 791697"/>
                <a:gd name="connsiteY1" fmla="*/ 1854454 h 1854454"/>
                <a:gd name="connsiteX0" fmla="*/ 725019 w 725019"/>
                <a:gd name="connsiteY0" fmla="*/ 0 h 1921161"/>
                <a:gd name="connsiteX1" fmla="*/ 73685 w 725019"/>
                <a:gd name="connsiteY1" fmla="*/ 1921161 h 1921161"/>
                <a:gd name="connsiteX0" fmla="*/ 751665 w 751665"/>
                <a:gd name="connsiteY0" fmla="*/ 0 h 1921161"/>
                <a:gd name="connsiteX1" fmla="*/ 100331 w 751665"/>
                <a:gd name="connsiteY1" fmla="*/ 1921161 h 1921161"/>
                <a:gd name="connsiteX0" fmla="*/ 3244332 w 3244332"/>
                <a:gd name="connsiteY0" fmla="*/ 0 h 1631986"/>
                <a:gd name="connsiteX1" fmla="*/ 21406 w 3244332"/>
                <a:gd name="connsiteY1" fmla="*/ 1631986 h 1631986"/>
                <a:gd name="connsiteX0" fmla="*/ 945649 w 945649"/>
                <a:gd name="connsiteY0" fmla="*/ 228719 h 284132"/>
                <a:gd name="connsiteX1" fmla="*/ 77434 w 945649"/>
                <a:gd name="connsiteY1" fmla="*/ 249589 h 284132"/>
                <a:gd name="connsiteX0" fmla="*/ 950710 w 950710"/>
                <a:gd name="connsiteY0" fmla="*/ 305429 h 326299"/>
                <a:gd name="connsiteX1" fmla="*/ 82495 w 950710"/>
                <a:gd name="connsiteY1" fmla="*/ 326299 h 326299"/>
                <a:gd name="connsiteX0" fmla="*/ 868215 w 868215"/>
                <a:gd name="connsiteY0" fmla="*/ 40993 h 61863"/>
                <a:gd name="connsiteX1" fmla="*/ 0 w 868215"/>
                <a:gd name="connsiteY1" fmla="*/ 61863 h 61863"/>
                <a:gd name="connsiteX0" fmla="*/ 868215 w 868215"/>
                <a:gd name="connsiteY0" fmla="*/ 48302 h 48302"/>
                <a:gd name="connsiteX1" fmla="*/ 0 w 868215"/>
                <a:gd name="connsiteY1" fmla="*/ 46189 h 48302"/>
                <a:gd name="connsiteX0" fmla="*/ 868215 w 868215"/>
                <a:gd name="connsiteY0" fmla="*/ 45017 h 45017"/>
                <a:gd name="connsiteX1" fmla="*/ 0 w 868215"/>
                <a:gd name="connsiteY1" fmla="*/ 42904 h 45017"/>
              </a:gdLst>
              <a:ahLst/>
              <a:cxnLst>
                <a:cxn ang="0">
                  <a:pos x="connsiteX0" y="connsiteY0"/>
                </a:cxn>
                <a:cxn ang="0">
                  <a:pos x="connsiteX1" y="connsiteY1"/>
                </a:cxn>
              </a:cxnLst>
              <a:rect l="l" t="t" r="r" b="b"/>
              <a:pathLst>
                <a:path w="868215" h="45017">
                  <a:moveTo>
                    <a:pt x="868215" y="45017"/>
                  </a:moveTo>
                  <a:cubicBezTo>
                    <a:pt x="282966" y="-42166"/>
                    <a:pt x="202099" y="20115"/>
                    <a:pt x="0" y="42904"/>
                  </a:cubicBezTo>
                </a:path>
              </a:pathLst>
            </a:custGeom>
            <a:noFill/>
            <a:ln w="57150" cap="rnd" cmpd="sng" algn="ctr">
              <a:solidFill>
                <a:srgbClr val="A80000">
                  <a:alpha val="80000"/>
                </a:srgbClr>
              </a:solidFill>
              <a:prstDash val="soli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100" b="0" i="0" u="none" strike="noStrike" kern="0" cap="none" spc="0" normalizeH="0" baseline="0" noProof="0">
                <a:ln>
                  <a:noFill/>
                </a:ln>
                <a:solidFill>
                  <a:srgbClr val="002368"/>
                </a:solidFill>
                <a:effectLst/>
                <a:uLnTx/>
                <a:uFillTx/>
                <a:latin typeface="Calibri"/>
                <a:ea typeface="+mn-ea"/>
                <a:cs typeface="+mn-cs"/>
              </a:endParaRPr>
            </a:p>
          </p:txBody>
        </p:sp>
        <p:sp>
          <p:nvSpPr>
            <p:cNvPr id="51" name="Rounded Rectangle 50"/>
            <p:cNvSpPr/>
            <p:nvPr/>
          </p:nvSpPr>
          <p:spPr>
            <a:xfrm>
              <a:off x="3957660" y="4437559"/>
              <a:ext cx="2244264" cy="488919"/>
            </a:xfrm>
            <a:prstGeom prst="roundRect">
              <a:avLst>
                <a:gd name="adj" fmla="val 20896"/>
              </a:avLst>
            </a:prstGeom>
            <a:solidFill>
              <a:schemeClr val="accent2">
                <a:alpha val="4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Rectangle 17"/>
          <p:cNvSpPr/>
          <p:nvPr/>
        </p:nvSpPr>
        <p:spPr bwMode="auto">
          <a:xfrm>
            <a:off x="3249141" y="1716464"/>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resultTime</a:t>
            </a:r>
            <a:endParaRPr lang="en-GB" sz="1000" b="1" kern="0" dirty="0">
              <a:latin typeface="Calibri"/>
            </a:endParaRPr>
          </a:p>
        </p:txBody>
      </p:sp>
    </p:spTree>
    <p:extLst>
      <p:ext uri="{BB962C8B-B14F-4D97-AF65-F5344CB8AC3E}">
        <p14:creationId xmlns:p14="http://schemas.microsoft.com/office/powerpoint/2010/main" val="37553182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p:cNvSpPr/>
          <p:nvPr/>
        </p:nvSpPr>
        <p:spPr bwMode="auto">
          <a:xfrm>
            <a:off x="5802334" y="5603172"/>
            <a:ext cx="1945741" cy="818378"/>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CV_DiscretePointCoverage</a:t>
            </a:r>
            <a:endParaRPr lang="en-GB" sz="1000" b="1" kern="0" dirty="0">
              <a:latin typeface="Calibri"/>
            </a:endParaRPr>
          </a:p>
        </p:txBody>
      </p:sp>
      <p:sp>
        <p:nvSpPr>
          <p:cNvPr id="2" name="Slide Number Placeholder 1"/>
          <p:cNvSpPr>
            <a:spLocks noGrp="1"/>
          </p:cNvSpPr>
          <p:nvPr>
            <p:ph type="sldNum" sz="quarter" idx="12"/>
          </p:nvPr>
        </p:nvSpPr>
        <p:spPr/>
        <p:txBody>
          <a:bodyPr/>
          <a:lstStyle/>
          <a:p>
            <a:fld id="{C18BBA59-FB05-442B-AAC3-07FF3D65DBB1}" type="slidenum">
              <a:rPr lang="en-GB" smtClean="0"/>
              <a:t>25</a:t>
            </a:fld>
            <a:endParaRPr lang="en-GB"/>
          </a:p>
        </p:txBody>
      </p:sp>
      <p:sp>
        <p:nvSpPr>
          <p:cNvPr id="3" name="Rectangle 4"/>
          <p:cNvSpPr txBox="1">
            <a:spLocks noChangeArrowheads="1"/>
          </p:cNvSpPr>
          <p:nvPr/>
        </p:nvSpPr>
        <p:spPr bwMode="auto">
          <a:xfrm>
            <a:off x="1691680" y="319088"/>
            <a:ext cx="7452320" cy="950154"/>
          </a:xfrm>
          <a:prstGeom prst="rect">
            <a:avLst/>
          </a:prstGeom>
          <a:noFill/>
          <a:ln w="9525">
            <a:noFill/>
            <a:miter lim="800000"/>
            <a:headEnd/>
            <a:tailEnd/>
          </a:ln>
          <a:effectLst>
            <a:softEdge rad="63500"/>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ts val="0"/>
              </a:spcBef>
              <a:buClr>
                <a:srgbClr val="092E5C"/>
              </a:buClr>
            </a:pPr>
            <a:r>
              <a:rPr lang="en-GB" sz="2800" kern="0" dirty="0" smtClean="0">
                <a:solidFill>
                  <a:srgbClr val="000000"/>
                </a:solidFill>
                <a:effectLst/>
                <a:latin typeface="Arial"/>
              </a:rPr>
              <a:t>METAR/SPECI </a:t>
            </a:r>
            <a:r>
              <a:rPr lang="en-GB" sz="2800" i="1" kern="0" dirty="0" err="1" smtClean="0">
                <a:solidFill>
                  <a:srgbClr val="000000"/>
                </a:solidFill>
                <a:effectLst/>
                <a:latin typeface="Arial"/>
              </a:rPr>
              <a:t>temperatureElements</a:t>
            </a:r>
            <a:r>
              <a:rPr lang="en-GB" sz="2800" kern="0" dirty="0" smtClean="0">
                <a:solidFill>
                  <a:srgbClr val="000000"/>
                </a:solidFill>
                <a:effectLst/>
                <a:latin typeface="Arial"/>
              </a:rPr>
              <a:t> result:</a:t>
            </a:r>
          </a:p>
          <a:p>
            <a:pPr marL="233363" lvl="0" indent="-233363" algn="l">
              <a:spcBef>
                <a:spcPts val="0"/>
              </a:spcBef>
              <a:buClr>
                <a:srgbClr val="092E5C"/>
              </a:buClr>
            </a:pPr>
            <a:r>
              <a:rPr kumimoji="0" lang="en-GB" sz="2400" b="0" i="0" u="none" strike="noStrike" kern="0" cap="none" spc="0" normalizeH="0" baseline="0" noProof="0" dirty="0" smtClean="0">
                <a:ln>
                  <a:noFill/>
                </a:ln>
                <a:solidFill>
                  <a:srgbClr val="000000"/>
                </a:solidFill>
                <a:effectLst/>
                <a:uLnTx/>
                <a:uFillTx/>
                <a:latin typeface="Arial"/>
                <a:ea typeface="ＭＳ Ｐゴシック" pitchFamily="-65" charset="-128"/>
              </a:rPr>
              <a:t>degenerate discrete point</a:t>
            </a:r>
            <a:r>
              <a:rPr kumimoji="0" lang="en-GB" sz="2400" b="0" i="0" u="none" strike="noStrike" kern="0" cap="none" spc="0" normalizeH="0" noProof="0" dirty="0" smtClean="0">
                <a:ln>
                  <a:noFill/>
                </a:ln>
                <a:solidFill>
                  <a:srgbClr val="000000"/>
                </a:solidFill>
                <a:effectLst/>
                <a:uLnTx/>
                <a:uFillTx/>
                <a:latin typeface="Arial"/>
                <a:ea typeface="ＭＳ Ｐゴシック" pitchFamily="-65" charset="-128"/>
              </a:rPr>
              <a:t> coverage</a:t>
            </a:r>
            <a:endParaRPr kumimoji="0" lang="en-GB" sz="20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grpSp>
        <p:nvGrpSpPr>
          <p:cNvPr id="45" name="Group 44"/>
          <p:cNvGrpSpPr/>
          <p:nvPr/>
        </p:nvGrpSpPr>
        <p:grpSpPr>
          <a:xfrm>
            <a:off x="210605" y="1168021"/>
            <a:ext cx="5006263" cy="5271969"/>
            <a:chOff x="210605" y="1050454"/>
            <a:chExt cx="5006263" cy="5271969"/>
          </a:xfrm>
        </p:grpSpPr>
        <p:cxnSp>
          <p:nvCxnSpPr>
            <p:cNvPr id="31" name="Straight Connector 30"/>
            <p:cNvCxnSpPr/>
            <p:nvPr/>
          </p:nvCxnSpPr>
          <p:spPr>
            <a:xfrm flipV="1">
              <a:off x="2308746" y="1989771"/>
              <a:ext cx="633549" cy="1"/>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9" name="Rectangle 68"/>
            <p:cNvSpPr/>
            <p:nvPr/>
          </p:nvSpPr>
          <p:spPr bwMode="auto">
            <a:xfrm>
              <a:off x="2942295" y="2476694"/>
              <a:ext cx="1945741" cy="1298471"/>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ysClr val="windowText" lastClr="000000"/>
                  </a:solidFill>
                  <a:latin typeface="Calibri"/>
                </a:rPr>
                <a:t>DataRecord</a:t>
              </a:r>
              <a:endParaRPr lang="en-GB" sz="1000" b="1" kern="0" dirty="0">
                <a:solidFill>
                  <a:sysClr val="windowText" lastClr="000000"/>
                </a:solidFill>
                <a:latin typeface="Calibri"/>
              </a:endParaRPr>
            </a:p>
          </p:txBody>
        </p:sp>
        <p:sp>
          <p:nvSpPr>
            <p:cNvPr id="72" name="Rectangle 71"/>
            <p:cNvSpPr/>
            <p:nvPr/>
          </p:nvSpPr>
          <p:spPr bwMode="auto">
            <a:xfrm>
              <a:off x="3090641" y="2742264"/>
              <a:ext cx="1945741" cy="40174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field</a:t>
              </a:r>
            </a:p>
            <a:p>
              <a:pPr algn="ctr">
                <a:defRPr/>
              </a:pPr>
              <a:r>
                <a:rPr lang="en-GB" sz="1000" b="1" kern="0" dirty="0" smtClean="0">
                  <a:latin typeface="Calibri"/>
                </a:rPr>
                <a:t>(e.g. temperature)</a:t>
              </a:r>
            </a:p>
            <a:p>
              <a:pPr algn="ctr">
                <a:defRPr/>
              </a:pPr>
              <a:endParaRPr lang="en-GB" sz="1000" b="1" i="1" kern="0" dirty="0">
                <a:latin typeface="Calibri"/>
              </a:endParaRPr>
            </a:p>
          </p:txBody>
        </p:sp>
        <p:sp>
          <p:nvSpPr>
            <p:cNvPr id="73" name="Rectangle 72"/>
            <p:cNvSpPr/>
            <p:nvPr/>
          </p:nvSpPr>
          <p:spPr bwMode="auto">
            <a:xfrm>
              <a:off x="3090640" y="3236863"/>
              <a:ext cx="1945741" cy="40174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field</a:t>
              </a:r>
            </a:p>
            <a:p>
              <a:pPr algn="ctr">
                <a:defRPr/>
              </a:pPr>
              <a:r>
                <a:rPr lang="en-GB" sz="1000" b="1" kern="0" dirty="0" smtClean="0">
                  <a:latin typeface="Calibri"/>
                </a:rPr>
                <a:t>(e.g. dew-point temperature)</a:t>
              </a:r>
              <a:endParaRPr lang="en-GB" sz="1000" b="1" kern="0" dirty="0">
                <a:latin typeface="Calibri"/>
              </a:endParaRPr>
            </a:p>
          </p:txBody>
        </p:sp>
        <p:cxnSp>
          <p:nvCxnSpPr>
            <p:cNvPr id="74" name="Straight Connector 73"/>
            <p:cNvCxnSpPr>
              <a:stCxn id="64" idx="3"/>
            </p:cNvCxnSpPr>
            <p:nvPr/>
          </p:nvCxnSpPr>
          <p:spPr>
            <a:xfrm>
              <a:off x="2308744" y="2476696"/>
              <a:ext cx="634366" cy="167261"/>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bwMode="auto">
            <a:xfrm>
              <a:off x="210605" y="1563653"/>
              <a:ext cx="1945741" cy="174125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ysClr val="windowText" lastClr="000000"/>
                  </a:solidFill>
                  <a:latin typeface="Calibri"/>
                </a:rPr>
                <a:t>CV_DiscretePointCoverage</a:t>
              </a:r>
              <a:endParaRPr lang="en-GB" sz="1000" b="1" kern="0" dirty="0">
                <a:solidFill>
                  <a:sysClr val="windowText" lastClr="000000"/>
                </a:solidFill>
                <a:latin typeface="Calibri"/>
              </a:endParaRPr>
            </a:p>
          </p:txBody>
        </p:sp>
        <p:sp>
          <p:nvSpPr>
            <p:cNvPr id="13" name="Rectangle 12"/>
            <p:cNvSpPr/>
            <p:nvPr/>
          </p:nvSpPr>
          <p:spPr bwMode="auto">
            <a:xfrm>
              <a:off x="363005" y="1822511"/>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domainExtent</a:t>
              </a:r>
              <a:endParaRPr lang="en-GB" sz="1000" b="1" kern="0" dirty="0">
                <a:latin typeface="Calibri"/>
              </a:endParaRPr>
            </a:p>
          </p:txBody>
        </p:sp>
        <p:sp>
          <p:nvSpPr>
            <p:cNvPr id="64" name="Rectangle 63"/>
            <p:cNvSpPr/>
            <p:nvPr/>
          </p:nvSpPr>
          <p:spPr bwMode="auto">
            <a:xfrm>
              <a:off x="363003" y="2309434"/>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rangeType</a:t>
              </a:r>
              <a:endParaRPr lang="en-GB" sz="1000" b="1" kern="0" dirty="0">
                <a:latin typeface="Calibri"/>
              </a:endParaRPr>
            </a:p>
          </p:txBody>
        </p:sp>
        <p:sp>
          <p:nvSpPr>
            <p:cNvPr id="65" name="Rectangle 64"/>
            <p:cNvSpPr/>
            <p:nvPr/>
          </p:nvSpPr>
          <p:spPr bwMode="auto">
            <a:xfrm>
              <a:off x="363002" y="2804172"/>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element</a:t>
              </a:r>
              <a:endParaRPr lang="en-GB" sz="1000" b="1" kern="0" dirty="0">
                <a:latin typeface="Calibri"/>
              </a:endParaRPr>
            </a:p>
          </p:txBody>
        </p:sp>
        <p:sp>
          <p:nvSpPr>
            <p:cNvPr id="66" name="Rectangle 65"/>
            <p:cNvSpPr/>
            <p:nvPr/>
          </p:nvSpPr>
          <p:spPr bwMode="auto">
            <a:xfrm>
              <a:off x="2943110" y="1050454"/>
              <a:ext cx="1945741" cy="119398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ysClr val="windowText" lastClr="000000"/>
                  </a:solidFill>
                  <a:latin typeface="Calibri"/>
                </a:rPr>
                <a:t>EX_Extent</a:t>
              </a:r>
              <a:endParaRPr lang="en-GB" sz="1000" b="1" kern="0" dirty="0">
                <a:solidFill>
                  <a:sysClr val="windowText" lastClr="000000"/>
                </a:solidFill>
                <a:latin typeface="Calibri"/>
              </a:endParaRPr>
            </a:p>
          </p:txBody>
        </p:sp>
        <p:sp>
          <p:nvSpPr>
            <p:cNvPr id="67" name="Rectangle 66"/>
            <p:cNvSpPr/>
            <p:nvPr/>
          </p:nvSpPr>
          <p:spPr bwMode="auto">
            <a:xfrm>
              <a:off x="3090642" y="1305818"/>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temporalElement</a:t>
              </a:r>
              <a:endParaRPr lang="en-GB" sz="1000" b="1" kern="0" dirty="0">
                <a:latin typeface="Calibri"/>
              </a:endParaRPr>
            </a:p>
          </p:txBody>
        </p:sp>
        <p:sp>
          <p:nvSpPr>
            <p:cNvPr id="78" name="Rectangle 77"/>
            <p:cNvSpPr/>
            <p:nvPr/>
          </p:nvSpPr>
          <p:spPr bwMode="auto">
            <a:xfrm>
              <a:off x="2942294" y="4037324"/>
              <a:ext cx="1945741" cy="228509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solidFill>
                    <a:sysClr val="windowText" lastClr="000000"/>
                  </a:solidFill>
                  <a:latin typeface="Calibri"/>
                </a:rPr>
                <a:t>CV_PointValuePair</a:t>
              </a:r>
              <a:endParaRPr lang="en-GB" sz="1000" b="1" kern="0" dirty="0">
                <a:solidFill>
                  <a:sysClr val="windowText" lastClr="000000"/>
                </a:solidFill>
                <a:latin typeface="Calibri"/>
              </a:endParaRPr>
            </a:p>
          </p:txBody>
        </p:sp>
        <p:sp>
          <p:nvSpPr>
            <p:cNvPr id="79" name="Rectangle 78"/>
            <p:cNvSpPr/>
            <p:nvPr/>
          </p:nvSpPr>
          <p:spPr bwMode="auto">
            <a:xfrm>
              <a:off x="3089826" y="4292689"/>
              <a:ext cx="1945741" cy="77570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geometry</a:t>
              </a:r>
              <a:endParaRPr lang="en-GB" sz="1000" b="1" kern="0" dirty="0">
                <a:latin typeface="Calibri"/>
              </a:endParaRPr>
            </a:p>
          </p:txBody>
        </p:sp>
        <p:sp>
          <p:nvSpPr>
            <p:cNvPr id="80" name="Rectangle 79"/>
            <p:cNvSpPr/>
            <p:nvPr/>
          </p:nvSpPr>
          <p:spPr bwMode="auto">
            <a:xfrm>
              <a:off x="3089826" y="5199370"/>
              <a:ext cx="1945741" cy="953236"/>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value</a:t>
              </a:r>
              <a:endParaRPr lang="en-GB" sz="1000" b="1" kern="0" dirty="0">
                <a:latin typeface="Calibri"/>
              </a:endParaRPr>
            </a:p>
          </p:txBody>
        </p:sp>
        <p:cxnSp>
          <p:nvCxnSpPr>
            <p:cNvPr id="81" name="Straight Connector 80"/>
            <p:cNvCxnSpPr/>
            <p:nvPr/>
          </p:nvCxnSpPr>
          <p:spPr>
            <a:xfrm>
              <a:off x="2308746" y="3144008"/>
              <a:ext cx="633548" cy="893317"/>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bwMode="auto">
            <a:xfrm>
              <a:off x="3271127" y="4525628"/>
              <a:ext cx="1945741" cy="40174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GM_Point</a:t>
              </a:r>
              <a:endParaRPr lang="en-GB" sz="1000" b="1" kern="0" dirty="0" smtClean="0">
                <a:latin typeface="Calibri"/>
              </a:endParaRPr>
            </a:p>
            <a:p>
              <a:pPr algn="ctr">
                <a:defRPr/>
              </a:pPr>
              <a:r>
                <a:rPr lang="en-GB" sz="1000" b="1" kern="0" dirty="0" smtClean="0">
                  <a:latin typeface="Calibri"/>
                </a:rPr>
                <a:t>(e.g. </a:t>
              </a:r>
              <a:r>
                <a:rPr lang="en-GB" sz="1000" b="1" kern="0" dirty="0" err="1" smtClean="0">
                  <a:latin typeface="Calibri"/>
                </a:rPr>
                <a:t>lon</a:t>
              </a:r>
              <a:r>
                <a:rPr lang="en-GB" sz="1000" b="1" kern="0" dirty="0" smtClean="0">
                  <a:latin typeface="Calibri"/>
                </a:rPr>
                <a:t> 12.92, </a:t>
              </a:r>
              <a:r>
                <a:rPr lang="en-GB" sz="1000" b="1" kern="0" dirty="0" err="1" smtClean="0">
                  <a:latin typeface="Calibri"/>
                </a:rPr>
                <a:t>lat</a:t>
              </a:r>
              <a:r>
                <a:rPr lang="en-GB" sz="1000" b="1" kern="0" dirty="0" smtClean="0">
                  <a:latin typeface="Calibri"/>
                </a:rPr>
                <a:t> 50.20)</a:t>
              </a:r>
              <a:endParaRPr lang="en-GB" sz="1000" b="1" kern="0" dirty="0">
                <a:latin typeface="Calibri"/>
              </a:endParaRPr>
            </a:p>
          </p:txBody>
        </p:sp>
        <p:sp>
          <p:nvSpPr>
            <p:cNvPr id="83" name="Rectangle 82"/>
            <p:cNvSpPr/>
            <p:nvPr/>
          </p:nvSpPr>
          <p:spPr bwMode="auto">
            <a:xfrm>
              <a:off x="3271126" y="5402299"/>
              <a:ext cx="1945741" cy="610061"/>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smtClean="0">
                  <a:latin typeface="Calibri"/>
                </a:rPr>
                <a:t>Record</a:t>
              </a:r>
            </a:p>
            <a:p>
              <a:pPr algn="ctr">
                <a:defRPr/>
              </a:pPr>
              <a:r>
                <a:rPr lang="en-GB" sz="1000" b="1" kern="0" dirty="0" smtClean="0">
                  <a:latin typeface="Calibri"/>
                </a:rPr>
                <a:t>temperature = 27 </a:t>
              </a:r>
              <a:r>
                <a:rPr lang="en-GB" sz="1000" b="1" kern="0" baseline="30000" dirty="0" err="1" smtClean="0">
                  <a:latin typeface="Calibri"/>
                </a:rPr>
                <a:t>o</a:t>
              </a:r>
              <a:r>
                <a:rPr lang="en-GB" sz="1000" b="1" kern="0" dirty="0" err="1" smtClean="0">
                  <a:latin typeface="Calibri"/>
                </a:rPr>
                <a:t>C</a:t>
              </a:r>
              <a:endParaRPr lang="en-GB" sz="1000" b="1" kern="0" dirty="0" smtClean="0">
                <a:latin typeface="Calibri"/>
              </a:endParaRPr>
            </a:p>
            <a:p>
              <a:pPr algn="ctr">
                <a:defRPr/>
              </a:pPr>
              <a:r>
                <a:rPr lang="en-GB" sz="1000" b="1" kern="0" dirty="0" smtClean="0">
                  <a:latin typeface="Calibri"/>
                </a:rPr>
                <a:t>dew-point temperature = 10 </a:t>
              </a:r>
              <a:r>
                <a:rPr lang="en-GB" sz="1000" b="1" kern="0" baseline="30000" dirty="0" err="1" smtClean="0">
                  <a:latin typeface="Calibri"/>
                </a:rPr>
                <a:t>o</a:t>
              </a:r>
              <a:r>
                <a:rPr lang="en-GB" sz="1000" b="1" kern="0" dirty="0" err="1" smtClean="0">
                  <a:latin typeface="Calibri"/>
                </a:rPr>
                <a:t>C</a:t>
              </a:r>
              <a:endParaRPr lang="en-GB" sz="1000" b="1" kern="0" dirty="0">
                <a:latin typeface="Calibri"/>
              </a:endParaRPr>
            </a:p>
          </p:txBody>
        </p:sp>
        <p:sp>
          <p:nvSpPr>
            <p:cNvPr id="68" name="Rectangle 67"/>
            <p:cNvSpPr/>
            <p:nvPr/>
          </p:nvSpPr>
          <p:spPr bwMode="auto">
            <a:xfrm>
              <a:off x="3090642" y="1768357"/>
              <a:ext cx="1945741" cy="33452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b="1" kern="0" dirty="0" err="1" smtClean="0">
                  <a:latin typeface="Calibri"/>
                </a:rPr>
                <a:t>geographicElement</a:t>
              </a:r>
              <a:endParaRPr lang="en-GB" sz="1000" b="1" kern="0" dirty="0">
                <a:latin typeface="Calibri"/>
              </a:endParaRPr>
            </a:p>
          </p:txBody>
        </p:sp>
      </p:grpSp>
      <p:sp>
        <p:nvSpPr>
          <p:cNvPr id="84" name="Rectangle 83"/>
          <p:cNvSpPr/>
          <p:nvPr/>
        </p:nvSpPr>
        <p:spPr>
          <a:xfrm>
            <a:off x="5216866" y="1163050"/>
            <a:ext cx="3747621" cy="4832092"/>
          </a:xfrm>
          <a:prstGeom prst="rect">
            <a:avLst/>
          </a:prstGeom>
        </p:spPr>
        <p:txBody>
          <a:bodyPr wrap="square">
            <a:spAutoFit/>
          </a:bodyPr>
          <a:lstStyle/>
          <a:p>
            <a:pPr lvl="0">
              <a:spcAft>
                <a:spcPts val="1200"/>
              </a:spcAft>
            </a:pPr>
            <a:r>
              <a:rPr lang="en-GB" sz="2000" i="1" kern="0" dirty="0" smtClean="0">
                <a:solidFill>
                  <a:srgbClr val="595959"/>
                </a:solidFill>
                <a:ea typeface="Times New Roman"/>
              </a:rPr>
              <a:t>The Coverage model seems over-engineered for a single point-observation.</a:t>
            </a:r>
          </a:p>
          <a:p>
            <a:pPr lvl="0">
              <a:spcAft>
                <a:spcPts val="1200"/>
              </a:spcAft>
            </a:pPr>
            <a:r>
              <a:rPr lang="en-GB" sz="2000" i="1" kern="0" dirty="0" smtClean="0">
                <a:solidFill>
                  <a:srgbClr val="595959"/>
                </a:solidFill>
                <a:ea typeface="Times New Roman"/>
              </a:rPr>
              <a:t>However, its use does ensure that the WMO Logical Data Model is extensible and can easily adapt to future requirements where values are measured at multiple locations or at specified intervals over a time-period.</a:t>
            </a:r>
          </a:p>
          <a:p>
            <a:pPr lvl="0">
              <a:spcAft>
                <a:spcPts val="1200"/>
              </a:spcAft>
            </a:pPr>
            <a:r>
              <a:rPr lang="en-GB" sz="2000" i="1" kern="0" dirty="0" smtClean="0">
                <a:solidFill>
                  <a:srgbClr val="595959"/>
                </a:solidFill>
                <a:ea typeface="Times New Roman"/>
              </a:rPr>
              <a:t>Adoption of the Coverage model also means that the data will be simple to publish via OGC WCS.</a:t>
            </a:r>
          </a:p>
          <a:p>
            <a:pPr lvl="0">
              <a:spcAft>
                <a:spcPts val="1200"/>
              </a:spcAft>
            </a:pPr>
            <a:endParaRPr kumimoji="0" lang="en-GB" sz="1800" b="0" i="0" u="none" strike="noStrike" kern="0" cap="none" spc="0" normalizeH="0" baseline="0" noProof="0" dirty="0">
              <a:ln>
                <a:noFill/>
              </a:ln>
              <a:solidFill>
                <a:srgbClr val="000000"/>
              </a:solidFill>
              <a:effectLst/>
              <a:uLnTx/>
              <a:uFillTx/>
              <a:latin typeface="Times New Roman"/>
              <a:ea typeface="Times New Roman"/>
            </a:endParaRPr>
          </a:p>
        </p:txBody>
      </p:sp>
    </p:spTree>
    <p:extLst>
      <p:ext uri="{BB962C8B-B14F-4D97-AF65-F5344CB8AC3E}">
        <p14:creationId xmlns:p14="http://schemas.microsoft.com/office/powerpoint/2010/main" val="3277205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withEffect">
                                  <p:stCondLst>
                                    <p:cond delay="0"/>
                                  </p:stCondLst>
                                  <p:childTnLst>
                                    <p:animMotion origin="layout" path="M -0.10503 -0.06059 L -0.6118 -0.57216 " pathEditMode="relative" rAng="0" ptsTypes="AA">
                                      <p:cBhvr>
                                        <p:cTn id="6" dur="2000" fill="hold"/>
                                        <p:tgtEl>
                                          <p:spTgt spid="43"/>
                                        </p:tgtEl>
                                        <p:attrNameLst>
                                          <p:attrName>ppt_x</p:attrName>
                                          <p:attrName>ppt_y</p:attrName>
                                        </p:attrNameLst>
                                      </p:cBhvr>
                                      <p:rCtr x="-25347" y="-25578"/>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fade">
                                      <p:cBhvr>
                                        <p:cTn id="10" dur="500"/>
                                        <p:tgtEl>
                                          <p:spTgt spid="4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fade">
                                      <p:cBhvr>
                                        <p:cTn id="13"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8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txBox="1">
            <a:spLocks noChangeArrowheads="1"/>
          </p:cNvSpPr>
          <p:nvPr/>
        </p:nvSpPr>
        <p:spPr bwMode="auto">
          <a:xfrm>
            <a:off x="1691680" y="319088"/>
            <a:ext cx="7452320" cy="950154"/>
          </a:xfrm>
          <a:prstGeom prst="rect">
            <a:avLst/>
          </a:prstGeom>
          <a:noFill/>
          <a:ln w="9525">
            <a:noFill/>
            <a:miter lim="800000"/>
            <a:headEnd/>
            <a:tailEnd/>
          </a:ln>
          <a:effectLst>
            <a:softEdge rad="63500"/>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spcBef>
                <a:spcPts val="0"/>
              </a:spcBef>
              <a:buClr>
                <a:srgbClr val="092E5C"/>
              </a:buClr>
            </a:pPr>
            <a:r>
              <a:rPr lang="en-GB" sz="2800" kern="0" dirty="0" smtClean="0">
                <a:solidFill>
                  <a:srgbClr val="000000"/>
                </a:solidFill>
                <a:effectLst/>
                <a:latin typeface="Arial"/>
              </a:rPr>
              <a:t>Logical Data Model for OPMET:</a:t>
            </a:r>
          </a:p>
          <a:p>
            <a:pPr marL="233363" lvl="0" indent="-233363" algn="l">
              <a:spcBef>
                <a:spcPts val="0"/>
              </a:spcBef>
              <a:buClr>
                <a:srgbClr val="092E5C"/>
              </a:buClr>
            </a:pPr>
            <a:r>
              <a:rPr lang="en-GB" sz="2800" kern="0" dirty="0" smtClean="0">
                <a:solidFill>
                  <a:srgbClr val="000000"/>
                </a:solidFill>
                <a:effectLst/>
                <a:latin typeface="Arial"/>
              </a:rPr>
              <a:t>conclusions</a:t>
            </a:r>
            <a:endParaRPr kumimoji="0" lang="en-GB" sz="2800" b="0" i="0" u="none" strike="noStrike" kern="0" cap="none" spc="0" normalizeH="0" baseline="0" noProof="0" dirty="0" smtClean="0">
              <a:ln>
                <a:noFill/>
              </a:ln>
              <a:solidFill>
                <a:srgbClr val="000000"/>
              </a:solidFill>
              <a:effectLst/>
              <a:uLnTx/>
              <a:uFillTx/>
              <a:latin typeface="Arial"/>
              <a:ea typeface="ＭＳ Ｐゴシック" pitchFamily="-65" charset="-12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20988"/>
            <a:ext cx="9144000" cy="4037012"/>
          </a:xfrm>
          <a:prstGeom prst="rect">
            <a:avLst/>
          </a:prstGeom>
          <a:blipFill dpi="0" rotWithShape="1">
            <a:blip r:embed="rId3"/>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0" y="2821329"/>
            <a:ext cx="9144000" cy="4036671"/>
          </a:xfrm>
          <a:prstGeom prst="rect">
            <a:avLst/>
          </a:prstGeom>
          <a:gradFill>
            <a:gsLst>
              <a:gs pos="0">
                <a:srgbClr val="FFFFFF"/>
              </a:gs>
              <a:gs pos="74000">
                <a:srgbClr val="FFFFFF">
                  <a:alpha val="80000"/>
                </a:srgbClr>
              </a:gs>
              <a:gs pos="48000">
                <a:srgbClr val="FFFFFF"/>
              </a:gs>
              <a:gs pos="100000">
                <a:srgbClr val="FFFFFF">
                  <a:alpha val="0"/>
                </a:srgbClr>
              </a:gs>
            </a:gsLst>
            <a:lin ang="5400000" scaled="0"/>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a:ea typeface="+mn-ea"/>
              <a:cs typeface="+mn-cs"/>
            </a:endParaRPr>
          </a:p>
        </p:txBody>
      </p:sp>
      <p:sp>
        <p:nvSpPr>
          <p:cNvPr id="2" name="Slide Number Placeholder 1"/>
          <p:cNvSpPr>
            <a:spLocks noGrp="1"/>
          </p:cNvSpPr>
          <p:nvPr>
            <p:ph type="sldNum" sz="quarter" idx="12"/>
          </p:nvPr>
        </p:nvSpPr>
        <p:spPr/>
        <p:txBody>
          <a:bodyPr/>
          <a:lstStyle/>
          <a:p>
            <a:fld id="{C18BBA59-FB05-442B-AAC3-07FF3D65DBB1}" type="slidenum">
              <a:rPr lang="en-GB" smtClean="0"/>
              <a:t>26</a:t>
            </a:fld>
            <a:endParaRPr lang="en-GB"/>
          </a:p>
        </p:txBody>
      </p:sp>
      <p:sp>
        <p:nvSpPr>
          <p:cNvPr id="6" name="Rectangle 5"/>
          <p:cNvSpPr/>
          <p:nvPr/>
        </p:nvSpPr>
        <p:spPr>
          <a:xfrm>
            <a:off x="329784" y="1411247"/>
            <a:ext cx="8634704" cy="5601533"/>
          </a:xfrm>
          <a:prstGeom prst="rect">
            <a:avLst/>
          </a:prstGeom>
        </p:spPr>
        <p:txBody>
          <a:bodyPr wrap="square">
            <a:spAutoFit/>
          </a:bodyPr>
          <a:lstStyle/>
          <a:p>
            <a:pPr lvl="0">
              <a:spcAft>
                <a:spcPts val="800"/>
              </a:spcAft>
            </a:pPr>
            <a:r>
              <a:rPr lang="en-GB" sz="2000" i="1" kern="0" dirty="0" smtClean="0">
                <a:solidFill>
                  <a:srgbClr val="595959"/>
                </a:solidFill>
                <a:ea typeface="Times New Roman"/>
              </a:rPr>
              <a:t>ISO/TC 211 provides standard reference models to underpin MET information Logical Data Model: ISO19103, ISO19107, ISO19108, ISO19123, ISO19156.</a:t>
            </a:r>
          </a:p>
          <a:p>
            <a:pPr lvl="0">
              <a:spcAft>
                <a:spcPts val="800"/>
              </a:spcAft>
            </a:pPr>
            <a:r>
              <a:rPr lang="en-GB" sz="2000" i="1" kern="0" dirty="0" smtClean="0">
                <a:solidFill>
                  <a:srgbClr val="595959"/>
                </a:solidFill>
                <a:ea typeface="Times New Roman"/>
              </a:rPr>
              <a:t>WMO Logical Data Model provides standard patterns for expressing observation and forecast data based on sub-Classes of </a:t>
            </a:r>
            <a:r>
              <a:rPr lang="en-GB" sz="2000" i="1" kern="0" dirty="0" err="1" smtClean="0">
                <a:solidFill>
                  <a:srgbClr val="595959"/>
                </a:solidFill>
                <a:ea typeface="Times New Roman"/>
              </a:rPr>
              <a:t>SamplingCoverageObservation</a:t>
            </a:r>
            <a:r>
              <a:rPr lang="en-GB" sz="2000" i="1" kern="0" dirty="0" smtClean="0">
                <a:solidFill>
                  <a:srgbClr val="595959"/>
                </a:solidFill>
                <a:ea typeface="Times New Roman"/>
              </a:rPr>
              <a:t>.</a:t>
            </a:r>
          </a:p>
          <a:p>
            <a:pPr lvl="0">
              <a:spcAft>
                <a:spcPts val="800"/>
              </a:spcAft>
            </a:pPr>
            <a:r>
              <a:rPr lang="en-GB" sz="2000" i="1" kern="0" dirty="0" smtClean="0">
                <a:solidFill>
                  <a:srgbClr val="595959"/>
                </a:solidFill>
                <a:ea typeface="Times New Roman"/>
              </a:rPr>
              <a:t>WMO Logical Data Model provides a palette of Measures, </a:t>
            </a:r>
            <a:r>
              <a:rPr lang="en-GB" sz="2000" i="1" kern="0" dirty="0" err="1" smtClean="0">
                <a:solidFill>
                  <a:srgbClr val="595959"/>
                </a:solidFill>
                <a:ea typeface="Times New Roman"/>
              </a:rPr>
              <a:t>CodeLists</a:t>
            </a:r>
            <a:r>
              <a:rPr lang="en-GB" sz="2000" i="1" kern="0" dirty="0" smtClean="0">
                <a:solidFill>
                  <a:srgbClr val="595959"/>
                </a:solidFill>
                <a:ea typeface="Times New Roman"/>
              </a:rPr>
              <a:t> and other entities (derived from BUFR Table B and BUFR </a:t>
            </a:r>
            <a:r>
              <a:rPr lang="en-GB" sz="2000" i="1" kern="0" dirty="0" err="1" smtClean="0">
                <a:solidFill>
                  <a:srgbClr val="595959"/>
                </a:solidFill>
                <a:ea typeface="Times New Roman"/>
              </a:rPr>
              <a:t>Code&amp;Flag</a:t>
            </a:r>
            <a:r>
              <a:rPr lang="en-GB" sz="2000" i="1" kern="0" dirty="0" smtClean="0">
                <a:solidFill>
                  <a:srgbClr val="595959"/>
                </a:solidFill>
                <a:ea typeface="Times New Roman"/>
              </a:rPr>
              <a:t> Tables) that are used to define data value types and, where appropriate, ranges of permissible values.</a:t>
            </a:r>
          </a:p>
          <a:p>
            <a:pPr lvl="0">
              <a:spcAft>
                <a:spcPts val="800"/>
              </a:spcAft>
            </a:pPr>
            <a:r>
              <a:rPr lang="en-GB" sz="2000" i="1" kern="0" dirty="0" smtClean="0">
                <a:solidFill>
                  <a:srgbClr val="595959"/>
                </a:solidFill>
                <a:ea typeface="Times New Roman"/>
              </a:rPr>
              <a:t>ICAO MET information model can define sub-Classes of ‘Record’ that group Measures as necessary – importing Classes from WMO Logical Data Model.</a:t>
            </a:r>
          </a:p>
          <a:p>
            <a:pPr lvl="0">
              <a:spcAft>
                <a:spcPts val="800"/>
              </a:spcAft>
            </a:pPr>
            <a:r>
              <a:rPr lang="en-GB" sz="2000" i="1" kern="0" dirty="0" smtClean="0">
                <a:solidFill>
                  <a:srgbClr val="595959"/>
                </a:solidFill>
                <a:ea typeface="Times New Roman"/>
              </a:rPr>
              <a:t>ICAO MET information model can define Classes to represent aviation ‘data products’ (e.g. METAR/SIGMET) that group multiple Observations into a single report.</a:t>
            </a:r>
          </a:p>
          <a:p>
            <a:pPr lvl="0">
              <a:spcAft>
                <a:spcPts val="800"/>
              </a:spcAft>
            </a:pPr>
            <a:r>
              <a:rPr lang="en-GB" sz="2000" i="1" kern="0" dirty="0" smtClean="0">
                <a:solidFill>
                  <a:srgbClr val="595959"/>
                </a:solidFill>
                <a:ea typeface="Times New Roman"/>
              </a:rPr>
              <a:t>The resulting ‘data products’ are highly modular (e.g. Report | Observation | Coverage) – with each sub-component sufficiently self-contained that it does not require the context from enclosing component to be correctly interpreted.</a:t>
            </a:r>
          </a:p>
          <a:p>
            <a:pPr lvl="0">
              <a:spcAft>
                <a:spcPts val="800"/>
              </a:spcAft>
            </a:pPr>
            <a:endParaRPr kumimoji="0" lang="en-GB" sz="1800" b="0" i="0" u="none" strike="noStrike" kern="0" cap="none" spc="0" normalizeH="0" baseline="0" noProof="0" dirty="0">
              <a:ln>
                <a:noFill/>
              </a:ln>
              <a:solidFill>
                <a:srgbClr val="000000"/>
              </a:solidFill>
              <a:effectLst/>
              <a:uLnTx/>
              <a:uFillTx/>
              <a:latin typeface="Times New Roman"/>
              <a:ea typeface="Times New Roman"/>
            </a:endParaRPr>
          </a:p>
        </p:txBody>
      </p:sp>
    </p:spTree>
    <p:extLst>
      <p:ext uri="{BB962C8B-B14F-4D97-AF65-F5344CB8AC3E}">
        <p14:creationId xmlns:p14="http://schemas.microsoft.com/office/powerpoint/2010/main" val="38114595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685800" y="21304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solidFill>
                  <a:sysClr val="windowText" lastClr="000000"/>
                </a:solidFill>
                <a:latin typeface="Calibri"/>
              </a:rPr>
              <a:t>Thank you</a:t>
            </a:r>
            <a:endParaRPr lang="en-GB" dirty="0">
              <a:solidFill>
                <a:sysClr val="windowText" lastClr="000000"/>
              </a:solidFill>
              <a:latin typeface="Calibri"/>
            </a:endParaRPr>
          </a:p>
        </p:txBody>
      </p:sp>
      <p:sp>
        <p:nvSpPr>
          <p:cNvPr id="9" name="Subtitle 2"/>
          <p:cNvSpPr txBox="1">
            <a:spLocks/>
          </p:cNvSpPr>
          <p:nvPr/>
        </p:nvSpPr>
        <p:spPr>
          <a:xfrm>
            <a:off x="1371600" y="3886200"/>
            <a:ext cx="6400800" cy="17526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GB" dirty="0" smtClean="0">
                <a:solidFill>
                  <a:sysClr val="windowText" lastClr="000000">
                    <a:tint val="75000"/>
                  </a:sysClr>
                </a:solidFill>
                <a:latin typeface="Calibri"/>
              </a:rPr>
              <a:t>Questions and answers</a:t>
            </a:r>
            <a:endParaRPr lang="en-GB" dirty="0">
              <a:solidFill>
                <a:sysClr val="windowText" lastClr="000000">
                  <a:tint val="75000"/>
                </a:sysClr>
              </a:solidFill>
              <a:latin typeface="Calibri"/>
            </a:endParaRPr>
          </a:p>
        </p:txBody>
      </p:sp>
      <p:sp>
        <p:nvSpPr>
          <p:cNvPr id="2" name="Slide Number Placeholder 1"/>
          <p:cNvSpPr>
            <a:spLocks noGrp="1"/>
          </p:cNvSpPr>
          <p:nvPr>
            <p:ph type="sldNum" sz="quarter" idx="10"/>
          </p:nvPr>
        </p:nvSpPr>
        <p:spPr/>
        <p:txBody>
          <a:bodyPr/>
          <a:lstStyle/>
          <a:p>
            <a:pPr>
              <a:defRPr/>
            </a:pPr>
            <a:fld id="{EFC17C9B-3C4F-4307-8F26-83AC1A3004A9}" type="slidenum">
              <a:rPr lang="en-GB" smtClean="0">
                <a:solidFill>
                  <a:srgbClr val="000000"/>
                </a:solidFill>
              </a:rPr>
              <a:pPr>
                <a:defRPr/>
              </a:pPr>
              <a:t>27</a:t>
            </a:fld>
            <a:endParaRPr lang="en-GB">
              <a:solidFill>
                <a:srgbClr val="000000"/>
              </a:solidFill>
            </a:endParaRPr>
          </a:p>
        </p:txBody>
      </p:sp>
    </p:spTree>
    <p:extLst>
      <p:ext uri="{BB962C8B-B14F-4D97-AF65-F5344CB8AC3E}">
        <p14:creationId xmlns:p14="http://schemas.microsoft.com/office/powerpoint/2010/main" val="2689651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MO Template">
  <a:themeElements>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WMO Template">
      <a:majorFont>
        <a:latin typeface="Arial"/>
        <a:ea typeface=""/>
        <a:cs typeface="Times New Roman"/>
      </a:majorFont>
      <a:minorFont>
        <a:latin typeface="Arial"/>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WMO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WMO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WMO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WMO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WMO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Blank Presentation">
  <a:themeElements>
    <a:clrScheme name="">
      <a:dk1>
        <a:srgbClr val="808080"/>
      </a:dk1>
      <a:lt1>
        <a:srgbClr val="FFFFFF"/>
      </a:lt1>
      <a:dk2>
        <a:srgbClr val="000000"/>
      </a:dk2>
      <a:lt2>
        <a:srgbClr val="FFFFFF"/>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CCFF33"/>
      </a:folHlink>
    </a:clrScheme>
    <a:fontScheme name="1_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E9F7FF"/>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GB"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rgbClr val="E9F7FF"/>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GB" sz="4400" b="1" i="0" u="none" strike="noStrike" cap="none" normalizeH="0" baseline="0" smtClean="0">
            <a:ln>
              <a:noFill/>
            </a:ln>
            <a:solidFill>
              <a:schemeClr val="tx2"/>
            </a:solidFill>
            <a:effectLst/>
            <a:latin typeface="Arial" charset="0"/>
          </a:defRPr>
        </a:defPPr>
      </a:lstStyle>
    </a:lnDef>
  </a:objectDefaults>
  <a:extraClrSchemeLst>
    <a:extraClrScheme>
      <a:clrScheme name="1_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Blank Presentation 13">
        <a:dk1>
          <a:srgbClr val="808080"/>
        </a:dk1>
        <a:lt1>
          <a:srgbClr val="FFFFFF"/>
        </a:lt1>
        <a:dk2>
          <a:srgbClr val="000000"/>
        </a:dk2>
        <a:lt2>
          <a:srgbClr val="FFFFFF"/>
        </a:lt2>
        <a:accent1>
          <a:srgbClr val="BBE0E3"/>
        </a:accent1>
        <a:accent2>
          <a:srgbClr val="ED2939"/>
        </a:accent2>
        <a:accent3>
          <a:srgbClr val="AAAAAA"/>
        </a:accent3>
        <a:accent4>
          <a:srgbClr val="DADADA"/>
        </a:accent4>
        <a:accent5>
          <a:srgbClr val="DAEDEF"/>
        </a:accent5>
        <a:accent6>
          <a:srgbClr val="D72433"/>
        </a:accent6>
        <a:hlink>
          <a:srgbClr val="009999"/>
        </a:hlink>
        <a:folHlink>
          <a:srgbClr val="CCFF33"/>
        </a:folHlink>
      </a:clrScheme>
      <a:clrMap bg1="dk2" tx1="lt1" bg2="dk1" tx2="lt2" accent1="accent1" accent2="accent2" accent3="accent3" accent4="accent4" accent5="accent5" accent6="accent6" hlink="hlink" folHlink="folHlink"/>
    </a:extraClrScheme>
    <a:extraClrScheme>
      <a:clrScheme name="1_Blank Presentation 14">
        <a:dk1>
          <a:srgbClr val="808080"/>
        </a:dk1>
        <a:lt1>
          <a:srgbClr val="FFFFFF"/>
        </a:lt1>
        <a:dk2>
          <a:srgbClr val="000000"/>
        </a:dk2>
        <a:lt2>
          <a:srgbClr val="FFFFFF"/>
        </a:lt2>
        <a:accent1>
          <a:srgbClr val="BBE0E3"/>
        </a:accent1>
        <a:accent2>
          <a:srgbClr val="ED2939"/>
        </a:accent2>
        <a:accent3>
          <a:srgbClr val="AAAAAA"/>
        </a:accent3>
        <a:accent4>
          <a:srgbClr val="DADADA"/>
        </a:accent4>
        <a:accent5>
          <a:srgbClr val="DAEDEF"/>
        </a:accent5>
        <a:accent6>
          <a:srgbClr val="D72433"/>
        </a:accent6>
        <a:hlink>
          <a:srgbClr val="009999"/>
        </a:hlink>
        <a:folHlink>
          <a:srgbClr val="B9DB0E"/>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803</TotalTime>
  <Words>1885</Words>
  <Application>Microsoft Office PowerPoint</Application>
  <PresentationFormat>On-screen Show (4:3)</PresentationFormat>
  <Paragraphs>236</Paragraphs>
  <Slides>27</Slides>
  <Notes>6</Notes>
  <HiddenSlides>0</HiddenSlides>
  <MMClips>0</MMClips>
  <ScaleCrop>false</ScaleCrop>
  <HeadingPairs>
    <vt:vector size="4" baseType="variant">
      <vt:variant>
        <vt:lpstr>Theme</vt:lpstr>
      </vt:variant>
      <vt:variant>
        <vt:i4>3</vt:i4>
      </vt:variant>
      <vt:variant>
        <vt:lpstr>Slide Titles</vt:lpstr>
      </vt:variant>
      <vt:variant>
        <vt:i4>27</vt:i4>
      </vt:variant>
    </vt:vector>
  </HeadingPairs>
  <TitlesOfParts>
    <vt:vector size="30" baseType="lpstr">
      <vt:lpstr>Office Theme</vt:lpstr>
      <vt:lpstr>WMO Template</vt:lpstr>
      <vt:lpstr>1_Blank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Jeremy</dc:creator>
  <cp:lastModifiedBy>Jeremy</cp:lastModifiedBy>
  <cp:revision>55</cp:revision>
  <dcterms:created xsi:type="dcterms:W3CDTF">2012-02-15T11:38:29Z</dcterms:created>
  <dcterms:modified xsi:type="dcterms:W3CDTF">2012-02-16T08:07:47Z</dcterms:modified>
</cp:coreProperties>
</file>