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1" r:id="rId3"/>
    <p:sldId id="262" r:id="rId4"/>
    <p:sldId id="260" r:id="rId5"/>
    <p:sldId id="258" r:id="rId6"/>
    <p:sldId id="259" r:id="rId7"/>
    <p:sldId id="265" r:id="rId8"/>
    <p:sldId id="264" r:id="rId9"/>
    <p:sldId id="268" r:id="rId10"/>
    <p:sldId id="267" r:id="rId11"/>
    <p:sldId id="269" r:id="rId12"/>
    <p:sldId id="273" r:id="rId13"/>
    <p:sldId id="270" r:id="rId14"/>
    <p:sldId id="271" r:id="rId15"/>
    <p:sldId id="274" r:id="rId16"/>
    <p:sldId id="275" r:id="rId1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718" autoAdjust="0"/>
  </p:normalViewPr>
  <p:slideViewPr>
    <p:cSldViewPr>
      <p:cViewPr varScale="1">
        <p:scale>
          <a:sx n="91" d="100"/>
          <a:sy n="91" d="100"/>
        </p:scale>
        <p:origin x="-1590" y="-108"/>
      </p:cViewPr>
      <p:guideLst>
        <p:guide orient="horz" pos="2160"/>
        <p:guide pos="2880"/>
      </p:guideLst>
    </p:cSldViewPr>
  </p:slid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204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A614EF-BA53-46C2-A6FD-A9B1CC01FD80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62A21544-684F-4111-BC3E-F0AAA6D9673D}">
      <dgm:prSet phldrT="[テキスト]" custT="1"/>
      <dgm:spPr/>
      <dgm:t>
        <a:bodyPr/>
        <a:lstStyle/>
        <a:p>
          <a:r>
            <a:rPr kumimoji="1" lang="en-US" altLang="ja-JP" sz="1800" b="1" dirty="0" smtClean="0">
              <a:solidFill>
                <a:schemeClr val="tx2"/>
              </a:solidFill>
            </a:rPr>
            <a:t>Initial stage</a:t>
          </a:r>
          <a:endParaRPr kumimoji="1" lang="ja-JP" altLang="en-US" sz="1800" b="1" dirty="0">
            <a:solidFill>
              <a:schemeClr val="tx2"/>
            </a:solidFill>
          </a:endParaRPr>
        </a:p>
      </dgm:t>
    </dgm:pt>
    <dgm:pt modelId="{360BFBED-BBC0-424F-95C2-F15260F2EA89}" type="parTrans" cxnId="{5E38AEB5-BA04-4CA3-AE1F-E6590FCA83A8}">
      <dgm:prSet/>
      <dgm:spPr/>
      <dgm:t>
        <a:bodyPr/>
        <a:lstStyle/>
        <a:p>
          <a:endParaRPr kumimoji="1" lang="ja-JP" altLang="en-US"/>
        </a:p>
      </dgm:t>
    </dgm:pt>
    <dgm:pt modelId="{B7537118-AB6E-4F76-BE3B-A91CA1384477}" type="sibTrans" cxnId="{5E38AEB5-BA04-4CA3-AE1F-E6590FCA83A8}">
      <dgm:prSet/>
      <dgm:spPr/>
      <dgm:t>
        <a:bodyPr/>
        <a:lstStyle/>
        <a:p>
          <a:endParaRPr kumimoji="1" lang="ja-JP" altLang="en-US"/>
        </a:p>
      </dgm:t>
    </dgm:pt>
    <dgm:pt modelId="{8CCD3C50-BBF2-4CFE-9AE9-5691C79FFC59}">
      <dgm:prSet phldrT="[テキスト]" custT="1"/>
      <dgm:spPr/>
      <dgm:t>
        <a:bodyPr/>
        <a:lstStyle/>
        <a:p>
          <a:pPr algn="ctr"/>
          <a:r>
            <a:rPr kumimoji="1" lang="en-US" altLang="ja-JP" sz="1800" b="1" dirty="0" smtClean="0">
              <a:solidFill>
                <a:schemeClr val="tx2"/>
              </a:solidFill>
            </a:rPr>
            <a:t>Evolution</a:t>
          </a:r>
          <a:br>
            <a:rPr kumimoji="1" lang="en-US" altLang="ja-JP" sz="1800" b="1" dirty="0" smtClean="0">
              <a:solidFill>
                <a:schemeClr val="tx2"/>
              </a:solidFill>
            </a:rPr>
          </a:br>
          <a:r>
            <a:rPr kumimoji="1" lang="en-US" altLang="ja-JP" sz="1800" b="1" dirty="0" smtClean="0">
              <a:solidFill>
                <a:schemeClr val="tx2"/>
              </a:solidFill>
            </a:rPr>
            <a:t>stage </a:t>
          </a:r>
          <a:endParaRPr kumimoji="1" lang="ja-JP" altLang="en-US" sz="1800" b="1" dirty="0">
            <a:solidFill>
              <a:schemeClr val="tx2"/>
            </a:solidFill>
          </a:endParaRPr>
        </a:p>
      </dgm:t>
    </dgm:pt>
    <dgm:pt modelId="{8EAAD170-2078-400D-AF54-66E7809C5C37}" type="parTrans" cxnId="{F9E192D5-F5D8-4816-9B77-54BD6DF5CC00}">
      <dgm:prSet/>
      <dgm:spPr/>
      <dgm:t>
        <a:bodyPr/>
        <a:lstStyle/>
        <a:p>
          <a:endParaRPr kumimoji="1" lang="ja-JP" altLang="en-US"/>
        </a:p>
      </dgm:t>
    </dgm:pt>
    <dgm:pt modelId="{3B735E9F-75A4-418E-868C-954E65EC5B92}" type="sibTrans" cxnId="{F9E192D5-F5D8-4816-9B77-54BD6DF5CC00}">
      <dgm:prSet/>
      <dgm:spPr/>
      <dgm:t>
        <a:bodyPr/>
        <a:lstStyle/>
        <a:p>
          <a:endParaRPr kumimoji="1" lang="ja-JP" altLang="en-US"/>
        </a:p>
      </dgm:t>
    </dgm:pt>
    <dgm:pt modelId="{1C691D36-ED68-4CA6-8218-C0C707906612}">
      <dgm:prSet phldrT="[テキスト]" custT="1"/>
      <dgm:spPr/>
      <dgm:t>
        <a:bodyPr/>
        <a:lstStyle/>
        <a:p>
          <a:r>
            <a:rPr kumimoji="1" lang="en-US" altLang="ja-JP" sz="2400" b="1" dirty="0" smtClean="0">
              <a:solidFill>
                <a:schemeClr val="tx2"/>
              </a:solidFill>
            </a:rPr>
            <a:t>Final stage</a:t>
          </a:r>
          <a:endParaRPr kumimoji="1" lang="ja-JP" altLang="en-US" sz="2400" b="1" dirty="0">
            <a:solidFill>
              <a:schemeClr val="tx2"/>
            </a:solidFill>
          </a:endParaRPr>
        </a:p>
      </dgm:t>
    </dgm:pt>
    <dgm:pt modelId="{096E167A-ADD8-44CA-A677-0B50E918E350}" type="parTrans" cxnId="{280E77A8-16E0-402C-B00D-A8B6C5D37C06}">
      <dgm:prSet/>
      <dgm:spPr/>
      <dgm:t>
        <a:bodyPr/>
        <a:lstStyle/>
        <a:p>
          <a:endParaRPr kumimoji="1" lang="ja-JP" altLang="en-US"/>
        </a:p>
      </dgm:t>
    </dgm:pt>
    <dgm:pt modelId="{7C467E30-1853-43D1-BDFD-1FF293ED722B}" type="sibTrans" cxnId="{280E77A8-16E0-402C-B00D-A8B6C5D37C06}">
      <dgm:prSet/>
      <dgm:spPr/>
      <dgm:t>
        <a:bodyPr/>
        <a:lstStyle/>
        <a:p>
          <a:endParaRPr kumimoji="1" lang="ja-JP" altLang="en-US"/>
        </a:p>
      </dgm:t>
    </dgm:pt>
    <dgm:pt modelId="{42B18BD4-A8FA-4363-92E3-A1B059E25286}" type="pres">
      <dgm:prSet presAssocID="{2DA614EF-BA53-46C2-A6FD-A9B1CC01FD80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F28B3EE1-CF00-44C7-9DB6-0BEA3C38D921}" type="pres">
      <dgm:prSet presAssocID="{2DA614EF-BA53-46C2-A6FD-A9B1CC01FD80}" presName="arrow" presStyleLbl="bgShp" presStyleIdx="0" presStyleCnt="1"/>
      <dgm:spPr/>
    </dgm:pt>
    <dgm:pt modelId="{C5EE989F-0DA2-4CDF-AFC6-899EDE50949F}" type="pres">
      <dgm:prSet presAssocID="{2DA614EF-BA53-46C2-A6FD-A9B1CC01FD80}" presName="arrowDiagram3" presStyleCnt="0"/>
      <dgm:spPr/>
    </dgm:pt>
    <dgm:pt modelId="{49B66D85-4B60-464A-B5F1-7330D43EBA46}" type="pres">
      <dgm:prSet presAssocID="{62A21544-684F-4111-BC3E-F0AAA6D9673D}" presName="bullet3a" presStyleLbl="node1" presStyleIdx="0" presStyleCnt="3"/>
      <dgm:spPr/>
    </dgm:pt>
    <dgm:pt modelId="{E2BF9D48-3CDF-4265-A96C-E5CC9A65D421}" type="pres">
      <dgm:prSet presAssocID="{62A21544-684F-4111-BC3E-F0AAA6D9673D}" presName="textBox3a" presStyleLbl="revTx" presStyleIdx="0" presStyleCnt="3" custScaleX="156835" custLinFactNeighborX="-9428" custLinFactNeighborY="-5001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407D105C-76C7-456A-B1F6-3B4682F9E2F5}" type="pres">
      <dgm:prSet presAssocID="{8CCD3C50-BBF2-4CFE-9AE9-5691C79FFC59}" presName="bullet3b" presStyleLbl="node1" presStyleIdx="1" presStyleCnt="3"/>
      <dgm:spPr/>
    </dgm:pt>
    <dgm:pt modelId="{946D30F6-4BC8-45FA-B66B-D60612FD680D}" type="pres">
      <dgm:prSet presAssocID="{8CCD3C50-BBF2-4CFE-9AE9-5691C79FFC59}" presName="textBox3b" presStyleLbl="revTx" presStyleIdx="1" presStyleCnt="3" custScaleX="193733" custLinFactNeighborX="-34685" custLinFactNeighborY="-45348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4C3A993C-B85A-49F3-A98C-236AC6A477F5}" type="pres">
      <dgm:prSet presAssocID="{1C691D36-ED68-4CA6-8218-C0C707906612}" presName="bullet3c" presStyleLbl="node1" presStyleIdx="2" presStyleCnt="3"/>
      <dgm:spPr/>
    </dgm:pt>
    <dgm:pt modelId="{9D98AF1A-3F32-44CC-941D-83574E52F62A}" type="pres">
      <dgm:prSet presAssocID="{1C691D36-ED68-4CA6-8218-C0C707906612}" presName="textBox3c" presStyleLbl="revTx" presStyleIdx="2" presStyleCnt="3" custScaleX="214544" custLinFactNeighborX="17514" custLinFactNeighborY="-32107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BEFD1704-498E-4116-B28D-2C968153D8B1}" type="presOf" srcId="{1C691D36-ED68-4CA6-8218-C0C707906612}" destId="{9D98AF1A-3F32-44CC-941D-83574E52F62A}" srcOrd="0" destOrd="0" presId="urn:microsoft.com/office/officeart/2005/8/layout/arrow2"/>
    <dgm:cxn modelId="{A2051F30-C60E-473B-AF8B-A22F060D6020}" type="presOf" srcId="{62A21544-684F-4111-BC3E-F0AAA6D9673D}" destId="{E2BF9D48-3CDF-4265-A96C-E5CC9A65D421}" srcOrd="0" destOrd="0" presId="urn:microsoft.com/office/officeart/2005/8/layout/arrow2"/>
    <dgm:cxn modelId="{5E38AEB5-BA04-4CA3-AE1F-E6590FCA83A8}" srcId="{2DA614EF-BA53-46C2-A6FD-A9B1CC01FD80}" destId="{62A21544-684F-4111-BC3E-F0AAA6D9673D}" srcOrd="0" destOrd="0" parTransId="{360BFBED-BBC0-424F-95C2-F15260F2EA89}" sibTransId="{B7537118-AB6E-4F76-BE3B-A91CA1384477}"/>
    <dgm:cxn modelId="{9BC80695-8679-4BF2-9ACA-DA34B38773B1}" type="presOf" srcId="{2DA614EF-BA53-46C2-A6FD-A9B1CC01FD80}" destId="{42B18BD4-A8FA-4363-92E3-A1B059E25286}" srcOrd="0" destOrd="0" presId="urn:microsoft.com/office/officeart/2005/8/layout/arrow2"/>
    <dgm:cxn modelId="{0DDA3059-D642-48A6-AE76-8C98FC53BA4B}" type="presOf" srcId="{8CCD3C50-BBF2-4CFE-9AE9-5691C79FFC59}" destId="{946D30F6-4BC8-45FA-B66B-D60612FD680D}" srcOrd="0" destOrd="0" presId="urn:microsoft.com/office/officeart/2005/8/layout/arrow2"/>
    <dgm:cxn modelId="{F9E192D5-F5D8-4816-9B77-54BD6DF5CC00}" srcId="{2DA614EF-BA53-46C2-A6FD-A9B1CC01FD80}" destId="{8CCD3C50-BBF2-4CFE-9AE9-5691C79FFC59}" srcOrd="1" destOrd="0" parTransId="{8EAAD170-2078-400D-AF54-66E7809C5C37}" sibTransId="{3B735E9F-75A4-418E-868C-954E65EC5B92}"/>
    <dgm:cxn modelId="{280E77A8-16E0-402C-B00D-A8B6C5D37C06}" srcId="{2DA614EF-BA53-46C2-A6FD-A9B1CC01FD80}" destId="{1C691D36-ED68-4CA6-8218-C0C707906612}" srcOrd="2" destOrd="0" parTransId="{096E167A-ADD8-44CA-A677-0B50E918E350}" sibTransId="{7C467E30-1853-43D1-BDFD-1FF293ED722B}"/>
    <dgm:cxn modelId="{D3ED8DB7-A64C-4105-8E3C-205CC7E0E1F3}" type="presParOf" srcId="{42B18BD4-A8FA-4363-92E3-A1B059E25286}" destId="{F28B3EE1-CF00-44C7-9DB6-0BEA3C38D921}" srcOrd="0" destOrd="0" presId="urn:microsoft.com/office/officeart/2005/8/layout/arrow2"/>
    <dgm:cxn modelId="{F915178E-F5FA-4963-B0AB-BC436087A50E}" type="presParOf" srcId="{42B18BD4-A8FA-4363-92E3-A1B059E25286}" destId="{C5EE989F-0DA2-4CDF-AFC6-899EDE50949F}" srcOrd="1" destOrd="0" presId="urn:microsoft.com/office/officeart/2005/8/layout/arrow2"/>
    <dgm:cxn modelId="{32D29F2B-C881-4EEA-8F7E-7DC13D9685DF}" type="presParOf" srcId="{C5EE989F-0DA2-4CDF-AFC6-899EDE50949F}" destId="{49B66D85-4B60-464A-B5F1-7330D43EBA46}" srcOrd="0" destOrd="0" presId="urn:microsoft.com/office/officeart/2005/8/layout/arrow2"/>
    <dgm:cxn modelId="{954CDA18-C3AD-4F1C-A356-8BB093111A3D}" type="presParOf" srcId="{C5EE989F-0DA2-4CDF-AFC6-899EDE50949F}" destId="{E2BF9D48-3CDF-4265-A96C-E5CC9A65D421}" srcOrd="1" destOrd="0" presId="urn:microsoft.com/office/officeart/2005/8/layout/arrow2"/>
    <dgm:cxn modelId="{E411EAEC-6B03-440D-9D5B-4A2C9E1C5403}" type="presParOf" srcId="{C5EE989F-0DA2-4CDF-AFC6-899EDE50949F}" destId="{407D105C-76C7-456A-B1F6-3B4682F9E2F5}" srcOrd="2" destOrd="0" presId="urn:microsoft.com/office/officeart/2005/8/layout/arrow2"/>
    <dgm:cxn modelId="{0342F40C-805A-4380-B2F2-1631AF3E6F6F}" type="presParOf" srcId="{C5EE989F-0DA2-4CDF-AFC6-899EDE50949F}" destId="{946D30F6-4BC8-45FA-B66B-D60612FD680D}" srcOrd="3" destOrd="0" presId="urn:microsoft.com/office/officeart/2005/8/layout/arrow2"/>
    <dgm:cxn modelId="{C71DA6DB-66B4-4613-B1BB-CDBE5CACF875}" type="presParOf" srcId="{C5EE989F-0DA2-4CDF-AFC6-899EDE50949F}" destId="{4C3A993C-B85A-49F3-A98C-236AC6A477F5}" srcOrd="4" destOrd="0" presId="urn:microsoft.com/office/officeart/2005/8/layout/arrow2"/>
    <dgm:cxn modelId="{08099D8E-F8F3-4D98-9EEE-85F526DD2DC4}" type="presParOf" srcId="{C5EE989F-0DA2-4CDF-AFC6-899EDE50949F}" destId="{9D98AF1A-3F32-44CC-941D-83574E52F62A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8B3EE1-CF00-44C7-9DB6-0BEA3C38D921}">
      <dsp:nvSpPr>
        <dsp:cNvPr id="0" name=""/>
        <dsp:cNvSpPr/>
      </dsp:nvSpPr>
      <dsp:spPr>
        <a:xfrm>
          <a:off x="676720" y="0"/>
          <a:ext cx="3615963" cy="2259977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B66D85-4B60-464A-B5F1-7330D43EBA46}">
      <dsp:nvSpPr>
        <dsp:cNvPr id="0" name=""/>
        <dsp:cNvSpPr/>
      </dsp:nvSpPr>
      <dsp:spPr>
        <a:xfrm>
          <a:off x="1135947" y="1559836"/>
          <a:ext cx="94015" cy="940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BF9D48-3CDF-4265-A96C-E5CC9A65D421}">
      <dsp:nvSpPr>
        <dsp:cNvPr id="0" name=""/>
        <dsp:cNvSpPr/>
      </dsp:nvSpPr>
      <dsp:spPr>
        <a:xfrm>
          <a:off x="864099" y="1280205"/>
          <a:ext cx="1321365" cy="653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817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800" b="1" kern="1200" dirty="0" smtClean="0">
              <a:solidFill>
                <a:schemeClr val="tx2"/>
              </a:solidFill>
            </a:rPr>
            <a:t>Initial stage</a:t>
          </a:r>
          <a:endParaRPr kumimoji="1" lang="ja-JP" altLang="en-US" sz="1800" b="1" kern="1200" dirty="0">
            <a:solidFill>
              <a:schemeClr val="tx2"/>
            </a:solidFill>
          </a:endParaRPr>
        </a:p>
      </dsp:txBody>
      <dsp:txXfrm>
        <a:off x="864099" y="1280205"/>
        <a:ext cx="1321365" cy="653133"/>
      </dsp:txXfrm>
    </dsp:sp>
    <dsp:sp modelId="{407D105C-76C7-456A-B1F6-3B4682F9E2F5}">
      <dsp:nvSpPr>
        <dsp:cNvPr id="0" name=""/>
        <dsp:cNvSpPr/>
      </dsp:nvSpPr>
      <dsp:spPr>
        <a:xfrm>
          <a:off x="1965811" y="945574"/>
          <a:ext cx="169950" cy="16995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6D30F6-4BC8-45FA-B66B-D60612FD680D}">
      <dsp:nvSpPr>
        <dsp:cNvPr id="0" name=""/>
        <dsp:cNvSpPr/>
      </dsp:nvSpPr>
      <dsp:spPr>
        <a:xfrm>
          <a:off x="1343057" y="473028"/>
          <a:ext cx="1681275" cy="12294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053" tIns="0" rIns="0" bIns="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800" b="1" kern="1200" dirty="0" smtClean="0">
              <a:solidFill>
                <a:schemeClr val="tx2"/>
              </a:solidFill>
            </a:rPr>
            <a:t>Evolution</a:t>
          </a:r>
          <a:br>
            <a:rPr kumimoji="1" lang="en-US" altLang="ja-JP" sz="1800" b="1" kern="1200" dirty="0" smtClean="0">
              <a:solidFill>
                <a:schemeClr val="tx2"/>
              </a:solidFill>
            </a:rPr>
          </a:br>
          <a:r>
            <a:rPr kumimoji="1" lang="en-US" altLang="ja-JP" sz="1800" b="1" kern="1200" dirty="0" smtClean="0">
              <a:solidFill>
                <a:schemeClr val="tx2"/>
              </a:solidFill>
            </a:rPr>
            <a:t>stage </a:t>
          </a:r>
          <a:endParaRPr kumimoji="1" lang="ja-JP" altLang="en-US" sz="1800" b="1" kern="1200" dirty="0">
            <a:solidFill>
              <a:schemeClr val="tx2"/>
            </a:solidFill>
          </a:endParaRPr>
        </a:p>
      </dsp:txBody>
      <dsp:txXfrm>
        <a:off x="1343057" y="473028"/>
        <a:ext cx="1681275" cy="1229427"/>
      </dsp:txXfrm>
    </dsp:sp>
    <dsp:sp modelId="{4C3A993C-B85A-49F3-A98C-236AC6A477F5}">
      <dsp:nvSpPr>
        <dsp:cNvPr id="0" name=""/>
        <dsp:cNvSpPr/>
      </dsp:nvSpPr>
      <dsp:spPr>
        <a:xfrm>
          <a:off x="2963817" y="571774"/>
          <a:ext cx="235037" cy="2350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98AF1A-3F32-44CC-941D-83574E52F62A}">
      <dsp:nvSpPr>
        <dsp:cNvPr id="0" name=""/>
        <dsp:cNvSpPr/>
      </dsp:nvSpPr>
      <dsp:spPr>
        <a:xfrm>
          <a:off x="2736303" y="184993"/>
          <a:ext cx="1861879" cy="157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542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2400" b="1" kern="1200" dirty="0" smtClean="0">
              <a:solidFill>
                <a:schemeClr val="tx2"/>
              </a:solidFill>
            </a:rPr>
            <a:t>Final stage</a:t>
          </a:r>
          <a:endParaRPr kumimoji="1" lang="ja-JP" altLang="en-US" sz="2400" b="1" kern="1200" dirty="0">
            <a:solidFill>
              <a:schemeClr val="tx2"/>
            </a:solidFill>
          </a:endParaRPr>
        </a:p>
      </dsp:txBody>
      <dsp:txXfrm>
        <a:off x="2736303" y="184993"/>
        <a:ext cx="1861879" cy="15706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27BCC0-69B3-4DA4-8F18-205AEE8939A5}" type="datetimeFigureOut">
              <a:rPr kumimoji="1" lang="ja-JP" altLang="en-US" smtClean="0"/>
              <a:t>2017/8/2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BD3A46-CFA7-4A3E-8A3E-540A55AF17D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23464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73085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Reference document…</a:t>
            </a:r>
          </a:p>
          <a:p>
            <a:r>
              <a:rPr kumimoji="1" lang="en-US" altLang="ja-JP" dirty="0" smtClean="0"/>
              <a:t>According </a:t>
            </a:r>
            <a:r>
              <a:rPr kumimoji="1" lang="en-US" altLang="ja-JP" dirty="0" smtClean="0"/>
              <a:t>to Tech-Spec-3 of “Centralization of Global</a:t>
            </a:r>
            <a:r>
              <a:rPr kumimoji="1" lang="en-US" altLang="ja-JP" baseline="0" dirty="0" smtClean="0"/>
              <a:t> Distributed Data”.</a:t>
            </a:r>
          </a:p>
          <a:p>
            <a:r>
              <a:rPr kumimoji="1" lang="en-US" altLang="ja-JP" baseline="0" dirty="0" smtClean="0"/>
              <a:t>As the performance metrics global information is some of the operation-critical data intended for global distribution is to be transmitted end-to-end within two minutes.</a:t>
            </a:r>
          </a:p>
          <a:p>
            <a:r>
              <a:rPr kumimoji="1" lang="en-US" altLang="ja-JP" baseline="0" dirty="0" smtClean="0"/>
              <a:t>Data flow, Inputs is Global information, and outputs is Cached Global information.</a:t>
            </a:r>
          </a:p>
          <a:p>
            <a:r>
              <a:rPr kumimoji="1" lang="en-US" altLang="ja-JP" baseline="0" dirty="0" smtClean="0"/>
              <a:t>In the notes, Global data is required to be all GISCs within 15 minutes.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25903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Purpose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32699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Operation</a:t>
            </a:r>
            <a:r>
              <a:rPr kumimoji="1" lang="en-US" altLang="ja-JP" baseline="0" dirty="0" smtClean="0"/>
              <a:t> of the cloud service should be step-by-step transition.</a:t>
            </a:r>
          </a:p>
          <a:p>
            <a:r>
              <a:rPr kumimoji="1" lang="en-US" altLang="ja-JP" baseline="0" dirty="0" smtClean="0"/>
              <a:t>Initial stage, Evolution stage, Final stage</a:t>
            </a:r>
            <a:r>
              <a:rPr kumimoji="1" lang="en-US" altLang="ja-JP" baseline="0" dirty="0"/>
              <a:t>.</a:t>
            </a:r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044874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sz="400" dirty="0" smtClean="0"/>
              <a:t>To define target architecture,</a:t>
            </a:r>
            <a:r>
              <a:rPr kumimoji="1" lang="en-US" altLang="ja-JP" sz="400" baseline="0" dirty="0" smtClean="0"/>
              <a:t> need system requirement first to estimate operational cost. If we have an abundance of money, of course it’s NO-PROBLEM.</a:t>
            </a:r>
          </a:p>
          <a:p>
            <a:r>
              <a:rPr kumimoji="1" lang="en-US" altLang="ja-JP" sz="400" baseline="0" dirty="0" smtClean="0"/>
              <a:t>At the initial stage, we may still have RMDCN to sync data between GISCs. So 99.999% availability is “OVER SPEC” and it’s too early to introduce Contingency plan at that time.</a:t>
            </a:r>
          </a:p>
          <a:p>
            <a:r>
              <a:rPr kumimoji="1" lang="en-US" altLang="ja-JP" sz="400" baseline="0" dirty="0" smtClean="0"/>
              <a:t>Generally data volume is growing twice year by year, so we need to prepare an appropriate system to avoid unnecessary cost, so the system must be upgradable. </a:t>
            </a:r>
          </a:p>
          <a:p>
            <a:endParaRPr kumimoji="1" lang="ja-JP" altLang="en-US" sz="5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41382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424831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At</a:t>
            </a:r>
            <a:r>
              <a:rPr kumimoji="1" lang="en-US" altLang="ja-JP" baseline="0" dirty="0" smtClean="0"/>
              <a:t> i</a:t>
            </a:r>
            <a:r>
              <a:rPr kumimoji="1" lang="en-US" altLang="ja-JP" dirty="0" smtClean="0"/>
              <a:t>nitial</a:t>
            </a:r>
            <a:r>
              <a:rPr kumimoji="1" lang="en-US" altLang="ja-JP" baseline="0" dirty="0" smtClean="0"/>
              <a:t> stage, </a:t>
            </a:r>
            <a:r>
              <a:rPr kumimoji="1" lang="en-US" altLang="ja-JP" dirty="0" smtClean="0"/>
              <a:t>File</a:t>
            </a:r>
            <a:r>
              <a:rPr kumimoji="1" lang="en-US" altLang="ja-JP" baseline="0" dirty="0" smtClean="0"/>
              <a:t> format use WMO batched FTP format and this data does not unpacked in the Cloud.</a:t>
            </a:r>
          </a:p>
          <a:p>
            <a:r>
              <a:rPr kumimoji="1" lang="en-US" altLang="ja-JP" baseline="0" dirty="0" smtClean="0"/>
              <a:t>Its uploaded data is Global-Exchange data and can be shared it with All GISCs.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32605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Future</a:t>
            </a:r>
            <a:r>
              <a:rPr kumimoji="1" lang="en-US" altLang="ja-JP" baseline="0" dirty="0" smtClean="0"/>
              <a:t> items.</a:t>
            </a:r>
          </a:p>
          <a:p>
            <a:r>
              <a:rPr kumimoji="1" lang="en-US" altLang="ja-JP" baseline="0" dirty="0" smtClean="0"/>
              <a:t>Needs robustness, expanding data category.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225352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Security</a:t>
            </a:r>
          </a:p>
          <a:p>
            <a:r>
              <a:rPr kumimoji="1" lang="en-US" altLang="ja-JP" dirty="0" smtClean="0"/>
              <a:t>At</a:t>
            </a:r>
            <a:r>
              <a:rPr kumimoji="1" lang="en-US" altLang="ja-JP" baseline="0" dirty="0" smtClean="0"/>
              <a:t> the initial stage, the cloud needs to register each GISC’s IP address to prevent unauthorized access.</a:t>
            </a:r>
          </a:p>
          <a:p>
            <a:r>
              <a:rPr kumimoji="1" lang="en-US" altLang="ja-JP" baseline="0" dirty="0" smtClean="0"/>
              <a:t>Limit protocol to use uploading and downloading data.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137336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To</a:t>
            </a:r>
            <a:r>
              <a:rPr kumimoji="1" lang="en-US" altLang="ja-JP" baseline="0" dirty="0" smtClean="0"/>
              <a:t> exchange data, GISC uploads data by WMO FTP batch file or GFNC file.</a:t>
            </a:r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526452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This is one of assumption</a:t>
            </a:r>
            <a:r>
              <a:rPr kumimoji="1" lang="en-US" altLang="ja-JP" baseline="0" dirty="0" smtClean="0"/>
              <a:t> data volume in case of 4M which is minimum bandwidth of GISC on RMDCN.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11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92476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Cache is 24 hours on</a:t>
            </a:r>
            <a:r>
              <a:rPr kumimoji="1" lang="en-US" altLang="ja-JP" baseline="0" dirty="0" smtClean="0"/>
              <a:t> initial stage. In the next stage, cache time will be able to change to 2 days, 1 week or more. It depends on the cost.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12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791863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This is data provider.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13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537621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14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78991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15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40838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D3A46-CFA7-4A3E-8A3E-540A55AF17DC}" type="slidenum">
              <a:rPr kumimoji="1" lang="ja-JP" altLang="en-US" smtClean="0"/>
              <a:t>16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40838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B9080-84F7-49B2-AA65-50BFA1D7702C}" type="datetimeFigureOut">
              <a:rPr kumimoji="1" lang="ja-JP" altLang="en-US" smtClean="0"/>
              <a:t>2017/8/2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78C64-D0F4-49DF-9BCB-0C7CD797D9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026213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B9080-84F7-49B2-AA65-50BFA1D7702C}" type="datetimeFigureOut">
              <a:rPr kumimoji="1" lang="ja-JP" altLang="en-US" smtClean="0"/>
              <a:t>2017/8/2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78C64-D0F4-49DF-9BCB-0C7CD797D9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73151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B9080-84F7-49B2-AA65-50BFA1D7702C}" type="datetimeFigureOut">
              <a:rPr kumimoji="1" lang="ja-JP" altLang="en-US" smtClean="0"/>
              <a:t>2017/8/2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78C64-D0F4-49DF-9BCB-0C7CD797D9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01563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B9080-84F7-49B2-AA65-50BFA1D7702C}" type="datetimeFigureOut">
              <a:rPr kumimoji="1" lang="ja-JP" altLang="en-US" smtClean="0"/>
              <a:t>2017/8/2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78C64-D0F4-49DF-9BCB-0C7CD797D9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73618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B9080-84F7-49B2-AA65-50BFA1D7702C}" type="datetimeFigureOut">
              <a:rPr kumimoji="1" lang="ja-JP" altLang="en-US" smtClean="0"/>
              <a:t>2017/8/2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78C64-D0F4-49DF-9BCB-0C7CD797D9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52058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B9080-84F7-49B2-AA65-50BFA1D7702C}" type="datetimeFigureOut">
              <a:rPr kumimoji="1" lang="ja-JP" altLang="en-US" smtClean="0"/>
              <a:t>2017/8/2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78C64-D0F4-49DF-9BCB-0C7CD797D9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62404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B9080-84F7-49B2-AA65-50BFA1D7702C}" type="datetimeFigureOut">
              <a:rPr kumimoji="1" lang="ja-JP" altLang="en-US" smtClean="0"/>
              <a:t>2017/8/2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78C64-D0F4-49DF-9BCB-0C7CD797D9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42859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B9080-84F7-49B2-AA65-50BFA1D7702C}" type="datetimeFigureOut">
              <a:rPr kumimoji="1" lang="ja-JP" altLang="en-US" smtClean="0"/>
              <a:t>2017/8/2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78C64-D0F4-49DF-9BCB-0C7CD797D9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07201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B9080-84F7-49B2-AA65-50BFA1D7702C}" type="datetimeFigureOut">
              <a:rPr kumimoji="1" lang="ja-JP" altLang="en-US" smtClean="0"/>
              <a:t>2017/8/2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78C64-D0F4-49DF-9BCB-0C7CD797D9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81923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B9080-84F7-49B2-AA65-50BFA1D7702C}" type="datetimeFigureOut">
              <a:rPr kumimoji="1" lang="ja-JP" altLang="en-US" smtClean="0"/>
              <a:t>2017/8/2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78C64-D0F4-49DF-9BCB-0C7CD797D9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80275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B9080-84F7-49B2-AA65-50BFA1D7702C}" type="datetimeFigureOut">
              <a:rPr kumimoji="1" lang="ja-JP" altLang="en-US" smtClean="0"/>
              <a:t>2017/8/2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78C64-D0F4-49DF-9BCB-0C7CD797D9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35437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B9080-84F7-49B2-AA65-50BFA1D7702C}" type="datetimeFigureOut">
              <a:rPr kumimoji="1" lang="ja-JP" altLang="en-US" smtClean="0"/>
              <a:t>2017/8/2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78C64-D0F4-49DF-9BCB-0C7CD797D9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65953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79512" y="2130425"/>
            <a:ext cx="8856984" cy="1470025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“Cache in and through the Cloud”</a:t>
            </a:r>
            <a:endParaRPr lang="en-US" altLang="ja-JP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ja-JP" dirty="0" smtClean="0"/>
              <a:t>JMA</a:t>
            </a:r>
          </a:p>
          <a:p>
            <a:r>
              <a:rPr lang="en-US" altLang="ja-JP" dirty="0" smtClean="0"/>
              <a:t>3</a:t>
            </a:r>
            <a:r>
              <a:rPr lang="en-US" altLang="ja-JP" baseline="30000" dirty="0" smtClean="0"/>
              <a:t>rd</a:t>
            </a:r>
            <a:r>
              <a:rPr lang="en-US" altLang="ja-JP" dirty="0" smtClean="0"/>
              <a:t> August 2017</a:t>
            </a:r>
          </a:p>
        </p:txBody>
      </p:sp>
    </p:spTree>
    <p:extLst>
      <p:ext uri="{BB962C8B-B14F-4D97-AF65-F5344CB8AC3E}">
        <p14:creationId xmlns:p14="http://schemas.microsoft.com/office/powerpoint/2010/main" val="97275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Requirements</a:t>
            </a:r>
            <a:r>
              <a:rPr lang="ja-JP" altLang="en-US" dirty="0" smtClean="0"/>
              <a:t> </a:t>
            </a:r>
            <a:r>
              <a:rPr lang="en-US" altLang="ja-JP" dirty="0" smtClean="0"/>
              <a:t>of Cache in Cloud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4525963"/>
          </a:xfrm>
        </p:spPr>
        <p:txBody>
          <a:bodyPr>
            <a:normAutofit/>
          </a:bodyPr>
          <a:lstStyle/>
          <a:p>
            <a:r>
              <a:rPr lang="en-US" altLang="ja-JP" dirty="0"/>
              <a:t>Reference document 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Tech-Spec-3: centralization of Global Distributed Data</a:t>
            </a:r>
          </a:p>
          <a:p>
            <a:pPr lvl="2"/>
            <a:r>
              <a:rPr lang="en-US" altLang="ja-JP" dirty="0" smtClean="0"/>
              <a:t>Performance metrics:</a:t>
            </a:r>
          </a:p>
          <a:p>
            <a:pPr lvl="3"/>
            <a:r>
              <a:rPr lang="en-US" altLang="ja-JP" dirty="0" smtClean="0"/>
              <a:t>Centralize Global data is to be transmitted end-to-end within two minutes</a:t>
            </a:r>
            <a:r>
              <a:rPr lang="en-US" altLang="ja-JP" dirty="0"/>
              <a:t> </a:t>
            </a:r>
            <a:r>
              <a:rPr lang="en-US" altLang="ja-JP" dirty="0" smtClean="0"/>
              <a:t>(when priority data is included).</a:t>
            </a:r>
          </a:p>
          <a:p>
            <a:pPr lvl="2"/>
            <a:r>
              <a:rPr lang="en-US" altLang="ja-JP" dirty="0" smtClean="0"/>
              <a:t>Data Flow:</a:t>
            </a:r>
          </a:p>
          <a:p>
            <a:pPr lvl="3"/>
            <a:r>
              <a:rPr lang="en-US" altLang="ja-JP" dirty="0" smtClean="0"/>
              <a:t>Inputs: Global information</a:t>
            </a:r>
          </a:p>
          <a:p>
            <a:pPr lvl="3"/>
            <a:r>
              <a:rPr lang="en-US" altLang="ja-JP" dirty="0" smtClean="0"/>
              <a:t>Outputs: Cached Global information</a:t>
            </a:r>
          </a:p>
          <a:p>
            <a:pPr lvl="2"/>
            <a:r>
              <a:rPr lang="en-US" altLang="ja-JP" dirty="0" smtClean="0"/>
              <a:t>Note:</a:t>
            </a:r>
          </a:p>
          <a:p>
            <a:pPr lvl="3"/>
            <a:r>
              <a:rPr lang="en-US" altLang="ja-JP" dirty="0" smtClean="0"/>
              <a:t>Global data is required to be all GISCs within 15 minutes</a:t>
            </a:r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8221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Purpose/Features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to reduce </a:t>
            </a:r>
            <a:r>
              <a:rPr lang="en-US" altLang="ja-JP" dirty="0"/>
              <a:t>the member of </a:t>
            </a:r>
            <a:r>
              <a:rPr lang="en-US" altLang="ja-JP" dirty="0" smtClean="0"/>
              <a:t>connections </a:t>
            </a:r>
            <a:r>
              <a:rPr lang="en-US" altLang="ja-JP" dirty="0"/>
              <a:t>(full mesh) between GISCs</a:t>
            </a:r>
          </a:p>
          <a:p>
            <a:pPr lvl="1"/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8393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Fundamental items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07504" y="1340768"/>
            <a:ext cx="8928992" cy="5184576"/>
          </a:xfrm>
        </p:spPr>
        <p:txBody>
          <a:bodyPr>
            <a:normAutofit fontScale="85000" lnSpcReduction="20000"/>
          </a:bodyPr>
          <a:lstStyle/>
          <a:p>
            <a:r>
              <a:rPr lang="en-US" altLang="ja-JP" dirty="0" smtClean="0"/>
              <a:t>Operation of the cloud service should be step-by-step transition.</a:t>
            </a:r>
          </a:p>
          <a:p>
            <a:pPr lvl="1"/>
            <a:r>
              <a:rPr lang="en-US" altLang="ja-JP" dirty="0" smtClean="0"/>
              <a:t>Initial stage: </a:t>
            </a:r>
          </a:p>
          <a:p>
            <a:pPr lvl="2"/>
            <a:r>
              <a:rPr lang="en-US" altLang="ja-JP" dirty="0" smtClean="0"/>
              <a:t>Start Cache-in-Cloud based on the successful procedure of the Cloud Pilot in 2016. Advanced GISCs must be invited.</a:t>
            </a:r>
          </a:p>
          <a:p>
            <a:pPr lvl="1"/>
            <a:r>
              <a:rPr lang="en-US" altLang="ja-JP" dirty="0" smtClean="0"/>
              <a:t>Evolution stages:</a:t>
            </a:r>
          </a:p>
          <a:p>
            <a:pPr lvl="2"/>
            <a:r>
              <a:rPr lang="en-US" altLang="ja-JP" dirty="0" smtClean="0"/>
              <a:t>All GISCs participate.</a:t>
            </a:r>
          </a:p>
          <a:p>
            <a:pPr lvl="2"/>
            <a:r>
              <a:rPr lang="en-US" altLang="ja-JP" dirty="0" smtClean="0"/>
              <a:t>Some of NC/DCPCs participate.</a:t>
            </a:r>
          </a:p>
          <a:p>
            <a:pPr lvl="2"/>
            <a:r>
              <a:rPr lang="en-US" altLang="ja-JP" dirty="0" smtClean="0"/>
              <a:t>Add Metadata to the cloud.</a:t>
            </a:r>
          </a:p>
          <a:p>
            <a:pPr lvl="2"/>
            <a:r>
              <a:rPr lang="en-US" altLang="ja-JP" dirty="0" smtClean="0"/>
              <a:t>Add restricted data and manage user access right control</a:t>
            </a:r>
          </a:p>
          <a:p>
            <a:pPr lvl="2"/>
            <a:r>
              <a:rPr lang="en-US" altLang="ja-JP" dirty="0" smtClean="0"/>
              <a:t>Growth </a:t>
            </a:r>
            <a:r>
              <a:rPr lang="en-US" altLang="ja-JP" dirty="0"/>
              <a:t>of data amount </a:t>
            </a:r>
            <a:r>
              <a:rPr lang="en-US" altLang="ja-JP" dirty="0" smtClean="0"/>
              <a:t>in the Cloud.</a:t>
            </a:r>
          </a:p>
          <a:p>
            <a:pPr lvl="2"/>
            <a:r>
              <a:rPr lang="en-US" altLang="ja-JP" dirty="0" smtClean="0"/>
              <a:t>Introduce Contingency </a:t>
            </a:r>
            <a:r>
              <a:rPr lang="en-US" altLang="ja-JP" dirty="0"/>
              <a:t>plan (robustness enhancement)</a:t>
            </a:r>
            <a:endParaRPr lang="en-US" altLang="ja-JP" dirty="0" smtClean="0"/>
          </a:p>
          <a:p>
            <a:pPr marL="914400" lvl="2" indent="0">
              <a:buNone/>
            </a:pPr>
            <a:r>
              <a:rPr lang="en-US" altLang="ja-JP" dirty="0" smtClean="0"/>
              <a:t>… etc.</a:t>
            </a:r>
          </a:p>
          <a:p>
            <a:pPr lvl="1"/>
            <a:r>
              <a:rPr lang="en-US" altLang="ja-JP" dirty="0" smtClean="0"/>
              <a:t>Final stage:</a:t>
            </a:r>
            <a:endParaRPr lang="en-US" altLang="ja-JP" dirty="0"/>
          </a:p>
          <a:p>
            <a:pPr lvl="2"/>
            <a:r>
              <a:rPr lang="en-US" altLang="ja-JP" dirty="0" smtClean="0"/>
              <a:t>Meet WIS 2.0 requirements</a:t>
            </a:r>
          </a:p>
          <a:p>
            <a:pPr lvl="2"/>
            <a:r>
              <a:rPr lang="en-US" altLang="ja-JP" dirty="0" smtClean="0"/>
              <a:t>Stop Full mesh topology between GISCs</a:t>
            </a:r>
          </a:p>
        </p:txBody>
      </p:sp>
      <p:graphicFrame>
        <p:nvGraphicFramePr>
          <p:cNvPr id="4" name="コンテンツ プレースホルダー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7653120"/>
              </p:ext>
            </p:extLst>
          </p:nvPr>
        </p:nvGraphicFramePr>
        <p:xfrm>
          <a:off x="4860032" y="4612160"/>
          <a:ext cx="5122912" cy="22599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テキスト ボックス 8"/>
          <p:cNvSpPr txBox="1"/>
          <p:nvPr/>
        </p:nvSpPr>
        <p:spPr>
          <a:xfrm>
            <a:off x="5940152" y="6237312"/>
            <a:ext cx="9701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en-US" altLang="ja-JP" sz="1400" b="1" dirty="0" smtClean="0">
                <a:solidFill>
                  <a:schemeClr val="accent1"/>
                </a:solidFill>
              </a:rPr>
              <a:t>2018-2019</a:t>
            </a:r>
          </a:p>
        </p:txBody>
      </p:sp>
      <p:sp>
        <p:nvSpPr>
          <p:cNvPr id="6" name="テキスト ボックス 8"/>
          <p:cNvSpPr txBox="1"/>
          <p:nvPr/>
        </p:nvSpPr>
        <p:spPr>
          <a:xfrm>
            <a:off x="6804248" y="5661248"/>
            <a:ext cx="6815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en-US" altLang="ja-JP" sz="1400" b="1" dirty="0" smtClean="0">
                <a:solidFill>
                  <a:schemeClr val="accent1"/>
                </a:solidFill>
              </a:rPr>
              <a:t>202X ?</a:t>
            </a:r>
          </a:p>
        </p:txBody>
      </p:sp>
      <p:sp>
        <p:nvSpPr>
          <p:cNvPr id="7" name="テキスト ボックス 8"/>
          <p:cNvSpPr txBox="1"/>
          <p:nvPr/>
        </p:nvSpPr>
        <p:spPr>
          <a:xfrm>
            <a:off x="7801012" y="5373216"/>
            <a:ext cx="7649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en-US" altLang="ja-JP" sz="1400" b="1" dirty="0" smtClean="0">
                <a:solidFill>
                  <a:schemeClr val="accent1"/>
                </a:solidFill>
              </a:rPr>
              <a:t>203X ??</a:t>
            </a:r>
          </a:p>
        </p:txBody>
      </p:sp>
    </p:spTree>
    <p:extLst>
      <p:ext uri="{BB962C8B-B14F-4D97-AF65-F5344CB8AC3E}">
        <p14:creationId xmlns:p14="http://schemas.microsoft.com/office/powerpoint/2010/main" val="393863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 smtClean="0"/>
              <a:t>Functional and Technical requirement (1)</a:t>
            </a:r>
            <a:br>
              <a:rPr kumimoji="1" lang="en-US" altLang="ja-JP" dirty="0" smtClean="0"/>
            </a:br>
            <a:r>
              <a:rPr lang="en-US" altLang="ja-JP" dirty="0" smtClean="0"/>
              <a:t>&lt;&lt;&lt; </a:t>
            </a:r>
            <a:r>
              <a:rPr lang="en-US" altLang="ja-JP" dirty="0" smtClean="0">
                <a:solidFill>
                  <a:srgbClr val="FF0000"/>
                </a:solidFill>
              </a:rPr>
              <a:t>for initial stage </a:t>
            </a:r>
            <a:r>
              <a:rPr lang="en-US" altLang="ja-JP" dirty="0" smtClean="0"/>
              <a:t>&gt;&gt;&gt;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591302"/>
          </a:xfrm>
        </p:spPr>
        <p:txBody>
          <a:bodyPr>
            <a:normAutofit fontScale="85000" lnSpcReduction="20000"/>
          </a:bodyPr>
          <a:lstStyle/>
          <a:p>
            <a:r>
              <a:rPr kumimoji="1" lang="en-US" altLang="ja-JP" dirty="0" smtClean="0"/>
              <a:t>Define target architecture</a:t>
            </a:r>
          </a:p>
          <a:p>
            <a:pPr lvl="1"/>
            <a:r>
              <a:rPr lang="en-US" altLang="ja-JP" dirty="0" smtClean="0"/>
              <a:t>Conditions:</a:t>
            </a:r>
          </a:p>
          <a:p>
            <a:pPr lvl="2"/>
            <a:r>
              <a:rPr lang="en-US" altLang="ja-JP" dirty="0" smtClean="0"/>
              <a:t>SLA (availability) : Best effort</a:t>
            </a:r>
          </a:p>
          <a:p>
            <a:pPr lvl="2"/>
            <a:r>
              <a:rPr lang="en-US" altLang="ja-JP" dirty="0" smtClean="0"/>
              <a:t>Data volume, user license, optional service etc.</a:t>
            </a:r>
          </a:p>
          <a:p>
            <a:pPr lvl="3"/>
            <a:r>
              <a:rPr lang="en-US" altLang="ja-JP" dirty="0" smtClean="0"/>
              <a:t>Storage : 100GBytes </a:t>
            </a:r>
          </a:p>
          <a:p>
            <a:pPr lvl="3"/>
            <a:r>
              <a:rPr lang="en-US" altLang="ja-JP" dirty="0" smtClean="0"/>
              <a:t>number of users : 15 users (GISCs) </a:t>
            </a:r>
          </a:p>
          <a:p>
            <a:pPr lvl="3"/>
            <a:r>
              <a:rPr lang="en-US" altLang="ja-JP" dirty="0" smtClean="0"/>
              <a:t>CDN service : may be needed to meet 10Mb/s or more</a:t>
            </a:r>
          </a:p>
          <a:p>
            <a:pPr lvl="3"/>
            <a:r>
              <a:rPr lang="en-US" altLang="ja-JP" dirty="0" smtClean="0"/>
              <a:t>Management : Volunteer? or use Provider’s management service?</a:t>
            </a:r>
          </a:p>
          <a:p>
            <a:pPr lvl="4"/>
            <a:r>
              <a:rPr lang="en-US" altLang="ja-JP" dirty="0" smtClean="0"/>
              <a:t>e.g. ECMWF providing huge human resource to manage RMDCN</a:t>
            </a:r>
          </a:p>
          <a:p>
            <a:pPr lvl="3"/>
            <a:r>
              <a:rPr lang="en-US" altLang="ja-JP" dirty="0" smtClean="0"/>
              <a:t>Throughput </a:t>
            </a:r>
            <a:r>
              <a:rPr lang="en-US" altLang="ja-JP" dirty="0"/>
              <a:t>: </a:t>
            </a:r>
            <a:r>
              <a:rPr lang="en-US" altLang="ja-JP" dirty="0" smtClean="0"/>
              <a:t>10 Mb/s </a:t>
            </a:r>
            <a:r>
              <a:rPr lang="en-US" altLang="ja-JP" dirty="0"/>
              <a:t>(not contractual) between a GISC  and the Cloud</a:t>
            </a:r>
          </a:p>
          <a:p>
            <a:pPr lvl="4"/>
            <a:r>
              <a:rPr lang="en-US" altLang="ja-JP" dirty="0"/>
              <a:t>To get </a:t>
            </a:r>
            <a:r>
              <a:rPr lang="en-US" altLang="ja-JP" dirty="0" smtClean="0"/>
              <a:t>2GB </a:t>
            </a:r>
            <a:r>
              <a:rPr lang="en-US" altLang="ja-JP" dirty="0"/>
              <a:t>(e.g. NWP) within </a:t>
            </a:r>
            <a:r>
              <a:rPr lang="en-US" altLang="ja-JP" dirty="0" smtClean="0"/>
              <a:t>30 minutes, </a:t>
            </a:r>
            <a:r>
              <a:rPr lang="en-US" altLang="ja-JP" dirty="0"/>
              <a:t>minimum actual speed must be </a:t>
            </a:r>
            <a:r>
              <a:rPr lang="en-US" altLang="ja-JP" dirty="0" smtClean="0"/>
              <a:t>10Mb/s </a:t>
            </a:r>
            <a:r>
              <a:rPr lang="en-US" altLang="ja-JP" dirty="0"/>
              <a:t>or more (see below</a:t>
            </a:r>
            <a:r>
              <a:rPr lang="en-US" altLang="ja-JP" dirty="0" smtClean="0"/>
              <a:t>)</a:t>
            </a:r>
            <a:endParaRPr lang="en-US" altLang="ja-JP" dirty="0"/>
          </a:p>
        </p:txBody>
      </p:sp>
      <p:sp>
        <p:nvSpPr>
          <p:cNvPr id="4" name="角丸四角形 3"/>
          <p:cNvSpPr/>
          <p:nvPr/>
        </p:nvSpPr>
        <p:spPr>
          <a:xfrm>
            <a:off x="386544" y="5889611"/>
            <a:ext cx="1069899" cy="52592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</a:rPr>
              <a:t>DCPC-A</a:t>
            </a:r>
          </a:p>
          <a:p>
            <a:pPr algn="ctr"/>
            <a:r>
              <a:rPr lang="en-US" altLang="ja-JP" sz="1400" dirty="0" smtClean="0">
                <a:solidFill>
                  <a:schemeClr val="tx1"/>
                </a:solidFill>
              </a:rPr>
              <a:t>NWP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  <p:sp>
        <p:nvSpPr>
          <p:cNvPr id="5" name="角丸四角形 4"/>
          <p:cNvSpPr/>
          <p:nvPr/>
        </p:nvSpPr>
        <p:spPr>
          <a:xfrm>
            <a:off x="2151457" y="5914525"/>
            <a:ext cx="876573" cy="47609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</a:rPr>
              <a:t>GISC-A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  <p:cxnSp>
        <p:nvCxnSpPr>
          <p:cNvPr id="6" name="カギ線コネクタ 5"/>
          <p:cNvCxnSpPr/>
          <p:nvPr/>
        </p:nvCxnSpPr>
        <p:spPr>
          <a:xfrm>
            <a:off x="1456443" y="6146222"/>
            <a:ext cx="695014" cy="12700"/>
          </a:xfrm>
          <a:prstGeom prst="bentConnector3">
            <a:avLst>
              <a:gd name="adj1" fmla="val 50000"/>
            </a:avLst>
          </a:prstGeom>
          <a:ln w="50800" cap="rnd">
            <a:solidFill>
              <a:srgbClr val="00B0F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テキスト ボックス 6"/>
          <p:cNvSpPr txBox="1"/>
          <p:nvPr/>
        </p:nvSpPr>
        <p:spPr>
          <a:xfrm>
            <a:off x="1147460" y="5438218"/>
            <a:ext cx="1439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400" dirty="0" smtClean="0"/>
              <a:t>10</a:t>
            </a:r>
            <a:r>
              <a:rPr kumimoji="1" lang="en-US" altLang="ja-JP" sz="1400" dirty="0" smtClean="0"/>
              <a:t>Mb/s</a:t>
            </a:r>
          </a:p>
          <a:p>
            <a:r>
              <a:rPr lang="en-US" altLang="ja-JP" sz="1400" dirty="0" smtClean="0"/>
              <a:t>2GB/30 min</a:t>
            </a:r>
            <a:endParaRPr lang="ja-JP" altLang="en-US" sz="1400" dirty="0"/>
          </a:p>
        </p:txBody>
      </p:sp>
      <p:cxnSp>
        <p:nvCxnSpPr>
          <p:cNvPr id="8" name="カギ線コネクタ 7"/>
          <p:cNvCxnSpPr/>
          <p:nvPr/>
        </p:nvCxnSpPr>
        <p:spPr>
          <a:xfrm flipV="1">
            <a:off x="3028030" y="6162404"/>
            <a:ext cx="895898" cy="1019"/>
          </a:xfrm>
          <a:prstGeom prst="bentConnector3">
            <a:avLst>
              <a:gd name="adj1" fmla="val 50000"/>
            </a:avLst>
          </a:prstGeom>
          <a:ln w="50800" cap="rnd">
            <a:solidFill>
              <a:srgbClr val="00B0F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テキスト ボックス 8"/>
          <p:cNvSpPr txBox="1"/>
          <p:nvPr/>
        </p:nvSpPr>
        <p:spPr>
          <a:xfrm>
            <a:off x="3021241" y="5489030"/>
            <a:ext cx="1257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400" dirty="0" smtClean="0"/>
              <a:t>10</a:t>
            </a:r>
            <a:r>
              <a:rPr kumimoji="1" lang="en-US" altLang="ja-JP" sz="1400" dirty="0" smtClean="0"/>
              <a:t>Mb/s</a:t>
            </a:r>
          </a:p>
          <a:p>
            <a:r>
              <a:rPr lang="en-US" altLang="ja-JP" sz="1400" dirty="0" smtClean="0"/>
              <a:t>2GB/30 </a:t>
            </a:r>
            <a:r>
              <a:rPr lang="en-US" altLang="ja-JP" sz="1400" dirty="0"/>
              <a:t>min</a:t>
            </a:r>
            <a:endParaRPr lang="ja-JP" altLang="en-US" sz="1400" dirty="0"/>
          </a:p>
        </p:txBody>
      </p:sp>
      <p:sp>
        <p:nvSpPr>
          <p:cNvPr id="10" name="角丸四角形 9"/>
          <p:cNvSpPr/>
          <p:nvPr/>
        </p:nvSpPr>
        <p:spPr>
          <a:xfrm>
            <a:off x="6215707" y="5914525"/>
            <a:ext cx="876573" cy="4760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GISC-B</a:t>
            </a:r>
            <a:endParaRPr kumimoji="1" lang="ja-JP" altLang="en-US" sz="1400" dirty="0"/>
          </a:p>
        </p:txBody>
      </p:sp>
      <p:cxnSp>
        <p:nvCxnSpPr>
          <p:cNvPr id="11" name="カギ線コネクタ 10"/>
          <p:cNvCxnSpPr/>
          <p:nvPr/>
        </p:nvCxnSpPr>
        <p:spPr>
          <a:xfrm>
            <a:off x="5436096" y="6162404"/>
            <a:ext cx="779611" cy="1018"/>
          </a:xfrm>
          <a:prstGeom prst="bentConnector3">
            <a:avLst>
              <a:gd name="adj1" fmla="val 50000"/>
            </a:avLst>
          </a:prstGeom>
          <a:ln w="50800" cap="rnd">
            <a:solidFill>
              <a:srgbClr val="FF00FF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ボックス 11"/>
          <p:cNvSpPr txBox="1"/>
          <p:nvPr/>
        </p:nvSpPr>
        <p:spPr>
          <a:xfrm>
            <a:off x="5141998" y="5443653"/>
            <a:ext cx="1367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400" dirty="0" smtClean="0"/>
              <a:t>10</a:t>
            </a:r>
            <a:r>
              <a:rPr kumimoji="1" lang="en-US" altLang="ja-JP" sz="1400" dirty="0" smtClean="0"/>
              <a:t>Mb/s</a:t>
            </a:r>
          </a:p>
          <a:p>
            <a:r>
              <a:rPr lang="en-US" altLang="ja-JP" sz="1400" dirty="0" smtClean="0"/>
              <a:t>2GB/30 min</a:t>
            </a:r>
            <a:endParaRPr kumimoji="1" lang="ja-JP" altLang="en-US" sz="1400" dirty="0"/>
          </a:p>
        </p:txBody>
      </p:sp>
      <p:sp>
        <p:nvSpPr>
          <p:cNvPr id="13" name="角丸四角形 12"/>
          <p:cNvSpPr/>
          <p:nvPr/>
        </p:nvSpPr>
        <p:spPr>
          <a:xfrm>
            <a:off x="7668344" y="5914525"/>
            <a:ext cx="1080120" cy="4760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DCPC-B</a:t>
            </a:r>
          </a:p>
          <a:p>
            <a:pPr algn="ctr"/>
            <a:r>
              <a:rPr kumimoji="1" lang="en-US" altLang="ja-JP" sz="1400" dirty="0" smtClean="0"/>
              <a:t>NC-B</a:t>
            </a: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743848" y="5446283"/>
            <a:ext cx="1449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400" dirty="0" smtClean="0"/>
              <a:t>10</a:t>
            </a:r>
            <a:r>
              <a:rPr kumimoji="1" lang="en-US" altLang="ja-JP" sz="1400" dirty="0" smtClean="0"/>
              <a:t>Mb/s</a:t>
            </a:r>
          </a:p>
          <a:p>
            <a:r>
              <a:rPr lang="en-US" altLang="ja-JP" sz="1400" dirty="0" smtClean="0"/>
              <a:t>2GB/30 min</a:t>
            </a:r>
            <a:endParaRPr kumimoji="1" lang="ja-JP" altLang="en-US" sz="1400" dirty="0"/>
          </a:p>
        </p:txBody>
      </p:sp>
      <p:cxnSp>
        <p:nvCxnSpPr>
          <p:cNvPr id="15" name="カギ線コネクタ 14"/>
          <p:cNvCxnSpPr/>
          <p:nvPr/>
        </p:nvCxnSpPr>
        <p:spPr>
          <a:xfrm>
            <a:off x="7092280" y="6146222"/>
            <a:ext cx="576064" cy="12700"/>
          </a:xfrm>
          <a:prstGeom prst="bentConnector3">
            <a:avLst>
              <a:gd name="adj1" fmla="val 50000"/>
            </a:avLst>
          </a:prstGeom>
          <a:ln w="50800" cap="rnd">
            <a:solidFill>
              <a:srgbClr val="FF00FF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4" descr="http://macprovid.vo.llnwd.net/o43/hub/media/1092/8492/logo-skydriv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360779"/>
            <a:ext cx="1512168" cy="1340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テキスト ボックス 16"/>
          <p:cNvSpPr txBox="1"/>
          <p:nvPr/>
        </p:nvSpPr>
        <p:spPr>
          <a:xfrm>
            <a:off x="4520898" y="6114782"/>
            <a:ext cx="6567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b="1" dirty="0" smtClean="0">
                <a:solidFill>
                  <a:schemeClr val="bg1"/>
                </a:solidFill>
              </a:rPr>
              <a:t>Cache</a:t>
            </a:r>
            <a:endParaRPr kumimoji="1" lang="ja-JP" altLang="en-US" sz="1600" b="1" dirty="0">
              <a:solidFill>
                <a:schemeClr val="bg1"/>
              </a:solidFill>
            </a:endParaRPr>
          </a:p>
        </p:txBody>
      </p:sp>
      <p:cxnSp>
        <p:nvCxnSpPr>
          <p:cNvPr id="19" name="直線矢印コネクタ 18"/>
          <p:cNvCxnSpPr/>
          <p:nvPr/>
        </p:nvCxnSpPr>
        <p:spPr>
          <a:xfrm>
            <a:off x="921493" y="6669360"/>
            <a:ext cx="7296203" cy="0"/>
          </a:xfrm>
          <a:prstGeom prst="straightConnector1">
            <a:avLst/>
          </a:prstGeom>
          <a:ln w="28575">
            <a:solidFill>
              <a:srgbClr val="00B05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テキスト ボックス 19"/>
          <p:cNvSpPr txBox="1"/>
          <p:nvPr/>
        </p:nvSpPr>
        <p:spPr>
          <a:xfrm>
            <a:off x="251520" y="5022225"/>
            <a:ext cx="8050024" cy="338554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If actual speed of each connection is 10Mb/s, the deliver time (end-to-end) will be 120 minutes</a:t>
            </a:r>
            <a:endParaRPr kumimoji="1" lang="ja-JP" altLang="en-US" sz="1600" dirty="0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3261299" y="6515202"/>
            <a:ext cx="2318813" cy="338554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sz="1600" dirty="0" smtClean="0"/>
              <a:t>End-to-end : </a:t>
            </a:r>
            <a:r>
              <a:rPr lang="en-US" altLang="ja-JP" sz="1600" dirty="0" smtClean="0"/>
              <a:t>12</a:t>
            </a:r>
            <a:r>
              <a:rPr kumimoji="1" lang="en-US" altLang="ja-JP" sz="1600" dirty="0" smtClean="0"/>
              <a:t>0 minutes</a:t>
            </a:r>
          </a:p>
        </p:txBody>
      </p:sp>
    </p:spTree>
    <p:extLst>
      <p:ext uri="{BB962C8B-B14F-4D97-AF65-F5344CB8AC3E}">
        <p14:creationId xmlns:p14="http://schemas.microsoft.com/office/powerpoint/2010/main" val="379702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 smtClean="0"/>
              <a:t>Functional and Technical requirement (2)</a:t>
            </a:r>
            <a:br>
              <a:rPr kumimoji="1" lang="en-US" altLang="ja-JP" dirty="0" smtClean="0"/>
            </a:br>
            <a:r>
              <a:rPr lang="en-US" altLang="ja-JP" dirty="0"/>
              <a:t>&lt;&lt;&lt; </a:t>
            </a:r>
            <a:r>
              <a:rPr lang="en-US" altLang="ja-JP" dirty="0">
                <a:solidFill>
                  <a:srgbClr val="FF0000"/>
                </a:solidFill>
              </a:rPr>
              <a:t>for initial stage </a:t>
            </a:r>
            <a:r>
              <a:rPr lang="en-US" altLang="ja-JP" dirty="0"/>
              <a:t>&gt;&gt;&gt;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661572" cy="4997152"/>
          </a:xfrm>
        </p:spPr>
        <p:txBody>
          <a:bodyPr>
            <a:normAutofit fontScale="92500"/>
          </a:bodyPr>
          <a:lstStyle/>
          <a:p>
            <a:r>
              <a:rPr lang="en-US" altLang="ja-JP" dirty="0" smtClean="0"/>
              <a:t>Interface </a:t>
            </a:r>
            <a:r>
              <a:rPr lang="en-US" altLang="ja-JP" dirty="0"/>
              <a:t>for accessing to the cloud</a:t>
            </a:r>
          </a:p>
          <a:p>
            <a:pPr lvl="1"/>
            <a:r>
              <a:rPr lang="en-US" altLang="ja-JP" dirty="0"/>
              <a:t>RMDCN </a:t>
            </a:r>
            <a:r>
              <a:rPr lang="en-US" altLang="ja-JP" dirty="0" smtClean="0"/>
              <a:t>: 12 GISCs</a:t>
            </a:r>
            <a:endParaRPr lang="en-US" altLang="ja-JP" dirty="0"/>
          </a:p>
          <a:p>
            <a:pPr lvl="1"/>
            <a:r>
              <a:rPr lang="en-US" altLang="ja-JP" dirty="0"/>
              <a:t>Internet </a:t>
            </a:r>
            <a:r>
              <a:rPr lang="en-US" altLang="ja-JP" dirty="0" smtClean="0"/>
              <a:t>: 3 GISCs</a:t>
            </a:r>
            <a:endParaRPr lang="en-US" altLang="ja-JP" dirty="0"/>
          </a:p>
          <a:p>
            <a:r>
              <a:rPr lang="en-US" altLang="ja-JP" dirty="0" smtClean="0"/>
              <a:t>Define </a:t>
            </a:r>
            <a:r>
              <a:rPr lang="en-US" altLang="ja-JP" dirty="0"/>
              <a:t>access right strategy</a:t>
            </a:r>
          </a:p>
          <a:p>
            <a:pPr lvl="1"/>
            <a:r>
              <a:rPr lang="en-US" altLang="ja-JP" dirty="0" smtClean="0"/>
              <a:t>Must be controlled by </a:t>
            </a:r>
            <a:r>
              <a:rPr lang="en-US" altLang="ja-JP" dirty="0" err="1" smtClean="0"/>
              <a:t>WMO_Data_License_Code</a:t>
            </a:r>
            <a:endParaRPr lang="en-US" altLang="ja-JP" dirty="0"/>
          </a:p>
          <a:p>
            <a:pPr lvl="2"/>
            <a:r>
              <a:rPr lang="en-US" altLang="ja-JP" dirty="0" smtClean="0"/>
              <a:t>It should be only </a:t>
            </a:r>
            <a:r>
              <a:rPr lang="en-US" altLang="ja-JP" dirty="0" err="1" smtClean="0"/>
              <a:t>WMOEssential</a:t>
            </a:r>
            <a:r>
              <a:rPr lang="en-US" altLang="ja-JP" dirty="0" smtClean="0"/>
              <a:t> and </a:t>
            </a:r>
            <a:r>
              <a:rPr lang="en-US" altLang="ja-JP" dirty="0" err="1" smtClean="0"/>
              <a:t>WMONoRestriction</a:t>
            </a:r>
            <a:endParaRPr lang="en-US" altLang="ja-JP" dirty="0"/>
          </a:p>
          <a:p>
            <a:r>
              <a:rPr lang="en-US" altLang="ja-JP" dirty="0" smtClean="0"/>
              <a:t>Data aspects</a:t>
            </a:r>
          </a:p>
          <a:p>
            <a:pPr lvl="1"/>
            <a:r>
              <a:rPr lang="en-US" altLang="ja-JP" dirty="0" err="1" smtClean="0"/>
              <a:t>WMO_DistributionScopeCode</a:t>
            </a:r>
            <a:r>
              <a:rPr lang="en-US" altLang="ja-JP" dirty="0" smtClean="0"/>
              <a:t>: </a:t>
            </a:r>
            <a:r>
              <a:rPr lang="en-US" altLang="ja-JP" dirty="0" err="1" smtClean="0"/>
              <a:t>GlobalExchange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WMO_ProductCategoryCode</a:t>
            </a:r>
            <a:r>
              <a:rPr lang="ja-JP" altLang="en-US" dirty="0" smtClean="0"/>
              <a:t>： </a:t>
            </a:r>
            <a:r>
              <a:rPr lang="en-US" altLang="ja-JP" dirty="0" smtClean="0"/>
              <a:t>GTSPriority2,3,4 (except 1)</a:t>
            </a:r>
          </a:p>
          <a:p>
            <a:pPr lvl="1"/>
            <a:r>
              <a:rPr lang="en-US" altLang="ja-JP" dirty="0"/>
              <a:t>Mechanism for many to many (as opposed to any to any)</a:t>
            </a:r>
            <a:endParaRPr lang="en-US" altLang="ja-JP" dirty="0" smtClean="0"/>
          </a:p>
        </p:txBody>
      </p:sp>
      <p:pic>
        <p:nvPicPr>
          <p:cNvPr id="4" name="Picture 2" descr="C:\Users\JMA3237\Downloads\絵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14"/>
          <a:stretch/>
        </p:blipFill>
        <p:spPr bwMode="auto">
          <a:xfrm>
            <a:off x="6733433" y="1153746"/>
            <a:ext cx="2385339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016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143000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Functional and Technical requirement </a:t>
            </a:r>
            <a:r>
              <a:rPr lang="en-US" altLang="ja-JP" dirty="0" smtClean="0"/>
              <a:t>(3)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en-US" altLang="ja-JP" dirty="0"/>
              <a:t>&lt;&lt;&lt; </a:t>
            </a:r>
            <a:r>
              <a:rPr lang="en-US" altLang="ja-JP" dirty="0">
                <a:solidFill>
                  <a:srgbClr val="FF0000"/>
                </a:solidFill>
              </a:rPr>
              <a:t>for initial stage </a:t>
            </a:r>
            <a:r>
              <a:rPr lang="en-US" altLang="ja-JP" dirty="0"/>
              <a:t>&gt;&gt;&gt;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85000" lnSpcReduction="20000"/>
          </a:bodyPr>
          <a:lstStyle/>
          <a:p>
            <a:r>
              <a:rPr kumimoji="1" lang="en-US" altLang="ja-JP" dirty="0" smtClean="0"/>
              <a:t>File format</a:t>
            </a:r>
          </a:p>
          <a:p>
            <a:pPr lvl="1"/>
            <a:r>
              <a:rPr lang="en-US" altLang="ja-JP" dirty="0" smtClean="0"/>
              <a:t>WMO batched FTP format</a:t>
            </a:r>
          </a:p>
          <a:p>
            <a:pPr lvl="2"/>
            <a:r>
              <a:rPr lang="en-US" altLang="ja-JP" dirty="0" err="1" smtClean="0"/>
              <a:t>CCCCNNNNNNN.ext</a:t>
            </a:r>
            <a:r>
              <a:rPr lang="en-US" altLang="ja-JP" dirty="0"/>
              <a:t> </a:t>
            </a:r>
            <a:r>
              <a:rPr lang="en-US" altLang="ja-JP" dirty="0" smtClean="0"/>
              <a:t> and GFNC (Att.II-15, Manual on the GTS)</a:t>
            </a:r>
          </a:p>
          <a:p>
            <a:pPr lvl="2"/>
            <a:r>
              <a:rPr kumimoji="1" lang="en-US" altLang="ja-JP" dirty="0" smtClean="0"/>
              <a:t>Do not unpack in the Cloud (for transmission performance)</a:t>
            </a:r>
          </a:p>
          <a:p>
            <a:pPr lvl="2"/>
            <a:endParaRPr kumimoji="1" lang="en-US" altLang="ja-JP" dirty="0" smtClean="0"/>
          </a:p>
          <a:p>
            <a:r>
              <a:rPr lang="en-US" altLang="ja-JP" dirty="0" smtClean="0"/>
              <a:t>Data flow (Evolution stage)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Priority Level</a:t>
            </a:r>
          </a:p>
          <a:p>
            <a:pPr lvl="2"/>
            <a:r>
              <a:rPr lang="en-US" altLang="ja-JP" dirty="0" smtClean="0"/>
              <a:t>Attachment II-5 of Manual on the GTS.</a:t>
            </a:r>
          </a:p>
          <a:p>
            <a:pPr lvl="1"/>
            <a:r>
              <a:rPr lang="en-US" altLang="ja-JP" dirty="0" smtClean="0"/>
              <a:t>Data </a:t>
            </a:r>
            <a:r>
              <a:rPr lang="en-US" altLang="ja-JP" dirty="0"/>
              <a:t>flow from </a:t>
            </a:r>
            <a:r>
              <a:rPr lang="en-US" altLang="ja-JP" dirty="0" smtClean="0"/>
              <a:t>GISC to Cloud</a:t>
            </a:r>
            <a:endParaRPr lang="en-US" altLang="ja-JP" dirty="0"/>
          </a:p>
          <a:p>
            <a:pPr lvl="2"/>
            <a:r>
              <a:rPr lang="en-US" altLang="ja-JP" dirty="0"/>
              <a:t>GISCs should </a:t>
            </a:r>
            <a:r>
              <a:rPr lang="en-US" altLang="ja-JP" dirty="0" smtClean="0"/>
              <a:t>upload </a:t>
            </a:r>
            <a:r>
              <a:rPr lang="en-US" altLang="ja-JP" dirty="0"/>
              <a:t>data/products from </a:t>
            </a:r>
            <a:r>
              <a:rPr lang="en-US" altLang="ja-JP" dirty="0" smtClean="0"/>
              <a:t>all DCPCs/NCs </a:t>
            </a:r>
            <a:r>
              <a:rPr lang="en-US" altLang="ja-JP" dirty="0"/>
              <a:t>in its </a:t>
            </a:r>
            <a:r>
              <a:rPr lang="en-US" altLang="ja-JP" dirty="0" err="1" smtClean="0"/>
              <a:t>AoR</a:t>
            </a:r>
            <a:r>
              <a:rPr lang="en-US" altLang="ja-JP" dirty="0" smtClean="0"/>
              <a:t> (</a:t>
            </a:r>
            <a:r>
              <a:rPr lang="en-US" altLang="ja-JP" dirty="0" err="1" smtClean="0"/>
              <a:t>GlobalExchange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WMOEssential</a:t>
            </a:r>
            <a:r>
              <a:rPr lang="en-US" altLang="ja-JP" dirty="0" smtClean="0"/>
              <a:t>, GTS Priolity2,3,4)</a:t>
            </a:r>
          </a:p>
          <a:p>
            <a:pPr lvl="1"/>
            <a:r>
              <a:rPr lang="en-US" altLang="ja-JP" dirty="0" smtClean="0"/>
              <a:t>Data flow from Cloud to GISC</a:t>
            </a:r>
          </a:p>
          <a:p>
            <a:pPr lvl="2"/>
            <a:r>
              <a:rPr lang="en-US" altLang="ja-JP" dirty="0" smtClean="0"/>
              <a:t>Option-1: Cloud puts all data to all GISCs (without originating GISC). </a:t>
            </a:r>
          </a:p>
          <a:p>
            <a:pPr lvl="2"/>
            <a:r>
              <a:rPr lang="en-US" altLang="ja-JP" dirty="0" smtClean="0"/>
              <a:t>Option-2: a GISC gets other GISCs data from Cache Cloud</a:t>
            </a:r>
          </a:p>
          <a:p>
            <a:pPr lvl="1"/>
            <a:endParaRPr lang="en-US" altLang="ja-JP" dirty="0" smtClean="0"/>
          </a:p>
          <a:p>
            <a:pPr lvl="2"/>
            <a:endParaRPr lang="en-US" altLang="ja-JP" dirty="0" smtClean="0"/>
          </a:p>
          <a:p>
            <a:pPr lvl="2"/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046659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Functional and Technical requirement </a:t>
            </a:r>
            <a:r>
              <a:rPr lang="en-US" altLang="ja-JP" dirty="0" smtClean="0"/>
              <a:t>(4)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en-US" altLang="ja-JP" dirty="0"/>
              <a:t>&lt;&lt;&lt; </a:t>
            </a:r>
            <a:r>
              <a:rPr lang="en-US" altLang="ja-JP" dirty="0">
                <a:solidFill>
                  <a:srgbClr val="FF0000"/>
                </a:solidFill>
              </a:rPr>
              <a:t>for </a:t>
            </a:r>
            <a:r>
              <a:rPr lang="en-US" altLang="ja-JP" dirty="0" smtClean="0">
                <a:solidFill>
                  <a:srgbClr val="FF0000"/>
                </a:solidFill>
              </a:rPr>
              <a:t>evolution </a:t>
            </a:r>
            <a:r>
              <a:rPr lang="en-US" altLang="ja-JP" dirty="0">
                <a:solidFill>
                  <a:srgbClr val="FF0000"/>
                </a:solidFill>
              </a:rPr>
              <a:t>stage </a:t>
            </a:r>
            <a:r>
              <a:rPr lang="en-US" altLang="ja-JP" dirty="0"/>
              <a:t>&gt;&gt;&gt;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r>
              <a:rPr kumimoji="1" lang="en-US" altLang="ja-JP" dirty="0" smtClean="0"/>
              <a:t>Future items</a:t>
            </a:r>
          </a:p>
          <a:p>
            <a:pPr lvl="1"/>
            <a:r>
              <a:rPr lang="en-US" altLang="ja-JP" dirty="0" smtClean="0"/>
              <a:t>Robustness</a:t>
            </a:r>
          </a:p>
          <a:p>
            <a:pPr lvl="2"/>
            <a:r>
              <a:rPr lang="en-US" altLang="ja-JP" dirty="0" smtClean="0"/>
              <a:t>Backup (backup cloud(s), GISC backup etc.)</a:t>
            </a:r>
          </a:p>
          <a:p>
            <a:pPr lvl="2"/>
            <a:r>
              <a:rPr lang="en-US" altLang="ja-JP" dirty="0" smtClean="0"/>
              <a:t>Sync between RMDCN cloud and Internet cloud</a:t>
            </a:r>
          </a:p>
          <a:p>
            <a:pPr lvl="3"/>
            <a:r>
              <a:rPr lang="en-US" altLang="ja-JP" dirty="0"/>
              <a:t>According </a:t>
            </a:r>
            <a:r>
              <a:rPr lang="en-US" altLang="ja-JP" dirty="0" smtClean="0"/>
              <a:t>to</a:t>
            </a:r>
            <a:r>
              <a:rPr lang="ja-JP" altLang="en-US" dirty="0" smtClean="0"/>
              <a:t> </a:t>
            </a:r>
            <a:r>
              <a:rPr lang="en-US" altLang="ja-JP" dirty="0" smtClean="0"/>
              <a:t>ECMWF, the cloud can access from both side.</a:t>
            </a:r>
          </a:p>
          <a:p>
            <a:pPr lvl="1"/>
            <a:r>
              <a:rPr lang="en-US" altLang="ja-JP" dirty="0" smtClean="0"/>
              <a:t>Expanding Data category (in WMO metadata)</a:t>
            </a:r>
          </a:p>
          <a:p>
            <a:pPr lvl="2"/>
            <a:r>
              <a:rPr lang="en-US" altLang="ja-JP" dirty="0" err="1" smtClean="0"/>
              <a:t>WMO_DataLicenseCode</a:t>
            </a:r>
            <a:r>
              <a:rPr lang="en-US" altLang="ja-JP" dirty="0" smtClean="0"/>
              <a:t>: </a:t>
            </a:r>
            <a:r>
              <a:rPr lang="en-US" altLang="ja-JP" dirty="0" err="1" smtClean="0"/>
              <a:t>WMOAdditional</a:t>
            </a:r>
            <a:endParaRPr lang="en-US" altLang="ja-JP" dirty="0" smtClean="0"/>
          </a:p>
          <a:p>
            <a:pPr lvl="2"/>
            <a:r>
              <a:rPr lang="en-US" altLang="ja-JP" dirty="0" err="1" smtClean="0"/>
              <a:t>WMO_DataLicenseCode</a:t>
            </a:r>
            <a:r>
              <a:rPr lang="en-US" altLang="ja-JP" dirty="0" smtClean="0"/>
              <a:t>: </a:t>
            </a:r>
            <a:r>
              <a:rPr lang="en-US" altLang="ja-JP" dirty="0" err="1" smtClean="0"/>
              <a:t>WMOOther</a:t>
            </a:r>
            <a:endParaRPr lang="en-US" altLang="ja-JP" dirty="0" smtClean="0"/>
          </a:p>
          <a:p>
            <a:pPr lvl="2"/>
            <a:r>
              <a:rPr lang="en-US" altLang="ja-JP" dirty="0" err="1"/>
              <a:t>WMO_ProductCategoryCode</a:t>
            </a:r>
            <a:r>
              <a:rPr lang="ja-JP" altLang="en-US" dirty="0"/>
              <a:t>： </a:t>
            </a:r>
            <a:r>
              <a:rPr lang="en-US" altLang="ja-JP" dirty="0" smtClean="0"/>
              <a:t>GTSPriority1 (critical)</a:t>
            </a:r>
          </a:p>
          <a:p>
            <a:pPr lvl="2"/>
            <a:r>
              <a:rPr lang="en-US" altLang="ja-JP" dirty="0" err="1"/>
              <a:t>WMO_DistributionScopeCode</a:t>
            </a:r>
            <a:r>
              <a:rPr lang="en-US" altLang="ja-JP" dirty="0" smtClean="0"/>
              <a:t>: </a:t>
            </a:r>
            <a:r>
              <a:rPr lang="en-US" altLang="ja-JP" dirty="0" err="1" smtClean="0"/>
              <a:t>RegionalExchange</a:t>
            </a:r>
            <a:endParaRPr lang="en-US" altLang="ja-JP" dirty="0"/>
          </a:p>
          <a:p>
            <a:pPr lvl="2"/>
            <a:r>
              <a:rPr lang="en-US" altLang="ja-JP" dirty="0" err="1"/>
              <a:t>WMO_DistributionScopeCode</a:t>
            </a:r>
            <a:r>
              <a:rPr lang="en-US" altLang="ja-JP" dirty="0"/>
              <a:t>: </a:t>
            </a:r>
            <a:r>
              <a:rPr lang="en-US" altLang="ja-JP" dirty="0" err="1" smtClean="0"/>
              <a:t>OriginatingCentre</a:t>
            </a:r>
            <a:endParaRPr lang="en-US" altLang="ja-JP" dirty="0"/>
          </a:p>
          <a:p>
            <a:pPr lvl="2"/>
            <a:endParaRPr lang="en-US" altLang="ja-JP" dirty="0"/>
          </a:p>
          <a:p>
            <a:pPr lvl="1"/>
            <a:endParaRPr lang="en-US" altLang="ja-JP" dirty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58606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Autofit/>
          </a:bodyPr>
          <a:lstStyle/>
          <a:p>
            <a:r>
              <a:rPr lang="en-US" altLang="ja-JP" sz="3600" dirty="0"/>
              <a:t>Security of the environment and </a:t>
            </a:r>
            <a:r>
              <a:rPr lang="en-US" altLang="ja-JP" sz="3600" dirty="0" smtClean="0"/>
              <a:t>cybersecurity</a:t>
            </a:r>
            <a:br>
              <a:rPr lang="en-US" altLang="ja-JP" sz="3600" dirty="0" smtClean="0"/>
            </a:br>
            <a:r>
              <a:rPr lang="en-US" altLang="ja-JP" sz="3600" dirty="0" smtClean="0"/>
              <a:t>&lt;&lt;&lt; for initial stage &gt;&gt;&gt;</a:t>
            </a:r>
            <a:endParaRPr lang="en-US" altLang="ja-JP" sz="36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Needs IDS/IPS?</a:t>
            </a:r>
          </a:p>
          <a:p>
            <a:r>
              <a:rPr lang="en-US" altLang="ja-JP" dirty="0" smtClean="0"/>
              <a:t>IP filtering</a:t>
            </a:r>
          </a:p>
          <a:p>
            <a:pPr lvl="1"/>
            <a:r>
              <a:rPr lang="en-US" altLang="ja-JP" dirty="0" smtClean="0"/>
              <a:t>The Cloud needs to register each GISC’s IP address to prevent unauthorized access.</a:t>
            </a:r>
          </a:p>
          <a:p>
            <a:r>
              <a:rPr lang="en-US" altLang="ja-JP" dirty="0" smtClean="0"/>
              <a:t>Limited protocol </a:t>
            </a:r>
            <a:r>
              <a:rPr lang="en-US" altLang="ja-JP" dirty="0" smtClean="0"/>
              <a:t>to upload/download data</a:t>
            </a:r>
          </a:p>
          <a:p>
            <a:pPr lvl="1"/>
            <a:r>
              <a:rPr lang="en-US" altLang="ja-JP" dirty="0" smtClean="0"/>
              <a:t>Initial stage: FTP (RMDCN), SFTP (</a:t>
            </a:r>
            <a:r>
              <a:rPr lang="en-US" altLang="ja-JP" dirty="0" err="1" smtClean="0"/>
              <a:t>Internte</a:t>
            </a:r>
            <a:r>
              <a:rPr lang="en-US" altLang="ja-JP" dirty="0" smtClean="0"/>
              <a:t>)</a:t>
            </a:r>
            <a:endParaRPr lang="en-US" altLang="ja-JP" dirty="0" smtClean="0">
              <a:solidFill>
                <a:schemeClr val="bg1">
                  <a:lumMod val="50000"/>
                </a:schemeClr>
              </a:solidFill>
            </a:endParaRPr>
          </a:p>
          <a:p>
            <a:pPr lvl="1"/>
            <a:r>
              <a:rPr lang="en-US" altLang="ja-JP" dirty="0" smtClean="0">
                <a:solidFill>
                  <a:schemeClr val="bg1">
                    <a:lumMod val="50000"/>
                  </a:schemeClr>
                </a:solidFill>
              </a:rPr>
              <a:t>Evolution Stage: FTPS, AMQP</a:t>
            </a:r>
            <a:endParaRPr lang="en-US" altLang="ja-JP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895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/>
          </a:bodyPr>
          <a:lstStyle/>
          <a:p>
            <a:r>
              <a:rPr lang="en-US" altLang="ja-JP" dirty="0"/>
              <a:t>Data aspects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 fontScale="92500" lnSpcReduction="10000"/>
          </a:bodyPr>
          <a:lstStyle/>
          <a:p>
            <a:r>
              <a:rPr lang="en-US" altLang="ja-JP" dirty="0" smtClean="0"/>
              <a:t>Initial stage:</a:t>
            </a:r>
          </a:p>
          <a:p>
            <a:pPr lvl="1"/>
            <a:r>
              <a:rPr lang="en-US" altLang="ja-JP" dirty="0" smtClean="0"/>
              <a:t>GISC uploads data by following convention</a:t>
            </a:r>
          </a:p>
          <a:p>
            <a:pPr lvl="2"/>
            <a:r>
              <a:rPr lang="en-US" altLang="ja-JP" dirty="0"/>
              <a:t>Attachment-II-15 of manual on the </a:t>
            </a:r>
            <a:r>
              <a:rPr lang="en-US" altLang="ja-JP" dirty="0" smtClean="0"/>
              <a:t>GTS</a:t>
            </a:r>
          </a:p>
          <a:p>
            <a:pPr lvl="3"/>
            <a:r>
              <a:rPr lang="en-US" altLang="ja-JP" dirty="0"/>
              <a:t>WMO </a:t>
            </a:r>
            <a:r>
              <a:rPr lang="en-US" altLang="ja-JP" dirty="0" smtClean="0"/>
              <a:t>FTP batch file (</a:t>
            </a:r>
            <a:r>
              <a:rPr lang="en-US" altLang="ja-JP" dirty="0" err="1" smtClean="0"/>
              <a:t>CCCCNNNNNNN.ext</a:t>
            </a:r>
            <a:r>
              <a:rPr lang="en-US" altLang="ja-JP" dirty="0" smtClean="0"/>
              <a:t>)</a:t>
            </a:r>
          </a:p>
          <a:p>
            <a:pPr lvl="3"/>
            <a:r>
              <a:rPr lang="en-US" altLang="ja-JP" dirty="0" smtClean="0"/>
              <a:t>Global File Naming Convention (GFNC)</a:t>
            </a:r>
          </a:p>
          <a:p>
            <a:r>
              <a:rPr lang="en-US" altLang="ja-JP" dirty="0" smtClean="0"/>
              <a:t>Evolution/Final stage:</a:t>
            </a:r>
          </a:p>
          <a:p>
            <a:pPr lvl="1"/>
            <a:r>
              <a:rPr lang="en-US" altLang="ja-JP" dirty="0" smtClean="0"/>
              <a:t>GISC uploads mixed files</a:t>
            </a:r>
          </a:p>
          <a:p>
            <a:pPr lvl="2"/>
            <a:r>
              <a:rPr lang="en-US" altLang="ja-JP" dirty="0" err="1" smtClean="0"/>
              <a:t>pflag</a:t>
            </a:r>
            <a:r>
              <a:rPr lang="en-US" altLang="ja-JP" dirty="0"/>
              <a:t>=‘X’, Attachment-II-15 of manual on the </a:t>
            </a:r>
            <a:r>
              <a:rPr lang="en-US" altLang="ja-JP" dirty="0" smtClean="0"/>
              <a:t>GTS</a:t>
            </a:r>
          </a:p>
          <a:p>
            <a:pPr lvl="1"/>
            <a:r>
              <a:rPr lang="en-US" altLang="ja-JP" dirty="0" smtClean="0"/>
              <a:t>DCPC/NC will upload own data to cloud directly.</a:t>
            </a:r>
          </a:p>
          <a:p>
            <a:pPr lvl="1"/>
            <a:r>
              <a:rPr lang="en-US" altLang="ja-JP" dirty="0" smtClean="0"/>
              <a:t>Data format for DCPC/NC</a:t>
            </a:r>
          </a:p>
          <a:p>
            <a:pPr lvl="2"/>
            <a:r>
              <a:rPr lang="en-US" altLang="ja-JP" dirty="0"/>
              <a:t>E.g. </a:t>
            </a:r>
            <a:r>
              <a:rPr lang="en-US" altLang="ja-JP" dirty="0" smtClean="0"/>
              <a:t>Cloud software unpack data uploaded by GISCs.</a:t>
            </a:r>
          </a:p>
        </p:txBody>
      </p:sp>
    </p:spTree>
    <p:extLst>
      <p:ext uri="{BB962C8B-B14F-4D97-AF65-F5344CB8AC3E}">
        <p14:creationId xmlns:p14="http://schemas.microsoft.com/office/powerpoint/2010/main" val="1463621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/>
          </a:bodyPr>
          <a:lstStyle/>
          <a:p>
            <a:r>
              <a:rPr lang="en-US" altLang="ja-JP" dirty="0"/>
              <a:t>Volume of data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9512" y="1167634"/>
            <a:ext cx="8784976" cy="5184576"/>
          </a:xfrm>
        </p:spPr>
        <p:txBody>
          <a:bodyPr>
            <a:noAutofit/>
          </a:bodyPr>
          <a:lstStyle/>
          <a:p>
            <a:r>
              <a:rPr lang="en-US" altLang="ja-JP" sz="2800" dirty="0" smtClean="0"/>
              <a:t>Data volume per 1 file is up </a:t>
            </a:r>
            <a:r>
              <a:rPr lang="en-US" altLang="ja-JP" sz="2800" dirty="0"/>
              <a:t>to </a:t>
            </a:r>
            <a:r>
              <a:rPr lang="en-US" altLang="ja-JP" sz="2800" dirty="0" smtClean="0"/>
              <a:t>200 Mbytes.</a:t>
            </a:r>
          </a:p>
          <a:p>
            <a:pPr lvl="1"/>
            <a:r>
              <a:rPr lang="en-US" altLang="ja-JP" sz="2400" dirty="0"/>
              <a:t>Each GISC should be to upload data within </a:t>
            </a:r>
            <a:r>
              <a:rPr lang="en-US" altLang="ja-JP" sz="2400" dirty="0" smtClean="0"/>
              <a:t>7.5 </a:t>
            </a:r>
            <a:r>
              <a:rPr lang="en-US" altLang="ja-JP" sz="2400" dirty="0"/>
              <a:t>minutes, because according to WIS Manual, Global data is required to be </a:t>
            </a:r>
            <a:r>
              <a:rPr lang="en-US" altLang="ja-JP" sz="2400" dirty="0" smtClean="0"/>
              <a:t>across all </a:t>
            </a:r>
            <a:r>
              <a:rPr lang="en-US" altLang="ja-JP" sz="2400" dirty="0"/>
              <a:t>GISCs </a:t>
            </a:r>
            <a:r>
              <a:rPr lang="en-US" altLang="ja-JP" sz="2400" dirty="0" smtClean="0"/>
              <a:t>to within </a:t>
            </a:r>
            <a:r>
              <a:rPr lang="en-US" altLang="ja-JP" sz="2400" dirty="0"/>
              <a:t>15 </a:t>
            </a:r>
            <a:r>
              <a:rPr lang="en-US" altLang="ja-JP" sz="2400" dirty="0" smtClean="0"/>
              <a:t>minutes.</a:t>
            </a:r>
          </a:p>
          <a:p>
            <a:pPr lvl="1"/>
            <a:r>
              <a:rPr lang="en-US" altLang="ja-JP" sz="2400" dirty="0" smtClean="0"/>
              <a:t>In </a:t>
            </a:r>
            <a:r>
              <a:rPr lang="en-US" altLang="ja-JP" sz="2400" dirty="0"/>
              <a:t>case of </a:t>
            </a:r>
            <a:r>
              <a:rPr lang="en-US" altLang="ja-JP" sz="2400" dirty="0" smtClean="0"/>
              <a:t>4 Mbps </a:t>
            </a:r>
            <a:r>
              <a:rPr lang="en-US" altLang="ja-JP" sz="2400" dirty="0"/>
              <a:t>access line, a potential capacity of its circuit has max </a:t>
            </a:r>
            <a:r>
              <a:rPr lang="en-US" altLang="ja-JP" sz="2400" dirty="0" smtClean="0"/>
              <a:t>225 </a:t>
            </a:r>
            <a:r>
              <a:rPr lang="en-US" altLang="ja-JP" sz="2400" dirty="0" err="1" smtClean="0"/>
              <a:t>MBytes</a:t>
            </a:r>
            <a:r>
              <a:rPr lang="en-US" altLang="ja-JP" sz="2400" dirty="0" smtClean="0"/>
              <a:t> </a:t>
            </a:r>
            <a:r>
              <a:rPr lang="en-US" altLang="ja-JP" sz="2400" dirty="0"/>
              <a:t>per </a:t>
            </a:r>
            <a:r>
              <a:rPr lang="en-US" altLang="ja-JP" sz="2400" dirty="0" smtClean="0"/>
              <a:t>7.5 minutes.</a:t>
            </a:r>
            <a:endParaRPr lang="en-US" altLang="ja-JP" sz="2400" dirty="0"/>
          </a:p>
          <a:p>
            <a:pPr lvl="1"/>
            <a:r>
              <a:rPr lang="en-US" altLang="ja-JP" sz="2400" dirty="0" smtClean="0"/>
              <a:t>For example</a:t>
            </a:r>
          </a:p>
          <a:p>
            <a:pPr lvl="2"/>
            <a:r>
              <a:rPr lang="en-US" altLang="ja-JP" sz="2000" dirty="0" smtClean="0"/>
              <a:t>WMO Batched FTP: Bulletin</a:t>
            </a:r>
            <a:r>
              <a:rPr lang="en-US" altLang="ja-JP" sz="2000" dirty="0"/>
              <a:t>: up to 50 MB per 1 file (500KB x 100 messages as binary</a:t>
            </a:r>
            <a:r>
              <a:rPr lang="en-US" altLang="ja-JP" sz="2000" dirty="0" smtClean="0"/>
              <a:t>) </a:t>
            </a:r>
            <a:endParaRPr lang="en-US" altLang="ja-JP" sz="2000" dirty="0"/>
          </a:p>
          <a:p>
            <a:pPr lvl="2"/>
            <a:r>
              <a:rPr lang="en-US" altLang="ja-JP" sz="2000" dirty="0" smtClean="0"/>
              <a:t>WMO GFNC: up </a:t>
            </a:r>
            <a:r>
              <a:rPr lang="en-US" altLang="ja-JP" sz="2000" dirty="0"/>
              <a:t>to </a:t>
            </a:r>
            <a:r>
              <a:rPr lang="en-US" altLang="ja-JP" sz="2000" dirty="0" smtClean="0"/>
              <a:t>200 </a:t>
            </a:r>
            <a:r>
              <a:rPr lang="en-US" altLang="ja-JP" sz="2000" dirty="0"/>
              <a:t>MB per 1 </a:t>
            </a:r>
            <a:r>
              <a:rPr lang="en-US" altLang="ja-JP" sz="2000" dirty="0" smtClean="0"/>
              <a:t>file</a:t>
            </a:r>
            <a:endParaRPr lang="en-US" altLang="ja-JP" sz="2000" dirty="0"/>
          </a:p>
          <a:p>
            <a:pPr lvl="1"/>
            <a:r>
              <a:rPr lang="en-US" altLang="ja-JP" sz="2400" dirty="0"/>
              <a:t>To be able to change specification according to the Manual on the </a:t>
            </a:r>
            <a:r>
              <a:rPr lang="en-US" altLang="ja-JP" sz="2400" dirty="0" smtClean="0"/>
              <a:t>WIS/GTS</a:t>
            </a:r>
          </a:p>
        </p:txBody>
      </p:sp>
      <p:grpSp>
        <p:nvGrpSpPr>
          <p:cNvPr id="22" name="グループ化 21"/>
          <p:cNvGrpSpPr/>
          <p:nvPr/>
        </p:nvGrpSpPr>
        <p:grpSpPr>
          <a:xfrm>
            <a:off x="4624410" y="5363343"/>
            <a:ext cx="4176464" cy="1260722"/>
            <a:chOff x="4624410" y="5363343"/>
            <a:chExt cx="4176464" cy="1260722"/>
          </a:xfrm>
        </p:grpSpPr>
        <p:sp>
          <p:nvSpPr>
            <p:cNvPr id="4" name="角丸四角形 3"/>
            <p:cNvSpPr/>
            <p:nvPr/>
          </p:nvSpPr>
          <p:spPr>
            <a:xfrm>
              <a:off x="4624410" y="5855352"/>
              <a:ext cx="807169" cy="423015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400" dirty="0" smtClean="0">
                  <a:solidFill>
                    <a:schemeClr val="tx1"/>
                  </a:solidFill>
                </a:rPr>
                <a:t>GISC-A</a:t>
              </a:r>
              <a:endParaRPr kumimoji="1" lang="ja-JP" altLang="en-US" sz="1400" dirty="0">
                <a:solidFill>
                  <a:schemeClr val="tx1"/>
                </a:solidFill>
              </a:endParaRPr>
            </a:p>
          </p:txBody>
        </p:sp>
        <p:cxnSp>
          <p:nvCxnSpPr>
            <p:cNvPr id="5" name="カギ線コネクタ 4"/>
            <p:cNvCxnSpPr/>
            <p:nvPr/>
          </p:nvCxnSpPr>
          <p:spPr>
            <a:xfrm flipV="1">
              <a:off x="5431579" y="6075595"/>
              <a:ext cx="718129" cy="905"/>
            </a:xfrm>
            <a:prstGeom prst="bentConnector3">
              <a:avLst>
                <a:gd name="adj1" fmla="val 50000"/>
              </a:avLst>
            </a:prstGeom>
            <a:ln w="50800" cap="rnd">
              <a:solidFill>
                <a:srgbClr val="00B0F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角丸四角形 5"/>
            <p:cNvSpPr/>
            <p:nvPr/>
          </p:nvSpPr>
          <p:spPr>
            <a:xfrm>
              <a:off x="7986740" y="5855352"/>
              <a:ext cx="814134" cy="42301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400" dirty="0" smtClean="0"/>
                <a:t>GISC-B</a:t>
              </a:r>
              <a:endParaRPr kumimoji="1" lang="ja-JP" altLang="en-US" sz="1400" dirty="0"/>
            </a:p>
          </p:txBody>
        </p:sp>
        <p:cxnSp>
          <p:nvCxnSpPr>
            <p:cNvPr id="7" name="カギ線コネクタ 6"/>
            <p:cNvCxnSpPr/>
            <p:nvPr/>
          </p:nvCxnSpPr>
          <p:spPr>
            <a:xfrm>
              <a:off x="7361824" y="6075595"/>
              <a:ext cx="624916" cy="905"/>
            </a:xfrm>
            <a:prstGeom prst="bentConnector3">
              <a:avLst>
                <a:gd name="adj1" fmla="val 50000"/>
              </a:avLst>
            </a:prstGeom>
            <a:ln w="50800" cap="rnd">
              <a:solidFill>
                <a:srgbClr val="FF00FF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" name="Picture 4" descr="http://macprovid.vo.llnwd.net/o43/hub/media/1092/8492/logo-skydriv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9708" y="5363343"/>
              <a:ext cx="1212116" cy="1190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テキスト ボックス 8"/>
            <p:cNvSpPr txBox="1"/>
            <p:nvPr/>
          </p:nvSpPr>
          <p:spPr>
            <a:xfrm>
              <a:off x="5373919" y="5778541"/>
              <a:ext cx="1007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1400" dirty="0" smtClean="0"/>
                <a:t>7.5 </a:t>
              </a:r>
              <a:r>
                <a:rPr lang="en-US" altLang="ja-JP" sz="1400" dirty="0" smtClean="0"/>
                <a:t>min</a:t>
              </a:r>
              <a:endParaRPr lang="ja-JP" altLang="en-US" sz="1400" dirty="0"/>
            </a:p>
          </p:txBody>
        </p:sp>
        <p:sp>
          <p:nvSpPr>
            <p:cNvPr id="10" name="テキスト ボックス 9"/>
            <p:cNvSpPr txBox="1"/>
            <p:nvPr/>
          </p:nvSpPr>
          <p:spPr>
            <a:xfrm>
              <a:off x="7170356" y="5781013"/>
              <a:ext cx="1007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1400" dirty="0" smtClean="0"/>
                <a:t>7.5 </a:t>
              </a:r>
              <a:r>
                <a:rPr lang="en-US" altLang="ja-JP" sz="1400" dirty="0" smtClean="0"/>
                <a:t>min</a:t>
              </a:r>
              <a:endParaRPr lang="ja-JP" altLang="en-US" sz="1400" dirty="0"/>
            </a:p>
          </p:txBody>
        </p:sp>
        <p:sp>
          <p:nvSpPr>
            <p:cNvPr id="11" name="テキスト ボックス 10"/>
            <p:cNvSpPr txBox="1"/>
            <p:nvPr/>
          </p:nvSpPr>
          <p:spPr>
            <a:xfrm>
              <a:off x="6149708" y="6316288"/>
              <a:ext cx="14224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dirty="0" smtClean="0"/>
                <a:t>Within 15 min</a:t>
              </a:r>
              <a:endParaRPr lang="ja-JP" altLang="en-US" sz="1400" dirty="0"/>
            </a:p>
          </p:txBody>
        </p:sp>
        <p:cxnSp>
          <p:nvCxnSpPr>
            <p:cNvPr id="12" name="カギ線コネクタ 11"/>
            <p:cNvCxnSpPr/>
            <p:nvPr/>
          </p:nvCxnSpPr>
          <p:spPr>
            <a:xfrm flipV="1">
              <a:off x="5220072" y="6316288"/>
              <a:ext cx="3024336" cy="1"/>
            </a:xfrm>
            <a:prstGeom prst="bentConnector3">
              <a:avLst>
                <a:gd name="adj1" fmla="val 50000"/>
              </a:avLst>
            </a:prstGeom>
            <a:ln w="50800" cap="rnd">
              <a:solidFill>
                <a:schemeClr val="accent2">
                  <a:lumMod val="75000"/>
                </a:schemeClr>
              </a:solidFill>
              <a:prstDash val="solid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テキスト ボックス 20"/>
            <p:cNvSpPr txBox="1"/>
            <p:nvPr/>
          </p:nvSpPr>
          <p:spPr>
            <a:xfrm>
              <a:off x="6588224" y="5929535"/>
              <a:ext cx="90268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b="1" dirty="0" smtClean="0">
                  <a:solidFill>
                    <a:schemeClr val="bg1"/>
                  </a:solidFill>
                </a:rPr>
                <a:t>Cloud</a:t>
              </a:r>
              <a:endParaRPr lang="ja-JP" altLang="en-US" sz="1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77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/>
          </a:bodyPr>
          <a:lstStyle/>
          <a:p>
            <a:r>
              <a:rPr lang="en-US" altLang="ja-JP" dirty="0"/>
              <a:t>Store data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1520" y="1052736"/>
            <a:ext cx="8784976" cy="5544616"/>
          </a:xfrm>
        </p:spPr>
        <p:txBody>
          <a:bodyPr>
            <a:noAutofit/>
          </a:bodyPr>
          <a:lstStyle/>
          <a:p>
            <a:r>
              <a:rPr lang="en-US" altLang="ja-JP" sz="2800" dirty="0"/>
              <a:t>Initial </a:t>
            </a:r>
            <a:r>
              <a:rPr lang="en-US" altLang="ja-JP" sz="2800" dirty="0" smtClean="0"/>
              <a:t>stage</a:t>
            </a:r>
            <a:r>
              <a:rPr lang="en-US" altLang="ja-JP" sz="2800" dirty="0"/>
              <a:t>:</a:t>
            </a:r>
          </a:p>
          <a:p>
            <a:pPr lvl="1"/>
            <a:r>
              <a:rPr lang="en-US" altLang="ja-JP" sz="2000" dirty="0" smtClean="0"/>
              <a:t>Cache is 24 </a:t>
            </a:r>
            <a:r>
              <a:rPr lang="en-US" altLang="ja-JP" sz="2000" dirty="0"/>
              <a:t>hours at </a:t>
            </a:r>
            <a:r>
              <a:rPr lang="en-US" altLang="ja-JP" sz="2000" dirty="0" smtClean="0"/>
              <a:t>least</a:t>
            </a:r>
          </a:p>
          <a:p>
            <a:pPr lvl="1"/>
            <a:r>
              <a:rPr lang="en-US" altLang="ja-JP" sz="2000" dirty="0" smtClean="0"/>
              <a:t>Storage: 200GB</a:t>
            </a:r>
            <a:endParaRPr lang="en-US" altLang="ja-JP" sz="2000" dirty="0"/>
          </a:p>
          <a:p>
            <a:pPr lvl="2"/>
            <a:r>
              <a:rPr lang="en-US" altLang="ja-JP" sz="1600" dirty="0" smtClean="0"/>
              <a:t>If assumption of </a:t>
            </a:r>
            <a:r>
              <a:rPr lang="en-US" altLang="ja-JP" sz="1600" dirty="0" smtClean="0"/>
              <a:t>data volume for </a:t>
            </a:r>
            <a:r>
              <a:rPr lang="en-US" altLang="ja-JP" sz="1600" dirty="0"/>
              <a:t>1 day is 10 GB each GISC… </a:t>
            </a:r>
            <a:endParaRPr lang="en-US" altLang="ja-JP" sz="1600" dirty="0" smtClean="0"/>
          </a:p>
          <a:p>
            <a:pPr lvl="3"/>
            <a:r>
              <a:rPr lang="en-US" altLang="ja-JP" sz="1400" dirty="0" smtClean="0"/>
              <a:t>2 GB products x 4 times + other data = about 10 </a:t>
            </a:r>
            <a:r>
              <a:rPr lang="en-US" altLang="ja-JP" sz="1400" dirty="0"/>
              <a:t>GB x 15 GISCs x 1 day </a:t>
            </a:r>
            <a:r>
              <a:rPr lang="en-US" altLang="ja-JP" sz="1400" dirty="0" smtClean="0"/>
              <a:t>= </a:t>
            </a:r>
            <a:r>
              <a:rPr lang="en-US" altLang="ja-JP" sz="1400" dirty="0"/>
              <a:t>150 GB</a:t>
            </a:r>
          </a:p>
          <a:p>
            <a:pPr lvl="3"/>
            <a:r>
              <a:rPr lang="en-US" altLang="ja-JP" sz="1400" dirty="0"/>
              <a:t>Actually, the cloud needs 200 GB as operation</a:t>
            </a:r>
            <a:r>
              <a:rPr lang="en-US" altLang="ja-JP" sz="1400" dirty="0" smtClean="0"/>
              <a:t>.</a:t>
            </a:r>
          </a:p>
          <a:p>
            <a:pPr lvl="1"/>
            <a:r>
              <a:rPr lang="en-US" altLang="ja-JP" sz="2000" dirty="0" smtClean="0"/>
              <a:t>24h cache would </a:t>
            </a:r>
            <a:r>
              <a:rPr lang="en-US" altLang="ja-JP" sz="2000" dirty="0"/>
              <a:t>be enough as done in pilot so far</a:t>
            </a:r>
            <a:r>
              <a:rPr lang="en-US" altLang="ja-JP" sz="2000" dirty="0" smtClean="0"/>
              <a:t>.</a:t>
            </a:r>
          </a:p>
          <a:p>
            <a:pPr lvl="1"/>
            <a:r>
              <a:rPr lang="en-US" altLang="ja-JP" sz="2000" dirty="0"/>
              <a:t>The cloud should store the original file which was uploaded by GISC. Its file is exchanged during GISCs as Global-Exchange</a:t>
            </a:r>
            <a:r>
              <a:rPr lang="en-US" altLang="ja-JP" sz="2000" dirty="0" smtClean="0"/>
              <a:t>. (not unpack)</a:t>
            </a:r>
          </a:p>
          <a:p>
            <a:r>
              <a:rPr lang="en-US" altLang="ja-JP" sz="2800" dirty="0" smtClean="0"/>
              <a:t>Evolution stage:</a:t>
            </a:r>
            <a:endParaRPr lang="en-US" altLang="ja-JP" sz="2800" dirty="0"/>
          </a:p>
          <a:p>
            <a:pPr lvl="1"/>
            <a:r>
              <a:rPr lang="en-US" altLang="ja-JP" sz="2000" dirty="0"/>
              <a:t>Cache time will be able to be changed to 48h/1w/more… whenever in the future</a:t>
            </a:r>
            <a:r>
              <a:rPr lang="ja-JP" altLang="en-US" sz="2000" dirty="0"/>
              <a:t> </a:t>
            </a:r>
            <a:r>
              <a:rPr lang="en-US" altLang="ja-JP" sz="2000" dirty="0"/>
              <a:t>as per emerging requirements.</a:t>
            </a:r>
          </a:p>
          <a:p>
            <a:pPr lvl="1"/>
            <a:r>
              <a:rPr lang="en-US" altLang="ja-JP" sz="2000" dirty="0"/>
              <a:t>This is related to cloud’s storage capacity, which is also related to cost</a:t>
            </a:r>
            <a:r>
              <a:rPr lang="en-US" altLang="ja-JP" sz="2000" dirty="0" smtClean="0"/>
              <a:t>.</a:t>
            </a:r>
          </a:p>
          <a:p>
            <a:pPr lvl="1"/>
            <a:r>
              <a:rPr lang="en-US" altLang="ja-JP" sz="2000" dirty="0"/>
              <a:t>The cloud makes directory for DCPC/NC to be able to download </a:t>
            </a:r>
            <a:r>
              <a:rPr lang="en-US" altLang="ja-JP" sz="2000" dirty="0" smtClean="0"/>
              <a:t>data </a:t>
            </a:r>
            <a:r>
              <a:rPr lang="en-US" altLang="ja-JP" sz="2000" dirty="0"/>
              <a:t>as </a:t>
            </a:r>
            <a:r>
              <a:rPr lang="en-US" altLang="ja-JP" sz="2000" dirty="0" smtClean="0"/>
              <a:t>GFNC. (unpacked Global-Exchange)</a:t>
            </a:r>
            <a:endParaRPr lang="en-US" altLang="ja-JP" sz="2000" dirty="0"/>
          </a:p>
        </p:txBody>
      </p:sp>
    </p:spTree>
    <p:extLst>
      <p:ext uri="{BB962C8B-B14F-4D97-AF65-F5344CB8AC3E}">
        <p14:creationId xmlns:p14="http://schemas.microsoft.com/office/powerpoint/2010/main" val="57065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Who will provide the data to the cache?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Initial stage: GISC</a:t>
            </a:r>
          </a:p>
          <a:p>
            <a:r>
              <a:rPr lang="en-US" altLang="ja-JP" dirty="0" smtClean="0"/>
              <a:t>Evolution stage: DCPC/NC participate</a:t>
            </a:r>
          </a:p>
          <a:p>
            <a:r>
              <a:rPr lang="en-US" altLang="ja-JP" dirty="0" smtClean="0"/>
              <a:t>Future stage: Other WMO members?</a:t>
            </a:r>
          </a:p>
        </p:txBody>
      </p:sp>
    </p:spTree>
    <p:extLst>
      <p:ext uri="{BB962C8B-B14F-4D97-AF65-F5344CB8AC3E}">
        <p14:creationId xmlns:p14="http://schemas.microsoft.com/office/powerpoint/2010/main" val="3112991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Metadata </a:t>
            </a:r>
            <a:r>
              <a:rPr lang="en-US" altLang="ja-JP" dirty="0" smtClean="0"/>
              <a:t>aspects</a:t>
            </a:r>
            <a:br>
              <a:rPr lang="en-US" altLang="ja-JP" dirty="0" smtClean="0"/>
            </a:br>
            <a:r>
              <a:rPr lang="en-US" altLang="ja-JP" sz="3100" dirty="0"/>
              <a:t> </a:t>
            </a:r>
            <a:r>
              <a:rPr lang="en-US" altLang="ja-JP" sz="3100" dirty="0" smtClean="0"/>
              <a:t>- Copy </a:t>
            </a:r>
            <a:r>
              <a:rPr lang="en-US" altLang="ja-JP" sz="3100" dirty="0"/>
              <a:t>of the catalog in the cloud</a:t>
            </a:r>
            <a:r>
              <a:rPr lang="en-US" altLang="ja-JP" sz="3100" dirty="0" smtClean="0"/>
              <a:t>? -</a:t>
            </a:r>
            <a:endParaRPr lang="en-US" altLang="ja-JP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9512" y="1600200"/>
            <a:ext cx="8856984" cy="5141168"/>
          </a:xfrm>
        </p:spPr>
        <p:txBody>
          <a:bodyPr>
            <a:normAutofit fontScale="92500" lnSpcReduction="20000"/>
          </a:bodyPr>
          <a:lstStyle/>
          <a:p>
            <a:r>
              <a:rPr lang="en-US" altLang="ja-JP" sz="2800" dirty="0" smtClean="0"/>
              <a:t>In evolution </a:t>
            </a:r>
            <a:r>
              <a:rPr lang="en-US" altLang="ja-JP" sz="2800" dirty="0"/>
              <a:t>stage, </a:t>
            </a:r>
            <a:r>
              <a:rPr lang="en-US" altLang="ja-JP" sz="2800" dirty="0" smtClean="0"/>
              <a:t>whole metadata set should be centralized in the cloud.</a:t>
            </a:r>
          </a:p>
          <a:p>
            <a:pPr lvl="1"/>
            <a:r>
              <a:rPr lang="en-US" altLang="ja-JP" sz="2400" dirty="0"/>
              <a:t>Current </a:t>
            </a:r>
            <a:r>
              <a:rPr lang="en-US" altLang="ja-JP" sz="2400" dirty="0" smtClean="0"/>
              <a:t>issues (full mesh sync):</a:t>
            </a:r>
          </a:p>
          <a:p>
            <a:pPr lvl="2"/>
            <a:r>
              <a:rPr lang="en-US" altLang="ja-JP" sz="2000" dirty="0" smtClean="0"/>
              <a:t>Complicated</a:t>
            </a:r>
            <a:r>
              <a:rPr lang="en-US" altLang="ja-JP" sz="2000" dirty="0"/>
              <a:t>. Inefficient due to duplicated efforts</a:t>
            </a:r>
            <a:r>
              <a:rPr lang="en-US" altLang="ja-JP" sz="2000" dirty="0" smtClean="0"/>
              <a:t>.</a:t>
            </a:r>
          </a:p>
          <a:p>
            <a:pPr lvl="2"/>
            <a:r>
              <a:rPr lang="en-US" altLang="ja-JP" sz="2000" dirty="0" smtClean="0"/>
              <a:t>Complete synchronization among all GISCs has never been done so far.</a:t>
            </a:r>
          </a:p>
          <a:p>
            <a:pPr lvl="2"/>
            <a:r>
              <a:rPr lang="en-US" altLang="ja-JP" sz="2000" dirty="0" smtClean="0"/>
              <a:t>Not easy to identify which set is authoritative. Confusing.</a:t>
            </a:r>
            <a:endParaRPr lang="en-US" altLang="ja-JP" sz="2000" dirty="0"/>
          </a:p>
          <a:p>
            <a:pPr lvl="1"/>
            <a:r>
              <a:rPr lang="en-US" altLang="ja-JP" sz="2400" dirty="0" smtClean="0"/>
              <a:t>Possible pros (metadata in the cloud):</a:t>
            </a:r>
          </a:p>
          <a:p>
            <a:pPr lvl="2"/>
            <a:r>
              <a:rPr lang="en-US" altLang="ja-JP" sz="2000" dirty="0" smtClean="0"/>
              <a:t>Remove duplication of effort.</a:t>
            </a:r>
          </a:p>
          <a:p>
            <a:pPr lvl="2"/>
            <a:r>
              <a:rPr lang="en-US" altLang="ja-JP" sz="2000" dirty="0" smtClean="0"/>
              <a:t>Much easier to sync.</a:t>
            </a:r>
          </a:p>
          <a:p>
            <a:pPr lvl="2"/>
            <a:r>
              <a:rPr lang="en-US" altLang="ja-JP" sz="2000" dirty="0" smtClean="0"/>
              <a:t>It’ll be obviously the authoritative set.</a:t>
            </a:r>
            <a:endParaRPr lang="en-US" altLang="ja-JP" sz="2000" dirty="0"/>
          </a:p>
          <a:p>
            <a:pPr lvl="1"/>
            <a:r>
              <a:rPr lang="en-US" altLang="ja-JP" sz="2400" dirty="0" smtClean="0"/>
              <a:t>Possible issues</a:t>
            </a:r>
            <a:r>
              <a:rPr lang="en-US" altLang="ja-JP" sz="2400" dirty="0"/>
              <a:t> (metadata in the cloud</a:t>
            </a:r>
            <a:r>
              <a:rPr lang="en-US" altLang="ja-JP" sz="2400" dirty="0" smtClean="0"/>
              <a:t>):</a:t>
            </a:r>
          </a:p>
          <a:p>
            <a:pPr lvl="2"/>
            <a:r>
              <a:rPr lang="en-US" altLang="ja-JP" sz="2000" dirty="0" smtClean="0"/>
              <a:t>Policy and way to modify/insert/delete metadata.</a:t>
            </a:r>
            <a:br>
              <a:rPr lang="en-US" altLang="ja-JP" sz="2000" dirty="0" smtClean="0"/>
            </a:br>
            <a:endParaRPr lang="en-US" altLang="ja-JP" sz="2000" dirty="0" smtClean="0"/>
          </a:p>
          <a:p>
            <a:r>
              <a:rPr lang="en-US" altLang="ja-JP" sz="2800" dirty="0" smtClean="0"/>
              <a:t>Good thing is transition impact will be smaller compared to “data”.</a:t>
            </a:r>
          </a:p>
          <a:p>
            <a:pPr lvl="1"/>
            <a:r>
              <a:rPr lang="en-US" altLang="ja-JP" sz="2400" dirty="0" smtClean="0"/>
              <a:t>Metadata is not so time- and operational- critical, luckily.</a:t>
            </a:r>
          </a:p>
          <a:p>
            <a:pPr lvl="1"/>
            <a:endParaRPr lang="en-US" altLang="ja-JP" sz="2400" dirty="0" smtClean="0"/>
          </a:p>
        </p:txBody>
      </p:sp>
    </p:spTree>
    <p:extLst>
      <p:ext uri="{BB962C8B-B14F-4D97-AF65-F5344CB8AC3E}">
        <p14:creationId xmlns:p14="http://schemas.microsoft.com/office/powerpoint/2010/main" val="1590293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Concerns(1)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5069160"/>
          </a:xfrm>
        </p:spPr>
        <p:txBody>
          <a:bodyPr>
            <a:normAutofit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altLang="ja-JP" sz="2800" dirty="0" err="1" smtClean="0"/>
              <a:t>WMO_ProductCategoryCode</a:t>
            </a:r>
            <a:r>
              <a:rPr lang="ja-JP" altLang="en-US" sz="2800" dirty="0" smtClean="0"/>
              <a:t>：</a:t>
            </a:r>
            <a:r>
              <a:rPr lang="en-US" altLang="ja-JP" sz="2400" dirty="0"/>
              <a:t>GTSPriority1 (critical</a:t>
            </a:r>
            <a:r>
              <a:rPr lang="en-US" altLang="ja-JP" sz="2400" dirty="0" smtClean="0"/>
              <a:t>)</a:t>
            </a:r>
            <a:endParaRPr lang="en-US" altLang="ja-JP" sz="2800" dirty="0" smtClean="0"/>
          </a:p>
          <a:p>
            <a:pPr lvl="1"/>
            <a:r>
              <a:rPr lang="en-US" altLang="ja-JP" sz="2400" dirty="0" smtClean="0"/>
              <a:t>How to control data priority</a:t>
            </a:r>
          </a:p>
          <a:p>
            <a:pPr lvl="1"/>
            <a:r>
              <a:rPr lang="en-US" altLang="ja-JP" sz="2400" dirty="0" smtClean="0"/>
              <a:t>end-to-end within two minutes in the Cloud</a:t>
            </a:r>
          </a:p>
          <a:p>
            <a:pPr lvl="1"/>
            <a:r>
              <a:rPr lang="en-US" altLang="ja-JP" sz="2400" dirty="0" smtClean="0"/>
              <a:t>or don’t need to be in the Cache</a:t>
            </a:r>
          </a:p>
          <a:p>
            <a:r>
              <a:rPr lang="en-US" altLang="ja-JP" sz="2800" dirty="0" smtClean="0"/>
              <a:t>Cached data is:</a:t>
            </a:r>
          </a:p>
          <a:p>
            <a:pPr lvl="1"/>
            <a:r>
              <a:rPr lang="en-US" altLang="ja-JP" sz="2400" dirty="0" smtClean="0"/>
              <a:t>Same as </a:t>
            </a:r>
            <a:r>
              <a:rPr lang="en-US" altLang="ja-JP" sz="2400" dirty="0" err="1" smtClean="0"/>
              <a:t>GobalExchangeData</a:t>
            </a:r>
            <a:r>
              <a:rPr lang="en-US" altLang="ja-JP" sz="2400" dirty="0" smtClean="0"/>
              <a:t>?</a:t>
            </a:r>
          </a:p>
          <a:p>
            <a:pPr lvl="1"/>
            <a:r>
              <a:rPr lang="en-US" altLang="ja-JP" sz="2400" dirty="0" smtClean="0"/>
              <a:t>Same as Core Cache?</a:t>
            </a:r>
          </a:p>
        </p:txBody>
      </p:sp>
    </p:spTree>
    <p:extLst>
      <p:ext uri="{BB962C8B-B14F-4D97-AF65-F5344CB8AC3E}">
        <p14:creationId xmlns:p14="http://schemas.microsoft.com/office/powerpoint/2010/main" val="393928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Concerns(2)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5069160"/>
          </a:xfrm>
        </p:spPr>
        <p:txBody>
          <a:bodyPr>
            <a:normAutofit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altLang="ja-JP" sz="2400" dirty="0"/>
              <a:t>The number of hops will be increased</a:t>
            </a:r>
          </a:p>
          <a:p>
            <a:pPr marL="1314450" lvl="3" indent="-457200"/>
            <a:r>
              <a:rPr lang="en-US" altLang="ja-JP" dirty="0"/>
              <a:t>Full mesh	: Data provider --&gt; GISC --&gt; GISC --&gt; consumer</a:t>
            </a:r>
          </a:p>
          <a:p>
            <a:pPr marL="1314450" lvl="3" indent="-457200"/>
            <a:r>
              <a:rPr lang="en-US" altLang="ja-JP" dirty="0"/>
              <a:t>Cache cloud : Data provider --&gt; GISC --&gt; </a:t>
            </a:r>
            <a:r>
              <a:rPr lang="en-US" altLang="ja-JP" b="1" dirty="0">
                <a:solidFill>
                  <a:srgbClr val="FF0000"/>
                </a:solidFill>
              </a:rPr>
              <a:t>Cloud</a:t>
            </a:r>
            <a:r>
              <a:rPr lang="en-US" altLang="ja-JP" dirty="0"/>
              <a:t> --&gt; GISC --&gt; consumer</a:t>
            </a:r>
          </a:p>
          <a:p>
            <a:pPr marL="1314450" lvl="3" indent="-457200"/>
            <a:r>
              <a:rPr lang="en-US" altLang="ja-JP" dirty="0"/>
              <a:t>Cache cloud (Final stage): Data provider --&gt; Cloud --&gt; consumer?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altLang="ja-JP" sz="2400" dirty="0"/>
              <a:t>Need to estimate processing time (additional delay?) in the Cloud in the pilot stage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altLang="ja-JP" sz="2400" dirty="0"/>
              <a:t>Throughput</a:t>
            </a:r>
          </a:p>
          <a:p>
            <a:pPr marL="1200150" lvl="3" indent="-342900"/>
            <a:r>
              <a:rPr lang="en-US" altLang="ja-JP" sz="1600" dirty="0" smtClean="0"/>
              <a:t>There is “TCP/IP Round </a:t>
            </a:r>
            <a:r>
              <a:rPr lang="en-US" altLang="ja-JP" sz="1600" dirty="0"/>
              <a:t>Trip Time </a:t>
            </a:r>
            <a:r>
              <a:rPr lang="en-US" altLang="ja-JP" sz="1600" dirty="0" smtClean="0"/>
              <a:t>issue”, if the distance to the cloud is long.</a:t>
            </a:r>
          </a:p>
          <a:p>
            <a:pPr marL="1200150" lvl="3" indent="-342900"/>
            <a:r>
              <a:rPr lang="en-US" altLang="ja-JP" sz="1600" dirty="0" smtClean="0"/>
              <a:t>Cost of Content Delivery Network (CDN)? It is expensive?</a:t>
            </a:r>
          </a:p>
        </p:txBody>
      </p:sp>
    </p:spTree>
    <p:extLst>
      <p:ext uri="{BB962C8B-B14F-4D97-AF65-F5344CB8AC3E}">
        <p14:creationId xmlns:p14="http://schemas.microsoft.com/office/powerpoint/2010/main" val="197170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893</TotalTime>
  <Words>1490</Words>
  <Application>Microsoft Office PowerPoint</Application>
  <PresentationFormat>画面に合わせる (4:3)</PresentationFormat>
  <Paragraphs>223</Paragraphs>
  <Slides>16</Slides>
  <Notes>16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16</vt:i4>
      </vt:variant>
    </vt:vector>
  </HeadingPairs>
  <TitlesOfParts>
    <vt:vector size="17" baseType="lpstr">
      <vt:lpstr>Office ​​テーマ</vt:lpstr>
      <vt:lpstr>“Cache in and through the Cloud”</vt:lpstr>
      <vt:lpstr>Requirements of Cache in Cloud</vt:lpstr>
      <vt:lpstr>Purpose/Features</vt:lpstr>
      <vt:lpstr>Fundamental items</vt:lpstr>
      <vt:lpstr>Functional and Technical requirement (1) &lt;&lt;&lt; for initial stage &gt;&gt;&gt;</vt:lpstr>
      <vt:lpstr>Functional and Technical requirement (2) &lt;&lt;&lt; for initial stage &gt;&gt;&gt;</vt:lpstr>
      <vt:lpstr>Functional and Technical requirement (3) &lt;&lt;&lt; for initial stage &gt;&gt;&gt;</vt:lpstr>
      <vt:lpstr>Functional and Technical requirement (4) &lt;&lt;&lt; for evolution stage &gt;&gt;&gt;</vt:lpstr>
      <vt:lpstr>Security of the environment and cybersecurity &lt;&lt;&lt; for initial stage &gt;&gt;&gt;</vt:lpstr>
      <vt:lpstr>Data aspects</vt:lpstr>
      <vt:lpstr>Volume of data</vt:lpstr>
      <vt:lpstr>Store data</vt:lpstr>
      <vt:lpstr>Who will provide the data to the cache?</vt:lpstr>
      <vt:lpstr>Metadata aspects  - Copy of the catalog in the cloud? -</vt:lpstr>
      <vt:lpstr>Concerns(1)</vt:lpstr>
      <vt:lpstr>Concerns(2)</vt:lpstr>
    </vt:vector>
  </TitlesOfParts>
  <Company>気象庁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“Cache in and through the Cloud”</dc:title>
  <dc:creator>気象庁</dc:creator>
  <cp:lastModifiedBy>気象庁</cp:lastModifiedBy>
  <cp:revision>101</cp:revision>
  <dcterms:created xsi:type="dcterms:W3CDTF">2017-07-27T04:24:12Z</dcterms:created>
  <dcterms:modified xsi:type="dcterms:W3CDTF">2017-08-02T09:50:58Z</dcterms:modified>
</cp:coreProperties>
</file>