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14" r:id="rId1"/>
  </p:sldMasterIdLst>
  <p:notesMasterIdLst>
    <p:notesMasterId r:id="rId20"/>
  </p:notesMasterIdLst>
  <p:handoutMasterIdLst>
    <p:handoutMasterId r:id="rId21"/>
  </p:handoutMasterIdLst>
  <p:sldIdLst>
    <p:sldId id="507" r:id="rId2"/>
    <p:sldId id="508" r:id="rId3"/>
    <p:sldId id="509" r:id="rId4"/>
    <p:sldId id="513" r:id="rId5"/>
    <p:sldId id="510" r:id="rId6"/>
    <p:sldId id="517" r:id="rId7"/>
    <p:sldId id="511" r:id="rId8"/>
    <p:sldId id="512" r:id="rId9"/>
    <p:sldId id="522" r:id="rId10"/>
    <p:sldId id="515" r:id="rId11"/>
    <p:sldId id="524" r:id="rId12"/>
    <p:sldId id="525" r:id="rId13"/>
    <p:sldId id="518" r:id="rId14"/>
    <p:sldId id="526" r:id="rId15"/>
    <p:sldId id="528" r:id="rId16"/>
    <p:sldId id="514" r:id="rId17"/>
    <p:sldId id="527" r:id="rId18"/>
    <p:sldId id="523" r:id="rId19"/>
  </p:sldIdLst>
  <p:sldSz cx="9144000" cy="6858000" type="screen4x3"/>
  <p:notesSz cx="6669088" cy="9926638"/>
  <p:defaultTextStyle>
    <a:defPPr>
      <a:defRPr lang="en-GB"/>
    </a:defPPr>
    <a:lvl1pPr algn="l" rtl="0" fontAlgn="base">
      <a:spcBef>
        <a:spcPct val="0"/>
      </a:spcBef>
      <a:spcAft>
        <a:spcPct val="0"/>
      </a:spcAft>
      <a:defRPr sz="4400" kern="1200">
        <a:solidFill>
          <a:schemeClr val="tx2"/>
        </a:solidFill>
        <a:latin typeface="Arial" pitchFamily="34" charset="0"/>
        <a:ea typeface="ＭＳ Ｐゴシック" pitchFamily="34" charset="-128"/>
        <a:cs typeface="+mn-cs"/>
      </a:defRPr>
    </a:lvl1pPr>
    <a:lvl2pPr marL="457200" algn="l" rtl="0" fontAlgn="base">
      <a:spcBef>
        <a:spcPct val="0"/>
      </a:spcBef>
      <a:spcAft>
        <a:spcPct val="0"/>
      </a:spcAft>
      <a:defRPr sz="4400" kern="1200">
        <a:solidFill>
          <a:schemeClr val="tx2"/>
        </a:solidFill>
        <a:latin typeface="Arial" pitchFamily="34" charset="0"/>
        <a:ea typeface="ＭＳ Ｐゴシック" pitchFamily="34" charset="-128"/>
        <a:cs typeface="+mn-cs"/>
      </a:defRPr>
    </a:lvl2pPr>
    <a:lvl3pPr marL="914400" algn="l" rtl="0" fontAlgn="base">
      <a:spcBef>
        <a:spcPct val="0"/>
      </a:spcBef>
      <a:spcAft>
        <a:spcPct val="0"/>
      </a:spcAft>
      <a:defRPr sz="4400" kern="1200">
        <a:solidFill>
          <a:schemeClr val="tx2"/>
        </a:solidFill>
        <a:latin typeface="Arial" pitchFamily="34" charset="0"/>
        <a:ea typeface="ＭＳ Ｐゴシック" pitchFamily="34" charset="-128"/>
        <a:cs typeface="+mn-cs"/>
      </a:defRPr>
    </a:lvl3pPr>
    <a:lvl4pPr marL="1371600" algn="l" rtl="0" fontAlgn="base">
      <a:spcBef>
        <a:spcPct val="0"/>
      </a:spcBef>
      <a:spcAft>
        <a:spcPct val="0"/>
      </a:spcAft>
      <a:defRPr sz="4400" kern="1200">
        <a:solidFill>
          <a:schemeClr val="tx2"/>
        </a:solidFill>
        <a:latin typeface="Arial" pitchFamily="34" charset="0"/>
        <a:ea typeface="ＭＳ Ｐゴシック" pitchFamily="34" charset="-128"/>
        <a:cs typeface="+mn-cs"/>
      </a:defRPr>
    </a:lvl4pPr>
    <a:lvl5pPr marL="1828800" algn="l" rtl="0" fontAlgn="base">
      <a:spcBef>
        <a:spcPct val="0"/>
      </a:spcBef>
      <a:spcAft>
        <a:spcPct val="0"/>
      </a:spcAft>
      <a:defRPr sz="4400" kern="1200">
        <a:solidFill>
          <a:schemeClr val="tx2"/>
        </a:solidFill>
        <a:latin typeface="Arial" pitchFamily="34" charset="0"/>
        <a:ea typeface="ＭＳ Ｐゴシック" pitchFamily="34" charset="-128"/>
        <a:cs typeface="+mn-cs"/>
      </a:defRPr>
    </a:lvl5pPr>
    <a:lvl6pPr marL="2286000" algn="l" defTabSz="914400" rtl="0" eaLnBrk="1" latinLnBrk="0" hangingPunct="1">
      <a:defRPr sz="4400" kern="1200">
        <a:solidFill>
          <a:schemeClr val="tx2"/>
        </a:solidFill>
        <a:latin typeface="Arial" pitchFamily="34" charset="0"/>
        <a:ea typeface="ＭＳ Ｐゴシック" pitchFamily="34" charset="-128"/>
        <a:cs typeface="+mn-cs"/>
      </a:defRPr>
    </a:lvl6pPr>
    <a:lvl7pPr marL="2743200" algn="l" defTabSz="914400" rtl="0" eaLnBrk="1" latinLnBrk="0" hangingPunct="1">
      <a:defRPr sz="4400" kern="1200">
        <a:solidFill>
          <a:schemeClr val="tx2"/>
        </a:solidFill>
        <a:latin typeface="Arial" pitchFamily="34" charset="0"/>
        <a:ea typeface="ＭＳ Ｐゴシック" pitchFamily="34" charset="-128"/>
        <a:cs typeface="+mn-cs"/>
      </a:defRPr>
    </a:lvl7pPr>
    <a:lvl8pPr marL="3200400" algn="l" defTabSz="914400" rtl="0" eaLnBrk="1" latinLnBrk="0" hangingPunct="1">
      <a:defRPr sz="4400" kern="1200">
        <a:solidFill>
          <a:schemeClr val="tx2"/>
        </a:solidFill>
        <a:latin typeface="Arial" pitchFamily="34" charset="0"/>
        <a:ea typeface="ＭＳ Ｐゴシック" pitchFamily="34" charset="-128"/>
        <a:cs typeface="+mn-cs"/>
      </a:defRPr>
    </a:lvl8pPr>
    <a:lvl9pPr marL="3657600" algn="l" defTabSz="914400" rtl="0" eaLnBrk="1" latinLnBrk="0" hangingPunct="1">
      <a:defRPr sz="4400" kern="1200">
        <a:solidFill>
          <a:schemeClr val="tx2"/>
        </a:solidFill>
        <a:latin typeface="Arial" pitchFamily="34"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9DED"/>
    <a:srgbClr val="7F61D5"/>
    <a:srgbClr val="8F8DCB"/>
    <a:srgbClr val="8F8DE0"/>
    <a:srgbClr val="7A34AE"/>
    <a:srgbClr val="BA4699"/>
    <a:srgbClr val="DB9125"/>
    <a:srgbClr val="A6BFDE"/>
    <a:srgbClr val="98B5D8"/>
    <a:srgbClr val="BCCF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53" autoAdjust="0"/>
    <p:restoredTop sz="78378" autoAdjust="0"/>
  </p:normalViewPr>
  <p:slideViewPr>
    <p:cSldViewPr snapToGrid="0">
      <p:cViewPr varScale="1">
        <p:scale>
          <a:sx n="69" d="100"/>
          <a:sy n="69" d="100"/>
        </p:scale>
        <p:origin x="1814" y="58"/>
      </p:cViewPr>
      <p:guideLst>
        <p:guide orient="horz" pos="2160"/>
        <p:guide pos="2880"/>
      </p:guideLst>
    </p:cSldViewPr>
  </p:slideViewPr>
  <p:outlineViewPr>
    <p:cViewPr>
      <p:scale>
        <a:sx n="33" d="100"/>
        <a:sy n="33" d="100"/>
      </p:scale>
      <p:origin x="0" y="1578"/>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96888"/>
          </a:xfrm>
          <a:prstGeom prst="rect">
            <a:avLst/>
          </a:prstGeom>
        </p:spPr>
        <p:txBody>
          <a:bodyPr vert="horz" lIns="91440" tIns="45720" rIns="91440" bIns="45720" rtlCol="0"/>
          <a:lstStyle>
            <a:lvl1pPr algn="r">
              <a:defRPr sz="1200"/>
            </a:lvl1pPr>
          </a:lstStyle>
          <a:p>
            <a:fld id="{B70C958F-FDB8-48EF-B7A9-11BCFD900DC0}" type="datetimeFigureOut">
              <a:rPr lang="en-GB" smtClean="0"/>
              <a:pPr/>
              <a:t>02/08/2017</a:t>
            </a:fld>
            <a:endParaRPr lang="en-GB"/>
          </a:p>
        </p:txBody>
      </p:sp>
      <p:sp>
        <p:nvSpPr>
          <p:cNvPr id="4" name="Footer Placeholder 3"/>
          <p:cNvSpPr>
            <a:spLocks noGrp="1"/>
          </p:cNvSpPr>
          <p:nvPr>
            <p:ph type="ftr" sz="quarter" idx="2"/>
          </p:nvPr>
        </p:nvSpPr>
        <p:spPr>
          <a:xfrm>
            <a:off x="0" y="9428163"/>
            <a:ext cx="288925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428163"/>
            <a:ext cx="2889250" cy="496887"/>
          </a:xfrm>
          <a:prstGeom prst="rect">
            <a:avLst/>
          </a:prstGeom>
        </p:spPr>
        <p:txBody>
          <a:bodyPr vert="horz" lIns="91440" tIns="45720" rIns="91440" bIns="45720" rtlCol="0" anchor="b"/>
          <a:lstStyle>
            <a:lvl1pPr algn="r">
              <a:defRPr sz="1200"/>
            </a:lvl1pPr>
          </a:lstStyle>
          <a:p>
            <a:fld id="{07A1763E-A1B1-4B36-BD43-791B9EA380E3}"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889938"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nSpc>
                <a:spcPct val="100000"/>
              </a:lnSpc>
              <a:defRPr sz="1200">
                <a:solidFill>
                  <a:schemeClr val="tx1"/>
                </a:solidFill>
                <a:latin typeface="Arial" charset="0"/>
                <a:ea typeface="+mn-ea"/>
                <a:cs typeface="+mn-cs"/>
              </a:defRPr>
            </a:lvl1pPr>
          </a:lstStyle>
          <a:p>
            <a:pPr>
              <a:defRPr/>
            </a:pPr>
            <a:endParaRPr lang="en-GB"/>
          </a:p>
        </p:txBody>
      </p:sp>
      <p:sp>
        <p:nvSpPr>
          <p:cNvPr id="55299" name="Rectangle 3"/>
          <p:cNvSpPr>
            <a:spLocks noGrp="1" noChangeArrowheads="1"/>
          </p:cNvSpPr>
          <p:nvPr>
            <p:ph type="dt" idx="1"/>
          </p:nvPr>
        </p:nvSpPr>
        <p:spPr bwMode="auto">
          <a:xfrm>
            <a:off x="3777607" y="0"/>
            <a:ext cx="2889938"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defRPr sz="1200">
                <a:solidFill>
                  <a:schemeClr val="tx1"/>
                </a:solidFill>
                <a:latin typeface="Arial" charset="0"/>
                <a:ea typeface="+mn-ea"/>
                <a:cs typeface="+mn-cs"/>
              </a:defRPr>
            </a:lvl1pPr>
          </a:lstStyle>
          <a:p>
            <a:pPr>
              <a:defRPr/>
            </a:pPr>
            <a:endParaRPr lang="en-GB"/>
          </a:p>
        </p:txBody>
      </p:sp>
      <p:sp>
        <p:nvSpPr>
          <p:cNvPr id="28676" name="Rectangle 4"/>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66909" y="4715153"/>
            <a:ext cx="533527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55302" name="Rectangle 6"/>
          <p:cNvSpPr>
            <a:spLocks noGrp="1" noChangeArrowheads="1"/>
          </p:cNvSpPr>
          <p:nvPr>
            <p:ph type="ftr" sz="quarter" idx="4"/>
          </p:nvPr>
        </p:nvSpPr>
        <p:spPr bwMode="auto">
          <a:xfrm>
            <a:off x="0" y="9428583"/>
            <a:ext cx="2889938"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nSpc>
                <a:spcPct val="100000"/>
              </a:lnSpc>
              <a:defRPr sz="1200">
                <a:solidFill>
                  <a:schemeClr val="tx1"/>
                </a:solidFill>
                <a:latin typeface="Arial" charset="0"/>
                <a:ea typeface="+mn-ea"/>
                <a:cs typeface="+mn-cs"/>
              </a:defRPr>
            </a:lvl1pPr>
          </a:lstStyle>
          <a:p>
            <a:pPr>
              <a:defRPr/>
            </a:pPr>
            <a:endParaRPr lang="en-GB"/>
          </a:p>
        </p:txBody>
      </p:sp>
      <p:sp>
        <p:nvSpPr>
          <p:cNvPr id="55303" name="Rectangle 7"/>
          <p:cNvSpPr>
            <a:spLocks noGrp="1" noChangeArrowheads="1"/>
          </p:cNvSpPr>
          <p:nvPr>
            <p:ph type="sldNum" sz="quarter" idx="5"/>
          </p:nvPr>
        </p:nvSpPr>
        <p:spPr bwMode="auto">
          <a:xfrm>
            <a:off x="3777607" y="9428583"/>
            <a:ext cx="2889938"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defRPr>
            </a:lvl1pPr>
          </a:lstStyle>
          <a:p>
            <a:fld id="{5674529C-4854-4DEE-B18A-D9970223DFFF}" type="slidenum">
              <a:rPr lang="en-GB"/>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UKMO has agreed to take on the role of procurement and financial requirement.</a:t>
            </a:r>
            <a:r>
              <a:rPr lang="en-GB" baseline="0" dirty="0" smtClean="0"/>
              <a:t>  Cloud is a business term, both on-</a:t>
            </a:r>
            <a:r>
              <a:rPr lang="en-GB" baseline="0" dirty="0" err="1" smtClean="0"/>
              <a:t>premiss</a:t>
            </a:r>
            <a:r>
              <a:rPr lang="en-GB" baseline="0" dirty="0" smtClean="0"/>
              <a:t> and public cloud solution will be looked at</a:t>
            </a:r>
            <a:r>
              <a:rPr lang="en-GB" baseline="0" dirty="0" smtClean="0"/>
              <a:t>.  The end goal is about subscribers of the cached data.  The focus should not be on just the technical aspect.</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3</a:t>
            </a:fld>
            <a:endParaRPr lang="en-GB"/>
          </a:p>
        </p:txBody>
      </p:sp>
    </p:spTree>
    <p:extLst>
      <p:ext uri="{BB962C8B-B14F-4D97-AF65-F5344CB8AC3E}">
        <p14:creationId xmlns:p14="http://schemas.microsoft.com/office/powerpoint/2010/main" val="4007687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Outline</a:t>
            </a:r>
            <a:r>
              <a:rPr lang="en-GB" baseline="0" dirty="0" smtClean="0"/>
              <a:t> any assumptions that might be relevant and </a:t>
            </a:r>
            <a:r>
              <a:rPr lang="en-GB" baseline="0" smtClean="0"/>
              <a:t>need clarifying  </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4</a:t>
            </a:fld>
            <a:endParaRPr lang="en-GB"/>
          </a:p>
        </p:txBody>
      </p:sp>
    </p:spTree>
    <p:extLst>
      <p:ext uri="{BB962C8B-B14F-4D97-AF65-F5344CB8AC3E}">
        <p14:creationId xmlns:p14="http://schemas.microsoft.com/office/powerpoint/2010/main" val="32593712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smtClean="0"/>
              <a:t>Procurement</a:t>
            </a:r>
            <a:r>
              <a:rPr lang="en-GB" baseline="0" dirty="0" smtClean="0"/>
              <a:t> in the cloud is straightforward, determine what services you require and purchase those services.  Without understanding the true technical solution the focus is around what we understand.  For instance.  The essential cache data is ~7GB, using main cloud hubs like USA, Europe, Asia etc..  Makes the cost cheaper. GISC’s will push data into the cache (although in the future NC’s could also do this).  Based on each regions requirement, some cloud providers might be excluded.  Consider the use of more than one cloud provider.   </a:t>
            </a:r>
            <a:endParaRPr lang="en-GB" dirty="0" smtClean="0"/>
          </a:p>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5</a:t>
            </a:fld>
            <a:endParaRPr lang="en-GB"/>
          </a:p>
        </p:txBody>
      </p:sp>
    </p:spTree>
    <p:extLst>
      <p:ext uri="{BB962C8B-B14F-4D97-AF65-F5344CB8AC3E}">
        <p14:creationId xmlns:p14="http://schemas.microsoft.com/office/powerpoint/2010/main" val="4143550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Interoute</a:t>
            </a:r>
            <a:r>
              <a:rPr lang="en-GB" baseline="0" dirty="0" smtClean="0"/>
              <a:t> were a good fit for the trial but realistically there are more mature providers of cloud services.  NOTE – an on premises solution wasn’t looked at as this would be the same as we have now. </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6</a:t>
            </a:fld>
            <a:endParaRPr lang="en-GB"/>
          </a:p>
        </p:txBody>
      </p:sp>
    </p:spTree>
    <p:extLst>
      <p:ext uri="{BB962C8B-B14F-4D97-AF65-F5344CB8AC3E}">
        <p14:creationId xmlns:p14="http://schemas.microsoft.com/office/powerpoint/2010/main" val="1583121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Gartner</a:t>
            </a:r>
            <a:r>
              <a:rPr lang="en-GB" baseline="0" dirty="0" smtClean="0"/>
              <a:t> Quadrant shows AWS are the leader in the cloud market, with Microsoft not far behind.  This is backed up by a recent exercise the Met Office did, looking at cloud technologies to satisfy a future requirement. </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7</a:t>
            </a:fld>
            <a:endParaRPr lang="en-GB"/>
          </a:p>
        </p:txBody>
      </p:sp>
    </p:spTree>
    <p:extLst>
      <p:ext uri="{BB962C8B-B14F-4D97-AF65-F5344CB8AC3E}">
        <p14:creationId xmlns:p14="http://schemas.microsoft.com/office/powerpoint/2010/main" val="1044628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the pubic space there are two main supplies with AWS being the current market leader.   Google is starting</a:t>
            </a:r>
            <a:r>
              <a:rPr lang="en-GB" baseline="0" dirty="0" smtClean="0"/>
              <a:t> to make a lot of traction in the cloud space and in a few years they will move into the leader quadrant.  </a:t>
            </a:r>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8</a:t>
            </a:fld>
            <a:endParaRPr lang="en-GB"/>
          </a:p>
        </p:txBody>
      </p:sp>
    </p:spTree>
    <p:extLst>
      <p:ext uri="{BB962C8B-B14F-4D97-AF65-F5344CB8AC3E}">
        <p14:creationId xmlns:p14="http://schemas.microsoft.com/office/powerpoint/2010/main" val="285207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Single account ownership.  Cost ownership,</a:t>
            </a:r>
            <a:r>
              <a:rPr lang="en-GB" baseline="0" dirty="0" smtClean="0"/>
              <a:t> Having a single account maybe an issue?  Sub accounts can be created for each GISC to administer.  This in itself could be problematic</a:t>
            </a:r>
          </a:p>
          <a:p>
            <a:endParaRPr lang="en-GB" baseline="0" dirty="0" smtClean="0"/>
          </a:p>
          <a:p>
            <a:r>
              <a:rPr lang="en-GB" baseline="0" dirty="0" smtClean="0"/>
              <a:t>In a single organisation sharing the costs is fairly straight-forward.  A budget is allocated and owner of the budget draws down against on the actual monthly cloud cost.    See https://aws.amazon.com/s3/pricing/ for a full cost breakdown in AWS.  For Azure see https://azure.microsoft.com/en-gb/pricing/calculator/ </a:t>
            </a:r>
          </a:p>
          <a:p>
            <a:endParaRPr lang="en-GB" baseline="0" dirty="0" smtClean="0"/>
          </a:p>
          <a:p>
            <a:r>
              <a:rPr lang="en-GB" dirty="0" smtClean="0"/>
              <a:t>Core cost model is monthly storage cost.  All other</a:t>
            </a:r>
            <a:r>
              <a:rPr lang="en-GB" baseline="0" dirty="0" smtClean="0"/>
              <a:t> chargeback models would need agreements in place.</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9</a:t>
            </a:fld>
            <a:endParaRPr lang="en-GB"/>
          </a:p>
        </p:txBody>
      </p:sp>
    </p:spTree>
    <p:extLst>
      <p:ext uri="{BB962C8B-B14F-4D97-AF65-F5344CB8AC3E}">
        <p14:creationId xmlns:p14="http://schemas.microsoft.com/office/powerpoint/2010/main" val="13108445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Pricing based on location is set to London.  Because the</a:t>
            </a:r>
            <a:r>
              <a:rPr lang="en-GB" baseline="0" dirty="0" smtClean="0"/>
              <a:t> data changes on a daily basis then a daily rate is applied.  Acceleration transfer tool can speed up transferring data between regions, although some local testing didn't show a real improvement</a:t>
            </a:r>
            <a:r>
              <a:rPr lang="en-GB" baseline="0" dirty="0" smtClean="0"/>
              <a:t>.</a:t>
            </a:r>
          </a:p>
          <a:p>
            <a:endParaRPr lang="en-GB" baseline="0" dirty="0" smtClean="0"/>
          </a:p>
          <a:p>
            <a:r>
              <a:rPr lang="en-GB" baseline="0" dirty="0" smtClean="0"/>
              <a:t>Final point – the layer above the data would incur cost but until this is better defined it’s hard to understand what the cost </a:t>
            </a:r>
            <a:r>
              <a:rPr lang="en-GB" baseline="0" dirty="0" err="1" smtClean="0"/>
              <a:t>wouldbe</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10</a:t>
            </a:fld>
            <a:endParaRPr lang="en-GB"/>
          </a:p>
        </p:txBody>
      </p:sp>
    </p:spTree>
    <p:extLst>
      <p:ext uri="{BB962C8B-B14F-4D97-AF65-F5344CB8AC3E}">
        <p14:creationId xmlns:p14="http://schemas.microsoft.com/office/powerpoint/2010/main" val="2369325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Pricing based on location is set to London.  Because the</a:t>
            </a:r>
            <a:r>
              <a:rPr lang="en-GB" baseline="0" dirty="0" smtClean="0"/>
              <a:t> data changes on a daily basis then a daily rate is applied.  Acceleration transfer tool can speed up transferring data between regions, although some local testing didn't show a real improvement.</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11</a:t>
            </a:fld>
            <a:endParaRPr lang="en-GB"/>
          </a:p>
        </p:txBody>
      </p:sp>
    </p:spTree>
    <p:extLst>
      <p:ext uri="{BB962C8B-B14F-4D97-AF65-F5344CB8AC3E}">
        <p14:creationId xmlns:p14="http://schemas.microsoft.com/office/powerpoint/2010/main" val="37098918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12</a:t>
            </a:fld>
            <a:endParaRPr lang="en-GB"/>
          </a:p>
        </p:txBody>
      </p:sp>
    </p:spTree>
    <p:extLst>
      <p:ext uri="{BB962C8B-B14F-4D97-AF65-F5344CB8AC3E}">
        <p14:creationId xmlns:p14="http://schemas.microsoft.com/office/powerpoint/2010/main" val="30920220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13</a:t>
            </a:fld>
            <a:endParaRPr lang="en-GB"/>
          </a:p>
        </p:txBody>
      </p:sp>
    </p:spTree>
    <p:extLst>
      <p:ext uri="{BB962C8B-B14F-4D97-AF65-F5344CB8AC3E}">
        <p14:creationId xmlns:p14="http://schemas.microsoft.com/office/powerpoint/2010/main" val="285533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err="1" smtClean="0">
                <a:solidFill>
                  <a:schemeClr val="tx1"/>
                </a:solidFill>
                <a:effectLst/>
                <a:latin typeface="Arial" charset="0"/>
                <a:ea typeface="ＭＳ Ｐゴシック" charset="0"/>
                <a:cs typeface="ＭＳ Ｐゴシック" charset="0"/>
              </a:rPr>
              <a:t>FinOps</a:t>
            </a:r>
            <a:r>
              <a:rPr lang="en-GB" sz="1200" kern="1200" dirty="0" smtClean="0">
                <a:solidFill>
                  <a:schemeClr val="tx1"/>
                </a:solidFill>
                <a:effectLst/>
                <a:latin typeface="Arial" charset="0"/>
                <a:ea typeface="ＭＳ Ｐゴシック" charset="0"/>
                <a:cs typeface="ＭＳ Ｐゴシック" charset="0"/>
              </a:rPr>
              <a:t> is one of the terms that's used to describe optimising your usage of cloud resources to reduce your spend</a:t>
            </a:r>
          </a:p>
          <a:p>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14</a:t>
            </a:fld>
            <a:endParaRPr lang="en-GB"/>
          </a:p>
        </p:txBody>
      </p:sp>
    </p:spTree>
    <p:extLst>
      <p:ext uri="{BB962C8B-B14F-4D97-AF65-F5344CB8AC3E}">
        <p14:creationId xmlns:p14="http://schemas.microsoft.com/office/powerpoint/2010/main" val="2999680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15</a:t>
            </a:fld>
            <a:endParaRPr lang="en-GB"/>
          </a:p>
        </p:txBody>
      </p:sp>
    </p:spTree>
    <p:extLst>
      <p:ext uri="{BB962C8B-B14F-4D97-AF65-F5344CB8AC3E}">
        <p14:creationId xmlns:p14="http://schemas.microsoft.com/office/powerpoint/2010/main" val="1441990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Local policies may hinder having</a:t>
            </a:r>
            <a:r>
              <a:rPr lang="en-GB" baseline="0" dirty="0" smtClean="0"/>
              <a:t> a single cache on cloud based infrastructure.  Only store the 7GB~ if non essential data is stored this introduces unknown costs.</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16</a:t>
            </a:fld>
            <a:endParaRPr lang="en-GB"/>
          </a:p>
        </p:txBody>
      </p:sp>
    </p:spTree>
    <p:extLst>
      <p:ext uri="{BB962C8B-B14F-4D97-AF65-F5344CB8AC3E}">
        <p14:creationId xmlns:p14="http://schemas.microsoft.com/office/powerpoint/2010/main" val="3379461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17</a:t>
            </a:fld>
            <a:endParaRPr lang="en-GB"/>
          </a:p>
        </p:txBody>
      </p:sp>
    </p:spTree>
    <p:extLst>
      <p:ext uri="{BB962C8B-B14F-4D97-AF65-F5344CB8AC3E}">
        <p14:creationId xmlns:p14="http://schemas.microsoft.com/office/powerpoint/2010/main" val="1941410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GISCS’s may have infrastructure</a:t>
            </a:r>
            <a:r>
              <a:rPr lang="en-GB" baseline="0" dirty="0" smtClean="0"/>
              <a:t> that could be re-used for a cloud based solution, </a:t>
            </a:r>
            <a:endParaRPr lang="en-GB" dirty="0"/>
          </a:p>
        </p:txBody>
      </p:sp>
      <p:sp>
        <p:nvSpPr>
          <p:cNvPr id="4" name="Slide Number Placeholder 3"/>
          <p:cNvSpPr>
            <a:spLocks noGrp="1"/>
          </p:cNvSpPr>
          <p:nvPr>
            <p:ph type="sldNum" sz="quarter" idx="10"/>
          </p:nvPr>
        </p:nvSpPr>
        <p:spPr/>
        <p:txBody>
          <a:bodyPr/>
          <a:lstStyle/>
          <a:p>
            <a:fld id="{5674529C-4854-4DEE-B18A-D9970223DFFF}" type="slidenum">
              <a:rPr lang="en-GB" smtClean="0"/>
              <a:pPr/>
              <a:t>18</a:t>
            </a:fld>
            <a:endParaRPr lang="en-GB"/>
          </a:p>
        </p:txBody>
      </p:sp>
    </p:spTree>
    <p:extLst>
      <p:ext uri="{BB962C8B-B14F-4D97-AF65-F5344CB8AC3E}">
        <p14:creationId xmlns:p14="http://schemas.microsoft.com/office/powerpoint/2010/main" val="15479147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 full image">
    <p:bg>
      <p:bgRef idx="1001">
        <a:schemeClr val="bg2"/>
      </p:bgRef>
    </p:bg>
    <p:spTree>
      <p:nvGrpSpPr>
        <p:cNvPr id="1" name=""/>
        <p:cNvGrpSpPr/>
        <p:nvPr/>
      </p:nvGrpSpPr>
      <p:grpSpPr>
        <a:xfrm>
          <a:off x="0" y="0"/>
          <a:ext cx="0" cy="0"/>
          <a:chOff x="0" y="0"/>
          <a:chExt cx="0" cy="0"/>
        </a:xfrm>
      </p:grpSpPr>
      <p:pic>
        <p:nvPicPr>
          <p:cNvPr id="15" name="cover-backg-2.jpg"/>
          <p:cNvPicPr>
            <a:picLocks noChangeAspect="1"/>
          </p:cNvPicPr>
          <p:nvPr userDrawn="1"/>
        </p:nvPicPr>
        <p:blipFill>
          <a:blip r:embed="rId2" cstate="print">
            <a:extLst/>
          </a:blip>
          <a:stretch>
            <a:fillRect/>
          </a:stretch>
        </p:blipFill>
        <p:spPr>
          <a:xfrm>
            <a:off x="0" y="0"/>
            <a:ext cx="9144000" cy="6858000"/>
          </a:xfrm>
          <a:prstGeom prst="rect">
            <a:avLst/>
          </a:prstGeom>
          <a:ln w="12700">
            <a:miter lim="400000"/>
          </a:ln>
        </p:spPr>
      </p:pic>
      <p:sp>
        <p:nvSpPr>
          <p:cNvPr id="20" name="Title 19"/>
          <p:cNvSpPr>
            <a:spLocks noGrp="1"/>
          </p:cNvSpPr>
          <p:nvPr>
            <p:ph type="title" hasCustomPrompt="1"/>
          </p:nvPr>
        </p:nvSpPr>
        <p:spPr/>
        <p:txBody>
          <a:bodyPr/>
          <a:lstStyle>
            <a:lvl1pPr>
              <a:defRPr>
                <a:solidFill>
                  <a:schemeClr val="bg2"/>
                </a:solidFill>
              </a:defRPr>
            </a:lvl1pPr>
          </a:lstStyle>
          <a:p>
            <a:r>
              <a:rPr lang="en-GB" dirty="0"/>
              <a:t>Presentation title</a:t>
            </a:r>
          </a:p>
        </p:txBody>
      </p:sp>
      <p:sp>
        <p:nvSpPr>
          <p:cNvPr id="23" name="Text Placeholder 22"/>
          <p:cNvSpPr>
            <a:spLocks noGrp="1"/>
          </p:cNvSpPr>
          <p:nvPr>
            <p:ph type="body" sz="quarter" idx="10" hasCustomPrompt="1"/>
          </p:nvPr>
        </p:nvSpPr>
        <p:spPr>
          <a:xfrm>
            <a:off x="197645" y="2348707"/>
            <a:ext cx="8438555" cy="815608"/>
          </a:xfrm>
          <a:prstGeom prst="rect">
            <a:avLst/>
          </a:prstGeom>
        </p:spPr>
        <p:txBody>
          <a:bodyPr/>
          <a:lstStyle>
            <a:lvl1pPr>
              <a:defRPr>
                <a:solidFill>
                  <a:schemeClr val="bg2"/>
                </a:solidFill>
              </a:defRPr>
            </a:lvl1pPr>
            <a:lvl2pPr>
              <a:defRPr>
                <a:solidFill>
                  <a:schemeClr val="bg2"/>
                </a:solidFill>
              </a:defRPr>
            </a:lvl2pPr>
            <a:lvl3pPr>
              <a:defRPr>
                <a:solidFill>
                  <a:schemeClr val="bg2"/>
                </a:solidFill>
              </a:defRPr>
            </a:lvl3pPr>
            <a:lvl4pPr>
              <a:buClr>
                <a:schemeClr val="bg2"/>
              </a:buClr>
              <a:defRPr>
                <a:solidFill>
                  <a:schemeClr val="bg2"/>
                </a:solidFill>
              </a:defRPr>
            </a:lvl4pPr>
            <a:lvl5pPr>
              <a:defRPr>
                <a:solidFill>
                  <a:schemeClr val="bg2"/>
                </a:solidFill>
              </a:defRPr>
            </a:lvl5pPr>
          </a:lstStyle>
          <a:p>
            <a:pPr lvl="0"/>
            <a:r>
              <a:rPr lang="en-US" dirty="0"/>
              <a:t>Name, job title</a:t>
            </a:r>
            <a:br>
              <a:rPr lang="en-US" dirty="0"/>
            </a:br>
            <a:r>
              <a:rPr lang="en-US" dirty="0"/>
              <a:t>Date</a:t>
            </a:r>
            <a:endParaRPr lang="en-GB" dirty="0"/>
          </a:p>
        </p:txBody>
      </p:sp>
      <p:pic>
        <p:nvPicPr>
          <p:cNvPr id="6" name="MO_MASTER_for_dark_backg_RBG.png"/>
          <p:cNvPicPr>
            <a:picLocks noChangeAspect="1"/>
          </p:cNvPicPr>
          <p:nvPr userDrawn="1"/>
        </p:nvPicPr>
        <p:blipFill>
          <a:blip r:embed="rId3" cstate="print">
            <a:extLst/>
          </a:blip>
          <a:stretch>
            <a:fillRect/>
          </a:stretch>
        </p:blipFill>
        <p:spPr>
          <a:xfrm>
            <a:off x="67307" y="54000"/>
            <a:ext cx="1803780" cy="754200"/>
          </a:xfrm>
          <a:prstGeom prst="rect">
            <a:avLst/>
          </a:prstGeom>
          <a:ln w="12700">
            <a:miter lim="400000"/>
          </a:ln>
        </p:spPr>
      </p:pic>
      <p:sp>
        <p:nvSpPr>
          <p:cNvPr id="2" name="Footer Placeholder 1"/>
          <p:cNvSpPr>
            <a:spLocks noGrp="1"/>
          </p:cNvSpPr>
          <p:nvPr>
            <p:ph type="ftr" sz="quarter" idx="11"/>
          </p:nvPr>
        </p:nvSpPr>
        <p:spPr>
          <a:noFill/>
        </p:spPr>
        <p:txBody>
          <a:bodyPr/>
          <a:lstStyle>
            <a:lvl1pPr defTabSz="219075" hangingPunct="0">
              <a:defRPr>
                <a:solidFill>
                  <a:schemeClr val="accent6"/>
                </a:solidFill>
              </a:defRPr>
            </a:lvl1pPr>
          </a:lstStyle>
          <a:p>
            <a:r>
              <a:rPr lang="en-GB" kern="0" dirty="0" smtClean="0">
                <a:solidFill>
                  <a:srgbClr val="FFFFFF"/>
                </a:solidFill>
                <a:sym typeface="Helvetica Light"/>
              </a:rPr>
              <a:t>www.metoffice.gov.uk																									                      © Crown Copyright 2017, Met Office</a:t>
            </a:r>
            <a:endParaRPr lang="en-GB" kern="0" dirty="0">
              <a:solidFill>
                <a:srgbClr val="FFFFFF"/>
              </a:solidFill>
              <a:sym typeface="Helvetica Light"/>
            </a:endParaRPr>
          </a:p>
        </p:txBody>
      </p:sp>
    </p:spTree>
    <p:extLst>
      <p:ext uri="{BB962C8B-B14F-4D97-AF65-F5344CB8AC3E}">
        <p14:creationId xmlns:p14="http://schemas.microsoft.com/office/powerpoint/2010/main" val="8735670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full image alt">
    <p:bg>
      <p:bgRef idx="1001">
        <a:schemeClr val="bg2"/>
      </p:bgRef>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stretch>
            <a:fillRect/>
          </a:stretch>
        </p:blipFill>
        <p:spPr>
          <a:xfrm>
            <a:off x="0" y="0"/>
            <a:ext cx="9144000" cy="6858000"/>
          </a:xfrm>
          <a:prstGeom prst="rect">
            <a:avLst/>
          </a:prstGeom>
        </p:spPr>
      </p:pic>
      <p:sp>
        <p:nvSpPr>
          <p:cNvPr id="20" name="Title 19"/>
          <p:cNvSpPr>
            <a:spLocks noGrp="1"/>
          </p:cNvSpPr>
          <p:nvPr>
            <p:ph type="title" hasCustomPrompt="1"/>
          </p:nvPr>
        </p:nvSpPr>
        <p:spPr/>
        <p:txBody>
          <a:bodyPr/>
          <a:lstStyle>
            <a:lvl1pPr>
              <a:defRPr>
                <a:solidFill>
                  <a:schemeClr val="bg2"/>
                </a:solidFill>
              </a:defRPr>
            </a:lvl1pPr>
          </a:lstStyle>
          <a:p>
            <a:r>
              <a:rPr lang="en-GB" dirty="0"/>
              <a:t>Presentation title</a:t>
            </a:r>
          </a:p>
        </p:txBody>
      </p:sp>
      <p:sp>
        <p:nvSpPr>
          <p:cNvPr id="23" name="Text Placeholder 22"/>
          <p:cNvSpPr>
            <a:spLocks noGrp="1"/>
          </p:cNvSpPr>
          <p:nvPr>
            <p:ph type="body" sz="quarter" idx="10" hasCustomPrompt="1"/>
          </p:nvPr>
        </p:nvSpPr>
        <p:spPr>
          <a:xfrm>
            <a:off x="197644" y="2348707"/>
            <a:ext cx="8437500" cy="815608"/>
          </a:xfrm>
          <a:prstGeom prst="rect">
            <a:avLst/>
          </a:prstGeom>
        </p:spPr>
        <p:txBody>
          <a:bodyPr/>
          <a:lstStyle>
            <a:lvl1pPr>
              <a:defRPr>
                <a:solidFill>
                  <a:schemeClr val="bg2"/>
                </a:solidFill>
              </a:defRPr>
            </a:lvl1pPr>
            <a:lvl2pPr>
              <a:defRPr>
                <a:solidFill>
                  <a:schemeClr val="bg2"/>
                </a:solidFill>
              </a:defRPr>
            </a:lvl2pPr>
            <a:lvl3pPr>
              <a:defRPr>
                <a:solidFill>
                  <a:schemeClr val="bg2"/>
                </a:solidFill>
              </a:defRPr>
            </a:lvl3pPr>
            <a:lvl4pPr>
              <a:buClr>
                <a:schemeClr val="bg2"/>
              </a:buClr>
              <a:defRPr>
                <a:solidFill>
                  <a:schemeClr val="bg2"/>
                </a:solidFill>
              </a:defRPr>
            </a:lvl4pPr>
            <a:lvl5pPr>
              <a:defRPr>
                <a:solidFill>
                  <a:schemeClr val="bg2"/>
                </a:solidFill>
              </a:defRPr>
            </a:lvl5pPr>
          </a:lstStyle>
          <a:p>
            <a:pPr lvl="0"/>
            <a:r>
              <a:rPr lang="en-US" dirty="0"/>
              <a:t>Name, job title</a:t>
            </a:r>
            <a:br>
              <a:rPr lang="en-US" dirty="0"/>
            </a:br>
            <a:r>
              <a:rPr lang="en-US" dirty="0"/>
              <a:t>Date</a:t>
            </a:r>
            <a:endParaRPr lang="en-GB" dirty="0"/>
          </a:p>
        </p:txBody>
      </p:sp>
      <p:pic>
        <p:nvPicPr>
          <p:cNvPr id="6" name="MO_MASTER_for_dark_backg_RBG.png"/>
          <p:cNvPicPr>
            <a:picLocks noChangeAspect="1"/>
          </p:cNvPicPr>
          <p:nvPr userDrawn="1"/>
        </p:nvPicPr>
        <p:blipFill>
          <a:blip r:embed="rId3" cstate="print">
            <a:extLst/>
          </a:blip>
          <a:stretch>
            <a:fillRect/>
          </a:stretch>
        </p:blipFill>
        <p:spPr>
          <a:xfrm>
            <a:off x="67307" y="54000"/>
            <a:ext cx="1803780" cy="754200"/>
          </a:xfrm>
          <a:prstGeom prst="rect">
            <a:avLst/>
          </a:prstGeom>
          <a:ln w="12700">
            <a:miter lim="400000"/>
          </a:ln>
        </p:spPr>
      </p:pic>
      <p:sp>
        <p:nvSpPr>
          <p:cNvPr id="2" name="Footer Placeholder 1"/>
          <p:cNvSpPr>
            <a:spLocks noGrp="1"/>
          </p:cNvSpPr>
          <p:nvPr>
            <p:ph type="ftr" sz="quarter" idx="11"/>
          </p:nvPr>
        </p:nvSpPr>
        <p:spPr>
          <a:noFill/>
        </p:spPr>
        <p:txBody>
          <a:bodyPr/>
          <a:lstStyle>
            <a:lvl1pPr defTabSz="219075" hangingPunct="0">
              <a:defRPr>
                <a:solidFill>
                  <a:schemeClr val="accent6"/>
                </a:solidFill>
              </a:defRPr>
            </a:lvl1pPr>
          </a:lstStyle>
          <a:p>
            <a:r>
              <a:rPr lang="en-GB" kern="0" dirty="0" smtClean="0">
                <a:solidFill>
                  <a:srgbClr val="FFFFFF"/>
                </a:solidFill>
                <a:sym typeface="Helvetica Light"/>
              </a:rPr>
              <a:t>www.metoffice.gov.uk																									                      © Crown Copyright 2017, Met Office</a:t>
            </a:r>
            <a:endParaRPr lang="en-GB" kern="0" dirty="0">
              <a:solidFill>
                <a:srgbClr val="FFFFFF"/>
              </a:solidFill>
              <a:sym typeface="Helvetica Light"/>
            </a:endParaRPr>
          </a:p>
        </p:txBody>
      </p:sp>
    </p:spTree>
    <p:extLst>
      <p:ext uri="{BB962C8B-B14F-4D97-AF65-F5344CB8AC3E}">
        <p14:creationId xmlns:p14="http://schemas.microsoft.com/office/powerpoint/2010/main" val="33443348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a:noFill/>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3" name="Title 2"/>
          <p:cNvSpPr>
            <a:spLocks noGrp="1"/>
          </p:cNvSpPr>
          <p:nvPr>
            <p:ph type="title" hasCustomPrompt="1"/>
          </p:nvPr>
        </p:nvSpPr>
        <p:spPr/>
        <p:txBody>
          <a:bodyPr/>
          <a:lstStyle>
            <a:lvl1pPr>
              <a:defRPr/>
            </a:lvl1pPr>
          </a:lstStyle>
          <a:p>
            <a:r>
              <a:rPr lang="en-US" dirty="0"/>
              <a:t>Presentation title</a:t>
            </a:r>
            <a:endParaRPr lang="en-GB" dirty="0"/>
          </a:p>
        </p:txBody>
      </p:sp>
      <p:sp>
        <p:nvSpPr>
          <p:cNvPr id="5" name="Text Placeholder 22"/>
          <p:cNvSpPr>
            <a:spLocks noGrp="1"/>
          </p:cNvSpPr>
          <p:nvPr>
            <p:ph type="body" sz="quarter" idx="11" hasCustomPrompt="1"/>
          </p:nvPr>
        </p:nvSpPr>
        <p:spPr>
          <a:xfrm>
            <a:off x="208954" y="2348707"/>
            <a:ext cx="8426190" cy="815608"/>
          </a:xfrm>
          <a:prstGeom prst="rect">
            <a:avLst/>
          </a:prstGeom>
        </p:spPr>
        <p:txBody>
          <a:bodyPr/>
          <a:lstStyle>
            <a:lvl1pPr>
              <a:defRPr>
                <a:solidFill>
                  <a:schemeClr val="tx1"/>
                </a:solidFill>
              </a:defRPr>
            </a:lvl1pPr>
            <a:lvl2pPr>
              <a:defRPr>
                <a:solidFill>
                  <a:schemeClr val="bg2"/>
                </a:solidFill>
              </a:defRPr>
            </a:lvl2pPr>
            <a:lvl3pPr>
              <a:defRPr>
                <a:solidFill>
                  <a:schemeClr val="bg2"/>
                </a:solidFill>
              </a:defRPr>
            </a:lvl3pPr>
            <a:lvl4pPr>
              <a:buClr>
                <a:schemeClr val="bg2"/>
              </a:buClr>
              <a:defRPr>
                <a:solidFill>
                  <a:schemeClr val="bg2"/>
                </a:solidFill>
              </a:defRPr>
            </a:lvl4pPr>
            <a:lvl5pPr>
              <a:defRPr>
                <a:solidFill>
                  <a:schemeClr val="bg2"/>
                </a:solidFill>
              </a:defRPr>
            </a:lvl5pPr>
          </a:lstStyle>
          <a:p>
            <a:pPr lvl="0"/>
            <a:r>
              <a:rPr lang="en-US" dirty="0"/>
              <a:t>Name, job title</a:t>
            </a:r>
            <a:br>
              <a:rPr lang="en-US" dirty="0"/>
            </a:br>
            <a:r>
              <a:rPr lang="en-US" dirty="0"/>
              <a:t>Date</a:t>
            </a:r>
            <a:endParaRPr lang="en-GB" dirty="0"/>
          </a:p>
        </p:txBody>
      </p:sp>
    </p:spTree>
    <p:extLst>
      <p:ext uri="{BB962C8B-B14F-4D97-AF65-F5344CB8AC3E}">
        <p14:creationId xmlns:p14="http://schemas.microsoft.com/office/powerpoint/2010/main" val="738460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 white">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3" name="Title 2"/>
          <p:cNvSpPr>
            <a:spLocks noGrp="1"/>
          </p:cNvSpPr>
          <p:nvPr>
            <p:ph type="title" hasCustomPrompt="1"/>
          </p:nvPr>
        </p:nvSpPr>
        <p:spPr/>
        <p:txBody>
          <a:bodyPr/>
          <a:lstStyle>
            <a:lvl1pPr>
              <a:defRPr/>
            </a:lvl1pPr>
          </a:lstStyle>
          <a:p>
            <a:r>
              <a:rPr lang="en-US" dirty="0"/>
              <a:t>Presentation title</a:t>
            </a:r>
            <a:endParaRPr lang="en-GB" dirty="0"/>
          </a:p>
        </p:txBody>
      </p:sp>
      <p:sp>
        <p:nvSpPr>
          <p:cNvPr id="5" name="Text Placeholder 22"/>
          <p:cNvSpPr>
            <a:spLocks noGrp="1"/>
          </p:cNvSpPr>
          <p:nvPr>
            <p:ph type="body" sz="quarter" idx="11" hasCustomPrompt="1"/>
          </p:nvPr>
        </p:nvSpPr>
        <p:spPr>
          <a:xfrm>
            <a:off x="208954" y="2348707"/>
            <a:ext cx="8426190" cy="815608"/>
          </a:xfrm>
          <a:prstGeom prst="rect">
            <a:avLst/>
          </a:prstGeom>
        </p:spPr>
        <p:txBody>
          <a:bodyPr/>
          <a:lstStyle>
            <a:lvl1pPr>
              <a:defRPr>
                <a:solidFill>
                  <a:schemeClr val="tx1"/>
                </a:solidFill>
              </a:defRPr>
            </a:lvl1pPr>
            <a:lvl2pPr>
              <a:defRPr>
                <a:solidFill>
                  <a:schemeClr val="bg2"/>
                </a:solidFill>
              </a:defRPr>
            </a:lvl2pPr>
            <a:lvl3pPr>
              <a:defRPr>
                <a:solidFill>
                  <a:schemeClr val="bg2"/>
                </a:solidFill>
              </a:defRPr>
            </a:lvl3pPr>
            <a:lvl4pPr>
              <a:buClr>
                <a:schemeClr val="bg2"/>
              </a:buClr>
              <a:defRPr>
                <a:solidFill>
                  <a:schemeClr val="bg2"/>
                </a:solidFill>
              </a:defRPr>
            </a:lvl4pPr>
            <a:lvl5pPr>
              <a:defRPr>
                <a:solidFill>
                  <a:schemeClr val="bg2"/>
                </a:solidFill>
              </a:defRPr>
            </a:lvl5pPr>
          </a:lstStyle>
          <a:p>
            <a:pPr lvl="0"/>
            <a:r>
              <a:rPr lang="en-US" dirty="0"/>
              <a:t>Name, job title</a:t>
            </a:r>
            <a:br>
              <a:rPr lang="en-US" dirty="0"/>
            </a:br>
            <a:r>
              <a:rPr lang="en-US" dirty="0"/>
              <a:t>Date</a:t>
            </a:r>
            <a:endParaRPr lang="en-GB" dirty="0"/>
          </a:p>
        </p:txBody>
      </p:sp>
    </p:spTree>
    <p:extLst>
      <p:ext uri="{BB962C8B-B14F-4D97-AF65-F5344CB8AC3E}">
        <p14:creationId xmlns:p14="http://schemas.microsoft.com/office/powerpoint/2010/main" val="1010130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 partnerships">
    <p:spTree>
      <p:nvGrpSpPr>
        <p:cNvPr id="1" name=""/>
        <p:cNvGrpSpPr/>
        <p:nvPr/>
      </p:nvGrpSpPr>
      <p:grpSpPr>
        <a:xfrm>
          <a:off x="0" y="0"/>
          <a:ext cx="0" cy="0"/>
          <a:chOff x="0" y="0"/>
          <a:chExt cx="0" cy="0"/>
        </a:xfrm>
      </p:grpSpPr>
      <p:sp>
        <p:nvSpPr>
          <p:cNvPr id="64" name="Shape 64"/>
          <p:cNvSpPr/>
          <p:nvPr/>
        </p:nvSpPr>
        <p:spPr>
          <a:xfrm flipV="1">
            <a:off x="2141935" y="180000"/>
            <a:ext cx="0" cy="540000"/>
          </a:xfrm>
          <a:prstGeom prst="line">
            <a:avLst/>
          </a:prstGeom>
          <a:ln/>
        </p:spPr>
        <p:style>
          <a:lnRef idx="1">
            <a:schemeClr val="dk1"/>
          </a:lnRef>
          <a:fillRef idx="0">
            <a:schemeClr val="dk1"/>
          </a:fillRef>
          <a:effectRef idx="0">
            <a:schemeClr val="dk1"/>
          </a:effectRef>
          <a:fontRef idx="minor">
            <a:schemeClr val="tx1"/>
          </a:fontRef>
        </p:style>
        <p:txBody>
          <a:bodyPr lIns="26789" tIns="26789" rIns="26789" bIns="26789" anchor="ctr"/>
          <a:lstStyle/>
          <a:p>
            <a:pPr marL="0" marR="0" lvl="0" indent="0" algn="ctr" defTabSz="219075" rtl="0" eaLnBrk="1" fontAlgn="auto" latinLnBrk="0" hangingPunct="0">
              <a:lnSpc>
                <a:spcPct val="100000"/>
              </a:lnSpc>
              <a:spcBef>
                <a:spcPts val="0"/>
              </a:spcBef>
              <a:spcAft>
                <a:spcPts val="0"/>
              </a:spcAft>
              <a:buClrTx/>
              <a:buSzTx/>
              <a:buFontTx/>
              <a:buNone/>
              <a:tabLst/>
              <a:defRPr sz="3200"/>
            </a:pPr>
            <a:endParaRPr kumimoji="0" sz="1200" b="0" i="0" u="none" strike="noStrike" kern="0" cap="none" spc="0" normalizeH="0" baseline="0" noProof="0" dirty="0">
              <a:ln>
                <a:noFill/>
              </a:ln>
              <a:solidFill>
                <a:srgbClr val="2A2A2A"/>
              </a:solidFill>
              <a:effectLst/>
              <a:uLnTx/>
              <a:uFillTx/>
              <a:latin typeface="Arial"/>
              <a:sym typeface="Helvetica Light"/>
            </a:endParaRPr>
          </a:p>
        </p:txBody>
      </p:sp>
      <p:sp>
        <p:nvSpPr>
          <p:cNvPr id="68" name="Shape 68"/>
          <p:cNvSpPr/>
          <p:nvPr/>
        </p:nvSpPr>
        <p:spPr>
          <a:xfrm>
            <a:off x="7531090" y="320687"/>
            <a:ext cx="1594673" cy="270000"/>
          </a:xfrm>
          <a:prstGeom prst="rect">
            <a:avLst/>
          </a:prstGeom>
          <a:ln w="12700">
            <a:miter lim="400000"/>
          </a:ln>
          <a:extLst>
            <a:ext uri="{C572A759-6A51-4108-AA02-DFA0A04FC94B}">
              <ma14:wrappingTextBoxFlag xmlns="" xmlns:ma14="http://schemas.microsoft.com/office/mac/drawingml/2011/main" val="1"/>
            </a:ext>
          </a:extLst>
        </p:spPr>
        <p:txBody>
          <a:bodyPr lIns="26789" tIns="26789" rIns="26789" bIns="26789"/>
          <a:lstStyle/>
          <a:p>
            <a:pPr marL="0" marR="0" lvl="0" indent="0" algn="l" defTabSz="342900" rtl="0" eaLnBrk="1" fontAlgn="auto" latinLnBrk="0" hangingPunct="0">
              <a:lnSpc>
                <a:spcPct val="90000"/>
              </a:lnSpc>
              <a:spcBef>
                <a:spcPts val="300"/>
              </a:spcBef>
              <a:spcAft>
                <a:spcPts val="0"/>
              </a:spcAft>
              <a:buClrTx/>
              <a:buSzTx/>
              <a:buFontTx/>
              <a:buNone/>
              <a:tabLst/>
              <a:defRPr sz="2100">
                <a:solidFill>
                  <a:srgbClr val="2A2A2A"/>
                </a:solidFill>
                <a:latin typeface="Arial"/>
                <a:ea typeface="Arial"/>
                <a:cs typeface="Arial"/>
                <a:sym typeface="Arial"/>
              </a:defRPr>
            </a:pPr>
            <a:r>
              <a:rPr kumimoji="0" sz="800" b="0" i="0" u="none" strike="noStrike" kern="0" cap="none" spc="0" normalizeH="0" baseline="0" noProof="0" dirty="0">
                <a:ln>
                  <a:noFill/>
                </a:ln>
                <a:solidFill>
                  <a:srgbClr val="2A2A2A"/>
                </a:solidFill>
                <a:effectLst/>
                <a:uLnTx/>
                <a:uFillTx/>
                <a:latin typeface="Arial"/>
                <a:cs typeface="Arial"/>
                <a:sym typeface="Arial"/>
              </a:rPr>
              <a:t>Working together </a:t>
            </a:r>
            <a:br>
              <a:rPr kumimoji="0" sz="800" b="0" i="0" u="none" strike="noStrike" kern="0" cap="none" spc="0" normalizeH="0" baseline="0" noProof="0" dirty="0">
                <a:ln>
                  <a:noFill/>
                </a:ln>
                <a:solidFill>
                  <a:srgbClr val="2A2A2A"/>
                </a:solidFill>
                <a:effectLst/>
                <a:uLnTx/>
                <a:uFillTx/>
                <a:latin typeface="Arial"/>
                <a:cs typeface="Arial"/>
                <a:sym typeface="Arial"/>
              </a:rPr>
            </a:br>
            <a:r>
              <a:rPr kumimoji="0" sz="800" b="0" i="0" u="none" strike="noStrike" kern="0" cap="none" spc="0" normalizeH="0" baseline="0" noProof="0" dirty="0">
                <a:ln>
                  <a:noFill/>
                </a:ln>
                <a:solidFill>
                  <a:srgbClr val="2A2A2A"/>
                </a:solidFill>
                <a:effectLst/>
                <a:uLnTx/>
                <a:uFillTx/>
                <a:latin typeface="Arial"/>
                <a:cs typeface="Arial"/>
                <a:sym typeface="Arial"/>
              </a:rPr>
              <a:t>(enter working relationship)</a:t>
            </a:r>
          </a:p>
        </p:txBody>
      </p:sp>
      <p:sp>
        <p:nvSpPr>
          <p:cNvPr id="69" name="Shape 69"/>
          <p:cNvSpPr>
            <a:spLocks noGrp="1"/>
          </p:cNvSpPr>
          <p:nvPr>
            <p:ph type="pic" sz="quarter" idx="13"/>
          </p:nvPr>
        </p:nvSpPr>
        <p:spPr>
          <a:xfrm>
            <a:off x="2227171" y="272735"/>
            <a:ext cx="1176126" cy="360000"/>
          </a:xfrm>
          <a:prstGeom prst="rect">
            <a:avLst/>
          </a:prstGeom>
          <a:noFill/>
          <a:ln>
            <a:noFill/>
          </a:ln>
        </p:spPr>
        <p:txBody>
          <a:bodyPr wrap="square" lIns="68579" tIns="34289" rIns="68579" bIns="34289" anchor="t">
            <a:noAutofit/>
          </a:bodyPr>
          <a:lstStyle>
            <a:lvl1pPr marL="0" indent="0">
              <a:buNone/>
              <a:defRPr sz="800">
                <a:latin typeface="+mn-lt"/>
              </a:defRPr>
            </a:lvl1pPr>
          </a:lstStyle>
          <a:p>
            <a:r>
              <a:rPr lang="en-US" smtClean="0"/>
              <a:t>Click icon to add picture</a:t>
            </a:r>
            <a:endParaRPr lang="en-GB" dirty="0"/>
          </a:p>
        </p:txBody>
      </p:sp>
      <p:sp>
        <p:nvSpPr>
          <p:cNvPr id="70" name="Shape 70"/>
          <p:cNvSpPr>
            <a:spLocks noGrp="1"/>
          </p:cNvSpPr>
          <p:nvPr>
            <p:ph type="pic" sz="quarter" idx="14"/>
          </p:nvPr>
        </p:nvSpPr>
        <p:spPr>
          <a:xfrm>
            <a:off x="3577936" y="272735"/>
            <a:ext cx="1176127" cy="360000"/>
          </a:xfrm>
          <a:prstGeom prst="rect">
            <a:avLst/>
          </a:prstGeom>
          <a:noFill/>
          <a:ln>
            <a:noFill/>
          </a:ln>
        </p:spPr>
        <p:txBody>
          <a:bodyPr lIns="68579" tIns="34289" rIns="68579" bIns="34289" anchor="t">
            <a:noAutofit/>
          </a:bodyPr>
          <a:lstStyle>
            <a:lvl1pPr marL="0" indent="0">
              <a:buNone/>
              <a:defRPr sz="800"/>
            </a:lvl1pPr>
          </a:lstStyle>
          <a:p>
            <a:r>
              <a:rPr lang="en-US" smtClean="0"/>
              <a:t>Click icon to add picture</a:t>
            </a:r>
            <a:endParaRPr dirty="0"/>
          </a:p>
        </p:txBody>
      </p:sp>
      <p:sp>
        <p:nvSpPr>
          <p:cNvPr id="71" name="Shape 71"/>
          <p:cNvSpPr>
            <a:spLocks noGrp="1"/>
          </p:cNvSpPr>
          <p:nvPr>
            <p:ph type="pic" sz="quarter" idx="15"/>
          </p:nvPr>
        </p:nvSpPr>
        <p:spPr>
          <a:xfrm>
            <a:off x="4928104" y="272735"/>
            <a:ext cx="1176127" cy="360000"/>
          </a:xfrm>
          <a:prstGeom prst="rect">
            <a:avLst/>
          </a:prstGeom>
          <a:noFill/>
          <a:ln>
            <a:noFill/>
          </a:ln>
        </p:spPr>
        <p:txBody>
          <a:bodyPr lIns="68579" tIns="34289" rIns="68579" bIns="34289" anchor="t">
            <a:noAutofit/>
          </a:bodyPr>
          <a:lstStyle>
            <a:lvl1pPr marL="0" indent="0">
              <a:buNone/>
              <a:defRPr sz="800"/>
            </a:lvl1pPr>
          </a:lstStyle>
          <a:p>
            <a:r>
              <a:rPr lang="en-US" smtClean="0"/>
              <a:t>Click icon to add picture</a:t>
            </a:r>
            <a:endParaRPr dirty="0"/>
          </a:p>
        </p:txBody>
      </p:sp>
      <p:sp>
        <p:nvSpPr>
          <p:cNvPr id="2" name="Footer Placeholder 1"/>
          <p:cNvSpPr>
            <a:spLocks noGrp="1"/>
          </p:cNvSpPr>
          <p:nvPr>
            <p:ph type="ftr" sz="quarter" idx="16"/>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14" name="Shape 64"/>
          <p:cNvSpPr/>
          <p:nvPr userDrawn="1"/>
        </p:nvSpPr>
        <p:spPr>
          <a:xfrm flipV="1">
            <a:off x="3490913" y="180000"/>
            <a:ext cx="0" cy="540000"/>
          </a:xfrm>
          <a:prstGeom prst="line">
            <a:avLst/>
          </a:prstGeom>
          <a:ln/>
        </p:spPr>
        <p:style>
          <a:lnRef idx="1">
            <a:schemeClr val="dk1"/>
          </a:lnRef>
          <a:fillRef idx="0">
            <a:schemeClr val="dk1"/>
          </a:fillRef>
          <a:effectRef idx="0">
            <a:schemeClr val="dk1"/>
          </a:effectRef>
          <a:fontRef idx="minor">
            <a:schemeClr val="tx1"/>
          </a:fontRef>
        </p:style>
        <p:txBody>
          <a:bodyPr lIns="26789" tIns="26789" rIns="26789" bIns="26789" anchor="ctr"/>
          <a:lstStyle/>
          <a:p>
            <a:pPr marL="0" marR="0" lvl="0" indent="0" algn="ctr" defTabSz="219075" rtl="0" eaLnBrk="1" fontAlgn="auto" latinLnBrk="0" hangingPunct="0">
              <a:lnSpc>
                <a:spcPct val="100000"/>
              </a:lnSpc>
              <a:spcBef>
                <a:spcPts val="0"/>
              </a:spcBef>
              <a:spcAft>
                <a:spcPts val="0"/>
              </a:spcAft>
              <a:buClrTx/>
              <a:buSzTx/>
              <a:buFontTx/>
              <a:buNone/>
              <a:tabLst/>
              <a:defRPr sz="3200"/>
            </a:pPr>
            <a:endParaRPr kumimoji="0" sz="1200" b="0" i="0" u="none" strike="noStrike" kern="0" cap="none" spc="0" normalizeH="0" baseline="0" noProof="0" dirty="0">
              <a:ln>
                <a:noFill/>
              </a:ln>
              <a:solidFill>
                <a:srgbClr val="2A2A2A"/>
              </a:solidFill>
              <a:effectLst/>
              <a:uLnTx/>
              <a:uFillTx/>
              <a:latin typeface="Arial"/>
              <a:sym typeface="Helvetica Light"/>
            </a:endParaRPr>
          </a:p>
        </p:txBody>
      </p:sp>
      <p:sp>
        <p:nvSpPr>
          <p:cNvPr id="15" name="Shape 64"/>
          <p:cNvSpPr/>
          <p:nvPr userDrawn="1"/>
        </p:nvSpPr>
        <p:spPr>
          <a:xfrm flipV="1">
            <a:off x="4842272" y="180000"/>
            <a:ext cx="0" cy="540000"/>
          </a:xfrm>
          <a:prstGeom prst="line">
            <a:avLst/>
          </a:prstGeom>
          <a:ln/>
        </p:spPr>
        <p:style>
          <a:lnRef idx="1">
            <a:schemeClr val="dk1"/>
          </a:lnRef>
          <a:fillRef idx="0">
            <a:schemeClr val="dk1"/>
          </a:fillRef>
          <a:effectRef idx="0">
            <a:schemeClr val="dk1"/>
          </a:effectRef>
          <a:fontRef idx="minor">
            <a:schemeClr val="tx1"/>
          </a:fontRef>
        </p:style>
        <p:txBody>
          <a:bodyPr lIns="26789" tIns="26789" rIns="26789" bIns="26789" anchor="ctr"/>
          <a:lstStyle/>
          <a:p>
            <a:pPr marL="0" marR="0" lvl="0" indent="0" algn="ctr" defTabSz="219075" rtl="0" eaLnBrk="1" fontAlgn="auto" latinLnBrk="0" hangingPunct="0">
              <a:lnSpc>
                <a:spcPct val="100000"/>
              </a:lnSpc>
              <a:spcBef>
                <a:spcPts val="0"/>
              </a:spcBef>
              <a:spcAft>
                <a:spcPts val="0"/>
              </a:spcAft>
              <a:buClrTx/>
              <a:buSzTx/>
              <a:buFontTx/>
              <a:buNone/>
              <a:tabLst/>
              <a:defRPr sz="3200"/>
            </a:pPr>
            <a:endParaRPr kumimoji="0" sz="1200" b="0" i="0" u="none" strike="noStrike" kern="0" cap="none" spc="0" normalizeH="0" baseline="0" noProof="0" dirty="0">
              <a:ln>
                <a:noFill/>
              </a:ln>
              <a:solidFill>
                <a:srgbClr val="2A2A2A"/>
              </a:solidFill>
              <a:effectLst/>
              <a:uLnTx/>
              <a:uFillTx/>
              <a:latin typeface="Arial"/>
              <a:sym typeface="Helvetica Light"/>
            </a:endParaRPr>
          </a:p>
        </p:txBody>
      </p:sp>
      <p:sp>
        <p:nvSpPr>
          <p:cNvPr id="16" name="Shape 64"/>
          <p:cNvSpPr/>
          <p:nvPr userDrawn="1"/>
        </p:nvSpPr>
        <p:spPr>
          <a:xfrm flipV="1">
            <a:off x="6192441" y="180000"/>
            <a:ext cx="0" cy="540000"/>
          </a:xfrm>
          <a:prstGeom prst="line">
            <a:avLst/>
          </a:prstGeom>
          <a:ln/>
        </p:spPr>
        <p:style>
          <a:lnRef idx="1">
            <a:schemeClr val="dk1"/>
          </a:lnRef>
          <a:fillRef idx="0">
            <a:schemeClr val="dk1"/>
          </a:fillRef>
          <a:effectRef idx="0">
            <a:schemeClr val="dk1"/>
          </a:effectRef>
          <a:fontRef idx="minor">
            <a:schemeClr val="tx1"/>
          </a:fontRef>
        </p:style>
        <p:txBody>
          <a:bodyPr lIns="26789" tIns="26789" rIns="26789" bIns="26789" anchor="ctr"/>
          <a:lstStyle/>
          <a:p>
            <a:pPr marL="0" marR="0" lvl="0" indent="0" algn="ctr" defTabSz="219075" rtl="0" eaLnBrk="1" fontAlgn="auto" latinLnBrk="0" hangingPunct="0">
              <a:lnSpc>
                <a:spcPct val="100000"/>
              </a:lnSpc>
              <a:spcBef>
                <a:spcPts val="0"/>
              </a:spcBef>
              <a:spcAft>
                <a:spcPts val="0"/>
              </a:spcAft>
              <a:buClrTx/>
              <a:buSzTx/>
              <a:buFontTx/>
              <a:buNone/>
              <a:tabLst/>
              <a:defRPr sz="3200"/>
            </a:pPr>
            <a:endParaRPr kumimoji="0" sz="1200" b="0" i="0" u="none" strike="noStrike" kern="0" cap="none" spc="0" normalizeH="0" baseline="0" noProof="0" dirty="0">
              <a:ln>
                <a:noFill/>
              </a:ln>
              <a:solidFill>
                <a:srgbClr val="2A2A2A"/>
              </a:solidFill>
              <a:effectLst/>
              <a:uLnTx/>
              <a:uFillTx/>
              <a:latin typeface="Arial"/>
              <a:sym typeface="Helvetica Light"/>
            </a:endParaRPr>
          </a:p>
        </p:txBody>
      </p:sp>
      <p:sp>
        <p:nvSpPr>
          <p:cNvPr id="18" name="Shape 71"/>
          <p:cNvSpPr>
            <a:spLocks noGrp="1"/>
          </p:cNvSpPr>
          <p:nvPr>
            <p:ph type="pic" sz="quarter" idx="17"/>
          </p:nvPr>
        </p:nvSpPr>
        <p:spPr>
          <a:xfrm>
            <a:off x="6273703" y="272735"/>
            <a:ext cx="1176127" cy="360000"/>
          </a:xfrm>
          <a:prstGeom prst="rect">
            <a:avLst/>
          </a:prstGeom>
          <a:noFill/>
          <a:ln>
            <a:noFill/>
          </a:ln>
        </p:spPr>
        <p:txBody>
          <a:bodyPr lIns="68579" tIns="34289" rIns="68579" bIns="34289" anchor="t">
            <a:noAutofit/>
          </a:bodyPr>
          <a:lstStyle>
            <a:lvl1pPr marL="0" indent="0">
              <a:buNone/>
              <a:defRPr sz="800"/>
            </a:lvl1pPr>
          </a:lstStyle>
          <a:p>
            <a:r>
              <a:rPr lang="en-US" smtClean="0"/>
              <a:t>Click icon to add picture</a:t>
            </a:r>
            <a:endParaRPr dirty="0"/>
          </a:p>
        </p:txBody>
      </p:sp>
      <p:sp>
        <p:nvSpPr>
          <p:cNvPr id="17" name="Title 2"/>
          <p:cNvSpPr>
            <a:spLocks noGrp="1"/>
          </p:cNvSpPr>
          <p:nvPr>
            <p:ph type="title" hasCustomPrompt="1"/>
          </p:nvPr>
        </p:nvSpPr>
        <p:spPr>
          <a:xfrm>
            <a:off x="197644" y="1386377"/>
            <a:ext cx="8437500" cy="623248"/>
          </a:xfrm>
        </p:spPr>
        <p:txBody>
          <a:bodyPr/>
          <a:lstStyle>
            <a:lvl1pPr>
              <a:defRPr/>
            </a:lvl1pPr>
          </a:lstStyle>
          <a:p>
            <a:r>
              <a:rPr lang="en-US" dirty="0"/>
              <a:t>Presentation title</a:t>
            </a:r>
            <a:endParaRPr lang="en-GB" dirty="0"/>
          </a:p>
        </p:txBody>
      </p:sp>
      <p:sp>
        <p:nvSpPr>
          <p:cNvPr id="19" name="Text Placeholder 22"/>
          <p:cNvSpPr>
            <a:spLocks noGrp="1"/>
          </p:cNvSpPr>
          <p:nvPr>
            <p:ph type="body" sz="quarter" idx="11" hasCustomPrompt="1"/>
          </p:nvPr>
        </p:nvSpPr>
        <p:spPr>
          <a:xfrm>
            <a:off x="208954" y="2348707"/>
            <a:ext cx="8426190" cy="815608"/>
          </a:xfrm>
          <a:prstGeom prst="rect">
            <a:avLst/>
          </a:prstGeom>
        </p:spPr>
        <p:txBody>
          <a:bodyPr/>
          <a:lstStyle>
            <a:lvl1pPr>
              <a:defRPr>
                <a:solidFill>
                  <a:schemeClr val="tx1"/>
                </a:solidFill>
              </a:defRPr>
            </a:lvl1pPr>
            <a:lvl2pPr>
              <a:defRPr>
                <a:solidFill>
                  <a:schemeClr val="bg2"/>
                </a:solidFill>
              </a:defRPr>
            </a:lvl2pPr>
            <a:lvl3pPr>
              <a:defRPr>
                <a:solidFill>
                  <a:schemeClr val="bg2"/>
                </a:solidFill>
              </a:defRPr>
            </a:lvl3pPr>
            <a:lvl4pPr>
              <a:buClr>
                <a:schemeClr val="bg2"/>
              </a:buClr>
              <a:defRPr>
                <a:solidFill>
                  <a:schemeClr val="bg2"/>
                </a:solidFill>
              </a:defRPr>
            </a:lvl4pPr>
            <a:lvl5pPr>
              <a:defRPr>
                <a:solidFill>
                  <a:schemeClr val="bg2"/>
                </a:solidFill>
              </a:defRPr>
            </a:lvl5pPr>
          </a:lstStyle>
          <a:p>
            <a:pPr lvl="0"/>
            <a:r>
              <a:rPr lang="en-US" dirty="0"/>
              <a:t>Name, job title</a:t>
            </a:r>
            <a:br>
              <a:rPr lang="en-US" dirty="0"/>
            </a:br>
            <a:r>
              <a:rPr lang="en-US" dirty="0"/>
              <a:t>Date</a:t>
            </a:r>
            <a:endParaRPr lang="en-GB" dirty="0"/>
          </a:p>
        </p:txBody>
      </p:sp>
    </p:spTree>
    <p:extLst>
      <p:ext uri="{BB962C8B-B14F-4D97-AF65-F5344CB8AC3E}">
        <p14:creationId xmlns:p14="http://schemas.microsoft.com/office/powerpoint/2010/main" val="3211945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 dark ba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0" y="6309521"/>
            <a:ext cx="9144000" cy="548481"/>
          </a:xfrm>
          <a:prstGeom prst="rect">
            <a:avLst/>
          </a:prstGeom>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7" name="Shape 48"/>
          <p:cNvSpPr/>
          <p:nvPr userDrawn="1"/>
        </p:nvSpPr>
        <p:spPr>
          <a:xfrm>
            <a:off x="-1" y="-8012"/>
            <a:ext cx="9144002" cy="916856"/>
          </a:xfrm>
          <a:prstGeom prst="rect">
            <a:avLst/>
          </a:prstGeom>
          <a:blipFill>
            <a:blip r:embed="rId2" cstate="print"/>
          </a:blipFill>
          <a:ln w="12700">
            <a:miter lim="400000"/>
          </a:ln>
          <a:extLst>
            <a:ext uri="{C572A759-6A51-4108-AA02-DFA0A04FC94B}">
              <ma14:wrappingTextBoxFlag xmlns="" xmlns:ma14="http://schemas.microsoft.com/office/mac/drawingml/2011/main" val="1"/>
            </a:ext>
          </a:extLst>
        </p:spPr>
        <p:txBody>
          <a:bodyPr lIns="26789" tIns="26789" rIns="26789" bIns="26789" anchor="ctr"/>
          <a:lstStyle>
            <a:lvl1pPr>
              <a:defRPr sz="3200">
                <a:solidFill>
                  <a:srgbClr val="FFFFFF"/>
                </a:solidFill>
              </a:defRPr>
            </a:lvl1pPr>
          </a:lstStyle>
          <a:p>
            <a:pPr marL="0" marR="0" lvl="0" indent="0" algn="ctr" defTabSz="219075" rtl="0" eaLnBrk="1" fontAlgn="auto" latinLnBrk="0" hangingPunct="0">
              <a:lnSpc>
                <a:spcPct val="100000"/>
              </a:lnSpc>
              <a:spcBef>
                <a:spcPts val="0"/>
              </a:spcBef>
              <a:spcAft>
                <a:spcPts val="0"/>
              </a:spcAft>
              <a:buClrTx/>
              <a:buSzTx/>
              <a:buFontTx/>
              <a:buNone/>
              <a:tabLst/>
              <a:defRPr/>
            </a:pPr>
            <a:r>
              <a:rPr kumimoji="0" sz="1200" b="0" i="0" u="none" strike="noStrike" kern="0" cap="none" spc="0" normalizeH="0" baseline="0" noProof="0" dirty="0">
                <a:ln>
                  <a:noFill/>
                </a:ln>
                <a:solidFill>
                  <a:srgbClr val="FFFFFF"/>
                </a:solidFill>
                <a:effectLst/>
                <a:uLnTx/>
                <a:uFillTx/>
                <a:latin typeface="Arial"/>
                <a:sym typeface="Helvetica Light"/>
              </a:rPr>
              <a:t>  </a:t>
            </a:r>
          </a:p>
        </p:txBody>
      </p:sp>
      <p:pic>
        <p:nvPicPr>
          <p:cNvPr id="14" name="MO_MASTER_for_dark_backg_RBG.png"/>
          <p:cNvPicPr>
            <a:picLocks noChangeAspect="1"/>
          </p:cNvPicPr>
          <p:nvPr userDrawn="1"/>
        </p:nvPicPr>
        <p:blipFill>
          <a:blip r:embed="rId3" cstate="print">
            <a:extLst/>
          </a:blip>
          <a:stretch>
            <a:fillRect/>
          </a:stretch>
        </p:blipFill>
        <p:spPr>
          <a:xfrm>
            <a:off x="67307" y="54000"/>
            <a:ext cx="1803780" cy="754200"/>
          </a:xfrm>
          <a:prstGeom prst="rect">
            <a:avLst/>
          </a:prstGeom>
          <a:ln w="12700">
            <a:miter lim="400000"/>
          </a:ln>
        </p:spPr>
      </p:pic>
      <p:sp>
        <p:nvSpPr>
          <p:cNvPr id="8" name="Title 2"/>
          <p:cNvSpPr>
            <a:spLocks noGrp="1"/>
          </p:cNvSpPr>
          <p:nvPr>
            <p:ph type="title" hasCustomPrompt="1"/>
          </p:nvPr>
        </p:nvSpPr>
        <p:spPr>
          <a:xfrm>
            <a:off x="197644" y="1386377"/>
            <a:ext cx="8437500" cy="623248"/>
          </a:xfrm>
        </p:spPr>
        <p:txBody>
          <a:bodyPr/>
          <a:lstStyle>
            <a:lvl1pPr>
              <a:defRPr/>
            </a:lvl1pPr>
          </a:lstStyle>
          <a:p>
            <a:r>
              <a:rPr lang="en-US" dirty="0"/>
              <a:t>Presentation title</a:t>
            </a:r>
            <a:endParaRPr lang="en-GB" dirty="0"/>
          </a:p>
        </p:txBody>
      </p:sp>
      <p:sp>
        <p:nvSpPr>
          <p:cNvPr id="9" name="Text Placeholder 22"/>
          <p:cNvSpPr>
            <a:spLocks noGrp="1"/>
          </p:cNvSpPr>
          <p:nvPr>
            <p:ph type="body" sz="quarter" idx="11" hasCustomPrompt="1"/>
          </p:nvPr>
        </p:nvSpPr>
        <p:spPr>
          <a:xfrm>
            <a:off x="208954" y="2348707"/>
            <a:ext cx="8426190" cy="815608"/>
          </a:xfrm>
          <a:prstGeom prst="rect">
            <a:avLst/>
          </a:prstGeom>
        </p:spPr>
        <p:txBody>
          <a:bodyPr/>
          <a:lstStyle>
            <a:lvl1pPr>
              <a:defRPr>
                <a:solidFill>
                  <a:schemeClr val="tx1"/>
                </a:solidFill>
              </a:defRPr>
            </a:lvl1pPr>
            <a:lvl2pPr>
              <a:defRPr>
                <a:solidFill>
                  <a:schemeClr val="bg2"/>
                </a:solidFill>
              </a:defRPr>
            </a:lvl2pPr>
            <a:lvl3pPr>
              <a:defRPr>
                <a:solidFill>
                  <a:schemeClr val="bg2"/>
                </a:solidFill>
              </a:defRPr>
            </a:lvl3pPr>
            <a:lvl4pPr>
              <a:buClr>
                <a:schemeClr val="bg2"/>
              </a:buClr>
              <a:defRPr>
                <a:solidFill>
                  <a:schemeClr val="bg2"/>
                </a:solidFill>
              </a:defRPr>
            </a:lvl4pPr>
            <a:lvl5pPr>
              <a:defRPr>
                <a:solidFill>
                  <a:schemeClr val="bg2"/>
                </a:solidFill>
              </a:defRPr>
            </a:lvl5pPr>
          </a:lstStyle>
          <a:p>
            <a:pPr lvl="0"/>
            <a:r>
              <a:rPr lang="en-US" dirty="0"/>
              <a:t>Name, job title</a:t>
            </a:r>
            <a:br>
              <a:rPr lang="en-US" dirty="0"/>
            </a:br>
            <a:r>
              <a:rPr lang="en-US" dirty="0"/>
              <a:t>Date</a:t>
            </a:r>
            <a:endParaRPr lang="en-GB" dirty="0"/>
          </a:p>
        </p:txBody>
      </p:sp>
    </p:spTree>
    <p:extLst>
      <p:ext uri="{BB962C8B-B14F-4D97-AF65-F5344CB8AC3E}">
        <p14:creationId xmlns:p14="http://schemas.microsoft.com/office/powerpoint/2010/main" val="2244848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 partnerships dark ba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0" y="6309521"/>
            <a:ext cx="9144000" cy="548481"/>
          </a:xfrm>
          <a:prstGeom prst="rect">
            <a:avLst/>
          </a:prstGeom>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7" name="Shape 48"/>
          <p:cNvSpPr/>
          <p:nvPr userDrawn="1"/>
        </p:nvSpPr>
        <p:spPr>
          <a:xfrm>
            <a:off x="-1" y="-8012"/>
            <a:ext cx="9144002" cy="916856"/>
          </a:xfrm>
          <a:prstGeom prst="rect">
            <a:avLst/>
          </a:prstGeom>
          <a:blipFill>
            <a:blip r:embed="rId2" cstate="print"/>
          </a:blipFill>
          <a:ln w="12700">
            <a:miter lim="400000"/>
          </a:ln>
          <a:extLst>
            <a:ext uri="{C572A759-6A51-4108-AA02-DFA0A04FC94B}">
              <ma14:wrappingTextBoxFlag xmlns="" xmlns:ma14="http://schemas.microsoft.com/office/mac/drawingml/2011/main" val="1"/>
            </a:ext>
          </a:extLst>
        </p:spPr>
        <p:txBody>
          <a:bodyPr lIns="26789" tIns="26789" rIns="26789" bIns="26789" anchor="ctr"/>
          <a:lstStyle>
            <a:lvl1pPr>
              <a:defRPr sz="3200">
                <a:solidFill>
                  <a:srgbClr val="FFFFFF"/>
                </a:solidFill>
              </a:defRPr>
            </a:lvl1pPr>
          </a:lstStyle>
          <a:p>
            <a:pPr marL="0" marR="0" lvl="0" indent="0" algn="ctr" defTabSz="219075" rtl="0" eaLnBrk="1" fontAlgn="auto" latinLnBrk="0" hangingPunct="0">
              <a:lnSpc>
                <a:spcPct val="100000"/>
              </a:lnSpc>
              <a:spcBef>
                <a:spcPts val="0"/>
              </a:spcBef>
              <a:spcAft>
                <a:spcPts val="0"/>
              </a:spcAft>
              <a:buClrTx/>
              <a:buSzTx/>
              <a:buFontTx/>
              <a:buNone/>
              <a:tabLst/>
              <a:defRPr/>
            </a:pPr>
            <a:r>
              <a:rPr kumimoji="0" sz="1200" b="0" i="0" u="none" strike="noStrike" kern="0" cap="none" spc="0" normalizeH="0" baseline="0" noProof="0" dirty="0">
                <a:ln>
                  <a:noFill/>
                </a:ln>
                <a:solidFill>
                  <a:srgbClr val="FFFFFF"/>
                </a:solidFill>
                <a:effectLst/>
                <a:uLnTx/>
                <a:uFillTx/>
                <a:latin typeface="Arial"/>
                <a:sym typeface="Helvetica Light"/>
              </a:rPr>
              <a:t>  </a:t>
            </a:r>
          </a:p>
        </p:txBody>
      </p:sp>
      <p:sp>
        <p:nvSpPr>
          <p:cNvPr id="9" name="Shape 64"/>
          <p:cNvSpPr/>
          <p:nvPr userDrawn="1"/>
        </p:nvSpPr>
        <p:spPr>
          <a:xfrm flipV="1">
            <a:off x="2141935" y="180000"/>
            <a:ext cx="0" cy="540000"/>
          </a:xfrm>
          <a:prstGeom prst="line">
            <a:avLst/>
          </a:prstGeom>
          <a:ln>
            <a:solidFill>
              <a:schemeClr val="bg2"/>
            </a:solidFill>
          </a:ln>
        </p:spPr>
        <p:style>
          <a:lnRef idx="1">
            <a:schemeClr val="dk1"/>
          </a:lnRef>
          <a:fillRef idx="0">
            <a:schemeClr val="dk1"/>
          </a:fillRef>
          <a:effectRef idx="0">
            <a:schemeClr val="dk1"/>
          </a:effectRef>
          <a:fontRef idx="minor">
            <a:schemeClr val="tx1"/>
          </a:fontRef>
        </p:style>
        <p:txBody>
          <a:bodyPr lIns="26789" tIns="26789" rIns="26789" bIns="26789" anchor="ctr"/>
          <a:lstStyle/>
          <a:p>
            <a:pPr marL="0" marR="0" lvl="0" indent="0" algn="ctr" defTabSz="219075" rtl="0" eaLnBrk="1" fontAlgn="auto" latinLnBrk="0" hangingPunct="0">
              <a:lnSpc>
                <a:spcPct val="100000"/>
              </a:lnSpc>
              <a:spcBef>
                <a:spcPts val="0"/>
              </a:spcBef>
              <a:spcAft>
                <a:spcPts val="0"/>
              </a:spcAft>
              <a:buClrTx/>
              <a:buSzTx/>
              <a:buFontTx/>
              <a:buNone/>
              <a:tabLst/>
              <a:defRPr sz="3200"/>
            </a:pPr>
            <a:endParaRPr kumimoji="0" sz="1200" b="0" i="0" u="none" strike="noStrike" kern="0" cap="none" spc="0" normalizeH="0" baseline="0" noProof="0" dirty="0">
              <a:ln>
                <a:noFill/>
              </a:ln>
              <a:solidFill>
                <a:srgbClr val="2A2A2A"/>
              </a:solidFill>
              <a:effectLst/>
              <a:uLnTx/>
              <a:uFillTx/>
              <a:latin typeface="Arial"/>
              <a:sym typeface="Helvetica Light"/>
            </a:endParaRPr>
          </a:p>
        </p:txBody>
      </p:sp>
      <p:sp>
        <p:nvSpPr>
          <p:cNvPr id="10" name="Shape 68"/>
          <p:cNvSpPr/>
          <p:nvPr userDrawn="1"/>
        </p:nvSpPr>
        <p:spPr>
          <a:xfrm>
            <a:off x="7531090" y="320687"/>
            <a:ext cx="1594673" cy="270000"/>
          </a:xfrm>
          <a:prstGeom prst="rect">
            <a:avLst/>
          </a:prstGeom>
          <a:ln w="12700">
            <a:miter lim="400000"/>
          </a:ln>
          <a:extLst>
            <a:ext uri="{C572A759-6A51-4108-AA02-DFA0A04FC94B}">
              <ma14:wrappingTextBoxFlag xmlns="" xmlns:ma14="http://schemas.microsoft.com/office/mac/drawingml/2011/main" val="1"/>
            </a:ext>
          </a:extLst>
        </p:spPr>
        <p:txBody>
          <a:bodyPr lIns="26789" tIns="26789" rIns="26789" bIns="26789"/>
          <a:lstStyle/>
          <a:p>
            <a:pPr marL="0" marR="0" lvl="0" indent="0" algn="l" defTabSz="342900" rtl="0" eaLnBrk="1" fontAlgn="auto" latinLnBrk="0" hangingPunct="0">
              <a:lnSpc>
                <a:spcPct val="90000"/>
              </a:lnSpc>
              <a:spcBef>
                <a:spcPts val="300"/>
              </a:spcBef>
              <a:spcAft>
                <a:spcPts val="0"/>
              </a:spcAft>
              <a:buClrTx/>
              <a:buSzTx/>
              <a:buFontTx/>
              <a:buNone/>
              <a:tabLst/>
              <a:defRPr sz="2100">
                <a:solidFill>
                  <a:srgbClr val="2A2A2A"/>
                </a:solidFill>
                <a:latin typeface="Arial"/>
                <a:ea typeface="Arial"/>
                <a:cs typeface="Arial"/>
                <a:sym typeface="Arial"/>
              </a:defRPr>
            </a:pPr>
            <a:r>
              <a:rPr kumimoji="0" sz="800" b="0" i="0" u="none" strike="noStrike" kern="0" cap="none" spc="0" normalizeH="0" baseline="0" noProof="0" dirty="0">
                <a:ln>
                  <a:noFill/>
                </a:ln>
                <a:solidFill>
                  <a:srgbClr val="FFFFFF"/>
                </a:solidFill>
                <a:effectLst/>
                <a:uLnTx/>
                <a:uFillTx/>
                <a:latin typeface="Arial"/>
                <a:cs typeface="Arial"/>
                <a:sym typeface="Arial"/>
              </a:rPr>
              <a:t>Working together </a:t>
            </a:r>
            <a:br>
              <a:rPr kumimoji="0" sz="800" b="0" i="0" u="none" strike="noStrike" kern="0" cap="none" spc="0" normalizeH="0" baseline="0" noProof="0" dirty="0">
                <a:ln>
                  <a:noFill/>
                </a:ln>
                <a:solidFill>
                  <a:srgbClr val="FFFFFF"/>
                </a:solidFill>
                <a:effectLst/>
                <a:uLnTx/>
                <a:uFillTx/>
                <a:latin typeface="Arial"/>
                <a:cs typeface="Arial"/>
                <a:sym typeface="Arial"/>
              </a:rPr>
            </a:br>
            <a:r>
              <a:rPr kumimoji="0" sz="800" b="0" i="0" u="none" strike="noStrike" kern="0" cap="none" spc="0" normalizeH="0" baseline="0" noProof="0" dirty="0">
                <a:ln>
                  <a:noFill/>
                </a:ln>
                <a:solidFill>
                  <a:srgbClr val="FFFFFF"/>
                </a:solidFill>
                <a:effectLst/>
                <a:uLnTx/>
                <a:uFillTx/>
                <a:latin typeface="Arial"/>
                <a:cs typeface="Arial"/>
                <a:sym typeface="Arial"/>
              </a:rPr>
              <a:t>(enter working relationship)</a:t>
            </a:r>
          </a:p>
        </p:txBody>
      </p:sp>
      <p:sp>
        <p:nvSpPr>
          <p:cNvPr id="11" name="Shape 69"/>
          <p:cNvSpPr>
            <a:spLocks noGrp="1"/>
          </p:cNvSpPr>
          <p:nvPr>
            <p:ph type="pic" sz="quarter" idx="13"/>
          </p:nvPr>
        </p:nvSpPr>
        <p:spPr>
          <a:xfrm>
            <a:off x="2227171" y="272735"/>
            <a:ext cx="1176126" cy="360000"/>
          </a:xfrm>
          <a:prstGeom prst="rect">
            <a:avLst/>
          </a:prstGeom>
          <a:noFill/>
          <a:ln>
            <a:noFill/>
          </a:ln>
        </p:spPr>
        <p:txBody>
          <a:bodyPr wrap="square" lIns="68579" tIns="34289" rIns="68579" bIns="34289" anchor="t">
            <a:noAutofit/>
          </a:bodyPr>
          <a:lstStyle>
            <a:lvl1pPr marL="0" indent="0">
              <a:buNone/>
              <a:defRPr sz="800">
                <a:latin typeface="+mn-lt"/>
              </a:defRPr>
            </a:lvl1pPr>
          </a:lstStyle>
          <a:p>
            <a:r>
              <a:rPr lang="en-US" smtClean="0"/>
              <a:t>Click icon to add picture</a:t>
            </a:r>
            <a:endParaRPr lang="en-GB" dirty="0"/>
          </a:p>
        </p:txBody>
      </p:sp>
      <p:sp>
        <p:nvSpPr>
          <p:cNvPr id="14" name="Shape 70"/>
          <p:cNvSpPr>
            <a:spLocks noGrp="1"/>
          </p:cNvSpPr>
          <p:nvPr>
            <p:ph type="pic" sz="quarter" idx="14"/>
          </p:nvPr>
        </p:nvSpPr>
        <p:spPr>
          <a:xfrm>
            <a:off x="3577936" y="272735"/>
            <a:ext cx="1176127" cy="360000"/>
          </a:xfrm>
          <a:prstGeom prst="rect">
            <a:avLst/>
          </a:prstGeom>
          <a:noFill/>
          <a:ln>
            <a:noFill/>
          </a:ln>
        </p:spPr>
        <p:txBody>
          <a:bodyPr lIns="68579" tIns="34289" rIns="68579" bIns="34289" anchor="t">
            <a:noAutofit/>
          </a:bodyPr>
          <a:lstStyle>
            <a:lvl1pPr marL="0" indent="0">
              <a:buNone/>
              <a:defRPr sz="800"/>
            </a:lvl1pPr>
          </a:lstStyle>
          <a:p>
            <a:r>
              <a:rPr lang="en-US" smtClean="0"/>
              <a:t>Click icon to add picture</a:t>
            </a:r>
            <a:endParaRPr dirty="0"/>
          </a:p>
        </p:txBody>
      </p:sp>
      <p:sp>
        <p:nvSpPr>
          <p:cNvPr id="15" name="Shape 71"/>
          <p:cNvSpPr>
            <a:spLocks noGrp="1"/>
          </p:cNvSpPr>
          <p:nvPr>
            <p:ph type="pic" sz="quarter" idx="15"/>
          </p:nvPr>
        </p:nvSpPr>
        <p:spPr>
          <a:xfrm>
            <a:off x="4928104" y="272735"/>
            <a:ext cx="1176127" cy="360000"/>
          </a:xfrm>
          <a:prstGeom prst="rect">
            <a:avLst/>
          </a:prstGeom>
          <a:noFill/>
          <a:ln>
            <a:noFill/>
          </a:ln>
        </p:spPr>
        <p:txBody>
          <a:bodyPr lIns="68579" tIns="34289" rIns="68579" bIns="34289" anchor="t">
            <a:noAutofit/>
          </a:bodyPr>
          <a:lstStyle>
            <a:lvl1pPr marL="0" indent="0">
              <a:buNone/>
              <a:defRPr sz="800"/>
            </a:lvl1pPr>
          </a:lstStyle>
          <a:p>
            <a:r>
              <a:rPr lang="en-US" smtClean="0"/>
              <a:t>Click icon to add picture</a:t>
            </a:r>
            <a:endParaRPr dirty="0"/>
          </a:p>
        </p:txBody>
      </p:sp>
      <p:sp>
        <p:nvSpPr>
          <p:cNvPr id="16" name="Shape 64"/>
          <p:cNvSpPr/>
          <p:nvPr userDrawn="1"/>
        </p:nvSpPr>
        <p:spPr>
          <a:xfrm flipV="1">
            <a:off x="3490913" y="180000"/>
            <a:ext cx="0" cy="540000"/>
          </a:xfrm>
          <a:prstGeom prst="line">
            <a:avLst/>
          </a:prstGeom>
          <a:ln>
            <a:solidFill>
              <a:schemeClr val="bg2"/>
            </a:solidFill>
          </a:ln>
        </p:spPr>
        <p:style>
          <a:lnRef idx="1">
            <a:schemeClr val="dk1"/>
          </a:lnRef>
          <a:fillRef idx="0">
            <a:schemeClr val="dk1"/>
          </a:fillRef>
          <a:effectRef idx="0">
            <a:schemeClr val="dk1"/>
          </a:effectRef>
          <a:fontRef idx="minor">
            <a:schemeClr val="tx1"/>
          </a:fontRef>
        </p:style>
        <p:txBody>
          <a:bodyPr lIns="26789" tIns="26789" rIns="26789" bIns="26789" anchor="ctr"/>
          <a:lstStyle/>
          <a:p>
            <a:pPr marL="0" marR="0" lvl="0" indent="0" algn="ctr" defTabSz="219075" rtl="0" eaLnBrk="1" fontAlgn="auto" latinLnBrk="0" hangingPunct="0">
              <a:lnSpc>
                <a:spcPct val="100000"/>
              </a:lnSpc>
              <a:spcBef>
                <a:spcPts val="0"/>
              </a:spcBef>
              <a:spcAft>
                <a:spcPts val="0"/>
              </a:spcAft>
              <a:buClrTx/>
              <a:buSzTx/>
              <a:buFontTx/>
              <a:buNone/>
              <a:tabLst/>
              <a:defRPr sz="3200"/>
            </a:pPr>
            <a:endParaRPr kumimoji="0" sz="1200" b="0" i="0" u="none" strike="noStrike" kern="0" cap="none" spc="0" normalizeH="0" baseline="0" noProof="0" dirty="0">
              <a:ln>
                <a:noFill/>
              </a:ln>
              <a:solidFill>
                <a:srgbClr val="2A2A2A"/>
              </a:solidFill>
              <a:effectLst/>
              <a:uLnTx/>
              <a:uFillTx/>
              <a:latin typeface="Arial"/>
              <a:sym typeface="Helvetica Light"/>
            </a:endParaRPr>
          </a:p>
        </p:txBody>
      </p:sp>
      <p:sp>
        <p:nvSpPr>
          <p:cNvPr id="17" name="Shape 64"/>
          <p:cNvSpPr/>
          <p:nvPr userDrawn="1"/>
        </p:nvSpPr>
        <p:spPr>
          <a:xfrm flipV="1">
            <a:off x="4842272" y="180000"/>
            <a:ext cx="0" cy="540000"/>
          </a:xfrm>
          <a:prstGeom prst="line">
            <a:avLst/>
          </a:prstGeom>
          <a:ln>
            <a:solidFill>
              <a:schemeClr val="bg2"/>
            </a:solidFill>
          </a:ln>
        </p:spPr>
        <p:style>
          <a:lnRef idx="1">
            <a:schemeClr val="dk1"/>
          </a:lnRef>
          <a:fillRef idx="0">
            <a:schemeClr val="dk1"/>
          </a:fillRef>
          <a:effectRef idx="0">
            <a:schemeClr val="dk1"/>
          </a:effectRef>
          <a:fontRef idx="minor">
            <a:schemeClr val="tx1"/>
          </a:fontRef>
        </p:style>
        <p:txBody>
          <a:bodyPr lIns="26789" tIns="26789" rIns="26789" bIns="26789" anchor="ctr"/>
          <a:lstStyle/>
          <a:p>
            <a:pPr marL="0" marR="0" lvl="0" indent="0" algn="ctr" defTabSz="219075" rtl="0" eaLnBrk="1" fontAlgn="auto" latinLnBrk="0" hangingPunct="0">
              <a:lnSpc>
                <a:spcPct val="100000"/>
              </a:lnSpc>
              <a:spcBef>
                <a:spcPts val="0"/>
              </a:spcBef>
              <a:spcAft>
                <a:spcPts val="0"/>
              </a:spcAft>
              <a:buClrTx/>
              <a:buSzTx/>
              <a:buFontTx/>
              <a:buNone/>
              <a:tabLst/>
              <a:defRPr sz="3200"/>
            </a:pPr>
            <a:endParaRPr kumimoji="0" sz="1200" b="0" i="0" u="none" strike="noStrike" kern="0" cap="none" spc="0" normalizeH="0" baseline="0" noProof="0" dirty="0">
              <a:ln>
                <a:noFill/>
              </a:ln>
              <a:solidFill>
                <a:srgbClr val="2A2A2A"/>
              </a:solidFill>
              <a:effectLst/>
              <a:uLnTx/>
              <a:uFillTx/>
              <a:latin typeface="Arial"/>
              <a:sym typeface="Helvetica Light"/>
            </a:endParaRPr>
          </a:p>
        </p:txBody>
      </p:sp>
      <p:sp>
        <p:nvSpPr>
          <p:cNvPr id="18" name="Shape 64"/>
          <p:cNvSpPr/>
          <p:nvPr userDrawn="1"/>
        </p:nvSpPr>
        <p:spPr>
          <a:xfrm flipV="1">
            <a:off x="6192441" y="180000"/>
            <a:ext cx="0" cy="540000"/>
          </a:xfrm>
          <a:prstGeom prst="line">
            <a:avLst/>
          </a:prstGeom>
          <a:ln>
            <a:solidFill>
              <a:schemeClr val="bg2"/>
            </a:solidFill>
          </a:ln>
        </p:spPr>
        <p:style>
          <a:lnRef idx="1">
            <a:schemeClr val="dk1"/>
          </a:lnRef>
          <a:fillRef idx="0">
            <a:schemeClr val="dk1"/>
          </a:fillRef>
          <a:effectRef idx="0">
            <a:schemeClr val="dk1"/>
          </a:effectRef>
          <a:fontRef idx="minor">
            <a:schemeClr val="tx1"/>
          </a:fontRef>
        </p:style>
        <p:txBody>
          <a:bodyPr lIns="26789" tIns="26789" rIns="26789" bIns="26789" anchor="ctr"/>
          <a:lstStyle/>
          <a:p>
            <a:pPr marL="0" marR="0" lvl="0" indent="0" algn="ctr" defTabSz="219075" rtl="0" eaLnBrk="1" fontAlgn="auto" latinLnBrk="0" hangingPunct="0">
              <a:lnSpc>
                <a:spcPct val="100000"/>
              </a:lnSpc>
              <a:spcBef>
                <a:spcPts val="0"/>
              </a:spcBef>
              <a:spcAft>
                <a:spcPts val="0"/>
              </a:spcAft>
              <a:buClrTx/>
              <a:buSzTx/>
              <a:buFontTx/>
              <a:buNone/>
              <a:tabLst/>
              <a:defRPr sz="3200"/>
            </a:pPr>
            <a:endParaRPr kumimoji="0" sz="1200" b="0" i="0" u="none" strike="noStrike" kern="0" cap="none" spc="0" normalizeH="0" baseline="0" noProof="0" dirty="0">
              <a:ln>
                <a:noFill/>
              </a:ln>
              <a:solidFill>
                <a:srgbClr val="2A2A2A"/>
              </a:solidFill>
              <a:effectLst/>
              <a:uLnTx/>
              <a:uFillTx/>
              <a:latin typeface="Arial"/>
              <a:sym typeface="Helvetica Light"/>
            </a:endParaRPr>
          </a:p>
        </p:txBody>
      </p:sp>
      <p:sp>
        <p:nvSpPr>
          <p:cNvPr id="19" name="Shape 71"/>
          <p:cNvSpPr>
            <a:spLocks noGrp="1"/>
          </p:cNvSpPr>
          <p:nvPr>
            <p:ph type="pic" sz="quarter" idx="17"/>
          </p:nvPr>
        </p:nvSpPr>
        <p:spPr>
          <a:xfrm>
            <a:off x="6273703" y="272735"/>
            <a:ext cx="1176127" cy="360000"/>
          </a:xfrm>
          <a:prstGeom prst="rect">
            <a:avLst/>
          </a:prstGeom>
          <a:noFill/>
          <a:ln>
            <a:noFill/>
          </a:ln>
        </p:spPr>
        <p:txBody>
          <a:bodyPr lIns="68579" tIns="34289" rIns="68579" bIns="34289" anchor="t">
            <a:noAutofit/>
          </a:bodyPr>
          <a:lstStyle>
            <a:lvl1pPr marL="0" indent="0">
              <a:buNone/>
              <a:defRPr sz="800"/>
            </a:lvl1pPr>
          </a:lstStyle>
          <a:p>
            <a:r>
              <a:rPr lang="en-US" smtClean="0"/>
              <a:t>Click icon to add picture</a:t>
            </a:r>
            <a:endParaRPr dirty="0"/>
          </a:p>
        </p:txBody>
      </p:sp>
      <p:pic>
        <p:nvPicPr>
          <p:cNvPr id="23" name="MO_MASTER_for_dark_backg_RBG.png"/>
          <p:cNvPicPr>
            <a:picLocks noChangeAspect="1"/>
          </p:cNvPicPr>
          <p:nvPr userDrawn="1"/>
        </p:nvPicPr>
        <p:blipFill>
          <a:blip r:embed="rId3" cstate="print">
            <a:extLst/>
          </a:blip>
          <a:stretch>
            <a:fillRect/>
          </a:stretch>
        </p:blipFill>
        <p:spPr>
          <a:xfrm>
            <a:off x="67307" y="54000"/>
            <a:ext cx="1803780" cy="754200"/>
          </a:xfrm>
          <a:prstGeom prst="rect">
            <a:avLst/>
          </a:prstGeom>
          <a:ln w="12700">
            <a:miter lim="400000"/>
          </a:ln>
        </p:spPr>
      </p:pic>
      <p:sp>
        <p:nvSpPr>
          <p:cNvPr id="20" name="Title 2"/>
          <p:cNvSpPr>
            <a:spLocks noGrp="1"/>
          </p:cNvSpPr>
          <p:nvPr>
            <p:ph type="title" hasCustomPrompt="1"/>
          </p:nvPr>
        </p:nvSpPr>
        <p:spPr>
          <a:xfrm>
            <a:off x="197644" y="1386377"/>
            <a:ext cx="8437500" cy="623248"/>
          </a:xfrm>
        </p:spPr>
        <p:txBody>
          <a:bodyPr/>
          <a:lstStyle>
            <a:lvl1pPr>
              <a:defRPr/>
            </a:lvl1pPr>
          </a:lstStyle>
          <a:p>
            <a:r>
              <a:rPr lang="en-US" dirty="0"/>
              <a:t>Presentation title</a:t>
            </a:r>
            <a:endParaRPr lang="en-GB" dirty="0"/>
          </a:p>
        </p:txBody>
      </p:sp>
      <p:sp>
        <p:nvSpPr>
          <p:cNvPr id="24" name="Text Placeholder 22"/>
          <p:cNvSpPr>
            <a:spLocks noGrp="1"/>
          </p:cNvSpPr>
          <p:nvPr>
            <p:ph type="body" sz="quarter" idx="11" hasCustomPrompt="1"/>
          </p:nvPr>
        </p:nvSpPr>
        <p:spPr>
          <a:xfrm>
            <a:off x="208954" y="2348707"/>
            <a:ext cx="8426190" cy="815608"/>
          </a:xfrm>
          <a:prstGeom prst="rect">
            <a:avLst/>
          </a:prstGeom>
        </p:spPr>
        <p:txBody>
          <a:bodyPr/>
          <a:lstStyle>
            <a:lvl1pPr>
              <a:defRPr>
                <a:solidFill>
                  <a:schemeClr val="tx1"/>
                </a:solidFill>
              </a:defRPr>
            </a:lvl1pPr>
            <a:lvl2pPr>
              <a:defRPr>
                <a:solidFill>
                  <a:schemeClr val="bg2"/>
                </a:solidFill>
              </a:defRPr>
            </a:lvl2pPr>
            <a:lvl3pPr>
              <a:defRPr>
                <a:solidFill>
                  <a:schemeClr val="bg2"/>
                </a:solidFill>
              </a:defRPr>
            </a:lvl3pPr>
            <a:lvl4pPr>
              <a:buClr>
                <a:schemeClr val="bg2"/>
              </a:buClr>
              <a:defRPr>
                <a:solidFill>
                  <a:schemeClr val="bg2"/>
                </a:solidFill>
              </a:defRPr>
            </a:lvl4pPr>
            <a:lvl5pPr>
              <a:defRPr>
                <a:solidFill>
                  <a:schemeClr val="bg2"/>
                </a:solidFill>
              </a:defRPr>
            </a:lvl5pPr>
          </a:lstStyle>
          <a:p>
            <a:pPr lvl="0"/>
            <a:r>
              <a:rPr lang="en-US" dirty="0"/>
              <a:t>Name, job title</a:t>
            </a:r>
            <a:br>
              <a:rPr lang="en-US" dirty="0"/>
            </a:br>
            <a:r>
              <a:rPr lang="en-US" dirty="0"/>
              <a:t>Date</a:t>
            </a:r>
            <a:endParaRPr lang="en-GB" dirty="0"/>
          </a:p>
        </p:txBody>
      </p:sp>
    </p:spTree>
    <p:extLst>
      <p:ext uri="{BB962C8B-B14F-4D97-AF65-F5344CB8AC3E}">
        <p14:creationId xmlns:p14="http://schemas.microsoft.com/office/powerpoint/2010/main" val="4275348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slide - 1 column text">
    <p:spTree>
      <p:nvGrpSpPr>
        <p:cNvPr id="1" name=""/>
        <p:cNvGrpSpPr/>
        <p:nvPr/>
      </p:nvGrpSpPr>
      <p:grpSpPr>
        <a:xfrm>
          <a:off x="0" y="0"/>
          <a:ext cx="0" cy="0"/>
          <a:chOff x="0" y="0"/>
          <a:chExt cx="0" cy="0"/>
        </a:xfrm>
      </p:grpSpPr>
      <p:sp>
        <p:nvSpPr>
          <p:cNvPr id="3" name="Title 2"/>
          <p:cNvSpPr>
            <a:spLocks noGrp="1"/>
          </p:cNvSpPr>
          <p:nvPr>
            <p:ph type="title" hasCustomPrompt="1"/>
          </p:nvPr>
        </p:nvSpPr>
        <p:spPr/>
        <p:txBody>
          <a:bodyPr/>
          <a:lstStyle>
            <a:lvl1pPr>
              <a:defRPr/>
            </a:lvl1pPr>
          </a:lstStyle>
          <a:p>
            <a:r>
              <a:rPr lang="en-US" dirty="0"/>
              <a:t>Slide title</a:t>
            </a:r>
            <a:endParaRPr lang="en-GB" dirty="0"/>
          </a:p>
        </p:txBody>
      </p:sp>
      <p:sp>
        <p:nvSpPr>
          <p:cNvPr id="4" name="Footer Placeholder 3"/>
          <p:cNvSpPr>
            <a:spLocks noGrp="1"/>
          </p:cNvSpPr>
          <p:nvPr>
            <p:ph type="ftr" sz="quarter" idx="12"/>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5" name="Text Placeholder 4"/>
          <p:cNvSpPr>
            <a:spLocks noGrp="1"/>
          </p:cNvSpPr>
          <p:nvPr>
            <p:ph type="body" sz="quarter" idx="11" hasCustomPrompt="1"/>
          </p:nvPr>
        </p:nvSpPr>
        <p:spPr>
          <a:xfrm>
            <a:off x="197645" y="2360613"/>
            <a:ext cx="8424863" cy="3606800"/>
          </a:xfrm>
          <a:prstGeom prst="rect">
            <a:avLst/>
          </a:prstGeom>
        </p:spPr>
        <p:txBody>
          <a:bodyPr>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Adiabatic process air </a:t>
            </a:r>
            <a:r>
              <a:rPr lang="en-GB" dirty="0" err="1"/>
              <a:t>air</a:t>
            </a:r>
            <a:r>
              <a:rPr lang="en-GB" dirty="0"/>
              <a:t> mass thunderstorm climate </a:t>
            </a:r>
            <a:r>
              <a:rPr lang="en-GB" dirty="0" err="1"/>
              <a:t>climate</a:t>
            </a:r>
            <a:r>
              <a:rPr lang="en-GB" dirty="0"/>
              <a:t> analysis </a:t>
            </a:r>
            <a:r>
              <a:rPr lang="en-GB" dirty="0" smtClean="0"/>
              <a:t>centre </a:t>
            </a:r>
            <a:r>
              <a:rPr lang="en-GB" dirty="0"/>
              <a:t>(</a:t>
            </a:r>
            <a:r>
              <a:rPr lang="en-GB" dirty="0" err="1"/>
              <a:t>cac</a:t>
            </a:r>
            <a:r>
              <a:rPr lang="en-GB" dirty="0"/>
              <a:t>) cloud cloudburst </a:t>
            </a:r>
            <a:r>
              <a:rPr lang="en-GB" dirty="0" smtClean="0"/>
              <a:t>downdraught </a:t>
            </a:r>
            <a:r>
              <a:rPr lang="en-GB" dirty="0"/>
              <a:t>geostrophic wind hydrometeor icing mean sea level oceanography overcast rotor cloud salt water snowflakes snow squall stable/stability </a:t>
            </a:r>
            <a:r>
              <a:rPr lang="en-GB" dirty="0" err="1"/>
              <a:t>stratiform</a:t>
            </a:r>
            <a:r>
              <a:rPr lang="en-GB" dirty="0"/>
              <a:t> summation layer amount sun pillar </a:t>
            </a:r>
            <a:r>
              <a:rPr lang="en-GB" dirty="0" err="1" smtClean="0"/>
              <a:t>updraught</a:t>
            </a:r>
            <a:r>
              <a:rPr lang="en-GB" dirty="0" smtClean="0"/>
              <a:t> </a:t>
            </a:r>
            <a:r>
              <a:rPr lang="en-GB" dirty="0"/>
              <a:t>upslope effect warning waterspout wind vane. </a:t>
            </a:r>
          </a:p>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Adiabatic process air </a:t>
            </a:r>
            <a:r>
              <a:rPr lang="en-GB" dirty="0" err="1"/>
              <a:t>air</a:t>
            </a:r>
            <a:r>
              <a:rPr lang="en-GB" dirty="0"/>
              <a:t> mass thunderstorm climate </a:t>
            </a:r>
            <a:r>
              <a:rPr lang="en-GB" dirty="0" err="1"/>
              <a:t>climate</a:t>
            </a:r>
            <a:r>
              <a:rPr lang="en-GB" dirty="0"/>
              <a:t> analysis.</a:t>
            </a:r>
          </a:p>
          <a:p>
            <a:pPr lvl="0"/>
            <a:endParaRPr lang="en-US" dirty="0"/>
          </a:p>
        </p:txBody>
      </p:sp>
    </p:spTree>
    <p:extLst>
      <p:ext uri="{BB962C8B-B14F-4D97-AF65-F5344CB8AC3E}">
        <p14:creationId xmlns:p14="http://schemas.microsoft.com/office/powerpoint/2010/main" val="531439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slide - 2 column text">
    <p:spTree>
      <p:nvGrpSpPr>
        <p:cNvPr id="1" name=""/>
        <p:cNvGrpSpPr/>
        <p:nvPr/>
      </p:nvGrpSpPr>
      <p:grpSpPr>
        <a:xfrm>
          <a:off x="0" y="0"/>
          <a:ext cx="0" cy="0"/>
          <a:chOff x="0" y="0"/>
          <a:chExt cx="0" cy="0"/>
        </a:xfrm>
      </p:grpSpPr>
      <p:sp>
        <p:nvSpPr>
          <p:cNvPr id="3" name="Title 2"/>
          <p:cNvSpPr>
            <a:spLocks noGrp="1"/>
          </p:cNvSpPr>
          <p:nvPr>
            <p:ph type="title" hasCustomPrompt="1"/>
          </p:nvPr>
        </p:nvSpPr>
        <p:spPr/>
        <p:txBody>
          <a:bodyPr/>
          <a:lstStyle>
            <a:lvl1pPr>
              <a:defRPr/>
            </a:lvl1pPr>
          </a:lstStyle>
          <a:p>
            <a:r>
              <a:rPr lang="en-US" dirty="0"/>
              <a:t>Slide title</a:t>
            </a:r>
            <a:endParaRPr lang="en-GB" dirty="0"/>
          </a:p>
        </p:txBody>
      </p:sp>
      <p:sp>
        <p:nvSpPr>
          <p:cNvPr id="4" name="Footer Placeholder 3"/>
          <p:cNvSpPr>
            <a:spLocks noGrp="1"/>
          </p:cNvSpPr>
          <p:nvPr>
            <p:ph type="ftr" sz="quarter" idx="12"/>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5" name="Text Placeholder 4"/>
          <p:cNvSpPr>
            <a:spLocks noGrp="1"/>
          </p:cNvSpPr>
          <p:nvPr>
            <p:ph type="body" sz="quarter" idx="11" hasCustomPrompt="1"/>
          </p:nvPr>
        </p:nvSpPr>
        <p:spPr>
          <a:xfrm>
            <a:off x="197645" y="2360613"/>
            <a:ext cx="4050506" cy="3606800"/>
          </a:xfrm>
          <a:prstGeom prst="rect">
            <a:avLst/>
          </a:prstGeom>
        </p:spPr>
        <p:txBody>
          <a:bodyPr numCol="1" spcCol="0">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Adiabatic process air </a:t>
            </a:r>
            <a:r>
              <a:rPr lang="en-GB" dirty="0" err="1"/>
              <a:t>air</a:t>
            </a:r>
            <a:r>
              <a:rPr lang="en-GB" dirty="0"/>
              <a:t> mass thunderstorm climate </a:t>
            </a:r>
            <a:r>
              <a:rPr lang="en-GB" dirty="0" err="1"/>
              <a:t>climate</a:t>
            </a:r>
            <a:r>
              <a:rPr lang="en-GB" dirty="0"/>
              <a:t> analysis </a:t>
            </a:r>
            <a:r>
              <a:rPr lang="en-GB" dirty="0" smtClean="0"/>
              <a:t>centre </a:t>
            </a:r>
            <a:r>
              <a:rPr lang="en-GB" dirty="0"/>
              <a:t>(</a:t>
            </a:r>
            <a:r>
              <a:rPr lang="en-GB" dirty="0" err="1"/>
              <a:t>cac</a:t>
            </a:r>
            <a:r>
              <a:rPr lang="en-GB" dirty="0"/>
              <a:t>) cloud cloudburst </a:t>
            </a:r>
            <a:r>
              <a:rPr lang="en-GB" dirty="0" smtClean="0"/>
              <a:t>downdraught </a:t>
            </a:r>
            <a:r>
              <a:rPr lang="en-GB" dirty="0"/>
              <a:t>geostrophic wind hydrometeor icing mean sea level oceanography overcast rotor cloud salt water snowflakes</a:t>
            </a:r>
            <a:endParaRPr lang="en-US" dirty="0"/>
          </a:p>
        </p:txBody>
      </p:sp>
      <p:sp>
        <p:nvSpPr>
          <p:cNvPr id="6" name="Text Placeholder 4"/>
          <p:cNvSpPr>
            <a:spLocks noGrp="1"/>
          </p:cNvSpPr>
          <p:nvPr>
            <p:ph type="body" sz="quarter" idx="13" hasCustomPrompt="1"/>
          </p:nvPr>
        </p:nvSpPr>
        <p:spPr>
          <a:xfrm>
            <a:off x="4585693" y="2360613"/>
            <a:ext cx="4050506" cy="3606800"/>
          </a:xfrm>
          <a:prstGeom prst="rect">
            <a:avLst/>
          </a:prstGeom>
        </p:spPr>
        <p:txBody>
          <a:bodyPr numCol="1" spcCol="0">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Adiabatic process air </a:t>
            </a:r>
            <a:r>
              <a:rPr lang="en-GB" dirty="0" err="1"/>
              <a:t>air</a:t>
            </a:r>
            <a:r>
              <a:rPr lang="en-GB" dirty="0"/>
              <a:t> mass thunderstorm climate </a:t>
            </a:r>
            <a:r>
              <a:rPr lang="en-GB" dirty="0" err="1"/>
              <a:t>climate</a:t>
            </a:r>
            <a:r>
              <a:rPr lang="en-GB" dirty="0"/>
              <a:t> analysis </a:t>
            </a:r>
            <a:r>
              <a:rPr lang="en-GB" dirty="0" smtClean="0"/>
              <a:t>centre </a:t>
            </a:r>
            <a:r>
              <a:rPr lang="en-GB" dirty="0"/>
              <a:t>(</a:t>
            </a:r>
            <a:r>
              <a:rPr lang="en-GB" dirty="0" err="1"/>
              <a:t>cac</a:t>
            </a:r>
            <a:r>
              <a:rPr lang="en-GB" dirty="0"/>
              <a:t>) cloud cloudburst </a:t>
            </a:r>
            <a:r>
              <a:rPr lang="en-GB" dirty="0" smtClean="0"/>
              <a:t>downdraught </a:t>
            </a:r>
            <a:r>
              <a:rPr lang="en-GB" dirty="0"/>
              <a:t>geostrophic wind hydrometeor icing mean sea level oceanography overcast rotor cloud salt water snowflakes</a:t>
            </a:r>
            <a:endParaRPr lang="en-US" dirty="0"/>
          </a:p>
        </p:txBody>
      </p:sp>
    </p:spTree>
    <p:extLst>
      <p:ext uri="{BB962C8B-B14F-4D97-AF65-F5344CB8AC3E}">
        <p14:creationId xmlns:p14="http://schemas.microsoft.com/office/powerpoint/2010/main" val="3909365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slide - 3 column text">
    <p:spTree>
      <p:nvGrpSpPr>
        <p:cNvPr id="1" name=""/>
        <p:cNvGrpSpPr/>
        <p:nvPr/>
      </p:nvGrpSpPr>
      <p:grpSpPr>
        <a:xfrm>
          <a:off x="0" y="0"/>
          <a:ext cx="0" cy="0"/>
          <a:chOff x="0" y="0"/>
          <a:chExt cx="0" cy="0"/>
        </a:xfrm>
      </p:grpSpPr>
      <p:sp>
        <p:nvSpPr>
          <p:cNvPr id="3" name="Title 2"/>
          <p:cNvSpPr>
            <a:spLocks noGrp="1"/>
          </p:cNvSpPr>
          <p:nvPr>
            <p:ph type="title" hasCustomPrompt="1"/>
          </p:nvPr>
        </p:nvSpPr>
        <p:spPr/>
        <p:txBody>
          <a:bodyPr/>
          <a:lstStyle>
            <a:lvl1pPr>
              <a:defRPr/>
            </a:lvl1pPr>
          </a:lstStyle>
          <a:p>
            <a:r>
              <a:rPr lang="en-US" dirty="0"/>
              <a:t>Slide title</a:t>
            </a:r>
            <a:endParaRPr lang="en-GB" dirty="0"/>
          </a:p>
        </p:txBody>
      </p:sp>
      <p:sp>
        <p:nvSpPr>
          <p:cNvPr id="4" name="Footer Placeholder 3"/>
          <p:cNvSpPr>
            <a:spLocks noGrp="1"/>
          </p:cNvSpPr>
          <p:nvPr>
            <p:ph type="ftr" sz="quarter" idx="12"/>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5" name="Text Placeholder 4"/>
          <p:cNvSpPr>
            <a:spLocks noGrp="1"/>
          </p:cNvSpPr>
          <p:nvPr>
            <p:ph type="body" sz="quarter" idx="11" hasCustomPrompt="1"/>
          </p:nvPr>
        </p:nvSpPr>
        <p:spPr>
          <a:xfrm>
            <a:off x="197645" y="2360613"/>
            <a:ext cx="2578894" cy="3606800"/>
          </a:xfrm>
          <a:prstGeom prst="rect">
            <a:avLst/>
          </a:prstGeom>
        </p:spPr>
        <p:txBody>
          <a:bodyPr numCol="1" spcCol="0">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t>
            </a:r>
            <a:endParaRPr lang="en-US" dirty="0"/>
          </a:p>
        </p:txBody>
      </p:sp>
      <p:sp>
        <p:nvSpPr>
          <p:cNvPr id="6" name="Text Placeholder 4"/>
          <p:cNvSpPr>
            <a:spLocks noGrp="1"/>
          </p:cNvSpPr>
          <p:nvPr>
            <p:ph type="body" sz="quarter" idx="13" hasCustomPrompt="1"/>
          </p:nvPr>
        </p:nvSpPr>
        <p:spPr>
          <a:xfrm>
            <a:off x="3127178" y="2360613"/>
            <a:ext cx="2578894" cy="3606800"/>
          </a:xfrm>
          <a:prstGeom prst="rect">
            <a:avLst/>
          </a:prstGeom>
        </p:spPr>
        <p:txBody>
          <a:bodyPr numCol="1" spcCol="0">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t>
            </a:r>
            <a:endParaRPr lang="en-US" dirty="0"/>
          </a:p>
        </p:txBody>
      </p:sp>
      <p:sp>
        <p:nvSpPr>
          <p:cNvPr id="8" name="Text Placeholder 4"/>
          <p:cNvSpPr>
            <a:spLocks noGrp="1"/>
          </p:cNvSpPr>
          <p:nvPr>
            <p:ph type="body" sz="quarter" idx="14" hasCustomPrompt="1"/>
          </p:nvPr>
        </p:nvSpPr>
        <p:spPr>
          <a:xfrm>
            <a:off x="6057306" y="2348707"/>
            <a:ext cx="2578894" cy="3606800"/>
          </a:xfrm>
          <a:prstGeom prst="rect">
            <a:avLst/>
          </a:prstGeom>
        </p:spPr>
        <p:txBody>
          <a:bodyPr numCol="1" spcCol="0">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t>
            </a:r>
            <a:endParaRPr lang="en-US" dirty="0"/>
          </a:p>
        </p:txBody>
      </p:sp>
    </p:spTree>
    <p:extLst>
      <p:ext uri="{BB962C8B-B14F-4D97-AF65-F5344CB8AC3E}">
        <p14:creationId xmlns:p14="http://schemas.microsoft.com/office/powerpoint/2010/main" val="4009280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lide - 1 column text &amp; image">
    <p:spTree>
      <p:nvGrpSpPr>
        <p:cNvPr id="1" name=""/>
        <p:cNvGrpSpPr/>
        <p:nvPr/>
      </p:nvGrpSpPr>
      <p:grpSpPr>
        <a:xfrm>
          <a:off x="0" y="0"/>
          <a:ext cx="0" cy="0"/>
          <a:chOff x="0" y="0"/>
          <a:chExt cx="0" cy="0"/>
        </a:xfrm>
      </p:grpSpPr>
      <p:sp>
        <p:nvSpPr>
          <p:cNvPr id="5" name="Picture Placeholder 4"/>
          <p:cNvSpPr>
            <a:spLocks noGrp="1"/>
          </p:cNvSpPr>
          <p:nvPr>
            <p:ph type="pic" sz="quarter" idx="16" hasCustomPrompt="1"/>
          </p:nvPr>
        </p:nvSpPr>
        <p:spPr>
          <a:xfrm>
            <a:off x="4572000" y="2"/>
            <a:ext cx="4572000" cy="6309519"/>
          </a:xfrm>
          <a:prstGeom prst="rect">
            <a:avLst/>
          </a:prstGeom>
          <a:solidFill>
            <a:schemeClr val="tx1">
              <a:lumMod val="10000"/>
              <a:lumOff val="90000"/>
            </a:schemeClr>
          </a:solidFill>
        </p:spPr>
        <p:txBody>
          <a:bodyPr anchor="ctr" anchorCtr="0"/>
          <a:lstStyle>
            <a:lvl1pPr algn="ctr">
              <a:defRPr baseline="0"/>
            </a:lvl1pPr>
          </a:lstStyle>
          <a:p>
            <a:r>
              <a:rPr lang="en-GB" dirty="0"/>
              <a:t>Insert image here</a:t>
            </a:r>
          </a:p>
        </p:txBody>
      </p:sp>
      <p:sp>
        <p:nvSpPr>
          <p:cNvPr id="2" name="Footer Placeholder 1"/>
          <p:cNvSpPr>
            <a:spLocks noGrp="1"/>
          </p:cNvSpPr>
          <p:nvPr>
            <p:ph type="ftr" sz="quarter" idx="15"/>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15" name="Text Placeholder 4"/>
          <p:cNvSpPr>
            <a:spLocks noGrp="1"/>
          </p:cNvSpPr>
          <p:nvPr>
            <p:ph type="body" sz="quarter" idx="11" hasCustomPrompt="1"/>
          </p:nvPr>
        </p:nvSpPr>
        <p:spPr>
          <a:xfrm>
            <a:off x="197645" y="2365036"/>
            <a:ext cx="4050506" cy="3618707"/>
          </a:xfrm>
          <a:prstGeom prst="rect">
            <a:avLst/>
          </a:prstGeom>
        </p:spPr>
        <p:txBody>
          <a:bodyPr>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Adiabatic process air </a:t>
            </a:r>
            <a:r>
              <a:rPr lang="en-GB" dirty="0" err="1"/>
              <a:t>air</a:t>
            </a:r>
            <a:r>
              <a:rPr lang="en-GB" dirty="0"/>
              <a:t> mass thunderstorm climate </a:t>
            </a:r>
            <a:r>
              <a:rPr lang="en-GB" dirty="0" err="1"/>
              <a:t>climate</a:t>
            </a:r>
            <a:r>
              <a:rPr lang="en-GB" dirty="0"/>
              <a:t> analysis </a:t>
            </a:r>
            <a:r>
              <a:rPr lang="en-GB" dirty="0" smtClean="0"/>
              <a:t>centre </a:t>
            </a:r>
            <a:r>
              <a:rPr lang="en-GB" dirty="0"/>
              <a:t>(</a:t>
            </a:r>
            <a:r>
              <a:rPr lang="en-GB" dirty="0" err="1"/>
              <a:t>cac</a:t>
            </a:r>
            <a:r>
              <a:rPr lang="en-GB" dirty="0"/>
              <a:t>) cloud cloudburst </a:t>
            </a:r>
            <a:r>
              <a:rPr lang="en-GB" dirty="0" smtClean="0"/>
              <a:t>downdraught </a:t>
            </a:r>
            <a:r>
              <a:rPr lang="en-GB" dirty="0"/>
              <a:t>geostrophic wind hydrometeor icing mean sea level oceanography overcast rotor cloud salt water.</a:t>
            </a:r>
            <a:endParaRPr lang="en-US" dirty="0"/>
          </a:p>
        </p:txBody>
      </p:sp>
      <p:sp>
        <p:nvSpPr>
          <p:cNvPr id="6" name="Title 2"/>
          <p:cNvSpPr>
            <a:spLocks noGrp="1"/>
          </p:cNvSpPr>
          <p:nvPr>
            <p:ph type="title" hasCustomPrompt="1"/>
          </p:nvPr>
        </p:nvSpPr>
        <p:spPr>
          <a:xfrm>
            <a:off x="197644" y="1386377"/>
            <a:ext cx="8437500" cy="623248"/>
          </a:xfrm>
        </p:spPr>
        <p:txBody>
          <a:bodyPr/>
          <a:lstStyle>
            <a:lvl1pPr>
              <a:defRPr/>
            </a:lvl1pPr>
          </a:lstStyle>
          <a:p>
            <a:r>
              <a:rPr lang="en-US" dirty="0"/>
              <a:t>Slide title</a:t>
            </a:r>
            <a:endParaRPr lang="en-GB" dirty="0"/>
          </a:p>
        </p:txBody>
      </p:sp>
    </p:spTree>
    <p:extLst>
      <p:ext uri="{BB962C8B-B14F-4D97-AF65-F5344CB8AC3E}">
        <p14:creationId xmlns:p14="http://schemas.microsoft.com/office/powerpoint/2010/main" val="3998157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ontent slide - 1 column text &amp; table">
    <p:spTree>
      <p:nvGrpSpPr>
        <p:cNvPr id="1" name=""/>
        <p:cNvGrpSpPr/>
        <p:nvPr/>
      </p:nvGrpSpPr>
      <p:grpSpPr>
        <a:xfrm>
          <a:off x="0" y="0"/>
          <a:ext cx="0" cy="0"/>
          <a:chOff x="0" y="0"/>
          <a:chExt cx="0" cy="0"/>
        </a:xfrm>
      </p:grpSpPr>
      <p:sp>
        <p:nvSpPr>
          <p:cNvPr id="2" name="Footer Placeholder 1"/>
          <p:cNvSpPr>
            <a:spLocks noGrp="1"/>
          </p:cNvSpPr>
          <p:nvPr>
            <p:ph type="ftr" sz="quarter" idx="15"/>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15" name="Text Placeholder 4"/>
          <p:cNvSpPr>
            <a:spLocks noGrp="1"/>
          </p:cNvSpPr>
          <p:nvPr>
            <p:ph type="body" sz="quarter" idx="11" hasCustomPrompt="1"/>
          </p:nvPr>
        </p:nvSpPr>
        <p:spPr>
          <a:xfrm>
            <a:off x="197645" y="2365036"/>
            <a:ext cx="4050506" cy="3618707"/>
          </a:xfrm>
          <a:prstGeom prst="rect">
            <a:avLst/>
          </a:prstGeom>
        </p:spPr>
        <p:txBody>
          <a:bodyPr>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Adiabatic process air </a:t>
            </a:r>
            <a:r>
              <a:rPr lang="en-GB" dirty="0" err="1"/>
              <a:t>air</a:t>
            </a:r>
            <a:r>
              <a:rPr lang="en-GB" dirty="0"/>
              <a:t> mass thunderstorm climate </a:t>
            </a:r>
            <a:r>
              <a:rPr lang="en-GB" dirty="0" err="1"/>
              <a:t>climate</a:t>
            </a:r>
            <a:r>
              <a:rPr lang="en-GB" dirty="0"/>
              <a:t> analysis </a:t>
            </a:r>
            <a:r>
              <a:rPr lang="en-GB" dirty="0" smtClean="0"/>
              <a:t>centre </a:t>
            </a:r>
            <a:r>
              <a:rPr lang="en-GB" dirty="0"/>
              <a:t>(</a:t>
            </a:r>
            <a:r>
              <a:rPr lang="en-GB" dirty="0" err="1"/>
              <a:t>cac</a:t>
            </a:r>
            <a:r>
              <a:rPr lang="en-GB" dirty="0"/>
              <a:t>) cloud cloudburst </a:t>
            </a:r>
            <a:r>
              <a:rPr lang="en-GB" dirty="0" smtClean="0"/>
              <a:t>downdraught </a:t>
            </a:r>
            <a:r>
              <a:rPr lang="en-GB" dirty="0"/>
              <a:t>geostrophic wind hydrometeor icing mean sea level oceanography overcast rotor cloud salt water.</a:t>
            </a:r>
            <a:endParaRPr lang="en-US" dirty="0"/>
          </a:p>
        </p:txBody>
      </p:sp>
      <p:sp>
        <p:nvSpPr>
          <p:cNvPr id="6" name="Table Placeholder 5"/>
          <p:cNvSpPr>
            <a:spLocks noGrp="1"/>
          </p:cNvSpPr>
          <p:nvPr>
            <p:ph type="tbl" sz="quarter" idx="17" hasCustomPrompt="1"/>
          </p:nvPr>
        </p:nvSpPr>
        <p:spPr>
          <a:xfrm>
            <a:off x="4572001" y="2348707"/>
            <a:ext cx="4064199" cy="3618707"/>
          </a:xfrm>
        </p:spPr>
        <p:style>
          <a:lnRef idx="3">
            <a:schemeClr val="lt1"/>
          </a:lnRef>
          <a:fillRef idx="1">
            <a:schemeClr val="accent6"/>
          </a:fillRef>
          <a:effectRef idx="1">
            <a:schemeClr val="accent6"/>
          </a:effectRef>
          <a:fontRef idx="none"/>
        </p:style>
        <p:txBody>
          <a:bodyPr anchor="ctr" anchorCtr="1"/>
          <a:lstStyle>
            <a:lvl1pPr>
              <a:defRPr/>
            </a:lvl1pPr>
          </a:lstStyle>
          <a:p>
            <a:r>
              <a:rPr lang="en-GB" dirty="0"/>
              <a:t>Click here to add table</a:t>
            </a:r>
          </a:p>
        </p:txBody>
      </p:sp>
      <p:sp>
        <p:nvSpPr>
          <p:cNvPr id="7" name="Title 2"/>
          <p:cNvSpPr>
            <a:spLocks noGrp="1"/>
          </p:cNvSpPr>
          <p:nvPr>
            <p:ph type="title" hasCustomPrompt="1"/>
          </p:nvPr>
        </p:nvSpPr>
        <p:spPr>
          <a:xfrm>
            <a:off x="197644" y="1386377"/>
            <a:ext cx="8437500" cy="623248"/>
          </a:xfrm>
        </p:spPr>
        <p:txBody>
          <a:bodyPr/>
          <a:lstStyle>
            <a:lvl1pPr>
              <a:defRPr/>
            </a:lvl1pPr>
          </a:lstStyle>
          <a:p>
            <a:r>
              <a:rPr lang="en-US" dirty="0"/>
              <a:t>Slide title</a:t>
            </a:r>
            <a:endParaRPr lang="en-GB" dirty="0"/>
          </a:p>
        </p:txBody>
      </p:sp>
    </p:spTree>
    <p:extLst>
      <p:ext uri="{BB962C8B-B14F-4D97-AF65-F5344CB8AC3E}">
        <p14:creationId xmlns:p14="http://schemas.microsoft.com/office/powerpoint/2010/main" val="399901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slide - full image">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6" name="Picture Placeholder 4"/>
          <p:cNvSpPr>
            <a:spLocks noGrp="1"/>
          </p:cNvSpPr>
          <p:nvPr>
            <p:ph type="pic" sz="quarter" idx="16" hasCustomPrompt="1"/>
          </p:nvPr>
        </p:nvSpPr>
        <p:spPr>
          <a:xfrm>
            <a:off x="0" y="998539"/>
            <a:ext cx="9144000" cy="5310981"/>
          </a:xfrm>
          <a:prstGeom prst="rect">
            <a:avLst/>
          </a:prstGeom>
          <a:solidFill>
            <a:schemeClr val="tx1">
              <a:lumMod val="10000"/>
              <a:lumOff val="90000"/>
            </a:schemeClr>
          </a:solidFill>
        </p:spPr>
        <p:txBody>
          <a:bodyPr anchor="ctr" anchorCtr="0"/>
          <a:lstStyle>
            <a:lvl1pPr algn="ctr">
              <a:defRPr baseline="0"/>
            </a:lvl1pPr>
          </a:lstStyle>
          <a:p>
            <a:r>
              <a:rPr lang="en-GB" dirty="0"/>
              <a:t>Insert image here</a:t>
            </a:r>
          </a:p>
        </p:txBody>
      </p:sp>
    </p:spTree>
    <p:extLst>
      <p:ext uri="{BB962C8B-B14F-4D97-AF65-F5344CB8AC3E}">
        <p14:creationId xmlns:p14="http://schemas.microsoft.com/office/powerpoint/2010/main" val="3571567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slide - 1 column bulle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Slide title</a:t>
            </a:r>
            <a:endParaRPr lang="en-GB" dirty="0"/>
          </a:p>
        </p:txBody>
      </p:sp>
      <p:sp>
        <p:nvSpPr>
          <p:cNvPr id="3" name="Footer Placeholder 2"/>
          <p:cNvSpPr>
            <a:spLocks noGrp="1"/>
          </p:cNvSpPr>
          <p:nvPr>
            <p:ph type="ftr" sz="quarter" idx="10"/>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5" name="Text Placeholder 4"/>
          <p:cNvSpPr>
            <a:spLocks noGrp="1"/>
          </p:cNvSpPr>
          <p:nvPr>
            <p:ph type="body" sz="quarter" idx="11" hasCustomPrompt="1"/>
          </p:nvPr>
        </p:nvSpPr>
        <p:spPr>
          <a:xfrm>
            <a:off x="197644" y="2348707"/>
            <a:ext cx="8437364" cy="3618707"/>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Tree>
    <p:extLst>
      <p:ext uri="{BB962C8B-B14F-4D97-AF65-F5344CB8AC3E}">
        <p14:creationId xmlns:p14="http://schemas.microsoft.com/office/powerpoint/2010/main" val="169186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lide - 2 column bulle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Slide title</a:t>
            </a:r>
            <a:endParaRPr lang="en-GB" dirty="0"/>
          </a:p>
        </p:txBody>
      </p:sp>
      <p:sp>
        <p:nvSpPr>
          <p:cNvPr id="3" name="Footer Placeholder 2"/>
          <p:cNvSpPr>
            <a:spLocks noGrp="1"/>
          </p:cNvSpPr>
          <p:nvPr>
            <p:ph type="ftr" sz="quarter" idx="10"/>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cxnSp>
        <p:nvCxnSpPr>
          <p:cNvPr id="7" name="Straight Connector 6"/>
          <p:cNvCxnSpPr/>
          <p:nvPr userDrawn="1"/>
        </p:nvCxnSpPr>
        <p:spPr>
          <a:xfrm>
            <a:off x="4403700" y="2360612"/>
            <a:ext cx="0" cy="3625429"/>
          </a:xfrm>
          <a:prstGeom prst="line">
            <a:avLst/>
          </a:prstGeom>
        </p:spPr>
        <p:style>
          <a:lnRef idx="1">
            <a:schemeClr val="dk1"/>
          </a:lnRef>
          <a:fillRef idx="0">
            <a:schemeClr val="dk1"/>
          </a:fillRef>
          <a:effectRef idx="0">
            <a:schemeClr val="dk1"/>
          </a:effectRef>
          <a:fontRef idx="minor">
            <a:schemeClr val="tx1"/>
          </a:fontRef>
        </p:style>
      </p:cxnSp>
      <p:sp>
        <p:nvSpPr>
          <p:cNvPr id="5" name="Text Placeholder 4"/>
          <p:cNvSpPr>
            <a:spLocks noGrp="1"/>
          </p:cNvSpPr>
          <p:nvPr>
            <p:ph type="body" sz="quarter" idx="11" hasCustomPrompt="1"/>
          </p:nvPr>
        </p:nvSpPr>
        <p:spPr>
          <a:xfrm>
            <a:off x="197644" y="2348707"/>
            <a:ext cx="4050506" cy="3618707"/>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
        <p:nvSpPr>
          <p:cNvPr id="6" name="Text Placeholder 4"/>
          <p:cNvSpPr>
            <a:spLocks noGrp="1"/>
          </p:cNvSpPr>
          <p:nvPr>
            <p:ph type="body" sz="quarter" idx="12" hasCustomPrompt="1"/>
          </p:nvPr>
        </p:nvSpPr>
        <p:spPr>
          <a:xfrm>
            <a:off x="4585693" y="2348707"/>
            <a:ext cx="4050506" cy="3618707"/>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Tree>
    <p:extLst>
      <p:ext uri="{BB962C8B-B14F-4D97-AF65-F5344CB8AC3E}">
        <p14:creationId xmlns:p14="http://schemas.microsoft.com/office/powerpoint/2010/main" val="1269451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slide - 1 column bullets &amp; image">
    <p:spTree>
      <p:nvGrpSpPr>
        <p:cNvPr id="1" name=""/>
        <p:cNvGrpSpPr/>
        <p:nvPr/>
      </p:nvGrpSpPr>
      <p:grpSpPr>
        <a:xfrm>
          <a:off x="0" y="0"/>
          <a:ext cx="0" cy="0"/>
          <a:chOff x="0" y="0"/>
          <a:chExt cx="0" cy="0"/>
        </a:xfrm>
      </p:grpSpPr>
      <p:sp>
        <p:nvSpPr>
          <p:cNvPr id="2" name="Footer Placeholder 1"/>
          <p:cNvSpPr>
            <a:spLocks noGrp="1"/>
          </p:cNvSpPr>
          <p:nvPr>
            <p:ph type="ftr" sz="quarter" idx="15"/>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7" name="Picture Placeholder 4"/>
          <p:cNvSpPr>
            <a:spLocks noGrp="1"/>
          </p:cNvSpPr>
          <p:nvPr>
            <p:ph type="pic" sz="quarter" idx="16" hasCustomPrompt="1"/>
          </p:nvPr>
        </p:nvSpPr>
        <p:spPr>
          <a:xfrm>
            <a:off x="4572000" y="2"/>
            <a:ext cx="4572000" cy="6309519"/>
          </a:xfrm>
          <a:prstGeom prst="rect">
            <a:avLst/>
          </a:prstGeom>
          <a:solidFill>
            <a:schemeClr val="tx1">
              <a:lumMod val="10000"/>
              <a:lumOff val="90000"/>
            </a:schemeClr>
          </a:solidFill>
        </p:spPr>
        <p:txBody>
          <a:bodyPr anchor="ctr" anchorCtr="0"/>
          <a:lstStyle>
            <a:lvl1pPr algn="ctr">
              <a:defRPr baseline="0"/>
            </a:lvl1pPr>
          </a:lstStyle>
          <a:p>
            <a:r>
              <a:rPr lang="en-GB" dirty="0"/>
              <a:t>Insert image here</a:t>
            </a:r>
          </a:p>
        </p:txBody>
      </p:sp>
      <p:sp>
        <p:nvSpPr>
          <p:cNvPr id="5" name="Text Placeholder 4"/>
          <p:cNvSpPr>
            <a:spLocks noGrp="1"/>
          </p:cNvSpPr>
          <p:nvPr>
            <p:ph type="body" sz="quarter" idx="11" hasCustomPrompt="1"/>
          </p:nvPr>
        </p:nvSpPr>
        <p:spPr>
          <a:xfrm>
            <a:off x="197644" y="2348707"/>
            <a:ext cx="4050506" cy="3618707"/>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
        <p:nvSpPr>
          <p:cNvPr id="6" name="Title 2"/>
          <p:cNvSpPr>
            <a:spLocks noGrp="1"/>
          </p:cNvSpPr>
          <p:nvPr>
            <p:ph type="title" hasCustomPrompt="1"/>
          </p:nvPr>
        </p:nvSpPr>
        <p:spPr>
          <a:xfrm>
            <a:off x="197644" y="1386377"/>
            <a:ext cx="8437500" cy="623248"/>
          </a:xfrm>
        </p:spPr>
        <p:txBody>
          <a:bodyPr/>
          <a:lstStyle>
            <a:lvl1pPr>
              <a:defRPr/>
            </a:lvl1pPr>
          </a:lstStyle>
          <a:p>
            <a:r>
              <a:rPr lang="en-US" dirty="0"/>
              <a:t>Slide title</a:t>
            </a:r>
            <a:endParaRPr lang="en-GB" dirty="0"/>
          </a:p>
        </p:txBody>
      </p:sp>
    </p:spTree>
    <p:extLst>
      <p:ext uri="{BB962C8B-B14F-4D97-AF65-F5344CB8AC3E}">
        <p14:creationId xmlns:p14="http://schemas.microsoft.com/office/powerpoint/2010/main" val="622185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slide - 1 column bullets &amp; table">
    <p:spTree>
      <p:nvGrpSpPr>
        <p:cNvPr id="1" name=""/>
        <p:cNvGrpSpPr/>
        <p:nvPr/>
      </p:nvGrpSpPr>
      <p:grpSpPr>
        <a:xfrm>
          <a:off x="0" y="0"/>
          <a:ext cx="0" cy="0"/>
          <a:chOff x="0" y="0"/>
          <a:chExt cx="0" cy="0"/>
        </a:xfrm>
      </p:grpSpPr>
      <p:sp>
        <p:nvSpPr>
          <p:cNvPr id="2" name="Footer Placeholder 1"/>
          <p:cNvSpPr>
            <a:spLocks noGrp="1"/>
          </p:cNvSpPr>
          <p:nvPr>
            <p:ph type="ftr" sz="quarter" idx="15"/>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6" name="Table Placeholder 5"/>
          <p:cNvSpPr>
            <a:spLocks noGrp="1"/>
          </p:cNvSpPr>
          <p:nvPr>
            <p:ph type="tbl" sz="quarter" idx="17" hasCustomPrompt="1"/>
          </p:nvPr>
        </p:nvSpPr>
        <p:spPr>
          <a:xfrm>
            <a:off x="4572001" y="2348707"/>
            <a:ext cx="4064199" cy="3618707"/>
          </a:xfrm>
        </p:spPr>
        <p:style>
          <a:lnRef idx="3">
            <a:schemeClr val="lt1"/>
          </a:lnRef>
          <a:fillRef idx="1">
            <a:schemeClr val="accent6"/>
          </a:fillRef>
          <a:effectRef idx="1">
            <a:schemeClr val="accent6"/>
          </a:effectRef>
          <a:fontRef idx="none"/>
        </p:style>
        <p:txBody>
          <a:bodyPr anchor="ctr" anchorCtr="1"/>
          <a:lstStyle>
            <a:lvl1pPr>
              <a:defRPr/>
            </a:lvl1pPr>
          </a:lstStyle>
          <a:p>
            <a:r>
              <a:rPr lang="en-GB" dirty="0"/>
              <a:t>Click here to add table</a:t>
            </a:r>
          </a:p>
        </p:txBody>
      </p:sp>
      <p:sp>
        <p:nvSpPr>
          <p:cNvPr id="5" name="Text Placeholder 4"/>
          <p:cNvSpPr>
            <a:spLocks noGrp="1"/>
          </p:cNvSpPr>
          <p:nvPr>
            <p:ph type="body" sz="quarter" idx="11" hasCustomPrompt="1"/>
          </p:nvPr>
        </p:nvSpPr>
        <p:spPr>
          <a:xfrm>
            <a:off x="197644" y="2348707"/>
            <a:ext cx="4050506" cy="3618707"/>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
        <p:nvSpPr>
          <p:cNvPr id="7" name="Title 2"/>
          <p:cNvSpPr>
            <a:spLocks noGrp="1"/>
          </p:cNvSpPr>
          <p:nvPr>
            <p:ph type="title" hasCustomPrompt="1"/>
          </p:nvPr>
        </p:nvSpPr>
        <p:spPr>
          <a:xfrm>
            <a:off x="197644" y="1386377"/>
            <a:ext cx="8437500" cy="623248"/>
          </a:xfrm>
        </p:spPr>
        <p:txBody>
          <a:bodyPr/>
          <a:lstStyle>
            <a:lvl1pPr>
              <a:defRPr/>
            </a:lvl1pPr>
          </a:lstStyle>
          <a:p>
            <a:r>
              <a:rPr lang="en-US" dirty="0"/>
              <a:t>Slide title</a:t>
            </a:r>
            <a:endParaRPr lang="en-GB" dirty="0"/>
          </a:p>
        </p:txBody>
      </p:sp>
    </p:spTree>
    <p:extLst>
      <p:ext uri="{BB962C8B-B14F-4D97-AF65-F5344CB8AC3E}">
        <p14:creationId xmlns:p14="http://schemas.microsoft.com/office/powerpoint/2010/main" val="3138140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slide - 3 colum bulle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Slide title</a:t>
            </a:r>
            <a:endParaRPr lang="en-GB" dirty="0"/>
          </a:p>
        </p:txBody>
      </p:sp>
      <p:sp>
        <p:nvSpPr>
          <p:cNvPr id="3" name="Footer Placeholder 2"/>
          <p:cNvSpPr>
            <a:spLocks noGrp="1"/>
          </p:cNvSpPr>
          <p:nvPr>
            <p:ph type="ftr" sz="quarter" idx="10"/>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cxnSp>
        <p:nvCxnSpPr>
          <p:cNvPr id="7" name="Straight Connector 6"/>
          <p:cNvCxnSpPr/>
          <p:nvPr userDrawn="1"/>
        </p:nvCxnSpPr>
        <p:spPr>
          <a:xfrm>
            <a:off x="2937600" y="2341984"/>
            <a:ext cx="0" cy="3625429"/>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userDrawn="1"/>
        </p:nvCxnSpPr>
        <p:spPr>
          <a:xfrm>
            <a:off x="5873850" y="2341984"/>
            <a:ext cx="0" cy="3625429"/>
          </a:xfrm>
          <a:prstGeom prst="line">
            <a:avLst/>
          </a:prstGeom>
        </p:spPr>
        <p:style>
          <a:lnRef idx="1">
            <a:schemeClr val="dk1"/>
          </a:lnRef>
          <a:fillRef idx="0">
            <a:schemeClr val="dk1"/>
          </a:fillRef>
          <a:effectRef idx="0">
            <a:schemeClr val="dk1"/>
          </a:effectRef>
          <a:fontRef idx="minor">
            <a:schemeClr val="tx1"/>
          </a:fontRef>
        </p:style>
      </p:cxnSp>
      <p:sp>
        <p:nvSpPr>
          <p:cNvPr id="6" name="Text Placeholder 4"/>
          <p:cNvSpPr>
            <a:spLocks noGrp="1"/>
          </p:cNvSpPr>
          <p:nvPr>
            <p:ph type="body" sz="quarter" idx="11" hasCustomPrompt="1"/>
          </p:nvPr>
        </p:nvSpPr>
        <p:spPr>
          <a:xfrm>
            <a:off x="197644" y="2348707"/>
            <a:ext cx="2578894" cy="3618707"/>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
        <p:nvSpPr>
          <p:cNvPr id="8" name="Text Placeholder 4"/>
          <p:cNvSpPr>
            <a:spLocks noGrp="1"/>
          </p:cNvSpPr>
          <p:nvPr>
            <p:ph type="body" sz="quarter" idx="12" hasCustomPrompt="1"/>
          </p:nvPr>
        </p:nvSpPr>
        <p:spPr>
          <a:xfrm>
            <a:off x="3118108" y="2348707"/>
            <a:ext cx="2594681" cy="3618707"/>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
        <p:nvSpPr>
          <p:cNvPr id="9" name="Text Placeholder 4"/>
          <p:cNvSpPr>
            <a:spLocks noGrp="1"/>
          </p:cNvSpPr>
          <p:nvPr>
            <p:ph type="body" sz="quarter" idx="13" hasCustomPrompt="1"/>
          </p:nvPr>
        </p:nvSpPr>
        <p:spPr>
          <a:xfrm>
            <a:off x="6054357" y="2348708"/>
            <a:ext cx="2578894" cy="3611983"/>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Tree>
    <p:extLst>
      <p:ext uri="{BB962C8B-B14F-4D97-AF65-F5344CB8AC3E}">
        <p14:creationId xmlns:p14="http://schemas.microsoft.com/office/powerpoint/2010/main" val="3834650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slide - 2 column bullets &amp; text">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3" name="Title 2"/>
          <p:cNvSpPr>
            <a:spLocks noGrp="1"/>
          </p:cNvSpPr>
          <p:nvPr>
            <p:ph type="title" hasCustomPrompt="1"/>
          </p:nvPr>
        </p:nvSpPr>
        <p:spPr/>
        <p:txBody>
          <a:bodyPr/>
          <a:lstStyle>
            <a:lvl1pPr>
              <a:defRPr baseline="0"/>
            </a:lvl1pPr>
          </a:lstStyle>
          <a:p>
            <a:r>
              <a:rPr lang="en-US" dirty="0"/>
              <a:t>Slide title</a:t>
            </a:r>
            <a:endParaRPr lang="en-GB" dirty="0"/>
          </a:p>
        </p:txBody>
      </p:sp>
      <p:sp>
        <p:nvSpPr>
          <p:cNvPr id="14" name="Text Placeholder 4"/>
          <p:cNvSpPr>
            <a:spLocks noGrp="1"/>
          </p:cNvSpPr>
          <p:nvPr>
            <p:ph type="body" sz="quarter" idx="11" hasCustomPrompt="1"/>
          </p:nvPr>
        </p:nvSpPr>
        <p:spPr>
          <a:xfrm>
            <a:off x="197645" y="2360613"/>
            <a:ext cx="2578894" cy="3606800"/>
          </a:xfrm>
          <a:prstGeom prst="rect">
            <a:avLst/>
          </a:prstGeom>
        </p:spPr>
        <p:txBody>
          <a:bodyPr numCol="1" spcCol="0">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t>
            </a:r>
            <a:endParaRPr lang="en-US" dirty="0"/>
          </a:p>
        </p:txBody>
      </p:sp>
      <p:cxnSp>
        <p:nvCxnSpPr>
          <p:cNvPr id="15" name="Straight Connector 14"/>
          <p:cNvCxnSpPr/>
          <p:nvPr userDrawn="1"/>
        </p:nvCxnSpPr>
        <p:spPr>
          <a:xfrm>
            <a:off x="5873850" y="2341984"/>
            <a:ext cx="0" cy="3625429"/>
          </a:xfrm>
          <a:prstGeom prst="line">
            <a:avLst/>
          </a:prstGeom>
        </p:spPr>
        <p:style>
          <a:lnRef idx="1">
            <a:schemeClr val="dk1"/>
          </a:lnRef>
          <a:fillRef idx="0">
            <a:schemeClr val="dk1"/>
          </a:fillRef>
          <a:effectRef idx="0">
            <a:schemeClr val="dk1"/>
          </a:effectRef>
          <a:fontRef idx="minor">
            <a:schemeClr val="tx1"/>
          </a:fontRef>
        </p:style>
      </p:cxnSp>
      <p:sp>
        <p:nvSpPr>
          <p:cNvPr id="6" name="Text Placeholder 4"/>
          <p:cNvSpPr>
            <a:spLocks noGrp="1"/>
          </p:cNvSpPr>
          <p:nvPr>
            <p:ph type="body" sz="quarter" idx="12" hasCustomPrompt="1"/>
          </p:nvPr>
        </p:nvSpPr>
        <p:spPr>
          <a:xfrm>
            <a:off x="3118108" y="2348707"/>
            <a:ext cx="2594681" cy="3618707"/>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
        <p:nvSpPr>
          <p:cNvPr id="7" name="Text Placeholder 4"/>
          <p:cNvSpPr>
            <a:spLocks noGrp="1"/>
          </p:cNvSpPr>
          <p:nvPr>
            <p:ph type="body" sz="quarter" idx="13" hasCustomPrompt="1"/>
          </p:nvPr>
        </p:nvSpPr>
        <p:spPr>
          <a:xfrm>
            <a:off x="6054357" y="2348708"/>
            <a:ext cx="2578894" cy="3611983"/>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Tree>
    <p:extLst>
      <p:ext uri="{BB962C8B-B14F-4D97-AF65-F5344CB8AC3E}">
        <p14:creationId xmlns:p14="http://schemas.microsoft.com/office/powerpoint/2010/main" val="2424421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slide - 1 column bullets &amp; t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Slide title</a:t>
            </a:r>
            <a:endParaRPr lang="en-GB" dirty="0"/>
          </a:p>
        </p:txBody>
      </p:sp>
      <p:sp>
        <p:nvSpPr>
          <p:cNvPr id="3" name="Footer Placeholder 2"/>
          <p:cNvSpPr>
            <a:spLocks noGrp="1"/>
          </p:cNvSpPr>
          <p:nvPr>
            <p:ph type="ftr" sz="quarter" idx="21"/>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6" name="Text Placeholder 4"/>
          <p:cNvSpPr>
            <a:spLocks noGrp="1"/>
          </p:cNvSpPr>
          <p:nvPr>
            <p:ph type="body" sz="quarter" idx="11" hasCustomPrompt="1"/>
          </p:nvPr>
        </p:nvSpPr>
        <p:spPr>
          <a:xfrm>
            <a:off x="197646" y="2360613"/>
            <a:ext cx="5508427" cy="3606800"/>
          </a:xfrm>
          <a:prstGeom prst="rect">
            <a:avLst/>
          </a:prstGeom>
        </p:spPr>
        <p:txBody>
          <a:bodyPr numCol="1" spcCol="0">
            <a:noAutofit/>
          </a:bodyPr>
          <a:lstStyle>
            <a:lvl1pPr>
              <a:defRPr/>
            </a:lvl1pPr>
          </a:lstStyle>
          <a:p>
            <a:pPr lvl="0"/>
            <a:r>
              <a:rPr lang="en-GB" dirty="0"/>
              <a:t>Advection fog altostratus aneroid barometer coalescence cold front continent divergence environment extratropical cyclone fog haze hygrometer ice crystals isotherm low clouds pressure tendency rainfall rime saturate short wave supercell wave cyclone. Adiabatic process air </a:t>
            </a:r>
            <a:r>
              <a:rPr lang="en-GB" dirty="0" err="1"/>
              <a:t>air</a:t>
            </a:r>
            <a:r>
              <a:rPr lang="en-GB" dirty="0"/>
              <a:t> mass thunderstorm climate </a:t>
            </a:r>
            <a:r>
              <a:rPr lang="en-GB" dirty="0" err="1"/>
              <a:t>climate</a:t>
            </a:r>
            <a:r>
              <a:rPr lang="en-GB" dirty="0"/>
              <a:t> analysis </a:t>
            </a:r>
            <a:r>
              <a:rPr lang="en-GB" dirty="0" smtClean="0"/>
              <a:t>centre </a:t>
            </a:r>
            <a:r>
              <a:rPr lang="en-GB" dirty="0"/>
              <a:t>(</a:t>
            </a:r>
            <a:r>
              <a:rPr lang="en-GB" dirty="0" err="1"/>
              <a:t>cac</a:t>
            </a:r>
            <a:r>
              <a:rPr lang="en-GB" dirty="0"/>
              <a:t>) cloud cloudburst </a:t>
            </a:r>
            <a:r>
              <a:rPr lang="en-GB" dirty="0" smtClean="0"/>
              <a:t>downdraught </a:t>
            </a:r>
            <a:r>
              <a:rPr lang="en-GB" dirty="0"/>
              <a:t>geostrophic wind hydrometeor icing mean sea level oceanography overcast rotor cloud salt water snowflakes</a:t>
            </a:r>
            <a:endParaRPr lang="en-US" dirty="0"/>
          </a:p>
        </p:txBody>
      </p:sp>
      <p:sp>
        <p:nvSpPr>
          <p:cNvPr id="7" name="Text Placeholder 4"/>
          <p:cNvSpPr>
            <a:spLocks noGrp="1"/>
          </p:cNvSpPr>
          <p:nvPr>
            <p:ph type="body" sz="quarter" idx="13" hasCustomPrompt="1"/>
          </p:nvPr>
        </p:nvSpPr>
        <p:spPr>
          <a:xfrm>
            <a:off x="6054357" y="2348708"/>
            <a:ext cx="2578894" cy="3611983"/>
          </a:xfrm>
        </p:spPr>
        <p:txBody>
          <a:bodyPr/>
          <a:lstStyle>
            <a:lvl1pPr marL="214313" indent="-214313">
              <a:buFont typeface="Arial" panose="020B0604020202020204" pitchFamily="34" charset="0"/>
              <a:buChar char="•"/>
              <a:defRPr baseline="0"/>
            </a:lvl1pPr>
          </a:lstStyle>
          <a:p>
            <a:pPr lvl="0"/>
            <a:r>
              <a:rPr lang="en-US" dirty="0"/>
              <a:t>To add bullets, highlight this text box and select ‘bulleted list’ from the home menu</a:t>
            </a:r>
            <a:endParaRPr lang="en-GB" dirty="0"/>
          </a:p>
        </p:txBody>
      </p:sp>
    </p:spTree>
    <p:extLst>
      <p:ext uri="{BB962C8B-B14F-4D97-AF65-F5344CB8AC3E}">
        <p14:creationId xmlns:p14="http://schemas.microsoft.com/office/powerpoint/2010/main" val="1849869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vider - Green">
    <p:spTree>
      <p:nvGrpSpPr>
        <p:cNvPr id="1" name=""/>
        <p:cNvGrpSpPr/>
        <p:nvPr/>
      </p:nvGrpSpPr>
      <p:grpSpPr>
        <a:xfrm>
          <a:off x="0" y="0"/>
          <a:ext cx="0" cy="0"/>
          <a:chOff x="0" y="0"/>
          <a:chExt cx="0" cy="0"/>
        </a:xfrm>
      </p:grpSpPr>
      <p:sp>
        <p:nvSpPr>
          <p:cNvPr id="157" name="Shape 157"/>
          <p:cNvSpPr/>
          <p:nvPr/>
        </p:nvSpPr>
        <p:spPr>
          <a:xfrm>
            <a:off x="-1" y="2348709"/>
            <a:ext cx="9144002" cy="4524887"/>
          </a:xfrm>
          <a:prstGeom prst="rect">
            <a:avLst/>
          </a:prstGeom>
          <a:blipFill>
            <a:blip r:embed="rId2" cstate="print"/>
          </a:blipFill>
          <a:ln w="12700">
            <a:miter lim="400000"/>
          </a:ln>
          <a:extLst>
            <a:ext uri="{C572A759-6A51-4108-AA02-DFA0A04FC94B}">
              <ma14:wrappingTextBoxFlag xmlns="" xmlns:ma14="http://schemas.microsoft.com/office/mac/drawingml/2011/main" val="1"/>
            </a:ext>
          </a:extLst>
        </p:spPr>
        <p:txBody>
          <a:bodyPr lIns="26789" tIns="26789" rIns="26789" bIns="26789" anchor="ctr"/>
          <a:lstStyle>
            <a:lvl1pPr>
              <a:defRPr sz="3200">
                <a:solidFill>
                  <a:srgbClr val="FFFFFF"/>
                </a:solidFill>
              </a:defRPr>
            </a:lvl1pPr>
          </a:lstStyle>
          <a:p>
            <a:pPr marL="0" marR="0" lvl="0" indent="0" algn="ctr" defTabSz="219075" rtl="0" eaLnBrk="1" fontAlgn="auto" latinLnBrk="0" hangingPunct="0">
              <a:lnSpc>
                <a:spcPct val="100000"/>
              </a:lnSpc>
              <a:spcBef>
                <a:spcPts val="0"/>
              </a:spcBef>
              <a:spcAft>
                <a:spcPts val="0"/>
              </a:spcAft>
              <a:buClrTx/>
              <a:buSzTx/>
              <a:buFontTx/>
              <a:buNone/>
              <a:tabLst/>
              <a:defRPr/>
            </a:pPr>
            <a:r>
              <a:rPr kumimoji="0" sz="1200" b="0" i="0" u="none" strike="noStrike" kern="0" cap="none" spc="0" normalizeH="0" baseline="0" noProof="0" dirty="0">
                <a:ln>
                  <a:noFill/>
                </a:ln>
                <a:solidFill>
                  <a:srgbClr val="FFFFFF"/>
                </a:solidFill>
                <a:effectLst/>
                <a:uLnTx/>
                <a:uFillTx/>
                <a:latin typeface="Arial"/>
                <a:sym typeface="Helvetica Light"/>
              </a:rPr>
              <a:t>  </a:t>
            </a:r>
          </a:p>
        </p:txBody>
      </p:sp>
      <p:sp>
        <p:nvSpPr>
          <p:cNvPr id="2" name="Footer Placeholder 1"/>
          <p:cNvSpPr>
            <a:spLocks noGrp="1"/>
          </p:cNvSpPr>
          <p:nvPr>
            <p:ph type="ftr" sz="quarter" idx="10"/>
          </p:nvPr>
        </p:nvSpPr>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3" name="Title 2"/>
          <p:cNvSpPr>
            <a:spLocks noGrp="1"/>
          </p:cNvSpPr>
          <p:nvPr>
            <p:ph type="title" hasCustomPrompt="1"/>
          </p:nvPr>
        </p:nvSpPr>
        <p:spPr/>
        <p:txBody>
          <a:bodyPr/>
          <a:lstStyle>
            <a:lvl1pPr>
              <a:defRPr baseline="0"/>
            </a:lvl1pPr>
          </a:lstStyle>
          <a:p>
            <a:r>
              <a:rPr lang="en-US" dirty="0"/>
              <a:t>Divider title (if required)</a:t>
            </a:r>
            <a:endParaRPr lang="en-GB" dirty="0"/>
          </a:p>
        </p:txBody>
      </p:sp>
    </p:spTree>
    <p:extLst>
      <p:ext uri="{BB962C8B-B14F-4D97-AF65-F5344CB8AC3E}">
        <p14:creationId xmlns:p14="http://schemas.microsoft.com/office/powerpoint/2010/main" val="355684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vider - Teal">
    <p:spTree>
      <p:nvGrpSpPr>
        <p:cNvPr id="1" name=""/>
        <p:cNvGrpSpPr/>
        <p:nvPr/>
      </p:nvGrpSpPr>
      <p:grpSpPr>
        <a:xfrm>
          <a:off x="0" y="0"/>
          <a:ext cx="0" cy="0"/>
          <a:chOff x="0" y="0"/>
          <a:chExt cx="0" cy="0"/>
        </a:xfrm>
      </p:grpSpPr>
      <p:sp>
        <p:nvSpPr>
          <p:cNvPr id="170" name="Shape 170"/>
          <p:cNvSpPr/>
          <p:nvPr/>
        </p:nvSpPr>
        <p:spPr>
          <a:xfrm>
            <a:off x="-1" y="2348709"/>
            <a:ext cx="9144002" cy="4524887"/>
          </a:xfrm>
          <a:prstGeom prst="rect">
            <a:avLst/>
          </a:prstGeom>
          <a:solidFill>
            <a:schemeClr val="accent1"/>
          </a:solidFill>
          <a:ln w="12700">
            <a:miter lim="400000"/>
          </a:ln>
          <a:extLst>
            <a:ext uri="{C572A759-6A51-4108-AA02-DFA0A04FC94B}">
              <ma14:wrappingTextBoxFlag xmlns="" xmlns:ma14="http://schemas.microsoft.com/office/mac/drawingml/2011/main" val="1"/>
            </a:ext>
          </a:extLst>
        </p:spPr>
        <p:txBody>
          <a:bodyPr lIns="26789" tIns="26789" rIns="26789" bIns="26789" anchor="ctr"/>
          <a:lstStyle>
            <a:lvl1pPr>
              <a:defRPr sz="3200">
                <a:solidFill>
                  <a:srgbClr val="FFFFFF"/>
                </a:solidFill>
              </a:defRPr>
            </a:lvl1pPr>
          </a:lstStyle>
          <a:p>
            <a:pPr marL="0" marR="0" lvl="0" indent="0" algn="ctr" defTabSz="219075" rtl="0" eaLnBrk="1" fontAlgn="auto" latinLnBrk="0" hangingPunct="0">
              <a:lnSpc>
                <a:spcPct val="100000"/>
              </a:lnSpc>
              <a:spcBef>
                <a:spcPts val="0"/>
              </a:spcBef>
              <a:spcAft>
                <a:spcPts val="0"/>
              </a:spcAft>
              <a:buClrTx/>
              <a:buSzTx/>
              <a:buFontTx/>
              <a:buNone/>
              <a:tabLst/>
              <a:defRPr/>
            </a:pPr>
            <a:r>
              <a:rPr kumimoji="0" sz="1200" b="0" i="0" u="none" strike="noStrike" kern="0" cap="none" spc="0" normalizeH="0" baseline="0" noProof="0" dirty="0">
                <a:ln>
                  <a:noFill/>
                </a:ln>
                <a:solidFill>
                  <a:srgbClr val="FFFFFF"/>
                </a:solidFill>
                <a:effectLst/>
                <a:uLnTx/>
                <a:uFillTx/>
                <a:latin typeface="Arial"/>
                <a:sym typeface="Helvetica Light"/>
              </a:rPr>
              <a:t>  </a:t>
            </a:r>
          </a:p>
        </p:txBody>
      </p:sp>
      <p:sp>
        <p:nvSpPr>
          <p:cNvPr id="2" name="Footer Placeholder 1"/>
          <p:cNvSpPr>
            <a:spLocks noGrp="1"/>
          </p:cNvSpPr>
          <p:nvPr>
            <p:ph type="ftr" sz="quarter" idx="14"/>
          </p:nvPr>
        </p:nvSpPr>
        <p:spPr>
          <a:solidFill>
            <a:schemeClr val="accent1"/>
          </a:solidFill>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3" name="Title 2"/>
          <p:cNvSpPr>
            <a:spLocks noGrp="1"/>
          </p:cNvSpPr>
          <p:nvPr>
            <p:ph type="title" hasCustomPrompt="1"/>
          </p:nvPr>
        </p:nvSpPr>
        <p:spPr/>
        <p:txBody>
          <a:bodyPr/>
          <a:lstStyle>
            <a:lvl1pPr>
              <a:defRPr/>
            </a:lvl1pPr>
          </a:lstStyle>
          <a:p>
            <a:r>
              <a:rPr lang="en-US" dirty="0"/>
              <a:t>Divider title (if required)</a:t>
            </a:r>
            <a:endParaRPr lang="en-GB" dirty="0"/>
          </a:p>
        </p:txBody>
      </p:sp>
    </p:spTree>
    <p:extLst>
      <p:ext uri="{BB962C8B-B14F-4D97-AF65-F5344CB8AC3E}">
        <p14:creationId xmlns:p14="http://schemas.microsoft.com/office/powerpoint/2010/main" val="1960373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vider - Blue">
    <p:spTree>
      <p:nvGrpSpPr>
        <p:cNvPr id="1" name=""/>
        <p:cNvGrpSpPr/>
        <p:nvPr/>
      </p:nvGrpSpPr>
      <p:grpSpPr>
        <a:xfrm>
          <a:off x="0" y="0"/>
          <a:ext cx="0" cy="0"/>
          <a:chOff x="0" y="0"/>
          <a:chExt cx="0" cy="0"/>
        </a:xfrm>
      </p:grpSpPr>
      <p:sp>
        <p:nvSpPr>
          <p:cNvPr id="170" name="Shape 170"/>
          <p:cNvSpPr/>
          <p:nvPr/>
        </p:nvSpPr>
        <p:spPr>
          <a:xfrm>
            <a:off x="-1" y="2348709"/>
            <a:ext cx="9144002" cy="4524887"/>
          </a:xfrm>
          <a:prstGeom prst="rect">
            <a:avLst/>
          </a:prstGeom>
          <a:solidFill>
            <a:schemeClr val="accent2"/>
          </a:solidFill>
          <a:ln w="12700">
            <a:miter lim="400000"/>
          </a:ln>
          <a:extLst>
            <a:ext uri="{C572A759-6A51-4108-AA02-DFA0A04FC94B}">
              <ma14:wrappingTextBoxFlag xmlns="" xmlns:ma14="http://schemas.microsoft.com/office/mac/drawingml/2011/main" val="1"/>
            </a:ext>
          </a:extLst>
        </p:spPr>
        <p:txBody>
          <a:bodyPr lIns="26789" tIns="26789" rIns="26789" bIns="26789" anchor="ctr"/>
          <a:lstStyle>
            <a:lvl1pPr>
              <a:defRPr sz="3200">
                <a:solidFill>
                  <a:srgbClr val="FFFFFF"/>
                </a:solidFill>
              </a:defRPr>
            </a:lvl1pPr>
          </a:lstStyle>
          <a:p>
            <a:pPr marL="0" marR="0" lvl="0" indent="0" algn="ctr" defTabSz="219075" rtl="0" eaLnBrk="1" fontAlgn="auto" latinLnBrk="0" hangingPunct="0">
              <a:lnSpc>
                <a:spcPct val="100000"/>
              </a:lnSpc>
              <a:spcBef>
                <a:spcPts val="0"/>
              </a:spcBef>
              <a:spcAft>
                <a:spcPts val="0"/>
              </a:spcAft>
              <a:buClrTx/>
              <a:buSzTx/>
              <a:buFontTx/>
              <a:buNone/>
              <a:tabLst/>
              <a:defRPr/>
            </a:pPr>
            <a:r>
              <a:rPr kumimoji="0" sz="1200" b="0" i="0" u="none" strike="noStrike" kern="0" cap="none" spc="0" normalizeH="0" baseline="0" noProof="0" dirty="0">
                <a:ln>
                  <a:noFill/>
                </a:ln>
                <a:solidFill>
                  <a:srgbClr val="FFFFFF"/>
                </a:solidFill>
                <a:effectLst/>
                <a:uLnTx/>
                <a:uFillTx/>
                <a:latin typeface="Arial"/>
                <a:sym typeface="Helvetica Light"/>
              </a:rPr>
              <a:t>  </a:t>
            </a:r>
          </a:p>
        </p:txBody>
      </p:sp>
      <p:sp>
        <p:nvSpPr>
          <p:cNvPr id="2" name="Footer Placeholder 1"/>
          <p:cNvSpPr>
            <a:spLocks noGrp="1"/>
          </p:cNvSpPr>
          <p:nvPr>
            <p:ph type="ftr" sz="quarter" idx="14"/>
          </p:nvPr>
        </p:nvSpPr>
        <p:spPr>
          <a:solidFill>
            <a:schemeClr val="accent2"/>
          </a:solidFill>
        </p:spPr>
        <p:txBody>
          <a:bodyPr/>
          <a:lstStyle>
            <a:lvl1pPr defTabSz="219075" hangingPunct="0">
              <a:defRPr>
                <a:solidFill>
                  <a:schemeClr val="bg2"/>
                </a:solidFill>
              </a:defRPr>
            </a:lvl1pPr>
          </a:lstStyle>
          <a:p>
            <a:r>
              <a:rPr lang="en-GB" kern="0" dirty="0" smtClean="0">
                <a:solidFill>
                  <a:srgbClr val="FFFFFF"/>
                </a:solidFill>
                <a:sym typeface="Helvetica Light"/>
              </a:rPr>
              <a:t>www.metoffice.gov.uk																									                 © Crown Copyright 2017, Met Office</a:t>
            </a:r>
            <a:endParaRPr lang="en-GB" kern="0" dirty="0">
              <a:solidFill>
                <a:srgbClr val="FFFFFF"/>
              </a:solidFill>
              <a:sym typeface="Helvetica Light"/>
            </a:endParaRPr>
          </a:p>
        </p:txBody>
      </p:sp>
      <p:sp>
        <p:nvSpPr>
          <p:cNvPr id="3" name="Title 2"/>
          <p:cNvSpPr>
            <a:spLocks noGrp="1"/>
          </p:cNvSpPr>
          <p:nvPr>
            <p:ph type="title" hasCustomPrompt="1"/>
          </p:nvPr>
        </p:nvSpPr>
        <p:spPr/>
        <p:txBody>
          <a:bodyPr/>
          <a:lstStyle>
            <a:lvl1pPr>
              <a:defRPr/>
            </a:lvl1pPr>
          </a:lstStyle>
          <a:p>
            <a:r>
              <a:rPr lang="en-US" dirty="0"/>
              <a:t>Divider title (if required)</a:t>
            </a:r>
            <a:endParaRPr lang="en-GB" dirty="0"/>
          </a:p>
        </p:txBody>
      </p:sp>
    </p:spTree>
    <p:extLst>
      <p:ext uri="{BB962C8B-B14F-4D97-AF65-F5344CB8AC3E}">
        <p14:creationId xmlns:p14="http://schemas.microsoft.com/office/powerpoint/2010/main" val="3711317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vider - Red">
    <p:spTree>
      <p:nvGrpSpPr>
        <p:cNvPr id="1" name=""/>
        <p:cNvGrpSpPr/>
        <p:nvPr/>
      </p:nvGrpSpPr>
      <p:grpSpPr>
        <a:xfrm>
          <a:off x="0" y="0"/>
          <a:ext cx="0" cy="0"/>
          <a:chOff x="0" y="0"/>
          <a:chExt cx="0" cy="0"/>
        </a:xfrm>
      </p:grpSpPr>
      <p:sp>
        <p:nvSpPr>
          <p:cNvPr id="170" name="Shape 170"/>
          <p:cNvSpPr/>
          <p:nvPr/>
        </p:nvSpPr>
        <p:spPr>
          <a:xfrm>
            <a:off x="-1" y="2348709"/>
            <a:ext cx="9144002" cy="4524887"/>
          </a:xfrm>
          <a:prstGeom prst="rect">
            <a:avLst/>
          </a:prstGeom>
          <a:solidFill>
            <a:schemeClr val="accent3"/>
          </a:solidFill>
          <a:ln w="12700">
            <a:miter lim="400000"/>
          </a:ln>
          <a:extLst>
            <a:ext uri="{C572A759-6A51-4108-AA02-DFA0A04FC94B}">
              <ma14:wrappingTextBoxFlag xmlns="" xmlns:ma14="http://schemas.microsoft.com/office/mac/drawingml/2011/main" val="1"/>
            </a:ext>
          </a:extLst>
        </p:spPr>
        <p:txBody>
          <a:bodyPr lIns="26789" tIns="26789" rIns="26789" bIns="26789" anchor="ctr"/>
          <a:lstStyle>
            <a:lvl1pPr>
              <a:defRPr sz="3200">
                <a:solidFill>
                  <a:srgbClr val="FFFFFF"/>
                </a:solidFill>
              </a:defRPr>
            </a:lvl1pPr>
          </a:lstStyle>
          <a:p>
            <a:pPr marL="0" marR="0" lvl="0" indent="0" algn="ctr" defTabSz="219075" rtl="0" eaLnBrk="1" fontAlgn="auto" latinLnBrk="0" hangingPunct="0">
              <a:lnSpc>
                <a:spcPct val="100000"/>
              </a:lnSpc>
              <a:spcBef>
                <a:spcPts val="0"/>
              </a:spcBef>
              <a:spcAft>
                <a:spcPts val="0"/>
              </a:spcAft>
              <a:buClrTx/>
              <a:buSzTx/>
              <a:buFontTx/>
              <a:buNone/>
              <a:tabLst/>
              <a:defRPr/>
            </a:pPr>
            <a:r>
              <a:rPr kumimoji="0" sz="1200" b="0" i="0" u="none" strike="noStrike" kern="0" cap="none" spc="0" normalizeH="0" baseline="0" noProof="0" dirty="0">
                <a:ln>
                  <a:noFill/>
                </a:ln>
                <a:solidFill>
                  <a:srgbClr val="FFFFFF"/>
                </a:solidFill>
                <a:effectLst/>
                <a:uLnTx/>
                <a:uFillTx/>
                <a:latin typeface="Arial"/>
                <a:sym typeface="Helvetica Light"/>
              </a:rPr>
              <a:t>  </a:t>
            </a:r>
          </a:p>
        </p:txBody>
      </p:sp>
      <p:sp>
        <p:nvSpPr>
          <p:cNvPr id="2" name="Footer Placeholder 1"/>
          <p:cNvSpPr>
            <a:spLocks noGrp="1"/>
          </p:cNvSpPr>
          <p:nvPr>
            <p:ph type="ftr" sz="quarter" idx="14"/>
          </p:nvPr>
        </p:nvSpPr>
        <p:spPr>
          <a:solidFill>
            <a:schemeClr val="accent3"/>
          </a:solidFill>
        </p:spPr>
        <p:txBody>
          <a:bodyPr/>
          <a:lstStyle>
            <a:lvl1pPr defTabSz="219075" hangingPunct="0">
              <a:defRPr>
                <a:solidFill>
                  <a:schemeClr val="tx1"/>
                </a:solidFill>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3" name="Title 2"/>
          <p:cNvSpPr>
            <a:spLocks noGrp="1"/>
          </p:cNvSpPr>
          <p:nvPr>
            <p:ph type="title" hasCustomPrompt="1"/>
          </p:nvPr>
        </p:nvSpPr>
        <p:spPr/>
        <p:txBody>
          <a:bodyPr/>
          <a:lstStyle>
            <a:lvl1pPr>
              <a:defRPr/>
            </a:lvl1pPr>
          </a:lstStyle>
          <a:p>
            <a:r>
              <a:rPr lang="en-US" dirty="0"/>
              <a:t>Divider title (if required)</a:t>
            </a:r>
            <a:endParaRPr lang="en-GB" dirty="0"/>
          </a:p>
        </p:txBody>
      </p:sp>
    </p:spTree>
    <p:extLst>
      <p:ext uri="{BB962C8B-B14F-4D97-AF65-F5344CB8AC3E}">
        <p14:creationId xmlns:p14="http://schemas.microsoft.com/office/powerpoint/2010/main" val="2015558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vider - Grey">
    <p:spTree>
      <p:nvGrpSpPr>
        <p:cNvPr id="1" name=""/>
        <p:cNvGrpSpPr/>
        <p:nvPr/>
      </p:nvGrpSpPr>
      <p:grpSpPr>
        <a:xfrm>
          <a:off x="0" y="0"/>
          <a:ext cx="0" cy="0"/>
          <a:chOff x="0" y="0"/>
          <a:chExt cx="0" cy="0"/>
        </a:xfrm>
      </p:grpSpPr>
      <p:sp>
        <p:nvSpPr>
          <p:cNvPr id="170" name="Shape 170"/>
          <p:cNvSpPr/>
          <p:nvPr/>
        </p:nvSpPr>
        <p:spPr>
          <a:xfrm>
            <a:off x="-1" y="2348709"/>
            <a:ext cx="9144002" cy="4524887"/>
          </a:xfrm>
          <a:prstGeom prst="rect">
            <a:avLst/>
          </a:prstGeom>
          <a:solidFill>
            <a:schemeClr val="accent4"/>
          </a:solidFill>
          <a:ln w="12700">
            <a:miter lim="400000"/>
          </a:ln>
          <a:extLst>
            <a:ext uri="{C572A759-6A51-4108-AA02-DFA0A04FC94B}">
              <ma14:wrappingTextBoxFlag xmlns="" xmlns:ma14="http://schemas.microsoft.com/office/mac/drawingml/2011/main" val="1"/>
            </a:ext>
          </a:extLst>
        </p:spPr>
        <p:txBody>
          <a:bodyPr lIns="26789" tIns="26789" rIns="26789" bIns="26789" anchor="ctr"/>
          <a:lstStyle>
            <a:lvl1pPr>
              <a:defRPr sz="3200">
                <a:solidFill>
                  <a:srgbClr val="FFFFFF"/>
                </a:solidFill>
              </a:defRPr>
            </a:lvl1pPr>
          </a:lstStyle>
          <a:p>
            <a:pPr marL="0" marR="0" lvl="0" indent="0" algn="ctr" defTabSz="219075" rtl="0" eaLnBrk="1" fontAlgn="auto" latinLnBrk="0" hangingPunct="0">
              <a:lnSpc>
                <a:spcPct val="100000"/>
              </a:lnSpc>
              <a:spcBef>
                <a:spcPts val="0"/>
              </a:spcBef>
              <a:spcAft>
                <a:spcPts val="0"/>
              </a:spcAft>
              <a:buClrTx/>
              <a:buSzTx/>
              <a:buFontTx/>
              <a:buNone/>
              <a:tabLst/>
              <a:defRPr/>
            </a:pPr>
            <a:r>
              <a:rPr kumimoji="0" sz="1200" b="0" i="0" u="none" strike="noStrike" kern="0" cap="none" spc="0" normalizeH="0" baseline="0" noProof="0" dirty="0">
                <a:ln>
                  <a:noFill/>
                </a:ln>
                <a:solidFill>
                  <a:srgbClr val="FFFFFF"/>
                </a:solidFill>
                <a:effectLst/>
                <a:uLnTx/>
                <a:uFillTx/>
                <a:latin typeface="Arial"/>
                <a:sym typeface="Helvetica Light"/>
              </a:rPr>
              <a:t>  </a:t>
            </a:r>
          </a:p>
        </p:txBody>
      </p:sp>
      <p:sp>
        <p:nvSpPr>
          <p:cNvPr id="2" name="Footer Placeholder 1"/>
          <p:cNvSpPr>
            <a:spLocks noGrp="1"/>
          </p:cNvSpPr>
          <p:nvPr>
            <p:ph type="ftr" sz="quarter" idx="14"/>
          </p:nvPr>
        </p:nvSpPr>
        <p:spPr>
          <a:solidFill>
            <a:schemeClr val="accent4"/>
          </a:solidFill>
        </p:spPr>
        <p:txBody>
          <a:bodyPr/>
          <a:lstStyle>
            <a:lvl1pPr defTabSz="219075" hangingPunct="0">
              <a:defRPr>
                <a:solidFill>
                  <a:schemeClr val="tx1"/>
                </a:solidFill>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3" name="Title 2"/>
          <p:cNvSpPr>
            <a:spLocks noGrp="1"/>
          </p:cNvSpPr>
          <p:nvPr>
            <p:ph type="title" hasCustomPrompt="1"/>
          </p:nvPr>
        </p:nvSpPr>
        <p:spPr/>
        <p:txBody>
          <a:bodyPr/>
          <a:lstStyle>
            <a:lvl1pPr>
              <a:defRPr/>
            </a:lvl1pPr>
          </a:lstStyle>
          <a:p>
            <a:r>
              <a:rPr lang="en-US" dirty="0"/>
              <a:t>Divider title (if required)</a:t>
            </a:r>
            <a:endParaRPr lang="en-GB" dirty="0"/>
          </a:p>
        </p:txBody>
      </p:sp>
    </p:spTree>
    <p:extLst>
      <p:ext uri="{BB962C8B-B14F-4D97-AF65-F5344CB8AC3E}">
        <p14:creationId xmlns:p14="http://schemas.microsoft.com/office/powerpoint/2010/main" val="3842554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Questions &amp; Contact">
    <p:spTree>
      <p:nvGrpSpPr>
        <p:cNvPr id="1" name=""/>
        <p:cNvGrpSpPr/>
        <p:nvPr/>
      </p:nvGrpSpPr>
      <p:grpSpPr>
        <a:xfrm>
          <a:off x="0" y="0"/>
          <a:ext cx="0" cy="0"/>
          <a:chOff x="0" y="0"/>
          <a:chExt cx="0" cy="0"/>
        </a:xfrm>
      </p:grpSpPr>
      <p:sp>
        <p:nvSpPr>
          <p:cNvPr id="198" name="Shape 198"/>
          <p:cNvSpPr/>
          <p:nvPr/>
        </p:nvSpPr>
        <p:spPr>
          <a:xfrm>
            <a:off x="0" y="2348707"/>
            <a:ext cx="9144002" cy="4154100"/>
          </a:xfrm>
          <a:prstGeom prst="rect">
            <a:avLst/>
          </a:prstGeom>
          <a:blipFill>
            <a:blip r:embed="rId2" cstate="print"/>
          </a:blipFill>
          <a:ln w="12700">
            <a:miter lim="400000"/>
          </a:ln>
          <a:extLst>
            <a:ext uri="{C572A759-6A51-4108-AA02-DFA0A04FC94B}">
              <ma14:wrappingTextBoxFlag xmlns="" xmlns:ma14="http://schemas.microsoft.com/office/mac/drawingml/2011/main" val="1"/>
            </a:ext>
          </a:extLst>
        </p:spPr>
        <p:txBody>
          <a:bodyPr lIns="26789" tIns="26789" rIns="26789" bIns="26789" anchor="t" anchorCtr="0"/>
          <a:lstStyle>
            <a:lvl1pPr>
              <a:defRPr sz="3200">
                <a:solidFill>
                  <a:srgbClr val="FFFFFF"/>
                </a:solidFill>
              </a:defRPr>
            </a:lvl1pPr>
          </a:lstStyle>
          <a:p>
            <a:pPr marL="0" marR="0" lvl="0" indent="0" algn="ctr" defTabSz="219075" rtl="0" eaLnBrk="1" fontAlgn="auto" latinLnBrk="0" hangingPunct="0">
              <a:lnSpc>
                <a:spcPct val="100000"/>
              </a:lnSpc>
              <a:spcBef>
                <a:spcPts val="0"/>
              </a:spcBef>
              <a:spcAft>
                <a:spcPts val="0"/>
              </a:spcAft>
              <a:buClrTx/>
              <a:buSzTx/>
              <a:buFontTx/>
              <a:buNone/>
              <a:tabLst/>
              <a:defRPr/>
            </a:pPr>
            <a:r>
              <a:rPr kumimoji="0" sz="1200" b="0" i="0" u="none" strike="noStrike" kern="0" cap="none" spc="0" normalizeH="0" baseline="0" noProof="0" dirty="0">
                <a:ln>
                  <a:noFill/>
                </a:ln>
                <a:solidFill>
                  <a:srgbClr val="FFFFFF"/>
                </a:solidFill>
                <a:effectLst/>
                <a:uLnTx/>
                <a:uFillTx/>
                <a:latin typeface="Arial"/>
                <a:sym typeface="Helvetica Light"/>
              </a:rPr>
              <a:t>  </a:t>
            </a:r>
          </a:p>
        </p:txBody>
      </p:sp>
      <p:sp>
        <p:nvSpPr>
          <p:cNvPr id="14" name="Text Placeholder 4"/>
          <p:cNvSpPr>
            <a:spLocks noGrp="1"/>
          </p:cNvSpPr>
          <p:nvPr>
            <p:ph type="body" sz="quarter" idx="12" hasCustomPrompt="1"/>
          </p:nvPr>
        </p:nvSpPr>
        <p:spPr>
          <a:xfrm>
            <a:off x="107157" y="2695575"/>
            <a:ext cx="7975402" cy="360084"/>
          </a:xfrm>
          <a:prstGeom prst="rect">
            <a:avLst/>
          </a:prstGeom>
        </p:spPr>
        <p:txBody>
          <a:bodyPr lIns="270000" rIns="270000">
            <a:noAutofit/>
          </a:bodyPr>
          <a:lstStyle>
            <a:lvl1pPr>
              <a:defRPr>
                <a:latin typeface="+mn-lt"/>
              </a:defRPr>
            </a:lvl1pPr>
            <a:lvl5pPr>
              <a:defRPr baseline="0"/>
            </a:lvl5pPr>
          </a:lstStyle>
          <a:p>
            <a:pPr lvl="0"/>
            <a:r>
              <a:rPr lang="en-GB" dirty="0"/>
              <a:t>For more information please contact:</a:t>
            </a:r>
          </a:p>
        </p:txBody>
      </p:sp>
      <p:pic>
        <p:nvPicPr>
          <p:cNvPr id="202" name="email-icon.png"/>
          <p:cNvPicPr>
            <a:picLocks noChangeAspect="1"/>
          </p:cNvPicPr>
          <p:nvPr/>
        </p:nvPicPr>
        <p:blipFill>
          <a:blip r:embed="rId3" cstate="print">
            <a:extLst/>
          </a:blip>
          <a:stretch>
            <a:fillRect/>
          </a:stretch>
        </p:blipFill>
        <p:spPr>
          <a:xfrm>
            <a:off x="224461" y="4175753"/>
            <a:ext cx="350571" cy="515867"/>
          </a:xfrm>
          <a:prstGeom prst="rect">
            <a:avLst/>
          </a:prstGeom>
          <a:ln w="12700">
            <a:miter lim="400000"/>
          </a:ln>
        </p:spPr>
      </p:pic>
      <p:pic>
        <p:nvPicPr>
          <p:cNvPr id="203" name="phone-icon.png"/>
          <p:cNvPicPr>
            <a:picLocks noChangeAspect="1"/>
          </p:cNvPicPr>
          <p:nvPr/>
        </p:nvPicPr>
        <p:blipFill>
          <a:blip r:embed="rId4" cstate="print">
            <a:extLst/>
          </a:blip>
          <a:stretch>
            <a:fillRect/>
          </a:stretch>
        </p:blipFill>
        <p:spPr>
          <a:xfrm>
            <a:off x="197503" y="4900761"/>
            <a:ext cx="404486" cy="515867"/>
          </a:xfrm>
          <a:prstGeom prst="rect">
            <a:avLst/>
          </a:prstGeom>
          <a:ln w="12700">
            <a:miter lim="400000"/>
          </a:ln>
        </p:spPr>
      </p:pic>
      <p:pic>
        <p:nvPicPr>
          <p:cNvPr id="205" name="web-icon.png"/>
          <p:cNvPicPr>
            <a:picLocks noChangeAspect="1"/>
          </p:cNvPicPr>
          <p:nvPr/>
        </p:nvPicPr>
        <p:blipFill>
          <a:blip r:embed="rId5" cstate="print">
            <a:extLst/>
          </a:blip>
          <a:stretch>
            <a:fillRect/>
          </a:stretch>
        </p:blipFill>
        <p:spPr>
          <a:xfrm>
            <a:off x="197503" y="3489743"/>
            <a:ext cx="404486" cy="457819"/>
          </a:xfrm>
          <a:prstGeom prst="rect">
            <a:avLst/>
          </a:prstGeom>
          <a:ln w="12700">
            <a:miter lim="400000"/>
          </a:ln>
        </p:spPr>
      </p:pic>
      <p:sp>
        <p:nvSpPr>
          <p:cNvPr id="2" name="Footer Placeholder 1"/>
          <p:cNvSpPr>
            <a:spLocks noGrp="1"/>
          </p:cNvSpPr>
          <p:nvPr>
            <p:ph type="ftr" sz="quarter" idx="17"/>
          </p:nvPr>
        </p:nvSpPr>
        <p:spPr/>
        <p:txBody>
          <a:bodyPr/>
          <a:lstStyle>
            <a:lvl1pPr algn="l"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3" name="Title 2"/>
          <p:cNvSpPr>
            <a:spLocks noGrp="1"/>
          </p:cNvSpPr>
          <p:nvPr>
            <p:ph type="title" hasCustomPrompt="1"/>
          </p:nvPr>
        </p:nvSpPr>
        <p:spPr/>
        <p:txBody>
          <a:bodyPr/>
          <a:lstStyle>
            <a:lvl1pPr>
              <a:defRPr/>
            </a:lvl1pPr>
          </a:lstStyle>
          <a:p>
            <a:r>
              <a:rPr lang="en-US" dirty="0"/>
              <a:t>Questions?</a:t>
            </a:r>
            <a:endParaRPr lang="en-GB" dirty="0"/>
          </a:p>
        </p:txBody>
      </p:sp>
      <p:sp>
        <p:nvSpPr>
          <p:cNvPr id="22" name="Shape 201"/>
          <p:cNvSpPr>
            <a:spLocks noGrp="1"/>
          </p:cNvSpPr>
          <p:nvPr>
            <p:ph type="body" sz="quarter" idx="18" hasCustomPrompt="1"/>
          </p:nvPr>
        </p:nvSpPr>
        <p:spPr>
          <a:xfrm>
            <a:off x="527594" y="3428989"/>
            <a:ext cx="7837739" cy="415498"/>
          </a:xfrm>
          <a:prstGeom prst="rect">
            <a:avLst/>
          </a:prstGeom>
        </p:spPr>
        <p:txBody>
          <a:bodyPr lIns="270000" anchor="t">
            <a:spAutoFit/>
          </a:bodyPr>
          <a:lstStyle>
            <a:lvl1pPr marL="0" indent="0" defTabSz="342900">
              <a:lnSpc>
                <a:spcPct val="150000"/>
              </a:lnSpc>
              <a:spcBef>
                <a:spcPts val="300"/>
              </a:spcBef>
              <a:buSzTx/>
              <a:buNone/>
              <a:defRPr sz="1500" b="1">
                <a:latin typeface="+mj-lt"/>
                <a:ea typeface="Arial"/>
                <a:cs typeface="Arial"/>
                <a:sym typeface="Arial"/>
              </a:defRPr>
            </a:lvl1pPr>
          </a:lstStyle>
          <a:p>
            <a:r>
              <a:rPr lang="en-GB" dirty="0"/>
              <a:t>www.metoffice.gov.uk</a:t>
            </a:r>
            <a:endParaRPr dirty="0"/>
          </a:p>
        </p:txBody>
      </p:sp>
      <p:sp>
        <p:nvSpPr>
          <p:cNvPr id="24" name="Shape 201"/>
          <p:cNvSpPr>
            <a:spLocks noGrp="1"/>
          </p:cNvSpPr>
          <p:nvPr>
            <p:ph type="body" sz="quarter" idx="20" hasCustomPrompt="1"/>
          </p:nvPr>
        </p:nvSpPr>
        <p:spPr>
          <a:xfrm>
            <a:off x="534592" y="4143114"/>
            <a:ext cx="7830741" cy="415498"/>
          </a:xfrm>
          <a:prstGeom prst="rect">
            <a:avLst/>
          </a:prstGeom>
        </p:spPr>
        <p:txBody>
          <a:bodyPr lIns="270000" anchor="t">
            <a:spAutoFit/>
          </a:bodyPr>
          <a:lstStyle>
            <a:lvl1pPr marL="0" indent="0" defTabSz="342900">
              <a:lnSpc>
                <a:spcPct val="150000"/>
              </a:lnSpc>
              <a:spcBef>
                <a:spcPts val="300"/>
              </a:spcBef>
              <a:buSzTx/>
              <a:buNone/>
              <a:defRPr sz="1500" b="1" baseline="0">
                <a:latin typeface="+mj-lt"/>
                <a:ea typeface="Arial"/>
                <a:cs typeface="Arial"/>
                <a:sym typeface="Arial"/>
              </a:defRPr>
            </a:lvl1pPr>
          </a:lstStyle>
          <a:p>
            <a:r>
              <a:rPr lang="en-GB" dirty="0"/>
              <a:t>Insert email here</a:t>
            </a:r>
            <a:endParaRPr dirty="0"/>
          </a:p>
        </p:txBody>
      </p:sp>
      <p:sp>
        <p:nvSpPr>
          <p:cNvPr id="28" name="Shape 201"/>
          <p:cNvSpPr>
            <a:spLocks noGrp="1"/>
          </p:cNvSpPr>
          <p:nvPr>
            <p:ph type="body" sz="quarter" idx="22" hasCustomPrompt="1"/>
          </p:nvPr>
        </p:nvSpPr>
        <p:spPr>
          <a:xfrm>
            <a:off x="527593" y="4884150"/>
            <a:ext cx="1330302" cy="761747"/>
          </a:xfrm>
          <a:prstGeom prst="rect">
            <a:avLst/>
          </a:prstGeom>
        </p:spPr>
        <p:txBody>
          <a:bodyPr wrap="square" lIns="270000" anchor="t">
            <a:spAutoFit/>
          </a:bodyPr>
          <a:lstStyle>
            <a:lvl1pPr marL="0" indent="0" defTabSz="342900">
              <a:lnSpc>
                <a:spcPct val="150000"/>
              </a:lnSpc>
              <a:spcBef>
                <a:spcPts val="300"/>
              </a:spcBef>
              <a:buSzTx/>
              <a:buNone/>
              <a:defRPr sz="1500" b="0" baseline="0">
                <a:latin typeface="+mj-lt"/>
                <a:ea typeface="Arial"/>
                <a:cs typeface="Arial"/>
                <a:sym typeface="Arial"/>
              </a:defRPr>
            </a:lvl1pPr>
          </a:lstStyle>
          <a:p>
            <a:r>
              <a:rPr lang="en-GB" dirty="0"/>
              <a:t>From the UK:</a:t>
            </a:r>
            <a:endParaRPr dirty="0"/>
          </a:p>
        </p:txBody>
      </p:sp>
      <p:sp>
        <p:nvSpPr>
          <p:cNvPr id="12" name="Shape 201"/>
          <p:cNvSpPr>
            <a:spLocks noGrp="1"/>
          </p:cNvSpPr>
          <p:nvPr>
            <p:ph type="body" sz="quarter" idx="23" hasCustomPrompt="1"/>
          </p:nvPr>
        </p:nvSpPr>
        <p:spPr>
          <a:xfrm>
            <a:off x="1733115" y="4884150"/>
            <a:ext cx="1691733" cy="415498"/>
          </a:xfrm>
          <a:prstGeom prst="rect">
            <a:avLst/>
          </a:prstGeom>
        </p:spPr>
        <p:txBody>
          <a:bodyPr wrap="square" lIns="270000" anchor="t">
            <a:spAutoFit/>
          </a:bodyPr>
          <a:lstStyle>
            <a:lvl1pPr marL="0" indent="0" defTabSz="342900">
              <a:lnSpc>
                <a:spcPct val="150000"/>
              </a:lnSpc>
              <a:spcBef>
                <a:spcPts val="300"/>
              </a:spcBef>
              <a:buSzTx/>
              <a:buNone/>
              <a:defRPr sz="1500" b="1" baseline="0">
                <a:latin typeface="+mj-lt"/>
                <a:ea typeface="Arial"/>
                <a:cs typeface="Arial"/>
                <a:sym typeface="Arial"/>
              </a:defRPr>
            </a:lvl1pPr>
          </a:lstStyle>
          <a:p>
            <a:r>
              <a:rPr lang="en-GB" dirty="0"/>
              <a:t>0370 900 0100</a:t>
            </a:r>
            <a:endParaRPr dirty="0"/>
          </a:p>
        </p:txBody>
      </p:sp>
      <p:sp>
        <p:nvSpPr>
          <p:cNvPr id="13" name="Shape 201"/>
          <p:cNvSpPr>
            <a:spLocks noGrp="1"/>
          </p:cNvSpPr>
          <p:nvPr>
            <p:ph type="body" sz="quarter" idx="24" hasCustomPrompt="1"/>
          </p:nvPr>
        </p:nvSpPr>
        <p:spPr>
          <a:xfrm>
            <a:off x="3588089" y="4884150"/>
            <a:ext cx="1984929" cy="761747"/>
          </a:xfrm>
          <a:prstGeom prst="rect">
            <a:avLst/>
          </a:prstGeom>
        </p:spPr>
        <p:txBody>
          <a:bodyPr wrap="square" lIns="270000" anchor="t">
            <a:spAutoFit/>
          </a:bodyPr>
          <a:lstStyle>
            <a:lvl1pPr marL="0" indent="0" defTabSz="342900">
              <a:lnSpc>
                <a:spcPct val="150000"/>
              </a:lnSpc>
              <a:spcBef>
                <a:spcPts val="300"/>
              </a:spcBef>
              <a:buSzTx/>
              <a:buNone/>
              <a:defRPr sz="1500" b="0" baseline="0">
                <a:latin typeface="+mj-lt"/>
                <a:ea typeface="Arial"/>
                <a:cs typeface="Arial"/>
                <a:sym typeface="Arial"/>
              </a:defRPr>
            </a:lvl1pPr>
          </a:lstStyle>
          <a:p>
            <a:r>
              <a:rPr lang="en-GB" dirty="0"/>
              <a:t>From outside the UK:</a:t>
            </a:r>
            <a:endParaRPr dirty="0"/>
          </a:p>
        </p:txBody>
      </p:sp>
      <p:sp>
        <p:nvSpPr>
          <p:cNvPr id="15" name="Shape 201"/>
          <p:cNvSpPr>
            <a:spLocks noGrp="1"/>
          </p:cNvSpPr>
          <p:nvPr>
            <p:ph type="body" sz="quarter" idx="25" hasCustomPrompt="1"/>
          </p:nvPr>
        </p:nvSpPr>
        <p:spPr>
          <a:xfrm>
            <a:off x="5429623" y="4884150"/>
            <a:ext cx="1691733" cy="761747"/>
          </a:xfrm>
          <a:prstGeom prst="rect">
            <a:avLst/>
          </a:prstGeom>
        </p:spPr>
        <p:txBody>
          <a:bodyPr wrap="square" lIns="270000" anchor="t">
            <a:spAutoFit/>
          </a:bodyPr>
          <a:lstStyle>
            <a:lvl1pPr marL="0" indent="0" defTabSz="342900">
              <a:lnSpc>
                <a:spcPct val="150000"/>
              </a:lnSpc>
              <a:spcBef>
                <a:spcPts val="300"/>
              </a:spcBef>
              <a:buSzTx/>
              <a:buNone/>
              <a:defRPr sz="1500" b="1" baseline="0">
                <a:latin typeface="+mj-lt"/>
                <a:ea typeface="Arial"/>
                <a:cs typeface="Arial"/>
                <a:sym typeface="Arial"/>
              </a:defRPr>
            </a:lvl1pPr>
          </a:lstStyle>
          <a:p>
            <a:r>
              <a:rPr lang="en-GB" dirty="0"/>
              <a:t>+44 1392 885680</a:t>
            </a:r>
            <a:endParaRPr dirty="0"/>
          </a:p>
        </p:txBody>
      </p:sp>
    </p:spTree>
    <p:extLst>
      <p:ext uri="{BB962C8B-B14F-4D97-AF65-F5344CB8AC3E}">
        <p14:creationId xmlns:p14="http://schemas.microsoft.com/office/powerpoint/2010/main" val="865096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solidFill>
            <a:schemeClr val="accent6"/>
          </a:solidFill>
        </p:spPr>
        <p:txBody>
          <a:bodyPr/>
          <a:lstStyle>
            <a:lvl1pPr defTabSz="219075" hangingPunct="0">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Tree>
    <p:extLst>
      <p:ext uri="{BB962C8B-B14F-4D97-AF65-F5344CB8AC3E}">
        <p14:creationId xmlns:p14="http://schemas.microsoft.com/office/powerpoint/2010/main" val="2874377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pic>
        <p:nvPicPr>
          <p:cNvPr id="3" name="MO_MASTER_black_mono_for_light_backg_RBG.png"/>
          <p:cNvPicPr>
            <a:picLocks noChangeAspect="1"/>
          </p:cNvPicPr>
          <p:nvPr/>
        </p:nvPicPr>
        <p:blipFill>
          <a:blip r:embed="rId29" cstate="print">
            <a:extLst/>
          </a:blip>
          <a:stretch>
            <a:fillRect/>
          </a:stretch>
        </p:blipFill>
        <p:spPr>
          <a:xfrm>
            <a:off x="65665" y="53900"/>
            <a:ext cx="1805643" cy="754979"/>
          </a:xfrm>
          <a:prstGeom prst="rect">
            <a:avLst/>
          </a:prstGeom>
          <a:ln w="12700">
            <a:miter lim="400000"/>
          </a:ln>
        </p:spPr>
      </p:pic>
      <p:sp>
        <p:nvSpPr>
          <p:cNvPr id="4" name="Footer Placeholder 5"/>
          <p:cNvSpPr>
            <a:spLocks noGrp="1"/>
          </p:cNvSpPr>
          <p:nvPr>
            <p:ph type="ftr" sz="quarter" idx="3"/>
          </p:nvPr>
        </p:nvSpPr>
        <p:spPr>
          <a:xfrm>
            <a:off x="0" y="6309521"/>
            <a:ext cx="9144000" cy="548481"/>
          </a:xfrm>
          <a:prstGeom prst="rect">
            <a:avLst/>
          </a:prstGeom>
          <a:solidFill>
            <a:schemeClr val="bg1"/>
          </a:solidFill>
        </p:spPr>
        <p:txBody>
          <a:bodyPr vert="horz" lIns="252000" tIns="36000" rIns="68580" bIns="27000" rtlCol="0" anchor="ctr"/>
          <a:lstStyle>
            <a:lvl1pPr algn="l" defTabSz="219075" hangingPunct="0">
              <a:defRPr sz="800">
                <a:solidFill>
                  <a:schemeClr val="tx1"/>
                </a:solidFill>
                <a:latin typeface="+mn-lt"/>
              </a:defRPr>
            </a:lvl1pPr>
          </a:lstStyle>
          <a:p>
            <a:r>
              <a:rPr lang="en-GB" kern="0" dirty="0" smtClean="0">
                <a:solidFill>
                  <a:srgbClr val="2A2A2A"/>
                </a:solidFill>
                <a:sym typeface="Helvetica Light"/>
              </a:rPr>
              <a:t>www.metoffice.gov.uk																									             	       © Crown Copyright 2017, Met Office</a:t>
            </a:r>
            <a:endParaRPr lang="en-GB" kern="0" dirty="0">
              <a:solidFill>
                <a:srgbClr val="2A2A2A"/>
              </a:solidFill>
              <a:sym typeface="Helvetica Light"/>
            </a:endParaRPr>
          </a:p>
        </p:txBody>
      </p:sp>
      <p:sp>
        <p:nvSpPr>
          <p:cNvPr id="5" name="Title Placeholder 4"/>
          <p:cNvSpPr>
            <a:spLocks noGrp="1"/>
          </p:cNvSpPr>
          <p:nvPr>
            <p:ph type="title"/>
          </p:nvPr>
        </p:nvSpPr>
        <p:spPr>
          <a:xfrm>
            <a:off x="197644" y="1386377"/>
            <a:ext cx="8437500" cy="623248"/>
          </a:xfrm>
          <a:prstGeom prst="rect">
            <a:avLst/>
          </a:prstGeom>
        </p:spPr>
        <p:txBody>
          <a:bodyPr vert="horz" wrap="square" lIns="68580" tIns="34290" rIns="68580" bIns="34290" rtlCol="0" anchor="t" anchorCtr="0">
            <a:spAutoFit/>
          </a:bodyPr>
          <a:lstStyle/>
          <a:p>
            <a:r>
              <a:rPr lang="en-US" smtClean="0"/>
              <a:t>Click to edit Master title style</a:t>
            </a:r>
            <a:endParaRPr lang="en-GB" dirty="0"/>
          </a:p>
        </p:txBody>
      </p:sp>
      <p:sp>
        <p:nvSpPr>
          <p:cNvPr id="2" name="Text Placeholder 1"/>
          <p:cNvSpPr>
            <a:spLocks noGrp="1"/>
          </p:cNvSpPr>
          <p:nvPr>
            <p:ph type="body" idx="1"/>
          </p:nvPr>
        </p:nvSpPr>
        <p:spPr>
          <a:xfrm>
            <a:off x="197645" y="2348708"/>
            <a:ext cx="4050507" cy="3605813"/>
          </a:xfrm>
          <a:prstGeom prst="rect">
            <a:avLst/>
          </a:prstGeom>
        </p:spPr>
        <p:txBody>
          <a:bodyPr vert="horz" lIns="68580" tIns="34290" rIns="68580" bIns="34290" rtlCol="0">
            <a:noAutofit/>
          </a:bodyPr>
          <a:lstStyle/>
          <a:p>
            <a:pPr lvl="0"/>
            <a:r>
              <a:rPr lang="en-US" dirty="0"/>
              <a:t>Edit Master text styles</a:t>
            </a:r>
          </a:p>
          <a:p>
            <a:pPr lvl="1"/>
            <a:r>
              <a:rPr lang="en-US" dirty="0"/>
              <a:t>Second level</a:t>
            </a:r>
          </a:p>
          <a:p>
            <a:pPr lvl="5"/>
            <a:r>
              <a:rPr lang="en-US" dirty="0"/>
              <a:t>Third level</a:t>
            </a:r>
          </a:p>
          <a:p>
            <a:pPr lvl="6"/>
            <a:r>
              <a:rPr lang="en-US" dirty="0"/>
              <a:t>Fourth level</a:t>
            </a:r>
          </a:p>
          <a:p>
            <a:pPr lvl="7"/>
            <a:r>
              <a:rPr lang="en-US" dirty="0"/>
              <a:t>Fifth level</a:t>
            </a:r>
            <a:endParaRPr lang="en-GB" dirty="0"/>
          </a:p>
        </p:txBody>
      </p:sp>
    </p:spTree>
    <p:extLst>
      <p:ext uri="{BB962C8B-B14F-4D97-AF65-F5344CB8AC3E}">
        <p14:creationId xmlns:p14="http://schemas.microsoft.com/office/powerpoint/2010/main" val="4114662187"/>
      </p:ext>
    </p:extLst>
  </p:cSld>
  <p:clrMap bg1="lt1" tx1="dk1" bg2="lt2" tx2="dk2" accent1="accent1" accent2="accent2" accent3="accent3" accent4="accent4" accent5="accent5" accent6="accent6" hlink="hlink" folHlink="folHlink"/>
  <p:sldLayoutIdLst>
    <p:sldLayoutId id="2147484215" r:id="rId1"/>
    <p:sldLayoutId id="2147484216" r:id="rId2"/>
    <p:sldLayoutId id="2147484217" r:id="rId3"/>
    <p:sldLayoutId id="2147484218" r:id="rId4"/>
    <p:sldLayoutId id="2147484219" r:id="rId5"/>
    <p:sldLayoutId id="2147484220" r:id="rId6"/>
    <p:sldLayoutId id="2147484221" r:id="rId7"/>
    <p:sldLayoutId id="2147484222" r:id="rId8"/>
    <p:sldLayoutId id="2147484223" r:id="rId9"/>
    <p:sldLayoutId id="2147484224" r:id="rId10"/>
    <p:sldLayoutId id="2147484225" r:id="rId11"/>
    <p:sldLayoutId id="2147484226" r:id="rId12"/>
    <p:sldLayoutId id="2147484227" r:id="rId13"/>
    <p:sldLayoutId id="2147484228" r:id="rId14"/>
    <p:sldLayoutId id="2147484229" r:id="rId15"/>
    <p:sldLayoutId id="2147484230" r:id="rId16"/>
    <p:sldLayoutId id="2147484231" r:id="rId17"/>
    <p:sldLayoutId id="2147484232" r:id="rId18"/>
    <p:sldLayoutId id="2147484233" r:id="rId19"/>
    <p:sldLayoutId id="2147484234" r:id="rId20"/>
    <p:sldLayoutId id="2147484235" r:id="rId21"/>
    <p:sldLayoutId id="2147484236" r:id="rId22"/>
    <p:sldLayoutId id="2147484237" r:id="rId23"/>
    <p:sldLayoutId id="2147484238" r:id="rId24"/>
    <p:sldLayoutId id="2147484239" r:id="rId25"/>
    <p:sldLayoutId id="2147484240" r:id="rId26"/>
    <p:sldLayoutId id="2147484241" r:id="rId2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marL="0" marR="0" indent="0" algn="l" defTabSz="219075" rtl="0" eaLnBrk="1" latinLnBrk="0" hangingPunct="1">
        <a:lnSpc>
          <a:spcPct val="100000"/>
        </a:lnSpc>
        <a:spcBef>
          <a:spcPts val="0"/>
        </a:spcBef>
        <a:spcAft>
          <a:spcPts val="0"/>
        </a:spcAft>
        <a:buClrTx/>
        <a:buSzTx/>
        <a:buFontTx/>
        <a:buNone/>
        <a:tabLst/>
        <a:defRPr sz="3600" b="0" i="0" u="none" strike="noStrike" cap="none" spc="0" baseline="0">
          <a:ln>
            <a:noFill/>
          </a:ln>
          <a:solidFill>
            <a:schemeClr val="tx1"/>
          </a:solidFill>
          <a:uFillTx/>
          <a:latin typeface="+mj-lt"/>
          <a:ea typeface="+mn-ea"/>
          <a:cs typeface="+mn-cs"/>
          <a:sym typeface="Helvetica Light"/>
        </a:defRPr>
      </a:lvl1pPr>
      <a:lvl2pPr marL="0" marR="0" indent="85725"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2pPr>
      <a:lvl3pPr marL="0" marR="0" indent="171450"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3pPr>
      <a:lvl4pPr marL="0" marR="0" indent="257175"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4pPr>
      <a:lvl5pPr marL="0" marR="0" indent="342900"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5pPr>
      <a:lvl6pPr marL="0" marR="0" indent="428625"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6pPr>
      <a:lvl7pPr marL="0" marR="0" indent="514350"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7pPr>
      <a:lvl8pPr marL="0" marR="0" indent="600075"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8pPr>
      <a:lvl9pPr marL="0" marR="0" indent="685800"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9pPr>
    </p:titleStyle>
    <p:bodyStyle>
      <a:lvl1pPr marL="0" marR="0" indent="0" algn="l" defTabSz="219075" rtl="0" eaLnBrk="1" latinLnBrk="0" hangingPunct="1">
        <a:lnSpc>
          <a:spcPct val="100000"/>
        </a:lnSpc>
        <a:spcBef>
          <a:spcPts val="788"/>
        </a:spcBef>
        <a:spcAft>
          <a:spcPts val="0"/>
        </a:spcAft>
        <a:buClrTx/>
        <a:buSzPct val="75000"/>
        <a:buFontTx/>
        <a:buNone/>
        <a:tabLst/>
        <a:defRPr sz="1500" b="0" i="0" u="none" strike="noStrike" cap="none" spc="0" baseline="0">
          <a:ln>
            <a:noFill/>
          </a:ln>
          <a:solidFill>
            <a:schemeClr val="tx1"/>
          </a:solidFill>
          <a:uFillTx/>
          <a:latin typeface="+mj-lt"/>
          <a:ea typeface="+mn-ea"/>
          <a:cs typeface="+mn-cs"/>
          <a:sym typeface="Helvetica Light"/>
        </a:defRPr>
      </a:lvl1pPr>
      <a:lvl2pPr marL="180000" marR="0" indent="-180000" algn="l" defTabSz="219075" rtl="0" eaLnBrk="1" latinLnBrk="0" hangingPunct="1">
        <a:lnSpc>
          <a:spcPct val="100000"/>
        </a:lnSpc>
        <a:spcBef>
          <a:spcPts val="600"/>
        </a:spcBef>
        <a:spcAft>
          <a:spcPts val="600"/>
        </a:spcAft>
        <a:buClrTx/>
        <a:buSzPct val="75000"/>
        <a:buFont typeface="Arial" panose="020B0604020202020204" pitchFamily="34" charset="0"/>
        <a:buChar char="•"/>
        <a:tabLst/>
        <a:defRPr sz="1600" b="0" i="0" u="none" strike="noStrike" cap="none" spc="0" baseline="0">
          <a:ln>
            <a:noFill/>
          </a:ln>
          <a:solidFill>
            <a:schemeClr val="tx1"/>
          </a:solidFill>
          <a:uFillTx/>
          <a:latin typeface="+mn-lt"/>
          <a:ea typeface="+mn-ea"/>
          <a:cs typeface="+mn-cs"/>
          <a:sym typeface="Helvetica Light"/>
        </a:defRPr>
      </a:lvl2pPr>
      <a:lvl3pPr marL="285750" marR="0" indent="-285750" algn="l" defTabSz="219075" rtl="0" eaLnBrk="1" latinLnBrk="0" hangingPunct="1">
        <a:lnSpc>
          <a:spcPct val="100000"/>
        </a:lnSpc>
        <a:spcBef>
          <a:spcPts val="788"/>
        </a:spcBef>
        <a:spcAft>
          <a:spcPts val="0"/>
        </a:spcAft>
        <a:buClrTx/>
        <a:buSzPct val="75000"/>
        <a:buFont typeface="Arial" panose="020B0604020202020204" pitchFamily="34" charset="0"/>
        <a:buChar char="•"/>
        <a:tabLst/>
        <a:defRPr sz="1500" b="0" i="0" u="none" strike="noStrike" cap="none" spc="0" baseline="0">
          <a:ln>
            <a:noFill/>
          </a:ln>
          <a:solidFill>
            <a:schemeClr val="tx1"/>
          </a:solidFill>
          <a:uFillTx/>
          <a:latin typeface="+mn-lt"/>
          <a:ea typeface="+mn-ea"/>
          <a:cs typeface="+mn-cs"/>
          <a:sym typeface="Helvetica Light"/>
        </a:defRPr>
      </a:lvl3pPr>
      <a:lvl4pPr marL="286425" marR="0" indent="-285750" algn="l" defTabSz="67500" rtl="0" eaLnBrk="1" latinLnBrk="0" hangingPunct="1">
        <a:lnSpc>
          <a:spcPct val="100000"/>
        </a:lnSpc>
        <a:spcBef>
          <a:spcPts val="788"/>
        </a:spcBef>
        <a:spcAft>
          <a:spcPts val="0"/>
        </a:spcAft>
        <a:buClr>
          <a:schemeClr val="tx1"/>
        </a:buClr>
        <a:buSzPct val="75000"/>
        <a:buFont typeface="Arial" panose="020B0604020202020204" pitchFamily="34" charset="0"/>
        <a:buChar char="•"/>
        <a:tabLst>
          <a:tab pos="67500" algn="l"/>
        </a:tabLst>
        <a:defRPr sz="1500" b="0" i="0" u="none" strike="noStrike" cap="none" spc="0" baseline="0">
          <a:ln>
            <a:noFill/>
          </a:ln>
          <a:solidFill>
            <a:schemeClr val="tx1"/>
          </a:solidFill>
          <a:uFillTx/>
          <a:latin typeface="+mn-lt"/>
          <a:ea typeface="+mn-ea"/>
          <a:cs typeface="+mn-cs"/>
          <a:sym typeface="Helvetica Light"/>
        </a:defRPr>
      </a:lvl4pPr>
      <a:lvl5pPr marL="285750" marR="0" indent="-285750" algn="l" defTabSz="219075" rtl="0" eaLnBrk="1" latinLnBrk="0" hangingPunct="1">
        <a:lnSpc>
          <a:spcPct val="100000"/>
        </a:lnSpc>
        <a:spcBef>
          <a:spcPts val="1575"/>
        </a:spcBef>
        <a:spcAft>
          <a:spcPts val="0"/>
        </a:spcAft>
        <a:buClrTx/>
        <a:buSzPct val="75000"/>
        <a:buFont typeface="Arial" panose="020B0604020202020204" pitchFamily="34" charset="0"/>
        <a:buChar char="•"/>
        <a:tabLst/>
        <a:defRPr sz="1500" b="0" i="0" u="none" strike="noStrike" cap="none" spc="0" baseline="0">
          <a:ln>
            <a:noFill/>
          </a:ln>
          <a:solidFill>
            <a:schemeClr val="tx1"/>
          </a:solidFill>
          <a:uFillTx/>
          <a:latin typeface="+mn-lt"/>
          <a:ea typeface="+mn-ea"/>
          <a:cs typeface="+mn-cs"/>
          <a:sym typeface="Helvetica Light"/>
        </a:defRPr>
      </a:lvl5pPr>
      <a:lvl6pPr marL="540000" marR="0" indent="-180000" algn="l" defTabSz="219075" rtl="0" eaLnBrk="1" latinLnBrk="0" hangingPunct="1">
        <a:lnSpc>
          <a:spcPct val="100000"/>
        </a:lnSpc>
        <a:spcBef>
          <a:spcPts val="0"/>
        </a:spcBef>
        <a:spcAft>
          <a:spcPts val="0"/>
        </a:spcAft>
        <a:buClrTx/>
        <a:buSzPct val="75000"/>
        <a:buFontTx/>
        <a:buChar char="•"/>
        <a:tabLst/>
        <a:defRPr sz="1600" b="0" i="0" u="none" strike="noStrike" cap="none" spc="0" baseline="0">
          <a:ln>
            <a:noFill/>
          </a:ln>
          <a:solidFill>
            <a:srgbClr val="000000"/>
          </a:solidFill>
          <a:uFillTx/>
          <a:latin typeface="+mn-lt"/>
          <a:ea typeface="+mn-ea"/>
          <a:cs typeface="+mn-cs"/>
          <a:sym typeface="Helvetica Light"/>
        </a:defRPr>
      </a:lvl6pPr>
      <a:lvl7pPr marL="900000" marR="0" indent="-180000" algn="l" defTabSz="219075" rtl="0" eaLnBrk="1" latinLnBrk="0" hangingPunct="1">
        <a:lnSpc>
          <a:spcPct val="100000"/>
        </a:lnSpc>
        <a:spcBef>
          <a:spcPts val="600"/>
        </a:spcBef>
        <a:spcAft>
          <a:spcPts val="600"/>
        </a:spcAft>
        <a:buClrTx/>
        <a:buSzPct val="75000"/>
        <a:buFontTx/>
        <a:buChar char="•"/>
        <a:tabLst/>
        <a:defRPr sz="1600" b="0" i="0" u="none" strike="noStrike" cap="none" spc="0" baseline="0">
          <a:ln>
            <a:noFill/>
          </a:ln>
          <a:solidFill>
            <a:srgbClr val="000000"/>
          </a:solidFill>
          <a:uFillTx/>
          <a:latin typeface="+mn-lt"/>
          <a:ea typeface="+mn-ea"/>
          <a:cs typeface="+mn-cs"/>
          <a:sym typeface="Helvetica Light"/>
        </a:defRPr>
      </a:lvl7pPr>
      <a:lvl8pPr marL="1260000" marR="0" indent="-180000" algn="l" defTabSz="219075" rtl="0" eaLnBrk="1" latinLnBrk="0" hangingPunct="1">
        <a:lnSpc>
          <a:spcPct val="100000"/>
        </a:lnSpc>
        <a:spcBef>
          <a:spcPts val="600"/>
        </a:spcBef>
        <a:spcAft>
          <a:spcPts val="600"/>
        </a:spcAft>
        <a:buClrTx/>
        <a:buSzPct val="75000"/>
        <a:buFontTx/>
        <a:buChar char="•"/>
        <a:tabLst/>
        <a:defRPr sz="1600" b="0" i="0" u="none" strike="noStrike" cap="none" spc="0" baseline="0">
          <a:ln>
            <a:noFill/>
          </a:ln>
          <a:solidFill>
            <a:srgbClr val="000000"/>
          </a:solidFill>
          <a:uFillTx/>
          <a:latin typeface="+mn-lt"/>
          <a:ea typeface="+mn-ea"/>
          <a:cs typeface="+mn-cs"/>
          <a:sym typeface="Helvetica Light"/>
        </a:defRPr>
      </a:lvl8pPr>
      <a:lvl9pPr marL="1565011" marR="0" indent="-231511" algn="l" defTabSz="219075" rtl="0" eaLnBrk="1" latinLnBrk="0" hangingPunct="1">
        <a:lnSpc>
          <a:spcPct val="100000"/>
        </a:lnSpc>
        <a:spcBef>
          <a:spcPts val="1575"/>
        </a:spcBef>
        <a:spcAft>
          <a:spcPts val="0"/>
        </a:spcAft>
        <a:buClrTx/>
        <a:buSzPct val="75000"/>
        <a:buFontTx/>
        <a:buChar char="•"/>
        <a:tabLst/>
        <a:defRPr sz="1900"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1pPr>
      <a:lvl2pPr marL="0" marR="0" indent="85725"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2pPr>
      <a:lvl3pPr marL="0" marR="0" indent="171450"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3pPr>
      <a:lvl4pPr marL="0" marR="0" indent="257175"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4pPr>
      <a:lvl5pPr marL="0" marR="0" indent="342900"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5pPr>
      <a:lvl6pPr marL="0" marR="0" indent="428625"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6pPr>
      <a:lvl7pPr marL="0" marR="0" indent="514350"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7pPr>
      <a:lvl8pPr marL="0" marR="0" indent="600075"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8pPr>
      <a:lvl9pPr marL="0" marR="0" indent="685800" algn="ctr" defTabSz="219075" rtl="0" eaLnBrk="1" latinLnBrk="0" hangingPunct="1">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9pPr>
    </p:otherStyle>
  </p:txStyles>
  <p:extLst mod="1">
    <p:ext uri="{27BBF7A9-308A-43DC-89C8-2F10F3537804}">
      <p15:sldGuideLst xmlns:p15="http://schemas.microsoft.com/office/powerpoint/2012/main">
        <p15:guide id="4" pos="332">
          <p15:clr>
            <a:srgbClr val="F26B43"/>
          </p15:clr>
        </p15:guide>
        <p15:guide id="5" pos="423">
          <p15:clr>
            <a:srgbClr val="F26B43"/>
          </p15:clr>
        </p15:guide>
        <p15:guide id="14" pos="14507">
          <p15:clr>
            <a:srgbClr val="F26B43"/>
          </p15:clr>
        </p15:guide>
        <p15:guide id="15" orient="horz" pos="7949">
          <p15:clr>
            <a:srgbClr val="F26B43"/>
          </p15:clr>
        </p15:guide>
        <p15:guide id="16" orient="horz" pos="7518">
          <p15:clr>
            <a:srgbClr val="F26B43"/>
          </p15:clr>
        </p15:guide>
        <p15:guide id="17" orient="horz" pos="1735">
          <p15:clr>
            <a:srgbClr val="F26B43"/>
          </p15:clr>
        </p15:guide>
        <p15:guide id="18" orient="horz" pos="2959">
          <p15:clr>
            <a:srgbClr val="F26B43"/>
          </p15:clr>
        </p15:guide>
        <p15:guide id="19" orient="horz" pos="2506">
          <p15:clr>
            <a:srgbClr val="F26B43"/>
          </p15:clr>
        </p15:guide>
        <p15:guide id="20" pos="4664">
          <p15:clr>
            <a:srgbClr val="F26B43"/>
          </p15:clr>
        </p15:guide>
        <p15:guide id="21" pos="9585">
          <p15:clr>
            <a:srgbClr val="F26B43"/>
          </p15:clr>
        </p15:guide>
        <p15:guide id="22" pos="5231">
          <p15:clr>
            <a:srgbClr val="F26B43"/>
          </p15:clr>
        </p15:guide>
        <p15:guide id="23" pos="10152">
          <p15:clr>
            <a:srgbClr val="F26B43"/>
          </p15:clr>
        </p15:guide>
        <p15:guide id="24" pos="7136">
          <p15:clr>
            <a:srgbClr val="F26B43"/>
          </p15:clr>
        </p15:guide>
        <p15:guide id="25" pos="76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Placeholder 13"/>
          <p:cNvSpPr>
            <a:spLocks noGrp="1"/>
          </p:cNvSpPr>
          <p:nvPr>
            <p:ph type="body" sz="quarter" idx="10"/>
          </p:nvPr>
        </p:nvSpPr>
        <p:spPr>
          <a:xfrm>
            <a:off x="101391" y="5707926"/>
            <a:ext cx="8437500" cy="815608"/>
          </a:xfrm>
        </p:spPr>
        <p:txBody>
          <a:bodyPr/>
          <a:lstStyle/>
          <a:p>
            <a:r>
              <a:rPr lang="en-GB" dirty="0" smtClean="0"/>
              <a:t>Mark Francis </a:t>
            </a:r>
            <a:r>
              <a:rPr lang="en-GB" smtClean="0"/>
              <a:t>– </a:t>
            </a:r>
            <a:r>
              <a:rPr lang="en-GB" smtClean="0"/>
              <a:t>3</a:t>
            </a:r>
            <a:r>
              <a:rPr lang="en-GB" baseline="30000" smtClean="0"/>
              <a:t>rd</a:t>
            </a:r>
            <a:r>
              <a:rPr lang="en-GB" smtClean="0"/>
              <a:t> August </a:t>
            </a:r>
            <a:r>
              <a:rPr lang="en-GB" dirty="0" smtClean="0"/>
              <a:t>2017</a:t>
            </a:r>
            <a:endParaRPr lang="en-GB" dirty="0"/>
          </a:p>
        </p:txBody>
      </p:sp>
      <p:sp>
        <p:nvSpPr>
          <p:cNvPr id="4" name="Footer Placeholder 3"/>
          <p:cNvSpPr>
            <a:spLocks noGrp="1"/>
          </p:cNvSpPr>
          <p:nvPr>
            <p:ph type="ftr" sz="quarter" idx="11"/>
          </p:nvPr>
        </p:nvSpPr>
        <p:spPr/>
        <p:txBody>
          <a:bodyPr/>
          <a:lstStyle/>
          <a:p>
            <a:pPr fontAlgn="auto">
              <a:spcBef>
                <a:spcPts val="0"/>
              </a:spcBef>
              <a:spcAft>
                <a:spcPts val="0"/>
              </a:spcAft>
            </a:pPr>
            <a:r>
              <a:rPr lang="en-GB" kern="0" dirty="0">
                <a:solidFill>
                  <a:srgbClr val="FFFFFF"/>
                </a:solidFill>
                <a:latin typeface="Arial"/>
                <a:sym typeface="Helvetica Light"/>
              </a:rPr>
              <a:t>www.metoffice.gov.uk																									                       © Crown Copyright 2017, Met Office</a:t>
            </a:r>
          </a:p>
        </p:txBody>
      </p:sp>
      <p:sp>
        <p:nvSpPr>
          <p:cNvPr id="5" name="Title 1"/>
          <p:cNvSpPr txBox="1">
            <a:spLocks/>
          </p:cNvSpPr>
          <p:nvPr/>
        </p:nvSpPr>
        <p:spPr>
          <a:xfrm>
            <a:off x="101391" y="1026260"/>
            <a:ext cx="7287209" cy="2839239"/>
          </a:xfrm>
          <a:prstGeom prst="rect">
            <a:avLst/>
          </a:prstGeom>
        </p:spPr>
        <p:txBody>
          <a:bodyPr vert="horz" wrap="square" lIns="68580" tIns="34290" rIns="68580" bIns="34290" rtlCol="0" anchor="t" anchorCtr="0">
            <a:spAutoFit/>
          </a:bodyPr>
          <a:lstStyle>
            <a:lvl1pPr marL="0" marR="0" indent="0" algn="l" defTabSz="219075" rtl="0" eaLnBrk="1" latinLnBrk="0" hangingPunct="1">
              <a:lnSpc>
                <a:spcPct val="100000"/>
              </a:lnSpc>
              <a:spcBef>
                <a:spcPts val="0"/>
              </a:spcBef>
              <a:spcAft>
                <a:spcPts val="0"/>
              </a:spcAft>
              <a:buClrTx/>
              <a:buSzTx/>
              <a:buFontTx/>
              <a:buNone/>
              <a:tabLst/>
              <a:defRPr sz="3600" b="0" i="0" u="none" strike="noStrike" cap="none" spc="0" baseline="0">
                <a:ln>
                  <a:noFill/>
                </a:ln>
                <a:solidFill>
                  <a:schemeClr val="bg2"/>
                </a:solidFill>
                <a:uFillTx/>
                <a:latin typeface="+mj-lt"/>
                <a:ea typeface="+mn-ea"/>
                <a:cs typeface="+mn-cs"/>
                <a:sym typeface="Helvetica Light"/>
              </a:defRPr>
            </a:lvl1pPr>
            <a:lvl2pPr marL="0" marR="0" indent="85725"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2pPr>
            <a:lvl3pPr marL="0" marR="0" indent="171450"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3pPr>
            <a:lvl4pPr marL="0" marR="0" indent="257175"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4pPr>
            <a:lvl5pPr marL="0" marR="0" indent="342900"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5pPr>
            <a:lvl6pPr marL="0" marR="0" indent="428625"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6pPr>
            <a:lvl7pPr marL="0" marR="0" indent="514350"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7pPr>
            <a:lvl8pPr marL="0" marR="0" indent="600075"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8pPr>
            <a:lvl9pPr marL="0" marR="0" indent="685800" algn="ctr" defTabSz="219075" rtl="0" eaLnBrk="1" latinLnBrk="0" hangingPunct="1">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9pPr>
          </a:lstStyle>
          <a:p>
            <a:pPr fontAlgn="auto"/>
            <a:r>
              <a:rPr lang="en-US" b="1" kern="0" dirty="0" smtClean="0"/>
              <a:t>“Cache in </a:t>
            </a:r>
            <a:r>
              <a:rPr lang="en-US" b="1" kern="0" dirty="0" smtClean="0"/>
              <a:t>and through </a:t>
            </a:r>
          </a:p>
          <a:p>
            <a:pPr fontAlgn="auto"/>
            <a:r>
              <a:rPr lang="en-US" b="1" kern="0" dirty="0" smtClean="0"/>
              <a:t>the </a:t>
            </a:r>
            <a:r>
              <a:rPr lang="en-US" b="1" kern="0" dirty="0" smtClean="0"/>
              <a:t>Cloud” </a:t>
            </a:r>
            <a:br>
              <a:rPr lang="en-US" b="1" kern="0" dirty="0" smtClean="0"/>
            </a:br>
            <a:r>
              <a:rPr lang="en-US" b="1" kern="0" dirty="0" smtClean="0"/>
              <a:t/>
            </a:r>
            <a:br>
              <a:rPr lang="en-US" b="1" kern="0" dirty="0" smtClean="0"/>
            </a:br>
            <a:r>
              <a:rPr lang="en-US" b="1" kern="0" dirty="0" smtClean="0"/>
              <a:t>Procurement and </a:t>
            </a:r>
          </a:p>
          <a:p>
            <a:pPr fontAlgn="auto"/>
            <a:r>
              <a:rPr lang="en-US" b="1" kern="0" dirty="0" smtClean="0"/>
              <a:t>Financial</a:t>
            </a:r>
            <a:endParaRPr lang="en-GB" kern="0" dirty="0"/>
          </a:p>
        </p:txBody>
      </p:sp>
    </p:spTree>
    <p:extLst>
      <p:ext uri="{BB962C8B-B14F-4D97-AF65-F5344CB8AC3E}">
        <p14:creationId xmlns:p14="http://schemas.microsoft.com/office/powerpoint/2010/main" val="3702548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145752"/>
            <a:ext cx="8437500" cy="623248"/>
          </a:xfrm>
        </p:spPr>
        <p:txBody>
          <a:bodyPr/>
          <a:lstStyle/>
          <a:p>
            <a:r>
              <a:rPr lang="en-GB" dirty="0" smtClean="0"/>
              <a:t>Contents</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572175" lvl="3"/>
            <a:r>
              <a:rPr lang="en-GB" sz="2000" dirty="0" smtClean="0"/>
              <a:t>Requirements</a:t>
            </a:r>
          </a:p>
          <a:p>
            <a:pPr marL="285750" indent="-285750">
              <a:buFont typeface="Arial" panose="020B0604020202020204" pitchFamily="34" charset="0"/>
              <a:buChar char="•"/>
            </a:pPr>
            <a:endParaRPr lang="en-GB" sz="2000" dirty="0" smtClean="0"/>
          </a:p>
          <a:p>
            <a:pPr marL="571500" lvl="2"/>
            <a:r>
              <a:rPr lang="en-GB" sz="2000" dirty="0" smtClean="0"/>
              <a:t>Procurement</a:t>
            </a:r>
          </a:p>
          <a:p>
            <a:pPr marL="285750" indent="-285750">
              <a:buFont typeface="Arial" panose="020B0604020202020204" pitchFamily="34" charset="0"/>
              <a:buChar char="•"/>
            </a:pPr>
            <a:endParaRPr lang="en-GB" sz="2000" dirty="0" smtClean="0"/>
          </a:p>
          <a:p>
            <a:pPr marL="571500" lvl="2"/>
            <a:r>
              <a:rPr lang="en-GB" sz="2000" dirty="0" smtClean="0"/>
              <a:t>Financial</a:t>
            </a:r>
          </a:p>
          <a:p>
            <a:pPr marL="285750" indent="-285750">
              <a:buFont typeface="Arial" panose="020B0604020202020204" pitchFamily="34" charset="0"/>
              <a:buChar char="•"/>
            </a:pPr>
            <a:endParaRPr lang="en-GB" sz="2000" dirty="0" smtClean="0"/>
          </a:p>
          <a:p>
            <a:pPr marL="571500" lvl="2"/>
            <a:r>
              <a:rPr lang="en-GB" sz="2000" dirty="0" smtClean="0"/>
              <a:t>Recommended Text</a:t>
            </a:r>
          </a:p>
          <a:p>
            <a:pPr marL="285750" indent="-285750">
              <a:buFont typeface="Arial" panose="020B0604020202020204" pitchFamily="34" charset="0"/>
              <a:buChar char="•"/>
            </a:pPr>
            <a:endParaRPr lang="en-GB" sz="2000" dirty="0" smtClean="0"/>
          </a:p>
          <a:p>
            <a:pPr marL="571500" lvl="2"/>
            <a:r>
              <a:rPr lang="en-GB" sz="2000" dirty="0" smtClean="0"/>
              <a:t>Questions</a:t>
            </a:r>
            <a:endParaRPr lang="en-GB" sz="2000" dirty="0"/>
          </a:p>
        </p:txBody>
      </p:sp>
    </p:spTree>
    <p:extLst>
      <p:ext uri="{BB962C8B-B14F-4D97-AF65-F5344CB8AC3E}">
        <p14:creationId xmlns:p14="http://schemas.microsoft.com/office/powerpoint/2010/main" val="357505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Requirement</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lvl="3" indent="0">
              <a:buNone/>
            </a:pPr>
            <a:r>
              <a:rPr lang="en-GB" sz="2000" dirty="0" smtClean="0"/>
              <a:t>To deliver a report/presentation on procuring Cloud based services and identify cost challenges associated with a multi-region subscription base.</a:t>
            </a:r>
          </a:p>
          <a:p>
            <a:pPr lvl="3" indent="0">
              <a:buNone/>
            </a:pPr>
            <a:endParaRPr lang="en-GB" sz="2000" dirty="0"/>
          </a:p>
          <a:p>
            <a:pPr lvl="3" indent="0">
              <a:buNone/>
            </a:pPr>
            <a:endParaRPr lang="en-GB" sz="2000" dirty="0"/>
          </a:p>
        </p:txBody>
      </p:sp>
    </p:spTree>
    <p:extLst>
      <p:ext uri="{BB962C8B-B14F-4D97-AF65-F5344CB8AC3E}">
        <p14:creationId xmlns:p14="http://schemas.microsoft.com/office/powerpoint/2010/main" val="3837140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Assumptions</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More work is required to understand this topic once the technical solution has been better understood.</a:t>
            </a:r>
          </a:p>
          <a:p>
            <a:pPr marL="629325" lvl="3" indent="-342900">
              <a:buFontTx/>
              <a:buChar char="-"/>
            </a:pPr>
            <a:r>
              <a:rPr lang="en-GB" sz="2000" dirty="0" smtClean="0"/>
              <a:t>Any costs discussed are correct at the time this presentation was prepared</a:t>
            </a:r>
            <a:r>
              <a:rPr lang="en-GB" sz="2000" dirty="0"/>
              <a:t>.</a:t>
            </a:r>
            <a:r>
              <a:rPr lang="en-GB" sz="2000" dirty="0" smtClean="0"/>
              <a:t> </a:t>
            </a:r>
          </a:p>
          <a:p>
            <a:pPr lvl="3" indent="0">
              <a:buNone/>
            </a:pPr>
            <a:endParaRPr lang="en-GB" sz="2000" dirty="0" smtClean="0"/>
          </a:p>
          <a:p>
            <a:pPr marL="629325" lvl="3" indent="-342900">
              <a:buFontTx/>
              <a:buChar char="-"/>
            </a:pPr>
            <a:endParaRPr lang="en-GB" sz="2000" dirty="0" smtClean="0"/>
          </a:p>
          <a:p>
            <a:pPr marL="629325" lvl="3" indent="-342900">
              <a:buFontTx/>
              <a:buChar char="-"/>
            </a:pPr>
            <a:endParaRPr lang="en-GB" sz="2000" dirty="0" smtClean="0"/>
          </a:p>
          <a:p>
            <a:pPr lvl="3" indent="0">
              <a:buNone/>
            </a:pPr>
            <a:endParaRPr lang="en-GB" sz="2000" dirty="0"/>
          </a:p>
          <a:p>
            <a:pPr lvl="3" indent="0">
              <a:buNone/>
            </a:pPr>
            <a:endParaRPr lang="en-GB" sz="2000" dirty="0"/>
          </a:p>
        </p:txBody>
      </p:sp>
    </p:spTree>
    <p:extLst>
      <p:ext uri="{BB962C8B-B14F-4D97-AF65-F5344CB8AC3E}">
        <p14:creationId xmlns:p14="http://schemas.microsoft.com/office/powerpoint/2010/main" val="427912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Procurement (Public – AWS, Azure)</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Understand the technical requirement and purchase the corresponding service(s). </a:t>
            </a:r>
          </a:p>
          <a:p>
            <a:pPr marL="629325" lvl="3" indent="-342900">
              <a:buFontTx/>
              <a:buChar char="-"/>
            </a:pPr>
            <a:r>
              <a:rPr lang="en-GB" sz="2000" dirty="0" smtClean="0"/>
              <a:t>Procuring public cloud services are like building blocks.</a:t>
            </a:r>
          </a:p>
          <a:p>
            <a:pPr marL="629325" lvl="3" indent="-342900">
              <a:buFontTx/>
              <a:buChar char="-"/>
            </a:pPr>
            <a:r>
              <a:rPr lang="en-GB" sz="2000" dirty="0" smtClean="0"/>
              <a:t>All suppliers require a single account setup.   </a:t>
            </a:r>
          </a:p>
          <a:p>
            <a:pPr marL="629325" lvl="3" indent="-342900">
              <a:buFontTx/>
              <a:buChar char="-"/>
            </a:pPr>
            <a:r>
              <a:rPr lang="en-GB" sz="2000" dirty="0" smtClean="0"/>
              <a:t>Leading cloud providers don’t provide bespoke solutions for PAAS.</a:t>
            </a:r>
          </a:p>
          <a:p>
            <a:pPr lvl="3" indent="0">
              <a:buNone/>
            </a:pPr>
            <a:r>
              <a:rPr lang="en-GB" sz="2000" dirty="0" smtClean="0"/>
              <a:t> </a:t>
            </a:r>
          </a:p>
          <a:p>
            <a:pPr marL="629325" lvl="3" indent="-342900">
              <a:buFontTx/>
              <a:buChar char="-"/>
            </a:pPr>
            <a:endParaRPr lang="en-GB" sz="2000" dirty="0"/>
          </a:p>
        </p:txBody>
      </p:sp>
    </p:spTree>
    <p:extLst>
      <p:ext uri="{BB962C8B-B14F-4D97-AF65-F5344CB8AC3E}">
        <p14:creationId xmlns:p14="http://schemas.microsoft.com/office/powerpoint/2010/main" val="3122242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Procurement (Public - </a:t>
            </a:r>
            <a:r>
              <a:rPr lang="en-GB" dirty="0" err="1" smtClean="0"/>
              <a:t>Interoute</a:t>
            </a:r>
            <a:r>
              <a:rPr lang="en-GB" dirty="0" smtClean="0"/>
              <a:t>)</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Currently hosting the trial infrastructure</a:t>
            </a:r>
          </a:p>
          <a:p>
            <a:pPr marL="629325" lvl="3" indent="-342900">
              <a:buFontTx/>
              <a:buChar char="-"/>
            </a:pPr>
            <a:r>
              <a:rPr lang="en-GB" sz="2000" dirty="0" smtClean="0"/>
              <a:t>Only provider hosting on the RMDCN</a:t>
            </a:r>
          </a:p>
          <a:p>
            <a:pPr marL="629325" lvl="3" indent="-342900">
              <a:buFontTx/>
              <a:buChar char="-"/>
            </a:pPr>
            <a:r>
              <a:rPr lang="en-GB" sz="2000" dirty="0" smtClean="0"/>
              <a:t>Limited product and services </a:t>
            </a:r>
          </a:p>
          <a:p>
            <a:pPr marL="629325" lvl="3" indent="-342900">
              <a:buFontTx/>
              <a:buChar char="-"/>
            </a:pPr>
            <a:endParaRPr lang="en-GB" sz="2000" dirty="0"/>
          </a:p>
        </p:txBody>
      </p:sp>
    </p:spTree>
    <p:extLst>
      <p:ext uri="{BB962C8B-B14F-4D97-AF65-F5344CB8AC3E}">
        <p14:creationId xmlns:p14="http://schemas.microsoft.com/office/powerpoint/2010/main" val="1455673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Procurement</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pic>
        <p:nvPicPr>
          <p:cNvPr id="7" name="Picture 6" descr="Research image courtesy of Gartner, Inc."/>
          <p:cNvPicPr/>
          <p:nvPr/>
        </p:nvPicPr>
        <p:blipFill>
          <a:blip r:embed="rId3" cstate="print"/>
          <a:srcRect/>
          <a:stretch>
            <a:fillRect/>
          </a:stretch>
        </p:blipFill>
        <p:spPr bwMode="auto">
          <a:xfrm>
            <a:off x="2495867" y="1880149"/>
            <a:ext cx="4152265" cy="3971925"/>
          </a:xfrm>
          <a:prstGeom prst="rect">
            <a:avLst/>
          </a:prstGeom>
          <a:noFill/>
        </p:spPr>
      </p:pic>
      <p:sp>
        <p:nvSpPr>
          <p:cNvPr id="3" name="Rectangle 2"/>
          <p:cNvSpPr/>
          <p:nvPr/>
        </p:nvSpPr>
        <p:spPr>
          <a:xfrm>
            <a:off x="438573" y="5605853"/>
            <a:ext cx="2057294" cy="246221"/>
          </a:xfrm>
          <a:prstGeom prst="rect">
            <a:avLst/>
          </a:prstGeom>
        </p:spPr>
        <p:txBody>
          <a:bodyPr wrap="none">
            <a:spAutoFit/>
          </a:bodyPr>
          <a:lstStyle/>
          <a:p>
            <a:pPr>
              <a:spcAft>
                <a:spcPts val="750"/>
              </a:spcAft>
            </a:pPr>
            <a:r>
              <a:rPr lang="en-GB" sz="1000" i="1" spc="35"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Source: Gartner (August 2016)</a:t>
            </a:r>
            <a:endParaRPr lang="en-GB" sz="11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2664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Procurement (Summary)</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The market leader is AWS with Azure a close second.  Google have the investment power and will move into the Leader quadrant in the next few years.</a:t>
            </a:r>
          </a:p>
          <a:p>
            <a:pPr marL="629325" lvl="3" indent="-342900">
              <a:buFontTx/>
              <a:buChar char="-"/>
            </a:pPr>
            <a:r>
              <a:rPr lang="en-GB" sz="2000" dirty="0" err="1" smtClean="0"/>
              <a:t>Interoute</a:t>
            </a:r>
            <a:r>
              <a:rPr lang="en-GB" sz="2000" dirty="0" smtClean="0"/>
              <a:t> are very niche (source EMCWF), but are the only supplier able to host cloud services on the RMDCN.</a:t>
            </a:r>
          </a:p>
          <a:p>
            <a:pPr marL="629325" lvl="3" indent="-342900">
              <a:buFontTx/>
              <a:buChar char="-"/>
            </a:pPr>
            <a:r>
              <a:rPr lang="en-GB" sz="2000" dirty="0" smtClean="0"/>
              <a:t>Consideration, </a:t>
            </a:r>
            <a:r>
              <a:rPr lang="en-GB" sz="2000" dirty="0"/>
              <a:t>moving data across regions </a:t>
            </a:r>
            <a:r>
              <a:rPr lang="en-GB" sz="2000" dirty="0" smtClean="0"/>
              <a:t>has cost implications.</a:t>
            </a:r>
            <a:endParaRPr lang="en-GB" sz="2000" dirty="0"/>
          </a:p>
          <a:p>
            <a:pPr marL="629325" lvl="3" indent="-342900">
              <a:buFontTx/>
              <a:buChar char="-"/>
            </a:pPr>
            <a:r>
              <a:rPr lang="en-GB" sz="2000" dirty="0" smtClean="0"/>
              <a:t>Consideration, </a:t>
            </a:r>
            <a:r>
              <a:rPr lang="en-GB" sz="2000" dirty="0"/>
              <a:t>the use of more than a single cloud provider for different regions.</a:t>
            </a:r>
          </a:p>
          <a:p>
            <a:pPr marL="629325" lvl="3" indent="-342900">
              <a:buFontTx/>
              <a:buChar char="-"/>
            </a:pPr>
            <a:endParaRPr lang="en-GB" sz="2000" dirty="0" smtClean="0"/>
          </a:p>
          <a:p>
            <a:pPr marL="629325" lvl="3" indent="-342900">
              <a:buFontTx/>
              <a:buChar char="-"/>
            </a:pPr>
            <a:endParaRPr lang="en-GB" sz="2000" dirty="0" smtClean="0"/>
          </a:p>
          <a:p>
            <a:pPr marL="629325" lvl="3" indent="-342900">
              <a:buFontTx/>
              <a:buChar char="-"/>
            </a:pPr>
            <a:endParaRPr lang="en-GB" sz="2000" dirty="0"/>
          </a:p>
        </p:txBody>
      </p:sp>
    </p:spTree>
    <p:extLst>
      <p:ext uri="{BB962C8B-B14F-4D97-AF65-F5344CB8AC3E}">
        <p14:creationId xmlns:p14="http://schemas.microsoft.com/office/powerpoint/2010/main" val="2362722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Financial - Considerations</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a:xfrm>
            <a:off x="197645" y="1811972"/>
            <a:ext cx="8424863" cy="4426267"/>
          </a:xfrm>
        </p:spPr>
        <p:txBody>
          <a:bodyPr/>
          <a:lstStyle/>
          <a:p>
            <a:pPr marL="629325" lvl="3" indent="-342900">
              <a:buFontTx/>
              <a:buChar char="-"/>
            </a:pPr>
            <a:r>
              <a:rPr lang="en-GB" sz="2000" dirty="0" smtClean="0"/>
              <a:t>Account Ownership</a:t>
            </a:r>
          </a:p>
          <a:p>
            <a:pPr marL="882900" lvl="5" indent="-342900">
              <a:buFontTx/>
              <a:buChar char="-"/>
            </a:pPr>
            <a:r>
              <a:rPr lang="en-GB" sz="2100" dirty="0" smtClean="0"/>
              <a:t>Single master account, WHO owns the account!  </a:t>
            </a:r>
          </a:p>
          <a:p>
            <a:pPr marL="882900" lvl="5" indent="-342900">
              <a:buFontTx/>
              <a:buChar char="-"/>
            </a:pPr>
            <a:r>
              <a:rPr lang="en-GB" sz="2100" dirty="0" smtClean="0"/>
              <a:t>Rotate account ownership between GISC’s.  </a:t>
            </a:r>
          </a:p>
          <a:p>
            <a:pPr marL="882900" lvl="5" indent="-342900">
              <a:buFontTx/>
              <a:buChar char="-"/>
            </a:pPr>
            <a:r>
              <a:rPr lang="en-GB" sz="2100" dirty="0" smtClean="0"/>
              <a:t>Each GISC takes responsibility for a set period of time. </a:t>
            </a:r>
          </a:p>
          <a:p>
            <a:pPr marL="882900" lvl="5" indent="-342900">
              <a:buFontTx/>
              <a:buChar char="-"/>
            </a:pPr>
            <a:r>
              <a:rPr lang="en-GB" sz="2100" dirty="0" smtClean="0"/>
              <a:t>Understand the regional limitations</a:t>
            </a:r>
          </a:p>
          <a:p>
            <a:pPr marL="629325" lvl="3" indent="-342900">
              <a:buFontTx/>
              <a:buChar char="-"/>
            </a:pPr>
            <a:r>
              <a:rPr lang="en-GB" sz="2000" dirty="0" smtClean="0"/>
              <a:t>Cost Ownership</a:t>
            </a:r>
          </a:p>
          <a:p>
            <a:pPr marL="882900" lvl="5" indent="-342900">
              <a:buFontTx/>
              <a:buChar char="-"/>
            </a:pPr>
            <a:r>
              <a:rPr lang="en-GB" sz="2100" dirty="0" smtClean="0"/>
              <a:t>Single organisational model wouldn't work</a:t>
            </a:r>
          </a:p>
          <a:p>
            <a:pPr marL="882900" lvl="5" indent="-342900">
              <a:buFontTx/>
              <a:buChar char="-"/>
            </a:pPr>
            <a:r>
              <a:rPr lang="en-GB" sz="2100" dirty="0" smtClean="0"/>
              <a:t>Putting ~7GB essential data into a cloud environment is free</a:t>
            </a:r>
          </a:p>
          <a:p>
            <a:pPr marL="882900" lvl="5" indent="-342900">
              <a:buFontTx/>
              <a:buChar char="-"/>
            </a:pPr>
            <a:r>
              <a:rPr lang="en-GB" sz="2100" dirty="0" smtClean="0"/>
              <a:t>A chargeback model would need to be in place.</a:t>
            </a:r>
          </a:p>
          <a:p>
            <a:pPr marL="1242900" lvl="6" indent="-342900">
              <a:buFontTx/>
              <a:buChar char="-"/>
            </a:pPr>
            <a:r>
              <a:rPr lang="en-GB" sz="2100" dirty="0" smtClean="0"/>
              <a:t>Core cost model</a:t>
            </a:r>
          </a:p>
          <a:p>
            <a:pPr marL="1242900" lvl="6" indent="-342900">
              <a:buFontTx/>
              <a:buChar char="-"/>
            </a:pPr>
            <a:r>
              <a:rPr lang="en-GB" sz="2100" dirty="0" smtClean="0"/>
              <a:t>GISC chargeback</a:t>
            </a:r>
          </a:p>
          <a:p>
            <a:pPr marL="1242900" lvl="6" indent="-342900">
              <a:buFontTx/>
              <a:buChar char="-"/>
            </a:pPr>
            <a:r>
              <a:rPr lang="en-GB" sz="2100" dirty="0" smtClean="0"/>
              <a:t>Subscription based chargeback</a:t>
            </a:r>
          </a:p>
          <a:p>
            <a:pPr marL="629325" lvl="3" indent="-342900">
              <a:buFontTx/>
              <a:buChar char="-"/>
            </a:pPr>
            <a:endParaRPr lang="en-GB" sz="2000" dirty="0" smtClean="0"/>
          </a:p>
          <a:p>
            <a:pPr marL="629325" lvl="3" indent="-342900">
              <a:buFontTx/>
              <a:buChar char="-"/>
            </a:pPr>
            <a:endParaRPr lang="en-GB" sz="2000" dirty="0" smtClean="0"/>
          </a:p>
          <a:p>
            <a:pPr marL="629325" lvl="3" indent="-342900">
              <a:buFontTx/>
              <a:buChar char="-"/>
            </a:pPr>
            <a:endParaRPr lang="en-GB" sz="2000" dirty="0" smtClean="0"/>
          </a:p>
          <a:p>
            <a:pPr marL="629325" lvl="3" indent="-342900">
              <a:buFontTx/>
              <a:buChar char="-"/>
            </a:pPr>
            <a:endParaRPr lang="en-GB" sz="2000" dirty="0"/>
          </a:p>
        </p:txBody>
      </p:sp>
    </p:spTree>
    <p:extLst>
      <p:ext uri="{BB962C8B-B14F-4D97-AF65-F5344CB8AC3E}">
        <p14:creationId xmlns:p14="http://schemas.microsoft.com/office/powerpoint/2010/main" val="227553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Financial - AWS</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Cost of transferring  ~7GB into S3 storage, free</a:t>
            </a:r>
          </a:p>
          <a:p>
            <a:pPr marL="629325" lvl="3" indent="-342900">
              <a:buFontTx/>
              <a:buChar char="-"/>
            </a:pPr>
            <a:r>
              <a:rPr lang="en-GB" sz="2000" dirty="0" smtClean="0"/>
              <a:t>Moving data across regions $0.020/GB</a:t>
            </a:r>
          </a:p>
          <a:p>
            <a:pPr marL="629325" lvl="3" indent="-342900">
              <a:buFontTx/>
              <a:buChar char="-"/>
            </a:pPr>
            <a:r>
              <a:rPr lang="en-GB" sz="2000" dirty="0" smtClean="0"/>
              <a:t>Acceleration transfer tool, additional $0.04/GB</a:t>
            </a:r>
          </a:p>
          <a:p>
            <a:pPr marL="629325" lvl="3" indent="-342900">
              <a:buFontTx/>
              <a:buChar char="-"/>
            </a:pPr>
            <a:r>
              <a:rPr lang="en-GB" sz="2000" dirty="0" smtClean="0"/>
              <a:t>Storing data in the cloud $0.024/GB per month, 7*0.024=0.068/day.  0.068*30 days =$5.04.  </a:t>
            </a:r>
          </a:p>
          <a:p>
            <a:pPr marL="629325" lvl="3" indent="-342900">
              <a:buFontTx/>
              <a:buChar char="-"/>
            </a:pPr>
            <a:r>
              <a:rPr lang="en-GB" sz="2000" dirty="0" smtClean="0"/>
              <a:t>Put, Copy, Post or List Requests, $0.0053/1,000 requests</a:t>
            </a:r>
          </a:p>
          <a:p>
            <a:pPr marL="629325" lvl="3" indent="-342900">
              <a:buFontTx/>
              <a:buChar char="-"/>
            </a:pPr>
            <a:r>
              <a:rPr lang="en-GB" sz="2000" dirty="0" smtClean="0"/>
              <a:t>Get and all other requests, </a:t>
            </a:r>
            <a:r>
              <a:rPr lang="en-GB" sz="2000" dirty="0"/>
              <a:t>$</a:t>
            </a:r>
            <a:r>
              <a:rPr lang="en-GB" sz="2000" dirty="0" smtClean="0"/>
              <a:t>0.0042/10,000 requests</a:t>
            </a:r>
          </a:p>
          <a:p>
            <a:pPr marL="629325" lvl="3" indent="-342900">
              <a:buFontTx/>
              <a:buChar char="-"/>
            </a:pPr>
            <a:r>
              <a:rPr lang="en-GB" sz="2000" dirty="0"/>
              <a:t>Additional costs would be incurred based on </a:t>
            </a:r>
            <a:r>
              <a:rPr lang="en-GB" sz="2000" dirty="0" smtClean="0"/>
              <a:t>any </a:t>
            </a:r>
            <a:r>
              <a:rPr lang="en-GB" sz="2000" dirty="0"/>
              <a:t>solution accessing </a:t>
            </a:r>
            <a:r>
              <a:rPr lang="en-GB" sz="2000" dirty="0" smtClean="0"/>
              <a:t>data</a:t>
            </a:r>
          </a:p>
          <a:p>
            <a:pPr marL="629325" lvl="3" indent="-342900">
              <a:buFontTx/>
              <a:buChar char="-"/>
            </a:pPr>
            <a:endParaRPr lang="en-GB" sz="2000" dirty="0" smtClean="0"/>
          </a:p>
          <a:p>
            <a:pPr marL="629325" lvl="3" indent="-342900">
              <a:buFontTx/>
              <a:buChar char="-"/>
            </a:pPr>
            <a:endParaRPr lang="en-GB" sz="2000" dirty="0"/>
          </a:p>
        </p:txBody>
      </p:sp>
    </p:spTree>
    <p:extLst>
      <p:ext uri="{BB962C8B-B14F-4D97-AF65-F5344CB8AC3E}">
        <p14:creationId xmlns:p14="http://schemas.microsoft.com/office/powerpoint/2010/main" val="11347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Financial – Azure</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Cost of transferring  ~7GB into Azure storage, free</a:t>
            </a:r>
          </a:p>
          <a:p>
            <a:pPr marL="629325" lvl="3" indent="-342900">
              <a:buFontTx/>
              <a:buChar char="-"/>
            </a:pPr>
            <a:r>
              <a:rPr lang="en-GB" sz="2000" dirty="0" smtClean="0"/>
              <a:t>Moving data across regions, “unclear”</a:t>
            </a:r>
          </a:p>
          <a:p>
            <a:pPr marL="629325" lvl="3" indent="-342900">
              <a:buFontTx/>
              <a:buChar char="-"/>
            </a:pPr>
            <a:r>
              <a:rPr lang="en-GB" sz="2000" dirty="0" smtClean="0"/>
              <a:t>Storing data in the cloud $0.056/GB per month, 7*0.056=0.392/day.  0.392*30 days =$11.76.  </a:t>
            </a:r>
          </a:p>
          <a:p>
            <a:pPr marL="629325" lvl="3" indent="-342900">
              <a:buFontTx/>
              <a:buChar char="-"/>
            </a:pPr>
            <a:r>
              <a:rPr lang="en-GB" sz="2000" dirty="0" smtClean="0"/>
              <a:t>Put, Copy, Post or List Requests, $0.0150/10,000 requests</a:t>
            </a:r>
          </a:p>
          <a:p>
            <a:pPr marL="629325" lvl="3" indent="-342900">
              <a:buFontTx/>
              <a:buChar char="-"/>
            </a:pPr>
            <a:r>
              <a:rPr lang="en-GB" sz="2000" dirty="0" smtClean="0"/>
              <a:t>Get and all other requests, </a:t>
            </a:r>
            <a:r>
              <a:rPr lang="en-GB" sz="2000" dirty="0"/>
              <a:t>$</a:t>
            </a:r>
            <a:r>
              <a:rPr lang="en-GB" sz="2000" dirty="0" smtClean="0"/>
              <a:t>0.0015/10,000 requests</a:t>
            </a:r>
          </a:p>
          <a:p>
            <a:pPr marL="629325" lvl="3" indent="-342900">
              <a:buFontTx/>
              <a:buChar char="-"/>
            </a:pPr>
            <a:r>
              <a:rPr lang="en-GB" sz="2000" dirty="0"/>
              <a:t>Additional costs would be incurred based on any solution accessing data</a:t>
            </a:r>
          </a:p>
          <a:p>
            <a:pPr marL="629325" lvl="3" indent="-342900">
              <a:buFontTx/>
              <a:buChar char="-"/>
            </a:pPr>
            <a:endParaRPr lang="en-GB" sz="2000" dirty="0" smtClean="0"/>
          </a:p>
          <a:p>
            <a:pPr marL="629325" lvl="3" indent="-342900">
              <a:buFontTx/>
              <a:buChar char="-"/>
            </a:pPr>
            <a:endParaRPr lang="en-GB" sz="2000" dirty="0" smtClean="0"/>
          </a:p>
          <a:p>
            <a:pPr marL="629325" lvl="3" indent="-342900">
              <a:buFontTx/>
              <a:buChar char="-"/>
            </a:pPr>
            <a:endParaRPr lang="en-GB" sz="2000" dirty="0"/>
          </a:p>
        </p:txBody>
      </p:sp>
    </p:spTree>
    <p:extLst>
      <p:ext uri="{BB962C8B-B14F-4D97-AF65-F5344CB8AC3E}">
        <p14:creationId xmlns:p14="http://schemas.microsoft.com/office/powerpoint/2010/main" val="1372909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Financial – </a:t>
            </a:r>
            <a:r>
              <a:rPr lang="en-GB" dirty="0" err="1" smtClean="0"/>
              <a:t>Interoute</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A discussion was held with </a:t>
            </a:r>
            <a:r>
              <a:rPr lang="en-GB" sz="2000" dirty="0" err="1" smtClean="0"/>
              <a:t>Interoute</a:t>
            </a:r>
            <a:r>
              <a:rPr lang="en-GB" sz="2000" dirty="0" smtClean="0"/>
              <a:t> but they were vague in terms of pricing.</a:t>
            </a:r>
          </a:p>
          <a:p>
            <a:pPr marL="629325" lvl="3" indent="-342900">
              <a:buFontTx/>
              <a:buChar char="-"/>
            </a:pPr>
            <a:r>
              <a:rPr lang="en-GB" sz="2000" dirty="0" smtClean="0"/>
              <a:t>An indicative cost for a virtual server is </a:t>
            </a:r>
            <a:r>
              <a:rPr lang="en-US" altLang="en-US" sz="2000" dirty="0"/>
              <a:t>4k€ per year</a:t>
            </a:r>
            <a:r>
              <a:rPr lang="en-US" altLang="en-US" sz="2000" dirty="0" smtClean="0"/>
              <a:t>).  This is a fairly typical cost for hosting virtual servers and comparable to an on-premises VM.</a:t>
            </a:r>
          </a:p>
          <a:p>
            <a:pPr marL="629325" lvl="3" indent="-342900">
              <a:buFontTx/>
              <a:buChar char="-"/>
            </a:pPr>
            <a:r>
              <a:rPr lang="en-US" altLang="en-US" sz="2000" dirty="0" err="1" smtClean="0"/>
              <a:t>Interoute</a:t>
            </a:r>
            <a:r>
              <a:rPr lang="en-US" altLang="en-US" sz="2000" dirty="0" smtClean="0"/>
              <a:t> is only based in Europe.</a:t>
            </a:r>
          </a:p>
          <a:p>
            <a:pPr marL="629325" lvl="3" indent="-342900">
              <a:buFontTx/>
              <a:buChar char="-"/>
            </a:pPr>
            <a:endParaRPr lang="en-GB" sz="2000" dirty="0" smtClean="0"/>
          </a:p>
          <a:p>
            <a:pPr marL="629325" lvl="3" indent="-342900">
              <a:buFontTx/>
              <a:buChar char="-"/>
            </a:pPr>
            <a:endParaRPr lang="en-GB" sz="2000" dirty="0" smtClean="0"/>
          </a:p>
          <a:p>
            <a:pPr marL="629325" lvl="3" indent="-342900">
              <a:buFontTx/>
              <a:buChar char="-"/>
            </a:pPr>
            <a:endParaRPr lang="en-GB" sz="2000" dirty="0"/>
          </a:p>
        </p:txBody>
      </p:sp>
    </p:spTree>
    <p:extLst>
      <p:ext uri="{BB962C8B-B14F-4D97-AF65-F5344CB8AC3E}">
        <p14:creationId xmlns:p14="http://schemas.microsoft.com/office/powerpoint/2010/main" val="280580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Financial - Summary</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a:xfrm>
            <a:off x="197645" y="1822132"/>
            <a:ext cx="8424863" cy="4212907"/>
          </a:xfrm>
        </p:spPr>
        <p:txBody>
          <a:bodyPr/>
          <a:lstStyle/>
          <a:p>
            <a:pPr marL="629325" lvl="3" indent="-342900">
              <a:buFontTx/>
              <a:buChar char="-"/>
            </a:pPr>
            <a:r>
              <a:rPr lang="en-GB" sz="2000" dirty="0" smtClean="0"/>
              <a:t>Both AWS and Azure are comparable with AWS being more open with their pricing.  </a:t>
            </a:r>
          </a:p>
          <a:p>
            <a:pPr marL="629325" lvl="3" indent="-342900">
              <a:buFontTx/>
              <a:buChar char="-"/>
            </a:pPr>
            <a:r>
              <a:rPr lang="en-GB" sz="2000" dirty="0" smtClean="0"/>
              <a:t>AWS is the market leader and it’s clear they can move data across regions.</a:t>
            </a:r>
          </a:p>
          <a:p>
            <a:pPr marL="629325" lvl="3" indent="-342900">
              <a:buFontTx/>
              <a:buChar char="-"/>
            </a:pPr>
            <a:r>
              <a:rPr lang="en-GB" sz="2000" dirty="0" err="1" smtClean="0"/>
              <a:t>Interoute</a:t>
            </a:r>
            <a:r>
              <a:rPr lang="en-GB" sz="2000" dirty="0" smtClean="0"/>
              <a:t> seem to be a typical small scale cloud provider in comparison to AWS and Azure.  Products and services are limited.</a:t>
            </a:r>
          </a:p>
          <a:p>
            <a:pPr marL="629325" lvl="3" indent="-342900">
              <a:buFontTx/>
              <a:buChar char="-"/>
            </a:pPr>
            <a:r>
              <a:rPr lang="en-GB" sz="2000" dirty="0" smtClean="0"/>
              <a:t>Cloud providers generally bill monthly, fundamental to any cloud initiative is determine who picks up the cost.  There are two cost tires.  The first is the day-to-day running cost, </a:t>
            </a:r>
            <a:r>
              <a:rPr lang="en-GB" sz="2000" dirty="0"/>
              <a:t>s</a:t>
            </a:r>
            <a:r>
              <a:rPr lang="en-GB" sz="2000" dirty="0" smtClean="0"/>
              <a:t>toring the data.  The second and generally less well budgeted is the usage cost.  This can increase significantly based on the number of subscribers. </a:t>
            </a:r>
          </a:p>
          <a:p>
            <a:pPr marL="629325" lvl="3" indent="-342900">
              <a:buFontTx/>
              <a:buChar char="-"/>
            </a:pPr>
            <a:endParaRPr lang="en-GB" sz="2000" dirty="0"/>
          </a:p>
        </p:txBody>
      </p:sp>
    </p:spTree>
    <p:extLst>
      <p:ext uri="{BB962C8B-B14F-4D97-AF65-F5344CB8AC3E}">
        <p14:creationId xmlns:p14="http://schemas.microsoft.com/office/powerpoint/2010/main" val="521893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Financial – Summary (continued..)</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a:xfrm>
            <a:off x="197645" y="1822132"/>
            <a:ext cx="8424863" cy="4212907"/>
          </a:xfrm>
        </p:spPr>
        <p:txBody>
          <a:bodyPr/>
          <a:lstStyle/>
          <a:p>
            <a:pPr marL="629325" lvl="3" indent="-342900">
              <a:buFontTx/>
              <a:buChar char="-"/>
            </a:pPr>
            <a:r>
              <a:rPr lang="en-GB" sz="2000" dirty="0" smtClean="0"/>
              <a:t>Not included in this presentation is virtual machine (instance) costs.  The technical solution presented should indicate what the layer above the storage will potentially look like.</a:t>
            </a:r>
          </a:p>
          <a:p>
            <a:pPr marL="629325" lvl="3" indent="-342900">
              <a:buFontTx/>
              <a:buChar char="-"/>
            </a:pPr>
            <a:r>
              <a:rPr lang="en-GB" sz="2000" dirty="0" smtClean="0"/>
              <a:t>Other costs to consider are monitoring and security.</a:t>
            </a:r>
          </a:p>
          <a:p>
            <a:pPr marL="629325" lvl="3" indent="-342900">
              <a:buFontTx/>
              <a:buChar char="-"/>
            </a:pPr>
            <a:r>
              <a:rPr lang="en-GB" sz="2000" dirty="0" smtClean="0"/>
              <a:t>Each cloud provider has tooling which can improve the service level.  The cost of this hasn’t been included as it’s specific to each provider.  </a:t>
            </a:r>
          </a:p>
          <a:p>
            <a:pPr lvl="3" indent="0">
              <a:buNone/>
            </a:pPr>
            <a:r>
              <a:rPr lang="en-GB" sz="2000" dirty="0" smtClean="0"/>
              <a:t>  </a:t>
            </a:r>
          </a:p>
          <a:p>
            <a:pPr marL="629325" lvl="3" indent="-342900">
              <a:buFontTx/>
              <a:buChar char="-"/>
            </a:pPr>
            <a:endParaRPr lang="en-GB" sz="2000" dirty="0"/>
          </a:p>
        </p:txBody>
      </p:sp>
    </p:spTree>
    <p:extLst>
      <p:ext uri="{BB962C8B-B14F-4D97-AF65-F5344CB8AC3E}">
        <p14:creationId xmlns:p14="http://schemas.microsoft.com/office/powerpoint/2010/main" val="187142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Concerns</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Working in a cloud environment it’s easy to focus on the technical aspect.  </a:t>
            </a:r>
            <a:r>
              <a:rPr lang="en-GB" sz="2000" dirty="0" smtClean="0"/>
              <a:t>Successful cloud deployments focus on process and governance.  Ensuring financial and security are at the forefront of any cloud based design</a:t>
            </a:r>
          </a:p>
          <a:p>
            <a:pPr marL="629325" lvl="3" indent="-342900">
              <a:buFontTx/>
              <a:buChar char="-"/>
            </a:pPr>
            <a:r>
              <a:rPr lang="en-GB" sz="2000" dirty="0" smtClean="0"/>
              <a:t>Account ownership across GISC’s</a:t>
            </a:r>
          </a:p>
          <a:p>
            <a:pPr marL="629325" lvl="3" indent="-342900">
              <a:buFontTx/>
              <a:buChar char="-"/>
            </a:pPr>
            <a:endParaRPr lang="en-GB" sz="2000" dirty="0" smtClean="0"/>
          </a:p>
          <a:p>
            <a:pPr lvl="3" indent="0">
              <a:buNone/>
            </a:pPr>
            <a:endParaRPr lang="en-GB" sz="2000" dirty="0" smtClean="0"/>
          </a:p>
          <a:p>
            <a:pPr marL="629325" lvl="3" indent="-342900">
              <a:buFontTx/>
              <a:buChar char="-"/>
            </a:pPr>
            <a:endParaRPr lang="en-GB" sz="2000" dirty="0" smtClean="0"/>
          </a:p>
          <a:p>
            <a:pPr marL="629325" lvl="3" indent="-342900">
              <a:buFontTx/>
              <a:buChar char="-"/>
            </a:pPr>
            <a:endParaRPr lang="en-GB" sz="2000" dirty="0" smtClean="0"/>
          </a:p>
          <a:p>
            <a:pPr lvl="3" indent="0">
              <a:buNone/>
            </a:pPr>
            <a:endParaRPr lang="en-GB" sz="2000" dirty="0"/>
          </a:p>
          <a:p>
            <a:pPr lvl="3" indent="0">
              <a:buNone/>
            </a:pPr>
            <a:endParaRPr lang="en-GB" sz="2000" dirty="0"/>
          </a:p>
        </p:txBody>
      </p:sp>
    </p:spTree>
    <p:extLst>
      <p:ext uri="{BB962C8B-B14F-4D97-AF65-F5344CB8AC3E}">
        <p14:creationId xmlns:p14="http://schemas.microsoft.com/office/powerpoint/2010/main" val="2330270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Recommended Text</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There is a need to understand local regional constraints</a:t>
            </a:r>
          </a:p>
          <a:p>
            <a:pPr marL="629325" lvl="3" indent="-342900">
              <a:buFontTx/>
              <a:buChar char="-"/>
            </a:pPr>
            <a:r>
              <a:rPr lang="en-GB" sz="2000" dirty="0" smtClean="0"/>
              <a:t>Storing non-essential data into cloud storage will increase costs</a:t>
            </a:r>
          </a:p>
          <a:p>
            <a:pPr marL="629325" lvl="3" indent="-342900">
              <a:buFontTx/>
              <a:buChar char="-"/>
            </a:pPr>
            <a:r>
              <a:rPr lang="en-GB" sz="2000" dirty="0"/>
              <a:t>A chargeback model would need to be put in place</a:t>
            </a:r>
            <a:r>
              <a:rPr lang="en-GB" sz="2000" dirty="0" smtClean="0"/>
              <a:t>.  Which includes day-to-day running costs and usage costs.  Usage costs can be capped but this restrains the service</a:t>
            </a:r>
            <a:r>
              <a:rPr lang="en-GB" sz="2000" dirty="0" smtClean="0"/>
              <a:t>.</a:t>
            </a:r>
          </a:p>
          <a:p>
            <a:pPr marL="629325" lvl="3" indent="-342900">
              <a:buFontTx/>
              <a:buChar char="-"/>
            </a:pPr>
            <a:r>
              <a:rPr lang="en-GB" sz="2000" dirty="0" smtClean="0"/>
              <a:t>A better understanding of the subscriber base.  Without this will mean uncontrollable usage costs.</a:t>
            </a:r>
          </a:p>
          <a:p>
            <a:pPr lvl="3" indent="0">
              <a:buNone/>
            </a:pPr>
            <a:endParaRPr lang="en-GB" sz="2000" dirty="0" smtClean="0"/>
          </a:p>
          <a:p>
            <a:pPr marL="629325" lvl="3" indent="-342900">
              <a:buFontTx/>
              <a:buChar char="-"/>
            </a:pPr>
            <a:endParaRPr lang="en-GB" sz="2000" dirty="0" smtClean="0"/>
          </a:p>
          <a:p>
            <a:pPr marL="629325" lvl="3" indent="-342900">
              <a:buFontTx/>
              <a:buChar char="-"/>
            </a:pPr>
            <a:endParaRPr lang="en-GB" sz="2000" dirty="0" smtClean="0"/>
          </a:p>
          <a:p>
            <a:pPr marL="629325" lvl="3" indent="-342900">
              <a:buFontTx/>
              <a:buChar char="-"/>
            </a:pPr>
            <a:endParaRPr lang="en-GB" sz="2000" dirty="0"/>
          </a:p>
        </p:txBody>
      </p:sp>
    </p:spTree>
    <p:extLst>
      <p:ext uri="{BB962C8B-B14F-4D97-AF65-F5344CB8AC3E}">
        <p14:creationId xmlns:p14="http://schemas.microsoft.com/office/powerpoint/2010/main" val="2821447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Thank you slide</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marL="629325" lvl="3" indent="-342900">
              <a:buFontTx/>
              <a:buChar char="-"/>
            </a:pPr>
            <a:r>
              <a:rPr lang="en-GB" sz="2000" dirty="0" smtClean="0"/>
              <a:t>Jason Malpas, Kay Church, Jeremy Tandy, Richard Carne, Cloud Ops team (UKMO)</a:t>
            </a:r>
          </a:p>
          <a:p>
            <a:pPr marL="629325" lvl="3" indent="-342900">
              <a:buFontTx/>
              <a:buChar char="-"/>
            </a:pPr>
            <a:r>
              <a:rPr lang="en-GB" sz="2000" dirty="0" smtClean="0"/>
              <a:t>Oliver Gorwits (ECMWF)</a:t>
            </a:r>
          </a:p>
          <a:p>
            <a:pPr marL="629325" lvl="3" indent="-342900">
              <a:buFontTx/>
              <a:buChar char="-"/>
            </a:pPr>
            <a:r>
              <a:rPr lang="en-GB" sz="2000" dirty="0" smtClean="0"/>
              <a:t>Previous presentations and reports (various WMO)</a:t>
            </a:r>
          </a:p>
          <a:p>
            <a:pPr marL="629325" lvl="3" indent="-342900">
              <a:buFontTx/>
              <a:buChar char="-"/>
            </a:pPr>
            <a:r>
              <a:rPr lang="en-GB" sz="2000" dirty="0" smtClean="0"/>
              <a:t>Faye Holt, Matt Johnson (AWS)</a:t>
            </a:r>
          </a:p>
          <a:p>
            <a:pPr marL="629325" lvl="3" indent="-342900">
              <a:buFontTx/>
              <a:buChar char="-"/>
            </a:pPr>
            <a:r>
              <a:rPr lang="en-GB" sz="2000" dirty="0" smtClean="0"/>
              <a:t>Andrew Munslow (UKMO (Azure)) </a:t>
            </a:r>
          </a:p>
          <a:p>
            <a:pPr lvl="3" indent="0">
              <a:buNone/>
            </a:pPr>
            <a:endParaRPr lang="en-GB" sz="2000" dirty="0" smtClean="0"/>
          </a:p>
          <a:p>
            <a:pPr marL="629325" lvl="3" indent="-342900">
              <a:buFontTx/>
              <a:buChar char="-"/>
            </a:pPr>
            <a:endParaRPr lang="en-GB" sz="2000" dirty="0"/>
          </a:p>
        </p:txBody>
      </p:sp>
    </p:spTree>
    <p:extLst>
      <p:ext uri="{BB962C8B-B14F-4D97-AF65-F5344CB8AC3E}">
        <p14:creationId xmlns:p14="http://schemas.microsoft.com/office/powerpoint/2010/main" val="1042464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7644" y="1088207"/>
            <a:ext cx="8437500" cy="623248"/>
          </a:xfrm>
        </p:spPr>
        <p:txBody>
          <a:bodyPr/>
          <a:lstStyle/>
          <a:p>
            <a:r>
              <a:rPr lang="en-GB" dirty="0" smtClean="0"/>
              <a:t> </a:t>
            </a:r>
            <a:endParaRPr lang="en-GB" dirty="0"/>
          </a:p>
        </p:txBody>
      </p:sp>
      <p:sp>
        <p:nvSpPr>
          <p:cNvPr id="2" name="Footer Placeholder 1"/>
          <p:cNvSpPr>
            <a:spLocks noGrp="1"/>
          </p:cNvSpPr>
          <p:nvPr>
            <p:ph type="ftr" sz="quarter" idx="12"/>
          </p:nvPr>
        </p:nvSpPr>
        <p:spPr/>
        <p:txBody>
          <a:bodyPr/>
          <a:lstStyle/>
          <a:p>
            <a:pPr fontAlgn="auto">
              <a:spcBef>
                <a:spcPts val="0"/>
              </a:spcBef>
              <a:spcAft>
                <a:spcPts val="0"/>
              </a:spcAft>
            </a:pPr>
            <a:r>
              <a:rPr lang="en-GB" kern="0" dirty="0">
                <a:solidFill>
                  <a:srgbClr val="2A2A2A"/>
                </a:solidFill>
                <a:latin typeface="Arial"/>
                <a:sym typeface="Helvetica Light"/>
              </a:rPr>
              <a:t>www.metoffice.gov.uk																									                       © Crown Copyright 2017, Met Office</a:t>
            </a:r>
          </a:p>
        </p:txBody>
      </p:sp>
      <p:sp>
        <p:nvSpPr>
          <p:cNvPr id="6" name="Text Placeholder 5"/>
          <p:cNvSpPr>
            <a:spLocks noGrp="1"/>
          </p:cNvSpPr>
          <p:nvPr>
            <p:ph type="body" sz="quarter" idx="11"/>
          </p:nvPr>
        </p:nvSpPr>
        <p:spPr/>
        <p:txBody>
          <a:bodyPr/>
          <a:lstStyle/>
          <a:p>
            <a:pPr lvl="3" indent="0">
              <a:buNone/>
            </a:pPr>
            <a:r>
              <a:rPr lang="en-GB" sz="3600" dirty="0" smtClean="0"/>
              <a:t>Questions?</a:t>
            </a:r>
          </a:p>
          <a:p>
            <a:pPr marL="629325" lvl="3" indent="-342900">
              <a:buFontTx/>
              <a:buChar char="-"/>
            </a:pPr>
            <a:endParaRPr lang="en-GB" sz="2000" dirty="0"/>
          </a:p>
        </p:txBody>
      </p:sp>
    </p:spTree>
    <p:extLst>
      <p:ext uri="{BB962C8B-B14F-4D97-AF65-F5344CB8AC3E}">
        <p14:creationId xmlns:p14="http://schemas.microsoft.com/office/powerpoint/2010/main" val="1155642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Met Office PowerPoint Template">
  <a:themeElements>
    <a:clrScheme name="Met Office">
      <a:dk1>
        <a:srgbClr val="2A2A2A"/>
      </a:dk1>
      <a:lt1>
        <a:srgbClr val="B9DC0C"/>
      </a:lt1>
      <a:dk2>
        <a:srgbClr val="2A2A2A"/>
      </a:dk2>
      <a:lt2>
        <a:srgbClr val="FFFFFF"/>
      </a:lt2>
      <a:accent1>
        <a:srgbClr val="50B9A4"/>
      </a:accent1>
      <a:accent2>
        <a:srgbClr val="007AA9"/>
      </a:accent2>
      <a:accent3>
        <a:srgbClr val="E47452"/>
      </a:accent3>
      <a:accent4>
        <a:srgbClr val="A1A0AA"/>
      </a:accent4>
      <a:accent5>
        <a:srgbClr val="FFFFFF"/>
      </a:accent5>
      <a:accent6>
        <a:srgbClr val="FFFFFF"/>
      </a:accent6>
      <a:hlink>
        <a:srgbClr val="0673F9"/>
      </a:hlink>
      <a:folHlink>
        <a:srgbClr val="6F2735"/>
      </a:folHlink>
    </a:clrScheme>
    <a:fontScheme name="Met Office">
      <a:majorFont>
        <a:latin typeface="Arial"/>
        <a:ea typeface="Helvetica Light"/>
        <a:cs typeface="Helvetica Light"/>
      </a:majorFont>
      <a:minorFont>
        <a:latin typeface="Arial"/>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50000"/>
              </a:srgbClr>
            </a:outerShdw>
          </a:effectLst>
        </a:effectStyle>
        <a:effectStyle>
          <a:effectLst>
            <a:outerShdw blurRad="63500" dist="12700" rotWithShape="0">
              <a:srgbClr val="000000">
                <a:alpha val="50000"/>
              </a:srgbClr>
            </a:outerShdw>
          </a:effectLst>
        </a:effectStyle>
        <a:effectStyle>
          <a:effectLst>
            <a:outerShdw blurRad="508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2">
          <a:schemeClr val="accent6"/>
        </a:lnRef>
        <a:fillRef idx="1">
          <a:schemeClr val="lt1"/>
        </a:fillRef>
        <a:effectRef idx="0">
          <a:schemeClr val="accent6"/>
        </a:effectRef>
        <a:fontRef idx="minor">
          <a:schemeClr val="dk1"/>
        </a:fontRef>
      </a:style>
    </a:spDef>
    <a:lnDef>
      <a:spPr/>
      <a:bodyPr/>
      <a:lstStyle/>
      <a:style>
        <a:lnRef idx="1">
          <a:schemeClr val="dk1"/>
        </a:lnRef>
        <a:fillRef idx="0">
          <a:schemeClr val="dk1"/>
        </a:fillRef>
        <a:effectRef idx="0">
          <a:schemeClr val="dk1"/>
        </a:effectRef>
        <a:fontRef idx="minor">
          <a:schemeClr val="tx1"/>
        </a:fontRef>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l"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dirty="0" smtClean="0">
            <a:ln>
              <a:noFill/>
            </a:ln>
            <a:solidFill>
              <a:schemeClr val="tx1"/>
            </a:solidFill>
            <a:effectLst/>
            <a:uFillTx/>
            <a:latin typeface="+mn-lt"/>
            <a:ea typeface="+mn-ea"/>
            <a:cs typeface="+mn-cs"/>
            <a:sym typeface="Helvetica Light"/>
          </a:defRPr>
        </a:def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Presentation2" id="{3686B8A7-2420-4936-BD49-A1DDADD3263A}" vid="{10DDDDFA-9F36-4D18-8046-A8B18DFE850B}"/>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MO_standard_template_14_0085</Template>
  <TotalTime>9606</TotalTime>
  <Words>1447</Words>
  <Application>Microsoft Office PowerPoint</Application>
  <PresentationFormat>On-screen Show (4:3)</PresentationFormat>
  <Paragraphs>161</Paragraphs>
  <Slides>18</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ＭＳ Ｐゴシック</vt:lpstr>
      <vt:lpstr>Arial</vt:lpstr>
      <vt:lpstr>Helvetica</vt:lpstr>
      <vt:lpstr>Helvetica Light</vt:lpstr>
      <vt:lpstr>Times New Roman</vt:lpstr>
      <vt:lpstr>Met Office PowerPoint Template</vt:lpstr>
      <vt:lpstr>PowerPoint Presentation</vt:lpstr>
      <vt:lpstr>Contents</vt:lpstr>
      <vt:lpstr>Requirement</vt:lpstr>
      <vt:lpstr>Assumptions</vt:lpstr>
      <vt:lpstr>Procurement (Public – AWS, Azure)</vt:lpstr>
      <vt:lpstr>Procurement (Public - Interoute)</vt:lpstr>
      <vt:lpstr>Procurement</vt:lpstr>
      <vt:lpstr>Procurement (Summary)</vt:lpstr>
      <vt:lpstr>Financial - Considerations</vt:lpstr>
      <vt:lpstr>Financial - AWS</vt:lpstr>
      <vt:lpstr>Financial – Azure</vt:lpstr>
      <vt:lpstr>Financial – Interoute</vt:lpstr>
      <vt:lpstr>Financial - Summary</vt:lpstr>
      <vt:lpstr>Financial – Summary (continued..)</vt:lpstr>
      <vt:lpstr>Concerns</vt:lpstr>
      <vt:lpstr>Recommended Text</vt:lpstr>
      <vt:lpstr>Thank you slide</vt:lpstr>
      <vt:lpstr> </vt:lpstr>
    </vt:vector>
  </TitlesOfParts>
  <Company>Met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ALM - Architecture description</dc:title>
  <dc:creator>Katherine Prebble</dc:creator>
  <dc:description>submitted 26.7.2005     CHG015666 refers</dc:description>
  <cp:lastModifiedBy>Francis, Mark</cp:lastModifiedBy>
  <cp:revision>361</cp:revision>
  <cp:lastPrinted>2004-10-15T09:34:20Z</cp:lastPrinted>
  <dcterms:created xsi:type="dcterms:W3CDTF">2016-06-24T08:40:40Z</dcterms:created>
  <dcterms:modified xsi:type="dcterms:W3CDTF">2017-08-02T10:52:00Z</dcterms:modified>
</cp:coreProperties>
</file>