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4" r:id="rId1"/>
  </p:sldMasterIdLst>
  <p:notesMasterIdLst>
    <p:notesMasterId r:id="rId5"/>
  </p:notesMasterIdLst>
  <p:handoutMasterIdLst>
    <p:handoutMasterId r:id="rId6"/>
  </p:handoutMasterIdLst>
  <p:sldIdLst>
    <p:sldId id="256" r:id="rId2"/>
    <p:sldId id="258" r:id="rId3"/>
    <p:sldId id="259" r:id="rId4"/>
  </p:sldIdLst>
  <p:sldSz cx="9144000" cy="6858000" type="screen4x3"/>
  <p:notesSz cx="6904038" cy="9220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CG 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CG 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CG 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CG 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CG Times" charset="0"/>
        <a:ea typeface="+mn-ea"/>
        <a:cs typeface="+mn-cs"/>
      </a:defRPr>
    </a:lvl5pPr>
    <a:lvl6pPr marL="2286000" algn="l" defTabSz="914400" rtl="0" eaLnBrk="1" latinLnBrk="0" hangingPunct="1">
      <a:defRPr sz="1000" b="1" kern="1200">
        <a:solidFill>
          <a:schemeClr val="tx1"/>
        </a:solidFill>
        <a:latin typeface="CG Times" charset="0"/>
        <a:ea typeface="+mn-ea"/>
        <a:cs typeface="+mn-cs"/>
      </a:defRPr>
    </a:lvl6pPr>
    <a:lvl7pPr marL="2743200" algn="l" defTabSz="914400" rtl="0" eaLnBrk="1" latinLnBrk="0" hangingPunct="1">
      <a:defRPr sz="1000" b="1" kern="1200">
        <a:solidFill>
          <a:schemeClr val="tx1"/>
        </a:solidFill>
        <a:latin typeface="CG Times" charset="0"/>
        <a:ea typeface="+mn-ea"/>
        <a:cs typeface="+mn-cs"/>
      </a:defRPr>
    </a:lvl7pPr>
    <a:lvl8pPr marL="3200400" algn="l" defTabSz="914400" rtl="0" eaLnBrk="1" latinLnBrk="0" hangingPunct="1">
      <a:defRPr sz="1000" b="1" kern="1200">
        <a:solidFill>
          <a:schemeClr val="tx1"/>
        </a:solidFill>
        <a:latin typeface="CG Times" charset="0"/>
        <a:ea typeface="+mn-ea"/>
        <a:cs typeface="+mn-cs"/>
      </a:defRPr>
    </a:lvl8pPr>
    <a:lvl9pPr marL="3657600" algn="l" defTabSz="914400" rtl="0" eaLnBrk="1" latinLnBrk="0" hangingPunct="1">
      <a:defRPr sz="1000" b="1" kern="1200">
        <a:solidFill>
          <a:schemeClr val="tx1"/>
        </a:solidFill>
        <a:latin typeface="CG 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6600"/>
    <a:srgbClr val="000066"/>
    <a:srgbClr val="FFFF99"/>
    <a:srgbClr val="969696"/>
    <a:srgbClr val="CCFFFF"/>
    <a:srgbClr val="5C0909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63" autoAdjust="0"/>
    <p:restoredTop sz="86685" autoAdjust="0"/>
  </p:normalViewPr>
  <p:slideViewPr>
    <p:cSldViewPr showGuides="1">
      <p:cViewPr varScale="1">
        <p:scale>
          <a:sx n="55" d="100"/>
          <a:sy n="55" d="100"/>
        </p:scale>
        <p:origin x="-6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4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11600" y="0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4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59825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4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11600" y="8759825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fld id="{104B1EDD-B5D1-46DA-9FBB-DC305ADD56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11600" y="0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7763" y="692150"/>
            <a:ext cx="4610100" cy="3457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0750" y="4379913"/>
            <a:ext cx="5062538" cy="414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0"/>
            <a:r>
              <a:rPr lang="en-US" noProof="0" smtClean="0"/>
              <a:t>Second level</a:t>
            </a:r>
          </a:p>
          <a:p>
            <a:pPr lvl="0"/>
            <a:r>
              <a:rPr lang="en-US" noProof="0" smtClean="0"/>
              <a:t>Third level</a:t>
            </a:r>
          </a:p>
          <a:p>
            <a:pPr lvl="0"/>
            <a:r>
              <a:rPr lang="en-US" noProof="0" smtClean="0"/>
              <a:t>Fourth level</a:t>
            </a:r>
          </a:p>
          <a:p>
            <a:pPr lvl="0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59825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11600" y="8759825"/>
            <a:ext cx="2992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5" tIns="46067" rIns="92135" bIns="4606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>
                <a:latin typeface="Arial" charset="0"/>
              </a:defRPr>
            </a:lvl1pPr>
          </a:lstStyle>
          <a:p>
            <a:pPr>
              <a:defRPr/>
            </a:pPr>
            <a:fld id="{D4093E58-93A9-4FBF-8D03-A429BB01AF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760663"/>
          </a:xfrm>
          <a:prstGeom prst="rect">
            <a:avLst/>
          </a:prstGeom>
          <a:noFill/>
          <a:ln w="9525">
            <a:noFill/>
            <a:miter lim="800000"/>
            <a:headEnd type="none" w="med" len="lg"/>
            <a:tailEnd/>
          </a:ln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8739188" y="214313"/>
            <a:ext cx="74612" cy="214312"/>
          </a:xfrm>
          <a:prstGeom prst="rect">
            <a:avLst/>
          </a:prstGeom>
          <a:noFill/>
          <a:ln w="9525">
            <a:noFill/>
            <a:miter lim="800000"/>
            <a:headEnd type="none" w="med" len="lg"/>
            <a:tailEnd/>
          </a:ln>
          <a:effectLst/>
        </p:spPr>
        <p:txBody>
          <a:bodyPr wrap="none" lIns="0" rIns="0">
            <a:spAutoFit/>
          </a:bodyPr>
          <a:lstStyle/>
          <a:p>
            <a:pPr>
              <a:defRPr/>
            </a:pPr>
            <a:r>
              <a:rPr lang="en-US" sz="800">
                <a:solidFill>
                  <a:srgbClr val="FFFFFF"/>
                </a:solidFill>
                <a:latin typeface="Arial" charset="0"/>
              </a:rPr>
              <a:t>®</a:t>
            </a:r>
          </a:p>
        </p:txBody>
      </p:sp>
      <p:sp>
        <p:nvSpPr>
          <p:cNvPr id="4638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2667000"/>
            <a:ext cx="7772400" cy="1143000"/>
          </a:xfrm>
        </p:spPr>
        <p:txBody>
          <a:bodyPr/>
          <a:lstStyle>
            <a:lvl1pPr>
              <a:defRPr>
                <a:latin typeface="Arial Black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638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4114800"/>
            <a:ext cx="6400800" cy="1371600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rgbClr val="092E5C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009900" y="6248400"/>
            <a:ext cx="3276600" cy="457200"/>
          </a:xfrm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B0CDE-DA66-48B8-A1C6-5AB5AA9738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8EBF9-0703-4E4F-9041-561A85201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6075" y="1279525"/>
            <a:ext cx="4152900" cy="489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1375" y="1279525"/>
            <a:ext cx="4152900" cy="489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0B316-A681-48B7-9FFA-A7F3D3D894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D78C8-0D5B-49B0-9BD1-3B7769366B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84DD8-1590-4755-A47A-6BB8B86E6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145020-20CE-4354-92DC-BAA91B2188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DD03C-7E02-491C-83D7-CDA38E8DBE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7D372-541A-4BC3-83B3-011CFCE67D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1EB4A-1A1E-4871-8B3B-E1D2B8A9BD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5288" y="136525"/>
            <a:ext cx="2170112" cy="60340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1775" y="136525"/>
            <a:ext cx="6361113" cy="60340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16997-B413-4A03-96A5-1A1293F0FB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65125" y="776288"/>
            <a:ext cx="84550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28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1775" y="136525"/>
            <a:ext cx="86836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6075" y="1279525"/>
            <a:ext cx="8458200" cy="489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6285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73388" y="6553200"/>
            <a:ext cx="320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900" b="0" smtClean="0">
                <a:solidFill>
                  <a:srgbClr val="092E5C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462853" name="Text Box 5"/>
          <p:cNvSpPr txBox="1">
            <a:spLocks noChangeArrowheads="1"/>
          </p:cNvSpPr>
          <p:nvPr/>
        </p:nvSpPr>
        <p:spPr bwMode="auto">
          <a:xfrm>
            <a:off x="-1539875" y="3059113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en-US" sz="14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628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96100" y="65532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900" b="0">
                <a:solidFill>
                  <a:srgbClr val="092E5C"/>
                </a:solidFill>
                <a:latin typeface="+mn-lt"/>
              </a:defRPr>
            </a:lvl1pPr>
          </a:lstStyle>
          <a:p>
            <a:pPr>
              <a:defRPr/>
            </a:pPr>
            <a:fld id="{E95D83EA-276F-483B-ABE7-614907207E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62864" name="Text Box 16"/>
          <p:cNvSpPr txBox="1">
            <a:spLocks noChangeArrowheads="1"/>
          </p:cNvSpPr>
          <p:nvPr/>
        </p:nvSpPr>
        <p:spPr bwMode="auto">
          <a:xfrm>
            <a:off x="333375" y="6219825"/>
            <a:ext cx="11572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sz="4000">
                <a:solidFill>
                  <a:schemeClr val="tx2"/>
                </a:solidFill>
                <a:latin typeface="Times New Roman" charset="0"/>
              </a:rPr>
              <a:t>OGC</a:t>
            </a:r>
          </a:p>
        </p:txBody>
      </p:sp>
      <p:sp>
        <p:nvSpPr>
          <p:cNvPr id="462868" name="Text Box 20"/>
          <p:cNvSpPr txBox="1">
            <a:spLocks noChangeArrowheads="1"/>
          </p:cNvSpPr>
          <p:nvPr/>
        </p:nvSpPr>
        <p:spPr bwMode="auto">
          <a:xfrm>
            <a:off x="1498600" y="6270625"/>
            <a:ext cx="93663" cy="244475"/>
          </a:xfrm>
          <a:prstGeom prst="rect">
            <a:avLst/>
          </a:prstGeom>
          <a:noFill/>
          <a:ln w="9525">
            <a:noFill/>
            <a:miter lim="800000"/>
            <a:headEnd type="none" w="med" len="lg"/>
            <a:tailEnd/>
          </a:ln>
          <a:effectLst/>
        </p:spPr>
        <p:txBody>
          <a:bodyPr wrap="none" lIns="0" rIns="0">
            <a:spAutoFit/>
          </a:bodyPr>
          <a:lstStyle/>
          <a:p>
            <a:pPr>
              <a:defRPr/>
            </a:pPr>
            <a:r>
              <a:rPr lang="en-US">
                <a:solidFill>
                  <a:schemeClr val="tx2"/>
                </a:solidFill>
                <a:latin typeface="Arial" charset="0"/>
              </a:rPr>
              <a:t>®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hd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rgbClr val="092E5C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233363" indent="-233363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•"/>
        <a:defRPr sz="2400">
          <a:solidFill>
            <a:schemeClr val="tx2"/>
          </a:solidFill>
          <a:latin typeface="+mn-lt"/>
          <a:ea typeface="+mn-ea"/>
          <a:cs typeface="+mn-cs"/>
        </a:defRPr>
      </a:lvl1pPr>
      <a:lvl2pPr marL="569913" indent="-22225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–"/>
        <a:defRPr sz="2000">
          <a:solidFill>
            <a:schemeClr val="tx2"/>
          </a:solidFill>
          <a:latin typeface="+mn-lt"/>
        </a:defRPr>
      </a:lvl2pPr>
      <a:lvl3pPr marL="912813" indent="-22860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•"/>
        <a:defRPr>
          <a:solidFill>
            <a:schemeClr val="tx2"/>
          </a:solidFill>
          <a:latin typeface="+mn-lt"/>
        </a:defRPr>
      </a:lvl3pPr>
      <a:lvl4pPr marL="1255713" indent="-22860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–"/>
        <a:defRPr sz="1600">
          <a:solidFill>
            <a:schemeClr val="tx2"/>
          </a:solidFill>
          <a:latin typeface="+mn-lt"/>
        </a:defRPr>
      </a:lvl4pPr>
      <a:lvl5pPr marL="1598613" indent="-22860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»"/>
        <a:defRPr sz="1600">
          <a:solidFill>
            <a:schemeClr val="tx2"/>
          </a:solidFill>
          <a:latin typeface="+mn-lt"/>
        </a:defRPr>
      </a:lvl5pPr>
      <a:lvl6pPr marL="2055813" indent="-22860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»"/>
        <a:defRPr sz="1600">
          <a:solidFill>
            <a:schemeClr val="tx2"/>
          </a:solidFill>
          <a:latin typeface="+mn-lt"/>
        </a:defRPr>
      </a:lvl6pPr>
      <a:lvl7pPr marL="2513013" indent="-22860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»"/>
        <a:defRPr sz="1600">
          <a:solidFill>
            <a:schemeClr val="tx2"/>
          </a:solidFill>
          <a:latin typeface="+mn-lt"/>
        </a:defRPr>
      </a:lvl7pPr>
      <a:lvl8pPr marL="2970213" indent="-22860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»"/>
        <a:defRPr sz="1600">
          <a:solidFill>
            <a:schemeClr val="tx2"/>
          </a:solidFill>
          <a:latin typeface="+mn-lt"/>
        </a:defRPr>
      </a:lvl8pPr>
      <a:lvl9pPr marL="3427413" indent="-228600" algn="l" rtl="0" eaLnBrk="0" fontAlgn="base" hangingPunct="0">
        <a:spcBef>
          <a:spcPct val="20000"/>
        </a:spcBef>
        <a:spcAft>
          <a:spcPct val="0"/>
        </a:spcAft>
        <a:buClr>
          <a:srgbClr val="092E5C"/>
        </a:buClr>
        <a:buChar char="»"/>
        <a:defRPr sz="16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© 2010 Open Geospatial Consortium, Inc.</a:t>
            </a:r>
          </a:p>
        </p:txBody>
      </p:sp>
      <p:sp>
        <p:nvSpPr>
          <p:cNvPr id="11980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US" sz="2800" dirty="0" smtClean="0"/>
              <a:t>June 2010</a:t>
            </a:r>
            <a:br>
              <a:rPr lang="en-US" sz="2800" dirty="0" smtClean="0"/>
            </a:br>
            <a:r>
              <a:rPr lang="en-US" sz="2800" dirty="0" smtClean="0"/>
              <a:t> Metadata DWG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14800"/>
            <a:ext cx="6400800" cy="1371600"/>
          </a:xfrm>
        </p:spPr>
        <p:txBody>
          <a:bodyPr/>
          <a:lstStyle/>
          <a:p>
            <a:r>
              <a:rPr lang="en-US" sz="2000" dirty="0" smtClean="0">
                <a:cs typeface="Arial" charset="0"/>
              </a:rPr>
              <a:t>74th OGC Technical Committee</a:t>
            </a:r>
          </a:p>
          <a:p>
            <a:r>
              <a:rPr lang="en-US" sz="2000" dirty="0" smtClean="0">
                <a:cs typeface="Arial" charset="0"/>
              </a:rPr>
              <a:t>Toulouse, France</a:t>
            </a:r>
          </a:p>
          <a:p>
            <a:r>
              <a:rPr lang="en-US" sz="2000" dirty="0" smtClean="0">
                <a:cs typeface="Arial" charset="0"/>
              </a:rPr>
              <a:t>David Danko</a:t>
            </a:r>
          </a:p>
          <a:p>
            <a:r>
              <a:rPr lang="en-US" sz="2000" dirty="0" smtClean="0">
                <a:cs typeface="Arial" charset="0"/>
              </a:rPr>
              <a:t>September 22, 2010</a:t>
            </a:r>
            <a:endParaRPr lang="en-US" dirty="0" smtClean="0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794125" y="1600200"/>
            <a:ext cx="1555750" cy="244475"/>
          </a:xfrm>
          <a:prstGeom prst="rect">
            <a:avLst/>
          </a:prstGeom>
          <a:noFill/>
          <a:ln w="9525">
            <a:noFill/>
            <a:miter lim="800000"/>
            <a:headEnd type="none" w="med" len="lg"/>
            <a:tailEnd/>
          </a:ln>
        </p:spPr>
        <p:txBody>
          <a:bodyPr wrap="none" lIns="0" rIns="0">
            <a:spAutoFit/>
          </a:bodyPr>
          <a:lstStyle/>
          <a:p>
            <a:pPr algn="ctr"/>
            <a:r>
              <a:rPr lang="en-US"/>
              <a:t>Sponsored and hosted by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9013" y="1905000"/>
            <a:ext cx="2085975" cy="438150"/>
          </a:xfrm>
          <a:prstGeom prst="rect">
            <a:avLst/>
          </a:prstGeom>
          <a:noFill/>
          <a:ln w="9525">
            <a:noFill/>
            <a:miter lim="800000"/>
            <a:headEnd type="none" w="med" len="lg"/>
            <a:tailEnd/>
          </a:ln>
          <a:effectLst/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24175" y="2497138"/>
            <a:ext cx="3317875" cy="244475"/>
          </a:xfrm>
          <a:prstGeom prst="rect">
            <a:avLst/>
          </a:prstGeom>
          <a:noFill/>
          <a:ln w="9525">
            <a:noFill/>
            <a:miter lim="800000"/>
            <a:headEnd type="none" w="med" len="lg"/>
            <a:tailEnd/>
          </a:ln>
          <a:effectLst/>
        </p:spPr>
        <p:txBody>
          <a:bodyPr wrap="none" lIns="0" rIns="0">
            <a:spAutoFit/>
          </a:bodyPr>
          <a:lstStyle/>
          <a:p>
            <a:pPr algn="ctr"/>
            <a:r>
              <a:rPr lang="en-US"/>
              <a:t>Supported by IGN, BRGM, infoterra, and EADS Astrium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Agenda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Connecting </a:t>
            </a:r>
            <a:r>
              <a:rPr lang="en-US" dirty="0" err="1" smtClean="0"/>
              <a:t>NetCDF</a:t>
            </a:r>
            <a:r>
              <a:rPr lang="en-US" dirty="0" smtClean="0"/>
              <a:t> and ISO Metadata – Ted Habermann</a:t>
            </a:r>
          </a:p>
          <a:p>
            <a:r>
              <a:rPr lang="en-US" dirty="0" smtClean="0"/>
              <a:t>Metadata reloaded – Arnulf Christl</a:t>
            </a:r>
          </a:p>
          <a:p>
            <a:r>
              <a:rPr lang="en-US" dirty="0" smtClean="0"/>
              <a:t>Review of OGC input to ISO 19115 Revision WD – all</a:t>
            </a:r>
          </a:p>
          <a:p>
            <a:pPr lvl="1"/>
            <a:r>
              <a:rPr lang="en-US" dirty="0" smtClean="0"/>
              <a:t>Content model </a:t>
            </a:r>
          </a:p>
          <a:p>
            <a:pPr lvl="1"/>
            <a:r>
              <a:rPr lang="en-US" dirty="0" smtClean="0"/>
              <a:t>other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098" name="Rectangle 4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/>
              <a:t>© 2010 Open Geospatial Consortium, Inc.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AA3007-3374-4D94-82E8-429AD05BA13C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4099" name="Footer Placeholder 3"/>
          <p:cNvSpPr txBox="1">
            <a:spLocks noGrp="1"/>
          </p:cNvSpPr>
          <p:nvPr/>
        </p:nvSpPr>
        <p:spPr bwMode="auto">
          <a:xfrm>
            <a:off x="2973388" y="6553200"/>
            <a:ext cx="3200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 sz="900" b="0">
              <a:solidFill>
                <a:srgbClr val="092E5C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smtClean="0">
                <a:effectLst/>
              </a:rPr>
              <a:t>Actions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Develop ways to enable and encourage user generated metadata – presentations at the next </a:t>
            </a:r>
            <a:r>
              <a:rPr lang="en-US" smtClean="0"/>
              <a:t>OGC meeting</a:t>
            </a: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GC_PowerPoint_Template">
  <a:themeElements>
    <a:clrScheme name="">
      <a:dk1>
        <a:srgbClr val="000000"/>
      </a:dk1>
      <a:lt1>
        <a:srgbClr val="FFFFCC"/>
      </a:lt1>
      <a:dk2>
        <a:srgbClr val="092E5C"/>
      </a:dk2>
      <a:lt2>
        <a:srgbClr val="666633"/>
      </a:lt2>
      <a:accent1>
        <a:srgbClr val="339933"/>
      </a:accent1>
      <a:accent2>
        <a:srgbClr val="800000"/>
      </a:accent2>
      <a:accent3>
        <a:srgbClr val="FFFFE2"/>
      </a:accent3>
      <a:accent4>
        <a:srgbClr val="000000"/>
      </a:accent4>
      <a:accent5>
        <a:srgbClr val="ADCAAD"/>
      </a:accent5>
      <a:accent6>
        <a:srgbClr val="730000"/>
      </a:accent6>
      <a:hlink>
        <a:srgbClr val="0033CC"/>
      </a:hlink>
      <a:folHlink>
        <a:srgbClr val="FFCC66"/>
      </a:folHlink>
    </a:clrScheme>
    <a:fontScheme name="OGC_PowerPoint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969696"/>
          </a:solidFill>
          <a:prstDash val="solid"/>
          <a:round/>
          <a:headEnd type="stealth" w="med" len="lg"/>
          <a:tailEnd type="none" w="med" len="med"/>
        </a:ln>
        <a:effectLst/>
      </a:spPr>
      <a:bodyPr vert="horz" wrap="none" lIns="0" tIns="45720" rIns="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G 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969696"/>
          </a:solidFill>
          <a:prstDash val="solid"/>
          <a:round/>
          <a:headEnd type="stealth" w="med" len="lg"/>
          <a:tailEnd type="none" w="med" len="med"/>
        </a:ln>
        <a:effectLst/>
      </a:spPr>
      <a:bodyPr vert="horz" wrap="none" lIns="0" tIns="45720" rIns="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G Times" charset="0"/>
          </a:defRPr>
        </a:defPPr>
      </a:lstStyle>
    </a:lnDef>
  </a:objectDefaults>
  <a:extraClrSchemeLst>
    <a:extraClrScheme>
      <a:clrScheme name="OGC_PowerPoint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GC_PowerPoint_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GC_PowerPoint_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GC_PowerPoint_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GC_PowerPoint_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GC_PowerPoint_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GC_PowerPoint_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C:\Users\CARLAN~1\AppData\Local\Temp\OGC_PowerPoint_Template.pot</Template>
  <TotalTime>342</TotalTime>
  <Words>92</Words>
  <Application>Microsoft Office PowerPoint</Application>
  <PresentationFormat>On-screen Show (4:3)</PresentationFormat>
  <Paragraphs>18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OGC_PowerPoint_Template</vt:lpstr>
      <vt:lpstr>June 2010  Metadata DWG</vt:lpstr>
      <vt:lpstr>Agenda</vt:lpstr>
      <vt:lpstr>Actions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mpp</dc:subject>
  <dc:creator>Carl Reed</dc:creator>
  <cp:lastModifiedBy>Davi3332</cp:lastModifiedBy>
  <cp:revision>23</cp:revision>
  <cp:lastPrinted>2003-02-03T21:59:32Z</cp:lastPrinted>
  <dcterms:created xsi:type="dcterms:W3CDTF">2009-10-20T16:54:31Z</dcterms:created>
  <dcterms:modified xsi:type="dcterms:W3CDTF">2010-09-22T15:40:50Z</dcterms:modified>
</cp:coreProperties>
</file>