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4"/>
    <p:sldMasterId id="2147483717" r:id="rId5"/>
  </p:sldMasterIdLst>
  <p:notesMasterIdLst>
    <p:notesMasterId r:id="rId37"/>
  </p:notesMasterIdLst>
  <p:handoutMasterIdLst>
    <p:handoutMasterId r:id="rId38"/>
  </p:handoutMasterIdLst>
  <p:sldIdLst>
    <p:sldId id="256" r:id="rId6"/>
    <p:sldId id="269" r:id="rId7"/>
    <p:sldId id="257" r:id="rId8"/>
    <p:sldId id="271" r:id="rId9"/>
    <p:sldId id="274" r:id="rId10"/>
    <p:sldId id="258" r:id="rId11"/>
    <p:sldId id="259" r:id="rId12"/>
    <p:sldId id="262" r:id="rId13"/>
    <p:sldId id="272" r:id="rId14"/>
    <p:sldId id="263" r:id="rId15"/>
    <p:sldId id="266" r:id="rId16"/>
    <p:sldId id="275" r:id="rId17"/>
    <p:sldId id="286" r:id="rId18"/>
    <p:sldId id="285" r:id="rId19"/>
    <p:sldId id="264" r:id="rId20"/>
    <p:sldId id="265" r:id="rId21"/>
    <p:sldId id="276" r:id="rId22"/>
    <p:sldId id="292" r:id="rId23"/>
    <p:sldId id="293" r:id="rId24"/>
    <p:sldId id="294" r:id="rId25"/>
    <p:sldId id="290" r:id="rId26"/>
    <p:sldId id="291" r:id="rId27"/>
    <p:sldId id="273" r:id="rId28"/>
    <p:sldId id="287" r:id="rId29"/>
    <p:sldId id="260" r:id="rId30"/>
    <p:sldId id="280" r:id="rId31"/>
    <p:sldId id="277" r:id="rId32"/>
    <p:sldId id="278" r:id="rId33"/>
    <p:sldId id="284" r:id="rId34"/>
    <p:sldId id="288" r:id="rId35"/>
    <p:sldId id="289" r:id="rId36"/>
  </p:sldIdLst>
  <p:sldSz cx="9144000" cy="6858000" type="screen4x3"/>
  <p:notesSz cx="6794500" cy="9906000"/>
  <p:defaultTextStyle>
    <a:defPPr>
      <a:defRPr lang="de-CH"/>
    </a:defPPr>
    <a:lvl1pPr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1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1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DDDDD"/>
    <a:srgbClr val="C0C0C0"/>
    <a:srgbClr val="B2B2B2"/>
    <a:srgbClr val="FF0000"/>
    <a:srgbClr val="ED181E"/>
    <a:srgbClr val="F0F5FD"/>
    <a:srgbClr val="E8F0F8"/>
    <a:srgbClr val="E6E6E6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740" autoAdjust="0"/>
    <p:restoredTop sz="93368" autoAdjust="0"/>
  </p:normalViewPr>
  <p:slideViewPr>
    <p:cSldViewPr showGuides="1">
      <p:cViewPr varScale="1">
        <p:scale>
          <a:sx n="58" d="100"/>
          <a:sy n="58" d="100"/>
        </p:scale>
        <p:origin x="-780" y="-90"/>
      </p:cViewPr>
      <p:guideLst>
        <p:guide orient="horz" pos="799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 showGuides="1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tableStyles" Target="tableStyle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0217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4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0217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fld id="{5539B3AE-4F5B-4C8A-901D-39FC07883CC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380452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17" y="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1024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20750" y="742950"/>
            <a:ext cx="4953000" cy="371475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19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5934" y="4705350"/>
            <a:ext cx="4982633" cy="4457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CH" noProof="0" smtClean="0"/>
              <a:t>Mastertextformat bearbeiten</a:t>
            </a:r>
          </a:p>
          <a:p>
            <a:pPr lvl="1"/>
            <a:r>
              <a:rPr lang="de-CH" noProof="0" smtClean="0"/>
              <a:t>Zweite Ebene</a:t>
            </a:r>
          </a:p>
          <a:p>
            <a:pPr lvl="2"/>
            <a:r>
              <a:rPr lang="de-CH" noProof="0" smtClean="0"/>
              <a:t>Dritte Ebene</a:t>
            </a:r>
          </a:p>
          <a:p>
            <a:pPr lvl="3"/>
            <a:r>
              <a:rPr lang="de-CH" noProof="0" smtClean="0"/>
              <a:t>Vierte Ebene</a:t>
            </a:r>
          </a:p>
          <a:p>
            <a:pPr lvl="4"/>
            <a:r>
              <a:rPr lang="de-CH" noProof="0" smtClean="0"/>
              <a:t>Fünfte Ebene</a:t>
            </a:r>
          </a:p>
        </p:txBody>
      </p:sp>
      <p:sp>
        <p:nvSpPr>
          <p:cNvPr id="819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endParaRPr lang="de-CH"/>
          </a:p>
        </p:txBody>
      </p:sp>
      <p:sp>
        <p:nvSpPr>
          <p:cNvPr id="819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17" y="9410700"/>
            <a:ext cx="2944283" cy="495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" pitchFamily="18" charset="0"/>
              </a:defRPr>
            </a:lvl1pPr>
          </a:lstStyle>
          <a:p>
            <a:pPr>
              <a:defRPr/>
            </a:pPr>
            <a:fld id="{A1435824-F435-405F-82FC-C5B86CD5CBFE}" type="slidenum">
              <a:rPr lang="de-CH"/>
              <a:pPr>
                <a:defRPr/>
              </a:pPr>
              <a:t>‹#›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207055105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2950"/>
            <a:ext cx="4953000" cy="3714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435824-F435-405F-82FC-C5B86CD5CBFE}" type="slidenum">
              <a:rPr lang="de-CH" smtClean="0"/>
              <a:pPr>
                <a:defRPr/>
              </a:pPr>
              <a:t>6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7508600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2950"/>
            <a:ext cx="4953000" cy="371475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err="1" smtClean="0"/>
              <a:t>Recently</a:t>
            </a:r>
            <a:r>
              <a:rPr lang="de-CH" dirty="0" smtClean="0"/>
              <a:t> </a:t>
            </a:r>
            <a:r>
              <a:rPr lang="de-CH" dirty="0" err="1" smtClean="0"/>
              <a:t>discovered</a:t>
            </a:r>
            <a:r>
              <a:rPr lang="de-CH" dirty="0" smtClean="0"/>
              <a:t> a </a:t>
            </a:r>
            <a:r>
              <a:rPr lang="de-CH" dirty="0" err="1" smtClean="0"/>
              <a:t>thorough</a:t>
            </a:r>
            <a:r>
              <a:rPr lang="de-CH" baseline="0" dirty="0" smtClean="0"/>
              <a:t> </a:t>
            </a:r>
            <a:r>
              <a:rPr lang="de-CH" baseline="0" dirty="0" err="1" smtClean="0"/>
              <a:t>analysis</a:t>
            </a:r>
            <a:r>
              <a:rPr lang="de-CH" baseline="0" dirty="0" smtClean="0"/>
              <a:t> of </a:t>
            </a:r>
            <a:r>
              <a:rPr lang="de-CH" baseline="0" dirty="0" err="1" smtClean="0"/>
              <a:t>Vol</a:t>
            </a:r>
            <a:r>
              <a:rPr lang="de-CH" baseline="0" dirty="0" smtClean="0"/>
              <a:t> A, </a:t>
            </a:r>
            <a:r>
              <a:rPr lang="de-CH" baseline="0" dirty="0" err="1" smtClean="0"/>
              <a:t>by</a:t>
            </a:r>
            <a:r>
              <a:rPr lang="de-CH" baseline="0" smtClean="0"/>
              <a:t>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A1435824-F435-405F-82FC-C5B86CD5CBFE}" type="slidenum">
              <a:rPr lang="de-CH" smtClean="0"/>
              <a:pPr>
                <a:defRPr/>
              </a:pPr>
              <a:t>7</a:t>
            </a:fld>
            <a:endParaRPr lang="de-CH"/>
          </a:p>
        </p:txBody>
      </p:sp>
    </p:spTree>
    <p:extLst>
      <p:ext uri="{BB962C8B-B14F-4D97-AF65-F5344CB8AC3E}">
        <p14:creationId xmlns:p14="http://schemas.microsoft.com/office/powerpoint/2010/main" val="167508600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920750" y="742950"/>
            <a:ext cx="4953000" cy="3714750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CH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2B2F96D-3FA5-4651-95CE-5020C937306E}" type="slidenum">
              <a:rPr lang="de-CH" smtClean="0">
                <a:solidFill>
                  <a:prstClr val="black"/>
                </a:solidFill>
              </a:rPr>
              <a:pPr/>
              <a:t>25</a:t>
            </a:fld>
            <a:endParaRPr lang="de-CH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86427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elfolie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397"/>
          <a:stretch/>
        </p:blipFill>
        <p:spPr>
          <a:xfrm>
            <a:off x="936001" y="388800"/>
            <a:ext cx="3311260" cy="1525459"/>
          </a:xfrm>
          <a:prstGeom prst="rect">
            <a:avLst/>
          </a:prstGeom>
        </p:spPr>
      </p:pic>
      <p:sp>
        <p:nvSpPr>
          <p:cNvPr id="6" name="Rectangle 16"/>
          <p:cNvSpPr>
            <a:spLocks noGrp="1" noChangeArrowheads="1"/>
          </p:cNvSpPr>
          <p:nvPr>
            <p:ph type="ctrTitle"/>
          </p:nvPr>
        </p:nvSpPr>
        <p:spPr>
          <a:xfrm>
            <a:off x="1296000" y="2457000"/>
            <a:ext cx="7429500" cy="2412160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>
              <a:defRPr lang="de-CH" sz="5200" dirty="0"/>
            </a:lvl1pPr>
          </a:lstStyle>
          <a:p>
            <a:pPr lvl="0"/>
            <a:r>
              <a:rPr lang="de-CH" dirty="0"/>
              <a:t>Titel der Präsentation</a:t>
            </a:r>
          </a:p>
        </p:txBody>
      </p:sp>
      <p:sp>
        <p:nvSpPr>
          <p:cNvPr id="7" name="Rectangle 17"/>
          <p:cNvSpPr>
            <a:spLocks noGrp="1" noChangeArrowheads="1"/>
          </p:cNvSpPr>
          <p:nvPr>
            <p:ph type="subTitle" idx="1"/>
          </p:nvPr>
        </p:nvSpPr>
        <p:spPr>
          <a:xfrm>
            <a:off x="1295636" y="5301000"/>
            <a:ext cx="6857764" cy="648072"/>
          </a:xfrm>
          <a:prstGeom prst="rect">
            <a:avLst/>
          </a:prstGeom>
          <a:noFill/>
          <a:ln>
            <a:noFill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lang="de-CH" sz="3200"/>
            </a:lvl1pPr>
          </a:lstStyle>
          <a:p>
            <a:pPr lvl="0"/>
            <a:r>
              <a:rPr lang="de-CH" dirty="0"/>
              <a:t>Datum der Präsentation</a:t>
            </a:r>
          </a:p>
        </p:txBody>
      </p:sp>
      <p:pic>
        <p:nvPicPr>
          <p:cNvPr id="9" name="Picture 2" descr="WMO_Word_header"/>
          <p:cNvPicPr>
            <a:picLocks noChangeAspect="1" noChangeArrowheads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59" t="15833" r="53616" b="15833"/>
          <a:stretch/>
        </p:blipFill>
        <p:spPr bwMode="auto">
          <a:xfrm>
            <a:off x="6749145" y="332588"/>
            <a:ext cx="2211977" cy="837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010163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raktanden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026"/>
          <p:cNvSpPr>
            <a:spLocks noGrp="1" noChangeArrowheads="1"/>
          </p:cNvSpPr>
          <p:nvPr>
            <p:ph type="title" hasCustomPrompt="1"/>
          </p:nvPr>
        </p:nvSpPr>
        <p:spPr>
          <a:xfrm>
            <a:off x="1287214" y="260648"/>
            <a:ext cx="7461250" cy="576064"/>
          </a:xfrm>
          <a:prstGeom prst="rect">
            <a:avLst/>
          </a:prstGeom>
          <a:noFill/>
        </p:spPr>
        <p:txBody>
          <a:bodyPr/>
          <a:lstStyle>
            <a:lvl1pPr>
              <a:defRPr sz="3200"/>
            </a:lvl1pPr>
          </a:lstStyle>
          <a:p>
            <a:r>
              <a:rPr lang="de-CH" dirty="0" smtClean="0"/>
              <a:t>Traktanden</a:t>
            </a:r>
            <a:endParaRPr lang="de-CH" dirty="0"/>
          </a:p>
        </p:txBody>
      </p:sp>
      <p:sp>
        <p:nvSpPr>
          <p:cNvPr id="13" name="Rectangle 1029"/>
          <p:cNvSpPr>
            <a:spLocks noGrp="1" noChangeArrowheads="1"/>
          </p:cNvSpPr>
          <p:nvPr>
            <p:ph type="body" idx="1" hasCustomPrompt="1"/>
          </p:nvPr>
        </p:nvSpPr>
        <p:spPr>
          <a:xfrm>
            <a:off x="1285876" y="1412777"/>
            <a:ext cx="7472363" cy="4608512"/>
          </a:xfrm>
          <a:prstGeom prst="rect">
            <a:avLst/>
          </a:prstGeom>
          <a:noFill/>
          <a:ln/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800" i="1"/>
            </a:lvl3pPr>
          </a:lstStyle>
          <a:p>
            <a:r>
              <a:rPr lang="de-CH" dirty="0"/>
              <a:t>Beispieltraktandum</a:t>
            </a:r>
          </a:p>
          <a:p>
            <a:r>
              <a:rPr lang="de-CH" dirty="0"/>
              <a:t>Ein weiteres Thema</a:t>
            </a:r>
          </a:p>
          <a:p>
            <a:r>
              <a:rPr lang="de-CH" dirty="0"/>
              <a:t>Zu behandelnde Anträge</a:t>
            </a:r>
          </a:p>
          <a:p>
            <a:pPr lvl="1"/>
            <a:r>
              <a:rPr lang="de-CH" dirty="0"/>
              <a:t>Eingabe 1</a:t>
            </a:r>
          </a:p>
          <a:p>
            <a:pPr lvl="1"/>
            <a:r>
              <a:rPr lang="de-CH" dirty="0"/>
              <a:t>Eingabe </a:t>
            </a:r>
            <a:r>
              <a:rPr lang="de-CH" dirty="0" smtClean="0"/>
              <a:t>2</a:t>
            </a:r>
          </a:p>
          <a:p>
            <a:pPr lvl="2"/>
            <a:r>
              <a:rPr lang="de-CH" dirty="0" smtClean="0"/>
              <a:t>Lore </a:t>
            </a:r>
            <a:r>
              <a:rPr lang="de-CH" dirty="0" err="1" smtClean="0"/>
              <a:t>ipsum</a:t>
            </a:r>
            <a:endParaRPr lang="de-CH" dirty="0"/>
          </a:p>
          <a:p>
            <a:r>
              <a:rPr lang="de-CH" dirty="0"/>
              <a:t>Zu verabschiedende Anträge</a:t>
            </a:r>
          </a:p>
          <a:p>
            <a:r>
              <a:rPr lang="de-CH" dirty="0"/>
              <a:t>Pause</a:t>
            </a:r>
          </a:p>
          <a:p>
            <a:r>
              <a:rPr lang="de-CH" dirty="0"/>
              <a:t>Varia (nur wenn noch genügend Zeit)</a:t>
            </a:r>
          </a:p>
        </p:txBody>
      </p:sp>
    </p:spTree>
    <p:extLst>
      <p:ext uri="{BB962C8B-B14F-4D97-AF65-F5344CB8AC3E}">
        <p14:creationId xmlns:p14="http://schemas.microsoft.com/office/powerpoint/2010/main" val="8100125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ur Titel Variant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026"/>
          <p:cNvSpPr>
            <a:spLocks noGrp="1" noChangeArrowheads="1"/>
          </p:cNvSpPr>
          <p:nvPr>
            <p:ph type="title"/>
          </p:nvPr>
        </p:nvSpPr>
        <p:spPr>
          <a:xfrm>
            <a:off x="1287214" y="260648"/>
            <a:ext cx="7461250" cy="989013"/>
          </a:xfrm>
          <a:prstGeom prst="rect">
            <a:avLst/>
          </a:prstGeom>
          <a:noFill/>
        </p:spPr>
        <p:txBody>
          <a:bodyPr/>
          <a:lstStyle>
            <a:lvl1pPr>
              <a:defRPr/>
            </a:lvl1pPr>
          </a:lstStyle>
          <a:p>
            <a:r>
              <a:rPr lang="de-DE" dirty="0" smtClean="0"/>
              <a:t>Titelmasterformat durch Klicken bearbeiten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21581249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89C18B2B-1BC0-4C7F-B790-D6E8C8DA9001}" type="datetimeFigureOut">
              <a:rPr lang="en-US" smtClean="0"/>
              <a:t>9/22/2015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/>
          <a:lstStyle/>
          <a:p>
            <a:fld id="{A561E89C-4FC8-43B3-A7B4-C288530DAD1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12800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Shape 7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8" name="Shape 8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9" name="Shape 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1503712"/>
      </p:ext>
    </p:extLst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/>
            </a:pPr>
            <a:r>
              <a:rPr sz="4000" cap="all"/>
              <a:t>Click to edit Master title style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</a:lstStyle>
          <a:p>
            <a:pPr lvl="0">
              <a:defRPr sz="1800"/>
            </a:pPr>
            <a:r>
              <a:rPr sz="2000"/>
              <a:t>Click to edit Master text styles</a:t>
            </a:r>
          </a:p>
        </p:txBody>
      </p:sp>
      <p:sp>
        <p:nvSpPr>
          <p:cNvPr id="13" name="Shape 13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8621362"/>
      </p:ext>
    </p:extLst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6" name="Shape 16"/>
          <p:cNvSpPr>
            <a:spLocks noGrp="1"/>
          </p:cNvSpPr>
          <p:nvPr>
            <p:ph type="body" idx="1"/>
          </p:nvPr>
        </p:nvSpPr>
        <p:spPr>
          <a:xfrm>
            <a:off x="1403350" y="1412876"/>
            <a:ext cx="3703638" cy="5445125"/>
          </a:xfrm>
          <a:prstGeom prst="rect">
            <a:avLst/>
          </a:prstGeom>
        </p:spPr>
        <p:txBody>
          <a:bodyPr/>
          <a:lstStyle>
            <a:lvl2pPr marL="1079500" indent="-622300"/>
            <a:lvl3pPr marL="1554478" indent="-640078"/>
            <a:lvl4pPr marL="1964265" indent="-592665"/>
            <a:lvl5pPr marL="2421465" indent="-592665"/>
          </a:lstStyle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7" name="Shape 17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662595"/>
      </p:ext>
    </p:extLst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Shape 19"/>
          <p:cNvSpPr>
            <a:spLocks noGrp="1"/>
          </p:cNvSpPr>
          <p:nvPr>
            <p:ph type="title"/>
          </p:nvPr>
        </p:nvSpPr>
        <p:spPr>
          <a:xfrm>
            <a:off x="1331640" y="159492"/>
            <a:ext cx="7355162" cy="113841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20" name="Shape 20"/>
          <p:cNvSpPr>
            <a:spLocks noGrp="1"/>
          </p:cNvSpPr>
          <p:nvPr>
            <p:ph type="body" idx="1"/>
          </p:nvPr>
        </p:nvSpPr>
        <p:spPr>
          <a:xfrm>
            <a:off x="457200" y="1297907"/>
            <a:ext cx="4040188" cy="87696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ClrTx/>
              <a:buSzTx/>
              <a:buFontTx/>
              <a:buNone/>
              <a:defRPr sz="24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400"/>
              <a:t>Click to edit Master text styles</a:t>
            </a:r>
          </a:p>
        </p:txBody>
      </p:sp>
      <p:sp>
        <p:nvSpPr>
          <p:cNvPr id="21" name="Shape 2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3918433"/>
      </p:ext>
    </p:extLst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Shape 23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24" name="Shape 2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3028408"/>
      </p:ext>
    </p:extLst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Shape 2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2476860"/>
      </p:ext>
    </p:extLst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Shape 32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9"/>
          </a:xfrm>
          <a:prstGeom prst="rect">
            <a:avLst/>
          </a:prstGeom>
        </p:spPr>
        <p:txBody>
          <a:bodyPr anchor="b"/>
          <a:lstStyle>
            <a:lvl1pPr>
              <a:defRPr sz="20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000"/>
              <a:t>Click to edit Master title style</a:t>
            </a:r>
          </a:p>
        </p:txBody>
      </p:sp>
      <p:sp>
        <p:nvSpPr>
          <p:cNvPr id="33" name="Shape 33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Click to edit Master text styles</a:t>
            </a:r>
          </a:p>
        </p:txBody>
      </p:sp>
      <p:sp>
        <p:nvSpPr>
          <p:cNvPr id="34" name="Shape 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39578205"/>
      </p:ext>
    </p:extLst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Shape 3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37" name="Shape 3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38" name="Shape 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137491"/>
      </p:ext>
    </p:extLst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Shape 40"/>
          <p:cNvSpPr>
            <a:spLocks noGrp="1"/>
          </p:cNvSpPr>
          <p:nvPr>
            <p:ph type="title"/>
          </p:nvPr>
        </p:nvSpPr>
        <p:spPr>
          <a:xfrm>
            <a:off x="7075490" y="0"/>
            <a:ext cx="1889127" cy="628491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41" name="Shape 41"/>
          <p:cNvSpPr>
            <a:spLocks noGrp="1"/>
          </p:cNvSpPr>
          <p:nvPr>
            <p:ph type="body" idx="1"/>
          </p:nvPr>
        </p:nvSpPr>
        <p:spPr>
          <a:xfrm>
            <a:off x="1403350" y="188912"/>
            <a:ext cx="5519738" cy="666909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42" name="Shape 4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7292197"/>
      </p:ext>
    </p:extLst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45" name="Shape 45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46" name="Shape 46"/>
          <p:cNvSpPr>
            <a:spLocks noGrp="1"/>
          </p:cNvSpPr>
          <p:nvPr>
            <p:ph type="title"/>
          </p:nvPr>
        </p:nvSpPr>
        <p:spPr>
          <a:xfrm>
            <a:off x="685800" y="1844676"/>
            <a:ext cx="7772400" cy="2041525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47" name="Shape 47"/>
          <p:cNvSpPr>
            <a:spLocks noGrp="1"/>
          </p:cNvSpPr>
          <p:nvPr>
            <p:ph type="body" idx="1"/>
          </p:nvPr>
        </p:nvSpPr>
        <p:spPr>
          <a:xfrm>
            <a:off x="1371600" y="3886200"/>
            <a:ext cx="6400800" cy="2971800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subtitle style</a:t>
            </a:r>
          </a:p>
        </p:txBody>
      </p:sp>
      <p:sp>
        <p:nvSpPr>
          <p:cNvPr id="48" name="Shape 48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34528902"/>
      </p:ext>
    </p:extLst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1" name="Shape 51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xfrm>
            <a:off x="250825" y="3500438"/>
            <a:ext cx="8713790" cy="86518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xfrm>
            <a:off x="179387" y="4365626"/>
            <a:ext cx="8785226" cy="2492375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54" name="Shape 54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0653255"/>
      </p:ext>
    </p:extLst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57" name="Shape 57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58" name="Shape 58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4000" cap="all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59" name="Shape 59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60" name="Shape 60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93200618"/>
      </p:ext>
    </p:extLst>
  </p:cSld>
  <p:clrMapOvr>
    <a:masterClrMapping/>
  </p:clrMapOvr>
  <p:transition spd="med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3" name="Shape 63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64" name="Shape 64"/>
          <p:cNvSpPr>
            <a:spLocks noGrp="1"/>
          </p:cNvSpPr>
          <p:nvPr>
            <p:ph type="title"/>
          </p:nvPr>
        </p:nvSpPr>
        <p:spPr>
          <a:xfrm>
            <a:off x="250825" y="3573463"/>
            <a:ext cx="8713790" cy="71913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65" name="Shape 65"/>
          <p:cNvSpPr>
            <a:spLocks noGrp="1"/>
          </p:cNvSpPr>
          <p:nvPr>
            <p:ph type="body" idx="1"/>
          </p:nvPr>
        </p:nvSpPr>
        <p:spPr>
          <a:xfrm>
            <a:off x="179389" y="981075"/>
            <a:ext cx="4316415" cy="5472113"/>
          </a:xfrm>
          <a:prstGeom prst="rect">
            <a:avLst/>
          </a:prstGeom>
        </p:spPr>
        <p:txBody>
          <a:bodyPr/>
          <a:lstStyle>
            <a:lvl1pPr marL="342900" indent="-342900" algn="ctr">
              <a:buClrTx/>
              <a:buSzTx/>
              <a:buFontTx/>
              <a:buNone/>
              <a:defRPr>
                <a:solidFill>
                  <a:srgbClr val="FFFFFF"/>
                </a:solidFill>
              </a:defRPr>
            </a:lvl1pPr>
            <a:lvl2pPr marL="790575" indent="-333375" algn="ctr">
              <a:buClrTx/>
              <a:buFontTx/>
              <a:defRPr>
                <a:solidFill>
                  <a:srgbClr val="FFFFFF"/>
                </a:solidFill>
              </a:defRPr>
            </a:lvl2pPr>
            <a:lvl3pPr marL="1234438" indent="-320038" algn="ctr">
              <a:buClrTx/>
              <a:buFontTx/>
              <a:defRPr>
                <a:solidFill>
                  <a:srgbClr val="FFFFFF"/>
                </a:solidFill>
              </a:defRPr>
            </a:lvl3pPr>
            <a:lvl4pPr marL="1727200" indent="-355600" algn="ctr">
              <a:buClrTx/>
              <a:buFontTx/>
              <a:defRPr>
                <a:solidFill>
                  <a:srgbClr val="FFFFFF"/>
                </a:solidFill>
              </a:defRPr>
            </a:lvl4pPr>
            <a:lvl5pPr marL="2184400" indent="-355600" algn="ctr">
              <a:buClrTx/>
              <a:buFontTx/>
              <a:defRPr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66" name="Shape 66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88867427"/>
      </p:ext>
    </p:extLst>
  </p:cSld>
  <p:clrMapOvr>
    <a:masterClrMapping/>
  </p:clrMapOvr>
  <p:transition spd="med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69" name="Shape 69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70" name="Shape 70"/>
          <p:cNvSpPr>
            <a:spLocks noGrp="1"/>
          </p:cNvSpPr>
          <p:nvPr>
            <p:ph type="title"/>
          </p:nvPr>
        </p:nvSpPr>
        <p:spPr>
          <a:xfrm>
            <a:off x="457200" y="256809"/>
            <a:ext cx="8229600" cy="1178656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71" name="Shape 71"/>
          <p:cNvSpPr>
            <a:spLocks noGrp="1"/>
          </p:cNvSpPr>
          <p:nvPr>
            <p:ph type="body" idx="1"/>
          </p:nvPr>
        </p:nvSpPr>
        <p:spPr>
          <a:xfrm>
            <a:off x="457200" y="1435465"/>
            <a:ext cx="4040188" cy="739411"/>
          </a:xfrm>
          <a:prstGeom prst="rect">
            <a:avLst/>
          </a:prstGeom>
        </p:spPr>
        <p:txBody>
          <a:bodyPr anchor="b"/>
          <a:lstStyle>
            <a:lvl1pPr marL="0" indent="0" algn="ctr">
              <a:spcBef>
                <a:spcPts val="500"/>
              </a:spcBef>
              <a:buClrTx/>
              <a:buSzTx/>
              <a:buFontTx/>
              <a:buNone/>
              <a:defRPr sz="2400">
                <a:solidFill>
                  <a:srgbClr val="FFFFFF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72" name="Shape 72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59263123"/>
      </p:ext>
    </p:extLst>
  </p:cSld>
  <p:clrMapOvr>
    <a:masterClrMapping/>
  </p:clrMapOvr>
  <p:transition spd="med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75" name="Shape 75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76" name="Shape 76"/>
          <p:cNvSpPr>
            <a:spLocks noGrp="1"/>
          </p:cNvSpPr>
          <p:nvPr>
            <p:ph type="title"/>
          </p:nvPr>
        </p:nvSpPr>
        <p:spPr>
          <a:xfrm>
            <a:off x="250825" y="3573463"/>
            <a:ext cx="8713790" cy="71913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77" name="Shape 77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5362580"/>
      </p:ext>
    </p:extLst>
  </p:cSld>
  <p:clrMapOvr>
    <a:masterClrMapping/>
  </p:clrMapOvr>
  <p:transition spd="med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9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0" name="Shape 80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81" name="Shape 81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0952711"/>
      </p:ext>
    </p:extLst>
  </p:cSld>
  <p:clrMapOvr>
    <a:masterClrMapping/>
  </p:clrMapOvr>
  <p:transition spd="med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84" name="Shape 84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85" name="Shape 85"/>
          <p:cNvSpPr>
            <a:spLocks noGrp="1"/>
          </p:cNvSpPr>
          <p:nvPr>
            <p:ph type="title"/>
          </p:nvPr>
        </p:nvSpPr>
        <p:spPr>
          <a:xfrm>
            <a:off x="457201" y="1"/>
            <a:ext cx="3008315" cy="1435100"/>
          </a:xfrm>
          <a:prstGeom prst="rect">
            <a:avLst/>
          </a:prstGeom>
        </p:spPr>
        <p:txBody>
          <a:bodyPr anchor="b"/>
          <a:lstStyle>
            <a:lvl1pPr>
              <a:defRPr sz="2000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86" name="Shape 86"/>
          <p:cNvSpPr>
            <a:spLocks noGrp="1"/>
          </p:cNvSpPr>
          <p:nvPr>
            <p:ph type="body" idx="1"/>
          </p:nvPr>
        </p:nvSpPr>
        <p:spPr>
          <a:xfrm>
            <a:off x="3575050" y="273050"/>
            <a:ext cx="5111750" cy="6584951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700"/>
              </a:spcBef>
              <a:buClrTx/>
              <a:buSzTx/>
              <a:buFontTx/>
              <a:buNone/>
              <a:defRPr sz="3200">
                <a:solidFill>
                  <a:srgbClr val="FFFFFF"/>
                </a:solidFill>
              </a:defRPr>
            </a:lvl1pPr>
            <a:lvl2pPr marL="783771" indent="-326571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2pPr>
            <a:lvl3pPr marL="1219200" indent="-30480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3pPr>
            <a:lvl4pPr marL="1737360" indent="-36576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4pPr>
            <a:lvl5pPr marL="2194560" indent="-365760" algn="ctr">
              <a:spcBef>
                <a:spcPts val="700"/>
              </a:spcBef>
              <a:buClrTx/>
              <a:buFontTx/>
              <a:defRPr sz="32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87" name="Shape 87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8480801"/>
      </p:ext>
    </p:extLst>
  </p:cSld>
  <p:clrMapOvr>
    <a:masterClrMapping/>
  </p:clrMapOvr>
  <p:transition spd="med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0" name="Shape 90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91" name="Shape 9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9"/>
          </a:xfrm>
          <a:prstGeom prst="rect">
            <a:avLst/>
          </a:prstGeom>
        </p:spPr>
        <p:txBody>
          <a:bodyPr anchor="b"/>
          <a:lstStyle>
            <a:lvl1pPr>
              <a:defRPr sz="2000">
                <a:solidFill>
                  <a:srgbClr val="FFFFFF"/>
                </a:solidFill>
                <a:latin typeface="Arial Narrow Bold"/>
                <a:ea typeface="Arial Narrow Bold"/>
                <a:cs typeface="Arial Narrow Bold"/>
                <a:sym typeface="Arial Narrow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92" name="Shape 92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 algn="ctr">
              <a:spcBef>
                <a:spcPts val="300"/>
              </a:spcBef>
              <a:buClrTx/>
              <a:buSzTx/>
              <a:buFontTx/>
              <a:buNone/>
              <a:defRPr sz="14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1400">
                <a:solidFill>
                  <a:srgbClr val="FFFFFF"/>
                </a:solidFill>
              </a:rPr>
              <a:t>Click to edit Master text styles</a:t>
            </a:r>
          </a:p>
        </p:txBody>
      </p:sp>
      <p:sp>
        <p:nvSpPr>
          <p:cNvPr id="93" name="Shape 93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16794903"/>
      </p:ext>
    </p:extLst>
  </p:cSld>
  <p:clrMapOvr>
    <a:masterClrMapping/>
  </p:clrMapOvr>
  <p:transition spd="med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96" name="Shape 96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97" name="Shape 97"/>
          <p:cNvSpPr>
            <a:spLocks noGrp="1"/>
          </p:cNvSpPr>
          <p:nvPr>
            <p:ph type="title"/>
          </p:nvPr>
        </p:nvSpPr>
        <p:spPr>
          <a:xfrm>
            <a:off x="250825" y="3500438"/>
            <a:ext cx="8713790" cy="865189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98" name="Shape 98"/>
          <p:cNvSpPr>
            <a:spLocks noGrp="1"/>
          </p:cNvSpPr>
          <p:nvPr>
            <p:ph type="body" idx="1"/>
          </p:nvPr>
        </p:nvSpPr>
        <p:spPr>
          <a:xfrm>
            <a:off x="179387" y="4365626"/>
            <a:ext cx="8785226" cy="2492375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99" name="Shape 99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93574665"/>
      </p:ext>
    </p:extLst>
  </p:cSld>
  <p:clrMapOvr>
    <a:masterClrMapping/>
  </p:clrMapOvr>
  <p:transition spd="med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image2.jpeg" descr="wmo_ppt_2012_last.jp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02" name="Shape 102"/>
          <p:cNvSpPr/>
          <p:nvPr/>
        </p:nvSpPr>
        <p:spPr>
          <a:xfrm>
            <a:off x="117476" y="6342084"/>
            <a:ext cx="1141413" cy="55399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0" tIns="0" rIns="0" bIns="0" anchor="ctr">
            <a:spAutoFit/>
          </a:bodyPr>
          <a:lstStyle>
            <a:lvl1pPr defTabSz="457200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  <a:defRPr sz="1800"/>
            </a:pPr>
            <a:r>
              <a:rPr sz="1800" kern="0">
                <a:solidFill>
                  <a:sysClr val="windowText" lastClr="000000"/>
                </a:solidFill>
              </a:rPr>
              <a:t>www.wmo.int</a:t>
            </a:r>
          </a:p>
        </p:txBody>
      </p:sp>
      <p:sp>
        <p:nvSpPr>
          <p:cNvPr id="103" name="Shape 103"/>
          <p:cNvSpPr>
            <a:spLocks noGrp="1"/>
          </p:cNvSpPr>
          <p:nvPr>
            <p:ph type="title"/>
          </p:nvPr>
        </p:nvSpPr>
        <p:spPr>
          <a:xfrm>
            <a:off x="6769102" y="0"/>
            <a:ext cx="2195515" cy="6642101"/>
          </a:xfrm>
          <a:prstGeom prst="rect">
            <a:avLst/>
          </a:prstGeom>
        </p:spPr>
        <p:txBody>
          <a:bodyPr/>
          <a:lstStyle>
            <a:lvl1pPr algn="ctr">
              <a:defRPr sz="4000">
                <a:solidFill>
                  <a:srgbClr val="FFFFFF"/>
                </a:solidFill>
                <a:latin typeface="Arial Narrow"/>
                <a:ea typeface="Arial Narrow"/>
                <a:cs typeface="Arial Narrow"/>
                <a:sym typeface="Arial Narrow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04" name="Shape 104"/>
          <p:cNvSpPr>
            <a:spLocks noGrp="1"/>
          </p:cNvSpPr>
          <p:nvPr>
            <p:ph type="body" idx="1"/>
          </p:nvPr>
        </p:nvSpPr>
        <p:spPr>
          <a:xfrm>
            <a:off x="179388" y="188912"/>
            <a:ext cx="6437315" cy="6669091"/>
          </a:xfrm>
          <a:prstGeom prst="rect">
            <a:avLst/>
          </a:prstGeom>
        </p:spPr>
        <p:txBody>
          <a:bodyPr/>
          <a:lstStyle>
            <a:lvl1pPr marL="342900" indent="-342900" algn="ctr">
              <a:spcBef>
                <a:spcPts val="400"/>
              </a:spcBef>
              <a:buClrTx/>
              <a:buSzTx/>
              <a:buFontTx/>
              <a:buNone/>
              <a:defRPr sz="2000">
                <a:solidFill>
                  <a:srgbClr val="FFFFFF"/>
                </a:solidFill>
              </a:defRPr>
            </a:lvl1pPr>
            <a:lvl2pPr marL="661307" indent="-204107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2pPr>
            <a:lvl3pPr marL="1104900" indent="-1905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3pPr>
            <a:lvl4pPr marL="16002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4pPr>
            <a:lvl5pPr marL="2057400" indent="-228600" algn="ctr">
              <a:spcBef>
                <a:spcPts val="400"/>
              </a:spcBef>
              <a:buClrTx/>
              <a:buFontTx/>
              <a:defRPr sz="2000">
                <a:solidFill>
                  <a:srgbClr val="FFFFFF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FFFFFF"/>
                </a:solidFill>
              </a:rPr>
              <a:t>Fifth level</a:t>
            </a:r>
          </a:p>
        </p:txBody>
      </p:sp>
      <p:sp>
        <p:nvSpPr>
          <p:cNvPr id="105" name="Shape 105"/>
          <p:cNvSpPr>
            <a:spLocks noGrp="1"/>
          </p:cNvSpPr>
          <p:nvPr>
            <p:ph type="sldNum" sz="quarter" idx="2"/>
          </p:nvPr>
        </p:nvSpPr>
        <p:spPr>
          <a:xfrm>
            <a:off x="5148262" y="6462713"/>
            <a:ext cx="1905002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4208380"/>
      </p:ext>
    </p:extLst>
  </p:cSld>
  <p:clrMapOvr>
    <a:masterClrMapping/>
  </p:clrMapOvr>
  <p:transition spd="med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3" name="image3.png" descr="wmo_ppt_2012.psd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114" name="Shape 114"/>
          <p:cNvSpPr/>
          <p:nvPr/>
        </p:nvSpPr>
        <p:spPr>
          <a:xfrm>
            <a:off x="468312" y="1341438"/>
            <a:ext cx="1079502" cy="369328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>
            <a:spAutoFit/>
          </a:bodyPr>
          <a:lstStyle>
            <a:lvl1pPr algn="ctr">
              <a:spcBef>
                <a:spcPts val="1000"/>
              </a:spcBef>
              <a:defRPr sz="1800" b="1">
                <a:solidFill>
                  <a:srgbClr val="FFFFFF"/>
                </a:solidFill>
                <a:latin typeface="Arial Black"/>
                <a:ea typeface="Arial Black"/>
                <a:cs typeface="Arial Black"/>
                <a:sym typeface="Arial Black"/>
              </a:defRPr>
            </a:lvl1pPr>
          </a:lstStyle>
          <a:p>
            <a:pPr eaLnBrk="1" fontAlgn="auto" hangingPunct="1">
              <a:spcAft>
                <a:spcPts val="0"/>
              </a:spcAft>
              <a:defRPr b="0">
                <a:solidFill>
                  <a:srgbClr val="000000"/>
                </a:solidFill>
              </a:defRPr>
            </a:pPr>
            <a:r>
              <a:rPr b="0" kern="0">
                <a:solidFill>
                  <a:srgbClr val="000000"/>
                </a:solidFill>
              </a:rPr>
              <a:t>WMO</a:t>
            </a:r>
          </a:p>
        </p:txBody>
      </p:sp>
      <p:sp>
        <p:nvSpPr>
          <p:cNvPr id="115" name="Shape 115"/>
          <p:cNvSpPr>
            <a:spLocks noGrp="1"/>
          </p:cNvSpPr>
          <p:nvPr>
            <p:ph type="title"/>
          </p:nvPr>
        </p:nvSpPr>
        <p:spPr>
          <a:xfrm>
            <a:off x="1908175" y="0"/>
            <a:ext cx="6985000" cy="1990725"/>
          </a:xfrm>
          <a:prstGeom prst="rect">
            <a:avLst/>
          </a:prstGeom>
        </p:spPr>
        <p:txBody>
          <a:bodyPr/>
          <a:lstStyle>
            <a:lvl1pPr>
              <a:defRPr sz="4000"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4000">
                <a:solidFill>
                  <a:srgbClr val="FFFFFF"/>
                </a:solidFill>
              </a:rPr>
              <a:t>Click to edit Master title style</a:t>
            </a:r>
          </a:p>
        </p:txBody>
      </p:sp>
      <p:sp>
        <p:nvSpPr>
          <p:cNvPr id="116" name="Shape 116"/>
          <p:cNvSpPr>
            <a:spLocks noGrp="1"/>
          </p:cNvSpPr>
          <p:nvPr>
            <p:ph type="body" idx="1"/>
          </p:nvPr>
        </p:nvSpPr>
        <p:spPr>
          <a:xfrm>
            <a:off x="1908175" y="3405188"/>
            <a:ext cx="6985000" cy="3452813"/>
          </a:xfrm>
          <a:prstGeom prst="rect">
            <a:avLst/>
          </a:prstGeom>
        </p:spPr>
        <p:txBody>
          <a:bodyPr/>
          <a:lstStyle>
            <a:lvl1pPr marL="0" indent="0">
              <a:defRPr>
                <a:solidFill>
                  <a:srgbClr val="FFFFFF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FFFFFF"/>
                </a:solidFill>
              </a:rPr>
              <a:t>Click to edit Master subtitle style</a:t>
            </a:r>
          </a:p>
        </p:txBody>
      </p:sp>
      <p:sp>
        <p:nvSpPr>
          <p:cNvPr id="117" name="Shape 117"/>
          <p:cNvSpPr>
            <a:spLocks noGrp="1"/>
          </p:cNvSpPr>
          <p:nvPr>
            <p:ph type="sldNum" sz="quarter" idx="2"/>
          </p:nvPr>
        </p:nvSpPr>
        <p:spPr>
          <a:xfrm>
            <a:off x="5795964" y="6467477"/>
            <a:ext cx="1152527" cy="276995"/>
          </a:xfrm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709530"/>
      </p:ext>
    </p:extLst>
  </p:cSld>
  <p:clrMapOvr>
    <a:masterClrMapping/>
  </p:clrMapOvr>
  <p:transition spd="med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Shape 119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>
              <a:defRPr sz="4000" cap="all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/>
            </a:pPr>
            <a:r>
              <a:rPr sz="4000" cap="all"/>
              <a:t>Click to edit Master title style</a:t>
            </a:r>
          </a:p>
        </p:txBody>
      </p:sp>
      <p:sp>
        <p:nvSpPr>
          <p:cNvPr id="120" name="Shape 120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400"/>
              </a:spcBef>
              <a:buClrTx/>
              <a:buSzTx/>
              <a:buFontTx/>
              <a:buNone/>
              <a:defRPr sz="2000"/>
            </a:lvl1pPr>
          </a:lstStyle>
          <a:p>
            <a:pPr lvl="0">
              <a:defRPr sz="1800"/>
            </a:pPr>
            <a:r>
              <a:rPr sz="2000"/>
              <a:t>Click to edit Master text styles</a:t>
            </a:r>
          </a:p>
        </p:txBody>
      </p:sp>
      <p:sp>
        <p:nvSpPr>
          <p:cNvPr id="121" name="Shape 121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64828603"/>
      </p:ext>
    </p:extLst>
  </p:cSld>
  <p:clrMapOvr>
    <a:masterClrMapping/>
  </p:clrMapOvr>
  <p:transition spd="med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Shape 123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24" name="Shape 124"/>
          <p:cNvSpPr>
            <a:spLocks noGrp="1"/>
          </p:cNvSpPr>
          <p:nvPr>
            <p:ph type="body" idx="1"/>
          </p:nvPr>
        </p:nvSpPr>
        <p:spPr>
          <a:xfrm>
            <a:off x="1403350" y="1412876"/>
            <a:ext cx="3703638" cy="5445125"/>
          </a:xfrm>
          <a:prstGeom prst="rect">
            <a:avLst/>
          </a:prstGeom>
        </p:spPr>
        <p:txBody>
          <a:bodyPr/>
          <a:lstStyle>
            <a:lvl2pPr marL="1079500" indent="-622300"/>
            <a:lvl3pPr marL="1554478" indent="-640078"/>
            <a:lvl4pPr marL="1964265" indent="-592665"/>
            <a:lvl5pPr marL="2421465" indent="-592665"/>
          </a:lstStyle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25" name="Shape 125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9308222"/>
      </p:ext>
    </p:extLst>
  </p:cSld>
  <p:clrMapOvr>
    <a:masterClrMapping/>
  </p:clrMapOvr>
  <p:transition spd="med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7" name="Shape 127"/>
          <p:cNvSpPr>
            <a:spLocks noGrp="1"/>
          </p:cNvSpPr>
          <p:nvPr>
            <p:ph type="title"/>
          </p:nvPr>
        </p:nvSpPr>
        <p:spPr>
          <a:xfrm>
            <a:off x="1331640" y="159492"/>
            <a:ext cx="7355162" cy="113841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28" name="Shape 128"/>
          <p:cNvSpPr>
            <a:spLocks noGrp="1"/>
          </p:cNvSpPr>
          <p:nvPr>
            <p:ph type="body" idx="1"/>
          </p:nvPr>
        </p:nvSpPr>
        <p:spPr>
          <a:xfrm>
            <a:off x="457200" y="1297907"/>
            <a:ext cx="4040188" cy="876968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500"/>
              </a:spcBef>
              <a:buClrTx/>
              <a:buSzTx/>
              <a:buFontTx/>
              <a:buNone/>
              <a:defRPr sz="24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400"/>
              <a:t>Click to edit Master text styles</a:t>
            </a:r>
          </a:p>
        </p:txBody>
      </p:sp>
      <p:sp>
        <p:nvSpPr>
          <p:cNvPr id="129" name="Shape 129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55310843"/>
      </p:ext>
    </p:extLst>
  </p:cSld>
  <p:clrMapOvr>
    <a:masterClrMapping/>
  </p:clrMapOvr>
  <p:transition spd="med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hape 131"/>
          <p:cNvSpPr>
            <a:spLocks noGrp="1"/>
          </p:cNvSpPr>
          <p:nvPr>
            <p:ph type="title"/>
          </p:nvPr>
        </p:nvSpPr>
        <p:spPr>
          <a:xfrm>
            <a:off x="250825" y="0"/>
            <a:ext cx="8713790" cy="1169989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32" name="Shape 13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52155652"/>
      </p:ext>
    </p:extLst>
  </p:cSld>
  <p:clrMapOvr>
    <a:masterClrMapping/>
  </p:clrMapOvr>
  <p:transition spd="med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Shape 134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6792101"/>
      </p:ext>
    </p:extLst>
  </p:cSld>
  <p:clrMapOvr>
    <a:masterClrMapping/>
  </p:clrMapOvr>
  <p:transition spd="med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Shape 136"/>
          <p:cNvSpPr>
            <a:spLocks noGrp="1"/>
          </p:cNvSpPr>
          <p:nvPr>
            <p:ph type="title"/>
          </p:nvPr>
        </p:nvSpPr>
        <p:spPr>
          <a:xfrm>
            <a:off x="1331642" y="1"/>
            <a:ext cx="7344817" cy="138539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pPr lvl="0">
              <a:defRPr sz="1800"/>
            </a:pPr>
            <a:r>
              <a:rPr sz="3200"/>
              <a:t>Click to edit Master title style</a:t>
            </a:r>
          </a:p>
        </p:txBody>
      </p:sp>
      <p:sp>
        <p:nvSpPr>
          <p:cNvPr id="137" name="Shape 137"/>
          <p:cNvSpPr>
            <a:spLocks noGrp="1"/>
          </p:cNvSpPr>
          <p:nvPr>
            <p:ph type="body" idx="1"/>
          </p:nvPr>
        </p:nvSpPr>
        <p:spPr>
          <a:xfrm>
            <a:off x="3575050" y="1412777"/>
            <a:ext cx="5111750" cy="5445225"/>
          </a:xfrm>
          <a:prstGeom prst="rect">
            <a:avLst/>
          </a:prstGeom>
        </p:spPr>
        <p:txBody>
          <a:bodyPr/>
          <a:lstStyle>
            <a:lvl1pPr>
              <a:spcBef>
                <a:spcPts val="700"/>
              </a:spcBef>
              <a:defRPr sz="3200"/>
            </a:lvl1pPr>
            <a:lvl2pPr marL="1066800" indent="-609600">
              <a:spcBef>
                <a:spcPts val="700"/>
              </a:spcBef>
              <a:defRPr sz="3200"/>
            </a:lvl2pPr>
            <a:lvl3pPr marL="1524000" indent="-609600">
              <a:spcBef>
                <a:spcPts val="700"/>
              </a:spcBef>
              <a:defRPr sz="3200"/>
            </a:lvl3pPr>
            <a:lvl4pPr marL="1981200" indent="-609600">
              <a:spcBef>
                <a:spcPts val="700"/>
              </a:spcBef>
              <a:defRPr sz="3200"/>
            </a:lvl4pPr>
            <a:lvl5pPr marL="2438400" indent="-609600">
              <a:spcBef>
                <a:spcPts val="700"/>
              </a:spcBef>
              <a:defRPr sz="3200"/>
            </a:lvl5pPr>
          </a:lstStyle>
          <a:p>
            <a:pPr lvl="0">
              <a:defRPr sz="1800"/>
            </a:pPr>
            <a:r>
              <a:rPr sz="3200"/>
              <a:t>Click to edit Master text styles</a:t>
            </a:r>
          </a:p>
          <a:p>
            <a:pPr lvl="1">
              <a:defRPr sz="1800"/>
            </a:pPr>
            <a:r>
              <a:rPr sz="3200"/>
              <a:t>Second level</a:t>
            </a:r>
          </a:p>
          <a:p>
            <a:pPr lvl="2">
              <a:defRPr sz="1800"/>
            </a:pPr>
            <a:r>
              <a:rPr sz="3200"/>
              <a:t>Third level</a:t>
            </a:r>
          </a:p>
          <a:p>
            <a:pPr lvl="3">
              <a:defRPr sz="1800"/>
            </a:pPr>
            <a:r>
              <a:rPr sz="3200"/>
              <a:t>Fourth level</a:t>
            </a:r>
          </a:p>
          <a:p>
            <a:pPr lvl="4">
              <a:defRPr sz="1800"/>
            </a:pPr>
            <a:r>
              <a:rPr sz="3200"/>
              <a:t>Fifth level</a:t>
            </a:r>
          </a:p>
        </p:txBody>
      </p:sp>
      <p:sp>
        <p:nvSpPr>
          <p:cNvPr id="138" name="Shape 138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7401544"/>
      </p:ext>
    </p:extLst>
  </p:cSld>
  <p:clrMapOvr>
    <a:masterClrMapping/>
  </p:clrMapOvr>
  <p:transition spd="med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Shape 140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2" cy="566739"/>
          </a:xfrm>
          <a:prstGeom prst="rect">
            <a:avLst/>
          </a:prstGeom>
        </p:spPr>
        <p:txBody>
          <a:bodyPr anchor="b"/>
          <a:lstStyle>
            <a:lvl1pPr>
              <a:defRPr sz="2000"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/>
            </a:pPr>
            <a:r>
              <a:rPr sz="2000"/>
              <a:t>Click to edit Master title style</a:t>
            </a:r>
          </a:p>
        </p:txBody>
      </p:sp>
      <p:sp>
        <p:nvSpPr>
          <p:cNvPr id="141" name="Shape 141"/>
          <p:cNvSpPr>
            <a:spLocks noGrp="1"/>
          </p:cNvSpPr>
          <p:nvPr>
            <p:ph type="body" idx="1"/>
          </p:nvPr>
        </p:nvSpPr>
        <p:spPr>
          <a:xfrm>
            <a:off x="1792288" y="5367337"/>
            <a:ext cx="5486402" cy="80486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300"/>
              </a:spcBef>
              <a:buClrTx/>
              <a:buSzTx/>
              <a:buFontTx/>
              <a:buNone/>
              <a:defRPr sz="1400"/>
            </a:lvl1pPr>
          </a:lstStyle>
          <a:p>
            <a:pPr lvl="0">
              <a:defRPr sz="1800"/>
            </a:pPr>
            <a:r>
              <a:rPr sz="1400"/>
              <a:t>Click to edit Master text styles</a:t>
            </a:r>
          </a:p>
        </p:txBody>
      </p:sp>
      <p:sp>
        <p:nvSpPr>
          <p:cNvPr id="142" name="Shape 142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4113966"/>
      </p:ext>
    </p:extLst>
  </p:cSld>
  <p:clrMapOvr>
    <a:masterClrMapping/>
  </p:clrMapOvr>
  <p:transition spd="med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Shape 144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45" name="Shape 145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46" name="Shape 146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6461494"/>
      </p:ext>
    </p:extLst>
  </p:cSld>
  <p:clrMapOvr>
    <a:masterClrMapping/>
  </p:clrMapOvr>
  <p:transition spd="med"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2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Shape 148"/>
          <p:cNvSpPr>
            <a:spLocks noGrp="1"/>
          </p:cNvSpPr>
          <p:nvPr>
            <p:ph type="title"/>
          </p:nvPr>
        </p:nvSpPr>
        <p:spPr>
          <a:xfrm>
            <a:off x="7075490" y="0"/>
            <a:ext cx="1889127" cy="6284915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149" name="Shape 149"/>
          <p:cNvSpPr>
            <a:spLocks noGrp="1"/>
          </p:cNvSpPr>
          <p:nvPr>
            <p:ph type="body" idx="1"/>
          </p:nvPr>
        </p:nvSpPr>
        <p:spPr>
          <a:xfrm>
            <a:off x="1403350" y="188912"/>
            <a:ext cx="5519738" cy="6669091"/>
          </a:xfrm>
          <a:prstGeom prst="rect">
            <a:avLst/>
          </a:prstGeom>
        </p:spPr>
        <p:txBody>
          <a:bodyPr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150" name="Shape 150"/>
          <p:cNvSpPr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32181786"/>
      </p:ext>
    </p:extLst>
  </p:cSld>
  <p:clrMapOvr>
    <a:masterClrMapping/>
  </p:clrMapOvr>
  <p:transition spd="med"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2914651"/>
            <a:ext cx="9144000" cy="144463"/>
          </a:xfrm>
          <a:prstGeom prst="rect">
            <a:avLst/>
          </a:prstGeom>
          <a:ln w="12700">
            <a:miter lim="400000"/>
          </a:ln>
        </p:spPr>
      </p:pic>
      <p:sp>
        <p:nvSpPr>
          <p:cNvPr id="153" name="Shape 153"/>
          <p:cNvSpPr>
            <a:spLocks noGrp="1"/>
          </p:cNvSpPr>
          <p:nvPr>
            <p:ph type="title"/>
          </p:nvPr>
        </p:nvSpPr>
        <p:spPr>
          <a:xfrm>
            <a:off x="614362" y="1485900"/>
            <a:ext cx="7916864" cy="827091"/>
          </a:xfrm>
          <a:prstGeom prst="rect">
            <a:avLst/>
          </a:prstGeom>
        </p:spPr>
        <p:txBody>
          <a:bodyPr/>
          <a:lstStyle>
            <a:lvl1pPr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54" name="Shape 154"/>
          <p:cNvSpPr>
            <a:spLocks noGrp="1"/>
          </p:cNvSpPr>
          <p:nvPr>
            <p:ph type="body" idx="1"/>
          </p:nvPr>
        </p:nvSpPr>
        <p:spPr>
          <a:xfrm>
            <a:off x="614362" y="2312988"/>
            <a:ext cx="7916864" cy="2433639"/>
          </a:xfrm>
          <a:prstGeom prst="rect">
            <a:avLst/>
          </a:prstGeom>
        </p:spPr>
        <p:txBody>
          <a:bodyPr/>
          <a:lstStyle>
            <a:lvl1pPr marL="0" indent="0">
              <a:buClrTx/>
              <a:buSzTx/>
              <a:buFontTx/>
              <a:buNone/>
              <a:defRPr sz="1800">
                <a:solidFill>
                  <a:srgbClr val="666666"/>
                </a:solidFill>
              </a:defRPr>
            </a:lvl1pPr>
          </a:lstStyle>
          <a:p>
            <a:pPr lvl="0">
              <a:defRPr>
                <a:solidFill>
                  <a:srgbClr val="000000"/>
                </a:solidFill>
              </a:defRPr>
            </a:pPr>
            <a:r>
              <a:rPr>
                <a:solidFill>
                  <a:srgbClr val="666666"/>
                </a:solidFill>
              </a:rPr>
              <a:t>Click to edit Master subtitle style</a:t>
            </a:r>
          </a:p>
        </p:txBody>
      </p:sp>
      <p:pic>
        <p:nvPicPr>
          <p:cNvPr id="155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3850903206"/>
      </p:ext>
    </p:extLst>
  </p:cSld>
  <p:clrMapOvr>
    <a:masterClrMapping/>
  </p:clrMapOvr>
  <p:transition spd="med"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5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59" name="Shape 159"/>
          <p:cNvSpPr>
            <a:spLocks noGrp="1"/>
          </p:cNvSpPr>
          <p:nvPr>
            <p:ph type="title"/>
          </p:nvPr>
        </p:nvSpPr>
        <p:spPr>
          <a:xfrm>
            <a:off x="2155910" y="0"/>
            <a:ext cx="6530890" cy="1692277"/>
          </a:xfrm>
          <a:prstGeom prst="rect">
            <a:avLst/>
          </a:prstGeom>
        </p:spPr>
        <p:txBody>
          <a:bodyPr>
            <a:normAutofit/>
          </a:bodyPr>
          <a:lstStyle>
            <a:lvl1pPr algn="ctr" defTabSz="457200">
              <a:defRPr sz="28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8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60" name="Shape 160"/>
          <p:cNvSpPr>
            <a:spLocks noGrp="1"/>
          </p:cNvSpPr>
          <p:nvPr>
            <p:ph type="body" idx="1"/>
          </p:nvPr>
        </p:nvSpPr>
        <p:spPr>
          <a:xfrm>
            <a:off x="254000" y="1968501"/>
            <a:ext cx="8637590" cy="4889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800"/>
              </a:spcBef>
              <a:buClrTx/>
              <a:buSzTx/>
              <a:buFontTx/>
              <a:buNone/>
              <a:defRPr sz="2400">
                <a:solidFill>
                  <a:srgbClr val="666666"/>
                </a:solidFill>
              </a:defRPr>
            </a:lvl1pPr>
            <a:lvl2pPr marL="742950" indent="-28575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2pPr>
            <a:lvl3pPr marL="1143000" indent="-228600">
              <a:spcBef>
                <a:spcPts val="800"/>
              </a:spcBef>
              <a:buClrTx/>
              <a:buFontTx/>
              <a:buChar char="−"/>
              <a:defRPr sz="2400">
                <a:solidFill>
                  <a:srgbClr val="666666"/>
                </a:solidFill>
              </a:defRPr>
            </a:lvl3pPr>
            <a:lvl4pPr marL="1600200" indent="-22860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4100848767"/>
      </p:ext>
    </p:extLst>
  </p:cSld>
  <p:clrMapOvr>
    <a:masterClrMapping/>
  </p:clrMapOvr>
  <p:transition spd="med"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3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64" name="Shape 164"/>
          <p:cNvSpPr>
            <a:spLocks noGrp="1"/>
          </p:cNvSpPr>
          <p:nvPr>
            <p:ph type="title"/>
          </p:nvPr>
        </p:nvSpPr>
        <p:spPr>
          <a:xfrm>
            <a:off x="722313" y="4406901"/>
            <a:ext cx="7772401" cy="1362075"/>
          </a:xfrm>
          <a:prstGeom prst="rect">
            <a:avLst/>
          </a:prstGeom>
        </p:spPr>
        <p:txBody>
          <a:bodyPr anchor="t"/>
          <a:lstStyle>
            <a:lvl1pPr defTabSz="457200">
              <a:defRPr sz="2800" cap="all">
                <a:solidFill>
                  <a:srgbClr val="0E5F7E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 cap="none">
                <a:solidFill>
                  <a:srgbClr val="000000"/>
                </a:solidFill>
              </a:defRPr>
            </a:pPr>
            <a:r>
              <a:rPr sz="2800" cap="all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65" name="Shape 165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1" cy="1500189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9E9E9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9E9E9E"/>
                </a:solidFill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415135100"/>
      </p:ext>
    </p:extLst>
  </p:cSld>
  <p:clrMapOvr>
    <a:masterClrMapping/>
  </p:clrMapOvr>
  <p:transition spd="med"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6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69" name="Shape 169"/>
          <p:cNvSpPr>
            <a:spLocks noGrp="1"/>
          </p:cNvSpPr>
          <p:nvPr>
            <p:ph type="title"/>
          </p:nvPr>
        </p:nvSpPr>
        <p:spPr>
          <a:xfrm>
            <a:off x="1920877" y="0"/>
            <a:ext cx="699452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70" name="Shape 170"/>
          <p:cNvSpPr>
            <a:spLocks noGrp="1"/>
          </p:cNvSpPr>
          <p:nvPr>
            <p:ph type="body" idx="1"/>
          </p:nvPr>
        </p:nvSpPr>
        <p:spPr>
          <a:xfrm>
            <a:off x="457200" y="1975668"/>
            <a:ext cx="4038600" cy="488233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1pPr>
            <a:lvl2pPr marL="774700" indent="-31750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2pPr>
            <a:lvl3pPr marL="1200150" indent="-28575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3pPr>
            <a:lvl4pPr marL="1698170" indent="-32657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3214039471"/>
      </p:ext>
    </p:extLst>
  </p:cSld>
  <p:clrMapOvr>
    <a:masterClrMapping/>
  </p:clrMapOvr>
  <p:transition spd="med"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3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74" name="Shape 174"/>
          <p:cNvSpPr>
            <a:spLocks noGrp="1"/>
          </p:cNvSpPr>
          <p:nvPr>
            <p:ph type="title"/>
          </p:nvPr>
        </p:nvSpPr>
        <p:spPr>
          <a:xfrm>
            <a:off x="1920877" y="197591"/>
            <a:ext cx="6994525" cy="1297095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175" name="Shape 175"/>
          <p:cNvSpPr>
            <a:spLocks noGrp="1"/>
          </p:cNvSpPr>
          <p:nvPr>
            <p:ph type="body" idx="1"/>
          </p:nvPr>
        </p:nvSpPr>
        <p:spPr>
          <a:xfrm>
            <a:off x="457200" y="1494683"/>
            <a:ext cx="4040188" cy="802424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0E5F7E"/>
                </a:solidFill>
                <a:latin typeface="Arial Bold"/>
                <a:ea typeface="Arial Bold"/>
                <a:cs typeface="Arial Bold"/>
                <a:sym typeface="Arial Bold"/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0E5F7E"/>
                </a:solidFill>
              </a:rPr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656849073"/>
      </p:ext>
    </p:extLst>
  </p:cSld>
  <p:clrMapOvr>
    <a:masterClrMapping/>
  </p:clrMapOvr>
  <p:transition spd="med"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78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79" name="Shape 179"/>
          <p:cNvSpPr>
            <a:spLocks noGrp="1"/>
          </p:cNvSpPr>
          <p:nvPr>
            <p:ph type="title"/>
          </p:nvPr>
        </p:nvSpPr>
        <p:spPr>
          <a:xfrm>
            <a:off x="1920877" y="0"/>
            <a:ext cx="699452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613655393"/>
      </p:ext>
    </p:extLst>
  </p:cSld>
  <p:clrMapOvr>
    <a:masterClrMapping/>
  </p:clrMapOvr>
  <p:transition spd="med"/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1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2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189918310"/>
      </p:ext>
    </p:extLst>
  </p:cSld>
  <p:clrMapOvr>
    <a:masterClrMapping/>
  </p:clrMapOvr>
  <p:transition spd="med"/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85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86" name="Shape 186"/>
          <p:cNvSpPr>
            <a:spLocks noGrp="1"/>
          </p:cNvSpPr>
          <p:nvPr>
            <p:ph type="body" idx="1"/>
          </p:nvPr>
        </p:nvSpPr>
        <p:spPr>
          <a:xfrm>
            <a:off x="3575050" y="1896877"/>
            <a:ext cx="5111750" cy="496112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1pPr>
            <a:lvl2pPr marL="774700" indent="-317500">
              <a:spcBef>
                <a:spcPts val="700"/>
              </a:spcBef>
              <a:buClrTx/>
              <a:buFontTx/>
              <a:buChar char="–"/>
              <a:defRPr sz="2000">
                <a:solidFill>
                  <a:srgbClr val="666666"/>
                </a:solidFill>
              </a:defRPr>
            </a:lvl2pPr>
            <a:lvl3pPr marL="1200150" indent="-285750">
              <a:spcBef>
                <a:spcPts val="700"/>
              </a:spcBef>
              <a:buClrTx/>
              <a:buFontTx/>
              <a:buChar char="•"/>
              <a:defRPr sz="2000">
                <a:solidFill>
                  <a:srgbClr val="666666"/>
                </a:solidFill>
              </a:defRPr>
            </a:lvl3pPr>
            <a:lvl4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666666"/>
                </a:solidFill>
              </a:defRPr>
            </a:lvl4pPr>
            <a:lvl5pPr marL="2209800" indent="-381000">
              <a:spcBef>
                <a:spcPts val="700"/>
              </a:spcBef>
              <a:buClrTx/>
              <a:buFontTx/>
              <a:buChar char="»"/>
              <a:defRPr sz="2000">
                <a:solidFill>
                  <a:srgbClr val="666666"/>
                </a:solidFill>
              </a:defRPr>
            </a:lvl5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Fourth level</a:t>
            </a:r>
          </a:p>
          <a:p>
            <a:pPr lvl="4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Fifth level</a:t>
            </a:r>
          </a:p>
        </p:txBody>
      </p:sp>
      <p:sp>
        <p:nvSpPr>
          <p:cNvPr id="187" name="Shape 187"/>
          <p:cNvSpPr>
            <a:spLocks noGrp="1"/>
          </p:cNvSpPr>
          <p:nvPr>
            <p:ph type="title"/>
          </p:nvPr>
        </p:nvSpPr>
        <p:spPr>
          <a:xfrm>
            <a:off x="2155827" y="0"/>
            <a:ext cx="653097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928379702"/>
      </p:ext>
    </p:extLst>
  </p:cSld>
  <p:clrMapOvr>
    <a:masterClrMapping/>
  </p:clrMapOvr>
  <p:transition spd="med"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190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191" name="Shape 191"/>
          <p:cNvSpPr>
            <a:spLocks noGrp="1"/>
          </p:cNvSpPr>
          <p:nvPr>
            <p:ph type="body" idx="1"/>
          </p:nvPr>
        </p:nvSpPr>
        <p:spPr>
          <a:xfrm>
            <a:off x="1792288" y="5497707"/>
            <a:ext cx="5486402" cy="1360293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700"/>
              </a:spcBef>
              <a:buClrTx/>
              <a:buSzTx/>
              <a:buFontTx/>
              <a:buNone/>
              <a:defRPr sz="2000">
                <a:solidFill>
                  <a:srgbClr val="666666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000">
                <a:solidFill>
                  <a:srgbClr val="666666"/>
                </a:solidFill>
              </a:rPr>
              <a:t>Click to edit Master text styles</a:t>
            </a:r>
          </a:p>
        </p:txBody>
      </p:sp>
      <p:sp>
        <p:nvSpPr>
          <p:cNvPr id="192" name="Shape 192"/>
          <p:cNvSpPr>
            <a:spLocks noGrp="1"/>
          </p:cNvSpPr>
          <p:nvPr>
            <p:ph type="title"/>
          </p:nvPr>
        </p:nvSpPr>
        <p:spPr>
          <a:xfrm>
            <a:off x="2155827" y="0"/>
            <a:ext cx="6530975" cy="1692277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017248381"/>
      </p:ext>
    </p:extLst>
  </p:cSld>
  <p:clrMapOvr>
    <a:masterClrMapping/>
  </p:clrMapOvr>
  <p:transition spd="med"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3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9" name="image4.pn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1600202"/>
            <a:ext cx="9144000" cy="144463"/>
          </a:xfrm>
          <a:prstGeom prst="rect">
            <a:avLst/>
          </a:prstGeom>
          <a:ln w="12700">
            <a:miter lim="400000"/>
          </a:ln>
        </p:spPr>
      </p:pic>
      <p:pic>
        <p:nvPicPr>
          <p:cNvPr id="200" name="image5.png" descr="logo.eps"/>
          <p:cNvPicPr/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457200" y="439738"/>
            <a:ext cx="1346200" cy="977901"/>
          </a:xfrm>
          <a:prstGeom prst="rect">
            <a:avLst/>
          </a:prstGeom>
          <a:ln w="12700">
            <a:miter lim="400000"/>
          </a:ln>
        </p:spPr>
      </p:pic>
      <p:sp>
        <p:nvSpPr>
          <p:cNvPr id="201" name="Shape 201"/>
          <p:cNvSpPr>
            <a:spLocks noGrp="1"/>
          </p:cNvSpPr>
          <p:nvPr>
            <p:ph type="title"/>
          </p:nvPr>
        </p:nvSpPr>
        <p:spPr>
          <a:xfrm>
            <a:off x="6629400" y="1243829"/>
            <a:ext cx="2057400" cy="5614171"/>
          </a:xfrm>
          <a:prstGeom prst="rect">
            <a:avLst/>
          </a:prstGeom>
        </p:spPr>
        <p:txBody>
          <a:bodyPr/>
          <a:lstStyle>
            <a:lvl1pPr algn="ctr" defTabSz="457200">
              <a:defRPr sz="3200">
                <a:solidFill>
                  <a:srgbClr val="0E5F7E"/>
                </a:solidFill>
              </a:defRPr>
            </a:lvl1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3200">
                <a:solidFill>
                  <a:srgbClr val="0E5F7E"/>
                </a:solidFill>
              </a:rPr>
              <a:t>Click to edit Master title style</a:t>
            </a:r>
          </a:p>
        </p:txBody>
      </p:sp>
      <p:sp>
        <p:nvSpPr>
          <p:cNvPr id="202" name="Shape 202"/>
          <p:cNvSpPr>
            <a:spLocks noGrp="1"/>
          </p:cNvSpPr>
          <p:nvPr>
            <p:ph type="body" idx="1"/>
          </p:nvPr>
        </p:nvSpPr>
        <p:spPr>
          <a:xfrm>
            <a:off x="457200" y="1975668"/>
            <a:ext cx="6019800" cy="4882333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1pPr>
            <a:lvl2pPr marL="742950" indent="-28575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2pPr>
            <a:lvl3pPr marL="1143000" indent="-228600">
              <a:spcBef>
                <a:spcPts val="800"/>
              </a:spcBef>
              <a:buClrTx/>
              <a:buFontTx/>
              <a:buChar char="•"/>
              <a:defRPr sz="2400">
                <a:solidFill>
                  <a:srgbClr val="666666"/>
                </a:solidFill>
              </a:defRPr>
            </a:lvl3pPr>
            <a:lvl4pPr marL="1600200" indent="-228600">
              <a:spcBef>
                <a:spcPts val="800"/>
              </a:spcBef>
              <a:buClrTx/>
              <a:buFontTx/>
              <a:buChar char="–"/>
              <a:defRPr sz="2400">
                <a:solidFill>
                  <a:srgbClr val="666666"/>
                </a:solidFill>
              </a:defRPr>
            </a:lvl4pPr>
          </a:lstStyle>
          <a:p>
            <a:pPr lvl="0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Click to edit Master text styles</a:t>
            </a:r>
          </a:p>
          <a:p>
            <a:pPr lvl="1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Second level</a:t>
            </a:r>
          </a:p>
          <a:p>
            <a:pPr lvl="2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Third level</a:t>
            </a:r>
          </a:p>
          <a:p>
            <a:pPr lvl="3">
              <a:defRPr sz="1800">
                <a:solidFill>
                  <a:srgbClr val="000000"/>
                </a:solidFill>
              </a:defRPr>
            </a:pPr>
            <a:r>
              <a:rPr sz="2400">
                <a:solidFill>
                  <a:srgbClr val="666666"/>
                </a:solidFill>
              </a:rPr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1801279715"/>
      </p:ext>
    </p:extLst>
  </p:cSld>
  <p:clrMapOvr>
    <a:masterClrMapping/>
  </p:clrMapOvr>
  <p:transition spd="med"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fau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" name="Shape 205"/>
          <p:cNvSpPr>
            <a:spLocks noGrp="1"/>
          </p:cNvSpPr>
          <p:nvPr>
            <p:ph type="sldNum" sz="quarter" idx="2"/>
          </p:nvPr>
        </p:nvSpPr>
        <p:spPr>
          <a:xfrm>
            <a:off x="5867402" y="6478588"/>
            <a:ext cx="1152525" cy="369332"/>
          </a:xfrm>
          <a:prstGeom prst="rect">
            <a:avLst/>
          </a:prstGeom>
        </p:spPr>
        <p:txBody>
          <a:bodyPr lIns="0" tIns="0" rIns="0" bIns="0"/>
          <a:lstStyle>
            <a:lvl1pPr>
              <a:defRPr sz="2400"/>
            </a:lvl1pPr>
          </a:lstStyle>
          <a:p>
            <a:fld id="{86CB4B4D-7CA3-9044-876B-883B54F8677D}" type="slidenum">
              <a:rPr>
                <a:solidFill>
                  <a:srgbClr val="000000"/>
                </a:solidFill>
              </a:rPr>
              <a:pPr/>
              <a:t>‹#›</a:t>
            </a:fld>
            <a:endParaRPr>
              <a:solidFill>
                <a:srgbClr val="000000"/>
              </a:solidFill>
            </a:endParaRPr>
          </a:p>
        </p:txBody>
      </p:sp>
      <p:sp>
        <p:nvSpPr>
          <p:cNvPr id="206" name="Shape 206"/>
          <p:cNvSpPr>
            <a:spLocks noGrp="1"/>
          </p:cNvSpPr>
          <p:nvPr>
            <p:ph type="title"/>
          </p:nvPr>
        </p:nvSpPr>
        <p:spPr>
          <a:xfrm>
            <a:off x="457200" y="274637"/>
            <a:ext cx="8229600" cy="1325564"/>
          </a:xfrm>
          <a:prstGeom prst="rect">
            <a:avLst/>
          </a:prstGeom>
        </p:spPr>
        <p:txBody>
          <a:bodyPr lIns="0" tIns="0" rIns="0" bIns="0" anchor="t"/>
          <a:lstStyle>
            <a:lvl1pPr defTabSz="457200">
              <a:defRPr sz="1200">
                <a:latin typeface="+mn-lt"/>
                <a:ea typeface="+mn-ea"/>
                <a:cs typeface="+mn-cs"/>
                <a:sym typeface="Helvetica"/>
              </a:defRPr>
            </a:lvl1pPr>
          </a:lstStyle>
          <a:p>
            <a:pPr lvl="0">
              <a:defRPr sz="1800"/>
            </a:pPr>
            <a:r>
              <a:rPr sz="1200"/>
              <a:t>Title Text</a:t>
            </a:r>
          </a:p>
        </p:txBody>
      </p:sp>
      <p:sp>
        <p:nvSpPr>
          <p:cNvPr id="207" name="Shape 207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5257800"/>
          </a:xfrm>
          <a:prstGeom prst="rect">
            <a:avLst/>
          </a:prstGeom>
        </p:spPr>
        <p:txBody>
          <a:bodyPr lIns="0" tIns="0" rIns="0" bIns="0"/>
          <a:lstStyle>
            <a:lvl1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1pPr>
            <a:lvl2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2pPr>
            <a:lvl3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3pPr>
            <a:lvl4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4pPr>
            <a:lvl5pPr marL="0" indent="0" defTabSz="457200">
              <a:spcBef>
                <a:spcPts val="0"/>
              </a:spcBef>
              <a:buClrTx/>
              <a:buSzTx/>
              <a:buFontTx/>
              <a:buNone/>
              <a:defRPr sz="1200">
                <a:latin typeface="+mn-lt"/>
                <a:ea typeface="+mn-ea"/>
                <a:cs typeface="+mn-cs"/>
                <a:sym typeface="Helvetica"/>
              </a:defRPr>
            </a:lvl5pPr>
          </a:lstStyle>
          <a:p>
            <a:pPr lvl="0">
              <a:defRPr sz="1800"/>
            </a:pPr>
            <a:r>
              <a:rPr sz="1200"/>
              <a:t>Body Level One</a:t>
            </a:r>
          </a:p>
          <a:p>
            <a:pPr lvl="1">
              <a:defRPr sz="1800"/>
            </a:pPr>
            <a:r>
              <a:rPr sz="1200"/>
              <a:t>Body Level Two</a:t>
            </a:r>
          </a:p>
          <a:p>
            <a:pPr lvl="2">
              <a:defRPr sz="1800"/>
            </a:pPr>
            <a:r>
              <a:rPr sz="1200"/>
              <a:t>Body Level Three</a:t>
            </a:r>
          </a:p>
          <a:p>
            <a:pPr lvl="3">
              <a:defRPr sz="1800"/>
            </a:pPr>
            <a:r>
              <a:rPr sz="1200"/>
              <a:t>Body Level Four</a:t>
            </a:r>
          </a:p>
          <a:p>
            <a:pPr lvl="4">
              <a:defRPr sz="1800"/>
            </a:pPr>
            <a:r>
              <a:rPr sz="1200"/>
              <a:t>Body Level Five</a:t>
            </a:r>
          </a:p>
        </p:txBody>
      </p:sp>
    </p:spTree>
    <p:extLst>
      <p:ext uri="{BB962C8B-B14F-4D97-AF65-F5344CB8AC3E}">
        <p14:creationId xmlns:p14="http://schemas.microsoft.com/office/powerpoint/2010/main" val="2778309818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wmf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7.xml"/><Relationship Id="rId18" Type="http://schemas.openxmlformats.org/officeDocument/2006/relationships/slideLayout" Target="../slideLayouts/slideLayout22.xml"/><Relationship Id="rId26" Type="http://schemas.openxmlformats.org/officeDocument/2006/relationships/slideLayout" Target="../slideLayouts/slideLayout30.xml"/><Relationship Id="rId39" Type="http://schemas.openxmlformats.org/officeDocument/2006/relationships/slideLayout" Target="../slideLayouts/slideLayout43.xml"/><Relationship Id="rId3" Type="http://schemas.openxmlformats.org/officeDocument/2006/relationships/slideLayout" Target="../slideLayouts/slideLayout7.xml"/><Relationship Id="rId21" Type="http://schemas.openxmlformats.org/officeDocument/2006/relationships/slideLayout" Target="../slideLayouts/slideLayout25.xml"/><Relationship Id="rId34" Type="http://schemas.openxmlformats.org/officeDocument/2006/relationships/slideLayout" Target="../slideLayouts/slideLayout38.xml"/><Relationship Id="rId42" Type="http://schemas.openxmlformats.org/officeDocument/2006/relationships/theme" Target="../theme/theme2.xml"/><Relationship Id="rId7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21.xml"/><Relationship Id="rId25" Type="http://schemas.openxmlformats.org/officeDocument/2006/relationships/slideLayout" Target="../slideLayouts/slideLayout29.xml"/><Relationship Id="rId33" Type="http://schemas.openxmlformats.org/officeDocument/2006/relationships/slideLayout" Target="../slideLayouts/slideLayout37.xml"/><Relationship Id="rId38" Type="http://schemas.openxmlformats.org/officeDocument/2006/relationships/slideLayout" Target="../slideLayouts/slideLayout42.xml"/><Relationship Id="rId2" Type="http://schemas.openxmlformats.org/officeDocument/2006/relationships/slideLayout" Target="../slideLayouts/slideLayout6.xml"/><Relationship Id="rId16" Type="http://schemas.openxmlformats.org/officeDocument/2006/relationships/slideLayout" Target="../slideLayouts/slideLayout20.xml"/><Relationship Id="rId20" Type="http://schemas.openxmlformats.org/officeDocument/2006/relationships/slideLayout" Target="../slideLayouts/slideLayout24.xml"/><Relationship Id="rId29" Type="http://schemas.openxmlformats.org/officeDocument/2006/relationships/slideLayout" Target="../slideLayouts/slideLayout33.xml"/><Relationship Id="rId41" Type="http://schemas.openxmlformats.org/officeDocument/2006/relationships/slideLayout" Target="../slideLayouts/slideLayout45.xml"/><Relationship Id="rId1" Type="http://schemas.openxmlformats.org/officeDocument/2006/relationships/slideLayout" Target="../slideLayouts/slideLayout5.xml"/><Relationship Id="rId6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5.xml"/><Relationship Id="rId24" Type="http://schemas.openxmlformats.org/officeDocument/2006/relationships/slideLayout" Target="../slideLayouts/slideLayout28.xml"/><Relationship Id="rId32" Type="http://schemas.openxmlformats.org/officeDocument/2006/relationships/slideLayout" Target="../slideLayouts/slideLayout36.xml"/><Relationship Id="rId37" Type="http://schemas.openxmlformats.org/officeDocument/2006/relationships/slideLayout" Target="../slideLayouts/slideLayout41.xml"/><Relationship Id="rId40" Type="http://schemas.openxmlformats.org/officeDocument/2006/relationships/slideLayout" Target="../slideLayouts/slideLayout44.xml"/><Relationship Id="rId5" Type="http://schemas.openxmlformats.org/officeDocument/2006/relationships/slideLayout" Target="../slideLayouts/slideLayout9.xml"/><Relationship Id="rId15" Type="http://schemas.openxmlformats.org/officeDocument/2006/relationships/slideLayout" Target="../slideLayouts/slideLayout19.xml"/><Relationship Id="rId23" Type="http://schemas.openxmlformats.org/officeDocument/2006/relationships/slideLayout" Target="../slideLayouts/slideLayout27.xml"/><Relationship Id="rId28" Type="http://schemas.openxmlformats.org/officeDocument/2006/relationships/slideLayout" Target="../slideLayouts/slideLayout32.xml"/><Relationship Id="rId36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14.xml"/><Relationship Id="rId19" Type="http://schemas.openxmlformats.org/officeDocument/2006/relationships/slideLayout" Target="../slideLayouts/slideLayout23.xml"/><Relationship Id="rId31" Type="http://schemas.openxmlformats.org/officeDocument/2006/relationships/slideLayout" Target="../slideLayouts/slideLayout35.xml"/><Relationship Id="rId4" Type="http://schemas.openxmlformats.org/officeDocument/2006/relationships/slideLayout" Target="../slideLayouts/slideLayout8.xml"/><Relationship Id="rId9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8.xml"/><Relationship Id="rId22" Type="http://schemas.openxmlformats.org/officeDocument/2006/relationships/slideLayout" Target="../slideLayouts/slideLayout26.xml"/><Relationship Id="rId27" Type="http://schemas.openxmlformats.org/officeDocument/2006/relationships/slideLayout" Target="../slideLayouts/slideLayout31.xml"/><Relationship Id="rId30" Type="http://schemas.openxmlformats.org/officeDocument/2006/relationships/slideLayout" Target="../slideLayouts/slideLayout34.xml"/><Relationship Id="rId35" Type="http://schemas.openxmlformats.org/officeDocument/2006/relationships/slideLayout" Target="../slideLayouts/slideLayout39.xml"/><Relationship Id="rId43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3"/>
          <p:cNvSpPr txBox="1">
            <a:spLocks noChangeArrowheads="1"/>
          </p:cNvSpPr>
          <p:nvPr/>
        </p:nvSpPr>
        <p:spPr bwMode="auto">
          <a:xfrm>
            <a:off x="6448425" y="6205539"/>
            <a:ext cx="2266950" cy="1454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>
            <a:lvl1pPr>
              <a:defRPr sz="21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defRPr sz="21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defRPr sz="21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defRPr sz="21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defRPr sz="21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1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>
              <a:lnSpc>
                <a:spcPct val="105000"/>
              </a:lnSpc>
              <a:spcBef>
                <a:spcPct val="50000"/>
              </a:spcBef>
              <a:defRPr/>
            </a:pPr>
            <a:fld id="{1EE35605-8AB3-442C-A293-9F31FDF185BC}" type="slidenum">
              <a:rPr lang="de-CH" sz="900" smtClean="0"/>
              <a:pPr algn="r">
                <a:lnSpc>
                  <a:spcPct val="105000"/>
                </a:lnSpc>
                <a:spcBef>
                  <a:spcPct val="50000"/>
                </a:spcBef>
                <a:defRPr/>
              </a:pPr>
              <a:t>‹#›</a:t>
            </a:fld>
            <a:r>
              <a:rPr lang="de-CH" sz="900" smtClean="0"/>
              <a:t> </a:t>
            </a:r>
          </a:p>
        </p:txBody>
      </p:sp>
      <p:sp>
        <p:nvSpPr>
          <p:cNvPr id="3" name="AutoShape 34"/>
          <p:cNvSpPr>
            <a:spLocks noChangeArrowheads="1"/>
          </p:cNvSpPr>
          <p:nvPr/>
        </p:nvSpPr>
        <p:spPr bwMode="auto">
          <a:xfrm>
            <a:off x="1296000" y="6165001"/>
            <a:ext cx="7232650" cy="408989"/>
          </a:xfrm>
          <a:prstGeom prst="octagon">
            <a:avLst>
              <a:gd name="adj" fmla="val 29287"/>
            </a:avLst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05000"/>
              </a:lnSpc>
              <a:spcBef>
                <a:spcPct val="50000"/>
              </a:spcBef>
            </a:pPr>
            <a:r>
              <a:rPr lang="de-CH" sz="900" b="1" dirty="0" smtClean="0"/>
              <a:t>OSCAR/Surface</a:t>
            </a:r>
            <a:r>
              <a:rPr lang="de-CH" sz="900" dirty="0" smtClean="0"/>
              <a:t> </a:t>
            </a:r>
            <a:r>
              <a:rPr lang="de-CH" sz="900" baseline="0" dirty="0" smtClean="0"/>
              <a:t>| SG-RFC-1-2015 | 22 Sep 2015 | Payerne</a:t>
            </a:r>
            <a:r>
              <a:rPr lang="de-CH" sz="900" dirty="0"/>
              <a:t/>
            </a:r>
            <a:br>
              <a:rPr lang="de-CH" sz="900" dirty="0"/>
            </a:br>
            <a:r>
              <a:rPr lang="de-CH" sz="900" dirty="0" smtClean="0"/>
              <a:t>Jörg Klausen</a:t>
            </a:r>
            <a:endParaRPr lang="de-CH" sz="900" b="1" dirty="0"/>
          </a:p>
        </p:txBody>
      </p:sp>
      <p:sp>
        <p:nvSpPr>
          <p:cNvPr id="4" name="Line 40"/>
          <p:cNvSpPr>
            <a:spLocks noChangeShapeType="1"/>
          </p:cNvSpPr>
          <p:nvPr/>
        </p:nvSpPr>
        <p:spPr bwMode="auto">
          <a:xfrm flipH="1">
            <a:off x="1285875" y="6162675"/>
            <a:ext cx="749617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de-DE"/>
          </a:p>
        </p:txBody>
      </p:sp>
      <p:pic>
        <p:nvPicPr>
          <p:cNvPr id="5" name="Picture 44" descr="Wappen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9532" y="387000"/>
            <a:ext cx="292100" cy="330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 descr="WMO_Word_header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73" t="15806" r="80905" b="15859"/>
          <a:stretch/>
        </p:blipFill>
        <p:spPr bwMode="auto">
          <a:xfrm>
            <a:off x="8349002" y="332590"/>
            <a:ext cx="433048" cy="439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00" r:id="rId3"/>
    <p:sldLayoutId id="2147483759" r:id="rId4"/>
  </p:sldLayoutIdLst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 b="1">
          <a:solidFill>
            <a:schemeClr val="tx1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1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bg2"/>
        </a:buClr>
        <a:buChar char="•"/>
        <a:defRPr sz="21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B2B2B2"/>
        </a:buClr>
        <a:buChar char="•"/>
        <a:defRPr sz="21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C0C0C0"/>
        </a:buClr>
        <a:buChar char="•"/>
        <a:defRPr sz="21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rgbClr val="DDDDDD"/>
        </a:buClr>
        <a:buChar char="•"/>
        <a:defRPr sz="2100"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1.jpeg" descr="wmo_ppt_2012.jpg"/>
          <p:cNvPicPr/>
          <p:nvPr/>
        </p:nvPicPr>
        <p:blipFill>
          <a:blip r:embed="rId43">
            <a:extLst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12700">
            <a:miter lim="400000"/>
          </a:ln>
        </p:spPr>
      </p:pic>
      <p:sp>
        <p:nvSpPr>
          <p:cNvPr id="3" name="Shape 3"/>
          <p:cNvSpPr>
            <a:spLocks noGrp="1"/>
          </p:cNvSpPr>
          <p:nvPr>
            <p:ph type="title"/>
          </p:nvPr>
        </p:nvSpPr>
        <p:spPr>
          <a:xfrm>
            <a:off x="250825" y="117475"/>
            <a:ext cx="8713790" cy="935039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 anchor="ctr"/>
          <a:lstStyle/>
          <a:p>
            <a:pPr lvl="0">
              <a:defRPr sz="1800"/>
            </a:pPr>
            <a:r>
              <a:rPr sz="3000"/>
              <a:t>Click to edit Master title style</a:t>
            </a:r>
          </a:p>
        </p:txBody>
      </p:sp>
      <p:sp>
        <p:nvSpPr>
          <p:cNvPr id="4" name="Shape 4"/>
          <p:cNvSpPr>
            <a:spLocks noGrp="1"/>
          </p:cNvSpPr>
          <p:nvPr>
            <p:ph type="body" idx="1"/>
          </p:nvPr>
        </p:nvSpPr>
        <p:spPr>
          <a:xfrm>
            <a:off x="250825" y="1052512"/>
            <a:ext cx="8713790" cy="5805491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="" val="1"/>
            </a:ext>
          </a:extLst>
        </p:spPr>
        <p:txBody>
          <a:bodyPr lIns="45718" tIns="45718" rIns="45718" bIns="45718"/>
          <a:lstStyle/>
          <a:p>
            <a:pPr lvl="0">
              <a:defRPr sz="1800"/>
            </a:pPr>
            <a:r>
              <a:rPr sz="2800"/>
              <a:t>Click to edit Master text styles</a:t>
            </a:r>
          </a:p>
          <a:p>
            <a:pPr lvl="1">
              <a:defRPr sz="1800"/>
            </a:pPr>
            <a:r>
              <a:rPr sz="2800"/>
              <a:t>Second level</a:t>
            </a:r>
          </a:p>
          <a:p>
            <a:pPr lvl="2">
              <a:defRPr sz="1800"/>
            </a:pPr>
            <a:r>
              <a:rPr sz="2800"/>
              <a:t>Third level</a:t>
            </a:r>
          </a:p>
          <a:p>
            <a:pPr lvl="3">
              <a:defRPr sz="1800"/>
            </a:pPr>
            <a:r>
              <a:rPr sz="2800"/>
              <a:t>Fourth level</a:t>
            </a:r>
          </a:p>
          <a:p>
            <a:pPr lvl="4">
              <a:defRPr sz="1800"/>
            </a:pPr>
            <a:r>
              <a:rPr sz="2800"/>
              <a:t>Fifth level</a:t>
            </a:r>
          </a:p>
        </p:txBody>
      </p:sp>
      <p:sp>
        <p:nvSpPr>
          <p:cNvPr id="5" name="Shape 5"/>
          <p:cNvSpPr>
            <a:spLocks noGrp="1"/>
          </p:cNvSpPr>
          <p:nvPr>
            <p:ph type="sldNum" sz="quarter" idx="2"/>
          </p:nvPr>
        </p:nvSpPr>
        <p:spPr>
          <a:xfrm>
            <a:off x="5867402" y="6478589"/>
            <a:ext cx="1152525" cy="276995"/>
          </a:xfrm>
          <a:prstGeom prst="rect">
            <a:avLst/>
          </a:prstGeom>
          <a:ln w="12700">
            <a:miter lim="400000"/>
          </a:ln>
        </p:spPr>
        <p:txBody>
          <a:bodyPr lIns="45718" tIns="45718" rIns="45718" bIns="45718">
            <a:spAutoFit/>
          </a:bodyPr>
          <a:lstStyle>
            <a:lvl1pPr algn="r">
              <a:spcBef>
                <a:spcPts val="0"/>
              </a:spcBef>
              <a:defRPr sz="1200">
                <a:latin typeface="Arial"/>
                <a:ea typeface="Arial"/>
                <a:cs typeface="Arial"/>
                <a:sym typeface="Arial"/>
              </a:defRPr>
            </a:lvl1pPr>
          </a:lstStyle>
          <a:p>
            <a:pPr eaLnBrk="1" fontAlgn="auto" hangingPunct="1">
              <a:spcAft>
                <a:spcPts val="0"/>
              </a:spcAft>
            </a:pPr>
            <a:fld id="{86CB4B4D-7CA3-9044-876B-883B54F8677D}" type="slidenum">
              <a:rPr kern="0">
                <a:solidFill>
                  <a:sysClr val="windowText" lastClr="000000"/>
                </a:solidFill>
              </a:rPr>
              <a:pPr eaLnBrk="1" fontAlgn="auto" hangingPunct="1">
                <a:spcAft>
                  <a:spcPts val="0"/>
                </a:spcAft>
              </a:pPr>
              <a:t>‹#›</a:t>
            </a:fld>
            <a:endParaRPr kern="0">
              <a:solidFill>
                <a:sysClr val="windowText" lastClr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57037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8" r:id="rId1"/>
    <p:sldLayoutId id="2147483719" r:id="rId2"/>
    <p:sldLayoutId id="2147483720" r:id="rId3"/>
    <p:sldLayoutId id="2147483721" r:id="rId4"/>
    <p:sldLayoutId id="2147483722" r:id="rId5"/>
    <p:sldLayoutId id="2147483723" r:id="rId6"/>
    <p:sldLayoutId id="2147483724" r:id="rId7"/>
    <p:sldLayoutId id="2147483725" r:id="rId8"/>
    <p:sldLayoutId id="2147483726" r:id="rId9"/>
    <p:sldLayoutId id="2147483727" r:id="rId10"/>
    <p:sldLayoutId id="2147483728" r:id="rId11"/>
    <p:sldLayoutId id="2147483729" r:id="rId12"/>
    <p:sldLayoutId id="2147483730" r:id="rId13"/>
    <p:sldLayoutId id="2147483731" r:id="rId14"/>
    <p:sldLayoutId id="2147483732" r:id="rId15"/>
    <p:sldLayoutId id="2147483733" r:id="rId16"/>
    <p:sldLayoutId id="2147483734" r:id="rId17"/>
    <p:sldLayoutId id="2147483735" r:id="rId18"/>
    <p:sldLayoutId id="2147483736" r:id="rId19"/>
    <p:sldLayoutId id="2147483737" r:id="rId20"/>
    <p:sldLayoutId id="2147483738" r:id="rId21"/>
    <p:sldLayoutId id="2147483739" r:id="rId22"/>
    <p:sldLayoutId id="2147483740" r:id="rId23"/>
    <p:sldLayoutId id="2147483741" r:id="rId24"/>
    <p:sldLayoutId id="2147483742" r:id="rId25"/>
    <p:sldLayoutId id="2147483743" r:id="rId26"/>
    <p:sldLayoutId id="2147483744" r:id="rId27"/>
    <p:sldLayoutId id="2147483745" r:id="rId28"/>
    <p:sldLayoutId id="2147483746" r:id="rId29"/>
    <p:sldLayoutId id="2147483747" r:id="rId30"/>
    <p:sldLayoutId id="2147483748" r:id="rId31"/>
    <p:sldLayoutId id="2147483749" r:id="rId32"/>
    <p:sldLayoutId id="2147483750" r:id="rId33"/>
    <p:sldLayoutId id="2147483751" r:id="rId34"/>
    <p:sldLayoutId id="2147483752" r:id="rId35"/>
    <p:sldLayoutId id="2147483753" r:id="rId36"/>
    <p:sldLayoutId id="2147483754" r:id="rId37"/>
    <p:sldLayoutId id="2147483755" r:id="rId38"/>
    <p:sldLayoutId id="2147483756" r:id="rId39"/>
    <p:sldLayoutId id="2147483757" r:id="rId40"/>
    <p:sldLayoutId id="2147483758" r:id="rId41"/>
  </p:sldLayoutIdLst>
  <p:transition spd="med"/>
  <p:txStyles>
    <p:titleStyle>
      <a:lvl1pPr>
        <a:defRPr sz="3000">
          <a:latin typeface="Arial"/>
          <a:ea typeface="Arial"/>
          <a:cs typeface="Arial"/>
          <a:sym typeface="Arial"/>
        </a:defRPr>
      </a:lvl1pPr>
      <a:lvl2pPr>
        <a:defRPr sz="3000">
          <a:latin typeface="Arial"/>
          <a:ea typeface="Arial"/>
          <a:cs typeface="Arial"/>
          <a:sym typeface="Arial"/>
        </a:defRPr>
      </a:lvl2pPr>
      <a:lvl3pPr>
        <a:defRPr sz="3000">
          <a:latin typeface="Arial"/>
          <a:ea typeface="Arial"/>
          <a:cs typeface="Arial"/>
          <a:sym typeface="Arial"/>
        </a:defRPr>
      </a:lvl3pPr>
      <a:lvl4pPr>
        <a:defRPr sz="3000">
          <a:latin typeface="Arial"/>
          <a:ea typeface="Arial"/>
          <a:cs typeface="Arial"/>
          <a:sym typeface="Arial"/>
        </a:defRPr>
      </a:lvl4pPr>
      <a:lvl5pPr>
        <a:defRPr sz="3000">
          <a:latin typeface="Arial"/>
          <a:ea typeface="Arial"/>
          <a:cs typeface="Arial"/>
          <a:sym typeface="Arial"/>
        </a:defRPr>
      </a:lvl5pPr>
      <a:lvl6pPr>
        <a:defRPr sz="3000">
          <a:latin typeface="Arial"/>
          <a:ea typeface="Arial"/>
          <a:cs typeface="Arial"/>
          <a:sym typeface="Arial"/>
        </a:defRPr>
      </a:lvl6pPr>
      <a:lvl7pPr>
        <a:defRPr sz="3000">
          <a:latin typeface="Arial"/>
          <a:ea typeface="Arial"/>
          <a:cs typeface="Arial"/>
          <a:sym typeface="Arial"/>
        </a:defRPr>
      </a:lvl7pPr>
      <a:lvl8pPr>
        <a:defRPr sz="3000">
          <a:latin typeface="Arial"/>
          <a:ea typeface="Arial"/>
          <a:cs typeface="Arial"/>
          <a:sym typeface="Arial"/>
        </a:defRPr>
      </a:lvl8pPr>
      <a:lvl9pPr>
        <a:defRPr sz="3000">
          <a:latin typeface="Arial"/>
          <a:ea typeface="Arial"/>
          <a:cs typeface="Arial"/>
          <a:sym typeface="Arial"/>
        </a:defRPr>
      </a:lvl9pPr>
    </p:titleStyle>
    <p:bodyStyle>
      <a:lvl1pPr marL="5334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1pPr>
      <a:lvl2pPr marL="9906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2pPr>
      <a:lvl3pPr marL="14478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3pPr>
      <a:lvl4pPr marL="19050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4pPr>
      <a:lvl5pPr marL="23622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5pPr>
      <a:lvl6pPr marL="28194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6pPr>
      <a:lvl7pPr marL="32766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7pPr>
      <a:lvl8pPr marL="37338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8pPr>
      <a:lvl9pPr marL="4191000" indent="-533400">
        <a:spcBef>
          <a:spcPts val="600"/>
        </a:spcBef>
        <a:buClr>
          <a:srgbClr val="FF9900"/>
        </a:buClr>
        <a:buSzPct val="100000"/>
        <a:buFont typeface="Wingdings"/>
        <a:buChar char="▪"/>
        <a:defRPr sz="2800">
          <a:latin typeface="Arial"/>
          <a:ea typeface="Arial"/>
          <a:cs typeface="Arial"/>
          <a:sym typeface="Arial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1pPr>
      <a:lvl2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2pPr>
      <a:lvl3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3pPr>
      <a:lvl4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4pPr>
      <a:lvl5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5pPr>
      <a:lvl6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6pPr>
      <a:lvl7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7pPr>
      <a:lvl8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8pPr>
      <a:lvl9pPr algn="r">
        <a:defRPr sz="1200">
          <a:solidFill>
            <a:schemeClr val="tx1"/>
          </a:solidFill>
          <a:latin typeface="+mn-lt"/>
          <a:ea typeface="+mn-ea"/>
          <a:cs typeface="+mn-cs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h/url?sa=i&amp;rct=j&amp;q=&amp;esrc=s&amp;frm=1&amp;source=images&amp;cd=&amp;cad=rja&amp;uact=8&amp;ved=0CAcQjRw&amp;url=http://www.mydestination.com/blog/review-the-best-exotic-marigold-hotel/&amp;ei=_RtCVeLdJo-raaCkgfAG&amp;bvm=bv.92189499,d.d24&amp;psig=AFQjCNF_0gtMS0R0TZi-YFPdXZdz98N42w&amp;ust=1430482207588194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h/url?sa=i&amp;rct=j&amp;q=&amp;esrc=s&amp;frm=1&amp;source=images&amp;cd=&amp;cad=rja&amp;uact=8&amp;ved=0CAcQjRw&amp;url=http://earthanditsspecialplaces.blogspot.com/2012/01/39-some-sacred-geometry-squaring-circle.html&amp;ei=BSpiVd-oN6qp7Aa1goLoDg&amp;bvm=bv.93990622,d.bGg&amp;psig=AFQjCNFtyYgkjVXxfgHNzaSJy3hHITRYCA&amp;ust=1432583032259864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hyperlink" Target="http://www.google.ch/url?sa=i&amp;rct=j&amp;q=&amp;esrc=s&amp;frm=1&amp;source=images&amp;cd=&amp;cad=rja&amp;uact=8&amp;ved=0CAcQjRw&amp;url=http://www.spreadshirt.de/strichm%C3%A4nnchen%2Bt-shirts&amp;ei=l-FiVfupHIOv7AaxxYLIBQ&amp;bvm=bv.93990622,d.bGg&amp;psig=AFQjCNG_s4g1BBr6X2dAMxrvNdCut2n9NA&amp;ust=143262990945127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8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90" name="Titel 7189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dirty="0" smtClean="0"/>
              <a:t>OSCAR/Surface</a:t>
            </a:r>
            <a:r>
              <a:rPr lang="de-DE" sz="3600" dirty="0" smtClean="0"/>
              <a:t/>
            </a:r>
            <a:br>
              <a:rPr lang="de-DE" sz="3600" dirty="0" smtClean="0"/>
            </a:br>
            <a:r>
              <a:rPr lang="de-DE" sz="3600" dirty="0" smtClean="0"/>
              <a:t>- </a:t>
            </a:r>
            <a:r>
              <a:rPr lang="de-DE" sz="3600" dirty="0" err="1" smtClean="0"/>
              <a:t>Frequencies</a:t>
            </a:r>
            <a:endParaRPr lang="de-DE" dirty="0"/>
          </a:p>
        </p:txBody>
      </p:sp>
      <p:sp>
        <p:nvSpPr>
          <p:cNvPr id="7191" name="Untertitel 7190"/>
          <p:cNvSpPr>
            <a:spLocks noGrp="1"/>
          </p:cNvSpPr>
          <p:nvPr>
            <p:ph type="subTitle" idx="1"/>
          </p:nvPr>
        </p:nvSpPr>
        <p:spPr>
          <a:xfrm>
            <a:off x="1295636" y="4653136"/>
            <a:ext cx="6857764" cy="648072"/>
          </a:xfrm>
        </p:spPr>
        <p:txBody>
          <a:bodyPr/>
          <a:lstStyle/>
          <a:p>
            <a:r>
              <a:rPr lang="de-DE" sz="2400" dirty="0" smtClean="0"/>
              <a:t>Jörg Klausen</a:t>
            </a:r>
          </a:p>
          <a:p>
            <a:r>
              <a:rPr lang="de-DE" sz="1800" dirty="0" smtClean="0"/>
              <a:t>MeteoSwiss</a:t>
            </a:r>
          </a:p>
          <a:p>
            <a:r>
              <a:rPr lang="de-DE" sz="1800" dirty="0" smtClean="0"/>
              <a:t>Co-</a:t>
            </a:r>
            <a:r>
              <a:rPr lang="de-DE" sz="1800" dirty="0" err="1" smtClean="0"/>
              <a:t>chair</a:t>
            </a:r>
            <a:r>
              <a:rPr lang="de-DE" sz="1800" dirty="0" smtClean="0"/>
              <a:t> ICG-WIGOS TT-WMD</a:t>
            </a:r>
          </a:p>
          <a:p>
            <a:r>
              <a:rPr lang="de-DE" sz="1800" dirty="0" err="1" smtClean="0"/>
              <a:t>Chair</a:t>
            </a:r>
            <a:r>
              <a:rPr lang="de-DE" sz="1800" dirty="0" smtClean="0"/>
              <a:t> OPAG EPAC ET-WDC</a:t>
            </a:r>
          </a:p>
          <a:p>
            <a:endParaRPr lang="de-DE" sz="2400" dirty="0" smtClean="0"/>
          </a:p>
          <a:p>
            <a:r>
              <a:rPr lang="de-DE" sz="1400" b="1" dirty="0" smtClean="0"/>
              <a:t>SG-RFC-1-2015 | Payerne | 22 Sep 2015</a:t>
            </a:r>
            <a:endParaRPr lang="de-DE" sz="1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Acknowledgments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5876" y="1196753"/>
            <a:ext cx="7472363" cy="4824537"/>
          </a:xfrm>
        </p:spPr>
        <p:txBody>
          <a:bodyPr/>
          <a:lstStyle/>
          <a:p>
            <a:r>
              <a:rPr lang="de-CH" sz="1600" dirty="0" smtClean="0"/>
              <a:t>Project Team at MeteoSwiss</a:t>
            </a:r>
          </a:p>
          <a:p>
            <a:pPr lvl="1"/>
            <a:r>
              <a:rPr lang="de-CH" sz="1400" dirty="0" smtClean="0"/>
              <a:t>Jürg </a:t>
            </a:r>
            <a:r>
              <a:rPr lang="de-CH" sz="1400" dirty="0"/>
              <a:t>Mannes, Lucia Cappelletti, Bertrand </a:t>
            </a:r>
            <a:r>
              <a:rPr lang="de-CH" sz="1400" dirty="0" err="1"/>
              <a:t>Calpini</a:t>
            </a:r>
            <a:r>
              <a:rPr lang="de-CH" sz="1400" dirty="0"/>
              <a:t>, Marc Musa, Martin Brändli, Lars Koppa, Sascha Spreitzer, Christian Walder, Estelle Grüter, Marc Leutenegger, Stefan Sandmeier, Martin Schäfer, Alex Rubli, Claudia Sigg, Markus Abbt, Walter Brunelli , Josefa Mettler, </a:t>
            </a:r>
            <a:r>
              <a:rPr lang="de-CH" sz="1400" dirty="0" smtClean="0"/>
              <a:t>…</a:t>
            </a:r>
          </a:p>
          <a:p>
            <a:r>
              <a:rPr lang="de-CH" sz="1600" dirty="0" smtClean="0"/>
              <a:t>Project Team at WMO</a:t>
            </a:r>
          </a:p>
          <a:p>
            <a:pPr lvl="1"/>
            <a:r>
              <a:rPr lang="de-CH" sz="1400" dirty="0" smtClean="0"/>
              <a:t>Wenjian Zhang, Lars Peter Riishojgaard, Etienne Charpentier, Timo </a:t>
            </a:r>
            <a:r>
              <a:rPr lang="de-CH" sz="1400" dirty="0" err="1" smtClean="0"/>
              <a:t>Pröscholdt</a:t>
            </a:r>
            <a:r>
              <a:rPr lang="de-CH" sz="1400" dirty="0" smtClean="0"/>
              <a:t>, …</a:t>
            </a:r>
          </a:p>
          <a:p>
            <a:r>
              <a:rPr lang="de-CH" sz="1600" dirty="0" smtClean="0"/>
              <a:t>Project Team at European Dynamics</a:t>
            </a:r>
          </a:p>
          <a:p>
            <a:pPr lvl="1"/>
            <a:r>
              <a:rPr lang="de-CH" sz="1400" dirty="0" err="1"/>
              <a:t>Nassos</a:t>
            </a:r>
            <a:r>
              <a:rPr lang="de-CH" sz="1400" dirty="0"/>
              <a:t> Michas, Christina Kaskoura, Martin </a:t>
            </a:r>
            <a:r>
              <a:rPr lang="de-CH" sz="1400" dirty="0" err="1"/>
              <a:t>Ulmann</a:t>
            </a:r>
            <a:r>
              <a:rPr lang="de-CH" sz="1400" dirty="0"/>
              <a:t>, Lia Christou</a:t>
            </a:r>
            <a:r>
              <a:rPr lang="de-CH" sz="1400" dirty="0" smtClean="0"/>
              <a:t>, Nektaria </a:t>
            </a:r>
            <a:r>
              <a:rPr lang="de-CH" sz="1400" dirty="0" err="1" smtClean="0"/>
              <a:t>Pappa</a:t>
            </a:r>
            <a:r>
              <a:rPr lang="de-CH" sz="1400" dirty="0" smtClean="0"/>
              <a:t>, …</a:t>
            </a:r>
          </a:p>
          <a:p>
            <a:r>
              <a:rPr lang="de-CH" sz="1600" dirty="0" smtClean="0"/>
              <a:t>ICG-WIGOS, TT-WMD</a:t>
            </a:r>
          </a:p>
          <a:p>
            <a:pPr lvl="1"/>
            <a:r>
              <a:rPr lang="de-CH" sz="1400" dirty="0" smtClean="0"/>
              <a:t>Sue Barrell, Bertrand </a:t>
            </a:r>
            <a:r>
              <a:rPr lang="de-CH" sz="1400" dirty="0" err="1" smtClean="0"/>
              <a:t>Calpini</a:t>
            </a:r>
            <a:r>
              <a:rPr lang="de-CH" sz="1400" dirty="0" smtClean="0"/>
              <a:t>, …</a:t>
            </a:r>
          </a:p>
          <a:p>
            <a:pPr lvl="1"/>
            <a:r>
              <a:rPr lang="de-CH" sz="1400" dirty="0" smtClean="0"/>
              <a:t>Brian </a:t>
            </a:r>
            <a:r>
              <a:rPr lang="de-CH" sz="1400" dirty="0"/>
              <a:t>H</a:t>
            </a:r>
            <a:r>
              <a:rPr lang="de-CH" sz="1400" dirty="0" smtClean="0"/>
              <a:t>owe, Karl Monnik, Joe </a:t>
            </a:r>
            <a:r>
              <a:rPr lang="de-CH" sz="1400" dirty="0" err="1" smtClean="0"/>
              <a:t>Swaykos</a:t>
            </a:r>
            <a:r>
              <a:rPr lang="de-CH" sz="1400" dirty="0" smtClean="0"/>
              <a:t>, Tony Boston, Uli </a:t>
            </a:r>
            <a:r>
              <a:rPr lang="de-CH" sz="1400" dirty="0" err="1" smtClean="0"/>
              <a:t>Looser</a:t>
            </a:r>
            <a:r>
              <a:rPr lang="de-CH" sz="1400" dirty="0" smtClean="0"/>
              <a:t>, Ercan </a:t>
            </a:r>
            <a:r>
              <a:rPr lang="de-CH" sz="1400" dirty="0" err="1" smtClean="0"/>
              <a:t>Büyükbas</a:t>
            </a:r>
            <a:r>
              <a:rPr lang="de-CH" sz="1400" dirty="0" smtClean="0"/>
              <a:t>, Zhao </a:t>
            </a:r>
            <a:r>
              <a:rPr lang="de-CH" sz="1400" dirty="0" err="1" smtClean="0"/>
              <a:t>Licheng</a:t>
            </a:r>
            <a:r>
              <a:rPr lang="de-CH" sz="1400" dirty="0" smtClean="0"/>
              <a:t>, Antonio Mestre, Tim Oakley, Steve Foreman, Dean Lockett, Luis </a:t>
            </a:r>
            <a:r>
              <a:rPr lang="de-CH" sz="1400" dirty="0" err="1" smtClean="0"/>
              <a:t>Nunes</a:t>
            </a:r>
            <a:r>
              <a:rPr lang="de-CH" sz="1400" dirty="0" smtClean="0"/>
              <a:t>, Roger Atkinson, …</a:t>
            </a:r>
          </a:p>
          <a:p>
            <a:r>
              <a:rPr lang="de-CH" sz="1600" dirty="0" smtClean="0"/>
              <a:t>JCOMMOPS, GAW WDCs, NDACC, ET-WDC, …</a:t>
            </a:r>
          </a:p>
          <a:p>
            <a:r>
              <a:rPr lang="de-CH" sz="1600" b="1" dirty="0" smtClean="0">
                <a:solidFill>
                  <a:srgbClr val="FF0000"/>
                </a:solidFill>
              </a:rPr>
              <a:t>Financial </a:t>
            </a:r>
            <a:r>
              <a:rPr lang="de-CH" sz="1600" b="1" dirty="0" err="1" smtClean="0">
                <a:solidFill>
                  <a:srgbClr val="FF0000"/>
                </a:solidFill>
              </a:rPr>
              <a:t>contributions</a:t>
            </a:r>
            <a:endParaRPr lang="de-CH" sz="1600" b="1" dirty="0">
              <a:solidFill>
                <a:srgbClr val="FF0000"/>
              </a:solidFill>
            </a:endParaRPr>
          </a:p>
          <a:p>
            <a:pPr lvl="1"/>
            <a:r>
              <a:rPr lang="de-CH" sz="1400" b="1" dirty="0" smtClean="0">
                <a:solidFill>
                  <a:srgbClr val="FF0000"/>
                </a:solidFill>
              </a:rPr>
              <a:t>Federal Department of </a:t>
            </a:r>
            <a:r>
              <a:rPr lang="de-CH" sz="1400" b="1" dirty="0" err="1" smtClean="0">
                <a:solidFill>
                  <a:srgbClr val="FF0000"/>
                </a:solidFill>
              </a:rPr>
              <a:t>Foreign</a:t>
            </a:r>
            <a:r>
              <a:rPr lang="de-CH" sz="1400" b="1" dirty="0" smtClean="0">
                <a:solidFill>
                  <a:srgbClr val="FF0000"/>
                </a:solidFill>
              </a:rPr>
              <a:t> Affairs, MeteoSwiss, WMO, Met </a:t>
            </a:r>
            <a:r>
              <a:rPr lang="de-CH" sz="1400" b="1" dirty="0" err="1" smtClean="0">
                <a:solidFill>
                  <a:srgbClr val="FF0000"/>
                </a:solidFill>
              </a:rPr>
              <a:t>Norway</a:t>
            </a:r>
            <a:endParaRPr lang="en-US" sz="1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41472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Outline</a:t>
            </a:r>
            <a:endParaRPr lang="de-C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Motivation</a:t>
            </a:r>
          </a:p>
          <a:p>
            <a:pPr lvl="1"/>
            <a:r>
              <a:rPr lang="de-CH" dirty="0" err="1" smtClean="0"/>
              <a:t>About</a:t>
            </a:r>
            <a:r>
              <a:rPr lang="de-CH" dirty="0" smtClean="0"/>
              <a:t> </a:t>
            </a:r>
            <a:r>
              <a:rPr lang="de-CH" dirty="0" err="1" smtClean="0"/>
              <a:t>observations</a:t>
            </a:r>
            <a:r>
              <a:rPr lang="de-CH" dirty="0" smtClean="0"/>
              <a:t> …</a:t>
            </a:r>
          </a:p>
          <a:p>
            <a:pPr lvl="1"/>
            <a:r>
              <a:rPr lang="de-CH" dirty="0" smtClean="0"/>
              <a:t>WIGOS RRR</a:t>
            </a:r>
          </a:p>
          <a:p>
            <a:pPr lvl="1"/>
            <a:r>
              <a:rPr lang="de-CH" dirty="0" smtClean="0"/>
              <a:t>WIGOS Metadata Standard (WMDS)</a:t>
            </a:r>
          </a:p>
          <a:p>
            <a:r>
              <a:rPr lang="de-CH" dirty="0" err="1" smtClean="0"/>
              <a:t>Current</a:t>
            </a:r>
            <a:r>
              <a:rPr lang="de-CH" dirty="0" smtClean="0"/>
              <a:t> </a:t>
            </a:r>
            <a:r>
              <a:rPr lang="de-CH" dirty="0" err="1" smtClean="0"/>
              <a:t>status</a:t>
            </a:r>
            <a:endParaRPr lang="de-CH" dirty="0" smtClean="0"/>
          </a:p>
          <a:p>
            <a:pPr lvl="1"/>
            <a:r>
              <a:rPr lang="de-CH" dirty="0" smtClean="0"/>
              <a:t>Web </a:t>
            </a:r>
            <a:r>
              <a:rPr lang="de-CH" dirty="0" err="1" smtClean="0"/>
              <a:t>application</a:t>
            </a:r>
            <a:endParaRPr lang="de-CH" dirty="0" smtClean="0"/>
          </a:p>
          <a:p>
            <a:pPr lvl="1"/>
            <a:r>
              <a:rPr lang="de-CH" dirty="0" smtClean="0"/>
              <a:t>User </a:t>
            </a:r>
            <a:r>
              <a:rPr lang="de-CH" dirty="0" err="1" smtClean="0"/>
              <a:t>management</a:t>
            </a:r>
            <a:r>
              <a:rPr lang="de-CH" dirty="0" smtClean="0"/>
              <a:t> and </a:t>
            </a:r>
            <a:r>
              <a:rPr lang="de-CH" dirty="0" err="1" smtClean="0"/>
              <a:t>security</a:t>
            </a:r>
            <a:endParaRPr lang="de-CH" dirty="0" smtClean="0"/>
          </a:p>
          <a:p>
            <a:pPr lvl="1"/>
            <a:r>
              <a:rPr lang="de-CH" dirty="0" smtClean="0"/>
              <a:t>Data </a:t>
            </a:r>
            <a:r>
              <a:rPr lang="de-CH" dirty="0" err="1" smtClean="0"/>
              <a:t>integration</a:t>
            </a:r>
            <a:endParaRPr lang="de-CH" dirty="0" smtClean="0"/>
          </a:p>
          <a:p>
            <a:r>
              <a:rPr lang="de-CH" dirty="0" smtClean="0"/>
              <a:t>Outlook</a:t>
            </a:r>
          </a:p>
          <a:p>
            <a:pPr lvl="1"/>
            <a:r>
              <a:rPr lang="de-CH" dirty="0" err="1"/>
              <a:t>Going</a:t>
            </a:r>
            <a:r>
              <a:rPr lang="de-CH" dirty="0"/>
              <a:t> </a:t>
            </a:r>
            <a:r>
              <a:rPr lang="de-CH" dirty="0" err="1" smtClean="0"/>
              <a:t>where</a:t>
            </a:r>
            <a:r>
              <a:rPr lang="de-CH" dirty="0" smtClean="0"/>
              <a:t>?</a:t>
            </a:r>
          </a:p>
          <a:p>
            <a:r>
              <a:rPr lang="de-CH" dirty="0" err="1" smtClean="0"/>
              <a:t>Acknowledgments</a:t>
            </a:r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389034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smtClean="0"/>
              <a:t>Motivation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1564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About</a:t>
            </a:r>
            <a:r>
              <a:rPr lang="de-CH" dirty="0" smtClean="0"/>
              <a:t> </a:t>
            </a:r>
            <a:r>
              <a:rPr lang="de-CH" dirty="0" err="1" smtClean="0"/>
              <a:t>observations</a:t>
            </a:r>
            <a:r>
              <a:rPr lang="de-CH" dirty="0" smtClean="0"/>
              <a:t> …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900"/>
              </a:spcBef>
            </a:pPr>
            <a:r>
              <a:rPr lang="de-CH" dirty="0" smtClean="0"/>
              <a:t>«</a:t>
            </a:r>
            <a:r>
              <a:rPr lang="de-CH" dirty="0" err="1" smtClean="0"/>
              <a:t>We</a:t>
            </a:r>
            <a:r>
              <a:rPr lang="de-CH" dirty="0" smtClean="0"/>
              <a:t> </a:t>
            </a:r>
            <a:r>
              <a:rPr lang="de-CH" dirty="0" err="1" smtClean="0"/>
              <a:t>cannot</a:t>
            </a:r>
            <a:r>
              <a:rPr lang="de-CH" dirty="0" smtClean="0"/>
              <a:t> manage </a:t>
            </a:r>
            <a:r>
              <a:rPr lang="de-CH" dirty="0" err="1" smtClean="0"/>
              <a:t>what</a:t>
            </a:r>
            <a:r>
              <a:rPr lang="de-CH" dirty="0" smtClean="0"/>
              <a:t> </a:t>
            </a:r>
            <a:r>
              <a:rPr lang="de-CH" dirty="0" err="1" smtClean="0"/>
              <a:t>we</a:t>
            </a:r>
            <a:r>
              <a:rPr lang="de-CH" dirty="0" smtClean="0"/>
              <a:t> </a:t>
            </a:r>
            <a:r>
              <a:rPr lang="de-CH" dirty="0" err="1" smtClean="0"/>
              <a:t>cannot</a:t>
            </a:r>
            <a:r>
              <a:rPr lang="de-CH" dirty="0" smtClean="0"/>
              <a:t> </a:t>
            </a:r>
            <a:r>
              <a:rPr lang="de-CH" dirty="0" err="1" smtClean="0"/>
              <a:t>measure</a:t>
            </a:r>
            <a:r>
              <a:rPr lang="de-CH" dirty="0" smtClean="0"/>
              <a:t>» (J. Butler)</a:t>
            </a:r>
            <a:endParaRPr lang="en-US" dirty="0" smtClean="0"/>
          </a:p>
          <a:p>
            <a:pPr lvl="1">
              <a:spcBef>
                <a:spcPts val="900"/>
              </a:spcBef>
            </a:pPr>
            <a:r>
              <a:rPr lang="de-CH" dirty="0" err="1" smtClean="0"/>
              <a:t>Observations</a:t>
            </a:r>
            <a:r>
              <a:rPr lang="de-CH" dirty="0" smtClean="0"/>
              <a:t> </a:t>
            </a:r>
            <a:r>
              <a:rPr lang="de-CH" dirty="0" err="1" smtClean="0"/>
              <a:t>are</a:t>
            </a:r>
            <a:r>
              <a:rPr lang="de-CH" dirty="0" smtClean="0"/>
              <a:t> </a:t>
            </a:r>
            <a:r>
              <a:rPr lang="de-CH" dirty="0" err="1" smtClean="0"/>
              <a:t>needed</a:t>
            </a:r>
            <a:endParaRPr lang="de-CH" dirty="0" smtClean="0"/>
          </a:p>
          <a:p>
            <a:pPr>
              <a:spcBef>
                <a:spcPts val="900"/>
              </a:spcBef>
            </a:pPr>
            <a:r>
              <a:rPr lang="de-CH" dirty="0" err="1" smtClean="0"/>
              <a:t>What’s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meaning</a:t>
            </a:r>
            <a:r>
              <a:rPr lang="de-CH" dirty="0" smtClean="0"/>
              <a:t> of «42»?</a:t>
            </a:r>
          </a:p>
          <a:p>
            <a:pPr lvl="1">
              <a:spcBef>
                <a:spcPts val="900"/>
              </a:spcBef>
            </a:pPr>
            <a:r>
              <a:rPr lang="de-CH" dirty="0" smtClean="0"/>
              <a:t>Basic </a:t>
            </a:r>
            <a:r>
              <a:rPr lang="de-CH" dirty="0" err="1" smtClean="0"/>
              <a:t>metadata</a:t>
            </a:r>
            <a:r>
              <a:rPr lang="de-CH" dirty="0" smtClean="0"/>
              <a:t> </a:t>
            </a:r>
            <a:r>
              <a:rPr lang="de-CH" dirty="0" err="1" smtClean="0"/>
              <a:t>are</a:t>
            </a:r>
            <a:r>
              <a:rPr lang="de-CH" dirty="0" smtClean="0"/>
              <a:t> </a:t>
            </a:r>
            <a:r>
              <a:rPr lang="de-CH" dirty="0" err="1" smtClean="0"/>
              <a:t>needed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any</a:t>
            </a:r>
            <a:r>
              <a:rPr lang="de-CH" dirty="0" smtClean="0"/>
              <a:t> </a:t>
            </a:r>
            <a:r>
              <a:rPr lang="de-CH" dirty="0" err="1" smtClean="0"/>
              <a:t>use</a:t>
            </a:r>
            <a:r>
              <a:rPr lang="de-CH" dirty="0" smtClean="0"/>
              <a:t> of </a:t>
            </a:r>
            <a:r>
              <a:rPr lang="de-CH" dirty="0" err="1" smtClean="0"/>
              <a:t>data</a:t>
            </a:r>
            <a:endParaRPr lang="de-CH" dirty="0" smtClean="0"/>
          </a:p>
          <a:p>
            <a:pPr>
              <a:spcBef>
                <a:spcPts val="900"/>
              </a:spcBef>
            </a:pPr>
            <a:r>
              <a:rPr lang="de-CH" dirty="0" err="1" smtClean="0"/>
              <a:t>Observations</a:t>
            </a:r>
            <a:r>
              <a:rPr lang="de-CH" dirty="0" smtClean="0"/>
              <a:t> </a:t>
            </a:r>
            <a:r>
              <a:rPr lang="de-CH" dirty="0" err="1" smtClean="0"/>
              <a:t>can</a:t>
            </a:r>
            <a:r>
              <a:rPr lang="de-CH" dirty="0" smtClean="0"/>
              <a:t> </a:t>
            </a:r>
            <a:r>
              <a:rPr lang="de-CH" dirty="0" err="1" smtClean="0"/>
              <a:t>be</a:t>
            </a:r>
            <a:r>
              <a:rPr lang="de-CH" dirty="0" smtClean="0"/>
              <a:t> </a:t>
            </a:r>
            <a:r>
              <a:rPr lang="de-CH" dirty="0" err="1" smtClean="0"/>
              <a:t>used</a:t>
            </a:r>
            <a:r>
              <a:rPr lang="de-CH" dirty="0" smtClean="0"/>
              <a:t> in different </a:t>
            </a:r>
            <a:r>
              <a:rPr lang="de-CH" dirty="0" err="1" smtClean="0"/>
              <a:t>ways</a:t>
            </a:r>
            <a:endParaRPr lang="de-CH" dirty="0" smtClean="0"/>
          </a:p>
          <a:p>
            <a:pPr lvl="1">
              <a:spcBef>
                <a:spcPts val="900"/>
              </a:spcBef>
            </a:pP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adequate</a:t>
            </a:r>
            <a:r>
              <a:rPr lang="de-CH" dirty="0" smtClean="0"/>
              <a:t> </a:t>
            </a:r>
            <a:r>
              <a:rPr lang="de-CH" dirty="0" err="1" smtClean="0"/>
              <a:t>use</a:t>
            </a:r>
            <a:r>
              <a:rPr lang="de-CH" dirty="0" smtClean="0"/>
              <a:t> of </a:t>
            </a:r>
            <a:r>
              <a:rPr lang="de-CH" dirty="0" err="1" smtClean="0"/>
              <a:t>data</a:t>
            </a:r>
            <a:r>
              <a:rPr lang="de-CH" dirty="0" smtClean="0"/>
              <a:t>, </a:t>
            </a:r>
            <a:r>
              <a:rPr lang="de-CH" dirty="0" err="1" smtClean="0"/>
              <a:t>adequate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r>
              <a:rPr lang="de-CH" dirty="0" smtClean="0"/>
              <a:t> </a:t>
            </a:r>
            <a:r>
              <a:rPr lang="de-CH" dirty="0" err="1" smtClean="0"/>
              <a:t>about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data</a:t>
            </a:r>
            <a:r>
              <a:rPr lang="de-CH" dirty="0" smtClean="0"/>
              <a:t> </a:t>
            </a:r>
            <a:r>
              <a:rPr lang="de-CH" dirty="0" err="1" smtClean="0"/>
              <a:t>is</a:t>
            </a:r>
            <a:r>
              <a:rPr lang="de-CH" dirty="0" smtClean="0"/>
              <a:t> </a:t>
            </a:r>
            <a:r>
              <a:rPr lang="de-CH" dirty="0" err="1" smtClean="0"/>
              <a:t>critical</a:t>
            </a:r>
            <a:endParaRPr lang="de-CH" dirty="0" smtClean="0"/>
          </a:p>
          <a:p>
            <a:pPr>
              <a:spcBef>
                <a:spcPts val="900"/>
              </a:spcBef>
            </a:pPr>
            <a:r>
              <a:rPr lang="de-CH" dirty="0" smtClean="0"/>
              <a:t>The </a:t>
            </a:r>
            <a:r>
              <a:rPr lang="de-CH" dirty="0" err="1" smtClean="0"/>
              <a:t>whole</a:t>
            </a:r>
            <a:r>
              <a:rPr lang="de-CH" dirty="0" smtClean="0"/>
              <a:t> </a:t>
            </a:r>
            <a:r>
              <a:rPr lang="de-CH" dirty="0" err="1" smtClean="0"/>
              <a:t>is</a:t>
            </a:r>
            <a:r>
              <a:rPr lang="de-CH" dirty="0" smtClean="0"/>
              <a:t> </a:t>
            </a:r>
            <a:r>
              <a:rPr lang="de-CH" dirty="0" err="1" smtClean="0"/>
              <a:t>more</a:t>
            </a:r>
            <a:r>
              <a:rPr lang="de-CH" dirty="0" smtClean="0"/>
              <a:t> </a:t>
            </a:r>
            <a:r>
              <a:rPr lang="de-CH" dirty="0" err="1" smtClean="0"/>
              <a:t>than</a:t>
            </a:r>
            <a:r>
              <a:rPr lang="de-CH" dirty="0" smtClean="0"/>
              <a:t>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sum</a:t>
            </a:r>
            <a:r>
              <a:rPr lang="de-CH" dirty="0" smtClean="0"/>
              <a:t> of </a:t>
            </a:r>
            <a:r>
              <a:rPr lang="de-CH" dirty="0" err="1" smtClean="0"/>
              <a:t>the</a:t>
            </a:r>
            <a:r>
              <a:rPr lang="de-CH" dirty="0" smtClean="0"/>
              <a:t> </a:t>
            </a:r>
            <a:r>
              <a:rPr lang="de-CH" dirty="0" err="1" smtClean="0"/>
              <a:t>pieces</a:t>
            </a:r>
            <a:endParaRPr lang="de-CH" dirty="0" smtClean="0"/>
          </a:p>
          <a:p>
            <a:pPr lvl="1">
              <a:spcBef>
                <a:spcPts val="900"/>
              </a:spcBef>
            </a:pPr>
            <a:r>
              <a:rPr lang="de-CH" dirty="0" smtClean="0"/>
              <a:t>Smart </a:t>
            </a:r>
            <a:r>
              <a:rPr lang="de-CH" dirty="0" err="1" smtClean="0"/>
              <a:t>co-location</a:t>
            </a:r>
            <a:r>
              <a:rPr lang="de-CH" dirty="0" smtClean="0"/>
              <a:t> / </a:t>
            </a:r>
            <a:r>
              <a:rPr lang="de-CH" dirty="0" err="1" smtClean="0"/>
              <a:t>combination</a:t>
            </a:r>
            <a:r>
              <a:rPr lang="de-CH" dirty="0" smtClean="0"/>
              <a:t> of </a:t>
            </a:r>
            <a:r>
              <a:rPr lang="de-CH" dirty="0" err="1" smtClean="0"/>
              <a:t>observations</a:t>
            </a:r>
            <a:r>
              <a:rPr lang="de-CH" dirty="0" smtClean="0"/>
              <a:t> </a:t>
            </a:r>
            <a:r>
              <a:rPr lang="de-CH" dirty="0" err="1" smtClean="0"/>
              <a:t>has</a:t>
            </a:r>
            <a:r>
              <a:rPr lang="de-CH" dirty="0" smtClean="0"/>
              <a:t> a </a:t>
            </a:r>
            <a:r>
              <a:rPr lang="de-CH" dirty="0" err="1" smtClean="0"/>
              <a:t>much</a:t>
            </a:r>
            <a:r>
              <a:rPr lang="de-CH" dirty="0" smtClean="0"/>
              <a:t> larger potential </a:t>
            </a:r>
            <a:r>
              <a:rPr lang="de-CH" dirty="0" err="1" smtClean="0"/>
              <a:t>than</a:t>
            </a:r>
            <a:r>
              <a:rPr lang="de-CH" dirty="0" smtClean="0"/>
              <a:t> </a:t>
            </a:r>
            <a:r>
              <a:rPr lang="de-CH" dirty="0" err="1" smtClean="0"/>
              <a:t>single</a:t>
            </a:r>
            <a:r>
              <a:rPr lang="de-CH" dirty="0" smtClean="0"/>
              <a:t> </a:t>
            </a:r>
            <a:r>
              <a:rPr lang="de-CH" dirty="0" err="1" smtClean="0"/>
              <a:t>observations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252785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Why</a:t>
            </a:r>
            <a:r>
              <a:rPr lang="de-CH" dirty="0" smtClean="0"/>
              <a:t> OSCAR/Surface?</a:t>
            </a:r>
            <a:endParaRPr lang="de-C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WIGOS = WMO </a:t>
            </a:r>
            <a:r>
              <a:rPr lang="de-CH" b="1" i="1" dirty="0" smtClean="0"/>
              <a:t>Integrated</a:t>
            </a:r>
            <a:r>
              <a:rPr lang="de-CH" i="1" dirty="0" smtClean="0"/>
              <a:t> </a:t>
            </a:r>
            <a:r>
              <a:rPr lang="de-CH" dirty="0" smtClean="0"/>
              <a:t>Global Observing System</a:t>
            </a:r>
          </a:p>
          <a:p>
            <a:r>
              <a:rPr lang="de-CH" dirty="0" smtClean="0"/>
              <a:t>Need </a:t>
            </a:r>
            <a:r>
              <a:rPr lang="de-CH" dirty="0" err="1" smtClean="0"/>
              <a:t>comprehensive</a:t>
            </a:r>
            <a:r>
              <a:rPr lang="de-CH" dirty="0" smtClean="0"/>
              <a:t> </a:t>
            </a:r>
            <a:r>
              <a:rPr lang="de-CH" dirty="0" err="1" smtClean="0"/>
              <a:t>overview</a:t>
            </a:r>
            <a:r>
              <a:rPr lang="de-CH" dirty="0" smtClean="0"/>
              <a:t> of Members’ </a:t>
            </a:r>
            <a:r>
              <a:rPr lang="de-CH" dirty="0" err="1" smtClean="0"/>
              <a:t>capabilities</a:t>
            </a:r>
            <a:endParaRPr lang="de-CH" dirty="0" smtClean="0"/>
          </a:p>
          <a:p>
            <a:pPr lvl="1"/>
            <a:r>
              <a:rPr lang="de-CH" dirty="0" err="1" smtClean="0"/>
              <a:t>Existing</a:t>
            </a:r>
            <a:r>
              <a:rPr lang="de-CH" dirty="0" smtClean="0"/>
              <a:t> </a:t>
            </a:r>
            <a:r>
              <a:rPr lang="de-CH" dirty="0" err="1" smtClean="0"/>
              <a:t>catalogues</a:t>
            </a:r>
            <a:r>
              <a:rPr lang="de-CH" dirty="0" smtClean="0"/>
              <a:t> </a:t>
            </a:r>
            <a:r>
              <a:rPr lang="de-CH" dirty="0" err="1" smtClean="0"/>
              <a:t>provide</a:t>
            </a:r>
            <a:r>
              <a:rPr lang="de-CH" dirty="0" smtClean="0"/>
              <a:t> essential </a:t>
            </a:r>
            <a:r>
              <a:rPr lang="de-CH" dirty="0" err="1" smtClean="0"/>
              <a:t>services</a:t>
            </a:r>
            <a:r>
              <a:rPr lang="de-CH" dirty="0" smtClean="0"/>
              <a:t>, but </a:t>
            </a:r>
          </a:p>
          <a:p>
            <a:pPr lvl="2"/>
            <a:r>
              <a:rPr lang="de-CH" dirty="0" err="1" smtClean="0"/>
              <a:t>only</a:t>
            </a:r>
            <a:r>
              <a:rPr lang="de-CH" dirty="0" smtClean="0"/>
              <a:t> sub-sets of global </a:t>
            </a:r>
            <a:r>
              <a:rPr lang="de-CH" dirty="0" err="1" smtClean="0"/>
              <a:t>capabilities</a:t>
            </a:r>
            <a:endParaRPr lang="de-CH" dirty="0"/>
          </a:p>
          <a:p>
            <a:pPr lvl="2"/>
            <a:r>
              <a:rPr lang="de-CH" dirty="0" smtClean="0"/>
              <a:t>limited </a:t>
            </a:r>
            <a:r>
              <a:rPr lang="de-CH" dirty="0" err="1" smtClean="0"/>
              <a:t>or</a:t>
            </a:r>
            <a:r>
              <a:rPr lang="de-CH" dirty="0" smtClean="0"/>
              <a:t> </a:t>
            </a:r>
            <a:r>
              <a:rPr lang="de-CH" dirty="0" err="1" smtClean="0"/>
              <a:t>very</a:t>
            </a:r>
            <a:r>
              <a:rPr lang="de-CH" dirty="0" smtClean="0"/>
              <a:t> </a:t>
            </a:r>
            <a:r>
              <a:rPr lang="de-CH" dirty="0" err="1" smtClean="0"/>
              <a:t>specialized</a:t>
            </a:r>
            <a:r>
              <a:rPr lang="de-CH" dirty="0" smtClean="0"/>
              <a:t> </a:t>
            </a:r>
            <a:r>
              <a:rPr lang="de-CH" dirty="0" err="1" smtClean="0"/>
              <a:t>metadata</a:t>
            </a:r>
            <a:r>
              <a:rPr lang="de-CH" dirty="0" smtClean="0"/>
              <a:t> </a:t>
            </a:r>
            <a:r>
              <a:rPr lang="de-CH" dirty="0" err="1" smtClean="0"/>
              <a:t>models</a:t>
            </a:r>
            <a:endParaRPr lang="de-CH" dirty="0" smtClean="0"/>
          </a:p>
          <a:p>
            <a:pPr lvl="1"/>
            <a:r>
              <a:rPr lang="de-CH" dirty="0" err="1" smtClean="0"/>
              <a:t>No</a:t>
            </a:r>
            <a:r>
              <a:rPr lang="de-CH" dirty="0" smtClean="0"/>
              <a:t> </a:t>
            </a:r>
            <a:r>
              <a:rPr lang="de-CH" dirty="0" err="1" smtClean="0"/>
              <a:t>history</a:t>
            </a:r>
            <a:r>
              <a:rPr lang="de-CH" dirty="0" smtClean="0"/>
              <a:t> of </a:t>
            </a:r>
            <a:r>
              <a:rPr lang="de-CH" dirty="0" err="1" smtClean="0"/>
              <a:t>observing</a:t>
            </a:r>
            <a:r>
              <a:rPr lang="de-CH" dirty="0" smtClean="0"/>
              <a:t> </a:t>
            </a:r>
            <a:r>
              <a:rPr lang="de-CH" dirty="0" err="1" smtClean="0"/>
              <a:t>systems</a:t>
            </a:r>
            <a:endParaRPr lang="en-US" dirty="0" smtClean="0"/>
          </a:p>
          <a:p>
            <a:r>
              <a:rPr lang="en-US" dirty="0" smtClean="0"/>
              <a:t>Pub 9 Vol A needs improvement</a:t>
            </a:r>
          </a:p>
          <a:p>
            <a:pPr lvl="1"/>
            <a:r>
              <a:rPr lang="en-US" dirty="0" smtClean="0"/>
              <a:t>only </a:t>
            </a:r>
            <a:r>
              <a:rPr lang="en-US" dirty="0" smtClean="0">
                <a:sym typeface="Wingdings" panose="05000000000000000000" pitchFamily="2" charset="2"/>
              </a:rPr>
              <a:t>internationally used </a:t>
            </a:r>
            <a:r>
              <a:rPr lang="en-US" dirty="0" smtClean="0"/>
              <a:t>synoptic and upper-air stations</a:t>
            </a:r>
          </a:p>
          <a:p>
            <a:pPr lvl="1"/>
            <a:r>
              <a:rPr lang="de-CH" dirty="0" err="1" smtClean="0"/>
              <a:t>very</a:t>
            </a:r>
            <a:r>
              <a:rPr lang="de-CH" dirty="0" smtClean="0"/>
              <a:t> limited </a:t>
            </a:r>
            <a:r>
              <a:rPr lang="de-CH" dirty="0" err="1" smtClean="0"/>
              <a:t>information</a:t>
            </a:r>
            <a:r>
              <a:rPr lang="de-CH" dirty="0" smtClean="0"/>
              <a:t> on individual </a:t>
            </a:r>
            <a:r>
              <a:rPr lang="de-CH" dirty="0" err="1" smtClean="0"/>
              <a:t>stations</a:t>
            </a:r>
            <a:r>
              <a:rPr lang="de-CH" dirty="0" smtClean="0"/>
              <a:t>/</a:t>
            </a:r>
            <a:r>
              <a:rPr lang="de-CH" dirty="0" err="1" smtClean="0"/>
              <a:t>platforms</a:t>
            </a:r>
            <a:endParaRPr lang="de-CH" dirty="0" smtClean="0"/>
          </a:p>
          <a:p>
            <a:r>
              <a:rPr lang="de-CH" dirty="0"/>
              <a:t>WIGOS </a:t>
            </a:r>
            <a:r>
              <a:rPr lang="de-CH" dirty="0" smtClean="0"/>
              <a:t>RRR </a:t>
            </a:r>
            <a:r>
              <a:rPr lang="de-CH" dirty="0" err="1" smtClean="0"/>
              <a:t>needs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r>
              <a:rPr lang="de-CH" dirty="0" smtClean="0"/>
              <a:t> on </a:t>
            </a:r>
            <a:r>
              <a:rPr lang="de-CH" dirty="0" err="1" smtClean="0"/>
              <a:t>surface-based</a:t>
            </a:r>
            <a:r>
              <a:rPr lang="de-CH" dirty="0" smtClean="0"/>
              <a:t> </a:t>
            </a:r>
            <a:r>
              <a:rPr lang="de-CH" dirty="0" err="1" smtClean="0"/>
              <a:t>capabilities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complement</a:t>
            </a:r>
            <a:r>
              <a:rPr lang="de-CH" dirty="0" smtClean="0"/>
              <a:t> </a:t>
            </a:r>
            <a:r>
              <a:rPr lang="de-CH" dirty="0" err="1" smtClean="0"/>
              <a:t>space-based</a:t>
            </a:r>
            <a:r>
              <a:rPr lang="de-CH" dirty="0" smtClean="0"/>
              <a:t> </a:t>
            </a:r>
            <a:r>
              <a:rPr lang="de-CH" dirty="0" err="1" smtClean="0"/>
              <a:t>capabilities</a:t>
            </a:r>
            <a:endParaRPr lang="de-CH" dirty="0"/>
          </a:p>
          <a:p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38" y="2932969"/>
            <a:ext cx="5293593" cy="6867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96537" y="4149081"/>
            <a:ext cx="4314825" cy="2019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65983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WIGOS RRR </a:t>
            </a:r>
            <a:br>
              <a:rPr lang="de-CH" dirty="0" smtClean="0"/>
            </a:br>
            <a:r>
              <a:rPr lang="de-CH" sz="2000" dirty="0" smtClean="0"/>
              <a:t>(RRR = Rolling Review of Requirements)</a:t>
            </a:r>
            <a:endParaRPr lang="de-CH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WIGOS RRR process needs to know about capabilities</a:t>
            </a:r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de-CH" dirty="0" smtClean="0"/>
          </a:p>
          <a:p>
            <a:endParaRPr lang="de-CH" dirty="0"/>
          </a:p>
          <a:p>
            <a:endParaRPr lang="en-US" dirty="0"/>
          </a:p>
        </p:txBody>
      </p:sp>
      <p:sp>
        <p:nvSpPr>
          <p:cNvPr id="30" name="Freeform 29"/>
          <p:cNvSpPr/>
          <p:nvPr/>
        </p:nvSpPr>
        <p:spPr>
          <a:xfrm rot="3153693">
            <a:off x="5501906" y="3746732"/>
            <a:ext cx="529437" cy="500135"/>
          </a:xfrm>
          <a:custGeom>
            <a:avLst/>
            <a:gdLst>
              <a:gd name="connsiteX0" fmla="*/ 0 w 529437"/>
              <a:gd name="connsiteY0" fmla="*/ 100027 h 500135"/>
              <a:gd name="connsiteX1" fmla="*/ 279370 w 529437"/>
              <a:gd name="connsiteY1" fmla="*/ 100027 h 500135"/>
              <a:gd name="connsiteX2" fmla="*/ 279370 w 529437"/>
              <a:gd name="connsiteY2" fmla="*/ 0 h 500135"/>
              <a:gd name="connsiteX3" fmla="*/ 529437 w 529437"/>
              <a:gd name="connsiteY3" fmla="*/ 250068 h 500135"/>
              <a:gd name="connsiteX4" fmla="*/ 279370 w 529437"/>
              <a:gd name="connsiteY4" fmla="*/ 500135 h 500135"/>
              <a:gd name="connsiteX5" fmla="*/ 279370 w 529437"/>
              <a:gd name="connsiteY5" fmla="*/ 400108 h 500135"/>
              <a:gd name="connsiteX6" fmla="*/ 0 w 529437"/>
              <a:gd name="connsiteY6" fmla="*/ 400108 h 500135"/>
              <a:gd name="connsiteX7" fmla="*/ 0 w 529437"/>
              <a:gd name="connsiteY7" fmla="*/ 100027 h 5001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529437" h="500135">
                <a:moveTo>
                  <a:pt x="0" y="100027"/>
                </a:moveTo>
                <a:lnTo>
                  <a:pt x="279370" y="100027"/>
                </a:lnTo>
                <a:lnTo>
                  <a:pt x="279370" y="0"/>
                </a:lnTo>
                <a:lnTo>
                  <a:pt x="529437" y="250068"/>
                </a:lnTo>
                <a:lnTo>
                  <a:pt x="279370" y="500135"/>
                </a:lnTo>
                <a:lnTo>
                  <a:pt x="279370" y="400108"/>
                </a:lnTo>
                <a:lnTo>
                  <a:pt x="0" y="400108"/>
                </a:lnTo>
                <a:lnTo>
                  <a:pt x="0" y="100027"/>
                </a:lnTo>
                <a:close/>
              </a:path>
            </a:pathLst>
          </a:custGeom>
          <a:gradFill rotWithShape="1">
            <a:gsLst>
              <a:gs pos="0">
                <a:srgbClr val="4F81BD">
                  <a:tint val="60000"/>
                  <a:hueOff val="0"/>
                  <a:satOff val="0"/>
                  <a:lumOff val="0"/>
                  <a:alphaOff val="0"/>
                  <a:tint val="50000"/>
                  <a:satMod val="300000"/>
                </a:srgbClr>
              </a:gs>
              <a:gs pos="35000">
                <a:srgbClr val="4F81BD">
                  <a:tint val="60000"/>
                  <a:hueOff val="0"/>
                  <a:satOff val="0"/>
                  <a:lumOff val="0"/>
                  <a:alphaOff val="0"/>
                  <a:tint val="37000"/>
                  <a:satMod val="300000"/>
                </a:srgbClr>
              </a:gs>
              <a:gs pos="100000">
                <a:srgbClr val="4F81BD">
                  <a:tint val="60000"/>
                  <a:hueOff val="0"/>
                  <a:satOff val="0"/>
                  <a:lumOff val="0"/>
                  <a:alphaOff val="0"/>
                  <a:tint val="15000"/>
                  <a:satMod val="350000"/>
                </a:srgbClr>
              </a:gs>
            </a:gsLst>
            <a:lin ang="16200000" scaled="1"/>
          </a:gra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</p:spPr>
        <p:txBody>
          <a:bodyPr spcFirstLastPara="0" vert="horz" wrap="square" lIns="0" tIns="100026" rIns="150039" bIns="100027" numCol="1" spcCol="1270" anchor="ctr" anchorCtr="0">
            <a:noAutofit/>
          </a:bodyPr>
          <a:lstStyle/>
          <a:p>
            <a:pPr marL="0" marR="0" lvl="0" indent="0" algn="ctr" defTabSz="4445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endParaRPr kumimoji="0" lang="de-CH" sz="1000" b="0" i="0" u="none" strike="noStrike" kern="0" cap="none" spc="0" normalizeH="0" baseline="0" noProof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31" name="Freeform 30"/>
          <p:cNvSpPr/>
          <p:nvPr/>
        </p:nvSpPr>
        <p:spPr>
          <a:xfrm>
            <a:off x="5538388" y="4395214"/>
            <a:ext cx="1481884" cy="542488"/>
          </a:xfrm>
          <a:custGeom>
            <a:avLst/>
            <a:gdLst>
              <a:gd name="connsiteX0" fmla="*/ 0 w 1481884"/>
              <a:gd name="connsiteY0" fmla="*/ 271244 h 542488"/>
              <a:gd name="connsiteX1" fmla="*/ 740942 w 1481884"/>
              <a:gd name="connsiteY1" fmla="*/ 0 h 542488"/>
              <a:gd name="connsiteX2" fmla="*/ 1481884 w 1481884"/>
              <a:gd name="connsiteY2" fmla="*/ 271244 h 542488"/>
              <a:gd name="connsiteX3" fmla="*/ 740942 w 1481884"/>
              <a:gd name="connsiteY3" fmla="*/ 542488 h 542488"/>
              <a:gd name="connsiteX4" fmla="*/ 0 w 1481884"/>
              <a:gd name="connsiteY4" fmla="*/ 271244 h 5424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481884" h="542488">
                <a:moveTo>
                  <a:pt x="0" y="271244"/>
                </a:moveTo>
                <a:cubicBezTo>
                  <a:pt x="0" y="121440"/>
                  <a:pt x="331731" y="0"/>
                  <a:pt x="740942" y="0"/>
                </a:cubicBezTo>
                <a:cubicBezTo>
                  <a:pt x="1150153" y="0"/>
                  <a:pt x="1481884" y="121440"/>
                  <a:pt x="1481884" y="271244"/>
                </a:cubicBezTo>
                <a:cubicBezTo>
                  <a:pt x="1481884" y="421048"/>
                  <a:pt x="1150153" y="542488"/>
                  <a:pt x="740942" y="542488"/>
                </a:cubicBezTo>
                <a:cubicBezTo>
                  <a:pt x="331731" y="542488"/>
                  <a:pt x="0" y="421048"/>
                  <a:pt x="0" y="271244"/>
                </a:cubicBezTo>
                <a:close/>
              </a:path>
            </a:pathLst>
          </a:custGeom>
          <a:solidFill>
            <a:srgbClr val="1F497D">
              <a:lumMod val="40000"/>
              <a:lumOff val="60000"/>
            </a:srgbClr>
          </a:solidFill>
          <a:ln>
            <a:noFill/>
          </a:ln>
          <a:effectLst>
            <a:outerShdw blurRad="40000" dist="20000" dir="5400000" rotWithShape="0">
              <a:srgbClr val="000000">
                <a:alpha val="38000"/>
              </a:srgbClr>
            </a:outerShdw>
          </a:effectLst>
          <a:scene3d>
            <a:camera prst="orthographicFront"/>
            <a:lightRig rig="flat" dir="t"/>
          </a:scene3d>
          <a:sp3d prstMaterial="dkEdge">
            <a:bevelT w="8200" h="38100"/>
          </a:sp3d>
        </p:spPr>
        <p:txBody>
          <a:bodyPr spcFirstLastPara="0" vert="horz" wrap="square" lIns="232257" tIns="94686" rIns="232257" bIns="94686" numCol="1" spcCol="1270" anchor="ctr" anchorCtr="0">
            <a:noAutofit/>
          </a:bodyPr>
          <a:lstStyle/>
          <a:p>
            <a:pPr marL="0" marR="0" lvl="0" indent="0" algn="ctr" defTabSz="53340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ct val="35000"/>
              </a:spcAft>
              <a:buClrTx/>
              <a:buSzTx/>
              <a:buFontTx/>
              <a:buNone/>
              <a:tabLst/>
              <a:defRPr/>
            </a:pPr>
            <a:r>
              <a:rPr kumimoji="0" lang="de-CH" sz="1200" b="1" i="0" u="none" strike="noStrike" kern="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Requirements</a:t>
            </a:r>
          </a:p>
        </p:txBody>
      </p:sp>
      <p:grpSp>
        <p:nvGrpSpPr>
          <p:cNvPr id="52" name="Group 51"/>
          <p:cNvGrpSpPr/>
          <p:nvPr/>
        </p:nvGrpSpPr>
        <p:grpSpPr>
          <a:xfrm>
            <a:off x="4298642" y="2775641"/>
            <a:ext cx="1539218" cy="1509673"/>
            <a:chOff x="4298642" y="2277302"/>
            <a:chExt cx="1539218" cy="1509673"/>
          </a:xfrm>
        </p:grpSpPr>
        <p:sp>
          <p:nvSpPr>
            <p:cNvPr id="29" name="Freeform 28"/>
            <p:cNvSpPr/>
            <p:nvPr/>
          </p:nvSpPr>
          <p:spPr>
            <a:xfrm>
              <a:off x="4355976" y="2277302"/>
              <a:ext cx="1481884" cy="875363"/>
            </a:xfrm>
            <a:custGeom>
              <a:avLst/>
              <a:gdLst>
                <a:gd name="connsiteX0" fmla="*/ 0 w 1481884"/>
                <a:gd name="connsiteY0" fmla="*/ 437682 h 875363"/>
                <a:gd name="connsiteX1" fmla="*/ 740942 w 1481884"/>
                <a:gd name="connsiteY1" fmla="*/ 0 h 875363"/>
                <a:gd name="connsiteX2" fmla="*/ 1481884 w 1481884"/>
                <a:gd name="connsiteY2" fmla="*/ 437682 h 875363"/>
                <a:gd name="connsiteX3" fmla="*/ 740942 w 1481884"/>
                <a:gd name="connsiteY3" fmla="*/ 875364 h 875363"/>
                <a:gd name="connsiteX4" fmla="*/ 0 w 1481884"/>
                <a:gd name="connsiteY4" fmla="*/ 437682 h 8753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81884" h="875363">
                  <a:moveTo>
                    <a:pt x="0" y="437682"/>
                  </a:moveTo>
                  <a:cubicBezTo>
                    <a:pt x="0" y="195957"/>
                    <a:pt x="331731" y="0"/>
                    <a:pt x="740942" y="0"/>
                  </a:cubicBezTo>
                  <a:cubicBezTo>
                    <a:pt x="1150153" y="0"/>
                    <a:pt x="1481884" y="195957"/>
                    <a:pt x="1481884" y="437682"/>
                  </a:cubicBezTo>
                  <a:cubicBezTo>
                    <a:pt x="1481884" y="679407"/>
                    <a:pt x="1150153" y="875364"/>
                    <a:pt x="740942" y="875364"/>
                  </a:cubicBezTo>
                  <a:cubicBezTo>
                    <a:pt x="331731" y="875364"/>
                    <a:pt x="0" y="679407"/>
                    <a:pt x="0" y="437682"/>
                  </a:cubicBezTo>
                  <a:close/>
                </a:path>
              </a:pathLst>
            </a:custGeom>
            <a:solidFill>
              <a:srgbClr val="4F81BD">
                <a:lumMod val="75000"/>
              </a:srgbClr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txBody>
            <a:bodyPr spcFirstLastPara="0" vert="horz" wrap="square" lIns="232257" tIns="143434" rIns="232257" bIns="143434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Analysis</a:t>
              </a:r>
            </a:p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«Critical Review»</a:t>
              </a:r>
            </a:p>
          </p:txBody>
        </p:sp>
        <p:sp>
          <p:nvSpPr>
            <p:cNvPr id="34" name="Freeform 33"/>
            <p:cNvSpPr/>
            <p:nvPr/>
          </p:nvSpPr>
          <p:spPr>
            <a:xfrm rot="18446307">
              <a:off x="4283991" y="3272189"/>
              <a:ext cx="529437" cy="500135"/>
            </a:xfrm>
            <a:custGeom>
              <a:avLst/>
              <a:gdLst>
                <a:gd name="connsiteX0" fmla="*/ 0 w 529437"/>
                <a:gd name="connsiteY0" fmla="*/ 100027 h 500135"/>
                <a:gd name="connsiteX1" fmla="*/ 279370 w 529437"/>
                <a:gd name="connsiteY1" fmla="*/ 100027 h 500135"/>
                <a:gd name="connsiteX2" fmla="*/ 279370 w 529437"/>
                <a:gd name="connsiteY2" fmla="*/ 0 h 500135"/>
                <a:gd name="connsiteX3" fmla="*/ 529437 w 529437"/>
                <a:gd name="connsiteY3" fmla="*/ 250068 h 500135"/>
                <a:gd name="connsiteX4" fmla="*/ 279370 w 529437"/>
                <a:gd name="connsiteY4" fmla="*/ 500135 h 500135"/>
                <a:gd name="connsiteX5" fmla="*/ 279370 w 529437"/>
                <a:gd name="connsiteY5" fmla="*/ 400108 h 500135"/>
                <a:gd name="connsiteX6" fmla="*/ 0 w 529437"/>
                <a:gd name="connsiteY6" fmla="*/ 400108 h 500135"/>
                <a:gd name="connsiteX7" fmla="*/ 0 w 529437"/>
                <a:gd name="connsiteY7" fmla="*/ 100027 h 500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529437" h="500135">
                  <a:moveTo>
                    <a:pt x="0" y="100027"/>
                  </a:moveTo>
                  <a:lnTo>
                    <a:pt x="279370" y="100027"/>
                  </a:lnTo>
                  <a:lnTo>
                    <a:pt x="279370" y="0"/>
                  </a:lnTo>
                  <a:lnTo>
                    <a:pt x="529437" y="250068"/>
                  </a:lnTo>
                  <a:lnTo>
                    <a:pt x="279370" y="500135"/>
                  </a:lnTo>
                  <a:lnTo>
                    <a:pt x="279370" y="400108"/>
                  </a:lnTo>
                  <a:lnTo>
                    <a:pt x="0" y="400108"/>
                  </a:lnTo>
                  <a:lnTo>
                    <a:pt x="0" y="100027"/>
                  </a:lnTo>
                  <a:close/>
                </a:path>
              </a:pathLst>
            </a:custGeom>
            <a:gradFill rotWithShape="1">
              <a:gsLst>
                <a:gs pos="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50000"/>
                    <a:satMod val="300000"/>
                  </a:srgbClr>
                </a:gs>
                <a:gs pos="35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37000"/>
                    <a:satMod val="300000"/>
                  </a:srgbClr>
                </a:gs>
                <a:gs pos="100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15000"/>
                    <a:satMod val="350000"/>
                  </a:srgbClr>
                </a:gs>
              </a:gsLst>
              <a:lin ang="16200000" scaled="1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spcFirstLastPara="0" vert="horz" wrap="square" lIns="-1" tIns="100027" rIns="150040" bIns="100026" numCol="1" spcCol="1270" anchor="ctr" anchorCtr="0">
              <a:noAutofit/>
            </a:bodyPr>
            <a:lstStyle/>
            <a:p>
              <a:pPr marL="0" marR="0" lvl="0" indent="0" algn="ctr" defTabSz="4445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de-CH" sz="10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  <p:grpSp>
        <p:nvGrpSpPr>
          <p:cNvPr id="54" name="Group 53"/>
          <p:cNvGrpSpPr/>
          <p:nvPr/>
        </p:nvGrpSpPr>
        <p:grpSpPr>
          <a:xfrm>
            <a:off x="7401632" y="1988840"/>
            <a:ext cx="2185584" cy="1556241"/>
            <a:chOff x="7401632" y="1490503"/>
            <a:chExt cx="2185584" cy="1556241"/>
          </a:xfrm>
        </p:grpSpPr>
        <p:pic>
          <p:nvPicPr>
            <p:cNvPr id="36" name="Picture 4" descr="http://cdnstatic-2.mydestination.com/blog/wp-content/uploads/2012/03/smiling-faces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52352" y="1490503"/>
              <a:ext cx="1634864" cy="1224480"/>
            </a:xfrm>
            <a:prstGeom prst="rect">
              <a:avLst/>
            </a:prstGeom>
            <a:noFill/>
            <a:effectLst>
              <a:softEdge rad="317500"/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8" name="Rounded Rectangle 37"/>
            <p:cNvSpPr/>
            <p:nvPr/>
          </p:nvSpPr>
          <p:spPr bwMode="auto">
            <a:xfrm>
              <a:off x="7833680" y="2331655"/>
              <a:ext cx="936104" cy="715089"/>
            </a:xfrm>
            <a:prstGeom prst="roundRect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softEdge rad="63500"/>
            </a:effectLst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11726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ECE1"/>
                  </a:solidFill>
                  <a:effectLst/>
                  <a:uLnTx/>
                  <a:uFillTx/>
                  <a:latin typeface="Calibri"/>
                </a:rPr>
                <a:t>Improved services for society</a:t>
              </a:r>
              <a:endPara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endParaRPr>
            </a:p>
          </p:txBody>
        </p:sp>
        <p:cxnSp>
          <p:nvCxnSpPr>
            <p:cNvPr id="39" name="Straight Arrow Connector 38"/>
            <p:cNvCxnSpPr/>
            <p:nvPr/>
          </p:nvCxnSpPr>
          <p:spPr bwMode="auto">
            <a:xfrm>
              <a:off x="7401632" y="2689199"/>
              <a:ext cx="292539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53" name="Group 52"/>
          <p:cNvGrpSpPr/>
          <p:nvPr/>
        </p:nvGrpSpPr>
        <p:grpSpPr>
          <a:xfrm>
            <a:off x="6012160" y="2932150"/>
            <a:ext cx="1346926" cy="510778"/>
            <a:chOff x="6012160" y="2433811"/>
            <a:chExt cx="1346926" cy="510777"/>
          </a:xfrm>
        </p:grpSpPr>
        <p:sp>
          <p:nvSpPr>
            <p:cNvPr id="40" name="Rounded Rectangle 39"/>
            <p:cNvSpPr/>
            <p:nvPr/>
          </p:nvSpPr>
          <p:spPr bwMode="auto">
            <a:xfrm>
              <a:off x="6444208" y="2433811"/>
              <a:ext cx="914878" cy="510777"/>
            </a:xfrm>
            <a:prstGeom prst="roundRect">
              <a:avLst/>
            </a:prstGeom>
            <a:solidFill>
              <a:srgbClr val="4F81BD"/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>
              <a:outerShdw dist="35921" dir="2700000" algn="ctr" rotWithShape="0">
                <a:srgbClr val="EEECE1"/>
              </a:outerShdw>
              <a:softEdge rad="63500"/>
            </a:effectLst>
            <a:extLst/>
          </p:spPr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defTabSz="1172677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200" b="0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ECE1"/>
                  </a:solidFill>
                  <a:effectLst/>
                  <a:uLnTx/>
                  <a:uFillTx/>
                  <a:latin typeface="Calibri"/>
                </a:rPr>
                <a:t>Guidance for Action</a:t>
              </a:r>
              <a:endParaRPr kumimoji="0" lang="en-US" sz="1200" b="1" i="0" u="none" strike="noStrike" kern="0" cap="none" spc="0" normalizeH="0" baseline="0" noProof="0" dirty="0" smtClean="0">
                <a:ln>
                  <a:noFill/>
                </a:ln>
                <a:solidFill>
                  <a:srgbClr val="EEECE1"/>
                </a:solidFill>
                <a:effectLst/>
                <a:uLnTx/>
                <a:uFillTx/>
                <a:latin typeface="Calibri"/>
              </a:endParaRPr>
            </a:p>
          </p:txBody>
        </p:sp>
        <p:cxnSp>
          <p:nvCxnSpPr>
            <p:cNvPr id="41" name="Straight Arrow Connector 40"/>
            <p:cNvCxnSpPr/>
            <p:nvPr/>
          </p:nvCxnSpPr>
          <p:spPr bwMode="auto">
            <a:xfrm>
              <a:off x="6012160" y="2714983"/>
              <a:ext cx="360650" cy="0"/>
            </a:xfrm>
            <a:prstGeom prst="straightConnector1">
              <a:avLst/>
            </a:prstGeom>
            <a:noFill/>
            <a:ln w="25400" cap="flat" cmpd="sng" algn="ctr">
              <a:solidFill>
                <a:sysClr val="windowText" lastClr="000000">
                  <a:lumMod val="65000"/>
                  <a:lumOff val="35000"/>
                </a:sysClr>
              </a:solidFill>
              <a:prstDash val="solid"/>
              <a:round/>
              <a:headEnd type="none" w="med" len="med"/>
              <a:tailEnd type="arrow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</p:grpSp>
      <p:grpSp>
        <p:nvGrpSpPr>
          <p:cNvPr id="51" name="Group 50"/>
          <p:cNvGrpSpPr/>
          <p:nvPr/>
        </p:nvGrpSpPr>
        <p:grpSpPr>
          <a:xfrm>
            <a:off x="1639872" y="3783321"/>
            <a:ext cx="3735007" cy="1728192"/>
            <a:chOff x="1639871" y="3284984"/>
            <a:chExt cx="3735007" cy="1728192"/>
          </a:xfrm>
        </p:grpSpPr>
        <p:sp>
          <p:nvSpPr>
            <p:cNvPr id="32" name="Freeform 31"/>
            <p:cNvSpPr/>
            <p:nvPr/>
          </p:nvSpPr>
          <p:spPr>
            <a:xfrm>
              <a:off x="4980970" y="3918052"/>
              <a:ext cx="393908" cy="500136"/>
            </a:xfrm>
            <a:custGeom>
              <a:avLst/>
              <a:gdLst>
                <a:gd name="connsiteX0" fmla="*/ 0 w 393908"/>
                <a:gd name="connsiteY0" fmla="*/ 100027 h 500135"/>
                <a:gd name="connsiteX1" fmla="*/ 196954 w 393908"/>
                <a:gd name="connsiteY1" fmla="*/ 100027 h 500135"/>
                <a:gd name="connsiteX2" fmla="*/ 196954 w 393908"/>
                <a:gd name="connsiteY2" fmla="*/ 0 h 500135"/>
                <a:gd name="connsiteX3" fmla="*/ 393908 w 393908"/>
                <a:gd name="connsiteY3" fmla="*/ 250068 h 500135"/>
                <a:gd name="connsiteX4" fmla="*/ 196954 w 393908"/>
                <a:gd name="connsiteY4" fmla="*/ 500135 h 500135"/>
                <a:gd name="connsiteX5" fmla="*/ 196954 w 393908"/>
                <a:gd name="connsiteY5" fmla="*/ 400108 h 500135"/>
                <a:gd name="connsiteX6" fmla="*/ 0 w 393908"/>
                <a:gd name="connsiteY6" fmla="*/ 400108 h 500135"/>
                <a:gd name="connsiteX7" fmla="*/ 0 w 393908"/>
                <a:gd name="connsiteY7" fmla="*/ 100027 h 5001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393908" h="500135">
                  <a:moveTo>
                    <a:pt x="393908" y="400108"/>
                  </a:moveTo>
                  <a:lnTo>
                    <a:pt x="196954" y="400108"/>
                  </a:lnTo>
                  <a:lnTo>
                    <a:pt x="196954" y="500135"/>
                  </a:lnTo>
                  <a:lnTo>
                    <a:pt x="0" y="250067"/>
                  </a:lnTo>
                  <a:lnTo>
                    <a:pt x="196954" y="0"/>
                  </a:lnTo>
                  <a:lnTo>
                    <a:pt x="196954" y="100027"/>
                  </a:lnTo>
                  <a:lnTo>
                    <a:pt x="393908" y="100027"/>
                  </a:lnTo>
                  <a:lnTo>
                    <a:pt x="393908" y="400108"/>
                  </a:lnTo>
                  <a:close/>
                </a:path>
              </a:pathLst>
            </a:custGeom>
            <a:gradFill rotWithShape="1">
              <a:gsLst>
                <a:gs pos="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50000"/>
                    <a:satMod val="300000"/>
                  </a:srgbClr>
                </a:gs>
                <a:gs pos="35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37000"/>
                    <a:satMod val="300000"/>
                  </a:srgbClr>
                </a:gs>
                <a:gs pos="100000">
                  <a:srgbClr val="4F81BD">
                    <a:tint val="60000"/>
                    <a:hueOff val="0"/>
                    <a:satOff val="0"/>
                    <a:lumOff val="0"/>
                    <a:alphaOff val="0"/>
                    <a:tint val="15000"/>
                    <a:satMod val="350000"/>
                  </a:srgbClr>
                </a:gs>
              </a:gsLst>
              <a:lin ang="16200000" scaled="1"/>
            </a:gra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txBody>
            <a:bodyPr spcFirstLastPara="0" vert="horz" wrap="square" lIns="118171" tIns="100028" rIns="0" bIns="100027" numCol="1" spcCol="1270" anchor="ctr" anchorCtr="0">
              <a:noAutofit/>
            </a:bodyPr>
            <a:lstStyle/>
            <a:p>
              <a:pPr marL="0" marR="0" lvl="0" indent="0" algn="ctr" defTabSz="4445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endParaRPr kumimoji="0" lang="de-CH" sz="1000" b="0" i="0" u="none" strike="noStrike" kern="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  <p:sp>
          <p:nvSpPr>
            <p:cNvPr id="33" name="Freeform 32"/>
            <p:cNvSpPr/>
            <p:nvPr/>
          </p:nvSpPr>
          <p:spPr>
            <a:xfrm>
              <a:off x="3313280" y="3896877"/>
              <a:ext cx="1481884" cy="542488"/>
            </a:xfrm>
            <a:custGeom>
              <a:avLst/>
              <a:gdLst>
                <a:gd name="connsiteX0" fmla="*/ 0 w 1481884"/>
                <a:gd name="connsiteY0" fmla="*/ 271244 h 542488"/>
                <a:gd name="connsiteX1" fmla="*/ 740942 w 1481884"/>
                <a:gd name="connsiteY1" fmla="*/ 0 h 542488"/>
                <a:gd name="connsiteX2" fmla="*/ 1481884 w 1481884"/>
                <a:gd name="connsiteY2" fmla="*/ 271244 h 542488"/>
                <a:gd name="connsiteX3" fmla="*/ 740942 w 1481884"/>
                <a:gd name="connsiteY3" fmla="*/ 542488 h 542488"/>
                <a:gd name="connsiteX4" fmla="*/ 0 w 1481884"/>
                <a:gd name="connsiteY4" fmla="*/ 271244 h 5424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481884" h="542488">
                  <a:moveTo>
                    <a:pt x="0" y="271244"/>
                  </a:moveTo>
                  <a:cubicBezTo>
                    <a:pt x="0" y="121440"/>
                    <a:pt x="331731" y="0"/>
                    <a:pt x="740942" y="0"/>
                  </a:cubicBezTo>
                  <a:cubicBezTo>
                    <a:pt x="1150153" y="0"/>
                    <a:pt x="1481884" y="121440"/>
                    <a:pt x="1481884" y="271244"/>
                  </a:cubicBezTo>
                  <a:cubicBezTo>
                    <a:pt x="1481884" y="421048"/>
                    <a:pt x="1150153" y="542488"/>
                    <a:pt x="740942" y="542488"/>
                  </a:cubicBezTo>
                  <a:cubicBezTo>
                    <a:pt x="331731" y="542488"/>
                    <a:pt x="0" y="421048"/>
                    <a:pt x="0" y="271244"/>
                  </a:cubicBezTo>
                  <a:close/>
                </a:path>
              </a:pathLst>
            </a:custGeom>
            <a:solidFill>
              <a:srgbClr val="1F497D">
                <a:lumMod val="60000"/>
                <a:lumOff val="40000"/>
              </a:srgbClr>
            </a:solidFill>
            <a:ln>
              <a:noFill/>
            </a:ln>
            <a:effectLst>
              <a:outerShdw blurRad="40000" dist="20000" dir="5400000" rotWithShape="0">
                <a:srgbClr val="000000">
                  <a:alpha val="38000"/>
                </a:srgbClr>
              </a:outerShdw>
            </a:effectLst>
            <a:scene3d>
              <a:camera prst="orthographicFront"/>
              <a:lightRig rig="flat" dir="t"/>
            </a:scene3d>
            <a:sp3d prstMaterial="dkEdge">
              <a:bevelT w="8200" h="38100"/>
            </a:sp3d>
          </p:spPr>
          <p:txBody>
            <a:bodyPr spcFirstLastPara="0" vert="horz" wrap="square" lIns="232257" tIns="94686" rIns="232257" bIns="94686" numCol="1" spcCol="1270" anchor="ctr" anchorCtr="0">
              <a:noAutofit/>
            </a:bodyPr>
            <a:lstStyle/>
            <a:p>
              <a:pPr marL="0" marR="0" lvl="0" indent="0" algn="ctr" defTabSz="533400" eaLnBrk="1" fontAlgn="auto" latinLnBrk="0" hangingPunct="1">
                <a:lnSpc>
                  <a:spcPct val="90000"/>
                </a:lnSpc>
                <a:spcBef>
                  <a:spcPts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de-CH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Capabilities</a:t>
              </a:r>
            </a:p>
          </p:txBody>
        </p:sp>
        <p:grpSp>
          <p:nvGrpSpPr>
            <p:cNvPr id="42" name="Group 41"/>
            <p:cNvGrpSpPr/>
            <p:nvPr/>
          </p:nvGrpSpPr>
          <p:grpSpPr>
            <a:xfrm>
              <a:off x="1661097" y="3284984"/>
              <a:ext cx="1604558" cy="953452"/>
              <a:chOff x="4918581" y="4216322"/>
              <a:chExt cx="1604558" cy="953452"/>
            </a:xfrm>
          </p:grpSpPr>
          <p:sp>
            <p:nvSpPr>
              <p:cNvPr id="43" name="Rounded Rectangle 42"/>
              <p:cNvSpPr/>
              <p:nvPr/>
            </p:nvSpPr>
            <p:spPr bwMode="auto">
              <a:xfrm>
                <a:off x="4918581" y="4216322"/>
                <a:ext cx="1152128" cy="953452"/>
              </a:xfrm>
              <a:prstGeom prst="roundRect">
                <a:avLst/>
              </a:prstGeom>
              <a:solidFill>
                <a:srgbClr val="1F497D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softEdge rad="63500"/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defTabSz="11726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Surface-based </a:t>
                </a: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Calibri"/>
                  </a:rPr>
                  <a:t>observing systems</a:t>
                </a:r>
                <a:endParaRPr kumimoji="0" 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cxnSp>
            <p:nvCxnSpPr>
              <p:cNvPr id="44" name="Straight Arrow Connector 43"/>
              <p:cNvCxnSpPr>
                <a:stCxn id="43" idx="3"/>
              </p:cNvCxnSpPr>
              <p:nvPr/>
            </p:nvCxnSpPr>
            <p:spPr bwMode="auto">
              <a:xfrm>
                <a:off x="6070709" y="4693049"/>
                <a:ext cx="452430" cy="75407"/>
              </a:xfrm>
              <a:prstGeom prst="straightConnector1">
                <a:avLst/>
              </a:prstGeom>
              <a:noFill/>
              <a:ln w="2540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round/>
                <a:headEnd type="none" w="med" len="med"/>
                <a:tailEnd type="arrow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  <p:grpSp>
          <p:nvGrpSpPr>
            <p:cNvPr id="45" name="Group 44"/>
            <p:cNvGrpSpPr/>
            <p:nvPr/>
          </p:nvGrpSpPr>
          <p:grpSpPr>
            <a:xfrm>
              <a:off x="1639871" y="4298087"/>
              <a:ext cx="1625784" cy="715089"/>
              <a:chOff x="3739125" y="4050543"/>
              <a:chExt cx="1625784" cy="715089"/>
            </a:xfrm>
          </p:grpSpPr>
          <p:sp>
            <p:nvSpPr>
              <p:cNvPr id="46" name="Rounded Rectangle 45"/>
              <p:cNvSpPr/>
              <p:nvPr/>
            </p:nvSpPr>
            <p:spPr bwMode="auto">
              <a:xfrm>
                <a:off x="3739125" y="4050543"/>
                <a:ext cx="1173354" cy="715089"/>
              </a:xfrm>
              <a:prstGeom prst="roundRect">
                <a:avLst/>
              </a:prstGeom>
              <a:solidFill>
                <a:srgbClr val="1F497D">
                  <a:lumMod val="60000"/>
                  <a:lumOff val="40000"/>
                </a:srgbClr>
              </a:solidFill>
              <a:ln w="25400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>
                <a:softEdge rad="63500"/>
              </a:effectLst>
              <a:extLst/>
            </p:spPr>
            <p:txBody>
              <a:bodyPr vert="horz" wrap="square" lIns="91440" tIns="45720" rIns="91440" bIns="45720" numCol="1" rtlCol="0" anchor="t" anchorCtr="0" compatLnSpc="1">
                <a:prstTxWarp prst="textNoShape">
                  <a:avLst/>
                </a:prstTxWarp>
                <a:spAutoFit/>
              </a:bodyPr>
              <a:lstStyle/>
              <a:p>
                <a:pPr marL="0" marR="0" lvl="0" indent="0" defTabSz="1172677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sz="1200" b="1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EEECE1"/>
                    </a:solidFill>
                    <a:effectLst/>
                    <a:uLnTx/>
                    <a:uFillTx/>
                    <a:latin typeface="Calibri"/>
                  </a:rPr>
                  <a:t>Space-based </a:t>
                </a:r>
                <a:r>
                  <a:rPr kumimoji="0" lang="en-US" sz="12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srgbClr val="EEECE1"/>
                    </a:solidFill>
                    <a:effectLst/>
                    <a:uLnTx/>
                    <a:uFillTx/>
                    <a:latin typeface="Calibri"/>
                  </a:rPr>
                  <a:t>observing systems</a:t>
                </a:r>
                <a:endParaRPr kumimoji="0" lang="en-US" sz="1200" b="1" i="0" u="none" strike="noStrike" kern="0" cap="none" spc="0" normalizeH="0" baseline="0" noProof="0" dirty="0" smtClean="0">
                  <a:ln>
                    <a:noFill/>
                  </a:ln>
                  <a:solidFill>
                    <a:srgbClr val="EEECE1"/>
                  </a:solidFill>
                  <a:effectLst/>
                  <a:uLnTx/>
                  <a:uFillTx/>
                  <a:latin typeface="Calibri"/>
                </a:endParaRPr>
              </a:p>
            </p:txBody>
          </p:sp>
          <p:cxnSp>
            <p:nvCxnSpPr>
              <p:cNvPr id="47" name="Straight Arrow Connector 46"/>
              <p:cNvCxnSpPr>
                <a:stCxn id="46" idx="3"/>
              </p:cNvCxnSpPr>
              <p:nvPr/>
            </p:nvCxnSpPr>
            <p:spPr bwMode="auto">
              <a:xfrm flipV="1">
                <a:off x="4912479" y="4182870"/>
                <a:ext cx="452430" cy="225218"/>
              </a:xfrm>
              <a:prstGeom prst="straightConnector1">
                <a:avLst/>
              </a:prstGeom>
              <a:noFill/>
              <a:ln w="25400" cap="flat" cmpd="sng" algn="ctr">
                <a:solidFill>
                  <a:sysClr val="windowText" lastClr="000000">
                    <a:lumMod val="65000"/>
                    <a:lumOff val="35000"/>
                  </a:sysClr>
                </a:solidFill>
                <a:prstDash val="solid"/>
                <a:round/>
                <a:headEnd type="none" w="med" len="med"/>
                <a:tailEnd type="arrow"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</p:cxnSp>
        </p:grpSp>
      </p:grpSp>
      <p:sp>
        <p:nvSpPr>
          <p:cNvPr id="55" name="TextBox 54"/>
          <p:cNvSpPr txBox="1"/>
          <p:nvPr/>
        </p:nvSpPr>
        <p:spPr>
          <a:xfrm>
            <a:off x="4895311" y="3990053"/>
            <a:ext cx="62709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600" b="1" dirty="0" smtClean="0">
                <a:solidFill>
                  <a:srgbClr val="0070C0"/>
                </a:solidFill>
              </a:rPr>
              <a:t>RRR</a:t>
            </a:r>
            <a:endParaRPr lang="en-US" sz="1600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52144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6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6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6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1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1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2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3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73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9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0" grpId="0" animBg="1"/>
      <p:bldP spid="31" grpId="0" animBg="1"/>
      <p:bldP spid="5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Text Placeholder 2"/>
          <p:cNvSpPr txBox="1">
            <a:spLocks/>
          </p:cNvSpPr>
          <p:nvPr/>
        </p:nvSpPr>
        <p:spPr>
          <a:xfrm>
            <a:off x="4512120" y="1412777"/>
            <a:ext cx="3475275" cy="4608512"/>
          </a:xfrm>
          <a:prstGeom prst="rect">
            <a:avLst/>
          </a:prstGeom>
          <a:solidFill>
            <a:schemeClr val="bg1"/>
          </a:solidFill>
          <a:ln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>
              <a:buNone/>
            </a:pPr>
            <a:r>
              <a:rPr lang="de-CH" kern="0" dirty="0" err="1" smtClean="0"/>
              <a:t>Scope</a:t>
            </a:r>
            <a:endParaRPr lang="en-US" kern="0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WIGOS Metadata Standard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5877" y="1412777"/>
            <a:ext cx="3718173" cy="4608512"/>
          </a:xfrm>
        </p:spPr>
        <p:txBody>
          <a:bodyPr/>
          <a:lstStyle/>
          <a:p>
            <a:pPr marL="0" indent="0">
              <a:buNone/>
            </a:pPr>
            <a:r>
              <a:rPr lang="de-CH" dirty="0" err="1" smtClean="0"/>
              <a:t>Principles</a:t>
            </a:r>
            <a:endParaRPr lang="en-US" dirty="0"/>
          </a:p>
        </p:txBody>
      </p:sp>
      <p:sp>
        <p:nvSpPr>
          <p:cNvPr id="16" name="TextBox 8"/>
          <p:cNvSpPr txBox="1"/>
          <p:nvPr/>
        </p:nvSpPr>
        <p:spPr>
          <a:xfrm>
            <a:off x="1285876" y="1988841"/>
            <a:ext cx="3214116" cy="4078039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Enable adequate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use of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Timestamp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every </a:t>
            </a: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piece of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metadata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For all internationally exchanged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For all types of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Metadata updates in a timely/useful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manner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Applicable to all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disciplines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Acceptable to and applicable by all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Members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US" sz="1600" dirty="0">
                <a:latin typeface="Arial" panose="020B0604020202020204" pitchFamily="34" charset="0"/>
                <a:cs typeface="Arial" panose="020B0604020202020204" pitchFamily="34" charset="0"/>
              </a:rPr>
              <a:t>Forward-looking but also respecting </a:t>
            </a:r>
            <a:r>
              <a:rPr lang="en-US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legacy</a:t>
            </a:r>
            <a:endParaRPr lang="en-GB" sz="16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6798549" y="3483082"/>
            <a:ext cx="3452809" cy="735057"/>
          </a:xfrm>
          <a:prstGeom prst="rect">
            <a:avLst/>
          </a:prstGeom>
          <a:effectLst/>
        </p:spPr>
      </p:pic>
      <p:sp>
        <p:nvSpPr>
          <p:cNvPr id="30" name="Isosceles Triangle 29"/>
          <p:cNvSpPr/>
          <p:nvPr/>
        </p:nvSpPr>
        <p:spPr bwMode="auto">
          <a:xfrm rot="5400000">
            <a:off x="6154656" y="3748710"/>
            <a:ext cx="3723540" cy="203798"/>
          </a:xfrm>
          <a:prstGeom prst="triangle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grpSp>
        <p:nvGrpSpPr>
          <p:cNvPr id="2049" name="Group 2048"/>
          <p:cNvGrpSpPr/>
          <p:nvPr/>
        </p:nvGrpSpPr>
        <p:grpSpPr>
          <a:xfrm>
            <a:off x="4499992" y="1432320"/>
            <a:ext cx="3572068" cy="3364832"/>
            <a:chOff x="4499992" y="1432320"/>
            <a:chExt cx="3572068" cy="3364832"/>
          </a:xfrm>
        </p:grpSpPr>
        <p:pic>
          <p:nvPicPr>
            <p:cNvPr id="34" name="Picture 2" descr="http://2.bp.blogspot.com/-mmOzBQGy-VI/TxMlcpjfwKI/AAAAAAAAA4g/pSuaSEx-IjY/s1600/Square+and+circle+1.jpg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256818" y="2348880"/>
              <a:ext cx="2604445" cy="24482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Rectangle 34"/>
            <p:cNvSpPr/>
            <p:nvPr/>
          </p:nvSpPr>
          <p:spPr>
            <a:xfrm>
              <a:off x="4499992" y="1432320"/>
              <a:ext cx="3572068" cy="4001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de-CH" sz="2000" dirty="0"/>
                <a:t>… </a:t>
              </a:r>
              <a:r>
                <a:rPr lang="de-CH" sz="2000" dirty="0" err="1"/>
                <a:t>or</a:t>
              </a:r>
              <a:r>
                <a:rPr lang="de-CH" sz="2000" dirty="0"/>
                <a:t>, </a:t>
              </a:r>
              <a:r>
                <a:rPr lang="de-CH" sz="2000" dirty="0" err="1" smtClean="0"/>
                <a:t>how</a:t>
              </a:r>
              <a:r>
                <a:rPr lang="de-CH" sz="2000" dirty="0" smtClean="0"/>
                <a:t> </a:t>
              </a:r>
              <a:r>
                <a:rPr lang="de-CH" sz="2000" dirty="0" err="1"/>
                <a:t>to</a:t>
              </a:r>
              <a:r>
                <a:rPr lang="de-CH" sz="2000" dirty="0"/>
                <a:t> </a:t>
              </a:r>
              <a:r>
                <a:rPr lang="de-CH" sz="2000" dirty="0" err="1"/>
                <a:t>square</a:t>
              </a:r>
              <a:r>
                <a:rPr lang="de-CH" sz="2000" dirty="0"/>
                <a:t> </a:t>
              </a:r>
              <a:r>
                <a:rPr lang="de-CH" sz="2000" dirty="0" err="1"/>
                <a:t>the</a:t>
              </a:r>
              <a:r>
                <a:rPr lang="de-CH" sz="2000" dirty="0"/>
                <a:t> </a:t>
              </a:r>
              <a:r>
                <a:rPr lang="de-CH" sz="2000" dirty="0" err="1"/>
                <a:t>circle</a:t>
              </a:r>
              <a:endParaRPr lang="en-US" sz="2000" dirty="0"/>
            </a:p>
          </p:txBody>
        </p:sp>
      </p:grpSp>
      <p:sp>
        <p:nvSpPr>
          <p:cNvPr id="36" name="TextBox 27"/>
          <p:cNvSpPr txBox="1"/>
          <p:nvPr/>
        </p:nvSpPr>
        <p:spPr>
          <a:xfrm>
            <a:off x="4512118" y="1988839"/>
            <a:ext cx="2895600" cy="3985706"/>
          </a:xfrm>
          <a:prstGeom prst="rect">
            <a:avLst/>
          </a:prstGeom>
          <a:noFill/>
          <a:ln>
            <a:noFill/>
          </a:ln>
          <a:effectLst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400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801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9202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56032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320040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84048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448056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5120640" algn="l" defTabSz="1280160" rtl="0" eaLnBrk="1" latinLnBrk="0" hangingPunct="1">
              <a:defRPr sz="25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Observed variable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Purpose </a:t>
            </a:r>
            <a:r>
              <a:rPr lang="en-GB" sz="1600" dirty="0">
                <a:latin typeface="Arial" panose="020B0604020202020204" pitchFamily="34" charset="0"/>
                <a:cs typeface="Arial" panose="020B0604020202020204" pitchFamily="34" charset="0"/>
              </a:rPr>
              <a:t>of </a:t>
            </a: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observation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Station/platform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Environment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Instruments and method of observation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Sampling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Analysis/processing and reporting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Data quality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Ownership and data policy</a:t>
            </a:r>
          </a:p>
          <a:p>
            <a:pPr marL="342900" indent="-342900">
              <a:spcBef>
                <a:spcPts val="600"/>
              </a:spcBef>
              <a:buFont typeface="+mj-lt"/>
              <a:buAutoNum type="arabicPeriod"/>
            </a:pPr>
            <a:r>
              <a:rPr lang="en-GB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Contact</a:t>
            </a:r>
            <a:endParaRPr lang="en-GB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9831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  <p:bldP spid="30" grpId="0" animBg="1"/>
      <p:bldP spid="3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err="1" smtClean="0"/>
              <a:t>Current</a:t>
            </a:r>
            <a:r>
              <a:rPr lang="de-CH" dirty="0" smtClean="0"/>
              <a:t> Status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779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Web </a:t>
            </a:r>
            <a:r>
              <a:rPr lang="de-CH" dirty="0" err="1" smtClean="0"/>
              <a:t>Application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err="1" smtClean="0"/>
              <a:t>Industry</a:t>
            </a:r>
            <a:r>
              <a:rPr lang="de-CH" dirty="0" smtClean="0"/>
              <a:t>-standard </a:t>
            </a:r>
            <a:r>
              <a:rPr lang="de-CH" dirty="0" err="1" smtClean="0"/>
              <a:t>technology</a:t>
            </a:r>
            <a:r>
              <a:rPr lang="de-CH" dirty="0" smtClean="0"/>
              <a:t> </a:t>
            </a:r>
            <a:r>
              <a:rPr lang="de-CH" dirty="0" err="1" smtClean="0"/>
              <a:t>stack</a:t>
            </a:r>
            <a:endParaRPr lang="de-CH" dirty="0" smtClean="0"/>
          </a:p>
          <a:p>
            <a:pPr lvl="1"/>
            <a:r>
              <a:rPr lang="de-CH" dirty="0" smtClean="0"/>
              <a:t>Oracle DB, </a:t>
            </a:r>
            <a:r>
              <a:rPr lang="de-CH" dirty="0" err="1" smtClean="0"/>
              <a:t>ArcGIS</a:t>
            </a:r>
            <a:endParaRPr lang="de-CH" dirty="0" smtClean="0"/>
          </a:p>
          <a:p>
            <a:pPr lvl="1"/>
            <a:r>
              <a:rPr lang="de-CH" dirty="0" smtClean="0"/>
              <a:t>JEE, </a:t>
            </a:r>
            <a:r>
              <a:rPr lang="de-CH" dirty="0" err="1" smtClean="0"/>
              <a:t>AngularJS</a:t>
            </a:r>
            <a:endParaRPr lang="de-CH" dirty="0" smtClean="0"/>
          </a:p>
          <a:p>
            <a:r>
              <a:rPr lang="de-CH" dirty="0" smtClean="0"/>
              <a:t>Safe and </a:t>
            </a:r>
            <a:r>
              <a:rPr lang="de-CH" dirty="0" err="1" smtClean="0"/>
              <a:t>secure</a:t>
            </a:r>
            <a:r>
              <a:rPr lang="de-CH" dirty="0" smtClean="0"/>
              <a:t>, </a:t>
            </a:r>
            <a:r>
              <a:rPr lang="de-CH" dirty="0" err="1" smtClean="0"/>
              <a:t>traceable</a:t>
            </a:r>
            <a:endParaRPr lang="de-CH" dirty="0" smtClean="0"/>
          </a:p>
          <a:p>
            <a:r>
              <a:rPr lang="de-CH" dirty="0" err="1" smtClean="0"/>
              <a:t>Publicly</a:t>
            </a:r>
            <a:r>
              <a:rPr lang="de-CH" dirty="0" smtClean="0"/>
              <a:t> </a:t>
            </a:r>
            <a:r>
              <a:rPr lang="de-CH" dirty="0" err="1" smtClean="0"/>
              <a:t>available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</a:t>
            </a:r>
            <a:r>
              <a:rPr lang="de-CH" dirty="0" err="1" smtClean="0"/>
              <a:t>anonymous</a:t>
            </a:r>
            <a:r>
              <a:rPr lang="de-CH" dirty="0" smtClean="0"/>
              <a:t> </a:t>
            </a:r>
            <a:r>
              <a:rPr lang="de-CH" dirty="0" err="1" smtClean="0"/>
              <a:t>use</a:t>
            </a:r>
            <a:endParaRPr lang="de-CH" dirty="0" smtClean="0"/>
          </a:p>
          <a:p>
            <a:r>
              <a:rPr lang="de-CH" dirty="0" smtClean="0"/>
              <a:t>Management </a:t>
            </a:r>
            <a:r>
              <a:rPr lang="de-CH" dirty="0" err="1" smtClean="0"/>
              <a:t>console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registered </a:t>
            </a:r>
            <a:r>
              <a:rPr lang="de-CH" dirty="0" err="1" smtClean="0"/>
              <a:t>users</a:t>
            </a:r>
            <a:endParaRPr lang="en-U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3742381"/>
            <a:ext cx="7092280" cy="1125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8" y="4518489"/>
            <a:ext cx="655815" cy="3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ounded Rectangle 3"/>
          <p:cNvSpPr/>
          <p:nvPr/>
        </p:nvSpPr>
        <p:spPr bwMode="auto">
          <a:xfrm>
            <a:off x="1344340" y="3683125"/>
            <a:ext cx="7200800" cy="1244991"/>
          </a:xfrm>
          <a:prstGeom prst="roundRect">
            <a:avLst>
              <a:gd name="adj" fmla="val 7486"/>
            </a:avLst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2843808" y="4513727"/>
            <a:ext cx="828092" cy="376288"/>
          </a:xfrm>
          <a:prstGeom prst="roundRect">
            <a:avLst/>
          </a:prstGeom>
          <a:noFill/>
          <a:ln w="381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90362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 animBg="1"/>
      <p:bldP spid="4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quick </a:t>
            </a:r>
            <a:r>
              <a:rPr lang="de-CH" dirty="0" err="1" smtClean="0"/>
              <a:t>access</a:t>
            </a:r>
            <a:r>
              <a:rPr lang="de-CH" dirty="0" smtClean="0"/>
              <a:t> &amp; </a:t>
            </a:r>
            <a:r>
              <a:rPr lang="de-CH" dirty="0" err="1" smtClean="0"/>
              <a:t>reports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5" y="2861196"/>
            <a:ext cx="3228657" cy="2648939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916832"/>
            <a:ext cx="2146494" cy="39511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128" y="1391531"/>
            <a:ext cx="1789648" cy="1050603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2532" y="2861197"/>
            <a:ext cx="1975624" cy="303904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Oval Callout 4"/>
          <p:cNvSpPr/>
          <p:nvPr/>
        </p:nvSpPr>
        <p:spPr bwMode="auto">
          <a:xfrm>
            <a:off x="1403921" y="1124744"/>
            <a:ext cx="1943945" cy="968864"/>
          </a:xfrm>
          <a:prstGeom prst="wedgeEllipseCallout">
            <a:avLst>
              <a:gd name="adj1" fmla="val -35870"/>
              <a:gd name="adj2" fmla="val 155173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Quick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access</a:t>
            </a:r>
            <a:endParaRPr kumimoji="0" lang="de-CH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smtClean="0">
                <a:solidFill>
                  <a:srgbClr val="FF0000"/>
                </a:solidFill>
              </a:rPr>
              <a:t>&amp;</a:t>
            </a:r>
            <a:endParaRPr lang="de-CH" sz="1400" b="1" dirty="0">
              <a:solidFill>
                <a:srgbClr val="FF0000"/>
              </a:solidFill>
            </a:endParaRPr>
          </a:p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err="1" smtClean="0">
                <a:solidFill>
                  <a:srgbClr val="FF0000"/>
                </a:solidFill>
              </a:rPr>
              <a:t>Map</a:t>
            </a:r>
            <a:r>
              <a:rPr lang="de-CH" sz="1400" b="1" dirty="0" smtClean="0">
                <a:solidFill>
                  <a:srgbClr val="FF0000"/>
                </a:solidFill>
              </a:rPr>
              <a:t> </a:t>
            </a:r>
            <a:r>
              <a:rPr lang="de-CH" sz="1400" b="1" dirty="0" err="1" smtClean="0">
                <a:solidFill>
                  <a:srgbClr val="FF0000"/>
                </a:solidFill>
              </a:rPr>
              <a:t>filter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10" name="Oval Callout 9"/>
          <p:cNvSpPr/>
          <p:nvPr/>
        </p:nvSpPr>
        <p:spPr bwMode="auto">
          <a:xfrm>
            <a:off x="4828589" y="5157192"/>
            <a:ext cx="1943945" cy="832957"/>
          </a:xfrm>
          <a:prstGeom prst="wedgeEllipseCallout">
            <a:avLst>
              <a:gd name="adj1" fmla="val 77806"/>
              <a:gd name="adj2" fmla="val -132296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Detailed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station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report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772534" y="1709085"/>
            <a:ext cx="176348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de-CH" dirty="0" smtClean="0"/>
              <a:t>          + </a:t>
            </a:r>
            <a:r>
              <a:rPr lang="de-CH" dirty="0" err="1" smtClean="0"/>
              <a:t>click</a:t>
            </a:r>
            <a:endParaRPr lang="de-CH" dirty="0" smtClean="0"/>
          </a:p>
          <a:p>
            <a:endParaRPr lang="de-CH" dirty="0"/>
          </a:p>
          <a:p>
            <a:r>
              <a:rPr lang="de-CH" dirty="0" smtClean="0"/>
              <a:t>          =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4749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21337 0.06921 L -0.00712 -0.03588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024" y="-52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14966 0.38843 L 3.88889E-6 -1.48148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483" y="-1942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3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606861"/>
            <a:ext cx="2232247" cy="2443635"/>
          </a:xfrm>
          <a:prstGeom prst="rect">
            <a:avLst/>
          </a:prstGeom>
          <a:noFill/>
          <a:ln w="9525">
            <a:solidFill>
              <a:schemeClr val="bg2">
                <a:lumMod val="40000"/>
                <a:lumOff val="60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35860" y="1757833"/>
            <a:ext cx="3919877" cy="315798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</a:t>
            </a:r>
            <a:r>
              <a:rPr lang="de-CH" dirty="0" err="1" smtClean="0"/>
              <a:t>search</a:t>
            </a:r>
            <a:endParaRPr lang="en-US" dirty="0"/>
          </a:p>
        </p:txBody>
      </p:sp>
      <p:grpSp>
        <p:nvGrpSpPr>
          <p:cNvPr id="4" name="Group 3"/>
          <p:cNvGrpSpPr/>
          <p:nvPr/>
        </p:nvGrpSpPr>
        <p:grpSpPr>
          <a:xfrm>
            <a:off x="418998" y="2081754"/>
            <a:ext cx="1948805" cy="1385878"/>
            <a:chOff x="539552" y="2691194"/>
            <a:chExt cx="1948805" cy="1385877"/>
          </a:xfrm>
        </p:grpSpPr>
        <p:pic>
          <p:nvPicPr>
            <p:cNvPr id="4099" name="Picture 3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39552" y="2691194"/>
              <a:ext cx="1948805" cy="1110366"/>
            </a:xfrm>
            <a:prstGeom prst="rect">
              <a:avLst/>
            </a:prstGeom>
            <a:noFill/>
            <a:ln>
              <a:noFill/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" name="Rectangle 2"/>
            <p:cNvSpPr/>
            <p:nvPr/>
          </p:nvSpPr>
          <p:spPr>
            <a:xfrm>
              <a:off x="663072" y="3815461"/>
              <a:ext cx="1460656" cy="26161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de-CH" sz="1100" b="1" dirty="0">
                  <a:solidFill>
                    <a:schemeClr val="bg2"/>
                  </a:solidFill>
                </a:rPr>
                <a:t>Instruments (</a:t>
              </a:r>
              <a:r>
                <a:rPr lang="de-CH" sz="1100" b="1" dirty="0" err="1">
                  <a:solidFill>
                    <a:schemeClr val="bg2"/>
                  </a:solidFill>
                </a:rPr>
                <a:t>soon</a:t>
              </a:r>
              <a:r>
                <a:rPr lang="de-CH" sz="1100" b="1" dirty="0">
                  <a:solidFill>
                    <a:schemeClr val="bg2"/>
                  </a:solidFill>
                </a:rPr>
                <a:t>)</a:t>
              </a:r>
            </a:p>
          </p:txBody>
        </p:sp>
      </p:grpSp>
      <p:sp>
        <p:nvSpPr>
          <p:cNvPr id="5" name="Oval Callout 4"/>
          <p:cNvSpPr/>
          <p:nvPr/>
        </p:nvSpPr>
        <p:spPr bwMode="auto">
          <a:xfrm>
            <a:off x="675453" y="1020229"/>
            <a:ext cx="2088232" cy="824295"/>
          </a:xfrm>
          <a:prstGeom prst="wedgeEllipseCallout">
            <a:avLst>
              <a:gd name="adj1" fmla="val -18233"/>
              <a:gd name="adj2" fmla="val 127965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de-CH" sz="1400" b="1" dirty="0" err="1" smtClean="0">
                <a:solidFill>
                  <a:srgbClr val="FF0000"/>
                </a:solidFill>
              </a:rPr>
              <a:t>Various</a:t>
            </a:r>
            <a:r>
              <a:rPr lang="de-CH" sz="1400" b="1" dirty="0" smtClean="0">
                <a:solidFill>
                  <a:srgbClr val="FF0000"/>
                </a:solidFill>
              </a:rPr>
              <a:t> </a:t>
            </a:r>
            <a:r>
              <a:rPr lang="de-CH" sz="1400" b="1" dirty="0" err="1" smtClean="0">
                <a:solidFill>
                  <a:srgbClr val="FF0000"/>
                </a:solidFill>
              </a:rPr>
              <a:t>search</a:t>
            </a:r>
            <a:r>
              <a:rPr lang="de-CH" sz="1400" b="1" dirty="0" smtClean="0">
                <a:solidFill>
                  <a:srgbClr val="FF0000"/>
                </a:solidFill>
              </a:rPr>
              <a:t> </a:t>
            </a:r>
            <a:r>
              <a:rPr lang="de-CH" sz="1400" b="1" dirty="0" err="1" smtClean="0">
                <a:solidFill>
                  <a:srgbClr val="FF0000"/>
                </a:solidFill>
              </a:rPr>
              <a:t>targets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52322" y="1407109"/>
            <a:ext cx="1513305" cy="37896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Oval Callout 9"/>
          <p:cNvSpPr/>
          <p:nvPr/>
        </p:nvSpPr>
        <p:spPr bwMode="auto">
          <a:xfrm>
            <a:off x="4828589" y="5157192"/>
            <a:ext cx="1943945" cy="832957"/>
          </a:xfrm>
          <a:prstGeom prst="wedgeEllipseCallout">
            <a:avLst>
              <a:gd name="adj1" fmla="val -15524"/>
              <a:gd name="adj2" fmla="val -116613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Finely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tuned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search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377617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1476 0.21087 L 0.00104 -0.03029 " pathEditMode="relative" rAng="0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81" y="-1206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599 0.23075 L 1.66667E-6 3.4104E-6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410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986" y="-1153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7968 0.07099 L -3.05556E-6 -4.85549E-6 " pathEditMode="relative" rAng="0" ptsTypes="AA">
                                      <p:cBhvr>
                                        <p:cTn id="32" dur="20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976" y="-356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40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10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431" y="1094616"/>
            <a:ext cx="4509465" cy="346296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894346"/>
            <a:ext cx="2870082" cy="157205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</a:t>
            </a:r>
            <a:r>
              <a:rPr lang="de-CH" dirty="0" err="1" smtClean="0"/>
              <a:t>search</a:t>
            </a:r>
            <a:r>
              <a:rPr lang="de-CH" dirty="0" smtClean="0"/>
              <a:t> </a:t>
            </a:r>
            <a:r>
              <a:rPr lang="de-CH" dirty="0" err="1" smtClean="0"/>
              <a:t>results</a:t>
            </a:r>
            <a:endParaRPr lang="en-US" dirty="0"/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3140969"/>
            <a:ext cx="4373941" cy="2848148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Oval Callout 6"/>
          <p:cNvSpPr/>
          <p:nvPr/>
        </p:nvSpPr>
        <p:spPr bwMode="auto">
          <a:xfrm>
            <a:off x="971600" y="5171892"/>
            <a:ext cx="2231977" cy="832957"/>
          </a:xfrm>
          <a:prstGeom prst="wedgeEllipseCallout">
            <a:avLst>
              <a:gd name="adj1" fmla="val 148737"/>
              <a:gd name="adj2" fmla="val -107901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Integration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with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GoogleEarth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sp>
        <p:nvSpPr>
          <p:cNvPr id="8" name="Oval Callout 7"/>
          <p:cNvSpPr/>
          <p:nvPr/>
        </p:nvSpPr>
        <p:spPr bwMode="auto">
          <a:xfrm>
            <a:off x="5660459" y="888235"/>
            <a:ext cx="2231977" cy="832957"/>
          </a:xfrm>
          <a:prstGeom prst="wedgeEllipseCallout">
            <a:avLst>
              <a:gd name="adj1" fmla="val 22431"/>
              <a:gd name="adj2" fmla="val 92458"/>
            </a:avLst>
          </a:prstGeom>
          <a:solidFill>
            <a:schemeClr val="bg2">
              <a:lumMod val="20000"/>
              <a:lumOff val="8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Download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for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lang="de-CH" sz="1400" b="1" dirty="0" err="1">
                <a:solidFill>
                  <a:srgbClr val="FF0000"/>
                </a:solidFill>
              </a:rPr>
              <a:t>f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urther</a:t>
            </a:r>
            <a:r>
              <a:rPr kumimoji="0" lang="de-CH" sz="14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</a:rPr>
              <a:t> </a:t>
            </a:r>
            <a:r>
              <a:rPr kumimoji="0" lang="de-CH" sz="14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</a:rPr>
              <a:t>analysis</a:t>
            </a:r>
            <a:endParaRPr kumimoji="0" lang="en-US" sz="14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</a:endParaRPr>
          </a:p>
        </p:txBody>
      </p:sp>
      <p:pic>
        <p:nvPicPr>
          <p:cNvPr id="615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1773" y="1354138"/>
            <a:ext cx="1381125" cy="1352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9633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OSCAR </a:t>
            </a:r>
            <a:r>
              <a:rPr lang="de-CH" dirty="0" err="1" smtClean="0"/>
              <a:t>management</a:t>
            </a:r>
            <a:r>
              <a:rPr lang="de-CH" dirty="0" smtClean="0"/>
              <a:t> </a:t>
            </a:r>
            <a:r>
              <a:rPr lang="de-CH" dirty="0" err="1" smtClean="0"/>
              <a:t>console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err="1" smtClean="0"/>
              <a:t>Stations</a:t>
            </a:r>
            <a:endParaRPr lang="de-CH" dirty="0" smtClean="0"/>
          </a:p>
          <a:p>
            <a:pPr lvl="1"/>
            <a:r>
              <a:rPr lang="de-CH" dirty="0" smtClean="0"/>
              <a:t>Basic </a:t>
            </a:r>
            <a:r>
              <a:rPr lang="de-CH" dirty="0" err="1" smtClean="0"/>
              <a:t>characteristics</a:t>
            </a:r>
            <a:endParaRPr lang="de-CH" dirty="0" smtClean="0"/>
          </a:p>
          <a:p>
            <a:pPr lvl="1"/>
            <a:r>
              <a:rPr lang="de-CH" dirty="0" err="1" smtClean="0"/>
              <a:t>Photos</a:t>
            </a:r>
            <a:endParaRPr lang="de-CH" dirty="0" smtClean="0"/>
          </a:p>
          <a:p>
            <a:pPr lvl="1"/>
            <a:r>
              <a:rPr lang="de-CH" dirty="0" err="1" smtClean="0"/>
              <a:t>History</a:t>
            </a:r>
            <a:endParaRPr lang="de-CH" dirty="0" smtClean="0"/>
          </a:p>
          <a:p>
            <a:r>
              <a:rPr lang="de-CH" dirty="0" err="1" smtClean="0"/>
              <a:t>Observations</a:t>
            </a:r>
            <a:endParaRPr lang="de-CH" dirty="0" smtClean="0"/>
          </a:p>
          <a:p>
            <a:pPr lvl="1"/>
            <a:r>
              <a:rPr lang="de-CH" dirty="0" smtClean="0"/>
              <a:t>Location</a:t>
            </a:r>
          </a:p>
          <a:p>
            <a:pPr lvl="1"/>
            <a:r>
              <a:rPr lang="de-CH" dirty="0" smtClean="0"/>
              <a:t>Variable</a:t>
            </a:r>
          </a:p>
          <a:p>
            <a:pPr lvl="1"/>
            <a:r>
              <a:rPr lang="de-CH" dirty="0" err="1" smtClean="0"/>
              <a:t>Methods</a:t>
            </a:r>
            <a:endParaRPr lang="de-CH" dirty="0" smtClean="0"/>
          </a:p>
          <a:p>
            <a:pPr lvl="1"/>
            <a:r>
              <a:rPr lang="de-CH" dirty="0" smtClean="0"/>
              <a:t>Instruments</a:t>
            </a:r>
          </a:p>
          <a:p>
            <a:pPr lvl="1"/>
            <a:r>
              <a:rPr lang="de-CH" dirty="0" smtClean="0"/>
              <a:t>Quality and </a:t>
            </a:r>
            <a:r>
              <a:rPr lang="de-CH" dirty="0" err="1" smtClean="0"/>
              <a:t>uncertainty</a:t>
            </a:r>
            <a:endParaRPr lang="de-CH" dirty="0" smtClean="0"/>
          </a:p>
          <a:p>
            <a:pPr lvl="1"/>
            <a:r>
              <a:rPr lang="de-CH" dirty="0" err="1" smtClean="0"/>
              <a:t>History</a:t>
            </a:r>
            <a:endParaRPr lang="de-CH" dirty="0"/>
          </a:p>
          <a:p>
            <a:r>
              <a:rPr lang="de-CH" dirty="0" err="1" smtClean="0"/>
              <a:t>Contacts</a:t>
            </a:r>
            <a:endParaRPr lang="de-CH" dirty="0"/>
          </a:p>
          <a:p>
            <a:r>
              <a:rPr lang="de-CH" dirty="0" err="1" smtClean="0"/>
              <a:t>Bibliographic</a:t>
            </a:r>
            <a:r>
              <a:rPr lang="de-CH" dirty="0" smtClean="0"/>
              <a:t> </a:t>
            </a:r>
            <a:r>
              <a:rPr lang="de-CH" dirty="0" err="1" smtClean="0"/>
              <a:t>references</a:t>
            </a:r>
            <a:endParaRPr lang="de-CH" dirty="0" smtClean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1412776"/>
            <a:ext cx="4309380" cy="3528392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828162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b="1" dirty="0" err="1" smtClean="0"/>
              <a:t>Authentification</a:t>
            </a:r>
            <a:r>
              <a:rPr lang="de-CH" dirty="0" smtClean="0"/>
              <a:t> </a:t>
            </a:r>
            <a:r>
              <a:rPr lang="de-CH" dirty="0" err="1" smtClean="0"/>
              <a:t>by</a:t>
            </a:r>
            <a:r>
              <a:rPr lang="de-CH" dirty="0" smtClean="0"/>
              <a:t> </a:t>
            </a:r>
            <a:r>
              <a:rPr lang="de-CH" dirty="0" err="1" smtClean="0"/>
              <a:t>identity</a:t>
            </a:r>
            <a:r>
              <a:rPr lang="de-CH" dirty="0" smtClean="0"/>
              <a:t> </a:t>
            </a:r>
            <a:r>
              <a:rPr lang="de-CH" dirty="0" err="1" smtClean="0"/>
              <a:t>provider</a:t>
            </a:r>
            <a:r>
              <a:rPr lang="de-CH" dirty="0" smtClean="0"/>
              <a:t> (Swiss </a:t>
            </a:r>
            <a:r>
              <a:rPr lang="de-CH" dirty="0" err="1" smtClean="0"/>
              <a:t>Government</a:t>
            </a:r>
            <a:r>
              <a:rPr lang="de-CH" dirty="0" smtClean="0"/>
              <a:t>)</a:t>
            </a:r>
            <a:endParaRPr lang="en-US" dirty="0" smtClean="0"/>
          </a:p>
          <a:p>
            <a:r>
              <a:rPr lang="de-CH" b="1" dirty="0" err="1" smtClean="0"/>
              <a:t>Authorization</a:t>
            </a:r>
            <a:r>
              <a:rPr lang="de-CH" dirty="0" smtClean="0"/>
              <a:t> </a:t>
            </a:r>
            <a:r>
              <a:rPr lang="de-CH" dirty="0" err="1" smtClean="0"/>
              <a:t>within</a:t>
            </a:r>
            <a:r>
              <a:rPr lang="de-CH" dirty="0" smtClean="0"/>
              <a:t> </a:t>
            </a:r>
            <a:r>
              <a:rPr lang="de-CH" dirty="0" err="1" smtClean="0"/>
              <a:t>application</a:t>
            </a:r>
            <a:r>
              <a:rPr lang="de-CH" dirty="0" smtClean="0"/>
              <a:t> </a:t>
            </a:r>
            <a:r>
              <a:rPr lang="de-CH" dirty="0" err="1" smtClean="0"/>
              <a:t>based</a:t>
            </a:r>
            <a:r>
              <a:rPr lang="de-CH" dirty="0" smtClean="0"/>
              <a:t> on </a:t>
            </a:r>
            <a:br>
              <a:rPr lang="de-CH" dirty="0" smtClean="0"/>
            </a:br>
            <a:r>
              <a:rPr lang="de-CH" dirty="0" smtClean="0"/>
              <a:t>«trust-</a:t>
            </a:r>
            <a:r>
              <a:rPr lang="de-CH" dirty="0" err="1" smtClean="0"/>
              <a:t>relationships</a:t>
            </a:r>
            <a:r>
              <a:rPr lang="de-CH" dirty="0" smtClean="0"/>
              <a:t>» and </a:t>
            </a:r>
            <a:r>
              <a:rPr lang="de-CH" dirty="0" err="1" smtClean="0"/>
              <a:t>various</a:t>
            </a:r>
            <a:r>
              <a:rPr lang="de-CH" dirty="0" smtClean="0"/>
              <a:t> «</a:t>
            </a:r>
            <a:r>
              <a:rPr lang="de-CH" dirty="0" err="1" smtClean="0"/>
              <a:t>user</a:t>
            </a:r>
            <a:r>
              <a:rPr lang="de-CH" dirty="0" smtClean="0"/>
              <a:t> </a:t>
            </a:r>
            <a:r>
              <a:rPr lang="de-CH" dirty="0" err="1" smtClean="0"/>
              <a:t>roles</a:t>
            </a:r>
            <a:r>
              <a:rPr lang="de-CH" dirty="0" smtClean="0"/>
              <a:t>»</a:t>
            </a:r>
          </a:p>
          <a:p>
            <a:pPr marL="457200" lvl="1" indent="0">
              <a:buNone/>
            </a:pPr>
            <a:endParaRPr lang="de-CH" dirty="0" smtClean="0"/>
          </a:p>
        </p:txBody>
      </p:sp>
      <p:sp>
        <p:nvSpPr>
          <p:cNvPr id="8" name="TextBox 7"/>
          <p:cNvSpPr txBox="1"/>
          <p:nvPr/>
        </p:nvSpPr>
        <p:spPr>
          <a:xfrm>
            <a:off x="3831708" y="3321088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FF0000"/>
                </a:solidFill>
              </a:rPr>
              <a:t>Edit all </a:t>
            </a:r>
            <a:r>
              <a:rPr lang="de-CH" sz="1400" dirty="0" err="1" smtClean="0">
                <a:solidFill>
                  <a:srgbClr val="FF0000"/>
                </a:solidFill>
              </a:rPr>
              <a:t>stations</a:t>
            </a:r>
            <a:r>
              <a:rPr lang="de-CH" sz="1400" dirty="0" smtClean="0">
                <a:solidFill>
                  <a:srgbClr val="FF0000"/>
                </a:solidFill>
              </a:rPr>
              <a:t> in </a:t>
            </a:r>
            <a:r>
              <a:rPr lang="de-CH" sz="1400" dirty="0" err="1" smtClean="0">
                <a:solidFill>
                  <a:srgbClr val="FF0000"/>
                </a:solidFill>
              </a:rPr>
              <a:t>country</a:t>
            </a:r>
            <a:endParaRPr lang="de-CH" sz="1400" dirty="0" smtClean="0">
              <a:solidFill>
                <a:srgbClr val="FF0000"/>
              </a:solidFill>
            </a:endParaRPr>
          </a:p>
          <a:p>
            <a:r>
              <a:rPr lang="de-CH" sz="1400" dirty="0">
                <a:solidFill>
                  <a:srgbClr val="FF0000"/>
                </a:solidFill>
              </a:rPr>
              <a:t>Also: </a:t>
            </a:r>
            <a:r>
              <a:rPr lang="de-CH" sz="1400" dirty="0" err="1">
                <a:solidFill>
                  <a:srgbClr val="FF0000"/>
                </a:solidFill>
              </a:rPr>
              <a:t>register</a:t>
            </a:r>
            <a:r>
              <a:rPr lang="de-CH" sz="1400" dirty="0">
                <a:solidFill>
                  <a:srgbClr val="FF0000"/>
                </a:solidFill>
              </a:rPr>
              <a:t> </a:t>
            </a:r>
            <a:r>
              <a:rPr lang="de-CH" sz="1400" dirty="0" err="1">
                <a:solidFill>
                  <a:srgbClr val="FF0000"/>
                </a:solidFill>
              </a:rPr>
              <a:t>new</a:t>
            </a:r>
            <a:r>
              <a:rPr lang="de-CH" sz="1400" dirty="0">
                <a:solidFill>
                  <a:srgbClr val="FF0000"/>
                </a:solidFill>
              </a:rPr>
              <a:t> </a:t>
            </a:r>
            <a:r>
              <a:rPr lang="de-CH" sz="1400" dirty="0" err="1" smtClean="0">
                <a:solidFill>
                  <a:srgbClr val="FF0000"/>
                </a:solidFill>
              </a:rPr>
              <a:t>contact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Security and </a:t>
            </a:r>
            <a:r>
              <a:rPr lang="de-CH" dirty="0" err="1" smtClean="0"/>
              <a:t>user</a:t>
            </a:r>
            <a:r>
              <a:rPr lang="de-CH" dirty="0" smtClean="0"/>
              <a:t> </a:t>
            </a:r>
            <a:r>
              <a:rPr lang="de-CH" dirty="0" err="1" smtClean="0"/>
              <a:t>management</a:t>
            </a:r>
            <a:endParaRPr lang="en-US" dirty="0"/>
          </a:p>
        </p:txBody>
      </p:sp>
      <p:pic>
        <p:nvPicPr>
          <p:cNvPr id="7170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3200557" y="3137397"/>
            <a:ext cx="548575" cy="900000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4" name="TextBox 3"/>
          <p:cNvSpPr txBox="1"/>
          <p:nvPr/>
        </p:nvSpPr>
        <p:spPr>
          <a:xfrm>
            <a:off x="3163420" y="4060438"/>
            <a:ext cx="6928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FF0000"/>
                </a:solidFill>
                <a:latin typeface="Segoe Script" panose="020B0504020000000003" pitchFamily="34" charset="0"/>
              </a:rPr>
              <a:t>NFP</a:t>
            </a:r>
            <a:endParaRPr lang="en-US" sz="1800" b="1" dirty="0">
              <a:solidFill>
                <a:srgbClr val="FF0000"/>
              </a:solidFill>
              <a:latin typeface="Segoe Script" panose="020B0504020000000003" pitchFamily="34" charset="0"/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5964" y="2889040"/>
            <a:ext cx="2296983" cy="139671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6" name="Straight Arrow Connector 5"/>
          <p:cNvCxnSpPr>
            <a:stCxn id="7170" idx="3"/>
            <a:endCxn id="7171" idx="1"/>
          </p:cNvCxnSpPr>
          <p:nvPr/>
        </p:nvCxnSpPr>
        <p:spPr bwMode="auto">
          <a:xfrm>
            <a:off x="3749130" y="3587397"/>
            <a:ext cx="2386832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2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4119743" y="4247459"/>
            <a:ext cx="548575" cy="900000"/>
          </a:xfrm>
          <a:prstGeom prst="rect">
            <a:avLst/>
          </a:prstGeom>
          <a:solidFill>
            <a:srgbClr val="00B0F0"/>
          </a:solidFill>
        </p:spPr>
      </p:pic>
      <p:sp>
        <p:nvSpPr>
          <p:cNvPr id="13" name="TextBox 12"/>
          <p:cNvSpPr txBox="1"/>
          <p:nvPr/>
        </p:nvSpPr>
        <p:spPr>
          <a:xfrm>
            <a:off x="3399660" y="5150316"/>
            <a:ext cx="20329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00B0F0"/>
                </a:solidFill>
                <a:latin typeface="Segoe Script" panose="020B0504020000000003" pitchFamily="34" charset="0"/>
              </a:rPr>
              <a:t>Station </a:t>
            </a:r>
            <a:r>
              <a:rPr lang="de-CH" sz="1800" b="1" dirty="0" err="1" smtClean="0">
                <a:solidFill>
                  <a:srgbClr val="00B0F0"/>
                </a:solidFill>
                <a:latin typeface="Segoe Script" panose="020B0504020000000003" pitchFamily="34" charset="0"/>
              </a:rPr>
              <a:t>contact</a:t>
            </a:r>
            <a:endParaRPr lang="en-US" sz="1800" b="1" dirty="0">
              <a:solidFill>
                <a:srgbClr val="00B0F0"/>
              </a:solidFill>
              <a:latin typeface="Segoe Script" panose="020B0504020000000003" pitchFamily="34" charset="0"/>
            </a:endParaRPr>
          </a:p>
        </p:txBody>
      </p:sp>
      <p:cxnSp>
        <p:nvCxnSpPr>
          <p:cNvPr id="10" name="Elbow Connector 9"/>
          <p:cNvCxnSpPr>
            <a:stCxn id="12" idx="3"/>
            <a:endCxn id="7171" idx="2"/>
          </p:cNvCxnSpPr>
          <p:nvPr/>
        </p:nvCxnSpPr>
        <p:spPr bwMode="auto">
          <a:xfrm flipV="1">
            <a:off x="4668316" y="4285755"/>
            <a:ext cx="2616138" cy="411704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00B0F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6" name="Elbow Connector 15"/>
          <p:cNvCxnSpPr>
            <a:stCxn id="4" idx="2"/>
            <a:endCxn id="12" idx="1"/>
          </p:cNvCxnSpPr>
          <p:nvPr/>
        </p:nvCxnSpPr>
        <p:spPr bwMode="auto">
          <a:xfrm rot="16200000" flipH="1">
            <a:off x="3680942" y="4258657"/>
            <a:ext cx="267689" cy="609914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FF000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20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1763679" y="3137397"/>
            <a:ext cx="548575" cy="900000"/>
          </a:xfrm>
          <a:prstGeom prst="rect">
            <a:avLst/>
          </a:prstGeom>
          <a:solidFill>
            <a:srgbClr val="00B050"/>
          </a:solidFill>
        </p:spPr>
      </p:pic>
      <p:sp>
        <p:nvSpPr>
          <p:cNvPr id="21" name="TextBox 20"/>
          <p:cNvSpPr txBox="1"/>
          <p:nvPr/>
        </p:nvSpPr>
        <p:spPr>
          <a:xfrm>
            <a:off x="1547664" y="4060438"/>
            <a:ext cx="105990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800" b="1" dirty="0" smtClean="0">
                <a:solidFill>
                  <a:srgbClr val="00B050"/>
                </a:solidFill>
                <a:latin typeface="Segoe Script" panose="020B0504020000000003" pitchFamily="34" charset="0"/>
              </a:rPr>
              <a:t>Admin</a:t>
            </a:r>
            <a:endParaRPr lang="en-US" sz="1800" b="1" dirty="0">
              <a:solidFill>
                <a:srgbClr val="00B050"/>
              </a:solidFill>
              <a:latin typeface="Segoe Script" panose="020B0504020000000003" pitchFamily="34" charset="0"/>
            </a:endParaRPr>
          </a:p>
        </p:txBody>
      </p:sp>
      <p:cxnSp>
        <p:nvCxnSpPr>
          <p:cNvPr id="24" name="Straight Arrow Connector 23"/>
          <p:cNvCxnSpPr>
            <a:stCxn id="20" idx="3"/>
            <a:endCxn id="7170" idx="1"/>
          </p:cNvCxnSpPr>
          <p:nvPr/>
        </p:nvCxnSpPr>
        <p:spPr bwMode="auto">
          <a:xfrm>
            <a:off x="2312254" y="3587397"/>
            <a:ext cx="888303" cy="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8" name="TextBox 27"/>
          <p:cNvSpPr txBox="1"/>
          <p:nvPr/>
        </p:nvSpPr>
        <p:spPr>
          <a:xfrm>
            <a:off x="2311907" y="3321088"/>
            <a:ext cx="85151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00B050"/>
                </a:solidFill>
              </a:rPr>
              <a:t>Register</a:t>
            </a:r>
          </a:p>
          <a:p>
            <a:endParaRPr lang="en-US" sz="1400" dirty="0">
              <a:solidFill>
                <a:srgbClr val="00B050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983836" y="4444751"/>
            <a:ext cx="223490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400" dirty="0" smtClean="0">
                <a:solidFill>
                  <a:srgbClr val="00B0F0"/>
                </a:solidFill>
              </a:rPr>
              <a:t>Edit </a:t>
            </a:r>
            <a:r>
              <a:rPr lang="de-CH" sz="1400" dirty="0" err="1" smtClean="0">
                <a:solidFill>
                  <a:srgbClr val="00B0F0"/>
                </a:solidFill>
              </a:rPr>
              <a:t>assigned</a:t>
            </a:r>
            <a:r>
              <a:rPr lang="de-CH" sz="1400" dirty="0" smtClean="0">
                <a:solidFill>
                  <a:srgbClr val="00B0F0"/>
                </a:solidFill>
              </a:rPr>
              <a:t> </a:t>
            </a:r>
            <a:r>
              <a:rPr lang="de-CH" sz="1400" dirty="0" err="1" smtClean="0">
                <a:solidFill>
                  <a:srgbClr val="00B0F0"/>
                </a:solidFill>
              </a:rPr>
              <a:t>stations</a:t>
            </a:r>
            <a:endParaRPr lang="de-CH" sz="1400" dirty="0" smtClean="0">
              <a:solidFill>
                <a:srgbClr val="00B0F0"/>
              </a:solidFill>
            </a:endParaRPr>
          </a:p>
          <a:p>
            <a:r>
              <a:rPr lang="de-CH" sz="1400" dirty="0">
                <a:solidFill>
                  <a:srgbClr val="00B0F0"/>
                </a:solidFill>
              </a:rPr>
              <a:t>Also: </a:t>
            </a:r>
            <a:r>
              <a:rPr lang="de-CH" sz="1400" dirty="0" err="1">
                <a:solidFill>
                  <a:srgbClr val="00B0F0"/>
                </a:solidFill>
              </a:rPr>
              <a:t>register</a:t>
            </a:r>
            <a:r>
              <a:rPr lang="de-CH" sz="1400" dirty="0">
                <a:solidFill>
                  <a:srgbClr val="00B0F0"/>
                </a:solidFill>
              </a:rPr>
              <a:t> </a:t>
            </a:r>
            <a:r>
              <a:rPr lang="de-CH" sz="1400" dirty="0" err="1">
                <a:solidFill>
                  <a:srgbClr val="00B0F0"/>
                </a:solidFill>
              </a:rPr>
              <a:t>new</a:t>
            </a:r>
            <a:r>
              <a:rPr lang="de-CH" sz="1400" dirty="0">
                <a:solidFill>
                  <a:srgbClr val="00B0F0"/>
                </a:solidFill>
              </a:rPr>
              <a:t> </a:t>
            </a:r>
            <a:r>
              <a:rPr lang="de-CH" sz="1400" dirty="0" err="1" smtClean="0">
                <a:solidFill>
                  <a:srgbClr val="00B0F0"/>
                </a:solidFill>
              </a:rPr>
              <a:t>contact</a:t>
            </a:r>
            <a:endParaRPr lang="en-US" sz="1400" dirty="0">
              <a:solidFill>
                <a:srgbClr val="00B0F0"/>
              </a:solidFill>
            </a:endParaRPr>
          </a:p>
        </p:txBody>
      </p:sp>
      <p:pic>
        <p:nvPicPr>
          <p:cNvPr id="41" name="Picture 2" descr="http://image4.spreadshirtmedia.net/image-server/v1/compositions/21197447/views/1,width=235,height=235,appearanceId=1/tanzendes-Maennchen-T-Shirts.jpg">
            <a:hlinkClick r:id="rId2"/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clrChange>
              <a:clrFrom>
                <a:srgbClr val="F3F3F3"/>
              </a:clrFrom>
              <a:clrTo>
                <a:srgbClr val="F3F3F3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0" r="19707"/>
          <a:stretch/>
        </p:blipFill>
        <p:spPr bwMode="auto">
          <a:xfrm>
            <a:off x="7576124" y="5121288"/>
            <a:ext cx="548575" cy="900000"/>
          </a:xfrm>
          <a:prstGeom prst="rect">
            <a:avLst/>
          </a:prstGeom>
          <a:solidFill>
            <a:srgbClr val="C0C0C0"/>
          </a:solidFill>
        </p:spPr>
      </p:pic>
      <p:cxnSp>
        <p:nvCxnSpPr>
          <p:cNvPr id="7180" name="Elbow Connector 7179"/>
          <p:cNvCxnSpPr>
            <a:stCxn id="13" idx="2"/>
            <a:endCxn id="41" idx="1"/>
          </p:cNvCxnSpPr>
          <p:nvPr/>
        </p:nvCxnSpPr>
        <p:spPr bwMode="auto">
          <a:xfrm rot="16200000" flipH="1">
            <a:off x="5970304" y="3965468"/>
            <a:ext cx="51640" cy="3159999"/>
          </a:xfrm>
          <a:prstGeom prst="bentConnector2">
            <a:avLst/>
          </a:prstGeom>
          <a:solidFill>
            <a:schemeClr val="accent1"/>
          </a:solidFill>
          <a:ln w="12700" cap="flat" cmpd="sng" algn="ctr">
            <a:solidFill>
              <a:srgbClr val="B2B2B2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82" name="Elbow Connector 7181"/>
          <p:cNvCxnSpPr>
            <a:stCxn id="41" idx="3"/>
            <a:endCxn id="7171" idx="3"/>
          </p:cNvCxnSpPr>
          <p:nvPr/>
        </p:nvCxnSpPr>
        <p:spPr bwMode="auto">
          <a:xfrm flipV="1">
            <a:off x="8124697" y="3587397"/>
            <a:ext cx="308248" cy="1983891"/>
          </a:xfrm>
          <a:prstGeom prst="bentConnector3">
            <a:avLst>
              <a:gd name="adj1" fmla="val 174161"/>
            </a:avLst>
          </a:prstGeom>
          <a:solidFill>
            <a:schemeClr val="accent1"/>
          </a:solidFill>
          <a:ln w="12700" cap="flat" cmpd="sng" algn="ctr">
            <a:solidFill>
              <a:srgbClr val="DDDDDD"/>
            </a:solidFill>
            <a:prstDash val="dash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7184" name="Elbow Connector 7183"/>
          <p:cNvCxnSpPr>
            <a:stCxn id="20" idx="0"/>
            <a:endCxn id="7171" idx="0"/>
          </p:cNvCxnSpPr>
          <p:nvPr/>
        </p:nvCxnSpPr>
        <p:spPr bwMode="auto">
          <a:xfrm rot="5400000" flipH="1" flipV="1">
            <a:off x="4537032" y="389976"/>
            <a:ext cx="248357" cy="5246489"/>
          </a:xfrm>
          <a:prstGeom prst="bentConnector3">
            <a:avLst>
              <a:gd name="adj1" fmla="val 192045"/>
            </a:avLst>
          </a:prstGeom>
          <a:solidFill>
            <a:schemeClr val="accent1"/>
          </a:solidFill>
          <a:ln w="12700" cap="flat" cmpd="sng" algn="ctr">
            <a:solidFill>
              <a:srgbClr val="00B050"/>
            </a:solidFill>
            <a:prstDash val="solid"/>
            <a:round/>
            <a:headEnd type="none" w="med" len="med"/>
            <a:tailEnd type="arrow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559850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"/>
                            </p:stCondLst>
                            <p:childTnLst>
                              <p:par>
                                <p:cTn id="4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00"/>
                            </p:stCondLst>
                            <p:childTnLst>
                              <p:par>
                                <p:cTn id="6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500"/>
                                        <p:tgtEl>
                                          <p:spTgt spid="7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4" grpId="0"/>
      <p:bldP spid="13" grpId="0"/>
      <p:bldP spid="28" grpId="0"/>
      <p:bldP spid="29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</a:t>
            </a:r>
            <a:r>
              <a:rPr lang="de-CH" dirty="0" err="1" smtClean="0"/>
              <a:t>integration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5875" y="1772816"/>
            <a:ext cx="6310461" cy="4248472"/>
          </a:xfrm>
        </p:spPr>
        <p:txBody>
          <a:bodyPr/>
          <a:lstStyle/>
          <a:p>
            <a:r>
              <a:rPr lang="de-CH" dirty="0" smtClean="0"/>
              <a:t>GAWSIS</a:t>
            </a:r>
            <a:endParaRPr lang="en-US" dirty="0"/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Metadata </a:t>
            </a:r>
            <a:r>
              <a:rPr lang="de-CH" dirty="0" err="1" smtClean="0">
                <a:sym typeface="Wingdings" panose="05000000000000000000" pitchFamily="2" charset="2"/>
              </a:rPr>
              <a:t>for</a:t>
            </a:r>
            <a:r>
              <a:rPr lang="de-CH" dirty="0" smtClean="0">
                <a:sym typeface="Wingdings" panose="05000000000000000000" pitchFamily="2" charset="2"/>
              </a:rPr>
              <a:t> </a:t>
            </a:r>
            <a:r>
              <a:rPr lang="de-CH" dirty="0" err="1" smtClean="0">
                <a:sym typeface="Wingdings" panose="05000000000000000000" pitchFamily="2" charset="2"/>
              </a:rPr>
              <a:t>the</a:t>
            </a:r>
            <a:r>
              <a:rPr lang="de-CH" dirty="0" smtClean="0">
                <a:sym typeface="Wingdings" panose="05000000000000000000" pitchFamily="2" charset="2"/>
              </a:rPr>
              <a:t> Global Atmosphere Watch</a:t>
            </a:r>
          </a:p>
          <a:p>
            <a:r>
              <a:rPr lang="de-CH" dirty="0" smtClean="0">
                <a:sym typeface="Wingdings" panose="05000000000000000000" pitchFamily="2" charset="2"/>
              </a:rPr>
              <a:t>WMO Pub 9 </a:t>
            </a:r>
            <a:r>
              <a:rPr lang="de-CH" dirty="0" err="1" smtClean="0">
                <a:sym typeface="Wingdings" panose="05000000000000000000" pitchFamily="2" charset="2"/>
              </a:rPr>
              <a:t>Vol</a:t>
            </a:r>
            <a:r>
              <a:rPr lang="de-CH" dirty="0" smtClean="0">
                <a:sym typeface="Wingdings" panose="05000000000000000000" pitchFamily="2" charset="2"/>
              </a:rPr>
              <a:t> A</a:t>
            </a: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Catalogue of </a:t>
            </a:r>
            <a:r>
              <a:rPr lang="de-CH" dirty="0" err="1" smtClean="0">
                <a:sym typeface="Wingdings" panose="05000000000000000000" pitchFamily="2" charset="2"/>
              </a:rPr>
              <a:t>synoptic</a:t>
            </a:r>
            <a:r>
              <a:rPr lang="de-CH" dirty="0" smtClean="0">
                <a:sym typeface="Wingdings" panose="05000000000000000000" pitchFamily="2" charset="2"/>
              </a:rPr>
              <a:t> and </a:t>
            </a:r>
            <a:r>
              <a:rPr lang="de-CH" dirty="0" err="1" smtClean="0">
                <a:sym typeface="Wingdings" panose="05000000000000000000" pitchFamily="2" charset="2"/>
              </a:rPr>
              <a:t>upper-air</a:t>
            </a:r>
            <a:r>
              <a:rPr lang="de-CH" dirty="0" smtClean="0">
                <a:sym typeface="Wingdings" panose="05000000000000000000" pitchFamily="2" charset="2"/>
              </a:rPr>
              <a:t> </a:t>
            </a:r>
            <a:r>
              <a:rPr lang="de-CH" dirty="0" err="1" smtClean="0">
                <a:sym typeface="Wingdings" panose="05000000000000000000" pitchFamily="2" charset="2"/>
              </a:rPr>
              <a:t>stations</a:t>
            </a:r>
            <a:r>
              <a:rPr lang="de-CH" dirty="0" smtClean="0">
                <a:sym typeface="Wingdings" panose="05000000000000000000" pitchFamily="2" charset="2"/>
              </a:rPr>
              <a:t> of GOS</a:t>
            </a:r>
          </a:p>
          <a:p>
            <a:r>
              <a:rPr lang="de-CH" dirty="0" smtClean="0">
                <a:sym typeface="Wingdings" panose="05000000000000000000" pitchFamily="2" charset="2"/>
              </a:rPr>
              <a:t>JCOMMOPS</a:t>
            </a: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Marine </a:t>
            </a:r>
            <a:r>
              <a:rPr lang="de-CH" dirty="0" err="1" smtClean="0">
                <a:sym typeface="Wingdings" panose="05000000000000000000" pitchFamily="2" charset="2"/>
              </a:rPr>
              <a:t>element</a:t>
            </a:r>
            <a:r>
              <a:rPr lang="de-CH" dirty="0" smtClean="0">
                <a:sym typeface="Wingdings" panose="05000000000000000000" pitchFamily="2" charset="2"/>
              </a:rPr>
              <a:t> of GOS / GOOS</a:t>
            </a:r>
          </a:p>
          <a:p>
            <a:r>
              <a:rPr lang="de-CH" dirty="0" smtClean="0">
                <a:sym typeface="Wingdings" panose="05000000000000000000" pitchFamily="2" charset="2"/>
              </a:rPr>
              <a:t>WMO Radar DB</a:t>
            </a: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World-</a:t>
            </a:r>
            <a:r>
              <a:rPr lang="de-CH" dirty="0" err="1" smtClean="0">
                <a:sym typeface="Wingdings" panose="05000000000000000000" pitchFamily="2" charset="2"/>
              </a:rPr>
              <a:t>wide</a:t>
            </a:r>
            <a:r>
              <a:rPr lang="de-CH" dirty="0" smtClean="0">
                <a:sym typeface="Wingdings" panose="05000000000000000000" pitchFamily="2" charset="2"/>
              </a:rPr>
              <a:t> </a:t>
            </a:r>
            <a:r>
              <a:rPr lang="de-CH" dirty="0" err="1" smtClean="0">
                <a:sym typeface="Wingdings" panose="05000000000000000000" pitchFamily="2" charset="2"/>
              </a:rPr>
              <a:t>radars</a:t>
            </a:r>
            <a:endParaRPr lang="de-CH" dirty="0" smtClean="0">
              <a:sym typeface="Wingdings" panose="05000000000000000000" pitchFamily="2" charset="2"/>
            </a:endParaRPr>
          </a:p>
          <a:p>
            <a:r>
              <a:rPr lang="de-CH" dirty="0" err="1" smtClean="0">
                <a:sym typeface="Wingdings" panose="05000000000000000000" pitchFamily="2" charset="2"/>
              </a:rPr>
              <a:t>Amdar</a:t>
            </a:r>
            <a:endParaRPr lang="de-CH" dirty="0">
              <a:sym typeface="Wingdings" panose="05000000000000000000" pitchFamily="2" charset="2"/>
            </a:endParaRPr>
          </a:p>
          <a:p>
            <a:pPr lvl="1"/>
            <a:r>
              <a:rPr lang="de-CH" dirty="0" smtClean="0">
                <a:sym typeface="Wingdings" panose="05000000000000000000" pitchFamily="2" charset="2"/>
              </a:rPr>
              <a:t>Coming </a:t>
            </a:r>
            <a:r>
              <a:rPr lang="de-CH" dirty="0" err="1" smtClean="0">
                <a:sym typeface="Wingdings" panose="05000000000000000000" pitchFamily="2" charset="2"/>
              </a:rPr>
              <a:t>soon</a:t>
            </a:r>
            <a:r>
              <a:rPr lang="de-CH" dirty="0" smtClean="0">
                <a:sym typeface="Wingdings" panose="05000000000000000000" pitchFamily="2" charset="2"/>
              </a:rPr>
              <a:t> …</a:t>
            </a:r>
            <a:endParaRPr lang="de-CH" dirty="0" smtClean="0"/>
          </a:p>
        </p:txBody>
      </p:sp>
      <p:sp>
        <p:nvSpPr>
          <p:cNvPr id="4" name="Text Placeholder 2"/>
          <p:cNvSpPr txBox="1">
            <a:spLocks/>
          </p:cNvSpPr>
          <p:nvPr/>
        </p:nvSpPr>
        <p:spPr>
          <a:xfrm>
            <a:off x="7524330" y="1340768"/>
            <a:ext cx="1269901" cy="4608512"/>
          </a:xfrm>
          <a:prstGeom prst="rect">
            <a:avLst/>
          </a:prstGeom>
          <a:noFill/>
          <a:ln/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Char char="•"/>
              <a:defRPr sz="1800">
                <a:solidFill>
                  <a:schemeClr val="tx1"/>
                </a:solidFill>
                <a:latin typeface="+mn-lt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B2B2B2"/>
              </a:buClr>
              <a:buChar char="•"/>
              <a:defRPr sz="1800" i="1">
                <a:solidFill>
                  <a:schemeClr val="tx1"/>
                </a:solidFill>
                <a:latin typeface="+mn-lt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C0C0C0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Clr>
                <a:srgbClr val="DDDDDD"/>
              </a:buClr>
              <a:buChar char="•"/>
              <a:defRPr sz="2100">
                <a:solidFill>
                  <a:schemeClr val="tx1"/>
                </a:solidFill>
                <a:latin typeface="+mn-lt"/>
              </a:defRPr>
            </a:lvl9pPr>
          </a:lstStyle>
          <a:p>
            <a:pPr marL="0" indent="0" algn="r">
              <a:buNone/>
            </a:pPr>
            <a:r>
              <a:rPr lang="de-CH" kern="0" dirty="0" smtClean="0">
                <a:solidFill>
                  <a:srgbClr val="00B0F0"/>
                </a:solidFill>
              </a:rPr>
              <a:t># </a:t>
            </a:r>
            <a:r>
              <a:rPr lang="de-CH" kern="0" dirty="0" err="1" smtClean="0">
                <a:solidFill>
                  <a:srgbClr val="00B0F0"/>
                </a:solidFill>
              </a:rPr>
              <a:t>stations</a:t>
            </a:r>
            <a:endParaRPr lang="de-CH" kern="0" dirty="0" smtClean="0">
              <a:solidFill>
                <a:srgbClr val="00B0F0"/>
              </a:solidFill>
            </a:endParaRPr>
          </a:p>
          <a:p>
            <a:pPr marL="0" indent="0" algn="r">
              <a:buNone/>
            </a:pPr>
            <a:endParaRPr lang="de-CH" kern="0" dirty="0" smtClean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1’053</a:t>
            </a:r>
          </a:p>
          <a:p>
            <a:pPr marL="0" indent="0" algn="r">
              <a:buNone/>
            </a:pPr>
            <a:endParaRPr lang="de-CH" sz="1800" kern="0" dirty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 13’026</a:t>
            </a:r>
          </a:p>
          <a:p>
            <a:pPr marL="0" indent="0" algn="r">
              <a:buNone/>
            </a:pPr>
            <a:endParaRPr lang="de-CH" sz="1800" kern="0" dirty="0" smtClean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11’387</a:t>
            </a:r>
          </a:p>
          <a:p>
            <a:pPr marL="0" indent="0" algn="r">
              <a:buNone/>
            </a:pPr>
            <a:endParaRPr lang="de-CH" sz="1800" kern="0" dirty="0">
              <a:solidFill>
                <a:srgbClr val="00B0F0"/>
              </a:solidFill>
            </a:endParaRPr>
          </a:p>
          <a:p>
            <a:pPr marL="0" indent="0" algn="r">
              <a:buNone/>
            </a:pPr>
            <a:r>
              <a:rPr lang="de-CH" sz="1800" kern="0" dirty="0" smtClean="0">
                <a:solidFill>
                  <a:srgbClr val="00B0F0"/>
                </a:solidFill>
              </a:rPr>
              <a:t> 762</a:t>
            </a:r>
          </a:p>
        </p:txBody>
      </p:sp>
    </p:spTree>
    <p:extLst>
      <p:ext uri="{BB962C8B-B14F-4D97-AF65-F5344CB8AC3E}">
        <p14:creationId xmlns:p14="http://schemas.microsoft.com/office/powerpoint/2010/main" val="1936983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 smtClean="0"/>
              <a:t>What</a:t>
            </a:r>
            <a:r>
              <a:rPr lang="de-CH" dirty="0" smtClean="0"/>
              <a:t> </a:t>
            </a:r>
            <a:r>
              <a:rPr lang="de-CH" dirty="0" err="1" smtClean="0"/>
              <a:t>you</a:t>
            </a:r>
            <a:r>
              <a:rPr lang="de-CH" dirty="0" smtClean="0"/>
              <a:t> </a:t>
            </a:r>
            <a:r>
              <a:rPr lang="de-CH" dirty="0" err="1" smtClean="0"/>
              <a:t>can</a:t>
            </a:r>
            <a:r>
              <a:rPr lang="de-CH" dirty="0" smtClean="0"/>
              <a:t> do </a:t>
            </a:r>
            <a:r>
              <a:rPr lang="de-CH" dirty="0" err="1" smtClean="0"/>
              <a:t>for</a:t>
            </a:r>
            <a:r>
              <a:rPr lang="de-CH" dirty="0" smtClean="0"/>
              <a:t> OSCAR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Review </a:t>
            </a:r>
            <a:r>
              <a:rPr lang="de-CH" dirty="0" err="1" smtClean="0"/>
              <a:t>your</a:t>
            </a:r>
            <a:r>
              <a:rPr lang="de-CH" dirty="0" smtClean="0"/>
              <a:t> </a:t>
            </a:r>
            <a:r>
              <a:rPr lang="de-CH" dirty="0" err="1" smtClean="0"/>
              <a:t>stations</a:t>
            </a:r>
            <a:r>
              <a:rPr lang="de-CH" dirty="0" smtClean="0"/>
              <a:t>, </a:t>
            </a:r>
            <a:r>
              <a:rPr lang="de-CH" dirty="0" err="1" smtClean="0"/>
              <a:t>correct</a:t>
            </a:r>
            <a:r>
              <a:rPr lang="de-CH" dirty="0" smtClean="0"/>
              <a:t> and </a:t>
            </a:r>
            <a:r>
              <a:rPr lang="de-CH" dirty="0" err="1" smtClean="0"/>
              <a:t>complement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r>
              <a:rPr lang="de-CH" dirty="0" smtClean="0"/>
              <a:t> on </a:t>
            </a:r>
            <a:r>
              <a:rPr lang="de-CH" dirty="0" err="1" smtClean="0"/>
              <a:t>observations</a:t>
            </a:r>
            <a:endParaRPr lang="en-US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7204" y="2204865"/>
            <a:ext cx="3891172" cy="3725591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5940152" y="2509292"/>
            <a:ext cx="215636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Unit: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err="1" smtClean="0">
                <a:solidFill>
                  <a:srgbClr val="FF0000"/>
                </a:solidFill>
              </a:rPr>
              <a:t>Method</a:t>
            </a:r>
            <a:r>
              <a:rPr lang="de-CH" sz="1600" dirty="0" smtClean="0">
                <a:solidFill>
                  <a:srgbClr val="FF0000"/>
                </a:solidFill>
              </a:rPr>
              <a:t>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err="1" smtClean="0">
                <a:solidFill>
                  <a:srgbClr val="FF0000"/>
                </a:solidFill>
              </a:rPr>
              <a:t>Latency</a:t>
            </a:r>
            <a:r>
              <a:rPr lang="de-CH" sz="1600" dirty="0" smtClean="0">
                <a:solidFill>
                  <a:srgbClr val="FF0000"/>
                </a:solidFill>
              </a:rPr>
              <a:t>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err="1" smtClean="0">
                <a:solidFill>
                  <a:srgbClr val="FF0000"/>
                </a:solidFill>
              </a:rPr>
              <a:t>Uncertainty</a:t>
            </a:r>
            <a:r>
              <a:rPr lang="de-CH" sz="1600" dirty="0" smtClean="0">
                <a:solidFill>
                  <a:srgbClr val="FF0000"/>
                </a:solidFill>
              </a:rPr>
              <a:t>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  <a:p>
            <a:endParaRPr lang="de-CH" sz="1600" dirty="0" smtClean="0">
              <a:solidFill>
                <a:srgbClr val="FF0000"/>
              </a:solidFill>
            </a:endParaRPr>
          </a:p>
          <a:p>
            <a:r>
              <a:rPr lang="de-CH" sz="1600" dirty="0" smtClean="0">
                <a:solidFill>
                  <a:srgbClr val="FF0000"/>
                </a:solidFill>
              </a:rPr>
              <a:t>… </a:t>
            </a:r>
            <a:r>
              <a:rPr lang="de-CH" sz="1600" dirty="0" err="1" smtClean="0">
                <a:solidFill>
                  <a:srgbClr val="FF0000"/>
                </a:solidFill>
              </a:rPr>
              <a:t>more</a:t>
            </a:r>
            <a:r>
              <a:rPr lang="de-CH" sz="1600" dirty="0" smtClean="0">
                <a:solidFill>
                  <a:srgbClr val="FF0000"/>
                </a:solidFill>
              </a:rPr>
              <a:t>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de-CH" sz="1600" dirty="0" smtClean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5925494" y="5573258"/>
            <a:ext cx="209063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de-CH" sz="1600" dirty="0" smtClean="0">
                <a:solidFill>
                  <a:srgbClr val="FF0000"/>
                </a:solidFill>
              </a:rPr>
              <a:t>Instrument: </a:t>
            </a:r>
            <a:r>
              <a:rPr lang="de-CH" sz="1600" dirty="0" err="1" smtClean="0">
                <a:solidFill>
                  <a:srgbClr val="FF0000"/>
                </a:solidFill>
              </a:rPr>
              <a:t>unknown</a:t>
            </a:r>
            <a:endParaRPr 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707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«</a:t>
            </a:r>
            <a:r>
              <a:rPr lang="de-CH" dirty="0" err="1"/>
              <a:t>Frequencies</a:t>
            </a:r>
            <a:r>
              <a:rPr lang="de-CH" dirty="0"/>
              <a:t>» in OSCAR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At </a:t>
            </a:r>
            <a:r>
              <a:rPr lang="de-CH" dirty="0" err="1" smtClean="0"/>
              <a:t>present</a:t>
            </a:r>
            <a:r>
              <a:rPr lang="de-CH" dirty="0" smtClean="0"/>
              <a:t>, </a:t>
            </a:r>
            <a:r>
              <a:rPr lang="de-CH" dirty="0" err="1" smtClean="0"/>
              <a:t>basic</a:t>
            </a:r>
            <a:r>
              <a:rPr lang="de-CH" dirty="0" smtClean="0"/>
              <a:t> </a:t>
            </a:r>
            <a:r>
              <a:rPr lang="de-CH" dirty="0" err="1" smtClean="0"/>
              <a:t>capabilities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document</a:t>
            </a:r>
            <a:r>
              <a:rPr lang="de-CH" dirty="0" smtClean="0"/>
              <a:t> </a:t>
            </a:r>
            <a:r>
              <a:rPr lang="de-CH" dirty="0" err="1" smtClean="0"/>
              <a:t>frequencies</a:t>
            </a:r>
            <a:r>
              <a:rPr lang="de-CH" dirty="0" smtClean="0"/>
              <a:t> </a:t>
            </a:r>
            <a:r>
              <a:rPr lang="de-CH" dirty="0" err="1" smtClean="0"/>
              <a:t>used</a:t>
            </a:r>
            <a:endParaRPr lang="de-CH" dirty="0" smtClean="0"/>
          </a:p>
          <a:p>
            <a:pPr lvl="1"/>
            <a:r>
              <a:rPr lang="de-CH" dirty="0" smtClean="0"/>
              <a:t>Min, </a:t>
            </a:r>
            <a:r>
              <a:rPr lang="de-CH" dirty="0" err="1" smtClean="0"/>
              <a:t>max</a:t>
            </a:r>
            <a:r>
              <a:rPr lang="de-CH" dirty="0" smtClean="0"/>
              <a:t>, </a:t>
            </a:r>
            <a:r>
              <a:rPr lang="de-CH" dirty="0" err="1" smtClean="0"/>
              <a:t>bandwidth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endParaRPr lang="de-CH" dirty="0" smtClean="0"/>
          </a:p>
          <a:p>
            <a:pPr lvl="2"/>
            <a:r>
              <a:rPr lang="de-CH" dirty="0" smtClean="0"/>
              <a:t>Emission</a:t>
            </a:r>
          </a:p>
          <a:p>
            <a:pPr lvl="2"/>
            <a:r>
              <a:rPr lang="de-CH" dirty="0" err="1" smtClean="0"/>
              <a:t>Sensing</a:t>
            </a:r>
            <a:endParaRPr lang="de-CH" dirty="0" smtClean="0"/>
          </a:p>
          <a:p>
            <a:pPr lvl="2"/>
            <a:r>
              <a:rPr lang="de-CH" dirty="0" smtClean="0"/>
              <a:t>Telecoms</a:t>
            </a:r>
          </a:p>
          <a:p>
            <a:r>
              <a:rPr lang="de-CH" dirty="0" smtClean="0"/>
              <a:t>Requirements not </a:t>
            </a:r>
            <a:r>
              <a:rPr lang="de-CH" dirty="0" err="1" smtClean="0"/>
              <a:t>very</a:t>
            </a:r>
            <a:r>
              <a:rPr lang="de-CH" dirty="0" smtClean="0"/>
              <a:t> </a:t>
            </a:r>
            <a:r>
              <a:rPr lang="de-CH" dirty="0" err="1" smtClean="0"/>
              <a:t>clear</a:t>
            </a:r>
            <a:endParaRPr lang="de-CH" dirty="0" smtClean="0"/>
          </a:p>
          <a:p>
            <a:r>
              <a:rPr lang="de-CH" dirty="0" err="1"/>
              <a:t>U</a:t>
            </a:r>
            <a:r>
              <a:rPr lang="de-CH" dirty="0" err="1" smtClean="0"/>
              <a:t>se-cases</a:t>
            </a:r>
            <a:r>
              <a:rPr lang="de-CH" dirty="0" smtClean="0"/>
              <a:t> </a:t>
            </a:r>
            <a:r>
              <a:rPr lang="de-CH" dirty="0" err="1" smtClean="0"/>
              <a:t>should</a:t>
            </a:r>
            <a:r>
              <a:rPr lang="de-CH" dirty="0" smtClean="0"/>
              <a:t> </a:t>
            </a:r>
            <a:r>
              <a:rPr lang="de-CH" dirty="0" err="1" smtClean="0"/>
              <a:t>be</a:t>
            </a:r>
            <a:r>
              <a:rPr lang="de-CH" dirty="0" smtClean="0"/>
              <a:t> </a:t>
            </a:r>
            <a:r>
              <a:rPr lang="de-CH" dirty="0" err="1" smtClean="0"/>
              <a:t>provided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motivate</a:t>
            </a:r>
            <a:r>
              <a:rPr lang="de-CH" dirty="0" smtClean="0"/>
              <a:t> </a:t>
            </a:r>
            <a:r>
              <a:rPr lang="de-CH" dirty="0" err="1" smtClean="0"/>
              <a:t>further</a:t>
            </a:r>
            <a:r>
              <a:rPr lang="de-CH" dirty="0" smtClean="0"/>
              <a:t> </a:t>
            </a:r>
            <a:r>
              <a:rPr lang="de-CH" dirty="0" err="1" smtClean="0"/>
              <a:t>development</a:t>
            </a:r>
            <a:r>
              <a:rPr lang="de-CH" dirty="0" smtClean="0"/>
              <a:t> </a:t>
            </a:r>
            <a:r>
              <a:rPr lang="de-CH" dirty="0" err="1" smtClean="0"/>
              <a:t>work</a:t>
            </a:r>
            <a:endParaRPr lang="de-CH" dirty="0" smtClean="0"/>
          </a:p>
          <a:p>
            <a:pPr lvl="1"/>
            <a:r>
              <a:rPr lang="de-CH" dirty="0" err="1" smtClean="0"/>
              <a:t>What</a:t>
            </a:r>
            <a:r>
              <a:rPr lang="de-CH" dirty="0" smtClean="0"/>
              <a:t> </a:t>
            </a:r>
            <a:r>
              <a:rPr lang="de-CH" dirty="0" err="1" smtClean="0"/>
              <a:t>kinds</a:t>
            </a:r>
            <a:r>
              <a:rPr lang="de-CH" dirty="0" smtClean="0"/>
              <a:t> of </a:t>
            </a:r>
            <a:r>
              <a:rPr lang="de-CH" dirty="0" err="1" smtClean="0"/>
              <a:t>frequencies</a:t>
            </a:r>
            <a:r>
              <a:rPr lang="de-CH" dirty="0" smtClean="0"/>
              <a:t> and </a:t>
            </a:r>
            <a:r>
              <a:rPr lang="de-CH" dirty="0" err="1" smtClean="0"/>
              <a:t>related</a:t>
            </a:r>
            <a:r>
              <a:rPr lang="de-CH" dirty="0" smtClean="0"/>
              <a:t> </a:t>
            </a:r>
            <a:r>
              <a:rPr lang="de-CH" dirty="0" err="1" smtClean="0"/>
              <a:t>attributes</a:t>
            </a:r>
            <a:r>
              <a:rPr lang="de-CH" dirty="0" smtClean="0"/>
              <a:t> </a:t>
            </a:r>
            <a:r>
              <a:rPr lang="de-CH" dirty="0" err="1" smtClean="0"/>
              <a:t>need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be</a:t>
            </a:r>
            <a:r>
              <a:rPr lang="de-CH" dirty="0" smtClean="0"/>
              <a:t> </a:t>
            </a:r>
            <a:r>
              <a:rPr lang="de-CH" dirty="0" err="1" smtClean="0"/>
              <a:t>documented</a:t>
            </a:r>
            <a:r>
              <a:rPr lang="de-CH" dirty="0" smtClean="0"/>
              <a:t>?</a:t>
            </a:r>
          </a:p>
          <a:p>
            <a:pPr lvl="1"/>
            <a:r>
              <a:rPr lang="de-CH" dirty="0" err="1" smtClean="0"/>
              <a:t>What</a:t>
            </a:r>
            <a:r>
              <a:rPr lang="de-CH" dirty="0" smtClean="0"/>
              <a:t> </a:t>
            </a:r>
            <a:r>
              <a:rPr lang="de-CH" dirty="0" err="1" smtClean="0"/>
              <a:t>kinds</a:t>
            </a:r>
            <a:r>
              <a:rPr lang="de-CH" dirty="0" smtClean="0"/>
              <a:t> of </a:t>
            </a:r>
            <a:r>
              <a:rPr lang="de-CH" dirty="0" err="1" smtClean="0"/>
              <a:t>searches</a:t>
            </a:r>
            <a:r>
              <a:rPr lang="de-CH" dirty="0" smtClean="0"/>
              <a:t> </a:t>
            </a:r>
            <a:r>
              <a:rPr lang="de-CH" dirty="0" err="1" smtClean="0"/>
              <a:t>are</a:t>
            </a:r>
            <a:r>
              <a:rPr lang="de-CH" dirty="0" smtClean="0"/>
              <a:t> </a:t>
            </a:r>
            <a:r>
              <a:rPr lang="de-CH" dirty="0" err="1" smtClean="0"/>
              <a:t>needed</a:t>
            </a:r>
            <a:r>
              <a:rPr lang="de-CH" dirty="0" smtClean="0"/>
              <a:t>?</a:t>
            </a:r>
          </a:p>
          <a:p>
            <a:pPr lvl="1"/>
            <a:r>
              <a:rPr lang="de-CH" dirty="0" err="1" smtClean="0"/>
              <a:t>What</a:t>
            </a:r>
            <a:r>
              <a:rPr lang="de-CH" dirty="0" smtClean="0"/>
              <a:t> </a:t>
            </a:r>
            <a:r>
              <a:rPr lang="de-CH" dirty="0" err="1" smtClean="0"/>
              <a:t>kinds</a:t>
            </a:r>
            <a:r>
              <a:rPr lang="de-CH" dirty="0" smtClean="0"/>
              <a:t> of </a:t>
            </a:r>
            <a:r>
              <a:rPr lang="de-CH" dirty="0" err="1" smtClean="0"/>
              <a:t>reports</a:t>
            </a:r>
            <a:r>
              <a:rPr lang="de-CH" dirty="0" smtClean="0"/>
              <a:t> </a:t>
            </a:r>
            <a:r>
              <a:rPr lang="de-CH" dirty="0" err="1" smtClean="0"/>
              <a:t>are</a:t>
            </a:r>
            <a:r>
              <a:rPr lang="de-CH" dirty="0" smtClean="0"/>
              <a:t> </a:t>
            </a:r>
            <a:r>
              <a:rPr lang="de-CH" dirty="0" err="1" smtClean="0"/>
              <a:t>needed</a:t>
            </a:r>
            <a:r>
              <a:rPr lang="de-CH" dirty="0" smtClean="0"/>
              <a:t>?</a:t>
            </a:r>
          </a:p>
          <a:p>
            <a:pPr lvl="1"/>
            <a:r>
              <a:rPr lang="de-CH" dirty="0" err="1" smtClean="0"/>
              <a:t>What</a:t>
            </a:r>
            <a:r>
              <a:rPr lang="de-CH" dirty="0" smtClean="0"/>
              <a:t> web </a:t>
            </a:r>
            <a:r>
              <a:rPr lang="de-CH" dirty="0" err="1" smtClean="0"/>
              <a:t>service</a:t>
            </a:r>
            <a:r>
              <a:rPr lang="de-CH" dirty="0" smtClean="0"/>
              <a:t> end </a:t>
            </a:r>
            <a:r>
              <a:rPr lang="de-CH" dirty="0" err="1" smtClean="0"/>
              <a:t>points</a:t>
            </a:r>
            <a:r>
              <a:rPr lang="de-CH" dirty="0" smtClean="0"/>
              <a:t> </a:t>
            </a:r>
            <a:r>
              <a:rPr lang="de-CH" dirty="0" err="1" smtClean="0"/>
              <a:t>are</a:t>
            </a:r>
            <a:r>
              <a:rPr lang="de-CH" dirty="0" smtClean="0"/>
              <a:t> </a:t>
            </a:r>
            <a:r>
              <a:rPr lang="de-CH" dirty="0" err="1" smtClean="0"/>
              <a:t>needed</a:t>
            </a:r>
            <a:r>
              <a:rPr lang="de-CH" smtClean="0"/>
              <a:t>?</a:t>
            </a:r>
            <a:endParaRPr lang="de-CH" dirty="0" smtClean="0"/>
          </a:p>
          <a:p>
            <a:pPr marL="457200" lvl="1" indent="0">
              <a:buNone/>
            </a:pPr>
            <a:endParaRPr lang="de-CH" dirty="0" smtClean="0"/>
          </a:p>
          <a:p>
            <a:endParaRPr lang="de-CH" dirty="0"/>
          </a:p>
        </p:txBody>
      </p:sp>
    </p:spTree>
    <p:extLst>
      <p:ext uri="{BB962C8B-B14F-4D97-AF65-F5344CB8AC3E}">
        <p14:creationId xmlns:p14="http://schemas.microsoft.com/office/powerpoint/2010/main" val="500008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«</a:t>
            </a:r>
            <a:r>
              <a:rPr lang="de-CH" dirty="0" err="1" smtClean="0"/>
              <a:t>Frequencies</a:t>
            </a:r>
            <a:r>
              <a:rPr lang="de-CH" dirty="0" smtClean="0"/>
              <a:t>» in OSCAR/Space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412776"/>
            <a:ext cx="5230813" cy="4486275"/>
          </a:xfrm>
          <a:prstGeom prst="rect">
            <a:avLst/>
          </a:prstGeom>
          <a:noFill/>
          <a:ln>
            <a:noFill/>
          </a:ln>
          <a:effectLst>
            <a:outerShdw dist="3592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891839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«</a:t>
            </a:r>
            <a:r>
              <a:rPr lang="de-CH" dirty="0" err="1" smtClean="0"/>
              <a:t>Frequencies</a:t>
            </a:r>
            <a:r>
              <a:rPr lang="de-CH" dirty="0" smtClean="0"/>
              <a:t>» in OSCAR/Space</a:t>
            </a:r>
            <a:endParaRPr lang="en-US" dirty="0"/>
          </a:p>
        </p:txBody>
      </p:sp>
      <p:pic>
        <p:nvPicPr>
          <p:cNvPr id="4" name="Picture 3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7319"/>
          <a:stretch/>
        </p:blipFill>
        <p:spPr bwMode="auto">
          <a:xfrm>
            <a:off x="1187624" y="1196752"/>
            <a:ext cx="5905500" cy="4305977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" name="Picture 4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0000"/>
          <a:stretch/>
        </p:blipFill>
        <p:spPr bwMode="auto">
          <a:xfrm>
            <a:off x="2915816" y="2924944"/>
            <a:ext cx="5905500" cy="2962275"/>
          </a:xfrm>
          <a:prstGeom prst="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946401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9765" y="836712"/>
            <a:ext cx="2798043" cy="609351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3" y="980728"/>
            <a:ext cx="3474916" cy="51614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«</a:t>
            </a:r>
            <a:r>
              <a:rPr lang="de-CH" dirty="0" err="1" smtClean="0"/>
              <a:t>Frequencies</a:t>
            </a:r>
            <a:r>
              <a:rPr lang="de-CH" dirty="0" smtClean="0"/>
              <a:t>» in OSCAR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377949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100262"/>
            <a:ext cx="4200525" cy="265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2100262"/>
            <a:ext cx="2914650" cy="124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645024"/>
            <a:ext cx="3419475" cy="2076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/>
              <a:t>«</a:t>
            </a:r>
            <a:r>
              <a:rPr lang="de-CH" dirty="0" err="1"/>
              <a:t>Frequencies</a:t>
            </a:r>
            <a:r>
              <a:rPr lang="de-CH" dirty="0"/>
              <a:t>» in OSCAR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387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smtClean="0"/>
              <a:t>Outlook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2812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Outlook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spcBef>
                <a:spcPts val="600"/>
              </a:spcBef>
            </a:pPr>
            <a:r>
              <a:rPr lang="de-CH" dirty="0" err="1" smtClean="0"/>
              <a:t>Thorough</a:t>
            </a:r>
            <a:r>
              <a:rPr lang="de-CH" dirty="0" smtClean="0"/>
              <a:t> beta-</a:t>
            </a:r>
            <a:r>
              <a:rPr lang="de-CH" dirty="0" err="1" smtClean="0"/>
              <a:t>testing</a:t>
            </a:r>
            <a:r>
              <a:rPr lang="de-CH" dirty="0" smtClean="0"/>
              <a:t> of </a:t>
            </a:r>
            <a:r>
              <a:rPr lang="de-CH" dirty="0" err="1" smtClean="0"/>
              <a:t>functionalities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smtClean="0"/>
              <a:t>Quality </a:t>
            </a:r>
            <a:r>
              <a:rPr lang="de-CH" dirty="0" err="1" smtClean="0"/>
              <a:t>control</a:t>
            </a:r>
            <a:r>
              <a:rPr lang="de-CH" dirty="0"/>
              <a:t> </a:t>
            </a:r>
            <a:r>
              <a:rPr lang="de-CH" dirty="0" smtClean="0"/>
              <a:t>of </a:t>
            </a:r>
            <a:r>
              <a:rPr lang="de-CH" dirty="0" err="1" smtClean="0"/>
              <a:t>migrated</a:t>
            </a:r>
            <a:r>
              <a:rPr lang="de-CH" dirty="0" smtClean="0"/>
              <a:t> </a:t>
            </a:r>
            <a:r>
              <a:rPr lang="de-CH" dirty="0" err="1" smtClean="0"/>
              <a:t>information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err="1" smtClean="0"/>
              <a:t>Implement</a:t>
            </a:r>
            <a:r>
              <a:rPr lang="de-CH" dirty="0" smtClean="0"/>
              <a:t> </a:t>
            </a:r>
            <a:r>
              <a:rPr lang="de-CH" dirty="0" err="1" smtClean="0"/>
              <a:t>batch</a:t>
            </a:r>
            <a:r>
              <a:rPr lang="de-CH" dirty="0" smtClean="0"/>
              <a:t> </a:t>
            </a:r>
            <a:r>
              <a:rPr lang="de-CH" dirty="0" err="1" smtClean="0"/>
              <a:t>upload</a:t>
            </a:r>
            <a:r>
              <a:rPr lang="de-CH" dirty="0" smtClean="0"/>
              <a:t>/</a:t>
            </a:r>
            <a:r>
              <a:rPr lang="de-CH" dirty="0" err="1" smtClean="0"/>
              <a:t>download</a:t>
            </a:r>
            <a:r>
              <a:rPr lang="de-CH" dirty="0" smtClean="0"/>
              <a:t> </a:t>
            </a:r>
            <a:r>
              <a:rPr lang="de-CH" dirty="0" err="1" smtClean="0"/>
              <a:t>functionality</a:t>
            </a:r>
            <a:r>
              <a:rPr lang="de-CH" dirty="0" smtClean="0"/>
              <a:t> of «</a:t>
            </a:r>
            <a:r>
              <a:rPr lang="de-CH" dirty="0" err="1" smtClean="0"/>
              <a:t>Vol</a:t>
            </a:r>
            <a:r>
              <a:rPr lang="de-CH" dirty="0" smtClean="0"/>
              <a:t> A» </a:t>
            </a:r>
            <a:r>
              <a:rPr lang="de-CH" dirty="0" err="1" smtClean="0"/>
              <a:t>information</a:t>
            </a:r>
            <a:r>
              <a:rPr lang="de-CH" dirty="0" smtClean="0"/>
              <a:t> </a:t>
            </a:r>
            <a:r>
              <a:rPr lang="de-CH" dirty="0" smtClean="0">
                <a:sym typeface="Wingdings" panose="05000000000000000000" pitchFamily="2" charset="2"/>
              </a:rPr>
              <a:t> Phase-out of «</a:t>
            </a:r>
            <a:r>
              <a:rPr lang="de-CH" dirty="0" err="1" smtClean="0">
                <a:sym typeface="Wingdings" panose="05000000000000000000" pitchFamily="2" charset="2"/>
              </a:rPr>
              <a:t>Vol</a:t>
            </a:r>
            <a:r>
              <a:rPr lang="de-CH" dirty="0" smtClean="0">
                <a:sym typeface="Wingdings" panose="05000000000000000000" pitchFamily="2" charset="2"/>
              </a:rPr>
              <a:t> A»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/>
              <a:t>More </a:t>
            </a:r>
            <a:r>
              <a:rPr lang="de-CH" dirty="0" err="1"/>
              <a:t>adequate</a:t>
            </a:r>
            <a:r>
              <a:rPr lang="de-CH" dirty="0"/>
              <a:t> </a:t>
            </a:r>
            <a:r>
              <a:rPr lang="de-CH" dirty="0" err="1"/>
              <a:t>map</a:t>
            </a:r>
            <a:r>
              <a:rPr lang="de-CH" dirty="0"/>
              <a:t> </a:t>
            </a:r>
            <a:r>
              <a:rPr lang="de-CH" dirty="0" err="1"/>
              <a:t>projection</a:t>
            </a:r>
            <a:r>
              <a:rPr lang="de-CH" dirty="0"/>
              <a:t> and </a:t>
            </a:r>
            <a:r>
              <a:rPr lang="de-CH" dirty="0" err="1"/>
              <a:t>higher</a:t>
            </a:r>
            <a:r>
              <a:rPr lang="de-CH" dirty="0"/>
              <a:t>-resolution </a:t>
            </a:r>
            <a:r>
              <a:rPr lang="de-CH" dirty="0" err="1"/>
              <a:t>maps</a:t>
            </a:r>
            <a:endParaRPr lang="en-US" dirty="0"/>
          </a:p>
          <a:p>
            <a:pPr>
              <a:spcBef>
                <a:spcPts val="600"/>
              </a:spcBef>
            </a:pPr>
            <a:r>
              <a:rPr lang="de-CH" dirty="0" err="1" smtClean="0"/>
              <a:t>Develop</a:t>
            </a:r>
            <a:r>
              <a:rPr lang="de-CH" dirty="0" smtClean="0"/>
              <a:t> ABOS/AMDAR-</a:t>
            </a:r>
            <a:r>
              <a:rPr lang="de-CH" dirty="0" err="1" smtClean="0"/>
              <a:t>specific</a:t>
            </a:r>
            <a:r>
              <a:rPr lang="de-CH" dirty="0" smtClean="0"/>
              <a:t> </a:t>
            </a:r>
            <a:r>
              <a:rPr lang="de-CH" dirty="0" err="1" smtClean="0"/>
              <a:t>parts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err="1" smtClean="0"/>
              <a:t>Operationalize</a:t>
            </a:r>
            <a:r>
              <a:rPr lang="de-CH" dirty="0" smtClean="0"/>
              <a:t> OSCAR/Surface (</a:t>
            </a:r>
            <a:r>
              <a:rPr lang="de-CH" dirty="0" err="1" smtClean="0"/>
              <a:t>by</a:t>
            </a:r>
            <a:r>
              <a:rPr lang="de-CH" dirty="0" smtClean="0"/>
              <a:t> 2015/Q4)</a:t>
            </a:r>
          </a:p>
          <a:p>
            <a:pPr>
              <a:spcBef>
                <a:spcPts val="600"/>
              </a:spcBef>
            </a:pPr>
            <a:r>
              <a:rPr lang="de-CH" dirty="0" err="1" smtClean="0"/>
              <a:t>Integrate</a:t>
            </a:r>
            <a:r>
              <a:rPr lang="de-CH" dirty="0" smtClean="0"/>
              <a:t> wind </a:t>
            </a:r>
            <a:r>
              <a:rPr lang="de-CH" dirty="0" err="1" smtClean="0"/>
              <a:t>profilers</a:t>
            </a:r>
            <a:endParaRPr lang="de-CH" dirty="0" smtClean="0"/>
          </a:p>
          <a:p>
            <a:pPr>
              <a:spcBef>
                <a:spcPts val="600"/>
              </a:spcBef>
            </a:pPr>
            <a:r>
              <a:rPr lang="de-CH" dirty="0" err="1" smtClean="0"/>
              <a:t>Extend</a:t>
            </a:r>
            <a:r>
              <a:rPr lang="de-CH" dirty="0" smtClean="0"/>
              <a:t> </a:t>
            </a:r>
            <a:r>
              <a:rPr lang="de-CH" dirty="0" err="1" smtClean="0"/>
              <a:t>functionalities</a:t>
            </a:r>
            <a:r>
              <a:rPr lang="de-CH" dirty="0" smtClean="0"/>
              <a:t> (</a:t>
            </a:r>
            <a:r>
              <a:rPr lang="de-CH" dirty="0" err="1" smtClean="0"/>
              <a:t>subject</a:t>
            </a:r>
            <a:r>
              <a:rPr lang="de-CH" dirty="0" smtClean="0"/>
              <a:t> </a:t>
            </a:r>
            <a:r>
              <a:rPr lang="de-CH" dirty="0" err="1" smtClean="0"/>
              <a:t>to</a:t>
            </a:r>
            <a:r>
              <a:rPr lang="de-CH" dirty="0" smtClean="0"/>
              <a:t> </a:t>
            </a:r>
            <a:r>
              <a:rPr lang="de-CH" dirty="0" err="1" smtClean="0"/>
              <a:t>further</a:t>
            </a:r>
            <a:r>
              <a:rPr lang="de-CH" dirty="0" smtClean="0"/>
              <a:t> </a:t>
            </a:r>
            <a:r>
              <a:rPr lang="de-CH" dirty="0" err="1" smtClean="0"/>
              <a:t>funding</a:t>
            </a:r>
            <a:r>
              <a:rPr lang="de-CH" dirty="0" smtClean="0"/>
              <a:t>)</a:t>
            </a:r>
          </a:p>
          <a:p>
            <a:pPr lvl="1">
              <a:spcBef>
                <a:spcPts val="600"/>
              </a:spcBef>
            </a:pPr>
            <a:r>
              <a:rPr lang="de-CH" dirty="0" err="1" smtClean="0"/>
              <a:t>Integrate</a:t>
            </a:r>
            <a:r>
              <a:rPr lang="de-CH" dirty="0" smtClean="0"/>
              <a:t> «Requirements» </a:t>
            </a:r>
            <a:r>
              <a:rPr lang="de-CH" dirty="0" err="1" smtClean="0"/>
              <a:t>module</a:t>
            </a:r>
            <a:endParaRPr lang="de-CH" dirty="0" smtClean="0"/>
          </a:p>
          <a:p>
            <a:pPr lvl="1">
              <a:spcBef>
                <a:spcPts val="600"/>
              </a:spcBef>
            </a:pPr>
            <a:r>
              <a:rPr lang="de-CH" dirty="0" err="1" smtClean="0"/>
              <a:t>Integrate</a:t>
            </a:r>
            <a:r>
              <a:rPr lang="de-CH" dirty="0" smtClean="0"/>
              <a:t> «Space» </a:t>
            </a:r>
            <a:r>
              <a:rPr lang="de-CH" dirty="0" err="1" smtClean="0"/>
              <a:t>capabilities</a:t>
            </a:r>
            <a:r>
              <a:rPr lang="de-CH" dirty="0" smtClean="0"/>
              <a:t> </a:t>
            </a:r>
            <a:r>
              <a:rPr lang="de-CH" dirty="0" err="1" smtClean="0"/>
              <a:t>module</a:t>
            </a:r>
            <a:endParaRPr lang="de-CH" dirty="0" smtClean="0"/>
          </a:p>
          <a:p>
            <a:pPr lvl="1">
              <a:spcBef>
                <a:spcPts val="600"/>
              </a:spcBef>
            </a:pPr>
            <a:r>
              <a:rPr lang="de-CH" dirty="0" err="1" smtClean="0"/>
              <a:t>Agree</a:t>
            </a:r>
            <a:r>
              <a:rPr lang="de-CH" dirty="0" smtClean="0"/>
              <a:t> and </a:t>
            </a:r>
            <a:r>
              <a:rPr lang="de-CH" dirty="0" err="1" smtClean="0"/>
              <a:t>develop</a:t>
            </a:r>
            <a:r>
              <a:rPr lang="de-CH" dirty="0" smtClean="0"/>
              <a:t> </a:t>
            </a:r>
            <a:r>
              <a:rPr lang="de-CH" dirty="0" err="1" smtClean="0"/>
              <a:t>algorithms</a:t>
            </a:r>
            <a:r>
              <a:rPr lang="de-CH" dirty="0" smtClean="0"/>
              <a:t> </a:t>
            </a:r>
            <a:r>
              <a:rPr lang="de-CH" dirty="0" err="1" smtClean="0"/>
              <a:t>for</a:t>
            </a:r>
            <a:r>
              <a:rPr lang="de-CH" dirty="0" smtClean="0"/>
              <a:t> RRR</a:t>
            </a:r>
          </a:p>
          <a:p>
            <a:pPr>
              <a:spcBef>
                <a:spcPts val="600"/>
              </a:spcBef>
            </a:pPr>
            <a:endParaRPr lang="de-CH" dirty="0" smtClean="0"/>
          </a:p>
          <a:p>
            <a:pPr>
              <a:spcBef>
                <a:spcPts val="600"/>
              </a:spcBef>
            </a:pPr>
            <a:endParaRPr lang="de-CH" dirty="0" smtClean="0"/>
          </a:p>
          <a:p>
            <a:pPr>
              <a:spcBef>
                <a:spcPts val="600"/>
              </a:spcBef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9887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221" y="1086093"/>
            <a:ext cx="5907085" cy="1622827"/>
          </a:xfrm>
          <a:prstGeom prst="rect">
            <a:avLst/>
          </a:prstGeom>
          <a:effectLst>
            <a:outerShdw blurRad="76200" dir="18900000" sy="23000" kx="-1200000" algn="bl" rotWithShape="0">
              <a:prstClr val="black">
                <a:alpha val="20000"/>
              </a:prstClr>
            </a:outerShdw>
          </a:effectLst>
        </p:spPr>
      </p:pic>
      <p:sp>
        <p:nvSpPr>
          <p:cNvPr id="8" name="TextBox 7"/>
          <p:cNvSpPr txBox="1"/>
          <p:nvPr/>
        </p:nvSpPr>
        <p:spPr>
          <a:xfrm>
            <a:off x="611562" y="2838995"/>
            <a:ext cx="8385757" cy="246221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Web-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based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platforms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for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the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WMO Integrated Global Observing System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covering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land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,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air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,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ocean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space</a:t>
            </a:r>
            <a:endParaRPr lang="de-CH" sz="2200" dirty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documenting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stations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observations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,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their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histories</a:t>
            </a:r>
            <a:endParaRPr lang="de-CH" sz="2200" dirty="0" smtClean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enabling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comparison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of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requirements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and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capabilities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(RRR)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facilitating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network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planning</a:t>
            </a:r>
            <a:endParaRPr lang="de-CH" sz="2200" dirty="0" smtClean="0">
              <a:solidFill>
                <a:prstClr val="black"/>
              </a:solidFill>
              <a:latin typeface="Calibri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applicable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to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all WMO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Application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Areas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_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supporting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your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service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to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 </a:t>
            </a:r>
            <a:r>
              <a:rPr lang="de-CH" sz="2200" dirty="0" err="1" smtClean="0">
                <a:solidFill>
                  <a:prstClr val="black"/>
                </a:solidFill>
                <a:latin typeface="Calibri"/>
              </a:rPr>
              <a:t>society</a:t>
            </a:r>
            <a:r>
              <a:rPr lang="de-CH" sz="2200" dirty="0" smtClean="0">
                <a:solidFill>
                  <a:prstClr val="black"/>
                </a:solidFill>
                <a:latin typeface="Calibri"/>
              </a:rPr>
              <a:t>!</a:t>
            </a:r>
          </a:p>
        </p:txBody>
      </p:sp>
      <p:sp>
        <p:nvSpPr>
          <p:cNvPr id="2" name="Rectangle 1"/>
          <p:cNvSpPr/>
          <p:nvPr/>
        </p:nvSpPr>
        <p:spPr>
          <a:xfrm rot="20525804">
            <a:off x="4181082" y="4964900"/>
            <a:ext cx="5378743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c</a:t>
            </a:r>
            <a:r>
              <a:rPr lang="en-US" sz="3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oming now …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</a:pPr>
            <a:r>
              <a:rPr lang="en-US" sz="3600" b="1" dirty="0" smtClean="0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t>oscar.wmo.int/surface</a:t>
            </a:r>
            <a:endParaRPr lang="en-US" sz="3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Thanks</a:t>
            </a:r>
            <a:r>
              <a:rPr lang="de-CH" dirty="0">
                <a:solidFill>
                  <a:srgbClr val="FF0000"/>
                </a:solidFill>
                <a:latin typeface="Brush Script Std" pitchFamily="50" charset="0"/>
              </a:rPr>
              <a:t> </a:t>
            </a:r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for</a:t>
            </a:r>
            <a:r>
              <a:rPr lang="de-CH" dirty="0">
                <a:solidFill>
                  <a:srgbClr val="FF0000"/>
                </a:solidFill>
                <a:latin typeface="Brush Script Std" pitchFamily="50" charset="0"/>
              </a:rPr>
              <a:t> </a:t>
            </a:r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your</a:t>
            </a:r>
            <a:r>
              <a:rPr lang="de-CH" dirty="0">
                <a:solidFill>
                  <a:srgbClr val="FF0000"/>
                </a:solidFill>
                <a:latin typeface="Brush Script Std" pitchFamily="50" charset="0"/>
              </a:rPr>
              <a:t> </a:t>
            </a:r>
            <a:r>
              <a:rPr lang="de-CH" dirty="0" err="1">
                <a:solidFill>
                  <a:srgbClr val="FF0000"/>
                </a:solidFill>
                <a:latin typeface="Brush Script Std" pitchFamily="50" charset="0"/>
              </a:rPr>
              <a:t>attention</a:t>
            </a:r>
            <a:r>
              <a:rPr lang="de-CH" dirty="0" smtClean="0">
                <a:solidFill>
                  <a:srgbClr val="FF0000"/>
                </a:solidFill>
                <a:latin typeface="Brush Script Std" pitchFamily="50" charset="0"/>
              </a:rPr>
              <a:t>!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47502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:cut/>
      </p:transition>
    </mc:Choice>
    <mc:Fallback xmlns="">
      <p:transition spd="slow">
        <p:cut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9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4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1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5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6500"/>
                            </p:stCondLst>
                            <p:childTnLst>
                              <p:par>
                                <p:cTn id="28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1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600"/>
                            </p:stCondLst>
                            <p:childTnLst>
                              <p:par>
                                <p:cTn id="3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1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8700"/>
                            </p:stCondLst>
                            <p:childTnLst>
                              <p:par>
                                <p:cTn id="3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1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800"/>
                            </p:stCondLst>
                            <p:childTnLst>
                              <p:par>
                                <p:cTn id="40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22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uiExpand="1" build="p"/>
      <p:bldP spid="2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CH" dirty="0" err="1" smtClean="0"/>
              <a:t>Supplementary</a:t>
            </a:r>
            <a:r>
              <a:rPr lang="de-CH" dirty="0" smtClean="0"/>
              <a:t> material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84208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Integration «</a:t>
            </a:r>
            <a:r>
              <a:rPr lang="de-CH" dirty="0" err="1" smtClean="0"/>
              <a:t>Vol</a:t>
            </a:r>
            <a:r>
              <a:rPr lang="de-CH" dirty="0" smtClean="0"/>
              <a:t> A»</a:t>
            </a:r>
            <a:br>
              <a:rPr lang="de-CH" dirty="0" smtClean="0"/>
            </a:br>
            <a:r>
              <a:rPr lang="de-CH" sz="2000" dirty="0" smtClean="0"/>
              <a:t>1. Basics</a:t>
            </a:r>
            <a:endParaRPr lang="en-US" sz="2000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de-CH" dirty="0" smtClean="0"/>
              <a:t>All </a:t>
            </a:r>
            <a:r>
              <a:rPr lang="de-CH" dirty="0" err="1" smtClean="0"/>
              <a:t>stations</a:t>
            </a:r>
            <a:r>
              <a:rPr lang="de-CH" dirty="0" smtClean="0"/>
              <a:t> </a:t>
            </a:r>
            <a:r>
              <a:rPr lang="de-CH" dirty="0" err="1" smtClean="0"/>
              <a:t>integrated</a:t>
            </a:r>
            <a:r>
              <a:rPr lang="de-CH" dirty="0" smtClean="0"/>
              <a:t> </a:t>
            </a:r>
            <a:r>
              <a:rPr lang="de-CH" dirty="0" err="1" smtClean="0"/>
              <a:t>with</a:t>
            </a:r>
            <a:r>
              <a:rPr lang="de-CH" dirty="0" smtClean="0"/>
              <a:t> </a:t>
            </a:r>
            <a:r>
              <a:rPr lang="de-CH" dirty="0" err="1" smtClean="0"/>
              <a:t>territory</a:t>
            </a:r>
            <a:r>
              <a:rPr lang="de-CH" dirty="0" smtClean="0"/>
              <a:t>, </a:t>
            </a:r>
            <a:r>
              <a:rPr lang="de-CH" dirty="0" err="1" smtClean="0"/>
              <a:t>positions</a:t>
            </a:r>
            <a:endParaRPr lang="de-CH" dirty="0"/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de-CH" dirty="0" smtClean="0"/>
              <a:t>New WMO </a:t>
            </a:r>
            <a:r>
              <a:rPr lang="de-CH" dirty="0" err="1" smtClean="0"/>
              <a:t>identifier</a:t>
            </a:r>
            <a:r>
              <a:rPr lang="de-CH" dirty="0" smtClean="0"/>
              <a:t> </a:t>
            </a:r>
            <a:r>
              <a:rPr lang="de-CH" dirty="0" err="1" smtClean="0"/>
              <a:t>from</a:t>
            </a:r>
            <a:r>
              <a:rPr lang="de-CH" dirty="0" smtClean="0"/>
              <a:t> </a:t>
            </a:r>
            <a:r>
              <a:rPr lang="de-CH" dirty="0" err="1" smtClean="0"/>
              <a:t>old</a:t>
            </a:r>
            <a:r>
              <a:rPr lang="de-CH" dirty="0" smtClean="0"/>
              <a:t> WMO </a:t>
            </a:r>
            <a:r>
              <a:rPr lang="de-CH" dirty="0" err="1" smtClean="0"/>
              <a:t>index</a:t>
            </a:r>
            <a:r>
              <a:rPr lang="de-CH" dirty="0" smtClean="0"/>
              <a:t> and sub-index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en-US" dirty="0" err="1"/>
              <a:t>ObsRems</a:t>
            </a:r>
            <a:r>
              <a:rPr lang="en-US" dirty="0"/>
              <a:t> (as character string under station description</a:t>
            </a:r>
            <a:r>
              <a:rPr lang="en-US" dirty="0" smtClean="0"/>
              <a:t>)</a:t>
            </a:r>
          </a:p>
          <a:p>
            <a:pPr>
              <a:lnSpc>
                <a:spcPct val="150000"/>
              </a:lnSpc>
              <a:spcBef>
                <a:spcPts val="600"/>
              </a:spcBef>
            </a:pPr>
            <a:r>
              <a:rPr lang="de-CH" dirty="0"/>
              <a:t>Station </a:t>
            </a:r>
            <a:r>
              <a:rPr lang="de-CH" dirty="0" err="1"/>
              <a:t>class</a:t>
            </a:r>
            <a:r>
              <a:rPr lang="de-CH" dirty="0"/>
              <a:t> (</a:t>
            </a:r>
            <a:r>
              <a:rPr lang="de-CH" dirty="0" err="1"/>
              <a:t>from</a:t>
            </a:r>
            <a:r>
              <a:rPr lang="de-CH" dirty="0"/>
              <a:t> </a:t>
            </a:r>
            <a:r>
              <a:rPr lang="de-CH" dirty="0" err="1" smtClean="0"/>
              <a:t>ObsRems</a:t>
            </a:r>
            <a:r>
              <a:rPr lang="de-CH" dirty="0" smtClean="0"/>
              <a:t>)</a:t>
            </a:r>
          </a:p>
          <a:p>
            <a:pPr lvl="1">
              <a:lnSpc>
                <a:spcPct val="150000"/>
              </a:lnSpc>
              <a:spcBef>
                <a:spcPts val="600"/>
              </a:spcBef>
            </a:pPr>
            <a:r>
              <a:rPr lang="de-CH" b="1" dirty="0" smtClean="0"/>
              <a:t>A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aerodrome</a:t>
            </a:r>
            <a:r>
              <a:rPr lang="de-CH" dirty="0"/>
              <a:t>), </a:t>
            </a:r>
            <a:r>
              <a:rPr lang="de-CH" b="1" dirty="0" smtClean="0"/>
              <a:t>AGRIMET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agromet</a:t>
            </a:r>
            <a:r>
              <a:rPr lang="de-CH" dirty="0"/>
              <a:t> </a:t>
            </a:r>
            <a:r>
              <a:rPr lang="de-CH" dirty="0" err="1"/>
              <a:t>station</a:t>
            </a:r>
            <a:r>
              <a:rPr lang="de-CH" dirty="0"/>
              <a:t>), </a:t>
            </a:r>
            <a:r>
              <a:rPr lang="de-CH" b="1" dirty="0" smtClean="0"/>
              <a:t>C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coastal</a:t>
            </a:r>
            <a:r>
              <a:rPr lang="de-CH" dirty="0"/>
              <a:t>), </a:t>
            </a:r>
            <a:r>
              <a:rPr lang="de-CH" b="1" dirty="0" smtClean="0"/>
              <a:t>HD/A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helideck</a:t>
            </a:r>
            <a:r>
              <a:rPr lang="de-CH" dirty="0"/>
              <a:t>, offshore), </a:t>
            </a:r>
            <a:r>
              <a:rPr lang="de-CH" b="1" dirty="0" smtClean="0"/>
              <a:t>HU/FC</a:t>
            </a:r>
            <a:r>
              <a:rPr lang="de-CH" dirty="0" smtClean="0"/>
              <a:t> </a:t>
            </a:r>
            <a:r>
              <a:rPr lang="de-CH" dirty="0"/>
              <a:t>(h</a:t>
            </a:r>
            <a:r>
              <a:rPr lang="en-US" dirty="0" err="1"/>
              <a:t>urricane</a:t>
            </a:r>
            <a:r>
              <a:rPr lang="en-US" dirty="0"/>
              <a:t>, tropical cyclone or typhoon forecast </a:t>
            </a:r>
            <a:r>
              <a:rPr lang="en-US" dirty="0" err="1"/>
              <a:t>centre</a:t>
            </a:r>
            <a:r>
              <a:rPr lang="de-CH" dirty="0"/>
              <a:t>), </a:t>
            </a:r>
            <a:r>
              <a:rPr lang="de-CH" b="1" dirty="0" smtClean="0"/>
              <a:t>HY/A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seaplane</a:t>
            </a:r>
            <a:r>
              <a:rPr lang="de-CH" dirty="0"/>
              <a:t> </a:t>
            </a:r>
            <a:r>
              <a:rPr lang="de-CH" dirty="0" err="1"/>
              <a:t>base</a:t>
            </a:r>
            <a:r>
              <a:rPr lang="de-CH" dirty="0"/>
              <a:t>), </a:t>
            </a:r>
            <a:r>
              <a:rPr lang="de-CH" b="1" dirty="0" smtClean="0"/>
              <a:t>L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lightship</a:t>
            </a:r>
            <a:r>
              <a:rPr lang="de-CH" dirty="0"/>
              <a:t>), </a:t>
            </a:r>
            <a:r>
              <a:rPr lang="de-CH" b="1" dirty="0" smtClean="0"/>
              <a:t>LH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lighthouse</a:t>
            </a:r>
            <a:r>
              <a:rPr lang="de-CH" dirty="0"/>
              <a:t>), </a:t>
            </a:r>
            <a:r>
              <a:rPr lang="de-CH" b="1" dirty="0" smtClean="0"/>
              <a:t>M</a:t>
            </a:r>
            <a:r>
              <a:rPr lang="de-CH" dirty="0" smtClean="0"/>
              <a:t> </a:t>
            </a:r>
            <a:r>
              <a:rPr lang="de-CH" dirty="0"/>
              <a:t>(</a:t>
            </a:r>
            <a:r>
              <a:rPr lang="de-CH" dirty="0" err="1"/>
              <a:t>mountain</a:t>
            </a:r>
            <a:r>
              <a:rPr lang="de-CH" dirty="0"/>
              <a:t> </a:t>
            </a:r>
            <a:r>
              <a:rPr lang="de-CH" dirty="0" err="1"/>
              <a:t>station</a:t>
            </a:r>
            <a:r>
              <a:rPr lang="de-CH" dirty="0"/>
              <a:t>), </a:t>
            </a:r>
            <a:r>
              <a:rPr lang="de-CH" b="1" dirty="0" smtClean="0"/>
              <a:t>R/FC</a:t>
            </a:r>
            <a:r>
              <a:rPr lang="de-CH" dirty="0" smtClean="0"/>
              <a:t> </a:t>
            </a:r>
            <a:r>
              <a:rPr lang="de-CH" dirty="0"/>
              <a:t>(River </a:t>
            </a:r>
            <a:r>
              <a:rPr lang="de-CH" dirty="0" err="1"/>
              <a:t>forecast</a:t>
            </a:r>
            <a:r>
              <a:rPr lang="de-CH" dirty="0"/>
              <a:t> </a:t>
            </a:r>
            <a:r>
              <a:rPr lang="de-CH" dirty="0" err="1"/>
              <a:t>centre</a:t>
            </a:r>
            <a:r>
              <a:rPr lang="de-CH" dirty="0"/>
              <a:t>), </a:t>
            </a:r>
            <a:r>
              <a:rPr lang="en-US" b="1" dirty="0" smtClean="0"/>
              <a:t>TI/WA/FC</a:t>
            </a:r>
            <a:r>
              <a:rPr lang="en-US" dirty="0" smtClean="0"/>
              <a:t> </a:t>
            </a:r>
            <a:r>
              <a:rPr lang="en-US" dirty="0"/>
              <a:t>(Tidal wave forecast </a:t>
            </a:r>
            <a:r>
              <a:rPr lang="en-US" dirty="0" err="1"/>
              <a:t>centre</a:t>
            </a:r>
            <a:r>
              <a:rPr lang="en-US" dirty="0" smtClean="0"/>
              <a:t>)</a:t>
            </a:r>
            <a:endParaRPr lang="de-CH" dirty="0" smtClean="0"/>
          </a:p>
        </p:txBody>
      </p:sp>
    </p:spTree>
    <p:extLst>
      <p:ext uri="{BB962C8B-B14F-4D97-AF65-F5344CB8AC3E}">
        <p14:creationId xmlns:p14="http://schemas.microsoft.com/office/powerpoint/2010/main" val="955655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Integration «</a:t>
            </a:r>
            <a:r>
              <a:rPr lang="de-CH" dirty="0" err="1" smtClean="0"/>
              <a:t>Vol</a:t>
            </a:r>
            <a:r>
              <a:rPr lang="de-CH" dirty="0" smtClean="0"/>
              <a:t> A»</a:t>
            </a:r>
            <a:br>
              <a:rPr lang="de-CH" dirty="0" smtClean="0"/>
            </a:br>
            <a:r>
              <a:rPr lang="de-CH" sz="2000" dirty="0" smtClean="0"/>
              <a:t>2. </a:t>
            </a:r>
            <a:r>
              <a:rPr lang="de-CH" sz="2000" dirty="0" err="1" smtClean="0"/>
              <a:t>Observations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dirty="0" smtClean="0"/>
              <a:t>Surface </a:t>
            </a:r>
            <a:r>
              <a:rPr lang="de-CH" dirty="0" err="1"/>
              <a:t>observation</a:t>
            </a:r>
            <a:r>
              <a:rPr lang="de-CH" dirty="0"/>
              <a:t> </a:t>
            </a:r>
            <a:r>
              <a:rPr lang="de-CH" dirty="0" err="1"/>
              <a:t>program</a:t>
            </a:r>
            <a:r>
              <a:rPr lang="de-CH" dirty="0"/>
              <a:t> </a:t>
            </a:r>
            <a:r>
              <a:rPr lang="en-US" dirty="0"/>
              <a:t>(from WMO No. 544)</a:t>
            </a:r>
            <a:endParaRPr lang="de-CH" dirty="0"/>
          </a:p>
          <a:p>
            <a:pPr lvl="1"/>
            <a:r>
              <a:rPr lang="en-US" dirty="0"/>
              <a:t>Manned station</a:t>
            </a:r>
          </a:p>
          <a:p>
            <a:pPr lvl="2"/>
            <a:r>
              <a:rPr lang="en-US" dirty="0" smtClean="0"/>
              <a:t>“Pressure</a:t>
            </a:r>
            <a:r>
              <a:rPr lang="en-US" dirty="0"/>
              <a:t>", "Wind (direction and speed)", "Air temperature", "Humidity", "Present weather", "Past weather", "Cloud amount", "Type of cloud", "Height of cloud base", "Visibility“</a:t>
            </a:r>
          </a:p>
          <a:p>
            <a:pPr lvl="1"/>
            <a:r>
              <a:rPr lang="en-US" dirty="0"/>
              <a:t>Automatic station (from “AUT” flag in </a:t>
            </a:r>
            <a:r>
              <a:rPr lang="en-US" dirty="0" err="1"/>
              <a:t>ObsRems</a:t>
            </a:r>
            <a:r>
              <a:rPr lang="en-US" dirty="0"/>
              <a:t>)</a:t>
            </a:r>
          </a:p>
          <a:p>
            <a:pPr lvl="2"/>
            <a:r>
              <a:rPr lang="en-US" dirty="0" smtClean="0"/>
              <a:t>“Pressure</a:t>
            </a:r>
            <a:r>
              <a:rPr lang="en-US" dirty="0"/>
              <a:t>", "Wind (direction and speed)", "Air temperature", "Humidity“, “Precipitation (yes/no)”</a:t>
            </a:r>
          </a:p>
          <a:p>
            <a:r>
              <a:rPr lang="en-US" dirty="0"/>
              <a:t>Barometer height (from HA) for observation “pressure</a:t>
            </a:r>
            <a:r>
              <a:rPr lang="en-US" dirty="0" smtClean="0"/>
              <a:t>”</a:t>
            </a:r>
          </a:p>
          <a:p>
            <a:r>
              <a:rPr lang="de-CH" dirty="0"/>
              <a:t>Additional </a:t>
            </a:r>
            <a:r>
              <a:rPr lang="de-CH" dirty="0" err="1"/>
              <a:t>observations</a:t>
            </a:r>
            <a:r>
              <a:rPr lang="de-CH" dirty="0"/>
              <a:t> (</a:t>
            </a:r>
            <a:r>
              <a:rPr lang="de-CH" dirty="0" err="1"/>
              <a:t>from</a:t>
            </a:r>
            <a:r>
              <a:rPr lang="de-CH" dirty="0"/>
              <a:t> </a:t>
            </a:r>
            <a:r>
              <a:rPr lang="de-CH" dirty="0" err="1"/>
              <a:t>ObsRems</a:t>
            </a:r>
            <a:r>
              <a:rPr lang="de-CH" dirty="0"/>
              <a:t>)</a:t>
            </a:r>
          </a:p>
          <a:p>
            <a:pPr lvl="1"/>
            <a:r>
              <a:rPr lang="de-CH" dirty="0"/>
              <a:t>40 </a:t>
            </a:r>
            <a:r>
              <a:rPr lang="de-CH" dirty="0" smtClean="0"/>
              <a:t>variables (</a:t>
            </a:r>
            <a:r>
              <a:rPr lang="de-CH" dirty="0" err="1" smtClean="0"/>
              <a:t>only</a:t>
            </a:r>
            <a:r>
              <a:rPr lang="de-CH" dirty="0" smtClean="0"/>
              <a:t> </a:t>
            </a:r>
            <a:r>
              <a:rPr lang="de-CH" dirty="0" err="1" smtClean="0"/>
              <a:t>well</a:t>
            </a:r>
            <a:r>
              <a:rPr lang="de-CH" dirty="0" smtClean="0"/>
              <a:t> </a:t>
            </a:r>
            <a:r>
              <a:rPr lang="de-CH" dirty="0" err="1" smtClean="0"/>
              <a:t>defined</a:t>
            </a:r>
            <a:r>
              <a:rPr lang="de-CH" dirty="0" smtClean="0"/>
              <a:t> variables </a:t>
            </a:r>
            <a:r>
              <a:rPr lang="de-CH" dirty="0" err="1" smtClean="0"/>
              <a:t>integrated</a:t>
            </a:r>
            <a:r>
              <a:rPr lang="de-CH" dirty="0" smtClean="0"/>
              <a:t>)</a:t>
            </a:r>
          </a:p>
          <a:p>
            <a:r>
              <a:rPr lang="de-CH" dirty="0" err="1"/>
              <a:t>Upper-air</a:t>
            </a:r>
            <a:r>
              <a:rPr lang="de-CH" dirty="0"/>
              <a:t> </a:t>
            </a:r>
            <a:r>
              <a:rPr lang="de-CH" dirty="0" err="1"/>
              <a:t>observations</a:t>
            </a:r>
            <a:r>
              <a:rPr lang="de-CH" dirty="0"/>
              <a:t> (</a:t>
            </a:r>
            <a:r>
              <a:rPr lang="de-CH" dirty="0" err="1"/>
              <a:t>from</a:t>
            </a:r>
            <a:r>
              <a:rPr lang="de-CH" dirty="0"/>
              <a:t> UA-1 … UA-4)</a:t>
            </a:r>
          </a:p>
          <a:p>
            <a:pPr lvl="1"/>
            <a:r>
              <a:rPr lang="de-CH" dirty="0"/>
              <a:t>«R»: PTU, wind</a:t>
            </a:r>
          </a:p>
          <a:p>
            <a:pPr lvl="1"/>
            <a:r>
              <a:rPr lang="de-CH" dirty="0"/>
              <a:t>«P», «W», «WP»: </a:t>
            </a:r>
            <a:r>
              <a:rPr lang="de-CH" dirty="0" smtClean="0"/>
              <a:t>wind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07063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dirty="0" smtClean="0"/>
              <a:t>Data Integration «</a:t>
            </a:r>
            <a:r>
              <a:rPr lang="de-CH" dirty="0" err="1" smtClean="0"/>
              <a:t>Vol</a:t>
            </a:r>
            <a:r>
              <a:rPr lang="de-CH" dirty="0" smtClean="0"/>
              <a:t> A»</a:t>
            </a:r>
            <a:br>
              <a:rPr lang="de-CH" dirty="0" smtClean="0"/>
            </a:br>
            <a:r>
              <a:rPr lang="de-CH" sz="2000" dirty="0" smtClean="0"/>
              <a:t>3. </a:t>
            </a:r>
            <a:r>
              <a:rPr lang="de-CH" sz="2000" dirty="0" err="1" smtClean="0"/>
              <a:t>Schedules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de-CH" sz="1900" dirty="0"/>
              <a:t>Surface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synoptic</a:t>
            </a:r>
            <a:r>
              <a:rPr lang="de-CH" sz="1600" dirty="0"/>
              <a:t> </a:t>
            </a:r>
            <a:r>
              <a:rPr lang="de-CH" sz="1600" dirty="0" err="1"/>
              <a:t>schedules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SO-1 … SO-8)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(semi-)</a:t>
            </a:r>
            <a:r>
              <a:rPr lang="de-CH" sz="1600" dirty="0" err="1"/>
              <a:t>hourly</a:t>
            </a:r>
            <a:r>
              <a:rPr lang="de-CH" sz="1600" dirty="0"/>
              <a:t> </a:t>
            </a:r>
            <a:r>
              <a:rPr lang="de-CH" sz="1600" dirty="0" err="1"/>
              <a:t>observations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</a:t>
            </a:r>
            <a:r>
              <a:rPr lang="de-CH" sz="1600" dirty="0" err="1"/>
              <a:t>ObsHs</a:t>
            </a:r>
            <a:r>
              <a:rPr lang="de-CH" sz="1600" dirty="0"/>
              <a:t>)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some</a:t>
            </a:r>
            <a:r>
              <a:rPr lang="de-CH" sz="1600" dirty="0"/>
              <a:t> </a:t>
            </a:r>
            <a:r>
              <a:rPr lang="de-CH" sz="1600" dirty="0" err="1"/>
              <a:t>constraints</a:t>
            </a:r>
            <a:r>
              <a:rPr lang="de-CH" sz="1600" dirty="0"/>
              <a:t> </a:t>
            </a:r>
            <a:r>
              <a:rPr lang="de-CH" sz="1600" dirty="0" err="1"/>
              <a:t>concerning</a:t>
            </a:r>
            <a:r>
              <a:rPr lang="de-CH" sz="1600" dirty="0"/>
              <a:t> </a:t>
            </a:r>
            <a:r>
              <a:rPr lang="de-CH" sz="1600" dirty="0" err="1"/>
              <a:t>weekdays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</a:t>
            </a:r>
            <a:r>
              <a:rPr lang="de-CH" sz="1600" dirty="0" err="1"/>
              <a:t>ObsRems</a:t>
            </a:r>
            <a:r>
              <a:rPr lang="de-CH" sz="1600" dirty="0"/>
              <a:t>)</a:t>
            </a:r>
          </a:p>
          <a:p>
            <a:endParaRPr lang="de-CH" sz="1900" dirty="0"/>
          </a:p>
          <a:p>
            <a:r>
              <a:rPr lang="de-CH" sz="1900" dirty="0" err="1"/>
              <a:t>Upper</a:t>
            </a:r>
            <a:r>
              <a:rPr lang="de-CH" sz="1900" dirty="0"/>
              <a:t>-Air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upper-air</a:t>
            </a:r>
            <a:r>
              <a:rPr lang="de-CH" sz="1600" dirty="0"/>
              <a:t> </a:t>
            </a:r>
            <a:r>
              <a:rPr lang="de-CH" sz="1600" dirty="0" err="1"/>
              <a:t>schedules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UA-1 … UA-4)</a:t>
            </a:r>
          </a:p>
          <a:p>
            <a:pPr lvl="1"/>
            <a:r>
              <a:rPr lang="de-CH" sz="1600" dirty="0" err="1"/>
              <a:t>Consider</a:t>
            </a:r>
            <a:r>
              <a:rPr lang="de-CH" sz="1600" dirty="0"/>
              <a:t> </a:t>
            </a:r>
            <a:r>
              <a:rPr lang="de-CH" sz="1600" dirty="0" err="1"/>
              <a:t>some</a:t>
            </a:r>
            <a:r>
              <a:rPr lang="de-CH" sz="1600" dirty="0"/>
              <a:t> </a:t>
            </a:r>
            <a:r>
              <a:rPr lang="de-CH" sz="1600" dirty="0" err="1"/>
              <a:t>constraints</a:t>
            </a:r>
            <a:r>
              <a:rPr lang="de-CH" sz="1600" dirty="0"/>
              <a:t> </a:t>
            </a:r>
            <a:r>
              <a:rPr lang="de-CH" sz="1600" dirty="0" err="1"/>
              <a:t>concerning</a:t>
            </a:r>
            <a:r>
              <a:rPr lang="de-CH" sz="1600" dirty="0"/>
              <a:t> </a:t>
            </a:r>
            <a:r>
              <a:rPr lang="de-CH" sz="1600" dirty="0" err="1"/>
              <a:t>weekdays</a:t>
            </a:r>
            <a:r>
              <a:rPr lang="de-CH" sz="1600" dirty="0"/>
              <a:t> (</a:t>
            </a:r>
            <a:r>
              <a:rPr lang="de-CH" sz="1600" dirty="0" err="1"/>
              <a:t>from</a:t>
            </a:r>
            <a:r>
              <a:rPr lang="de-CH" sz="1600" dirty="0"/>
              <a:t> </a:t>
            </a:r>
            <a:r>
              <a:rPr lang="de-CH" sz="1600" dirty="0" err="1"/>
              <a:t>ObsRems</a:t>
            </a:r>
            <a:r>
              <a:rPr lang="de-CH" sz="1600" dirty="0"/>
              <a:t>)</a:t>
            </a:r>
          </a:p>
          <a:p>
            <a:pPr lvl="1"/>
            <a:endParaRPr lang="de-CH" sz="1600" dirty="0"/>
          </a:p>
          <a:p>
            <a:pPr>
              <a:buFont typeface="Wingdings"/>
              <a:buChar char="à"/>
            </a:pPr>
            <a:r>
              <a:rPr lang="de-CH" sz="1900" dirty="0" err="1">
                <a:sym typeface="Wingdings" panose="05000000000000000000" pitchFamily="2" charset="2"/>
              </a:rPr>
              <a:t>Schedules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are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formally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correct</a:t>
            </a:r>
            <a:r>
              <a:rPr lang="de-CH" sz="1900" dirty="0">
                <a:sym typeface="Wingdings" panose="05000000000000000000" pitchFamily="2" charset="2"/>
              </a:rPr>
              <a:t>, but </a:t>
            </a:r>
            <a:r>
              <a:rPr lang="de-CH" sz="1900" dirty="0" err="1">
                <a:sym typeface="Wingdings" panose="05000000000000000000" pitchFamily="2" charset="2"/>
              </a:rPr>
              <a:t>can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be</a:t>
            </a:r>
            <a:r>
              <a:rPr lang="de-CH" sz="1900" dirty="0">
                <a:sym typeface="Wingdings" panose="05000000000000000000" pitchFamily="2" charset="2"/>
              </a:rPr>
              <a:t> redundant </a:t>
            </a:r>
            <a:r>
              <a:rPr lang="de-CH" sz="1700" dirty="0">
                <a:sym typeface="Wingdings" panose="05000000000000000000" pitchFamily="2" charset="2"/>
              </a:rPr>
              <a:t/>
            </a:r>
            <a:br>
              <a:rPr lang="de-CH" sz="1700" dirty="0">
                <a:sym typeface="Wingdings" panose="05000000000000000000" pitchFamily="2" charset="2"/>
              </a:rPr>
            </a:br>
            <a:r>
              <a:rPr lang="de-CH" sz="1700" dirty="0" smtClean="0">
                <a:sym typeface="Wingdings" panose="05000000000000000000" pitchFamily="2" charset="2"/>
              </a:rPr>
              <a:t>	</a:t>
            </a:r>
            <a:endParaRPr lang="de-CH" sz="1700" dirty="0">
              <a:sym typeface="Wingdings" panose="05000000000000000000" pitchFamily="2" charset="2"/>
            </a:endParaRPr>
          </a:p>
          <a:p>
            <a:pPr>
              <a:buFont typeface="Wingdings"/>
              <a:buChar char="à"/>
            </a:pPr>
            <a:r>
              <a:rPr lang="de-CH" sz="1900" dirty="0" err="1">
                <a:sym typeface="Wingdings" panose="05000000000000000000" pitchFamily="2" charset="2"/>
              </a:rPr>
              <a:t>No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schedules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for</a:t>
            </a:r>
            <a:r>
              <a:rPr lang="de-CH" sz="1900" dirty="0">
                <a:sym typeface="Wingdings" panose="05000000000000000000" pitchFamily="2" charset="2"/>
              </a:rPr>
              <a:t> «additional» </a:t>
            </a:r>
            <a:r>
              <a:rPr lang="de-CH" sz="1900" dirty="0" err="1">
                <a:sym typeface="Wingdings" panose="05000000000000000000" pitchFamily="2" charset="2"/>
              </a:rPr>
              <a:t>observations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smtClean="0">
                <a:sym typeface="Wingdings" panose="05000000000000000000" pitchFamily="2" charset="2"/>
              </a:rPr>
              <a:t/>
            </a:r>
            <a:br>
              <a:rPr lang="de-CH" sz="1900" dirty="0" smtClean="0">
                <a:sym typeface="Wingdings" panose="05000000000000000000" pitchFamily="2" charset="2"/>
              </a:rPr>
            </a:br>
            <a:r>
              <a:rPr lang="de-CH" sz="1900" dirty="0" smtClean="0">
                <a:sym typeface="Wingdings" panose="05000000000000000000" pitchFamily="2" charset="2"/>
              </a:rPr>
              <a:t>(</a:t>
            </a:r>
            <a:r>
              <a:rPr lang="de-CH" sz="1900" dirty="0" err="1">
                <a:sym typeface="Wingdings" panose="05000000000000000000" pitchFamily="2" charset="2"/>
              </a:rPr>
              <a:t>too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little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information</a:t>
            </a:r>
            <a:r>
              <a:rPr lang="de-CH" sz="1900" dirty="0">
                <a:sym typeface="Wingdings" panose="05000000000000000000" pitchFamily="2" charset="2"/>
              </a:rPr>
              <a:t> </a:t>
            </a:r>
            <a:r>
              <a:rPr lang="de-CH" sz="1900" dirty="0" err="1">
                <a:sym typeface="Wingdings" panose="05000000000000000000" pitchFamily="2" charset="2"/>
              </a:rPr>
              <a:t>available</a:t>
            </a:r>
            <a:r>
              <a:rPr lang="de-CH" sz="1900" dirty="0">
                <a:sym typeface="Wingdings" panose="05000000000000000000" pitchFamily="2" charset="2"/>
              </a:rPr>
              <a:t>)</a:t>
            </a:r>
            <a:endParaRPr lang="de-CH" sz="1900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7913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 bwMode="auto">
          <a:xfrm>
            <a:off x="0" y="5949280"/>
            <a:ext cx="8964488" cy="908720"/>
          </a:xfrm>
          <a:prstGeom prst="rect">
            <a:avLst/>
          </a:prstGeom>
          <a:solidFill>
            <a:schemeClr val="bg1"/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1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CH" sz="2400" dirty="0" smtClean="0"/>
              <a:t>https://gawsisdepl.meteoswiss.ch/GAWSIS</a:t>
            </a:r>
            <a:endParaRPr lang="en-US" sz="24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1841" y="1320201"/>
            <a:ext cx="5619352" cy="5128107"/>
          </a:xfrm>
          <a:prstGeom prst="rect">
            <a:avLst/>
          </a:prstGeom>
          <a:noFill/>
          <a:ln w="317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553" y="5176168"/>
            <a:ext cx="2100027" cy="127214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7" name="Bent Arrow 6"/>
          <p:cNvSpPr/>
          <p:nvPr/>
        </p:nvSpPr>
        <p:spPr bwMode="auto">
          <a:xfrm>
            <a:off x="1835696" y="4221088"/>
            <a:ext cx="864096" cy="720080"/>
          </a:xfrm>
          <a:prstGeom prst="bentArrow">
            <a:avLst>
              <a:gd name="adj1" fmla="val 12886"/>
              <a:gd name="adj2" fmla="val 25356"/>
              <a:gd name="adj3" fmla="val 25000"/>
              <a:gd name="adj4" fmla="val 40900"/>
            </a:avLst>
          </a:prstGeom>
          <a:solidFill>
            <a:srgbClr val="FF0000"/>
          </a:solidFill>
          <a:ln w="254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de-CH" sz="1400" b="1" i="0" u="none" strike="noStrike" cap="none" normalizeH="0" baseline="0" smtClean="0">
              <a:ln>
                <a:noFill/>
              </a:ln>
              <a:solidFill>
                <a:srgbClr val="FF0000"/>
              </a:solidFill>
              <a:effectLst/>
              <a:latin typeface="Arial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2096" y="1602249"/>
            <a:ext cx="264459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1800" dirty="0" smtClean="0"/>
              <a:t>WIGOS </a:t>
            </a:r>
            <a:r>
              <a:rPr lang="de-CH" sz="1800" dirty="0" err="1" smtClean="0"/>
              <a:t>metadata</a:t>
            </a:r>
            <a:r>
              <a:rPr lang="de-CH" sz="1800" dirty="0" smtClean="0"/>
              <a:t> standard-</a:t>
            </a:r>
            <a:r>
              <a:rPr lang="de-CH" sz="1800" dirty="0" err="1" smtClean="0"/>
              <a:t>compliant</a:t>
            </a:r>
            <a:endParaRPr lang="de-CH" sz="1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de-CH" sz="1800" dirty="0" err="1" smtClean="0"/>
              <a:t>Historization</a:t>
            </a:r>
            <a:endParaRPr lang="de-CH" sz="1800" dirty="0"/>
          </a:p>
          <a:p>
            <a:r>
              <a:rPr lang="de-CH" sz="1800" dirty="0" smtClean="0"/>
              <a:t>	</a:t>
            </a:r>
          </a:p>
          <a:p>
            <a:endParaRPr lang="de-CH" sz="1800" dirty="0"/>
          </a:p>
          <a:p>
            <a:r>
              <a:rPr lang="de-CH" sz="1800" dirty="0" smtClean="0"/>
              <a:t>GO LIVE in 2015/Q3</a:t>
            </a:r>
          </a:p>
          <a:p>
            <a:endParaRPr lang="de-CH" sz="1800" dirty="0"/>
          </a:p>
          <a:p>
            <a:r>
              <a:rPr lang="de-CH" sz="1800" b="1" dirty="0" err="1" smtClean="0"/>
              <a:t>Please</a:t>
            </a:r>
            <a:r>
              <a:rPr lang="de-CH" sz="1800" b="1" dirty="0" smtClean="0"/>
              <a:t> </a:t>
            </a:r>
            <a:r>
              <a:rPr lang="de-CH" sz="1800" b="1" dirty="0" err="1" smtClean="0"/>
              <a:t>sign</a:t>
            </a:r>
            <a:r>
              <a:rPr lang="de-CH" sz="1800" b="1" dirty="0" smtClean="0"/>
              <a:t> </a:t>
            </a:r>
            <a:r>
              <a:rPr lang="de-CH" sz="1800" b="1" dirty="0" err="1" smtClean="0"/>
              <a:t>up</a:t>
            </a:r>
            <a:r>
              <a:rPr lang="de-CH" sz="1800" b="1" dirty="0" smtClean="0"/>
              <a:t> </a:t>
            </a:r>
            <a:r>
              <a:rPr lang="de-CH" sz="1800" b="1" dirty="0" err="1" smtClean="0"/>
              <a:t>for</a:t>
            </a:r>
            <a:r>
              <a:rPr lang="de-CH" sz="1800" b="1" dirty="0" smtClean="0"/>
              <a:t> </a:t>
            </a:r>
            <a:br>
              <a:rPr lang="de-CH" sz="1800" b="1" dirty="0" smtClean="0"/>
            </a:br>
            <a:r>
              <a:rPr lang="de-CH" sz="1800" b="1" dirty="0" smtClean="0"/>
              <a:t>Beta-</a:t>
            </a:r>
            <a:r>
              <a:rPr lang="de-CH" sz="1800" b="1" dirty="0" err="1" smtClean="0"/>
              <a:t>testing</a:t>
            </a:r>
            <a:r>
              <a:rPr lang="de-CH" sz="1800" b="1" dirty="0" smtClean="0"/>
              <a:t>!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de-CH" sz="1800" dirty="0"/>
          </a:p>
        </p:txBody>
      </p:sp>
    </p:spTree>
    <p:extLst>
      <p:ext uri="{BB962C8B-B14F-4D97-AF65-F5344CB8AC3E}">
        <p14:creationId xmlns:p14="http://schemas.microsoft.com/office/powerpoint/2010/main" val="1057491335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5" name="Shape 155"/>
          <p:cNvSpPr>
            <a:spLocks noGrp="1"/>
          </p:cNvSpPr>
          <p:nvPr>
            <p:ph type="title"/>
          </p:nvPr>
        </p:nvSpPr>
        <p:spPr>
          <a:xfrm>
            <a:off x="5580112" y="0"/>
            <a:ext cx="3384503" cy="408096"/>
          </a:xfrm>
          <a:prstGeom prst="rect">
            <a:avLst/>
          </a:prstGeom>
        </p:spPr>
        <p:txBody>
          <a:bodyPr lIns="0" tIns="0" rIns="0" bIns="0">
            <a:noAutofit/>
          </a:bodyPr>
          <a:lstStyle/>
          <a:p>
            <a:pPr lvl="0"/>
            <a:r>
              <a:rPr lang="de-CH" sz="1200" dirty="0" smtClean="0"/>
              <a:t>Source: Sue Barrell, Cg-17 WIGOS </a:t>
            </a:r>
            <a:r>
              <a:rPr lang="de-CH" sz="1200" dirty="0" err="1" smtClean="0"/>
              <a:t>side</a:t>
            </a:r>
            <a:r>
              <a:rPr lang="de-CH" sz="1200" dirty="0" smtClean="0"/>
              <a:t> </a:t>
            </a:r>
            <a:r>
              <a:rPr lang="de-CH" sz="1200" dirty="0" err="1" smtClean="0"/>
              <a:t>event</a:t>
            </a:r>
            <a:endParaRPr sz="1200" dirty="0"/>
          </a:p>
        </p:txBody>
      </p:sp>
      <p:sp>
        <p:nvSpPr>
          <p:cNvPr id="156" name="Shape 156"/>
          <p:cNvSpPr>
            <a:spLocks noGrp="1"/>
          </p:cNvSpPr>
          <p:nvPr>
            <p:ph type="sldNum" sz="quarter" idx="2"/>
          </p:nvPr>
        </p:nvSpPr>
        <p:spPr>
          <a:xfrm>
            <a:off x="5867402" y="6478589"/>
            <a:ext cx="1152525" cy="172815"/>
          </a:xfrm>
          <a:prstGeom prst="rect">
            <a:avLst/>
          </a:prstGeom>
          <a:extLst>
            <a:ext uri="{C572A759-6A51-4108-AA02-DFA0A04FC94B}">
              <ma14:wrappingTextBoxFlag xmlns="" xmlns:ma14="http://schemas.microsoft.com/office/mac/drawingml/2011/main" val="1"/>
            </a:ext>
          </a:extLst>
        </p:spPr>
        <p:txBody>
          <a:bodyPr lIns="0" tIns="0" rIns="0" bIns="0">
            <a:normAutofit fontScale="77500" lnSpcReduction="20000"/>
          </a:bodyPr>
          <a:lstStyle/>
          <a:p>
            <a:pPr>
              <a:defRPr sz="1800"/>
            </a:pPr>
            <a:fld id="{86CB4B4D-7CA3-9044-876B-883B54F8677D}" type="slidenum">
              <a:rPr>
                <a:solidFill>
                  <a:srgbClr val="000000"/>
                </a:solidFill>
              </a:rPr>
              <a:pPr>
                <a:defRPr sz="1800"/>
              </a:pPr>
              <a:t>31</a:t>
            </a:fld>
            <a:endParaRPr>
              <a:solidFill>
                <a:srgbClr val="000000"/>
              </a:solidFill>
            </a:endParaRPr>
          </a:p>
        </p:txBody>
      </p:sp>
      <p:pic>
        <p:nvPicPr>
          <p:cNvPr id="157" name="image14.jpeg"/>
          <p:cNvPicPr/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408096"/>
            <a:ext cx="9144000" cy="6333272"/>
          </a:xfrm>
          <a:prstGeom prst="rect">
            <a:avLst/>
          </a:prstGeom>
          <a:ln w="12700">
            <a:miter lim="400000"/>
          </a:ln>
        </p:spPr>
      </p:pic>
    </p:spTree>
    <p:extLst>
      <p:ext uri="{BB962C8B-B14F-4D97-AF65-F5344CB8AC3E}">
        <p14:creationId xmlns:p14="http://schemas.microsoft.com/office/powerpoint/2010/main" val="4174032688"/>
      </p:ext>
    </p:ext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D MeteoSchweiz Variante 1">
  <a:themeElements>
    <a:clrScheme name="GSEDI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SEDI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CH" sz="21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GSEDI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SEDI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713E39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BBAFAE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SEDI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BBE0E3"/>
      </a:accent1>
      <a:accent2>
        <a:srgbClr val="333399"/>
      </a:accent2>
      <a:accent3>
        <a:srgbClr val="8F8F8F"/>
      </a:accent3>
      <a:accent4>
        <a:srgbClr val="707070"/>
      </a:accent4>
      <a:accent5>
        <a:srgbClr val="DAEDEF"/>
      </a:accent5>
      <a:accent6>
        <a:srgbClr val="2D2D8A"/>
      </a:accent6>
      <a:hlink>
        <a:srgbClr val="0000FF"/>
      </a:hlink>
      <a:folHlink>
        <a:srgbClr val="FF00FF"/>
      </a:folHlink>
    </a:clrScheme>
    <a:fontScheme name="Default">
      <a:majorFont>
        <a:latin typeface="Avenir Roman"/>
        <a:ea typeface="Avenir Roman"/>
        <a:cs typeface="Avenir Roman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381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25400" cap="flat">
          <a:solidFill>
            <a:srgbClr val="BBE0E3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45718" tIns="45718" rIns="45718" bIns="45718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BBE0E3"/>
          </a:solidFill>
          <a:prstDash val="solid"/>
          <a:bevel/>
        </a:ln>
        <a:effectLst>
          <a:outerShdw blurRad="38100" dist="23000" dir="5400000" rotWithShape="0">
            <a:srgbClr val="000000">
              <a:alpha val="35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8" tIns="45718" rIns="45718" bIns="45718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140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+mn-lt"/>
            <a:ea typeface="+mn-ea"/>
            <a:cs typeface="+mn-cs"/>
            <a:sym typeface="Helvetic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3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Lariss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711EB1397DA214C991D0114E1C6705F" ma:contentTypeVersion="1" ma:contentTypeDescription="Ein neues Dokument erstellen." ma:contentTypeScope="" ma:versionID="4f497952251489acb7320a0ddcdc69ee">
  <xsd:schema xmlns:xsd="http://www.w3.org/2001/XMLSchema" xmlns:p="http://schemas.microsoft.com/office/2006/metadata/properties" xmlns:ns1="http://schemas.microsoft.com/sharepoint/v3" targetNamespace="http://schemas.microsoft.com/office/2006/metadata/properties" ma:root="true" ma:fieldsID="5e9f62132f8a72b8ccdf838efe357e29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dms="http://schemas.microsoft.com/office/2006/documentManagement/types" targetNamespace="http://schemas.microsoft.com/sharepoint/v3" elementFormDefault="qualified">
    <xsd:import namespace="http://schemas.microsoft.com/office/2006/documentManagement/types"/>
    <xsd:element name="PublishingStartDate" ma:index="8" nillable="true" ma:displayName="Geplantes Startdatum" ma:description="" ma:hidden="true" ma:internalName="PublishingStartDate">
      <xsd:simpleType>
        <xsd:restriction base="dms:Unknown"/>
      </xsd:simpleType>
    </xsd:element>
    <xsd:element name="PublishingExpirationDate" ma:index="9" nillable="true" ma:displayName="Geplantes Enddatum" ma:description="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office/internal/2005/internalDocumentation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 ma:readOnly="true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lastPrinted" minOccurs="0" maxOccurs="1" type="xsd:dateTime"/>
        <xsd:element name="contentStatus" minOccurs="0" maxOccurs="1" type="xsd:string"/>
      </xsd:all>
    </xsd:complexType>
  </xsd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DEE9CD66-01A1-48D3-A44D-6CE496559473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8F031FF-B88D-427D-A541-B3BADEC17DB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http://schemas.microsoft.com/office/2006/documentManagement/types"/>
    <ds:schemaRef ds:uri="http://schemas.openxmlformats.org/package/2006/metadata/core-properties"/>
    <ds:schemaRef ds:uri="http://purl.org/dc/elements/1.1/"/>
    <ds:schemaRef ds:uri="http://purl.org/dc/terms/"/>
    <ds:schemaRef ds:uri="http://schemas.microsoft.com/office/internal/2005/internalDocumentation"/>
  </ds:schemaRefs>
</ds:datastoreItem>
</file>

<file path=customXml/itemProps3.xml><?xml version="1.0" encoding="utf-8"?>
<ds:datastoreItem xmlns:ds="http://schemas.openxmlformats.org/officeDocument/2006/customXml" ds:itemID="{B470CE0D-FADF-4C0F-90CA-E3B937E9A86B}">
  <ds:schemaRefs>
    <ds:schemaRef ds:uri="http://purl.org/dc/elements/1.1/"/>
    <ds:schemaRef ds:uri="http://purl.org/dc/terms/"/>
    <ds:schemaRef ds:uri="http://www.w3.org/XML/1998/namespace"/>
    <ds:schemaRef ds:uri="http://schemas.microsoft.com/office/2006/metadata/properties"/>
    <ds:schemaRef ds:uri="http://schemas.microsoft.com/office/2006/documentManagement/types"/>
    <ds:schemaRef ds:uri="http://schemas.openxmlformats.org/package/2006/metadata/core-properties"/>
    <ds:schemaRef ds:uri="http://schemas.microsoft.com/sharepoint/v3"/>
    <ds:schemaRef ds:uri="http://purl.org/dc/dcmitype/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CD_MeteoSwiss_Var1_en</Template>
  <TotalTime>0</TotalTime>
  <Words>1249</Words>
  <Application>Microsoft Office PowerPoint</Application>
  <PresentationFormat>On-screen Show (4:3)</PresentationFormat>
  <Paragraphs>256</Paragraphs>
  <Slides>31</Slides>
  <Notes>3</Notes>
  <HiddenSlides>6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31</vt:i4>
      </vt:variant>
    </vt:vector>
  </HeadingPairs>
  <TitlesOfParts>
    <vt:vector size="33" baseType="lpstr">
      <vt:lpstr>CD MeteoSchweiz Variante 1</vt:lpstr>
      <vt:lpstr>Default</vt:lpstr>
      <vt:lpstr>OSCAR/Surface - Frequencies</vt:lpstr>
      <vt:lpstr>Acknowledgments</vt:lpstr>
      <vt:lpstr>Outline</vt:lpstr>
      <vt:lpstr>PowerPoint Presentation</vt:lpstr>
      <vt:lpstr>About observations …</vt:lpstr>
      <vt:lpstr>Why OSCAR/Surface?</vt:lpstr>
      <vt:lpstr>WIGOS RRR  (RRR = Rolling Review of Requirements)</vt:lpstr>
      <vt:lpstr>WIGOS Metadata Standard</vt:lpstr>
      <vt:lpstr>PowerPoint Presentation</vt:lpstr>
      <vt:lpstr>Web Application</vt:lpstr>
      <vt:lpstr>OSCAR quick access &amp; reports</vt:lpstr>
      <vt:lpstr>OSCAR search</vt:lpstr>
      <vt:lpstr>OSCAR search results</vt:lpstr>
      <vt:lpstr>OSCAR management console</vt:lpstr>
      <vt:lpstr>Security and user management</vt:lpstr>
      <vt:lpstr>Data integration</vt:lpstr>
      <vt:lpstr>What you can do for OSCAR</vt:lpstr>
      <vt:lpstr>«Frequencies» in OSCAR</vt:lpstr>
      <vt:lpstr>«Frequencies» in OSCAR/Space</vt:lpstr>
      <vt:lpstr>«Frequencies» in OSCAR/Space</vt:lpstr>
      <vt:lpstr>«Frequencies» in OSCAR</vt:lpstr>
      <vt:lpstr>«Frequencies» in OSCAR</vt:lpstr>
      <vt:lpstr>PowerPoint Presentation</vt:lpstr>
      <vt:lpstr>Outlook</vt:lpstr>
      <vt:lpstr>Thanks for your attention!</vt:lpstr>
      <vt:lpstr>PowerPoint Presentation</vt:lpstr>
      <vt:lpstr>Data Integration «Vol A» 1. Basics</vt:lpstr>
      <vt:lpstr>Data Integration «Vol A» 2. Observations</vt:lpstr>
      <vt:lpstr>Data Integration «Vol A» 3. Schedules</vt:lpstr>
      <vt:lpstr>https://gawsisdepl.meteoswiss.ch/GAWSIS</vt:lpstr>
      <vt:lpstr>Source: Sue Barrell, Cg-17 WIGOS side event</vt:lpstr>
    </vt:vector>
  </TitlesOfParts>
  <Company>MeteoSwiss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OSCAR/Surface development and implementation</dc:title>
  <dc:creator>Klausen Jörg</dc:creator>
  <cp:lastModifiedBy>Jörg Klausen</cp:lastModifiedBy>
  <cp:revision>84</cp:revision>
  <cp:lastPrinted>2015-05-26T08:09:57Z</cp:lastPrinted>
  <dcterms:created xsi:type="dcterms:W3CDTF">2015-05-19T14:48:56Z</dcterms:created>
  <dcterms:modified xsi:type="dcterms:W3CDTF">2015-09-22T07:57:23Z</dcterms:modified>
</cp:coreProperties>
</file>