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57" r:id="rId3"/>
    <p:sldId id="258" r:id="rId4"/>
    <p:sldId id="266" r:id="rId5"/>
    <p:sldId id="259" r:id="rId6"/>
    <p:sldId id="260" r:id="rId7"/>
    <p:sldId id="261" r:id="rId8"/>
    <p:sldId id="268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-978" y="-90"/>
      </p:cViewPr>
      <p:guideLst>
        <p:guide orient="horz" pos="288"/>
        <p:guide pos="2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8FB4A7-4527-4A57-8D17-D9E7DBBC46F6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3F776-54EF-4A41-AC06-228983BEBFA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OceanSITES documentation exists in netCDF files that are accessible through THREDDS Catalogs. What can we do with that documentation?</a:t>
            </a:r>
          </a:p>
          <a:p>
            <a:endParaRPr lang="en-US" smtClean="0"/>
          </a:p>
          <a:p>
            <a:r>
              <a:rPr lang="en-US" smtClean="0"/>
              <a:t>We have a THREDDS Catalog Crawler that identifies files (or datasets) in catalogs and extracts the NcML from those files. That NcML is then translated using standard XML tools (XSLT) into:</a:t>
            </a:r>
          </a:p>
          <a:p>
            <a:r>
              <a:rPr lang="en-US" smtClean="0"/>
              <a:t>1) A rubric that examines the NcML for fields that are recommended by the Unidata Data Discovery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525BA2-E57A-4864-81D1-BFD3A83B877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OceanSITES documentation exists in netCDF files that are accessible through THREDDS Catalogs. What can we do with that documentation?</a:t>
            </a:r>
          </a:p>
          <a:p>
            <a:endParaRPr lang="en-US" smtClean="0"/>
          </a:p>
          <a:p>
            <a:r>
              <a:rPr lang="en-US" smtClean="0"/>
              <a:t>We have a THREDDS Catalog Crawler that identifies files (or datasets) in catalogs and extracts the NcML from those files. That NcML is then translated using standard XML tools (XSLT) into:</a:t>
            </a:r>
          </a:p>
          <a:p>
            <a:r>
              <a:rPr lang="en-US" smtClean="0"/>
              <a:t>1) A rubric that examines the NcML for fields that are recommended by the Unidata Data Discovery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525BA2-E57A-4864-81D1-BFD3A83B877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FA280-7848-4250-A34F-BDD5B767F93C}" type="datetimeFigureOut">
              <a:rPr lang="en-US" smtClean="0"/>
              <a:pPr/>
              <a:t>9/22/2010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F2B3C-8510-4F7F-8577-59999BD767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gdc.noaa.gov/metadata/published/19115/unresolvedRecords/IOOS/1list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www.ngdc.noaa.gov/eds/tds/oceanSITESMetadataAssessment.html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682" y="220209"/>
            <a:ext cx="8229600" cy="781276"/>
          </a:xfrm>
        </p:spPr>
        <p:txBody>
          <a:bodyPr/>
          <a:lstStyle/>
          <a:p>
            <a:pPr algn="l"/>
            <a:r>
              <a:rPr lang="en-US" dirty="0" smtClean="0"/>
              <a:t>Connecting netCDF and ISO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356054" y="1068940"/>
            <a:ext cx="49502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Ted Habermann, NOAA/NESDIS/NGDC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364528" y="2660754"/>
            <a:ext cx="8477129" cy="27084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Links:</a:t>
            </a:r>
          </a:p>
          <a:p>
            <a:r>
              <a:rPr lang="en-US" sz="1600" dirty="0" smtClean="0"/>
              <a:t>THREDDS </a:t>
            </a:r>
            <a:r>
              <a:rPr lang="en-US" sz="1600" dirty="0" smtClean="0"/>
              <a:t>Crawler/Extension</a:t>
            </a:r>
            <a:r>
              <a:rPr lang="en-US" sz="1600" dirty="0" smtClean="0"/>
              <a:t>: https://www.nosc.noaa.gov/dmc/swg/wiki/index.php?title=ncISO</a:t>
            </a:r>
          </a:p>
          <a:p>
            <a:endParaRPr lang="en-US" sz="1600" dirty="0" smtClean="0"/>
          </a:p>
          <a:p>
            <a:r>
              <a:rPr lang="en-US" sz="1600" dirty="0" smtClean="0"/>
              <a:t>GEO-IDE </a:t>
            </a:r>
            <a:r>
              <a:rPr lang="en-US" sz="1600" dirty="0" smtClean="0"/>
              <a:t>Wiki: https://www.nosc.noaa.gov/dmc/swg/wiki/index.php</a:t>
            </a:r>
          </a:p>
          <a:p>
            <a:r>
              <a:rPr lang="en-US" sz="1600" dirty="0" smtClean="0"/>
              <a:t>ISO WAF: http://www.ngdc.noaa.gov/metadata/published/19115/isoMetadataHome.html</a:t>
            </a:r>
          </a:p>
          <a:p>
            <a:r>
              <a:rPr lang="en-US" sz="1600" dirty="0" smtClean="0"/>
              <a:t>Spirals</a:t>
            </a:r>
            <a:r>
              <a:rPr lang="en-US" sz="1600" dirty="0" smtClean="0"/>
              <a:t>: https://www.nosc.noaa.gov/dmc/swg/wiki/index.php?title=Creating_Good_Documentation</a:t>
            </a:r>
          </a:p>
          <a:p>
            <a:endParaRPr lang="en-US" dirty="0" smtClean="0"/>
          </a:p>
          <a:p>
            <a:r>
              <a:rPr lang="en-US" b="1" dirty="0" smtClean="0"/>
              <a:t>Questions / Comments / Suggestions</a:t>
            </a:r>
            <a:r>
              <a:rPr lang="en-US" dirty="0" smtClean="0"/>
              <a:t>: ted.habermann@noaa.gov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585175" y="2489700"/>
            <a:ext cx="1987441" cy="1868331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 smtClean="0">
                <a:solidFill>
                  <a:schemeClr val="tx1"/>
                </a:solidFill>
              </a:rPr>
              <a:t>Documentation</a:t>
            </a:r>
            <a:endParaRPr lang="en-US" sz="1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Repository</a:t>
            </a:r>
          </a:p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ISO 19115, 19115-2, 19119 and extensions</a:t>
            </a:r>
          </a:p>
        </p:txBody>
      </p:sp>
      <p:cxnSp>
        <p:nvCxnSpPr>
          <p:cNvPr id="6" name="Shape 13"/>
          <p:cNvCxnSpPr>
            <a:stCxn id="9" idx="3"/>
            <a:endCxn id="4" idx="3"/>
          </p:cNvCxnSpPr>
          <p:nvPr/>
        </p:nvCxnSpPr>
        <p:spPr>
          <a:xfrm flipV="1">
            <a:off x="2884488" y="4084420"/>
            <a:ext cx="991741" cy="937637"/>
          </a:xfrm>
          <a:prstGeom prst="curvedConnector2">
            <a:avLst/>
          </a:prstGeom>
          <a:ln w="1905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lowchart: Multidocument 8"/>
          <p:cNvSpPr/>
          <p:nvPr/>
        </p:nvSpPr>
        <p:spPr>
          <a:xfrm>
            <a:off x="1554163" y="4481513"/>
            <a:ext cx="1330325" cy="1081087"/>
          </a:xfrm>
          <a:prstGeom prst="flowChartMultidocumen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THREDDS</a:t>
            </a:r>
          </a:p>
        </p:txBody>
      </p:sp>
      <p:sp>
        <p:nvSpPr>
          <p:cNvPr id="14" name="Flowchart: Multidocument 13"/>
          <p:cNvSpPr/>
          <p:nvPr/>
        </p:nvSpPr>
        <p:spPr>
          <a:xfrm>
            <a:off x="1554163" y="2890838"/>
            <a:ext cx="1330325" cy="1082675"/>
          </a:xfrm>
          <a:prstGeom prst="flowChartMultidocumen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 err="1">
                <a:solidFill>
                  <a:schemeClr val="tx1"/>
                </a:solidFill>
              </a:rPr>
              <a:t>netCDF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15" name="Shape 13"/>
          <p:cNvCxnSpPr>
            <a:stCxn id="14" idx="3"/>
            <a:endCxn id="4" idx="2"/>
          </p:cNvCxnSpPr>
          <p:nvPr/>
        </p:nvCxnSpPr>
        <p:spPr>
          <a:xfrm flipV="1">
            <a:off x="2884488" y="3423866"/>
            <a:ext cx="700687" cy="8310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lowchart: Multidocument 17"/>
          <p:cNvSpPr/>
          <p:nvPr/>
        </p:nvSpPr>
        <p:spPr>
          <a:xfrm>
            <a:off x="6248400" y="1282700"/>
            <a:ext cx="1328738" cy="1082675"/>
          </a:xfrm>
          <a:prstGeom prst="flowChartMultidocumen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DIF, </a:t>
            </a:r>
            <a:r>
              <a:rPr lang="en-US" sz="1400" dirty="0" smtClean="0">
                <a:solidFill>
                  <a:schemeClr val="tx1"/>
                </a:solidFill>
              </a:rPr>
              <a:t>FGDC,</a:t>
            </a:r>
          </a:p>
          <a:p>
            <a:pPr algn="ctr">
              <a:defRPr/>
            </a:pPr>
            <a:r>
              <a:rPr lang="en-US" sz="1400" dirty="0" err="1" smtClean="0">
                <a:solidFill>
                  <a:schemeClr val="tx1"/>
                </a:solidFill>
              </a:rPr>
              <a:t>Data.Gov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9" name="Flowchart: Multidocument 18"/>
          <p:cNvSpPr/>
          <p:nvPr/>
        </p:nvSpPr>
        <p:spPr>
          <a:xfrm>
            <a:off x="6248400" y="2890838"/>
            <a:ext cx="1328738" cy="1082675"/>
          </a:xfrm>
          <a:prstGeom prst="flowChartMultidocumen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 err="1">
                <a:solidFill>
                  <a:schemeClr val="tx1"/>
                </a:solidFill>
              </a:rPr>
              <a:t>SensorML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0" name="Flowchart: Multidocument 19"/>
          <p:cNvSpPr/>
          <p:nvPr/>
        </p:nvSpPr>
        <p:spPr>
          <a:xfrm>
            <a:off x="6248400" y="4481513"/>
            <a:ext cx="1439863" cy="1081087"/>
          </a:xfrm>
          <a:prstGeom prst="flowChartMultidocumen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WCS, WMS, WFS, SOS</a:t>
            </a:r>
          </a:p>
        </p:txBody>
      </p:sp>
      <p:cxnSp>
        <p:nvCxnSpPr>
          <p:cNvPr id="21" name="Shape 13"/>
          <p:cNvCxnSpPr>
            <a:stCxn id="4" idx="6"/>
            <a:endCxn id="19" idx="1"/>
          </p:cNvCxnSpPr>
          <p:nvPr/>
        </p:nvCxnSpPr>
        <p:spPr>
          <a:xfrm>
            <a:off x="5572616" y="3423866"/>
            <a:ext cx="675784" cy="8310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hape 13"/>
          <p:cNvCxnSpPr>
            <a:stCxn id="4" idx="5"/>
            <a:endCxn id="20" idx="1"/>
          </p:cNvCxnSpPr>
          <p:nvPr/>
        </p:nvCxnSpPr>
        <p:spPr>
          <a:xfrm rot="16200000" flipH="1">
            <a:off x="5296163" y="4069819"/>
            <a:ext cx="937637" cy="966838"/>
          </a:xfrm>
          <a:prstGeom prst="curvedConnector2">
            <a:avLst/>
          </a:prstGeom>
          <a:ln w="1905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hape 13"/>
          <p:cNvCxnSpPr>
            <a:stCxn id="4" idx="7"/>
            <a:endCxn id="18" idx="1"/>
          </p:cNvCxnSpPr>
          <p:nvPr/>
        </p:nvCxnSpPr>
        <p:spPr>
          <a:xfrm rot="5400000" flipH="1" flipV="1">
            <a:off x="5295345" y="1810256"/>
            <a:ext cx="939273" cy="966838"/>
          </a:xfrm>
          <a:prstGeom prst="curvedConnector2">
            <a:avLst/>
          </a:prstGeom>
          <a:ln w="1905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lowchart: Multidocument 30"/>
          <p:cNvSpPr/>
          <p:nvPr/>
        </p:nvSpPr>
        <p:spPr>
          <a:xfrm>
            <a:off x="1558925" y="1282700"/>
            <a:ext cx="1330325" cy="1082675"/>
          </a:xfrm>
          <a:prstGeom prst="flowChartMultidocumen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ISO</a:t>
            </a:r>
          </a:p>
        </p:txBody>
      </p:sp>
      <p:cxnSp>
        <p:nvCxnSpPr>
          <p:cNvPr id="32" name="Shape 13"/>
          <p:cNvCxnSpPr>
            <a:stCxn id="4" idx="1"/>
            <a:endCxn id="31" idx="3"/>
          </p:cNvCxnSpPr>
          <p:nvPr/>
        </p:nvCxnSpPr>
        <p:spPr>
          <a:xfrm rot="16200000" flipV="1">
            <a:off x="2913104" y="1800185"/>
            <a:ext cx="939273" cy="986979"/>
          </a:xfrm>
          <a:prstGeom prst="curvedConnector2">
            <a:avLst/>
          </a:prstGeom>
          <a:ln w="1905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owchart: Multidocument 15"/>
          <p:cNvSpPr/>
          <p:nvPr/>
        </p:nvSpPr>
        <p:spPr>
          <a:xfrm>
            <a:off x="3819955" y="5054600"/>
            <a:ext cx="1330325" cy="1082675"/>
          </a:xfrm>
          <a:prstGeom prst="flowChartMultidocumen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>
                <a:solidFill>
                  <a:schemeClr val="tx1"/>
                </a:solidFill>
              </a:rPr>
              <a:t>KML</a:t>
            </a:r>
          </a:p>
        </p:txBody>
      </p:sp>
      <p:cxnSp>
        <p:nvCxnSpPr>
          <p:cNvPr id="17" name="Shape 13"/>
          <p:cNvCxnSpPr>
            <a:stCxn id="16" idx="0"/>
            <a:endCxn id="4" idx="4"/>
          </p:cNvCxnSpPr>
          <p:nvPr/>
        </p:nvCxnSpPr>
        <p:spPr>
          <a:xfrm rot="5400000" flipH="1" flipV="1">
            <a:off x="4229483" y="4705188"/>
            <a:ext cx="696569" cy="2257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stealth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32074" y="274152"/>
            <a:ext cx="681644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3200" dirty="0" smtClean="0">
                <a:latin typeface="Calibri" pitchFamily="34" charset="0"/>
                <a:ea typeface="+mj-ea"/>
                <a:cs typeface="+mj-cs"/>
              </a:rPr>
              <a:t>Documentation in Multiple Dialects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205" y="289628"/>
            <a:ext cx="7441586" cy="558281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>
                <a:latin typeface="Calibri" pitchFamily="34" charset="0"/>
              </a:rPr>
              <a:t>Multiple Dialects: </a:t>
            </a:r>
            <a:r>
              <a:rPr lang="en-US" sz="3200" dirty="0" smtClean="0"/>
              <a:t>THREDDS Data Server</a:t>
            </a:r>
            <a:endParaRPr lang="en-US" sz="3200" dirty="0"/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080333" y="4707291"/>
            <a:ext cx="1047231" cy="102861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1400" dirty="0"/>
              <a:t>THREDDS </a:t>
            </a:r>
          </a:p>
          <a:p>
            <a:pPr algn="ctr"/>
            <a:r>
              <a:rPr lang="en-US" sz="1400" dirty="0" smtClean="0"/>
              <a:t>Catalog</a:t>
            </a:r>
            <a:endParaRPr lang="en-US" sz="1400" dirty="0"/>
          </a:p>
        </p:txBody>
      </p:sp>
      <p:sp>
        <p:nvSpPr>
          <p:cNvPr id="5" name="Folded Corner 4"/>
          <p:cNvSpPr/>
          <p:nvPr/>
        </p:nvSpPr>
        <p:spPr>
          <a:xfrm>
            <a:off x="660900" y="6024217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file1.nc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6" name="Folded Corner 5"/>
          <p:cNvSpPr/>
          <p:nvPr/>
        </p:nvSpPr>
        <p:spPr>
          <a:xfrm>
            <a:off x="1177955" y="6015163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file2.nc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" name="Folded Corner 7"/>
          <p:cNvSpPr/>
          <p:nvPr/>
        </p:nvSpPr>
        <p:spPr>
          <a:xfrm>
            <a:off x="1695010" y="6015163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file3.nc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9" name="Folded Corner 8"/>
          <p:cNvSpPr/>
          <p:nvPr/>
        </p:nvSpPr>
        <p:spPr>
          <a:xfrm>
            <a:off x="2212064" y="6015163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file4.nc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0" name="Folded Corner 9"/>
          <p:cNvSpPr/>
          <p:nvPr/>
        </p:nvSpPr>
        <p:spPr>
          <a:xfrm>
            <a:off x="4120835" y="6015163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file1.nc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" name="Folded Corner 10"/>
          <p:cNvSpPr/>
          <p:nvPr/>
        </p:nvSpPr>
        <p:spPr>
          <a:xfrm>
            <a:off x="7094899" y="6028744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2" name="Folded Corner 11"/>
          <p:cNvSpPr/>
          <p:nvPr/>
        </p:nvSpPr>
        <p:spPr>
          <a:xfrm>
            <a:off x="6589415" y="6028744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" name="Folded Corner 12"/>
          <p:cNvSpPr/>
          <p:nvPr/>
        </p:nvSpPr>
        <p:spPr>
          <a:xfrm>
            <a:off x="7600383" y="6028744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4" name="Folded Corner 13"/>
          <p:cNvSpPr/>
          <p:nvPr/>
        </p:nvSpPr>
        <p:spPr>
          <a:xfrm>
            <a:off x="4648950" y="6015163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file2.nc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5" name="Folded Corner 14"/>
          <p:cNvSpPr/>
          <p:nvPr/>
        </p:nvSpPr>
        <p:spPr>
          <a:xfrm>
            <a:off x="8105867" y="6028744"/>
            <a:ext cx="325926" cy="398353"/>
          </a:xfrm>
          <a:prstGeom prst="foldedCorne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600" dirty="0" smtClean="0">
                <a:solidFill>
                  <a:schemeClr val="tx1"/>
                </a:solidFill>
                <a:latin typeface="Arial" charset="0"/>
              </a:rPr>
              <a:t>file.nc</a:t>
            </a:r>
            <a:endParaRPr lang="en-US" sz="600" dirty="0">
              <a:solidFill>
                <a:schemeClr val="tx1"/>
              </a:solidFill>
              <a:latin typeface="Arial" charset="0"/>
            </a:endParaRPr>
          </a:p>
        </p:txBody>
      </p:sp>
      <p:cxnSp>
        <p:nvCxnSpPr>
          <p:cNvPr id="17" name="Curved Connector 16"/>
          <p:cNvCxnSpPr>
            <a:stCxn id="5" idx="0"/>
            <a:endCxn id="4" idx="3"/>
          </p:cNvCxnSpPr>
          <p:nvPr/>
        </p:nvCxnSpPr>
        <p:spPr>
          <a:xfrm rot="5400000" flipH="1" flipV="1">
            <a:off x="809306" y="5599826"/>
            <a:ext cx="438949" cy="40983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urved Connector 20"/>
          <p:cNvCxnSpPr>
            <a:stCxn id="6" idx="0"/>
            <a:endCxn id="4" idx="3"/>
          </p:cNvCxnSpPr>
          <p:nvPr/>
        </p:nvCxnSpPr>
        <p:spPr>
          <a:xfrm rot="16200000" flipV="1">
            <a:off x="1072361" y="5746605"/>
            <a:ext cx="429895" cy="107221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urved Connector 22"/>
          <p:cNvCxnSpPr>
            <a:stCxn id="8" idx="0"/>
            <a:endCxn id="4" idx="5"/>
          </p:cNvCxnSpPr>
          <p:nvPr/>
        </p:nvCxnSpPr>
        <p:spPr>
          <a:xfrm rot="5400000" flipH="1" flipV="1">
            <a:off x="1701139" y="5742103"/>
            <a:ext cx="429895" cy="116227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urved Connector 23"/>
          <p:cNvCxnSpPr>
            <a:stCxn id="9" idx="0"/>
            <a:endCxn id="4" idx="5"/>
          </p:cNvCxnSpPr>
          <p:nvPr/>
        </p:nvCxnSpPr>
        <p:spPr>
          <a:xfrm rot="16200000" flipV="1">
            <a:off x="1959667" y="5599802"/>
            <a:ext cx="429895" cy="400827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4"/>
          <p:cNvCxnSpPr>
            <a:stCxn id="10" idx="0"/>
            <a:endCxn id="28" idx="4"/>
          </p:cNvCxnSpPr>
          <p:nvPr/>
        </p:nvCxnSpPr>
        <p:spPr>
          <a:xfrm rot="5400000" flipH="1" flipV="1">
            <a:off x="4280864" y="5738839"/>
            <a:ext cx="279258" cy="273391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urved Connector 25"/>
          <p:cNvCxnSpPr>
            <a:stCxn id="14" idx="0"/>
            <a:endCxn id="28" idx="4"/>
          </p:cNvCxnSpPr>
          <p:nvPr/>
        </p:nvCxnSpPr>
        <p:spPr>
          <a:xfrm rot="16200000" flipV="1">
            <a:off x="4544922" y="5748172"/>
            <a:ext cx="279258" cy="25472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8"/>
          <p:cNvSpPr>
            <a:spLocks noChangeArrowheads="1"/>
          </p:cNvSpPr>
          <p:nvPr/>
        </p:nvSpPr>
        <p:spPr bwMode="auto">
          <a:xfrm>
            <a:off x="7117486" y="4725398"/>
            <a:ext cx="1047231" cy="102861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1400" dirty="0"/>
              <a:t>THREDDS </a:t>
            </a:r>
          </a:p>
          <a:p>
            <a:pPr algn="ctr"/>
            <a:r>
              <a:rPr lang="en-US" sz="1400" dirty="0" smtClean="0"/>
              <a:t>Catalog</a:t>
            </a:r>
            <a:endParaRPr lang="en-US" sz="1400" dirty="0"/>
          </a:p>
        </p:txBody>
      </p:sp>
      <p:sp>
        <p:nvSpPr>
          <p:cNvPr id="28" name="Oval 8"/>
          <p:cNvSpPr>
            <a:spLocks noChangeArrowheads="1"/>
          </p:cNvSpPr>
          <p:nvPr/>
        </p:nvSpPr>
        <p:spPr bwMode="auto">
          <a:xfrm>
            <a:off x="4033573" y="4707291"/>
            <a:ext cx="1047231" cy="102861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1400" dirty="0"/>
              <a:t>THREDDS </a:t>
            </a:r>
          </a:p>
          <a:p>
            <a:pPr algn="ctr"/>
            <a:r>
              <a:rPr lang="en-US" sz="1400" dirty="0" smtClean="0"/>
              <a:t>Catalog</a:t>
            </a:r>
            <a:endParaRPr lang="en-US" sz="1400" dirty="0"/>
          </a:p>
        </p:txBody>
      </p:sp>
      <p:cxnSp>
        <p:nvCxnSpPr>
          <p:cNvPr id="37" name="Curved Connector 36"/>
          <p:cNvCxnSpPr>
            <a:stCxn id="11" idx="0"/>
            <a:endCxn id="27" idx="4"/>
          </p:cNvCxnSpPr>
          <p:nvPr/>
        </p:nvCxnSpPr>
        <p:spPr>
          <a:xfrm rot="5400000" flipH="1" flipV="1">
            <a:off x="7312116" y="5699758"/>
            <a:ext cx="274732" cy="38324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urved Connector 36"/>
          <p:cNvCxnSpPr>
            <a:stCxn id="12" idx="0"/>
            <a:endCxn id="27" idx="4"/>
          </p:cNvCxnSpPr>
          <p:nvPr/>
        </p:nvCxnSpPr>
        <p:spPr>
          <a:xfrm rot="5400000" flipH="1" flipV="1">
            <a:off x="7059374" y="5447016"/>
            <a:ext cx="274732" cy="88872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urved Connector 36"/>
          <p:cNvCxnSpPr>
            <a:stCxn id="15" idx="0"/>
            <a:endCxn id="27" idx="4"/>
          </p:cNvCxnSpPr>
          <p:nvPr/>
        </p:nvCxnSpPr>
        <p:spPr>
          <a:xfrm rot="16200000" flipV="1">
            <a:off x="7817600" y="5577514"/>
            <a:ext cx="274732" cy="62772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urved Connector 36"/>
          <p:cNvCxnSpPr>
            <a:stCxn id="13" idx="0"/>
            <a:endCxn id="27" idx="4"/>
          </p:cNvCxnSpPr>
          <p:nvPr/>
        </p:nvCxnSpPr>
        <p:spPr>
          <a:xfrm rot="16200000" flipV="1">
            <a:off x="7564858" y="5830256"/>
            <a:ext cx="274732" cy="12224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urved Connector 81"/>
          <p:cNvCxnSpPr>
            <a:stCxn id="4" idx="7"/>
            <a:endCxn id="83" idx="2"/>
          </p:cNvCxnSpPr>
          <p:nvPr/>
        </p:nvCxnSpPr>
        <p:spPr>
          <a:xfrm rot="5400000" flipH="1" flipV="1">
            <a:off x="3050298" y="3351038"/>
            <a:ext cx="430792" cy="2582989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ounded Rectangle 82"/>
          <p:cNvSpPr/>
          <p:nvPr/>
        </p:nvSpPr>
        <p:spPr>
          <a:xfrm>
            <a:off x="2929372" y="4074051"/>
            <a:ext cx="3255633" cy="353085"/>
          </a:xfrm>
          <a:prstGeom prst="roundRect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dirty="0" smtClean="0"/>
              <a:t>Extract Data</a:t>
            </a:r>
            <a:endParaRPr lang="en-US" dirty="0"/>
          </a:p>
        </p:txBody>
      </p:sp>
      <p:cxnSp>
        <p:nvCxnSpPr>
          <p:cNvPr id="86" name="Curved Connector 85"/>
          <p:cNvCxnSpPr>
            <a:stCxn id="27" idx="1"/>
            <a:endCxn id="83" idx="2"/>
          </p:cNvCxnSpPr>
          <p:nvPr/>
        </p:nvCxnSpPr>
        <p:spPr>
          <a:xfrm rot="16200000" flipV="1">
            <a:off x="5689571" y="3294755"/>
            <a:ext cx="448899" cy="2713661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urved Connector 89"/>
          <p:cNvCxnSpPr>
            <a:stCxn id="28" idx="0"/>
            <a:endCxn id="83" idx="2"/>
          </p:cNvCxnSpPr>
          <p:nvPr/>
        </p:nvCxnSpPr>
        <p:spPr>
          <a:xfrm rot="5400000" flipH="1" flipV="1">
            <a:off x="4417112" y="4567214"/>
            <a:ext cx="280155" cy="158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Flowchart: Process 52"/>
          <p:cNvSpPr/>
          <p:nvPr/>
        </p:nvSpPr>
        <p:spPr>
          <a:xfrm>
            <a:off x="454025" y="1387923"/>
            <a:ext cx="2656114" cy="170905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3200" dirty="0" err="1" smtClean="0">
                <a:solidFill>
                  <a:schemeClr val="tx1"/>
                </a:solidFill>
              </a:rPr>
              <a:t>OPeNDAP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4" name="Flowchart: Process 53"/>
          <p:cNvSpPr/>
          <p:nvPr/>
        </p:nvSpPr>
        <p:spPr>
          <a:xfrm>
            <a:off x="3229131" y="1387923"/>
            <a:ext cx="2656114" cy="170905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WMS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5" name="Flowchart: Process 54"/>
          <p:cNvSpPr/>
          <p:nvPr/>
        </p:nvSpPr>
        <p:spPr>
          <a:xfrm>
            <a:off x="5994856" y="1387923"/>
            <a:ext cx="2656114" cy="1709057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WCS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56" name="Curved Connector 55"/>
          <p:cNvCxnSpPr>
            <a:stCxn id="83" idx="0"/>
            <a:endCxn id="53" idx="2"/>
          </p:cNvCxnSpPr>
          <p:nvPr/>
        </p:nvCxnSpPr>
        <p:spPr>
          <a:xfrm rot="16200000" flipV="1">
            <a:off x="2681101" y="2197962"/>
            <a:ext cx="977071" cy="2775107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urved Connector 58"/>
          <p:cNvCxnSpPr>
            <a:stCxn id="55" idx="2"/>
            <a:endCxn id="83" idx="0"/>
          </p:cNvCxnSpPr>
          <p:nvPr/>
        </p:nvCxnSpPr>
        <p:spPr>
          <a:xfrm rot="5400000">
            <a:off x="5451516" y="2202653"/>
            <a:ext cx="977071" cy="276572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urved Connector 61"/>
          <p:cNvCxnSpPr>
            <a:stCxn id="83" idx="0"/>
            <a:endCxn id="54" idx="2"/>
          </p:cNvCxnSpPr>
          <p:nvPr/>
        </p:nvCxnSpPr>
        <p:spPr>
          <a:xfrm rot="16200000" flipV="1">
            <a:off x="4068654" y="3585515"/>
            <a:ext cx="977071" cy="1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83" grpId="0" animBg="1"/>
      <p:bldP spid="53" grpId="0" animBg="1"/>
      <p:bldP spid="54" grpId="0" animBg="1"/>
      <p:bldP spid="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2971805" y="1299160"/>
            <a:ext cx="3186574" cy="29823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3312197" y="1607682"/>
            <a:ext cx="2519606" cy="23580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454" y="318182"/>
            <a:ext cx="4212771" cy="574451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netCDF Metadata</a:t>
            </a:r>
            <a:endParaRPr lang="en-US" sz="3600" dirty="0"/>
          </a:p>
        </p:txBody>
      </p:sp>
      <p:sp>
        <p:nvSpPr>
          <p:cNvPr id="4" name="Oval 3"/>
          <p:cNvSpPr/>
          <p:nvPr/>
        </p:nvSpPr>
        <p:spPr>
          <a:xfrm>
            <a:off x="3574285" y="1847422"/>
            <a:ext cx="1987441" cy="1868331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netCDF Data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0299" y="919023"/>
            <a:ext cx="28853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dirty="0" smtClean="0"/>
              <a:t>THREDDS Metadata</a:t>
            </a:r>
          </a:p>
          <a:p>
            <a:pPr algn="r"/>
            <a:r>
              <a:rPr lang="en-US" sz="2400" dirty="0" smtClean="0"/>
              <a:t>THREDDS Data Server</a:t>
            </a:r>
          </a:p>
          <a:p>
            <a:pPr algn="r"/>
            <a:r>
              <a:rPr lang="en-US" sz="2400" dirty="0" err="1" smtClean="0"/>
              <a:t>NcML</a:t>
            </a:r>
            <a:endParaRPr lang="en-US" sz="2400" dirty="0"/>
          </a:p>
        </p:txBody>
      </p:sp>
      <p:cxnSp>
        <p:nvCxnSpPr>
          <p:cNvPr id="8" name="Shape 7"/>
          <p:cNvCxnSpPr>
            <a:stCxn id="6" idx="2"/>
            <a:endCxn id="12" idx="6"/>
          </p:cNvCxnSpPr>
          <p:nvPr/>
        </p:nvCxnSpPr>
        <p:spPr>
          <a:xfrm rot="5400000">
            <a:off x="6325196" y="1952536"/>
            <a:ext cx="670958" cy="1004591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99474" y="4435109"/>
            <a:ext cx="2634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netCDF Metadata</a:t>
            </a:r>
          </a:p>
          <a:p>
            <a:r>
              <a:rPr lang="en-US" sz="2400" dirty="0" smtClean="0"/>
              <a:t>netCDF Library</a:t>
            </a:r>
          </a:p>
          <a:p>
            <a:r>
              <a:rPr lang="en-US" sz="2400" dirty="0" err="1" smtClean="0"/>
              <a:t>NcML</a:t>
            </a:r>
            <a:endParaRPr lang="en-US" sz="2400" dirty="0"/>
          </a:p>
        </p:txBody>
      </p:sp>
      <p:cxnSp>
        <p:nvCxnSpPr>
          <p:cNvPr id="15" name="Shape 14"/>
          <p:cNvCxnSpPr>
            <a:stCxn id="14" idx="0"/>
            <a:endCxn id="5" idx="2"/>
          </p:cNvCxnSpPr>
          <p:nvPr/>
        </p:nvCxnSpPr>
        <p:spPr>
          <a:xfrm rot="5400000" flipH="1" flipV="1">
            <a:off x="2040230" y="3163143"/>
            <a:ext cx="1648383" cy="895551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818270" y="4184749"/>
            <a:ext cx="2629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Climate-Forecast Variable Attributes</a:t>
            </a:r>
          </a:p>
          <a:p>
            <a:r>
              <a:rPr lang="en-US" sz="2400" dirty="0" smtClean="0"/>
              <a:t>netCDF Library</a:t>
            </a:r>
            <a:endParaRPr lang="en-US" sz="2400" dirty="0"/>
          </a:p>
        </p:txBody>
      </p:sp>
      <p:cxnSp>
        <p:nvCxnSpPr>
          <p:cNvPr id="24" name="Shape 23"/>
          <p:cNvCxnSpPr>
            <a:stCxn id="23" idx="1"/>
            <a:endCxn id="4" idx="4"/>
          </p:cNvCxnSpPr>
          <p:nvPr/>
        </p:nvCxnSpPr>
        <p:spPr>
          <a:xfrm rot="10800000">
            <a:off x="4568006" y="3715754"/>
            <a:ext cx="1250264" cy="1069161"/>
          </a:xfrm>
          <a:prstGeom prst="bent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6" grpId="0" uiExpand="1" build="p"/>
      <p:bldP spid="14" grpId="0" uiExpand="1" build="p"/>
      <p:bldP spid="2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34278" y="259881"/>
            <a:ext cx="8339821" cy="612775"/>
          </a:xfrm>
        </p:spPr>
        <p:txBody>
          <a:bodyPr/>
          <a:lstStyle/>
          <a:p>
            <a:pPr algn="l"/>
            <a:r>
              <a:rPr lang="en-US" sz="3200" dirty="0" smtClean="0">
                <a:latin typeface="Calibri" pitchFamily="34" charset="0"/>
              </a:rPr>
              <a:t>Multiple Dialects: Web Accessible Folders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511" y="1219197"/>
            <a:ext cx="5950405" cy="492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97107" y="1814286"/>
            <a:ext cx="5676993" cy="459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itle 1"/>
          <p:cNvSpPr>
            <a:spLocks noGrp="1"/>
          </p:cNvSpPr>
          <p:nvPr>
            <p:ph type="title"/>
          </p:nvPr>
        </p:nvSpPr>
        <p:spPr>
          <a:xfrm>
            <a:off x="338839" y="300923"/>
            <a:ext cx="8066973" cy="523875"/>
          </a:xfrm>
        </p:spPr>
        <p:txBody>
          <a:bodyPr/>
          <a:lstStyle/>
          <a:p>
            <a:pPr algn="l"/>
            <a:r>
              <a:rPr lang="en-US" sz="3200" dirty="0" err="1" smtClean="0"/>
              <a:t>ncISO</a:t>
            </a:r>
            <a:r>
              <a:rPr lang="en-US" sz="3200" dirty="0" smtClean="0"/>
              <a:t> - Adding Metadata Access to THREDDS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58788" y="4852988"/>
            <a:ext cx="1843087" cy="1701800"/>
            <a:chOff x="6589415" y="4725398"/>
            <a:chExt cx="1842378" cy="1701699"/>
          </a:xfrm>
        </p:grpSpPr>
        <p:sp>
          <p:nvSpPr>
            <p:cNvPr id="5" name="Folded Corner 4"/>
            <p:cNvSpPr/>
            <p:nvPr/>
          </p:nvSpPr>
          <p:spPr>
            <a:xfrm>
              <a:off x="7095632" y="6028658"/>
              <a:ext cx="325313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6" name="Folded Corner 5"/>
            <p:cNvSpPr/>
            <p:nvPr/>
          </p:nvSpPr>
          <p:spPr>
            <a:xfrm>
              <a:off x="6589415" y="6028658"/>
              <a:ext cx="325312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7" name="Folded Corner 6"/>
            <p:cNvSpPr/>
            <p:nvPr/>
          </p:nvSpPr>
          <p:spPr>
            <a:xfrm>
              <a:off x="7600263" y="6028658"/>
              <a:ext cx="325313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8" name="Folded Corner 7"/>
            <p:cNvSpPr/>
            <p:nvPr/>
          </p:nvSpPr>
          <p:spPr>
            <a:xfrm>
              <a:off x="8106481" y="6028658"/>
              <a:ext cx="325312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7117849" y="4725398"/>
              <a:ext cx="1047347" cy="102863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1400" dirty="0"/>
                <a:t>THREDDS </a:t>
              </a:r>
            </a:p>
            <a:p>
              <a:pPr algn="ctr">
                <a:defRPr/>
              </a:pPr>
              <a:r>
                <a:rPr lang="en-US" sz="1400" dirty="0"/>
                <a:t>Catalogs</a:t>
              </a:r>
            </a:p>
          </p:txBody>
        </p:sp>
        <p:cxnSp>
          <p:nvCxnSpPr>
            <p:cNvPr id="10" name="Curved Connector 9"/>
            <p:cNvCxnSpPr>
              <a:stCxn id="5" idx="0"/>
              <a:endCxn id="9" idx="4"/>
            </p:cNvCxnSpPr>
            <p:nvPr/>
          </p:nvCxnSpPr>
          <p:spPr>
            <a:xfrm rot="5400000" flipH="1" flipV="1">
              <a:off x="7312198" y="5699334"/>
              <a:ext cx="274621" cy="384027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urved Connector 36"/>
            <p:cNvCxnSpPr>
              <a:stCxn id="6" idx="0"/>
              <a:endCxn id="9" idx="4"/>
            </p:cNvCxnSpPr>
            <p:nvPr/>
          </p:nvCxnSpPr>
          <p:spPr>
            <a:xfrm rot="5400000" flipH="1" flipV="1">
              <a:off x="7059882" y="5447019"/>
              <a:ext cx="274621" cy="888658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urved Connector 36"/>
            <p:cNvCxnSpPr>
              <a:stCxn id="8" idx="0"/>
              <a:endCxn id="9" idx="4"/>
            </p:cNvCxnSpPr>
            <p:nvPr/>
          </p:nvCxnSpPr>
          <p:spPr>
            <a:xfrm rot="16200000" flipV="1">
              <a:off x="7817623" y="5577936"/>
              <a:ext cx="274621" cy="626822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urved Connector 36"/>
            <p:cNvCxnSpPr>
              <a:stCxn id="7" idx="0"/>
              <a:endCxn id="9" idx="4"/>
            </p:cNvCxnSpPr>
            <p:nvPr/>
          </p:nvCxnSpPr>
          <p:spPr>
            <a:xfrm rot="16200000" flipV="1">
              <a:off x="7565307" y="5830252"/>
              <a:ext cx="274621" cy="122191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Shape 16"/>
          <p:cNvCxnSpPr>
            <a:stCxn id="9" idx="6"/>
            <a:endCxn id="32" idx="2"/>
          </p:cNvCxnSpPr>
          <p:nvPr/>
        </p:nvCxnSpPr>
        <p:spPr>
          <a:xfrm flipV="1">
            <a:off x="2035175" y="4594302"/>
            <a:ext cx="2575855" cy="773036"/>
          </a:xfrm>
          <a:prstGeom prst="curved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646771" y="1561171"/>
            <a:ext cx="7928517" cy="303313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2800" b="1" dirty="0" err="1" smtClean="0">
                <a:solidFill>
                  <a:schemeClr val="tx1"/>
                </a:solidFill>
              </a:rPr>
              <a:t>NcISO</a:t>
            </a:r>
            <a:endParaRPr lang="en-US" sz="2800" b="1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1. Crawl remote THREDDS Catalogs: </a:t>
            </a:r>
          </a:p>
          <a:p>
            <a:pPr lvl="1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extract </a:t>
            </a:r>
            <a:r>
              <a:rPr lang="en-US" sz="1600" dirty="0" err="1" smtClean="0">
                <a:solidFill>
                  <a:schemeClr val="tx1"/>
                </a:solidFill>
              </a:rPr>
              <a:t>NcML</a:t>
            </a:r>
            <a:endParaRPr lang="en-US" sz="1600" dirty="0">
              <a:solidFill>
                <a:schemeClr val="tx1"/>
              </a:solidFill>
            </a:endParaRPr>
          </a:p>
          <a:p>
            <a:pPr lvl="1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translate it to ISO and Rubric using XSL</a:t>
            </a:r>
          </a:p>
          <a:p>
            <a:pPr lvl="1"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create JSON hierarchy for web access</a:t>
            </a:r>
          </a:p>
          <a:p>
            <a:pPr lvl="1">
              <a:defRPr/>
            </a:pPr>
            <a:endParaRPr lang="en-US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2. THREDDS Extension - Jar file that extends THREDDS Data Server to provide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these three views as part of the dataset display page.</a:t>
            </a:r>
          </a:p>
          <a:p>
            <a:pPr>
              <a:defRPr/>
            </a:pPr>
            <a:endParaRPr lang="en-US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3. Data Provider Views - add your own metadata views to TDS using XSL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1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cml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788" y="1146175"/>
            <a:ext cx="4543425" cy="38258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5123" name="Title 1"/>
          <p:cNvSpPr>
            <a:spLocks noGrp="1"/>
          </p:cNvSpPr>
          <p:nvPr>
            <p:ph type="title"/>
          </p:nvPr>
        </p:nvSpPr>
        <p:spPr>
          <a:xfrm>
            <a:off x="338840" y="266700"/>
            <a:ext cx="5635625" cy="614363"/>
          </a:xfrm>
        </p:spPr>
        <p:txBody>
          <a:bodyPr/>
          <a:lstStyle/>
          <a:p>
            <a:pPr algn="l"/>
            <a:r>
              <a:rPr lang="en-US" sz="3200" dirty="0" smtClean="0"/>
              <a:t>Documentation in Three Dialects</a:t>
            </a:r>
          </a:p>
        </p:txBody>
      </p:sp>
      <p:sp>
        <p:nvSpPr>
          <p:cNvPr id="6" name="Rectangle 5"/>
          <p:cNvSpPr/>
          <p:nvPr/>
        </p:nvSpPr>
        <p:spPr>
          <a:xfrm>
            <a:off x="3198084" y="5989638"/>
            <a:ext cx="1700212" cy="6159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Documentation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Repository</a:t>
            </a:r>
          </a:p>
        </p:txBody>
      </p:sp>
      <p:sp>
        <p:nvSpPr>
          <p:cNvPr id="7" name="Rectangle 6"/>
          <p:cNvSpPr/>
          <p:nvPr/>
        </p:nvSpPr>
        <p:spPr>
          <a:xfrm>
            <a:off x="5550472" y="6137275"/>
            <a:ext cx="1700213" cy="3190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Spiral Tracker</a:t>
            </a:r>
          </a:p>
        </p:txBody>
      </p:sp>
      <p:sp>
        <p:nvSpPr>
          <p:cNvPr id="8" name="Rectangle 7"/>
          <p:cNvSpPr/>
          <p:nvPr/>
        </p:nvSpPr>
        <p:spPr>
          <a:xfrm>
            <a:off x="1157288" y="6126163"/>
            <a:ext cx="1700212" cy="34131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NcML</a:t>
            </a:r>
            <a:endParaRPr lang="en-US" sz="1600" dirty="0">
              <a:solidFill>
                <a:schemeClr val="tx1"/>
              </a:solidFill>
            </a:endParaRPr>
          </a:p>
        </p:txBody>
      </p:sp>
      <p:pic>
        <p:nvPicPr>
          <p:cNvPr id="9" name="Picture 8" descr="is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6815" y="1680070"/>
            <a:ext cx="4052888" cy="34131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4" name="Picture 3" descr="spiral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2388" y="2110959"/>
            <a:ext cx="4543425" cy="382428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THREDDS_Doj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8375" y="1647825"/>
            <a:ext cx="4454525" cy="37496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14" name="Picture 13" descr="THREDDS_Dojo2.png">
            <a:hlinkClick r:id="rId4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30438" y="1633538"/>
            <a:ext cx="4454525" cy="374967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4100" name="Title 1"/>
          <p:cNvSpPr>
            <a:spLocks noGrp="1"/>
          </p:cNvSpPr>
          <p:nvPr>
            <p:ph type="title"/>
          </p:nvPr>
        </p:nvSpPr>
        <p:spPr>
          <a:xfrm>
            <a:off x="338839" y="300923"/>
            <a:ext cx="8066973" cy="523875"/>
          </a:xfrm>
        </p:spPr>
        <p:txBody>
          <a:bodyPr/>
          <a:lstStyle/>
          <a:p>
            <a:pPr algn="l"/>
            <a:r>
              <a:rPr lang="en-US" sz="3200" dirty="0" smtClean="0">
                <a:latin typeface="Calibri" pitchFamily="34" charset="0"/>
              </a:rPr>
              <a:t>Multiple Dialects: </a:t>
            </a:r>
            <a:r>
              <a:rPr lang="en-US" sz="3200" dirty="0" smtClean="0"/>
              <a:t>Documentation Extraction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58788" y="4852988"/>
            <a:ext cx="1843087" cy="1701800"/>
            <a:chOff x="6589415" y="4725398"/>
            <a:chExt cx="1842378" cy="1701699"/>
          </a:xfrm>
        </p:grpSpPr>
        <p:sp>
          <p:nvSpPr>
            <p:cNvPr id="5" name="Folded Corner 4"/>
            <p:cNvSpPr/>
            <p:nvPr/>
          </p:nvSpPr>
          <p:spPr>
            <a:xfrm>
              <a:off x="7095632" y="6028658"/>
              <a:ext cx="325313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6" name="Folded Corner 5"/>
            <p:cNvSpPr/>
            <p:nvPr/>
          </p:nvSpPr>
          <p:spPr>
            <a:xfrm>
              <a:off x="6589415" y="6028658"/>
              <a:ext cx="325312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7" name="Folded Corner 6"/>
            <p:cNvSpPr/>
            <p:nvPr/>
          </p:nvSpPr>
          <p:spPr>
            <a:xfrm>
              <a:off x="7600263" y="6028658"/>
              <a:ext cx="325313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8" name="Folded Corner 7"/>
            <p:cNvSpPr/>
            <p:nvPr/>
          </p:nvSpPr>
          <p:spPr>
            <a:xfrm>
              <a:off x="8106481" y="6028658"/>
              <a:ext cx="325312" cy="398439"/>
            </a:xfrm>
            <a:prstGeom prst="foldedCorne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600" dirty="0"/>
                <a:t>file.nc</a:t>
              </a: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7117849" y="4725398"/>
              <a:ext cx="1047347" cy="102863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1400" dirty="0"/>
                <a:t>THREDDS </a:t>
              </a:r>
            </a:p>
            <a:p>
              <a:pPr algn="ctr">
                <a:defRPr/>
              </a:pPr>
              <a:r>
                <a:rPr lang="en-US" sz="1400" dirty="0"/>
                <a:t>Catalogs</a:t>
              </a:r>
            </a:p>
          </p:txBody>
        </p:sp>
        <p:cxnSp>
          <p:nvCxnSpPr>
            <p:cNvPr id="10" name="Curved Connector 9"/>
            <p:cNvCxnSpPr>
              <a:stCxn id="5" idx="0"/>
              <a:endCxn id="9" idx="4"/>
            </p:cNvCxnSpPr>
            <p:nvPr/>
          </p:nvCxnSpPr>
          <p:spPr>
            <a:xfrm rot="5400000" flipH="1" flipV="1">
              <a:off x="7312198" y="5699334"/>
              <a:ext cx="274621" cy="384027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urved Connector 36"/>
            <p:cNvCxnSpPr>
              <a:stCxn id="6" idx="0"/>
              <a:endCxn id="9" idx="4"/>
            </p:cNvCxnSpPr>
            <p:nvPr/>
          </p:nvCxnSpPr>
          <p:spPr>
            <a:xfrm rot="5400000" flipH="1" flipV="1">
              <a:off x="7059882" y="5447019"/>
              <a:ext cx="274621" cy="888658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urved Connector 36"/>
            <p:cNvCxnSpPr>
              <a:stCxn id="8" idx="0"/>
              <a:endCxn id="9" idx="4"/>
            </p:cNvCxnSpPr>
            <p:nvPr/>
          </p:nvCxnSpPr>
          <p:spPr>
            <a:xfrm rot="16200000" flipV="1">
              <a:off x="7817623" y="5577936"/>
              <a:ext cx="274621" cy="626822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urved Connector 36"/>
            <p:cNvCxnSpPr>
              <a:stCxn id="7" idx="0"/>
              <a:endCxn id="9" idx="4"/>
            </p:cNvCxnSpPr>
            <p:nvPr/>
          </p:nvCxnSpPr>
          <p:spPr>
            <a:xfrm rot="16200000" flipV="1">
              <a:off x="7565307" y="5830252"/>
              <a:ext cx="274621" cy="122191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Shape 16"/>
          <p:cNvCxnSpPr>
            <a:stCxn id="9" idx="0"/>
            <a:endCxn id="15" idx="1"/>
          </p:cNvCxnSpPr>
          <p:nvPr/>
        </p:nvCxnSpPr>
        <p:spPr>
          <a:xfrm rot="5400000" flipH="1" flipV="1">
            <a:off x="1209675" y="3824288"/>
            <a:ext cx="1330325" cy="727075"/>
          </a:xfrm>
          <a:prstGeom prst="curvedConnector2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465888" y="4403725"/>
            <a:ext cx="1700212" cy="6159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Documentation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Repository</a:t>
            </a:r>
          </a:p>
        </p:txBody>
      </p:sp>
      <p:cxnSp>
        <p:nvCxnSpPr>
          <p:cNvPr id="21" name="Curved Connector 20"/>
          <p:cNvCxnSpPr>
            <a:stCxn id="29" idx="3"/>
            <a:endCxn id="20" idx="1"/>
          </p:cNvCxnSpPr>
          <p:nvPr/>
        </p:nvCxnSpPr>
        <p:spPr>
          <a:xfrm>
            <a:off x="5070475" y="3709988"/>
            <a:ext cx="1395413" cy="1001712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12"/>
          <p:cNvSpPr txBox="1">
            <a:spLocks noChangeArrowheads="1"/>
          </p:cNvSpPr>
          <p:nvPr/>
        </p:nvSpPr>
        <p:spPr bwMode="auto">
          <a:xfrm>
            <a:off x="5695950" y="4692650"/>
            <a:ext cx="7080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ISO XML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465888" y="3409950"/>
            <a:ext cx="1700212" cy="3190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Spiral Tracker</a:t>
            </a:r>
          </a:p>
        </p:txBody>
      </p:sp>
      <p:sp>
        <p:nvSpPr>
          <p:cNvPr id="24" name="TextBox 12"/>
          <p:cNvSpPr txBox="1">
            <a:spLocks noChangeArrowheads="1"/>
          </p:cNvSpPr>
          <p:nvPr/>
        </p:nvSpPr>
        <p:spPr bwMode="auto">
          <a:xfrm>
            <a:off x="5791200" y="3313113"/>
            <a:ext cx="6032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HTML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465888" y="2395538"/>
            <a:ext cx="1700212" cy="3397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NcML</a:t>
            </a:r>
            <a:endParaRPr lang="en-US" sz="1600" dirty="0">
              <a:solidFill>
                <a:schemeClr val="tx1"/>
              </a:solidFill>
            </a:endParaRPr>
          </a:p>
        </p:txBody>
      </p:sp>
      <p:cxnSp>
        <p:nvCxnSpPr>
          <p:cNvPr id="26" name="Curved Connector 25"/>
          <p:cNvCxnSpPr>
            <a:stCxn id="27" idx="3"/>
            <a:endCxn id="25" idx="1"/>
          </p:cNvCxnSpPr>
          <p:nvPr/>
        </p:nvCxnSpPr>
        <p:spPr>
          <a:xfrm flipV="1">
            <a:off x="5219700" y="2565400"/>
            <a:ext cx="1246188" cy="85883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5154613" y="3382963"/>
            <a:ext cx="65087" cy="841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5207000" y="3492500"/>
            <a:ext cx="111125" cy="161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4959350" y="3630613"/>
            <a:ext cx="111125" cy="160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36" name="Curved Connector 35"/>
          <p:cNvCxnSpPr>
            <a:stCxn id="28" idx="3"/>
            <a:endCxn id="23" idx="1"/>
          </p:cNvCxnSpPr>
          <p:nvPr/>
        </p:nvCxnSpPr>
        <p:spPr>
          <a:xfrm flipV="1">
            <a:off x="5318125" y="3568700"/>
            <a:ext cx="1147763" cy="4763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/>
      <p:bldP spid="23" grpId="0" animBg="1"/>
      <p:bldP spid="24" grpId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496" y="452918"/>
            <a:ext cx="8497817" cy="587296"/>
          </a:xfrm>
        </p:spPr>
        <p:txBody>
          <a:bodyPr>
            <a:noAutofit/>
          </a:bodyPr>
          <a:lstStyle/>
          <a:p>
            <a:pPr algn="l"/>
            <a:r>
              <a:rPr lang="en-US" sz="2400" dirty="0" smtClean="0"/>
              <a:t>https://</a:t>
            </a:r>
            <a:r>
              <a:rPr lang="en-US" sz="2400" dirty="0" smtClean="0"/>
              <a:t>www.nosc.noaa.gov/dmc/swg/wiki/index.php?title=ncISO</a:t>
            </a:r>
            <a:br>
              <a:rPr lang="en-US" sz="2400" dirty="0" smtClean="0"/>
            </a:br>
            <a:r>
              <a:rPr lang="en-US" sz="2400" dirty="0" smtClean="0"/>
              <a:t>ted.habermann@noaa.gov</a:t>
            </a:r>
            <a:endParaRPr lang="en-US" sz="2400" dirty="0"/>
          </a:p>
        </p:txBody>
      </p:sp>
      <p:pic>
        <p:nvPicPr>
          <p:cNvPr id="4" name="Picture 3" descr="DogSprink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963" y="1203324"/>
            <a:ext cx="8200262" cy="49201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386</Words>
  <Application>Microsoft Office PowerPoint</Application>
  <PresentationFormat>On-screen Show (4:3)</PresentationFormat>
  <Paragraphs>100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Connecting netCDF and ISO</vt:lpstr>
      <vt:lpstr>Slide 2</vt:lpstr>
      <vt:lpstr>Multiple Dialects: THREDDS Data Server</vt:lpstr>
      <vt:lpstr>netCDF Metadata</vt:lpstr>
      <vt:lpstr>Multiple Dialects: Web Accessible Folders</vt:lpstr>
      <vt:lpstr>ncISO - Adding Metadata Access to THREDDS</vt:lpstr>
      <vt:lpstr>Documentation in Three Dialects</vt:lpstr>
      <vt:lpstr>Multiple Dialects: Documentation Extraction</vt:lpstr>
      <vt:lpstr>https://www.nosc.noaa.gov/dmc/swg/wiki/index.php?title=ncISO ted.habermann@noaa.gov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Connecting netCDF and ISO</dc:title>
  <dc:creator>Ted Habermann</dc:creator>
  <cp:lastModifiedBy>Ted Habermann</cp:lastModifiedBy>
  <cp:revision>3</cp:revision>
  <dcterms:created xsi:type="dcterms:W3CDTF">2010-09-22T06:10:34Z</dcterms:created>
  <dcterms:modified xsi:type="dcterms:W3CDTF">2010-09-22T14:32:50Z</dcterms:modified>
</cp:coreProperties>
</file>