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0243463" cy="42845038"/>
  <p:notesSz cx="6858000" cy="9144000"/>
  <p:defaultTextStyle>
    <a:defPPr>
      <a:defRPr lang="en-US"/>
    </a:defPPr>
    <a:lvl1pPr marL="0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88215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76431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64646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52861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41076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29292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17507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05722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81" autoAdjust="0"/>
    <p:restoredTop sz="94660"/>
  </p:normalViewPr>
  <p:slideViewPr>
    <p:cSldViewPr>
      <p:cViewPr>
        <p:scale>
          <a:sx n="33" d="100"/>
          <a:sy n="33" d="100"/>
        </p:scale>
        <p:origin x="-1794" y="792"/>
      </p:cViewPr>
      <p:guideLst>
        <p:guide orient="horz" pos="13495"/>
        <p:guide pos="952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24E73F-C0F5-46C8-89CA-E322F3E6B3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9325" y="685800"/>
            <a:ext cx="2419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B1CF50-C844-4E73-BFA9-42B35593C7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9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1pPr>
    <a:lvl2pPr marL="2088215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2pPr>
    <a:lvl3pPr marL="4176431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3pPr>
    <a:lvl4pPr marL="6264646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4pPr>
    <a:lvl5pPr marL="8352861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5pPr>
    <a:lvl6pPr marL="10441076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6pPr>
    <a:lvl7pPr marL="12529292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7pPr>
    <a:lvl8pPr marL="14617507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8pPr>
    <a:lvl9pPr marL="16705722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1CF50-C844-4E73-BFA9-42B35593C76D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10877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8260" y="13309735"/>
            <a:ext cx="25706944" cy="91839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36520" y="24278855"/>
            <a:ext cx="21170424" cy="109492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88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76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64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528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41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29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17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05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3589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94634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25" y="27531907"/>
            <a:ext cx="25706944" cy="8509501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89025" y="18159558"/>
            <a:ext cx="25706944" cy="9372349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88215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76431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6464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52861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4107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2929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17507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70572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9583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03824" y="62452597"/>
            <a:ext cx="44756125" cy="176656439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64009" y="62452597"/>
            <a:ext cx="44761374" cy="176656439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0967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173" y="1715788"/>
            <a:ext cx="27219117" cy="714084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2173" y="9590547"/>
            <a:ext cx="13362782" cy="3996884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8215" indent="0">
              <a:buNone/>
              <a:defRPr sz="9100" b="1"/>
            </a:lvl2pPr>
            <a:lvl3pPr marL="4176431" indent="0">
              <a:buNone/>
              <a:defRPr sz="8200" b="1"/>
            </a:lvl3pPr>
            <a:lvl4pPr marL="6264646" indent="0">
              <a:buNone/>
              <a:defRPr sz="7300" b="1"/>
            </a:lvl4pPr>
            <a:lvl5pPr marL="8352861" indent="0">
              <a:buNone/>
              <a:defRPr sz="7300" b="1"/>
            </a:lvl5pPr>
            <a:lvl6pPr marL="10441076" indent="0">
              <a:buNone/>
              <a:defRPr sz="7300" b="1"/>
            </a:lvl6pPr>
            <a:lvl7pPr marL="12529292" indent="0">
              <a:buNone/>
              <a:defRPr sz="7300" b="1"/>
            </a:lvl7pPr>
            <a:lvl8pPr marL="14617507" indent="0">
              <a:buNone/>
              <a:defRPr sz="7300" b="1"/>
            </a:lvl8pPr>
            <a:lvl9pPr marL="16705722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12173" y="13587431"/>
            <a:ext cx="13362782" cy="24685489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63261" y="9590547"/>
            <a:ext cx="13368031" cy="3996884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8215" indent="0">
              <a:buNone/>
              <a:defRPr sz="9100" b="1"/>
            </a:lvl2pPr>
            <a:lvl3pPr marL="4176431" indent="0">
              <a:buNone/>
              <a:defRPr sz="8200" b="1"/>
            </a:lvl3pPr>
            <a:lvl4pPr marL="6264646" indent="0">
              <a:buNone/>
              <a:defRPr sz="7300" b="1"/>
            </a:lvl4pPr>
            <a:lvl5pPr marL="8352861" indent="0">
              <a:buNone/>
              <a:defRPr sz="7300" b="1"/>
            </a:lvl5pPr>
            <a:lvl6pPr marL="10441076" indent="0">
              <a:buNone/>
              <a:defRPr sz="7300" b="1"/>
            </a:lvl6pPr>
            <a:lvl7pPr marL="12529292" indent="0">
              <a:buNone/>
              <a:defRPr sz="7300" b="1"/>
            </a:lvl7pPr>
            <a:lvl8pPr marL="14617507" indent="0">
              <a:buNone/>
              <a:defRPr sz="7300" b="1"/>
            </a:lvl8pPr>
            <a:lvl9pPr marL="16705722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63261" y="13587431"/>
            <a:ext cx="13368031" cy="24685489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52448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67292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94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175" y="1705867"/>
            <a:ext cx="9949891" cy="7259854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24354" y="1705870"/>
            <a:ext cx="16906936" cy="36567053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2175" y="8965724"/>
            <a:ext cx="9949891" cy="29307199"/>
          </a:xfrm>
        </p:spPr>
        <p:txBody>
          <a:bodyPr/>
          <a:lstStyle>
            <a:lvl1pPr marL="0" indent="0">
              <a:buNone/>
              <a:defRPr sz="6400"/>
            </a:lvl1pPr>
            <a:lvl2pPr marL="2088215" indent="0">
              <a:buNone/>
              <a:defRPr sz="5500"/>
            </a:lvl2pPr>
            <a:lvl3pPr marL="4176431" indent="0">
              <a:buNone/>
              <a:defRPr sz="4600"/>
            </a:lvl3pPr>
            <a:lvl4pPr marL="6264646" indent="0">
              <a:buNone/>
              <a:defRPr sz="4100"/>
            </a:lvl4pPr>
            <a:lvl5pPr marL="8352861" indent="0">
              <a:buNone/>
              <a:defRPr sz="4100"/>
            </a:lvl5pPr>
            <a:lvl6pPr marL="10441076" indent="0">
              <a:buNone/>
              <a:defRPr sz="4100"/>
            </a:lvl6pPr>
            <a:lvl7pPr marL="12529292" indent="0">
              <a:buNone/>
              <a:defRPr sz="4100"/>
            </a:lvl7pPr>
            <a:lvl8pPr marL="14617507" indent="0">
              <a:buNone/>
              <a:defRPr sz="4100"/>
            </a:lvl8pPr>
            <a:lvl9pPr marL="16705722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6339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27930" y="29991527"/>
            <a:ext cx="18146078" cy="3540669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27930" y="3828283"/>
            <a:ext cx="18146078" cy="25707023"/>
          </a:xfrm>
        </p:spPr>
        <p:txBody>
          <a:bodyPr/>
          <a:lstStyle>
            <a:lvl1pPr marL="0" indent="0">
              <a:buNone/>
              <a:defRPr sz="14600"/>
            </a:lvl1pPr>
            <a:lvl2pPr marL="2088215" indent="0">
              <a:buNone/>
              <a:defRPr sz="12800"/>
            </a:lvl2pPr>
            <a:lvl3pPr marL="4176431" indent="0">
              <a:buNone/>
              <a:defRPr sz="11000"/>
            </a:lvl3pPr>
            <a:lvl4pPr marL="6264646" indent="0">
              <a:buNone/>
              <a:defRPr sz="9100"/>
            </a:lvl4pPr>
            <a:lvl5pPr marL="8352861" indent="0">
              <a:buNone/>
              <a:defRPr sz="9100"/>
            </a:lvl5pPr>
            <a:lvl6pPr marL="10441076" indent="0">
              <a:buNone/>
              <a:defRPr sz="9100"/>
            </a:lvl6pPr>
            <a:lvl7pPr marL="12529292" indent="0">
              <a:buNone/>
              <a:defRPr sz="9100"/>
            </a:lvl7pPr>
            <a:lvl8pPr marL="14617507" indent="0">
              <a:buNone/>
              <a:defRPr sz="9100"/>
            </a:lvl8pPr>
            <a:lvl9pPr marL="16705722" indent="0">
              <a:buNone/>
              <a:defRPr sz="91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27930" y="33532196"/>
            <a:ext cx="18146078" cy="5028338"/>
          </a:xfrm>
        </p:spPr>
        <p:txBody>
          <a:bodyPr/>
          <a:lstStyle>
            <a:lvl1pPr marL="0" indent="0">
              <a:buNone/>
              <a:defRPr sz="6400"/>
            </a:lvl1pPr>
            <a:lvl2pPr marL="2088215" indent="0">
              <a:buNone/>
              <a:defRPr sz="5500"/>
            </a:lvl2pPr>
            <a:lvl3pPr marL="4176431" indent="0">
              <a:buNone/>
              <a:defRPr sz="4600"/>
            </a:lvl3pPr>
            <a:lvl4pPr marL="6264646" indent="0">
              <a:buNone/>
              <a:defRPr sz="4100"/>
            </a:lvl4pPr>
            <a:lvl5pPr marL="8352861" indent="0">
              <a:buNone/>
              <a:defRPr sz="4100"/>
            </a:lvl5pPr>
            <a:lvl6pPr marL="10441076" indent="0">
              <a:buNone/>
              <a:defRPr sz="4100"/>
            </a:lvl6pPr>
            <a:lvl7pPr marL="12529292" indent="0">
              <a:buNone/>
              <a:defRPr sz="4100"/>
            </a:lvl7pPr>
            <a:lvl8pPr marL="14617507" indent="0">
              <a:buNone/>
              <a:defRPr sz="4100"/>
            </a:lvl8pPr>
            <a:lvl9pPr marL="16705722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0412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64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521306" y="10721181"/>
            <a:ext cx="22504077" cy="22838785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3824" y="10721181"/>
            <a:ext cx="67013422" cy="22838785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7026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12173" y="1715788"/>
            <a:ext cx="27219117" cy="7140840"/>
          </a:xfrm>
          <a:prstGeom prst="rect">
            <a:avLst/>
          </a:prstGeom>
        </p:spPr>
        <p:txBody>
          <a:bodyPr vert="horz" lIns="417643" tIns="208822" rIns="417643" bIns="2088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2173" y="9997178"/>
            <a:ext cx="27219117" cy="28275745"/>
          </a:xfrm>
          <a:prstGeom prst="rect">
            <a:avLst/>
          </a:prstGeom>
        </p:spPr>
        <p:txBody>
          <a:bodyPr vert="horz" lIns="417643" tIns="208822" rIns="417643" bIns="2088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12173" y="39711006"/>
            <a:ext cx="7056808" cy="2281102"/>
          </a:xfrm>
          <a:prstGeom prst="rect">
            <a:avLst/>
          </a:prstGeom>
        </p:spPr>
        <p:txBody>
          <a:bodyPr vert="horz" lIns="417643" tIns="208822" rIns="417643" bIns="208822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789E2-B9B3-4D29-8493-D9AF5E3EC7BA}" type="datetimeFigureOut">
              <a:rPr lang="en-AU" smtClean="0"/>
              <a:t>25/05/2015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333183" y="39711006"/>
            <a:ext cx="9577097" cy="2281102"/>
          </a:xfrm>
          <a:prstGeom prst="rect">
            <a:avLst/>
          </a:prstGeom>
        </p:spPr>
        <p:txBody>
          <a:bodyPr vert="horz" lIns="417643" tIns="208822" rIns="417643" bIns="208822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674482" y="39711006"/>
            <a:ext cx="7056808" cy="2281102"/>
          </a:xfrm>
          <a:prstGeom prst="rect">
            <a:avLst/>
          </a:prstGeom>
        </p:spPr>
        <p:txBody>
          <a:bodyPr vert="horz" lIns="417643" tIns="208822" rIns="417643" bIns="208822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1134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76431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6161" indent="-1566161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3350" indent="-1305135" algn="l" defTabSz="4176431" rtl="0" eaLnBrk="1" latinLnBrk="0" hangingPunct="1">
        <a:spcBef>
          <a:spcPct val="20000"/>
        </a:spcBef>
        <a:buFont typeface="Arial" panose="020B0604020202020204" pitchFamily="34" charset="0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20538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08753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396969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85184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73399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61615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49830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88215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76431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64646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52861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41076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29292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17507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5722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4226" y="540199"/>
            <a:ext cx="2655271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2400" b="1" dirty="0" smtClean="0">
                <a:solidFill>
                  <a:srgbClr val="003366"/>
                </a:solidFill>
                <a:latin typeface="+mj-lt"/>
              </a:rPr>
              <a:t>Overview of the WIS Monitoring Project</a:t>
            </a:r>
            <a:endParaRPr lang="en-AU" sz="12400" b="1" dirty="0">
              <a:solidFill>
                <a:srgbClr val="003366"/>
              </a:solidFill>
              <a:latin typeface="+mj-lt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698682" y="2556423"/>
            <a:ext cx="13554052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4800" b="1" dirty="0" smtClean="0">
                <a:solidFill>
                  <a:srgbClr val="003366"/>
                </a:solidFill>
              </a:rPr>
              <a:t>Introduction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3600" dirty="0" smtClean="0"/>
              <a:t>    The WIS Monitoring Project is a collective effort of all WIS Centres to provide comprehensive and up-to-date information that enable reports on system status including availability, stability, integrity and so on.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3600" dirty="0" smtClean="0"/>
              <a:t>    Monitoring messages are pulled from GISC centres all around the world as JSON messages. The messages are aggregated and displayed in a centralized web portal.</a:t>
            </a:r>
          </a:p>
        </p:txBody>
      </p:sp>
      <p:sp>
        <p:nvSpPr>
          <p:cNvPr id="178" name="TextBox 177"/>
          <p:cNvSpPr txBox="1"/>
          <p:nvPr/>
        </p:nvSpPr>
        <p:spPr>
          <a:xfrm>
            <a:off x="1056053" y="17427814"/>
            <a:ext cx="14209694" cy="7679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4400" b="1" dirty="0" smtClean="0">
                <a:solidFill>
                  <a:srgbClr val="003366"/>
                </a:solidFill>
              </a:rPr>
              <a:t>The Architecture of the WIS Monitoring Project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The complete WIS monitoring network includes all three types of Centres (GISC, DCPC and NC).</a:t>
            </a:r>
            <a:r>
              <a:rPr lang="en-AU" sz="3200" b="1" dirty="0" smtClean="0"/>
              <a:t>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The WMO Common Dashboard (WCD) is responsible for gathering monitoring information from GISCs and publishing the results through a web site.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Each GISC in turn needs to gather and aggregate monitoring information from its area of responsibility (DCPCs and NCs).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The receiver of the monitoring information is responsible for </a:t>
            </a:r>
            <a:r>
              <a:rPr lang="en-AU" sz="3200" dirty="0" smtClean="0"/>
              <a:t>initializing </a:t>
            </a:r>
            <a:r>
              <a:rPr lang="en-AU" sz="3200" dirty="0"/>
              <a:t>pull requests for the information, while the provider must ensure the presence of the information before the agreed time.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Information is exchanged at least once per day.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All </a:t>
            </a:r>
            <a:r>
              <a:rPr lang="en-AU" sz="3200" dirty="0" smtClean="0"/>
              <a:t>information is </a:t>
            </a:r>
            <a:r>
              <a:rPr lang="en-AU" sz="3200" dirty="0"/>
              <a:t>exchanged </a:t>
            </a:r>
            <a:r>
              <a:rPr lang="en-AU" sz="3200" dirty="0" smtClean="0"/>
              <a:t>as JSON messages.</a:t>
            </a:r>
            <a:endParaRPr lang="en-AU" sz="3200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AU" sz="3200" dirty="0" smtClean="0"/>
          </a:p>
        </p:txBody>
      </p:sp>
      <p:sp>
        <p:nvSpPr>
          <p:cNvPr id="218" name="TextBox 217"/>
          <p:cNvSpPr txBox="1"/>
          <p:nvPr/>
        </p:nvSpPr>
        <p:spPr>
          <a:xfrm>
            <a:off x="16300876" y="17427814"/>
            <a:ext cx="12718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4400" b="1" dirty="0" smtClean="0">
                <a:solidFill>
                  <a:srgbClr val="003366"/>
                </a:solidFill>
              </a:rPr>
              <a:t>Simplified Architecture for WIS Monitoring Pilot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The pilot focuses on a limited set of system stats and involves mainly the GISCs.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The WMO </a:t>
            </a:r>
            <a:r>
              <a:rPr lang="en-AU" sz="3200" dirty="0" smtClean="0"/>
              <a:t>Common Dashboard (WCD) </a:t>
            </a:r>
            <a:r>
              <a:rPr lang="en-AU" sz="3200" dirty="0"/>
              <a:t>is a product of the pilot project aiming to </a:t>
            </a:r>
            <a:r>
              <a:rPr lang="en-AU" sz="3200" dirty="0" smtClean="0"/>
              <a:t>demonstrate </a:t>
            </a:r>
            <a:r>
              <a:rPr lang="en-AU" sz="3200" dirty="0"/>
              <a:t>and </a:t>
            </a:r>
            <a:r>
              <a:rPr lang="en-AU" sz="3200" dirty="0" smtClean="0"/>
              <a:t>justify the </a:t>
            </a:r>
            <a:r>
              <a:rPr lang="en-AU" sz="3200" dirty="0"/>
              <a:t>design, architecture and technologies.</a:t>
            </a:r>
          </a:p>
        </p:txBody>
      </p:sp>
      <p:sp>
        <p:nvSpPr>
          <p:cNvPr id="237" name="TextBox 236"/>
          <p:cNvSpPr txBox="1"/>
          <p:nvPr/>
        </p:nvSpPr>
        <p:spPr>
          <a:xfrm>
            <a:off x="940891" y="26360858"/>
            <a:ext cx="14333052" cy="1169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4800" b="1" dirty="0" smtClean="0">
                <a:solidFill>
                  <a:srgbClr val="003366"/>
                </a:solidFill>
              </a:rPr>
              <a:t>The Exchanged Monitoring Information</a:t>
            </a:r>
          </a:p>
          <a:p>
            <a:pPr marL="571500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b="1" dirty="0" smtClean="0"/>
              <a:t>JSON over HTTP (pull request)</a:t>
            </a:r>
          </a:p>
          <a:p>
            <a:pPr marL="571500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Three JSON files, one mandatory and two optional (mandatory JSON elements and file are emphasized with bold font in the follow list)</a:t>
            </a:r>
          </a:p>
          <a:p>
            <a:pPr marL="1801813" lvl="1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b="1" dirty="0" err="1" smtClean="0"/>
              <a:t>monitor.json</a:t>
            </a:r>
            <a:endParaRPr lang="en-AU" sz="3200" b="1" dirty="0" smtClean="0"/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b="1" dirty="0" smtClean="0"/>
              <a:t>Services status (catalogue, distribution, OAI-PMH)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Snapshot of content holdings at 00 UTC (number of total metadata, data, placeholder metadata, etc.) 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Accumulated daily network traffics from (number of insertion/update, deletion)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Metadata about the GISC (name, contact, etc.) and the JSON file (version, timestamp, etc.)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Addresses of other two monitoring JSON files</a:t>
            </a:r>
          </a:p>
          <a:p>
            <a:pPr marL="1801813" lvl="1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err="1"/>
              <a:t>centres.json</a:t>
            </a:r>
            <a:endParaRPr lang="en-AU" sz="3200" dirty="0"/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Accumulated daily data/product traffics from each centres in GISC's area of responsibility</a:t>
            </a:r>
          </a:p>
          <a:p>
            <a:pPr marL="1801813" lvl="1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err="1"/>
              <a:t>events.json</a:t>
            </a:r>
            <a:endParaRPr lang="en-AU" sz="3200" dirty="0"/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Events announcement (duration of maintenance, down time, etc.)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AU" sz="3200" dirty="0" smtClean="0"/>
          </a:p>
        </p:txBody>
      </p:sp>
      <p:grpSp>
        <p:nvGrpSpPr>
          <p:cNvPr id="16" name="Group 15"/>
          <p:cNvGrpSpPr/>
          <p:nvPr/>
        </p:nvGrpSpPr>
        <p:grpSpPr>
          <a:xfrm>
            <a:off x="2664347" y="3708551"/>
            <a:ext cx="25981442" cy="13148958"/>
            <a:chOff x="2147486" y="3593041"/>
            <a:chExt cx="25981442" cy="13148958"/>
          </a:xfrm>
        </p:grpSpPr>
        <p:cxnSp>
          <p:nvCxnSpPr>
            <p:cNvPr id="325" name="Straight Arrow Connector 324"/>
            <p:cNvCxnSpPr>
              <a:stCxn id="287" idx="1"/>
            </p:cNvCxnSpPr>
            <p:nvPr/>
          </p:nvCxnSpPr>
          <p:spPr>
            <a:xfrm flipH="1" flipV="1">
              <a:off x="18290797" y="10104297"/>
              <a:ext cx="5919670" cy="1"/>
            </a:xfrm>
            <a:prstGeom prst="straightConnector1">
              <a:avLst/>
            </a:prstGeom>
            <a:ln w="476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7" name="Straight Arrow Connector 336"/>
            <p:cNvCxnSpPr/>
            <p:nvPr/>
          </p:nvCxnSpPr>
          <p:spPr>
            <a:xfrm>
              <a:off x="11224466" y="8032166"/>
              <a:ext cx="4109167" cy="2072131"/>
            </a:xfrm>
            <a:prstGeom prst="straightConnector1">
              <a:avLst/>
            </a:prstGeom>
            <a:ln w="476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5" name="Straight Arrow Connector 314"/>
            <p:cNvCxnSpPr>
              <a:stCxn id="310" idx="1"/>
            </p:cNvCxnSpPr>
            <p:nvPr/>
          </p:nvCxnSpPr>
          <p:spPr>
            <a:xfrm flipH="1" flipV="1">
              <a:off x="18290797" y="10765335"/>
              <a:ext cx="5331909" cy="2697792"/>
            </a:xfrm>
            <a:prstGeom prst="straightConnector1">
              <a:avLst/>
            </a:prstGeom>
            <a:ln w="476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0" name="Straight Arrow Connector 89"/>
            <p:cNvCxnSpPr>
              <a:stCxn id="86" idx="3"/>
            </p:cNvCxnSpPr>
            <p:nvPr/>
          </p:nvCxnSpPr>
          <p:spPr>
            <a:xfrm flipV="1">
              <a:off x="11428496" y="11030722"/>
              <a:ext cx="3905137" cy="2103690"/>
            </a:xfrm>
            <a:prstGeom prst="straightConnector1">
              <a:avLst/>
            </a:prstGeom>
            <a:ln w="476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" name="Straight Arrow Connector 99"/>
            <p:cNvCxnSpPr>
              <a:stCxn id="1031" idx="3"/>
            </p:cNvCxnSpPr>
            <p:nvPr/>
          </p:nvCxnSpPr>
          <p:spPr>
            <a:xfrm flipV="1">
              <a:off x="14313193" y="13589364"/>
              <a:ext cx="1350544" cy="1791818"/>
            </a:xfrm>
            <a:prstGeom prst="straightConnector1">
              <a:avLst/>
            </a:prstGeom>
            <a:ln w="47625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Box 103"/>
            <p:cNvSpPr txBox="1"/>
            <p:nvPr/>
          </p:nvSpPr>
          <p:spPr>
            <a:xfrm rot="18440465">
              <a:off x="14406410" y="14134879"/>
              <a:ext cx="84132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HTTP</a:t>
              </a:r>
              <a:endParaRPr lang="en-AU" sz="2400" dirty="0"/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16189046" y="11585929"/>
              <a:ext cx="223811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WMO Common </a:t>
              </a:r>
            </a:p>
            <a:p>
              <a:pPr algn="ctr"/>
              <a:r>
                <a:rPr lang="en-US" sz="2400" b="1" dirty="0" smtClean="0"/>
                <a:t>Dashboard</a:t>
              </a:r>
              <a:endParaRPr lang="en-AU" sz="2400" b="1" dirty="0"/>
            </a:p>
          </p:txBody>
        </p:sp>
        <p:grpSp>
          <p:nvGrpSpPr>
            <p:cNvPr id="134" name="Group 133"/>
            <p:cNvGrpSpPr/>
            <p:nvPr/>
          </p:nvGrpSpPr>
          <p:grpSpPr>
            <a:xfrm>
              <a:off x="15553779" y="12666625"/>
              <a:ext cx="2595292" cy="1296639"/>
              <a:chOff x="-218692" y="3522938"/>
              <a:chExt cx="956800" cy="513067"/>
            </a:xfrm>
          </p:grpSpPr>
          <p:sp>
            <p:nvSpPr>
              <p:cNvPr id="135" name="TextBox 134"/>
              <p:cNvSpPr txBox="1"/>
              <p:nvPr/>
            </p:nvSpPr>
            <p:spPr>
              <a:xfrm>
                <a:off x="204434" y="3561047"/>
                <a:ext cx="533674" cy="4749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AU" sz="2400" dirty="0" smtClean="0"/>
                  <a:t>Aggregate</a:t>
                </a:r>
              </a:p>
              <a:p>
                <a:r>
                  <a:rPr lang="en-AU" sz="2400" dirty="0" smtClean="0"/>
                  <a:t>Display</a:t>
                </a:r>
              </a:p>
              <a:p>
                <a:endParaRPr lang="en-AU" sz="2400" dirty="0"/>
              </a:p>
            </p:txBody>
          </p:sp>
          <p:pic>
            <p:nvPicPr>
              <p:cNvPr id="136" name="Picture 3" descr="C:\Users\ywang\AppData\Local\Microsoft\Windows\Temporary Internet Files\Content.IE5\1ZCGINVL\MC900432614[1]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8692" y="3522938"/>
                <a:ext cx="428690" cy="4286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34" name="TextBox 233"/>
            <p:cNvSpPr txBox="1"/>
            <p:nvPr/>
          </p:nvSpPr>
          <p:spPr>
            <a:xfrm>
              <a:off x="12411369" y="10793841"/>
              <a:ext cx="19277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2400" b="1" dirty="0" smtClean="0"/>
                <a:t>JSON over </a:t>
              </a:r>
            </a:p>
            <a:p>
              <a:r>
                <a:rPr lang="en-AU" sz="2400" b="1" dirty="0" smtClean="0"/>
                <a:t>HTTP (pull)</a:t>
              </a:r>
              <a:endParaRPr lang="en-AU" sz="2400" b="1" dirty="0"/>
            </a:p>
          </p:txBody>
        </p:sp>
        <p:sp>
          <p:nvSpPr>
            <p:cNvPr id="235" name="Flowchart: Multidocument 234"/>
            <p:cNvSpPr/>
            <p:nvPr/>
          </p:nvSpPr>
          <p:spPr>
            <a:xfrm>
              <a:off x="12156598" y="10651847"/>
              <a:ext cx="2326553" cy="1150106"/>
            </a:xfrm>
            <a:prstGeom prst="flowChartMultidocument">
              <a:avLst/>
            </a:prstGeom>
            <a:noFill/>
            <a:ln w="38100">
              <a:solidFill>
                <a:schemeClr val="tx1">
                  <a:alpha val="4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grpSp>
          <p:nvGrpSpPr>
            <p:cNvPr id="1054" name="Group 1053"/>
            <p:cNvGrpSpPr/>
            <p:nvPr/>
          </p:nvGrpSpPr>
          <p:grpSpPr>
            <a:xfrm>
              <a:off x="2147486" y="10838199"/>
              <a:ext cx="10430514" cy="5758563"/>
              <a:chOff x="438556" y="6948911"/>
              <a:chExt cx="10430514" cy="5758563"/>
            </a:xfrm>
          </p:grpSpPr>
          <p:sp>
            <p:nvSpPr>
              <p:cNvPr id="179" name="Cloud 178"/>
              <p:cNvSpPr/>
              <p:nvPr/>
            </p:nvSpPr>
            <p:spPr>
              <a:xfrm>
                <a:off x="438556" y="6948911"/>
                <a:ext cx="10430514" cy="5758563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86" name="Rounded Rectangle 85"/>
              <p:cNvSpPr/>
              <p:nvPr/>
            </p:nvSpPr>
            <p:spPr>
              <a:xfrm>
                <a:off x="7665068" y="8790171"/>
                <a:ext cx="2054498" cy="90990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dirty="0" smtClean="0"/>
                  <a:t>GISC</a:t>
                </a:r>
                <a:endParaRPr lang="en-AU" sz="4800" dirty="0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2093061" y="7739487"/>
                <a:ext cx="4203715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AU" sz="2800" b="1" dirty="0" smtClean="0"/>
                  <a:t>GISC Area of Responsibility</a:t>
                </a:r>
                <a:endParaRPr lang="en-AU" sz="2800" b="1" dirty="0"/>
              </a:p>
            </p:txBody>
          </p:sp>
          <p:cxnSp>
            <p:nvCxnSpPr>
              <p:cNvPr id="94" name="Straight Arrow Connector 33"/>
              <p:cNvCxnSpPr>
                <a:stCxn id="87" idx="3"/>
                <a:endCxn id="86" idx="0"/>
              </p:cNvCxnSpPr>
              <p:nvPr/>
            </p:nvCxnSpPr>
            <p:spPr>
              <a:xfrm flipV="1">
                <a:off x="3911128" y="8790171"/>
                <a:ext cx="4781189" cy="451312"/>
              </a:xfrm>
              <a:prstGeom prst="bentConnector4">
                <a:avLst>
                  <a:gd name="adj1" fmla="val 17741"/>
                  <a:gd name="adj2" fmla="val 173164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5" name="Straight Arrow Connector 36"/>
              <p:cNvCxnSpPr>
                <a:stCxn id="129" idx="3"/>
                <a:endCxn id="86" idx="1"/>
              </p:cNvCxnSpPr>
              <p:nvPr/>
            </p:nvCxnSpPr>
            <p:spPr>
              <a:xfrm flipV="1">
                <a:off x="3911698" y="9245124"/>
                <a:ext cx="3753370" cy="1480679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pic>
            <p:nvPicPr>
              <p:cNvPr id="113" name="Picture 3" descr="C:\Users\ywang\AppData\Local\Microsoft\Windows\Temporary Internet Files\Content.IE5\1ZCGINVL\MC900432614[1]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686994" y="9753944"/>
                <a:ext cx="1162809" cy="10833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25" name="Group 124"/>
              <p:cNvGrpSpPr/>
              <p:nvPr/>
            </p:nvGrpSpPr>
            <p:grpSpPr>
              <a:xfrm>
                <a:off x="2529248" y="9611635"/>
                <a:ext cx="984997" cy="505628"/>
                <a:chOff x="179512" y="3522938"/>
                <a:chExt cx="789631" cy="428690"/>
              </a:xfrm>
            </p:grpSpPr>
            <p:sp>
              <p:nvSpPr>
                <p:cNvPr id="126" name="TextBox 125"/>
                <p:cNvSpPr txBox="1"/>
                <p:nvPr/>
              </p:nvSpPr>
              <p:spPr>
                <a:xfrm>
                  <a:off x="509210" y="3561047"/>
                  <a:ext cx="459933" cy="34362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AU" sz="2000" dirty="0" smtClean="0"/>
                    <a:t>Monitor</a:t>
                  </a:r>
                </a:p>
                <a:p>
                  <a:endParaRPr lang="en-AU" sz="2000" dirty="0"/>
                </a:p>
              </p:txBody>
            </p:sp>
            <p:pic>
              <p:nvPicPr>
                <p:cNvPr id="127" name="Picture 3" descr="C:\Users\ywang\AppData\Local\Microsoft\Windows\Temporary Internet Files\Content.IE5\1ZCGINVL\MC900432614[1]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512" y="3522938"/>
                  <a:ext cx="428690" cy="42869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131" name="Group 130"/>
              <p:cNvGrpSpPr/>
              <p:nvPr/>
            </p:nvGrpSpPr>
            <p:grpSpPr>
              <a:xfrm>
                <a:off x="2536866" y="11053367"/>
                <a:ext cx="984997" cy="505628"/>
                <a:chOff x="179512" y="3522938"/>
                <a:chExt cx="789631" cy="428690"/>
              </a:xfrm>
            </p:grpSpPr>
            <p:sp>
              <p:nvSpPr>
                <p:cNvPr id="132" name="TextBox 131"/>
                <p:cNvSpPr txBox="1"/>
                <p:nvPr/>
              </p:nvSpPr>
              <p:spPr>
                <a:xfrm>
                  <a:off x="509210" y="3561047"/>
                  <a:ext cx="459933" cy="34362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AU" sz="2000" dirty="0" smtClean="0"/>
                    <a:t>Monitor</a:t>
                  </a:r>
                </a:p>
                <a:p>
                  <a:endParaRPr lang="en-AU" sz="2000" dirty="0"/>
                </a:p>
              </p:txBody>
            </p:sp>
            <p:pic>
              <p:nvPicPr>
                <p:cNvPr id="133" name="Picture 3" descr="C:\Users\ywang\AppData\Local\Microsoft\Windows\Temporary Internet Files\Content.IE5\1ZCGINVL\MC900432614[1]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512" y="3522938"/>
                  <a:ext cx="428690" cy="42869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273" name="Rounded Rectangle 272"/>
              <p:cNvSpPr/>
              <p:nvPr/>
            </p:nvSpPr>
            <p:spPr>
              <a:xfrm>
                <a:off x="2016275" y="8581726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DCPC</a:t>
                </a:r>
                <a:endParaRPr lang="en-AU" sz="4000" b="1" dirty="0"/>
              </a:p>
            </p:txBody>
          </p:sp>
          <p:sp>
            <p:nvSpPr>
              <p:cNvPr id="272" name="Rounded Rectangle 271"/>
              <p:cNvSpPr/>
              <p:nvPr/>
            </p:nvSpPr>
            <p:spPr>
              <a:xfrm>
                <a:off x="2215541" y="8749111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DCPC</a:t>
                </a:r>
                <a:endParaRPr lang="en-AU" sz="4000" b="1" dirty="0"/>
              </a:p>
            </p:txBody>
          </p:sp>
          <p:sp>
            <p:nvSpPr>
              <p:cNvPr id="87" name="Rounded Rectangle 86"/>
              <p:cNvSpPr/>
              <p:nvPr/>
            </p:nvSpPr>
            <p:spPr>
              <a:xfrm>
                <a:off x="2382202" y="8941766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DCPC</a:t>
                </a:r>
                <a:endParaRPr lang="en-AU" sz="4000" b="1" dirty="0"/>
              </a:p>
            </p:txBody>
          </p:sp>
          <p:sp>
            <p:nvSpPr>
              <p:cNvPr id="275" name="Rounded Rectangle 274"/>
              <p:cNvSpPr/>
              <p:nvPr/>
            </p:nvSpPr>
            <p:spPr>
              <a:xfrm>
                <a:off x="1999517" y="10117263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NC</a:t>
                </a:r>
                <a:endParaRPr lang="en-AU" sz="4000" b="1" dirty="0"/>
              </a:p>
            </p:txBody>
          </p:sp>
          <p:sp>
            <p:nvSpPr>
              <p:cNvPr id="274" name="Rounded Rectangle 273"/>
              <p:cNvSpPr/>
              <p:nvPr/>
            </p:nvSpPr>
            <p:spPr>
              <a:xfrm>
                <a:off x="2183673" y="10277039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NC</a:t>
                </a:r>
                <a:endParaRPr lang="en-AU" sz="4000" b="1" dirty="0"/>
              </a:p>
            </p:txBody>
          </p:sp>
          <p:sp>
            <p:nvSpPr>
              <p:cNvPr id="129" name="Rounded Rectangle 128"/>
              <p:cNvSpPr/>
              <p:nvPr/>
            </p:nvSpPr>
            <p:spPr>
              <a:xfrm>
                <a:off x="2382772" y="10426086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NC</a:t>
                </a:r>
                <a:endParaRPr lang="en-AU" sz="4000" b="1" dirty="0"/>
              </a:p>
            </p:txBody>
          </p:sp>
        </p:grpSp>
        <p:grpSp>
          <p:nvGrpSpPr>
            <p:cNvPr id="278" name="Group 277"/>
            <p:cNvGrpSpPr/>
            <p:nvPr/>
          </p:nvGrpSpPr>
          <p:grpSpPr>
            <a:xfrm>
              <a:off x="7497028" y="6688166"/>
              <a:ext cx="4988059" cy="2988262"/>
              <a:chOff x="17219789" y="4741528"/>
              <a:chExt cx="4988059" cy="2988262"/>
            </a:xfrm>
          </p:grpSpPr>
          <p:sp>
            <p:nvSpPr>
              <p:cNvPr id="279" name="Cloud 278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80" name="Rounded Rectangle 279"/>
              <p:cNvSpPr/>
              <p:nvPr/>
            </p:nvSpPr>
            <p:spPr>
              <a:xfrm>
                <a:off x="19837078" y="5821121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281" name="Rounded Rectangle 280"/>
              <p:cNvSpPr/>
              <p:nvPr/>
            </p:nvSpPr>
            <p:spPr>
              <a:xfrm>
                <a:off x="18185688" y="5500622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282" name="Straight Arrow Connector 33"/>
              <p:cNvCxnSpPr>
                <a:stCxn id="281" idx="3"/>
                <a:endCxn id="280" idx="1"/>
              </p:cNvCxnSpPr>
              <p:nvPr/>
            </p:nvCxnSpPr>
            <p:spPr>
              <a:xfrm>
                <a:off x="19011844" y="5674810"/>
                <a:ext cx="825234" cy="410718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83" name="Straight Arrow Connector 36"/>
              <p:cNvCxnSpPr>
                <a:stCxn id="284" idx="3"/>
                <a:endCxn id="280" idx="2"/>
              </p:cNvCxnSpPr>
              <p:nvPr/>
            </p:nvCxnSpPr>
            <p:spPr>
              <a:xfrm flipV="1">
                <a:off x="19046486" y="6349935"/>
                <a:ext cx="1345667" cy="343940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284" name="Rounded Rectangle 283"/>
              <p:cNvSpPr/>
              <p:nvPr/>
            </p:nvSpPr>
            <p:spPr>
              <a:xfrm>
                <a:off x="18220330" y="6519687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grpSp>
          <p:nvGrpSpPr>
            <p:cNvPr id="285" name="Group 284"/>
            <p:cNvGrpSpPr/>
            <p:nvPr/>
          </p:nvGrpSpPr>
          <p:grpSpPr>
            <a:xfrm>
              <a:off x="23140869" y="8640513"/>
              <a:ext cx="4988059" cy="2988262"/>
              <a:chOff x="17219789" y="4741528"/>
              <a:chExt cx="4988059" cy="2988262"/>
            </a:xfrm>
          </p:grpSpPr>
          <p:sp>
            <p:nvSpPr>
              <p:cNvPr id="286" name="Cloud 285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87" name="Rounded Rectangle 286"/>
              <p:cNvSpPr/>
              <p:nvPr/>
            </p:nvSpPr>
            <p:spPr>
              <a:xfrm>
                <a:off x="18289387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288" name="Rounded Rectangle 287"/>
              <p:cNvSpPr/>
              <p:nvPr/>
            </p:nvSpPr>
            <p:spPr>
              <a:xfrm>
                <a:off x="19903592" y="546160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289" name="Straight Arrow Connector 33"/>
              <p:cNvCxnSpPr>
                <a:stCxn id="288" idx="1"/>
                <a:endCxn id="287" idx="3"/>
              </p:cNvCxnSpPr>
              <p:nvPr/>
            </p:nvCxnSpPr>
            <p:spPr>
              <a:xfrm rot="10800000" flipV="1">
                <a:off x="19399536" y="5635795"/>
                <a:ext cx="504056" cy="569517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0" name="Straight Arrow Connector 36"/>
              <p:cNvCxnSpPr>
                <a:stCxn id="291" idx="1"/>
                <a:endCxn id="287" idx="2"/>
              </p:cNvCxnSpPr>
              <p:nvPr/>
            </p:nvCxnSpPr>
            <p:spPr>
              <a:xfrm rot="10800000">
                <a:off x="18844462" y="6469720"/>
                <a:ext cx="1059130" cy="260626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291" name="Rounded Rectangle 290"/>
              <p:cNvSpPr/>
              <p:nvPr/>
            </p:nvSpPr>
            <p:spPr>
              <a:xfrm>
                <a:off x="19903592" y="655615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grpSp>
          <p:nvGrpSpPr>
            <p:cNvPr id="308" name="Group 307"/>
            <p:cNvGrpSpPr/>
            <p:nvPr/>
          </p:nvGrpSpPr>
          <p:grpSpPr>
            <a:xfrm>
              <a:off x="22553108" y="11999342"/>
              <a:ext cx="4988059" cy="2988262"/>
              <a:chOff x="17219789" y="4741528"/>
              <a:chExt cx="4988059" cy="2988262"/>
            </a:xfrm>
          </p:grpSpPr>
          <p:sp>
            <p:nvSpPr>
              <p:cNvPr id="309" name="Cloud 308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  <a:gradFill>
                <a:gsLst>
                  <a:gs pos="0">
                    <a:schemeClr val="accent3">
                      <a:tint val="50000"/>
                      <a:satMod val="300000"/>
                      <a:lumMod val="99000"/>
                      <a:lumOff val="1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</a:gra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10" name="Rounded Rectangle 309"/>
              <p:cNvSpPr/>
              <p:nvPr/>
            </p:nvSpPr>
            <p:spPr>
              <a:xfrm>
                <a:off x="18289387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311" name="Rounded Rectangle 310"/>
              <p:cNvSpPr/>
              <p:nvPr/>
            </p:nvSpPr>
            <p:spPr>
              <a:xfrm>
                <a:off x="19903592" y="546160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312" name="Straight Arrow Connector 33"/>
              <p:cNvCxnSpPr>
                <a:stCxn id="311" idx="1"/>
                <a:endCxn id="310" idx="3"/>
              </p:cNvCxnSpPr>
              <p:nvPr/>
            </p:nvCxnSpPr>
            <p:spPr>
              <a:xfrm rot="10800000" flipV="1">
                <a:off x="19399536" y="5635795"/>
                <a:ext cx="504056" cy="569517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3" name="Straight Arrow Connector 36"/>
              <p:cNvCxnSpPr>
                <a:stCxn id="314" idx="1"/>
                <a:endCxn id="310" idx="2"/>
              </p:cNvCxnSpPr>
              <p:nvPr/>
            </p:nvCxnSpPr>
            <p:spPr>
              <a:xfrm rot="10800000">
                <a:off x="18844462" y="6469720"/>
                <a:ext cx="1059130" cy="260626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14" name="Rounded Rectangle 313"/>
              <p:cNvSpPr/>
              <p:nvPr/>
            </p:nvSpPr>
            <p:spPr>
              <a:xfrm>
                <a:off x="19903592" y="655615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cxnSp>
          <p:nvCxnSpPr>
            <p:cNvPr id="320" name="Straight Arrow Connector 319"/>
            <p:cNvCxnSpPr>
              <a:stCxn id="296" idx="0"/>
            </p:cNvCxnSpPr>
            <p:nvPr/>
          </p:nvCxnSpPr>
          <p:spPr>
            <a:xfrm flipH="1" flipV="1">
              <a:off x="18072213" y="12471014"/>
              <a:ext cx="773659" cy="2482101"/>
            </a:xfrm>
            <a:prstGeom prst="straightConnector1">
              <a:avLst/>
            </a:prstGeom>
            <a:ln w="476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294" name="Group 293"/>
            <p:cNvGrpSpPr/>
            <p:nvPr/>
          </p:nvGrpSpPr>
          <p:grpSpPr>
            <a:xfrm>
              <a:off x="17221199" y="13753737"/>
              <a:ext cx="4988059" cy="2988262"/>
              <a:chOff x="17219789" y="4741528"/>
              <a:chExt cx="4988059" cy="2988262"/>
            </a:xfrm>
          </p:grpSpPr>
          <p:sp>
            <p:nvSpPr>
              <p:cNvPr id="295" name="Cloud 294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96" name="Rounded Rectangle 295"/>
              <p:cNvSpPr/>
              <p:nvPr/>
            </p:nvSpPr>
            <p:spPr>
              <a:xfrm>
                <a:off x="18289387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297" name="Rounded Rectangle 296"/>
              <p:cNvSpPr/>
              <p:nvPr/>
            </p:nvSpPr>
            <p:spPr>
              <a:xfrm>
                <a:off x="19903592" y="546160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298" name="Straight Arrow Connector 33"/>
              <p:cNvCxnSpPr>
                <a:stCxn id="297" idx="1"/>
                <a:endCxn id="296" idx="3"/>
              </p:cNvCxnSpPr>
              <p:nvPr/>
            </p:nvCxnSpPr>
            <p:spPr>
              <a:xfrm rot="10800000" flipV="1">
                <a:off x="19399536" y="5635795"/>
                <a:ext cx="504056" cy="569517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9" name="Straight Arrow Connector 36"/>
              <p:cNvCxnSpPr>
                <a:stCxn id="300" idx="1"/>
                <a:endCxn id="296" idx="2"/>
              </p:cNvCxnSpPr>
              <p:nvPr/>
            </p:nvCxnSpPr>
            <p:spPr>
              <a:xfrm rot="10800000">
                <a:off x="18844462" y="6469720"/>
                <a:ext cx="1059130" cy="260626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00" name="Rounded Rectangle 299"/>
              <p:cNvSpPr/>
              <p:nvPr/>
            </p:nvSpPr>
            <p:spPr>
              <a:xfrm>
                <a:off x="19903592" y="655615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cxnSp>
          <p:nvCxnSpPr>
            <p:cNvPr id="332" name="Straight Arrow Connector 331"/>
            <p:cNvCxnSpPr>
              <a:stCxn id="251" idx="2"/>
            </p:cNvCxnSpPr>
            <p:nvPr/>
          </p:nvCxnSpPr>
          <p:spPr>
            <a:xfrm>
              <a:off x="15909096" y="5750750"/>
              <a:ext cx="658885" cy="3494308"/>
            </a:xfrm>
            <a:prstGeom prst="straightConnector1">
              <a:avLst/>
            </a:prstGeom>
            <a:ln w="476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8" name="Straight Arrow Connector 327"/>
            <p:cNvCxnSpPr>
              <a:stCxn id="303" idx="1"/>
            </p:cNvCxnSpPr>
            <p:nvPr/>
          </p:nvCxnSpPr>
          <p:spPr>
            <a:xfrm flipH="1">
              <a:off x="17425283" y="6544867"/>
              <a:ext cx="4193439" cy="2720725"/>
            </a:xfrm>
            <a:prstGeom prst="straightConnector1">
              <a:avLst/>
            </a:prstGeom>
            <a:ln w="476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301" name="Group 300"/>
            <p:cNvGrpSpPr/>
            <p:nvPr/>
          </p:nvGrpSpPr>
          <p:grpSpPr>
            <a:xfrm>
              <a:off x="20549124" y="5081082"/>
              <a:ext cx="4988059" cy="2988262"/>
              <a:chOff x="17219789" y="4741528"/>
              <a:chExt cx="4988059" cy="2988262"/>
            </a:xfrm>
          </p:grpSpPr>
          <p:sp>
            <p:nvSpPr>
              <p:cNvPr id="302" name="Cloud 301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03" name="Rounded Rectangle 302"/>
              <p:cNvSpPr/>
              <p:nvPr/>
            </p:nvSpPr>
            <p:spPr>
              <a:xfrm>
                <a:off x="18289387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304" name="Rounded Rectangle 303"/>
              <p:cNvSpPr/>
              <p:nvPr/>
            </p:nvSpPr>
            <p:spPr>
              <a:xfrm>
                <a:off x="19903592" y="546160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305" name="Straight Arrow Connector 33"/>
              <p:cNvCxnSpPr>
                <a:stCxn id="304" idx="1"/>
                <a:endCxn id="303" idx="3"/>
              </p:cNvCxnSpPr>
              <p:nvPr/>
            </p:nvCxnSpPr>
            <p:spPr>
              <a:xfrm rot="10800000" flipV="1">
                <a:off x="19399536" y="5635795"/>
                <a:ext cx="504056" cy="569517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6" name="Straight Arrow Connector 36"/>
              <p:cNvCxnSpPr>
                <a:stCxn id="307" idx="1"/>
                <a:endCxn id="303" idx="2"/>
              </p:cNvCxnSpPr>
              <p:nvPr/>
            </p:nvCxnSpPr>
            <p:spPr>
              <a:xfrm rot="10800000">
                <a:off x="18844462" y="6469720"/>
                <a:ext cx="1059130" cy="260626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07" name="Rounded Rectangle 306"/>
              <p:cNvSpPr/>
              <p:nvPr/>
            </p:nvSpPr>
            <p:spPr>
              <a:xfrm>
                <a:off x="19903592" y="655615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grpSp>
          <p:nvGrpSpPr>
            <p:cNvPr id="1052" name="Group 1051"/>
            <p:cNvGrpSpPr/>
            <p:nvPr/>
          </p:nvGrpSpPr>
          <p:grpSpPr>
            <a:xfrm>
              <a:off x="14616379" y="3593041"/>
              <a:ext cx="4988059" cy="2988262"/>
              <a:chOff x="17219789" y="4741528"/>
              <a:chExt cx="4988059" cy="2988262"/>
            </a:xfrm>
          </p:grpSpPr>
          <p:sp>
            <p:nvSpPr>
              <p:cNvPr id="239" name="Cloud 238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40" name="Rounded Rectangle 239"/>
              <p:cNvSpPr/>
              <p:nvPr/>
            </p:nvSpPr>
            <p:spPr>
              <a:xfrm>
                <a:off x="19688886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241" name="Rounded Rectangle 240"/>
              <p:cNvSpPr/>
              <p:nvPr/>
            </p:nvSpPr>
            <p:spPr>
              <a:xfrm>
                <a:off x="18024817" y="5680902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243" name="Straight Arrow Connector 33"/>
              <p:cNvCxnSpPr>
                <a:stCxn id="241" idx="3"/>
                <a:endCxn id="240" idx="1"/>
              </p:cNvCxnSpPr>
              <p:nvPr/>
            </p:nvCxnSpPr>
            <p:spPr>
              <a:xfrm>
                <a:off x="18850973" y="5855090"/>
                <a:ext cx="837913" cy="350223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44" name="Straight Arrow Connector 36"/>
              <p:cNvCxnSpPr>
                <a:stCxn id="251" idx="3"/>
                <a:endCxn id="240" idx="2"/>
              </p:cNvCxnSpPr>
              <p:nvPr/>
            </p:nvCxnSpPr>
            <p:spPr>
              <a:xfrm flipV="1">
                <a:off x="18925584" y="6469720"/>
                <a:ext cx="1318377" cy="255330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251" name="Rounded Rectangle 250"/>
              <p:cNvSpPr/>
              <p:nvPr/>
            </p:nvSpPr>
            <p:spPr>
              <a:xfrm>
                <a:off x="18099428" y="6550862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sp>
          <p:nvSpPr>
            <p:cNvPr id="357" name="TextBox 356"/>
            <p:cNvSpPr txBox="1"/>
            <p:nvPr/>
          </p:nvSpPr>
          <p:spPr>
            <a:xfrm>
              <a:off x="20619944" y="9710939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29976" y="9353681"/>
              <a:ext cx="2703286" cy="1978492"/>
            </a:xfrm>
            <a:prstGeom prst="rect">
              <a:avLst/>
            </a:prstGeom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15926" y="11254287"/>
              <a:ext cx="1457933" cy="15568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26" name="Group 25"/>
            <p:cNvGrpSpPr/>
            <p:nvPr/>
          </p:nvGrpSpPr>
          <p:grpSpPr>
            <a:xfrm>
              <a:off x="13349566" y="14899368"/>
              <a:ext cx="963627" cy="1477560"/>
              <a:chOff x="14646422" y="14851530"/>
              <a:chExt cx="963627" cy="1477560"/>
            </a:xfrm>
          </p:grpSpPr>
          <p:pic>
            <p:nvPicPr>
              <p:cNvPr id="1031" name="Picture 7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46422" y="14851530"/>
                <a:ext cx="963627" cy="9636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55" name="TextBox 154"/>
              <p:cNvSpPr txBox="1"/>
              <p:nvPr/>
            </p:nvSpPr>
            <p:spPr>
              <a:xfrm>
                <a:off x="14661162" y="15867425"/>
                <a:ext cx="8926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AU" sz="2400" b="1" dirty="0" smtClean="0"/>
                  <a:t>Users</a:t>
                </a:r>
                <a:endParaRPr lang="en-AU" sz="2400" b="1" dirty="0"/>
              </a:p>
            </p:txBody>
          </p:sp>
        </p:grpSp>
        <p:sp>
          <p:nvSpPr>
            <p:cNvPr id="166" name="TextBox 165"/>
            <p:cNvSpPr txBox="1"/>
            <p:nvPr/>
          </p:nvSpPr>
          <p:spPr>
            <a:xfrm rot="1565337">
              <a:off x="20453175" y="11624942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sp>
          <p:nvSpPr>
            <p:cNvPr id="167" name="TextBox 166"/>
            <p:cNvSpPr txBox="1"/>
            <p:nvPr/>
          </p:nvSpPr>
          <p:spPr>
            <a:xfrm rot="4369862">
              <a:off x="18147582" y="13029667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sp>
          <p:nvSpPr>
            <p:cNvPr id="168" name="TextBox 167"/>
            <p:cNvSpPr txBox="1"/>
            <p:nvPr/>
          </p:nvSpPr>
          <p:spPr>
            <a:xfrm rot="19692638">
              <a:off x="18480953" y="7845014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sp>
          <p:nvSpPr>
            <p:cNvPr id="169" name="TextBox 168"/>
            <p:cNvSpPr txBox="1"/>
            <p:nvPr/>
          </p:nvSpPr>
          <p:spPr>
            <a:xfrm rot="4735562">
              <a:off x="16131140" y="7801333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sp>
          <p:nvSpPr>
            <p:cNvPr id="170" name="TextBox 169"/>
            <p:cNvSpPr txBox="1"/>
            <p:nvPr/>
          </p:nvSpPr>
          <p:spPr>
            <a:xfrm rot="1518268">
              <a:off x="13431927" y="8881681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</p:grpSp>
      <p:grpSp>
        <p:nvGrpSpPr>
          <p:cNvPr id="252" name="Group 251"/>
          <p:cNvGrpSpPr/>
          <p:nvPr/>
        </p:nvGrpSpPr>
        <p:grpSpPr>
          <a:xfrm>
            <a:off x="17616689" y="21321322"/>
            <a:ext cx="9917941" cy="3557581"/>
            <a:chOff x="17616689" y="21105298"/>
            <a:chExt cx="9917941" cy="3557581"/>
          </a:xfrm>
        </p:grpSpPr>
        <p:pic>
          <p:nvPicPr>
            <p:cNvPr id="172" name="Picture 1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79485" y="21786205"/>
              <a:ext cx="2703286" cy="1978492"/>
            </a:xfrm>
            <a:prstGeom prst="rect">
              <a:avLst/>
            </a:prstGeom>
          </p:spPr>
        </p:pic>
        <p:sp>
          <p:nvSpPr>
            <p:cNvPr id="173" name="Rounded Rectangle 172"/>
            <p:cNvSpPr/>
            <p:nvPr/>
          </p:nvSpPr>
          <p:spPr>
            <a:xfrm>
              <a:off x="17616689" y="21105298"/>
              <a:ext cx="1328734" cy="69466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/>
                <a:t>GISC</a:t>
              </a:r>
              <a:endParaRPr lang="en-AU" sz="3200" dirty="0"/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21973146" y="23831882"/>
              <a:ext cx="223811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WMO Common </a:t>
              </a:r>
            </a:p>
            <a:p>
              <a:pPr algn="ctr"/>
              <a:r>
                <a:rPr lang="en-US" sz="2400" b="1" dirty="0" smtClean="0"/>
                <a:t>Dashboard</a:t>
              </a:r>
              <a:endParaRPr lang="en-AU" sz="2400" b="1" dirty="0"/>
            </a:p>
          </p:txBody>
        </p:sp>
        <p:cxnSp>
          <p:nvCxnSpPr>
            <p:cNvPr id="177" name="Straight Arrow Connector 176"/>
            <p:cNvCxnSpPr>
              <a:stCxn id="173" idx="3"/>
            </p:cNvCxnSpPr>
            <p:nvPr/>
          </p:nvCxnSpPr>
          <p:spPr>
            <a:xfrm>
              <a:off x="18945423" y="21452631"/>
              <a:ext cx="2834062" cy="651059"/>
            </a:xfrm>
            <a:prstGeom prst="straightConnector1">
              <a:avLst/>
            </a:prstGeom>
            <a:ln w="4127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92" name="Rounded Rectangle 191"/>
            <p:cNvSpPr/>
            <p:nvPr/>
          </p:nvSpPr>
          <p:spPr>
            <a:xfrm>
              <a:off x="17625342" y="22336904"/>
              <a:ext cx="1328734" cy="69466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/>
                <a:t>GISC</a:t>
              </a:r>
              <a:endParaRPr lang="en-AU" sz="3200" dirty="0"/>
            </a:p>
          </p:txBody>
        </p:sp>
        <p:cxnSp>
          <p:nvCxnSpPr>
            <p:cNvPr id="193" name="Straight Arrow Connector 192"/>
            <p:cNvCxnSpPr>
              <a:stCxn id="192" idx="3"/>
            </p:cNvCxnSpPr>
            <p:nvPr/>
          </p:nvCxnSpPr>
          <p:spPr>
            <a:xfrm flipV="1">
              <a:off x="18954076" y="22607746"/>
              <a:ext cx="2825409" cy="76491"/>
            </a:xfrm>
            <a:prstGeom prst="straightConnector1">
              <a:avLst/>
            </a:prstGeom>
            <a:ln w="4127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94" name="Rounded Rectangle 193"/>
            <p:cNvSpPr/>
            <p:nvPr/>
          </p:nvSpPr>
          <p:spPr>
            <a:xfrm>
              <a:off x="17616689" y="23417364"/>
              <a:ext cx="1328734" cy="69466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/>
                <a:t>GISC</a:t>
              </a:r>
              <a:endParaRPr lang="en-AU" sz="3200" dirty="0"/>
            </a:p>
          </p:txBody>
        </p:sp>
        <p:cxnSp>
          <p:nvCxnSpPr>
            <p:cNvPr id="200" name="Straight Arrow Connector 199"/>
            <p:cNvCxnSpPr>
              <a:stCxn id="194" idx="3"/>
            </p:cNvCxnSpPr>
            <p:nvPr/>
          </p:nvCxnSpPr>
          <p:spPr>
            <a:xfrm flipV="1">
              <a:off x="18945423" y="23255818"/>
              <a:ext cx="2834062" cy="508879"/>
            </a:xfrm>
            <a:prstGeom prst="straightConnector1">
              <a:avLst/>
            </a:prstGeom>
            <a:ln w="4127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pic>
          <p:nvPicPr>
            <p:cNvPr id="201" name="Picture 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71003" y="22286615"/>
              <a:ext cx="963627" cy="963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3" name="TextBox 202"/>
            <p:cNvSpPr txBox="1"/>
            <p:nvPr/>
          </p:nvSpPr>
          <p:spPr>
            <a:xfrm>
              <a:off x="26585743" y="23302510"/>
              <a:ext cx="8926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b="1" dirty="0" smtClean="0"/>
                <a:t>Users</a:t>
              </a:r>
              <a:endParaRPr lang="en-AU" sz="2400" b="1" dirty="0"/>
            </a:p>
          </p:txBody>
        </p:sp>
        <p:cxnSp>
          <p:nvCxnSpPr>
            <p:cNvPr id="204" name="Straight Arrow Connector 203"/>
            <p:cNvCxnSpPr>
              <a:stCxn id="201" idx="1"/>
              <a:endCxn id="172" idx="3"/>
            </p:cNvCxnSpPr>
            <p:nvPr/>
          </p:nvCxnSpPr>
          <p:spPr>
            <a:xfrm flipH="1">
              <a:off x="24482771" y="22768429"/>
              <a:ext cx="2088232" cy="7022"/>
            </a:xfrm>
            <a:prstGeom prst="straightConnector1">
              <a:avLst/>
            </a:prstGeom>
            <a:ln w="41275"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70"/>
          <p:cNvGrpSpPr/>
          <p:nvPr/>
        </p:nvGrpSpPr>
        <p:grpSpPr>
          <a:xfrm>
            <a:off x="16024424" y="25022919"/>
            <a:ext cx="13714931" cy="17425936"/>
            <a:chOff x="16340002" y="25094927"/>
            <a:chExt cx="13714931" cy="17425936"/>
          </a:xfrm>
        </p:grpSpPr>
        <p:sp>
          <p:nvSpPr>
            <p:cNvPr id="259" name="Flowchart: Document 258"/>
            <p:cNvSpPr/>
            <p:nvPr/>
          </p:nvSpPr>
          <p:spPr>
            <a:xfrm>
              <a:off x="16340002" y="25094927"/>
              <a:ext cx="13543369" cy="13393488"/>
            </a:xfrm>
            <a:prstGeom prst="flowChartDocument">
              <a:avLst/>
            </a:prstGeom>
            <a:solidFill>
              <a:schemeClr val="bg1"/>
            </a:solidFill>
            <a:ln w="25400">
              <a:solidFill>
                <a:schemeClr val="tx2">
                  <a:lumMod val="75000"/>
                </a:schemeClr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60" name="TextBox 259"/>
            <p:cNvSpPr txBox="1"/>
            <p:nvPr/>
          </p:nvSpPr>
          <p:spPr>
            <a:xfrm>
              <a:off x="25371045" y="25094927"/>
              <a:ext cx="4512326" cy="110799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2">
                  <a:lumMod val="75000"/>
                </a:schemeClr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AU" sz="6600" dirty="0" err="1" smtClean="0"/>
                <a:t>monitor.json</a:t>
              </a:r>
              <a:endParaRPr lang="en-AU" sz="6600" dirty="0"/>
            </a:p>
          </p:txBody>
        </p:sp>
        <p:sp>
          <p:nvSpPr>
            <p:cNvPr id="258" name="Rectangle 11"/>
            <p:cNvSpPr>
              <a:spLocks noChangeArrowheads="1"/>
            </p:cNvSpPr>
            <p:nvPr/>
          </p:nvSpPr>
          <p:spPr bwMode="auto">
            <a:xfrm>
              <a:off x="16493076" y="25166935"/>
              <a:ext cx="13318287" cy="1258806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centre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"GISC ABCD"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"metrics"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"services"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"catalogue"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"status"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true</a:t>
              </a:r>
              <a:b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distribution_system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"status"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true</a:t>
              </a:r>
              <a:b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oai_pmh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"status"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true</a:t>
              </a:r>
              <a:b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"cache_24h"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// ... ...</a:t>
              </a:r>
              <a:b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metadata_catalogue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// ... ...</a:t>
              </a:r>
              <a:b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gisc_properties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events_url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"http://gisc_abcd.org/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events.json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centres_inAoR_url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"http://gisc_abcd.org/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centres.json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"timestamp"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"2015-05-11T00:00:01Z"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// ...</a:t>
              </a:r>
              <a:b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endPara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65" name="Group 264"/>
            <p:cNvGrpSpPr/>
            <p:nvPr/>
          </p:nvGrpSpPr>
          <p:grpSpPr>
            <a:xfrm>
              <a:off x="17990168" y="36471708"/>
              <a:ext cx="6636619" cy="4392971"/>
              <a:chOff x="14977715" y="37840936"/>
              <a:chExt cx="6636619" cy="4392971"/>
            </a:xfrm>
          </p:grpSpPr>
          <p:sp>
            <p:nvSpPr>
              <p:cNvPr id="213" name="Flowchart: Document 212"/>
              <p:cNvSpPr/>
              <p:nvPr/>
            </p:nvSpPr>
            <p:spPr>
              <a:xfrm>
                <a:off x="15049723" y="37841902"/>
                <a:ext cx="6564611" cy="4392005"/>
              </a:xfrm>
              <a:prstGeom prst="flowChartDocument">
                <a:avLst/>
              </a:prstGeom>
              <a:solidFill>
                <a:schemeClr val="bg1">
                  <a:lumMod val="95000"/>
                </a:schemeClr>
              </a:solidFill>
              <a:ln w="2540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63" name="Rectangle 12"/>
              <p:cNvSpPr>
                <a:spLocks noChangeArrowheads="1"/>
              </p:cNvSpPr>
              <p:nvPr/>
            </p:nvSpPr>
            <p:spPr bwMode="auto">
              <a:xfrm>
                <a:off x="14977715" y="37841419"/>
                <a:ext cx="5892038" cy="417538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{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centres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[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{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"count"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100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volumesize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lang="en-US" altLang="en-US" sz="2400" dirty="0" smtClean="0">
                    <a:solidFill>
                      <a:srgbClr val="0000FF"/>
                    </a:solidFill>
                    <a:latin typeface="Courier New" pitchFamily="49" charset="0"/>
                    <a:cs typeface="Courier New" pitchFamily="49" charset="0"/>
                  </a:rPr>
                  <a:t>80000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centre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"Centre X"</a:t>
                </a:r>
                <a:b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}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</a:t>
                </a: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// ... ...</a:t>
                </a:r>
                <a:b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]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// ... ...</a:t>
                </a:r>
                <a:b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}</a:t>
                </a:r>
                <a:endParaRPr kumimoji="0" lang="en-US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14" name="TextBox 213"/>
              <p:cNvSpPr txBox="1"/>
              <p:nvPr/>
            </p:nvSpPr>
            <p:spPr>
              <a:xfrm>
                <a:off x="19390472" y="37840936"/>
                <a:ext cx="2223862" cy="584775"/>
              </a:xfrm>
              <a:prstGeom prst="rect">
                <a:avLst/>
              </a:prstGeom>
              <a:noFill/>
              <a:ln w="25400">
                <a:solidFill>
                  <a:schemeClr val="tx2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AU" sz="3200" dirty="0" err="1" smtClean="0"/>
                  <a:t>centres.json</a:t>
                </a:r>
                <a:endParaRPr lang="en-AU" sz="3200" dirty="0"/>
              </a:p>
            </p:txBody>
          </p:sp>
        </p:grpSp>
        <p:grpSp>
          <p:nvGrpSpPr>
            <p:cNvPr id="267" name="Group 266"/>
            <p:cNvGrpSpPr/>
            <p:nvPr/>
          </p:nvGrpSpPr>
          <p:grpSpPr>
            <a:xfrm>
              <a:off x="22754579" y="37394362"/>
              <a:ext cx="7300354" cy="5126501"/>
              <a:chOff x="22943109" y="37120263"/>
              <a:chExt cx="7300354" cy="5126501"/>
            </a:xfrm>
          </p:grpSpPr>
          <p:sp>
            <p:nvSpPr>
              <p:cNvPr id="219" name="Flowchart: Document 218"/>
              <p:cNvSpPr/>
              <p:nvPr/>
            </p:nvSpPr>
            <p:spPr>
              <a:xfrm>
                <a:off x="23017857" y="37120263"/>
                <a:ext cx="7009530" cy="5126501"/>
              </a:xfrm>
              <a:prstGeom prst="flowChartDocument">
                <a:avLst/>
              </a:prstGeom>
              <a:solidFill>
                <a:schemeClr val="bg1">
                  <a:lumMod val="95000"/>
                </a:schemeClr>
              </a:solidFill>
              <a:ln w="2540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64" name="Rectangle 13"/>
              <p:cNvSpPr>
                <a:spLocks noChangeArrowheads="1"/>
              </p:cNvSpPr>
              <p:nvPr/>
            </p:nvSpPr>
            <p:spPr bwMode="auto">
              <a:xfrm>
                <a:off x="22943109" y="37144355"/>
                <a:ext cx="7300354" cy="489364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{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"events"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[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{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"id"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1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"title"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"..."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"text"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"... ..."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"start"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"2015-05-30T00:00:00Z"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"end"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"2015-05-31T00:00:00Z"</a:t>
                </a:r>
                <a:b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}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</a:t>
                </a: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// ... ...</a:t>
                </a:r>
                <a:b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]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// ... ...</a:t>
                </a:r>
                <a:b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}</a:t>
                </a:r>
                <a:endParaRPr kumimoji="0" lang="en-US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27868689" y="37125485"/>
                <a:ext cx="2158698" cy="584775"/>
              </a:xfrm>
              <a:prstGeom prst="rect">
                <a:avLst/>
              </a:prstGeom>
              <a:noFill/>
              <a:ln w="25400">
                <a:solidFill>
                  <a:schemeClr val="tx2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AU" sz="3200" dirty="0" err="1" smtClean="0"/>
                  <a:t>events.json</a:t>
                </a:r>
                <a:endParaRPr lang="en-AU" sz="3200" dirty="0"/>
              </a:p>
            </p:txBody>
          </p:sp>
        </p:grpSp>
        <p:sp>
          <p:nvSpPr>
            <p:cNvPr id="316" name="Rounded Rectangle 315"/>
            <p:cNvSpPr/>
            <p:nvPr/>
          </p:nvSpPr>
          <p:spPr>
            <a:xfrm>
              <a:off x="17437223" y="34633891"/>
              <a:ext cx="10573940" cy="432048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317" name="Rounded Rectangle 316"/>
            <p:cNvSpPr/>
            <p:nvPr/>
          </p:nvSpPr>
          <p:spPr>
            <a:xfrm>
              <a:off x="17425987" y="35154839"/>
              <a:ext cx="12230124" cy="432048"/>
            </a:xfrm>
            <a:prstGeom prst="roundRect">
              <a:avLst/>
            </a:prstGeom>
            <a:noFill/>
            <a:ln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cxnSp>
          <p:nvCxnSpPr>
            <p:cNvPr id="65" name="Elbow Connector 64"/>
            <p:cNvCxnSpPr>
              <a:stCxn id="317" idx="2"/>
              <a:endCxn id="219" idx="0"/>
            </p:cNvCxnSpPr>
            <p:nvPr/>
          </p:nvCxnSpPr>
          <p:spPr>
            <a:xfrm rot="16200000" flipH="1">
              <a:off x="24033833" y="35094102"/>
              <a:ext cx="1807475" cy="2793043"/>
            </a:xfrm>
            <a:prstGeom prst="bentConnector3">
              <a:avLst>
                <a:gd name="adj1" fmla="val 17679"/>
              </a:avLst>
            </a:prstGeom>
            <a:ln w="47625"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Elbow Connector 68"/>
            <p:cNvCxnSpPr>
              <a:stCxn id="316" idx="1"/>
              <a:endCxn id="213" idx="1"/>
            </p:cNvCxnSpPr>
            <p:nvPr/>
          </p:nvCxnSpPr>
          <p:spPr>
            <a:xfrm rot="10800000" flipH="1" flipV="1">
              <a:off x="17437222" y="34849915"/>
              <a:ext cx="624953" cy="3818762"/>
            </a:xfrm>
            <a:prstGeom prst="bentConnector3">
              <a:avLst>
                <a:gd name="adj1" fmla="val -95512"/>
              </a:avLst>
            </a:prstGeom>
            <a:ln w="47625">
              <a:solidFill>
                <a:schemeClr val="accent6">
                  <a:lumMod val="50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3283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577</TotalTime>
  <Words>433</Words>
  <Application>Microsoft Office PowerPoint</Application>
  <PresentationFormat>Custom</PresentationFormat>
  <Paragraphs>82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Bureau of Meteorology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Yang Wang</dc:creator>
  <cp:lastModifiedBy>Yang Wang</cp:lastModifiedBy>
  <cp:revision>68</cp:revision>
  <dcterms:created xsi:type="dcterms:W3CDTF">2015-05-08T04:45:43Z</dcterms:created>
  <dcterms:modified xsi:type="dcterms:W3CDTF">2015-05-25T02:05:52Z</dcterms:modified>
</cp:coreProperties>
</file>