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30243463" cy="42845038"/>
  <p:notesSz cx="6858000" cy="9144000"/>
  <p:defaultTextStyle>
    <a:defPPr>
      <a:defRPr lang="en-US"/>
    </a:defPPr>
    <a:lvl1pPr marL="0" algn="l" defTabSz="4176431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1pPr>
    <a:lvl2pPr marL="2088215" algn="l" defTabSz="4176431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2pPr>
    <a:lvl3pPr marL="4176431" algn="l" defTabSz="4176431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3pPr>
    <a:lvl4pPr marL="6264646" algn="l" defTabSz="4176431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4pPr>
    <a:lvl5pPr marL="8352861" algn="l" defTabSz="4176431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5pPr>
    <a:lvl6pPr marL="10441076" algn="l" defTabSz="4176431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6pPr>
    <a:lvl7pPr marL="12529292" algn="l" defTabSz="4176431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7pPr>
    <a:lvl8pPr marL="14617507" algn="l" defTabSz="4176431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8pPr>
    <a:lvl9pPr marL="16705722" algn="l" defTabSz="4176431" rtl="0" eaLnBrk="1" latinLnBrk="0" hangingPunct="1">
      <a:defRPr sz="82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181" autoAdjust="0"/>
    <p:restoredTop sz="94660"/>
  </p:normalViewPr>
  <p:slideViewPr>
    <p:cSldViewPr>
      <p:cViewPr>
        <p:scale>
          <a:sx n="30" d="100"/>
          <a:sy n="30" d="100"/>
        </p:scale>
        <p:origin x="-2094" y="3354"/>
      </p:cViewPr>
      <p:guideLst>
        <p:guide orient="horz" pos="13495"/>
        <p:guide pos="952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24E73F-C0F5-46C8-89CA-E322F3E6B3BA}" type="datetimeFigureOut">
              <a:rPr lang="en-AU" smtClean="0"/>
              <a:t>11/05/2015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19325" y="685800"/>
            <a:ext cx="24193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B1CF50-C844-4E73-BFA9-42B35593C76D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7996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176431" rtl="0" eaLnBrk="1" latinLnBrk="0" hangingPunct="1">
      <a:defRPr sz="5500" kern="1200">
        <a:solidFill>
          <a:schemeClr val="tx1"/>
        </a:solidFill>
        <a:latin typeface="+mn-lt"/>
        <a:ea typeface="+mn-ea"/>
        <a:cs typeface="+mn-cs"/>
      </a:defRPr>
    </a:lvl1pPr>
    <a:lvl2pPr marL="2088215" algn="l" defTabSz="4176431" rtl="0" eaLnBrk="1" latinLnBrk="0" hangingPunct="1">
      <a:defRPr sz="5500" kern="1200">
        <a:solidFill>
          <a:schemeClr val="tx1"/>
        </a:solidFill>
        <a:latin typeface="+mn-lt"/>
        <a:ea typeface="+mn-ea"/>
        <a:cs typeface="+mn-cs"/>
      </a:defRPr>
    </a:lvl2pPr>
    <a:lvl3pPr marL="4176431" algn="l" defTabSz="4176431" rtl="0" eaLnBrk="1" latinLnBrk="0" hangingPunct="1">
      <a:defRPr sz="5500" kern="1200">
        <a:solidFill>
          <a:schemeClr val="tx1"/>
        </a:solidFill>
        <a:latin typeface="+mn-lt"/>
        <a:ea typeface="+mn-ea"/>
        <a:cs typeface="+mn-cs"/>
      </a:defRPr>
    </a:lvl3pPr>
    <a:lvl4pPr marL="6264646" algn="l" defTabSz="4176431" rtl="0" eaLnBrk="1" latinLnBrk="0" hangingPunct="1">
      <a:defRPr sz="5500" kern="1200">
        <a:solidFill>
          <a:schemeClr val="tx1"/>
        </a:solidFill>
        <a:latin typeface="+mn-lt"/>
        <a:ea typeface="+mn-ea"/>
        <a:cs typeface="+mn-cs"/>
      </a:defRPr>
    </a:lvl4pPr>
    <a:lvl5pPr marL="8352861" algn="l" defTabSz="4176431" rtl="0" eaLnBrk="1" latinLnBrk="0" hangingPunct="1">
      <a:defRPr sz="5500" kern="1200">
        <a:solidFill>
          <a:schemeClr val="tx1"/>
        </a:solidFill>
        <a:latin typeface="+mn-lt"/>
        <a:ea typeface="+mn-ea"/>
        <a:cs typeface="+mn-cs"/>
      </a:defRPr>
    </a:lvl5pPr>
    <a:lvl6pPr marL="10441076" algn="l" defTabSz="4176431" rtl="0" eaLnBrk="1" latinLnBrk="0" hangingPunct="1">
      <a:defRPr sz="5500" kern="1200">
        <a:solidFill>
          <a:schemeClr val="tx1"/>
        </a:solidFill>
        <a:latin typeface="+mn-lt"/>
        <a:ea typeface="+mn-ea"/>
        <a:cs typeface="+mn-cs"/>
      </a:defRPr>
    </a:lvl6pPr>
    <a:lvl7pPr marL="12529292" algn="l" defTabSz="4176431" rtl="0" eaLnBrk="1" latinLnBrk="0" hangingPunct="1">
      <a:defRPr sz="5500" kern="1200">
        <a:solidFill>
          <a:schemeClr val="tx1"/>
        </a:solidFill>
        <a:latin typeface="+mn-lt"/>
        <a:ea typeface="+mn-ea"/>
        <a:cs typeface="+mn-cs"/>
      </a:defRPr>
    </a:lvl7pPr>
    <a:lvl8pPr marL="14617507" algn="l" defTabSz="4176431" rtl="0" eaLnBrk="1" latinLnBrk="0" hangingPunct="1">
      <a:defRPr sz="5500" kern="1200">
        <a:solidFill>
          <a:schemeClr val="tx1"/>
        </a:solidFill>
        <a:latin typeface="+mn-lt"/>
        <a:ea typeface="+mn-ea"/>
        <a:cs typeface="+mn-cs"/>
      </a:defRPr>
    </a:lvl8pPr>
    <a:lvl9pPr marL="16705722" algn="l" defTabSz="4176431" rtl="0" eaLnBrk="1" latinLnBrk="0" hangingPunct="1">
      <a:defRPr sz="55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4B1CF50-C844-4E73-BFA9-42B35593C76D}" type="slidenum">
              <a:rPr lang="en-AU" smtClean="0"/>
              <a:t>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108777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68260" y="13309735"/>
            <a:ext cx="25706944" cy="918391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36520" y="24278855"/>
            <a:ext cx="21170424" cy="1094928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0882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1764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2646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3528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4410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5292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46175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67057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789E2-B9B3-4D29-8493-D9AF5E3EC7BA}" type="datetimeFigureOut">
              <a:rPr lang="en-AU" smtClean="0"/>
              <a:t>11/05/2015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E6EED-5AA8-4219-9CD3-3A82CB69AB3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435895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789E2-B9B3-4D29-8493-D9AF5E3EC7BA}" type="datetimeFigureOut">
              <a:rPr lang="en-AU" smtClean="0"/>
              <a:t>11/05/2015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E6EED-5AA8-4219-9CD3-3A82CB69AB3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946340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025" y="27531907"/>
            <a:ext cx="25706944" cy="8509501"/>
          </a:xfrm>
        </p:spPr>
        <p:txBody>
          <a:bodyPr anchor="t"/>
          <a:lstStyle>
            <a:lvl1pPr algn="l">
              <a:defRPr sz="183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389025" y="18159558"/>
            <a:ext cx="25706944" cy="9372349"/>
          </a:xfrm>
        </p:spPr>
        <p:txBody>
          <a:bodyPr anchor="b"/>
          <a:lstStyle>
            <a:lvl1pPr marL="0" indent="0">
              <a:buNone/>
              <a:defRPr sz="9100">
                <a:solidFill>
                  <a:schemeClr val="tx1">
                    <a:tint val="75000"/>
                  </a:schemeClr>
                </a:solidFill>
              </a:defRPr>
            </a:lvl1pPr>
            <a:lvl2pPr marL="2088215" indent="0">
              <a:buNone/>
              <a:defRPr sz="8200">
                <a:solidFill>
                  <a:schemeClr val="tx1">
                    <a:tint val="75000"/>
                  </a:schemeClr>
                </a:solidFill>
              </a:defRPr>
            </a:lvl2pPr>
            <a:lvl3pPr marL="4176431" indent="0">
              <a:buNone/>
              <a:defRPr sz="7300">
                <a:solidFill>
                  <a:schemeClr val="tx1">
                    <a:tint val="75000"/>
                  </a:schemeClr>
                </a:solidFill>
              </a:defRPr>
            </a:lvl3pPr>
            <a:lvl4pPr marL="6264646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4pPr>
            <a:lvl5pPr marL="8352861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5pPr>
            <a:lvl6pPr marL="10441076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6pPr>
            <a:lvl7pPr marL="12529292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7pPr>
            <a:lvl8pPr marL="14617507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8pPr>
            <a:lvl9pPr marL="16705722" indent="0">
              <a:buNone/>
              <a:defRPr sz="6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789E2-B9B3-4D29-8493-D9AF5E3EC7BA}" type="datetimeFigureOut">
              <a:rPr lang="en-AU" smtClean="0"/>
              <a:t>11/05/2015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E6EED-5AA8-4219-9CD3-3A82CB69AB3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19583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03824" y="62452597"/>
            <a:ext cx="44756125" cy="176656439"/>
          </a:xfrm>
        </p:spPr>
        <p:txBody>
          <a:bodyPr/>
          <a:lstStyle>
            <a:lvl1pPr>
              <a:defRPr sz="12800"/>
            </a:lvl1pPr>
            <a:lvl2pPr>
              <a:defRPr sz="11000"/>
            </a:lvl2pPr>
            <a:lvl3pPr>
              <a:defRPr sz="9100"/>
            </a:lvl3pPr>
            <a:lvl4pPr>
              <a:defRPr sz="8200"/>
            </a:lvl4pPr>
            <a:lvl5pPr>
              <a:defRPr sz="8200"/>
            </a:lvl5pPr>
            <a:lvl6pPr>
              <a:defRPr sz="8200"/>
            </a:lvl6pPr>
            <a:lvl7pPr>
              <a:defRPr sz="8200"/>
            </a:lvl7pPr>
            <a:lvl8pPr>
              <a:defRPr sz="8200"/>
            </a:lvl8pPr>
            <a:lvl9pPr>
              <a:defRPr sz="8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64009" y="62452597"/>
            <a:ext cx="44761374" cy="176656439"/>
          </a:xfrm>
        </p:spPr>
        <p:txBody>
          <a:bodyPr/>
          <a:lstStyle>
            <a:lvl1pPr>
              <a:defRPr sz="12800"/>
            </a:lvl1pPr>
            <a:lvl2pPr>
              <a:defRPr sz="11000"/>
            </a:lvl2pPr>
            <a:lvl3pPr>
              <a:defRPr sz="9100"/>
            </a:lvl3pPr>
            <a:lvl4pPr>
              <a:defRPr sz="8200"/>
            </a:lvl4pPr>
            <a:lvl5pPr>
              <a:defRPr sz="8200"/>
            </a:lvl5pPr>
            <a:lvl6pPr>
              <a:defRPr sz="8200"/>
            </a:lvl6pPr>
            <a:lvl7pPr>
              <a:defRPr sz="8200"/>
            </a:lvl7pPr>
            <a:lvl8pPr>
              <a:defRPr sz="8200"/>
            </a:lvl8pPr>
            <a:lvl9pPr>
              <a:defRPr sz="8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789E2-B9B3-4D29-8493-D9AF5E3EC7BA}" type="datetimeFigureOut">
              <a:rPr lang="en-AU" smtClean="0"/>
              <a:t>11/05/2015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E6EED-5AA8-4219-9CD3-3A82CB69AB3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9096721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2173" y="1715788"/>
            <a:ext cx="27219117" cy="714084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12173" y="9590547"/>
            <a:ext cx="13362782" cy="3996884"/>
          </a:xfrm>
        </p:spPr>
        <p:txBody>
          <a:bodyPr anchor="b"/>
          <a:lstStyle>
            <a:lvl1pPr marL="0" indent="0">
              <a:buNone/>
              <a:defRPr sz="11000" b="1"/>
            </a:lvl1pPr>
            <a:lvl2pPr marL="2088215" indent="0">
              <a:buNone/>
              <a:defRPr sz="9100" b="1"/>
            </a:lvl2pPr>
            <a:lvl3pPr marL="4176431" indent="0">
              <a:buNone/>
              <a:defRPr sz="8200" b="1"/>
            </a:lvl3pPr>
            <a:lvl4pPr marL="6264646" indent="0">
              <a:buNone/>
              <a:defRPr sz="7300" b="1"/>
            </a:lvl4pPr>
            <a:lvl5pPr marL="8352861" indent="0">
              <a:buNone/>
              <a:defRPr sz="7300" b="1"/>
            </a:lvl5pPr>
            <a:lvl6pPr marL="10441076" indent="0">
              <a:buNone/>
              <a:defRPr sz="7300" b="1"/>
            </a:lvl6pPr>
            <a:lvl7pPr marL="12529292" indent="0">
              <a:buNone/>
              <a:defRPr sz="7300" b="1"/>
            </a:lvl7pPr>
            <a:lvl8pPr marL="14617507" indent="0">
              <a:buNone/>
              <a:defRPr sz="7300" b="1"/>
            </a:lvl8pPr>
            <a:lvl9pPr marL="16705722" indent="0">
              <a:buNone/>
              <a:defRPr sz="73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12173" y="13587431"/>
            <a:ext cx="13362782" cy="24685489"/>
          </a:xfrm>
        </p:spPr>
        <p:txBody>
          <a:bodyPr/>
          <a:lstStyle>
            <a:lvl1pPr>
              <a:defRPr sz="11000"/>
            </a:lvl1pPr>
            <a:lvl2pPr>
              <a:defRPr sz="9100"/>
            </a:lvl2pPr>
            <a:lvl3pPr>
              <a:defRPr sz="8200"/>
            </a:lvl3pPr>
            <a:lvl4pPr>
              <a:defRPr sz="7300"/>
            </a:lvl4pPr>
            <a:lvl5pPr>
              <a:defRPr sz="7300"/>
            </a:lvl5pPr>
            <a:lvl6pPr>
              <a:defRPr sz="7300"/>
            </a:lvl6pPr>
            <a:lvl7pPr>
              <a:defRPr sz="7300"/>
            </a:lvl7pPr>
            <a:lvl8pPr>
              <a:defRPr sz="7300"/>
            </a:lvl8pPr>
            <a:lvl9pPr>
              <a:defRPr sz="7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5363261" y="9590547"/>
            <a:ext cx="13368031" cy="3996884"/>
          </a:xfrm>
        </p:spPr>
        <p:txBody>
          <a:bodyPr anchor="b"/>
          <a:lstStyle>
            <a:lvl1pPr marL="0" indent="0">
              <a:buNone/>
              <a:defRPr sz="11000" b="1"/>
            </a:lvl1pPr>
            <a:lvl2pPr marL="2088215" indent="0">
              <a:buNone/>
              <a:defRPr sz="9100" b="1"/>
            </a:lvl2pPr>
            <a:lvl3pPr marL="4176431" indent="0">
              <a:buNone/>
              <a:defRPr sz="8200" b="1"/>
            </a:lvl3pPr>
            <a:lvl4pPr marL="6264646" indent="0">
              <a:buNone/>
              <a:defRPr sz="7300" b="1"/>
            </a:lvl4pPr>
            <a:lvl5pPr marL="8352861" indent="0">
              <a:buNone/>
              <a:defRPr sz="7300" b="1"/>
            </a:lvl5pPr>
            <a:lvl6pPr marL="10441076" indent="0">
              <a:buNone/>
              <a:defRPr sz="7300" b="1"/>
            </a:lvl6pPr>
            <a:lvl7pPr marL="12529292" indent="0">
              <a:buNone/>
              <a:defRPr sz="7300" b="1"/>
            </a:lvl7pPr>
            <a:lvl8pPr marL="14617507" indent="0">
              <a:buNone/>
              <a:defRPr sz="7300" b="1"/>
            </a:lvl8pPr>
            <a:lvl9pPr marL="16705722" indent="0">
              <a:buNone/>
              <a:defRPr sz="73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5363261" y="13587431"/>
            <a:ext cx="13368031" cy="24685489"/>
          </a:xfrm>
        </p:spPr>
        <p:txBody>
          <a:bodyPr/>
          <a:lstStyle>
            <a:lvl1pPr>
              <a:defRPr sz="11000"/>
            </a:lvl1pPr>
            <a:lvl2pPr>
              <a:defRPr sz="9100"/>
            </a:lvl2pPr>
            <a:lvl3pPr>
              <a:defRPr sz="8200"/>
            </a:lvl3pPr>
            <a:lvl4pPr>
              <a:defRPr sz="7300"/>
            </a:lvl4pPr>
            <a:lvl5pPr>
              <a:defRPr sz="7300"/>
            </a:lvl5pPr>
            <a:lvl6pPr>
              <a:defRPr sz="7300"/>
            </a:lvl6pPr>
            <a:lvl7pPr>
              <a:defRPr sz="7300"/>
            </a:lvl7pPr>
            <a:lvl8pPr>
              <a:defRPr sz="7300"/>
            </a:lvl8pPr>
            <a:lvl9pPr>
              <a:defRPr sz="7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789E2-B9B3-4D29-8493-D9AF5E3EC7BA}" type="datetimeFigureOut">
              <a:rPr lang="en-AU" smtClean="0"/>
              <a:t>11/05/2015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E6EED-5AA8-4219-9CD3-3A82CB69AB3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52448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789E2-B9B3-4D29-8493-D9AF5E3EC7BA}" type="datetimeFigureOut">
              <a:rPr lang="en-AU" smtClean="0"/>
              <a:t>11/05/2015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E6EED-5AA8-4219-9CD3-3A82CB69AB3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672928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789E2-B9B3-4D29-8493-D9AF5E3EC7BA}" type="datetimeFigureOut">
              <a:rPr lang="en-AU" smtClean="0"/>
              <a:t>11/05/2015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E6EED-5AA8-4219-9CD3-3A82CB69AB3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09412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2175" y="1705867"/>
            <a:ext cx="9949891" cy="7259854"/>
          </a:xfrm>
        </p:spPr>
        <p:txBody>
          <a:bodyPr anchor="b"/>
          <a:lstStyle>
            <a:lvl1pPr algn="l">
              <a:defRPr sz="91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24354" y="1705870"/>
            <a:ext cx="16906936" cy="36567053"/>
          </a:xfrm>
        </p:spPr>
        <p:txBody>
          <a:bodyPr/>
          <a:lstStyle>
            <a:lvl1pPr>
              <a:defRPr sz="14600"/>
            </a:lvl1pPr>
            <a:lvl2pPr>
              <a:defRPr sz="12800"/>
            </a:lvl2pPr>
            <a:lvl3pPr>
              <a:defRPr sz="11000"/>
            </a:lvl3pPr>
            <a:lvl4pPr>
              <a:defRPr sz="9100"/>
            </a:lvl4pPr>
            <a:lvl5pPr>
              <a:defRPr sz="9100"/>
            </a:lvl5pPr>
            <a:lvl6pPr>
              <a:defRPr sz="9100"/>
            </a:lvl6pPr>
            <a:lvl7pPr>
              <a:defRPr sz="9100"/>
            </a:lvl7pPr>
            <a:lvl8pPr>
              <a:defRPr sz="9100"/>
            </a:lvl8pPr>
            <a:lvl9pPr>
              <a:defRPr sz="9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12175" y="8965724"/>
            <a:ext cx="9949891" cy="29307199"/>
          </a:xfrm>
        </p:spPr>
        <p:txBody>
          <a:bodyPr/>
          <a:lstStyle>
            <a:lvl1pPr marL="0" indent="0">
              <a:buNone/>
              <a:defRPr sz="6400"/>
            </a:lvl1pPr>
            <a:lvl2pPr marL="2088215" indent="0">
              <a:buNone/>
              <a:defRPr sz="5500"/>
            </a:lvl2pPr>
            <a:lvl3pPr marL="4176431" indent="0">
              <a:buNone/>
              <a:defRPr sz="4600"/>
            </a:lvl3pPr>
            <a:lvl4pPr marL="6264646" indent="0">
              <a:buNone/>
              <a:defRPr sz="4100"/>
            </a:lvl4pPr>
            <a:lvl5pPr marL="8352861" indent="0">
              <a:buNone/>
              <a:defRPr sz="4100"/>
            </a:lvl5pPr>
            <a:lvl6pPr marL="10441076" indent="0">
              <a:buNone/>
              <a:defRPr sz="4100"/>
            </a:lvl6pPr>
            <a:lvl7pPr marL="12529292" indent="0">
              <a:buNone/>
              <a:defRPr sz="4100"/>
            </a:lvl7pPr>
            <a:lvl8pPr marL="14617507" indent="0">
              <a:buNone/>
              <a:defRPr sz="4100"/>
            </a:lvl8pPr>
            <a:lvl9pPr marL="16705722" indent="0">
              <a:buNone/>
              <a:defRPr sz="4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789E2-B9B3-4D29-8493-D9AF5E3EC7BA}" type="datetimeFigureOut">
              <a:rPr lang="en-AU" smtClean="0"/>
              <a:t>11/05/2015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E6EED-5AA8-4219-9CD3-3A82CB69AB3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363398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27930" y="29991527"/>
            <a:ext cx="18146078" cy="3540669"/>
          </a:xfrm>
        </p:spPr>
        <p:txBody>
          <a:bodyPr anchor="b"/>
          <a:lstStyle>
            <a:lvl1pPr algn="l">
              <a:defRPr sz="91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927930" y="3828283"/>
            <a:ext cx="18146078" cy="25707023"/>
          </a:xfrm>
        </p:spPr>
        <p:txBody>
          <a:bodyPr/>
          <a:lstStyle>
            <a:lvl1pPr marL="0" indent="0">
              <a:buNone/>
              <a:defRPr sz="14600"/>
            </a:lvl1pPr>
            <a:lvl2pPr marL="2088215" indent="0">
              <a:buNone/>
              <a:defRPr sz="12800"/>
            </a:lvl2pPr>
            <a:lvl3pPr marL="4176431" indent="0">
              <a:buNone/>
              <a:defRPr sz="11000"/>
            </a:lvl3pPr>
            <a:lvl4pPr marL="6264646" indent="0">
              <a:buNone/>
              <a:defRPr sz="9100"/>
            </a:lvl4pPr>
            <a:lvl5pPr marL="8352861" indent="0">
              <a:buNone/>
              <a:defRPr sz="9100"/>
            </a:lvl5pPr>
            <a:lvl6pPr marL="10441076" indent="0">
              <a:buNone/>
              <a:defRPr sz="9100"/>
            </a:lvl6pPr>
            <a:lvl7pPr marL="12529292" indent="0">
              <a:buNone/>
              <a:defRPr sz="9100"/>
            </a:lvl7pPr>
            <a:lvl8pPr marL="14617507" indent="0">
              <a:buNone/>
              <a:defRPr sz="9100"/>
            </a:lvl8pPr>
            <a:lvl9pPr marL="16705722" indent="0">
              <a:buNone/>
              <a:defRPr sz="91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27930" y="33532196"/>
            <a:ext cx="18146078" cy="5028338"/>
          </a:xfrm>
        </p:spPr>
        <p:txBody>
          <a:bodyPr/>
          <a:lstStyle>
            <a:lvl1pPr marL="0" indent="0">
              <a:buNone/>
              <a:defRPr sz="6400"/>
            </a:lvl1pPr>
            <a:lvl2pPr marL="2088215" indent="0">
              <a:buNone/>
              <a:defRPr sz="5500"/>
            </a:lvl2pPr>
            <a:lvl3pPr marL="4176431" indent="0">
              <a:buNone/>
              <a:defRPr sz="4600"/>
            </a:lvl3pPr>
            <a:lvl4pPr marL="6264646" indent="0">
              <a:buNone/>
              <a:defRPr sz="4100"/>
            </a:lvl4pPr>
            <a:lvl5pPr marL="8352861" indent="0">
              <a:buNone/>
              <a:defRPr sz="4100"/>
            </a:lvl5pPr>
            <a:lvl6pPr marL="10441076" indent="0">
              <a:buNone/>
              <a:defRPr sz="4100"/>
            </a:lvl6pPr>
            <a:lvl7pPr marL="12529292" indent="0">
              <a:buNone/>
              <a:defRPr sz="4100"/>
            </a:lvl7pPr>
            <a:lvl8pPr marL="14617507" indent="0">
              <a:buNone/>
              <a:defRPr sz="4100"/>
            </a:lvl8pPr>
            <a:lvl9pPr marL="16705722" indent="0">
              <a:buNone/>
              <a:defRPr sz="41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789E2-B9B3-4D29-8493-D9AF5E3EC7BA}" type="datetimeFigureOut">
              <a:rPr lang="en-AU" smtClean="0"/>
              <a:t>11/05/2015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E6EED-5AA8-4219-9CD3-3A82CB69AB3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3041292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789E2-B9B3-4D29-8493-D9AF5E3EC7BA}" type="datetimeFigureOut">
              <a:rPr lang="en-AU" smtClean="0"/>
              <a:t>11/05/2015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E6EED-5AA8-4219-9CD3-3A82CB69AB3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76467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521306" y="10721181"/>
            <a:ext cx="22504077" cy="22838785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03824" y="10721181"/>
            <a:ext cx="67013422" cy="22838785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789E2-B9B3-4D29-8493-D9AF5E3EC7BA}" type="datetimeFigureOut">
              <a:rPr lang="en-AU" smtClean="0"/>
              <a:t>11/05/2015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E6EED-5AA8-4219-9CD3-3A82CB69AB3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570268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12173" y="1715788"/>
            <a:ext cx="27219117" cy="7140840"/>
          </a:xfrm>
          <a:prstGeom prst="rect">
            <a:avLst/>
          </a:prstGeom>
        </p:spPr>
        <p:txBody>
          <a:bodyPr vert="horz" lIns="417643" tIns="208822" rIns="417643" bIns="208822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12173" y="9997178"/>
            <a:ext cx="27219117" cy="28275745"/>
          </a:xfrm>
          <a:prstGeom prst="rect">
            <a:avLst/>
          </a:prstGeom>
        </p:spPr>
        <p:txBody>
          <a:bodyPr vert="horz" lIns="417643" tIns="208822" rIns="417643" bIns="208822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512173" y="39711006"/>
            <a:ext cx="7056808" cy="2281102"/>
          </a:xfrm>
          <a:prstGeom prst="rect">
            <a:avLst/>
          </a:prstGeom>
        </p:spPr>
        <p:txBody>
          <a:bodyPr vert="horz" lIns="417643" tIns="208822" rIns="417643" bIns="208822" rtlCol="0" anchor="ctr"/>
          <a:lstStyle>
            <a:lvl1pPr algn="l">
              <a:defRPr sz="5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8789E2-B9B3-4D29-8493-D9AF5E3EC7BA}" type="datetimeFigureOut">
              <a:rPr lang="en-AU" smtClean="0"/>
              <a:t>11/05/2015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333183" y="39711006"/>
            <a:ext cx="9577097" cy="2281102"/>
          </a:xfrm>
          <a:prstGeom prst="rect">
            <a:avLst/>
          </a:prstGeom>
        </p:spPr>
        <p:txBody>
          <a:bodyPr vert="horz" lIns="417643" tIns="208822" rIns="417643" bIns="208822" rtlCol="0" anchor="ctr"/>
          <a:lstStyle>
            <a:lvl1pPr algn="ctr">
              <a:defRPr sz="5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1674482" y="39711006"/>
            <a:ext cx="7056808" cy="2281102"/>
          </a:xfrm>
          <a:prstGeom prst="rect">
            <a:avLst/>
          </a:prstGeom>
        </p:spPr>
        <p:txBody>
          <a:bodyPr vert="horz" lIns="417643" tIns="208822" rIns="417643" bIns="208822" rtlCol="0" anchor="ctr"/>
          <a:lstStyle>
            <a:lvl1pPr algn="r">
              <a:defRPr sz="5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7E6EED-5AA8-4219-9CD3-3A82CB69AB3B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41134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176431" rtl="0" eaLnBrk="1" latinLnBrk="0" hangingPunct="1">
        <a:spcBef>
          <a:spcPct val="0"/>
        </a:spcBef>
        <a:buNone/>
        <a:defRPr sz="20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566161" indent="-1566161" algn="l" defTabSz="4176431" rtl="0" eaLnBrk="1" latinLnBrk="0" hangingPunct="1">
        <a:spcBef>
          <a:spcPct val="20000"/>
        </a:spcBef>
        <a:buFont typeface="Arial" panose="020B0604020202020204" pitchFamily="34" charset="0"/>
        <a:buChar char="•"/>
        <a:defRPr sz="14600" kern="1200">
          <a:solidFill>
            <a:schemeClr val="tx1"/>
          </a:solidFill>
          <a:latin typeface="+mn-lt"/>
          <a:ea typeface="+mn-ea"/>
          <a:cs typeface="+mn-cs"/>
        </a:defRPr>
      </a:lvl1pPr>
      <a:lvl2pPr marL="3393350" indent="-1305135" algn="l" defTabSz="4176431" rtl="0" eaLnBrk="1" latinLnBrk="0" hangingPunct="1">
        <a:spcBef>
          <a:spcPct val="20000"/>
        </a:spcBef>
        <a:buFont typeface="Arial" panose="020B0604020202020204" pitchFamily="34" charset="0"/>
        <a:buChar char="–"/>
        <a:defRPr sz="12800" kern="1200">
          <a:solidFill>
            <a:schemeClr val="tx1"/>
          </a:solidFill>
          <a:latin typeface="+mn-lt"/>
          <a:ea typeface="+mn-ea"/>
          <a:cs typeface="+mn-cs"/>
        </a:defRPr>
      </a:lvl2pPr>
      <a:lvl3pPr marL="5220538" indent="-1044108" algn="l" defTabSz="4176431" rtl="0" eaLnBrk="1" latinLnBrk="0" hangingPunct="1">
        <a:spcBef>
          <a:spcPct val="20000"/>
        </a:spcBef>
        <a:buFont typeface="Arial" panose="020B0604020202020204" pitchFamily="34" charset="0"/>
        <a:buChar char="•"/>
        <a:defRPr sz="11000" kern="1200">
          <a:solidFill>
            <a:schemeClr val="tx1"/>
          </a:solidFill>
          <a:latin typeface="+mn-lt"/>
          <a:ea typeface="+mn-ea"/>
          <a:cs typeface="+mn-cs"/>
        </a:defRPr>
      </a:lvl3pPr>
      <a:lvl4pPr marL="7308753" indent="-1044108" algn="l" defTabSz="4176431" rtl="0" eaLnBrk="1" latinLnBrk="0" hangingPunct="1">
        <a:spcBef>
          <a:spcPct val="20000"/>
        </a:spcBef>
        <a:buFont typeface="Arial" panose="020B0604020202020204" pitchFamily="34" charset="0"/>
        <a:buChar char="–"/>
        <a:defRPr sz="9100" kern="1200">
          <a:solidFill>
            <a:schemeClr val="tx1"/>
          </a:solidFill>
          <a:latin typeface="+mn-lt"/>
          <a:ea typeface="+mn-ea"/>
          <a:cs typeface="+mn-cs"/>
        </a:defRPr>
      </a:lvl4pPr>
      <a:lvl5pPr marL="9396969" indent="-1044108" algn="l" defTabSz="4176431" rtl="0" eaLnBrk="1" latinLnBrk="0" hangingPunct="1">
        <a:spcBef>
          <a:spcPct val="20000"/>
        </a:spcBef>
        <a:buFont typeface="Arial" panose="020B0604020202020204" pitchFamily="34" charset="0"/>
        <a:buChar char="»"/>
        <a:defRPr sz="9100" kern="1200">
          <a:solidFill>
            <a:schemeClr val="tx1"/>
          </a:solidFill>
          <a:latin typeface="+mn-lt"/>
          <a:ea typeface="+mn-ea"/>
          <a:cs typeface="+mn-cs"/>
        </a:defRPr>
      </a:lvl5pPr>
      <a:lvl6pPr marL="11485184" indent="-1044108" algn="l" defTabSz="4176431" rtl="0" eaLnBrk="1" latinLnBrk="0" hangingPunct="1">
        <a:spcBef>
          <a:spcPct val="20000"/>
        </a:spcBef>
        <a:buFont typeface="Arial" panose="020B0604020202020204" pitchFamily="34" charset="0"/>
        <a:buChar char="•"/>
        <a:defRPr sz="9100" kern="1200">
          <a:solidFill>
            <a:schemeClr val="tx1"/>
          </a:solidFill>
          <a:latin typeface="+mn-lt"/>
          <a:ea typeface="+mn-ea"/>
          <a:cs typeface="+mn-cs"/>
        </a:defRPr>
      </a:lvl6pPr>
      <a:lvl7pPr marL="13573399" indent="-1044108" algn="l" defTabSz="4176431" rtl="0" eaLnBrk="1" latinLnBrk="0" hangingPunct="1">
        <a:spcBef>
          <a:spcPct val="20000"/>
        </a:spcBef>
        <a:buFont typeface="Arial" panose="020B0604020202020204" pitchFamily="34" charset="0"/>
        <a:buChar char="•"/>
        <a:defRPr sz="9100" kern="1200">
          <a:solidFill>
            <a:schemeClr val="tx1"/>
          </a:solidFill>
          <a:latin typeface="+mn-lt"/>
          <a:ea typeface="+mn-ea"/>
          <a:cs typeface="+mn-cs"/>
        </a:defRPr>
      </a:lvl7pPr>
      <a:lvl8pPr marL="15661615" indent="-1044108" algn="l" defTabSz="4176431" rtl="0" eaLnBrk="1" latinLnBrk="0" hangingPunct="1">
        <a:spcBef>
          <a:spcPct val="20000"/>
        </a:spcBef>
        <a:buFont typeface="Arial" panose="020B0604020202020204" pitchFamily="34" charset="0"/>
        <a:buChar char="•"/>
        <a:defRPr sz="9100" kern="1200">
          <a:solidFill>
            <a:schemeClr val="tx1"/>
          </a:solidFill>
          <a:latin typeface="+mn-lt"/>
          <a:ea typeface="+mn-ea"/>
          <a:cs typeface="+mn-cs"/>
        </a:defRPr>
      </a:lvl8pPr>
      <a:lvl9pPr marL="17749830" indent="-1044108" algn="l" defTabSz="4176431" rtl="0" eaLnBrk="1" latinLnBrk="0" hangingPunct="1">
        <a:spcBef>
          <a:spcPct val="20000"/>
        </a:spcBef>
        <a:buFont typeface="Arial" panose="020B0604020202020204" pitchFamily="34" charset="0"/>
        <a:buChar char="•"/>
        <a:defRPr sz="9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176431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1pPr>
      <a:lvl2pPr marL="2088215" algn="l" defTabSz="4176431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2pPr>
      <a:lvl3pPr marL="4176431" algn="l" defTabSz="4176431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3pPr>
      <a:lvl4pPr marL="6264646" algn="l" defTabSz="4176431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4pPr>
      <a:lvl5pPr marL="8352861" algn="l" defTabSz="4176431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5pPr>
      <a:lvl6pPr marL="10441076" algn="l" defTabSz="4176431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6pPr>
      <a:lvl7pPr marL="12529292" algn="l" defTabSz="4176431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7pPr>
      <a:lvl8pPr marL="14617507" algn="l" defTabSz="4176431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8pPr>
      <a:lvl9pPr marL="16705722" algn="l" defTabSz="4176431" rtl="0" eaLnBrk="1" latinLnBrk="0" hangingPunct="1">
        <a:defRPr sz="8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584226" y="696333"/>
            <a:ext cx="26552715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AU" sz="12400" b="1" dirty="0" smtClean="0">
                <a:latin typeface="+mj-lt"/>
              </a:rPr>
              <a:t>Overview of the WIS Monitoring Project</a:t>
            </a:r>
            <a:endParaRPr lang="en-AU" sz="12400" b="1" dirty="0">
              <a:latin typeface="+mj-lt"/>
            </a:endParaRPr>
          </a:p>
        </p:txBody>
      </p:sp>
      <p:sp>
        <p:nvSpPr>
          <p:cNvPr id="148" name="TextBox 147"/>
          <p:cNvSpPr txBox="1"/>
          <p:nvPr/>
        </p:nvSpPr>
        <p:spPr>
          <a:xfrm>
            <a:off x="792139" y="3564535"/>
            <a:ext cx="12961440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4800" b="1" dirty="0" smtClean="0"/>
              <a:t>Introduction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AU" sz="3600" dirty="0" smtClean="0"/>
              <a:t>Some introductory </a:t>
            </a:r>
            <a:r>
              <a:rPr lang="en-AU" sz="3600" dirty="0"/>
              <a:t>texts (The WIS Monitoring Project is to define regulations and guidelines for monitoring </a:t>
            </a:r>
            <a:r>
              <a:rPr lang="en-AU" sz="3600" dirty="0" smtClean="0"/>
              <a:t>tasks …)</a:t>
            </a:r>
            <a:endParaRPr lang="en-AU" sz="3600" dirty="0" smtClean="0"/>
          </a:p>
        </p:txBody>
      </p:sp>
      <p:sp>
        <p:nvSpPr>
          <p:cNvPr id="178" name="TextBox 177"/>
          <p:cNvSpPr txBox="1"/>
          <p:nvPr/>
        </p:nvSpPr>
        <p:spPr>
          <a:xfrm>
            <a:off x="1056053" y="17427814"/>
            <a:ext cx="14209694" cy="82330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AU" sz="4400" b="1" dirty="0" smtClean="0"/>
              <a:t>The Architecture </a:t>
            </a:r>
            <a:r>
              <a:rPr lang="en-AU" sz="4400" b="1" dirty="0" smtClean="0"/>
              <a:t>of </a:t>
            </a:r>
            <a:r>
              <a:rPr lang="en-AU" sz="4400" b="1" dirty="0" smtClean="0"/>
              <a:t>the WIS </a:t>
            </a:r>
            <a:r>
              <a:rPr lang="en-AU" sz="4400" b="1" dirty="0" smtClean="0"/>
              <a:t>Monitoring </a:t>
            </a:r>
            <a:r>
              <a:rPr lang="en-AU" sz="4400" b="1" dirty="0" smtClean="0"/>
              <a:t>Project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3200" dirty="0" smtClean="0"/>
              <a:t>The </a:t>
            </a:r>
            <a:r>
              <a:rPr lang="en-AU" sz="3200" dirty="0" smtClean="0"/>
              <a:t>complete WIS monitoring network includes all t</a:t>
            </a:r>
            <a:r>
              <a:rPr lang="en-AU" sz="3200" dirty="0" smtClean="0"/>
              <a:t>hree </a:t>
            </a:r>
            <a:r>
              <a:rPr lang="en-AU" sz="3200" dirty="0" smtClean="0"/>
              <a:t>types of Centres (GISC, DCPC and NC).</a:t>
            </a:r>
            <a:r>
              <a:rPr lang="en-AU" sz="3200" b="1" dirty="0" smtClean="0"/>
              <a:t> </a:t>
            </a:r>
            <a:endParaRPr lang="en-AU" sz="3200" b="1" dirty="0" smtClean="0"/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3200" dirty="0" smtClean="0"/>
              <a:t>The WMO Command Dashboard (WCD) is responsible for gathering monitoring information via JSON messages from GISCs and publishing the results through web pages.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3200" dirty="0" smtClean="0"/>
              <a:t>Each GISC in turn needs to gather and aggregate monitoring information from its area of responsibility (DCPCs and NCs) and publish the results through web pages.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3200" dirty="0"/>
              <a:t>The receiver of the monitoring information is responsible for initialize pull requests for the information, while the provider must ensure the presence of the information before the agreed time.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3200" dirty="0"/>
              <a:t>Information is exchanged at least once per day.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3200" dirty="0"/>
              <a:t>All information exchanged is in format of JSON.</a:t>
            </a:r>
            <a:endParaRPr lang="en-AU" sz="3200" dirty="0"/>
          </a:p>
          <a:p>
            <a:pPr marL="457200" indent="-45720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AU" sz="3200" dirty="0" smtClean="0"/>
          </a:p>
        </p:txBody>
      </p:sp>
      <p:sp>
        <p:nvSpPr>
          <p:cNvPr id="218" name="TextBox 217"/>
          <p:cNvSpPr txBox="1"/>
          <p:nvPr/>
        </p:nvSpPr>
        <p:spPr>
          <a:xfrm>
            <a:off x="16300876" y="17427814"/>
            <a:ext cx="1271839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AU" sz="4400" b="1" dirty="0" smtClean="0"/>
              <a:t>Simplified Architecture for WIS Monitoring </a:t>
            </a:r>
            <a:r>
              <a:rPr lang="en-AU" sz="4400" b="1" dirty="0" smtClean="0"/>
              <a:t>Pilot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3200" dirty="0"/>
              <a:t>The pilot focuses on a limited set of system stats and involves mainly the GISCs. 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3200" dirty="0"/>
              <a:t>The WMO Command </a:t>
            </a:r>
            <a:r>
              <a:rPr lang="en-AU" sz="3200" dirty="0" smtClean="0"/>
              <a:t>Dashboard (WCD) </a:t>
            </a:r>
            <a:r>
              <a:rPr lang="en-AU" sz="3200" dirty="0"/>
              <a:t>is a product of the pilot project aiming to </a:t>
            </a:r>
            <a:r>
              <a:rPr lang="en-AU" sz="3200" dirty="0" smtClean="0"/>
              <a:t>demonstrate </a:t>
            </a:r>
            <a:r>
              <a:rPr lang="en-AU" sz="3200" dirty="0"/>
              <a:t>and </a:t>
            </a:r>
            <a:r>
              <a:rPr lang="en-AU" sz="3200" dirty="0" smtClean="0"/>
              <a:t>justify the </a:t>
            </a:r>
            <a:r>
              <a:rPr lang="en-AU" sz="3200" dirty="0"/>
              <a:t>design, architecture and </a:t>
            </a:r>
            <a:r>
              <a:rPr lang="en-AU" sz="3200" dirty="0"/>
              <a:t>technologies</a:t>
            </a:r>
            <a:r>
              <a:rPr lang="en-AU" sz="3200" dirty="0"/>
              <a:t>.</a:t>
            </a:r>
            <a:endParaRPr lang="en-AU" sz="3200" dirty="0"/>
          </a:p>
        </p:txBody>
      </p:sp>
      <p:sp>
        <p:nvSpPr>
          <p:cNvPr id="237" name="TextBox 236"/>
          <p:cNvSpPr txBox="1"/>
          <p:nvPr/>
        </p:nvSpPr>
        <p:spPr>
          <a:xfrm>
            <a:off x="940891" y="26360858"/>
            <a:ext cx="14333052" cy="116955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AU" sz="4800" b="1" dirty="0" smtClean="0"/>
              <a:t>The Exchanged Monitoring Information</a:t>
            </a:r>
          </a:p>
          <a:p>
            <a:pPr marL="571500" indent="-5715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3200" b="1" dirty="0" smtClean="0"/>
              <a:t>JSON over HTTP (pull request)</a:t>
            </a:r>
          </a:p>
          <a:p>
            <a:pPr marL="571500" indent="-57150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3200" dirty="0" smtClean="0"/>
              <a:t>Three JSON files, one mandatory and two optional (mandatory JSON elements and file are emphasized with bold font in the follow list)</a:t>
            </a:r>
          </a:p>
          <a:p>
            <a:pPr marL="1801813" lvl="1" indent="-725488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3200" b="1" dirty="0" err="1" smtClean="0"/>
              <a:t>monitor.json</a:t>
            </a:r>
            <a:endParaRPr lang="en-AU" sz="3200" b="1" dirty="0" smtClean="0"/>
          </a:p>
          <a:p>
            <a:pPr marL="3227388" lvl="2" indent="-725488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3200" b="1" dirty="0" smtClean="0"/>
              <a:t>Services status (catalogue, distribution, OAI-PMH)</a:t>
            </a:r>
          </a:p>
          <a:p>
            <a:pPr marL="3227388" lvl="2" indent="-725488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3200" dirty="0" smtClean="0"/>
              <a:t>Snapshot of content holdings @ 00 UTC (number of total metadata, data, placeholder metadata, etc.) </a:t>
            </a:r>
          </a:p>
          <a:p>
            <a:pPr marL="3227388" lvl="2" indent="-725488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3200" dirty="0" smtClean="0"/>
              <a:t>Accumulated daily network traffics from (number of insertion/update, deletion)</a:t>
            </a:r>
          </a:p>
          <a:p>
            <a:pPr marL="3227388" lvl="2" indent="-725488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3200" dirty="0" smtClean="0"/>
              <a:t>Metadata about the GISC (name, contact, etc.) and the JSON file (version, timestamp, etc.)</a:t>
            </a:r>
          </a:p>
          <a:p>
            <a:pPr marL="3227388" lvl="2" indent="-725488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3200" dirty="0" smtClean="0">
                <a:solidFill>
                  <a:schemeClr val="accent1">
                    <a:lumMod val="75000"/>
                  </a:schemeClr>
                </a:solidFill>
              </a:rPr>
              <a:t>Addresses of other two monitoring JSON files</a:t>
            </a:r>
          </a:p>
          <a:p>
            <a:pPr marL="1801813" lvl="1" indent="-725488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3200" dirty="0" err="1"/>
              <a:t>centres.json</a:t>
            </a:r>
            <a:endParaRPr lang="en-AU" sz="3200" dirty="0"/>
          </a:p>
          <a:p>
            <a:pPr marL="3227388" lvl="2" indent="-725488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3200" dirty="0" smtClean="0"/>
              <a:t>Accumulated daily data/product traffics from each centres in GISC's area of responsibility</a:t>
            </a:r>
          </a:p>
          <a:p>
            <a:pPr marL="1801813" lvl="1" indent="-725488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3200" dirty="0" err="1"/>
              <a:t>events.json</a:t>
            </a:r>
            <a:endParaRPr lang="en-AU" sz="3200" dirty="0"/>
          </a:p>
          <a:p>
            <a:pPr marL="3227388" lvl="2" indent="-725488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3200" dirty="0" smtClean="0"/>
              <a:t>Events announcement (duration of maintenance, down time, etc.)</a:t>
            </a:r>
          </a:p>
          <a:p>
            <a:pPr marL="3227388" lvl="2" indent="-725488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AU" sz="3200" dirty="0" smtClean="0"/>
          </a:p>
        </p:txBody>
      </p:sp>
      <p:grpSp>
        <p:nvGrpSpPr>
          <p:cNvPr id="225" name="Group 224"/>
          <p:cNvGrpSpPr/>
          <p:nvPr/>
        </p:nvGrpSpPr>
        <p:grpSpPr>
          <a:xfrm>
            <a:off x="2147486" y="5514534"/>
            <a:ext cx="25981442" cy="11227465"/>
            <a:chOff x="2147486" y="5412949"/>
            <a:chExt cx="25981442" cy="11227465"/>
          </a:xfrm>
        </p:grpSpPr>
        <p:cxnSp>
          <p:nvCxnSpPr>
            <p:cNvPr id="337" name="Straight Arrow Connector 336"/>
            <p:cNvCxnSpPr/>
            <p:nvPr/>
          </p:nvCxnSpPr>
          <p:spPr>
            <a:xfrm>
              <a:off x="11224466" y="7930581"/>
              <a:ext cx="4109167" cy="2466852"/>
            </a:xfrm>
            <a:prstGeom prst="straightConnector1">
              <a:avLst/>
            </a:prstGeom>
            <a:ln w="34925">
              <a:headEnd type="none"/>
              <a:tailEnd type="arrow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15" name="Straight Arrow Connector 314"/>
            <p:cNvCxnSpPr>
              <a:stCxn id="310" idx="1"/>
            </p:cNvCxnSpPr>
            <p:nvPr/>
          </p:nvCxnSpPr>
          <p:spPr>
            <a:xfrm flipH="1" flipV="1">
              <a:off x="18394443" y="10929137"/>
              <a:ext cx="5228263" cy="2432405"/>
            </a:xfrm>
            <a:prstGeom prst="straightConnector1">
              <a:avLst/>
            </a:prstGeom>
            <a:ln w="34925">
              <a:headEnd type="none"/>
              <a:tailEnd type="arrow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90" name="Straight Arrow Connector 89"/>
            <p:cNvCxnSpPr>
              <a:stCxn id="86" idx="3"/>
            </p:cNvCxnSpPr>
            <p:nvPr/>
          </p:nvCxnSpPr>
          <p:spPr>
            <a:xfrm flipV="1">
              <a:off x="11428496" y="10929137"/>
              <a:ext cx="3905137" cy="2103690"/>
            </a:xfrm>
            <a:prstGeom prst="straightConnector1">
              <a:avLst/>
            </a:prstGeom>
            <a:ln w="34925">
              <a:headEnd type="none"/>
              <a:tailEnd type="arrow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00" name="Straight Arrow Connector 99"/>
            <p:cNvCxnSpPr>
              <a:stCxn id="1031" idx="3"/>
            </p:cNvCxnSpPr>
            <p:nvPr/>
          </p:nvCxnSpPr>
          <p:spPr>
            <a:xfrm flipV="1">
              <a:off x="14313193" y="13487779"/>
              <a:ext cx="1350544" cy="1791818"/>
            </a:xfrm>
            <a:prstGeom prst="straightConnector1">
              <a:avLst/>
            </a:prstGeom>
            <a:ln w="4762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4" name="TextBox 103"/>
            <p:cNvSpPr txBox="1"/>
            <p:nvPr/>
          </p:nvSpPr>
          <p:spPr>
            <a:xfrm rot="18440465">
              <a:off x="14406410" y="14033294"/>
              <a:ext cx="84132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AU" sz="2400" dirty="0" smtClean="0"/>
                <a:t>HTTP</a:t>
              </a:r>
              <a:endParaRPr lang="en-AU" sz="2400" dirty="0"/>
            </a:p>
          </p:txBody>
        </p:sp>
        <p:sp>
          <p:nvSpPr>
            <p:cNvPr id="120" name="TextBox 119"/>
            <p:cNvSpPr txBox="1"/>
            <p:nvPr/>
          </p:nvSpPr>
          <p:spPr>
            <a:xfrm>
              <a:off x="16267993" y="11687564"/>
              <a:ext cx="2238114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400" b="1" dirty="0" smtClean="0"/>
                <a:t>WMO Common </a:t>
              </a:r>
            </a:p>
            <a:p>
              <a:pPr algn="ctr"/>
              <a:r>
                <a:rPr lang="en-US" sz="2400" b="1" dirty="0" smtClean="0"/>
                <a:t>Dashboard</a:t>
              </a:r>
              <a:endParaRPr lang="en-AU" sz="2400" b="1" dirty="0"/>
            </a:p>
          </p:txBody>
        </p:sp>
        <p:grpSp>
          <p:nvGrpSpPr>
            <p:cNvPr id="134" name="Group 133"/>
            <p:cNvGrpSpPr/>
            <p:nvPr/>
          </p:nvGrpSpPr>
          <p:grpSpPr>
            <a:xfrm>
              <a:off x="15553779" y="12565040"/>
              <a:ext cx="2595292" cy="1296639"/>
              <a:chOff x="-218692" y="3522938"/>
              <a:chExt cx="956800" cy="513067"/>
            </a:xfrm>
          </p:grpSpPr>
          <p:sp>
            <p:nvSpPr>
              <p:cNvPr id="135" name="TextBox 134"/>
              <p:cNvSpPr txBox="1"/>
              <p:nvPr/>
            </p:nvSpPr>
            <p:spPr>
              <a:xfrm>
                <a:off x="204434" y="3561047"/>
                <a:ext cx="533674" cy="47495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AU" sz="2400" dirty="0" smtClean="0"/>
                  <a:t>Aggregate</a:t>
                </a:r>
              </a:p>
              <a:p>
                <a:r>
                  <a:rPr lang="en-AU" sz="2400" dirty="0" smtClean="0"/>
                  <a:t>Display</a:t>
                </a:r>
              </a:p>
              <a:p>
                <a:endParaRPr lang="en-AU" sz="2400" dirty="0"/>
              </a:p>
            </p:txBody>
          </p:sp>
          <p:pic>
            <p:nvPicPr>
              <p:cNvPr id="136" name="Picture 3" descr="C:\Users\ywang\AppData\Local\Microsoft\Windows\Temporary Internet Files\Content.IE5\1ZCGINVL\MC900432614[1]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218692" y="3522938"/>
                <a:ext cx="428690" cy="42869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234" name="TextBox 233"/>
            <p:cNvSpPr txBox="1"/>
            <p:nvPr/>
          </p:nvSpPr>
          <p:spPr>
            <a:xfrm>
              <a:off x="12689909" y="10663750"/>
              <a:ext cx="192776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AU" sz="2400" b="1" dirty="0" smtClean="0"/>
                <a:t>JSON </a:t>
              </a:r>
              <a:r>
                <a:rPr lang="en-AU" sz="2400" b="1" dirty="0" smtClean="0"/>
                <a:t>over </a:t>
              </a:r>
            </a:p>
            <a:p>
              <a:r>
                <a:rPr lang="en-AU" sz="2400" b="1" dirty="0" smtClean="0"/>
                <a:t>HTTP (pull)</a:t>
              </a:r>
              <a:endParaRPr lang="en-AU" sz="2400" b="1" dirty="0"/>
            </a:p>
          </p:txBody>
        </p:sp>
        <p:sp>
          <p:nvSpPr>
            <p:cNvPr id="235" name="Flowchart: Multidocument 234"/>
            <p:cNvSpPr/>
            <p:nvPr/>
          </p:nvSpPr>
          <p:spPr>
            <a:xfrm>
              <a:off x="12435138" y="10521756"/>
              <a:ext cx="2326553" cy="1150106"/>
            </a:xfrm>
            <a:prstGeom prst="flowChartMultidocument">
              <a:avLst/>
            </a:prstGeom>
            <a:noFill/>
            <a:ln w="38100">
              <a:solidFill>
                <a:schemeClr val="tx1">
                  <a:alpha val="4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grpSp>
          <p:nvGrpSpPr>
            <p:cNvPr id="1054" name="Group 1053"/>
            <p:cNvGrpSpPr/>
            <p:nvPr/>
          </p:nvGrpSpPr>
          <p:grpSpPr>
            <a:xfrm>
              <a:off x="2147486" y="10736614"/>
              <a:ext cx="10430514" cy="5758563"/>
              <a:chOff x="438556" y="6948911"/>
              <a:chExt cx="10430514" cy="5758563"/>
            </a:xfrm>
          </p:grpSpPr>
          <p:sp>
            <p:nvSpPr>
              <p:cNvPr id="179" name="Cloud 178"/>
              <p:cNvSpPr/>
              <p:nvPr/>
            </p:nvSpPr>
            <p:spPr>
              <a:xfrm>
                <a:off x="438556" y="6948911"/>
                <a:ext cx="10430514" cy="5758563"/>
              </a:xfrm>
              <a:prstGeom prst="cloud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86" name="Rounded Rectangle 85"/>
              <p:cNvSpPr/>
              <p:nvPr/>
            </p:nvSpPr>
            <p:spPr>
              <a:xfrm>
                <a:off x="7665068" y="8790171"/>
                <a:ext cx="2054498" cy="909905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4800" dirty="0" smtClean="0"/>
                  <a:t>GISC</a:t>
                </a:r>
                <a:endParaRPr lang="en-AU" sz="4800" dirty="0"/>
              </a:p>
            </p:txBody>
          </p:sp>
          <p:sp>
            <p:nvSpPr>
              <p:cNvPr id="92" name="TextBox 91"/>
              <p:cNvSpPr txBox="1"/>
              <p:nvPr/>
            </p:nvSpPr>
            <p:spPr>
              <a:xfrm>
                <a:off x="2093061" y="7739487"/>
                <a:ext cx="4203715" cy="5232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en-AU" sz="2800" b="1" dirty="0" smtClean="0"/>
                  <a:t>GISC Area of Responsibility</a:t>
                </a:r>
                <a:endParaRPr lang="en-AU" sz="2800" b="1" dirty="0"/>
              </a:p>
            </p:txBody>
          </p:sp>
          <p:cxnSp>
            <p:nvCxnSpPr>
              <p:cNvPr id="94" name="Straight Arrow Connector 33"/>
              <p:cNvCxnSpPr>
                <a:stCxn id="87" idx="3"/>
                <a:endCxn id="86" idx="1"/>
              </p:cNvCxnSpPr>
              <p:nvPr/>
            </p:nvCxnSpPr>
            <p:spPr>
              <a:xfrm>
                <a:off x="3911128" y="9241483"/>
                <a:ext cx="3753940" cy="3641"/>
              </a:xfrm>
              <a:prstGeom prst="bentConnector3">
                <a:avLst>
                  <a:gd name="adj1" fmla="val 50000"/>
                </a:avLst>
              </a:prstGeom>
              <a:ln>
                <a:headEnd type="none"/>
                <a:tailEnd type="arrow"/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95" name="Straight Arrow Connector 36"/>
              <p:cNvCxnSpPr>
                <a:stCxn id="129" idx="3"/>
                <a:endCxn id="86" idx="1"/>
              </p:cNvCxnSpPr>
              <p:nvPr/>
            </p:nvCxnSpPr>
            <p:spPr>
              <a:xfrm flipV="1">
                <a:off x="3911698" y="9245124"/>
                <a:ext cx="3753370" cy="1480679"/>
              </a:xfrm>
              <a:prstGeom prst="bentConnector3">
                <a:avLst>
                  <a:gd name="adj1" fmla="val 50000"/>
                </a:avLst>
              </a:prstGeom>
              <a:ln>
                <a:headEnd type="none"/>
                <a:tailEnd type="arrow"/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grpSp>
            <p:nvGrpSpPr>
              <p:cNvPr id="97" name="Group 96"/>
              <p:cNvGrpSpPr/>
              <p:nvPr/>
            </p:nvGrpSpPr>
            <p:grpSpPr>
              <a:xfrm>
                <a:off x="7686994" y="9753942"/>
                <a:ext cx="2595292" cy="1665971"/>
                <a:chOff x="179512" y="3522938"/>
                <a:chExt cx="956800" cy="659208"/>
              </a:xfrm>
            </p:grpSpPr>
            <p:sp>
              <p:nvSpPr>
                <p:cNvPr id="112" name="TextBox 111"/>
                <p:cNvSpPr txBox="1"/>
                <p:nvPr/>
              </p:nvSpPr>
              <p:spPr>
                <a:xfrm>
                  <a:off x="602638" y="3561047"/>
                  <a:ext cx="533674" cy="621099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AU" sz="2400" dirty="0" smtClean="0"/>
                    <a:t>Aggregate</a:t>
                  </a:r>
                </a:p>
                <a:p>
                  <a:r>
                    <a:rPr lang="en-AU" sz="2400" dirty="0" smtClean="0"/>
                    <a:t>Monitor</a:t>
                  </a:r>
                </a:p>
                <a:p>
                  <a:r>
                    <a:rPr lang="en-AU" sz="2400" dirty="0" smtClean="0"/>
                    <a:t>Display</a:t>
                  </a:r>
                </a:p>
                <a:p>
                  <a:endParaRPr lang="en-AU" sz="2400" dirty="0"/>
                </a:p>
              </p:txBody>
            </p:sp>
            <p:pic>
              <p:nvPicPr>
                <p:cNvPr id="113" name="Picture 3" descr="C:\Users\ywang\AppData\Local\Microsoft\Windows\Temporary Internet Files\Content.IE5\1ZCGINVL\MC900432614[1].png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79512" y="3522938"/>
                  <a:ext cx="428690" cy="42869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125" name="Group 124"/>
              <p:cNvGrpSpPr/>
              <p:nvPr/>
            </p:nvGrpSpPr>
            <p:grpSpPr>
              <a:xfrm>
                <a:off x="2529248" y="9611635"/>
                <a:ext cx="984997" cy="505628"/>
                <a:chOff x="179512" y="3522938"/>
                <a:chExt cx="789631" cy="428690"/>
              </a:xfrm>
            </p:grpSpPr>
            <p:sp>
              <p:nvSpPr>
                <p:cNvPr id="126" name="TextBox 125"/>
                <p:cNvSpPr txBox="1"/>
                <p:nvPr/>
              </p:nvSpPr>
              <p:spPr>
                <a:xfrm>
                  <a:off x="509210" y="3561047"/>
                  <a:ext cx="459933" cy="343629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AU" sz="2000" dirty="0" smtClean="0"/>
                    <a:t>Monitor</a:t>
                  </a:r>
                </a:p>
                <a:p>
                  <a:endParaRPr lang="en-AU" sz="2000" dirty="0"/>
                </a:p>
              </p:txBody>
            </p:sp>
            <p:pic>
              <p:nvPicPr>
                <p:cNvPr id="127" name="Picture 3" descr="C:\Users\ywang\AppData\Local\Microsoft\Windows\Temporary Internet Files\Content.IE5\1ZCGINVL\MC900432614[1].png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79512" y="3522938"/>
                  <a:ext cx="428690" cy="42869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131" name="Group 130"/>
              <p:cNvGrpSpPr/>
              <p:nvPr/>
            </p:nvGrpSpPr>
            <p:grpSpPr>
              <a:xfrm>
                <a:off x="2536866" y="11053367"/>
                <a:ext cx="984997" cy="505628"/>
                <a:chOff x="179512" y="3522938"/>
                <a:chExt cx="789631" cy="428690"/>
              </a:xfrm>
            </p:grpSpPr>
            <p:sp>
              <p:nvSpPr>
                <p:cNvPr id="132" name="TextBox 131"/>
                <p:cNvSpPr txBox="1"/>
                <p:nvPr/>
              </p:nvSpPr>
              <p:spPr>
                <a:xfrm>
                  <a:off x="509210" y="3561047"/>
                  <a:ext cx="459933" cy="343629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AU" sz="2000" dirty="0" smtClean="0"/>
                    <a:t>Monitor</a:t>
                  </a:r>
                </a:p>
                <a:p>
                  <a:endParaRPr lang="en-AU" sz="2000" dirty="0"/>
                </a:p>
              </p:txBody>
            </p:sp>
            <p:pic>
              <p:nvPicPr>
                <p:cNvPr id="133" name="Picture 3" descr="C:\Users\ywang\AppData\Local\Microsoft\Windows\Temporary Internet Files\Content.IE5\1ZCGINVL\MC900432614[1].png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79512" y="3522938"/>
                  <a:ext cx="428690" cy="42869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144" name="TextBox 143"/>
              <p:cNvSpPr txBox="1"/>
              <p:nvPr/>
            </p:nvSpPr>
            <p:spPr>
              <a:xfrm>
                <a:off x="4339793" y="8707880"/>
                <a:ext cx="2898422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AU" sz="2400" dirty="0" smtClean="0"/>
                  <a:t>JSON over </a:t>
                </a:r>
                <a:r>
                  <a:rPr lang="en-AU" sz="2400" dirty="0" smtClean="0"/>
                  <a:t>HTTP (pull)</a:t>
                </a:r>
                <a:endParaRPr lang="en-AU" sz="2400" dirty="0"/>
              </a:p>
            </p:txBody>
          </p:sp>
          <p:sp>
            <p:nvSpPr>
              <p:cNvPr id="273" name="Rounded Rectangle 272"/>
              <p:cNvSpPr/>
              <p:nvPr/>
            </p:nvSpPr>
            <p:spPr>
              <a:xfrm>
                <a:off x="2016275" y="8581726"/>
                <a:ext cx="1528926" cy="599433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3200" b="1" dirty="0" smtClean="0"/>
                  <a:t>DCPC</a:t>
                </a:r>
                <a:endParaRPr lang="en-AU" sz="4000" b="1" dirty="0"/>
              </a:p>
            </p:txBody>
          </p:sp>
          <p:sp>
            <p:nvSpPr>
              <p:cNvPr id="272" name="Rounded Rectangle 271"/>
              <p:cNvSpPr/>
              <p:nvPr/>
            </p:nvSpPr>
            <p:spPr>
              <a:xfrm>
                <a:off x="2215541" y="8749111"/>
                <a:ext cx="1528926" cy="599433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3200" b="1" dirty="0" smtClean="0"/>
                  <a:t>DCPC</a:t>
                </a:r>
                <a:endParaRPr lang="en-AU" sz="4000" b="1" dirty="0"/>
              </a:p>
            </p:txBody>
          </p:sp>
          <p:sp>
            <p:nvSpPr>
              <p:cNvPr id="87" name="Rounded Rectangle 86"/>
              <p:cNvSpPr/>
              <p:nvPr/>
            </p:nvSpPr>
            <p:spPr>
              <a:xfrm>
                <a:off x="2382202" y="8941766"/>
                <a:ext cx="1528926" cy="599433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3200" b="1" dirty="0" smtClean="0"/>
                  <a:t>DCPC</a:t>
                </a:r>
                <a:endParaRPr lang="en-AU" sz="4000" b="1" dirty="0"/>
              </a:p>
            </p:txBody>
          </p:sp>
          <p:sp>
            <p:nvSpPr>
              <p:cNvPr id="275" name="Rounded Rectangle 274"/>
              <p:cNvSpPr/>
              <p:nvPr/>
            </p:nvSpPr>
            <p:spPr>
              <a:xfrm>
                <a:off x="1999517" y="10117263"/>
                <a:ext cx="1528926" cy="599433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3200" b="1" dirty="0" smtClean="0"/>
                  <a:t>NC</a:t>
                </a:r>
                <a:endParaRPr lang="en-AU" sz="4000" b="1" dirty="0"/>
              </a:p>
            </p:txBody>
          </p:sp>
          <p:sp>
            <p:nvSpPr>
              <p:cNvPr id="274" name="Rounded Rectangle 273"/>
              <p:cNvSpPr/>
              <p:nvPr/>
            </p:nvSpPr>
            <p:spPr>
              <a:xfrm>
                <a:off x="2183673" y="10277039"/>
                <a:ext cx="1528926" cy="599433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3200" b="1" dirty="0" smtClean="0"/>
                  <a:t>NC</a:t>
                </a:r>
                <a:endParaRPr lang="en-AU" sz="4000" b="1" dirty="0"/>
              </a:p>
            </p:txBody>
          </p:sp>
          <p:sp>
            <p:nvSpPr>
              <p:cNvPr id="129" name="Rounded Rectangle 128"/>
              <p:cNvSpPr/>
              <p:nvPr/>
            </p:nvSpPr>
            <p:spPr>
              <a:xfrm>
                <a:off x="2382772" y="10426086"/>
                <a:ext cx="1528926" cy="599433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3200" b="1" dirty="0" smtClean="0"/>
                  <a:t>NC</a:t>
                </a:r>
                <a:endParaRPr lang="en-AU" sz="4000" b="1" dirty="0"/>
              </a:p>
            </p:txBody>
          </p:sp>
        </p:grpSp>
        <p:grpSp>
          <p:nvGrpSpPr>
            <p:cNvPr id="278" name="Group 277"/>
            <p:cNvGrpSpPr/>
            <p:nvPr/>
          </p:nvGrpSpPr>
          <p:grpSpPr>
            <a:xfrm>
              <a:off x="7497028" y="6586581"/>
              <a:ext cx="4988059" cy="2988262"/>
              <a:chOff x="17219789" y="4741528"/>
              <a:chExt cx="4988059" cy="2988262"/>
            </a:xfrm>
          </p:grpSpPr>
          <p:sp>
            <p:nvSpPr>
              <p:cNvPr id="279" name="Cloud 278"/>
              <p:cNvSpPr/>
              <p:nvPr/>
            </p:nvSpPr>
            <p:spPr>
              <a:xfrm>
                <a:off x="17219789" y="4741528"/>
                <a:ext cx="4988059" cy="2988262"/>
              </a:xfrm>
              <a:prstGeom prst="cloud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280" name="Rounded Rectangle 279"/>
              <p:cNvSpPr/>
              <p:nvPr/>
            </p:nvSpPr>
            <p:spPr>
              <a:xfrm>
                <a:off x="19837078" y="5821121"/>
                <a:ext cx="1110149" cy="528814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200" b="1" dirty="0" smtClean="0"/>
                  <a:t>GISC</a:t>
                </a:r>
                <a:endParaRPr lang="en-AU" sz="3200" b="1" dirty="0"/>
              </a:p>
            </p:txBody>
          </p:sp>
          <p:sp>
            <p:nvSpPr>
              <p:cNvPr id="281" name="Rounded Rectangle 280"/>
              <p:cNvSpPr/>
              <p:nvPr/>
            </p:nvSpPr>
            <p:spPr>
              <a:xfrm>
                <a:off x="18185688" y="5500622"/>
                <a:ext cx="826156" cy="348375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/>
                  <a:t>DCPC</a:t>
                </a:r>
                <a:endParaRPr lang="en-AU" sz="2000" b="1" dirty="0"/>
              </a:p>
            </p:txBody>
          </p:sp>
          <p:cxnSp>
            <p:nvCxnSpPr>
              <p:cNvPr id="282" name="Straight Arrow Connector 33"/>
              <p:cNvCxnSpPr>
                <a:stCxn id="281" idx="3"/>
                <a:endCxn id="280" idx="1"/>
              </p:cNvCxnSpPr>
              <p:nvPr/>
            </p:nvCxnSpPr>
            <p:spPr>
              <a:xfrm>
                <a:off x="19011844" y="5674810"/>
                <a:ext cx="825234" cy="410718"/>
              </a:xfrm>
              <a:prstGeom prst="bentConnector3">
                <a:avLst>
                  <a:gd name="adj1" fmla="val 50000"/>
                </a:avLst>
              </a:prstGeom>
              <a:ln>
                <a:headEnd type="none"/>
                <a:tailEnd type="arrow"/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83" name="Straight Arrow Connector 36"/>
              <p:cNvCxnSpPr>
                <a:stCxn id="284" idx="3"/>
                <a:endCxn id="280" idx="2"/>
              </p:cNvCxnSpPr>
              <p:nvPr/>
            </p:nvCxnSpPr>
            <p:spPr>
              <a:xfrm flipV="1">
                <a:off x="19046486" y="6349935"/>
                <a:ext cx="1345667" cy="343940"/>
              </a:xfrm>
              <a:prstGeom prst="bentConnector2">
                <a:avLst/>
              </a:prstGeom>
              <a:ln>
                <a:headEnd type="none"/>
                <a:tailEnd type="arrow"/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sp>
            <p:nvSpPr>
              <p:cNvPr id="284" name="Rounded Rectangle 283"/>
              <p:cNvSpPr/>
              <p:nvPr/>
            </p:nvSpPr>
            <p:spPr>
              <a:xfrm>
                <a:off x="18220330" y="6519687"/>
                <a:ext cx="826156" cy="348375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/>
                  <a:t>NC</a:t>
                </a:r>
                <a:endParaRPr lang="en-AU" sz="2000" b="1" dirty="0"/>
              </a:p>
            </p:txBody>
          </p:sp>
        </p:grpSp>
        <p:grpSp>
          <p:nvGrpSpPr>
            <p:cNvPr id="285" name="Group 284"/>
            <p:cNvGrpSpPr/>
            <p:nvPr/>
          </p:nvGrpSpPr>
          <p:grpSpPr>
            <a:xfrm>
              <a:off x="23140869" y="8538928"/>
              <a:ext cx="4988059" cy="2988262"/>
              <a:chOff x="17219789" y="4741528"/>
              <a:chExt cx="4988059" cy="2988262"/>
            </a:xfrm>
          </p:grpSpPr>
          <p:sp>
            <p:nvSpPr>
              <p:cNvPr id="286" name="Cloud 285"/>
              <p:cNvSpPr/>
              <p:nvPr/>
            </p:nvSpPr>
            <p:spPr>
              <a:xfrm>
                <a:off x="17219789" y="4741528"/>
                <a:ext cx="4988059" cy="2988262"/>
              </a:xfrm>
              <a:prstGeom prst="cloud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287" name="Rounded Rectangle 286"/>
              <p:cNvSpPr/>
              <p:nvPr/>
            </p:nvSpPr>
            <p:spPr>
              <a:xfrm>
                <a:off x="18289387" y="5940906"/>
                <a:ext cx="1110149" cy="528814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200" b="1" dirty="0" smtClean="0"/>
                  <a:t>GISC</a:t>
                </a:r>
                <a:endParaRPr lang="en-AU" sz="3200" b="1" dirty="0"/>
              </a:p>
            </p:txBody>
          </p:sp>
          <p:sp>
            <p:nvSpPr>
              <p:cNvPr id="288" name="Rounded Rectangle 287"/>
              <p:cNvSpPr/>
              <p:nvPr/>
            </p:nvSpPr>
            <p:spPr>
              <a:xfrm>
                <a:off x="19903592" y="5461608"/>
                <a:ext cx="826156" cy="348375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/>
                  <a:t>DCPC</a:t>
                </a:r>
                <a:endParaRPr lang="en-AU" sz="2000" b="1" dirty="0"/>
              </a:p>
            </p:txBody>
          </p:sp>
          <p:cxnSp>
            <p:nvCxnSpPr>
              <p:cNvPr id="289" name="Straight Arrow Connector 33"/>
              <p:cNvCxnSpPr>
                <a:stCxn id="288" idx="1"/>
                <a:endCxn id="287" idx="3"/>
              </p:cNvCxnSpPr>
              <p:nvPr/>
            </p:nvCxnSpPr>
            <p:spPr>
              <a:xfrm rot="10800000" flipV="1">
                <a:off x="19399536" y="5635795"/>
                <a:ext cx="504056" cy="569517"/>
              </a:xfrm>
              <a:prstGeom prst="bentConnector3">
                <a:avLst>
                  <a:gd name="adj1" fmla="val 50000"/>
                </a:avLst>
              </a:prstGeom>
              <a:ln>
                <a:headEnd type="none"/>
                <a:tailEnd type="arrow"/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90" name="Straight Arrow Connector 36"/>
              <p:cNvCxnSpPr>
                <a:stCxn id="291" idx="1"/>
                <a:endCxn id="287" idx="2"/>
              </p:cNvCxnSpPr>
              <p:nvPr/>
            </p:nvCxnSpPr>
            <p:spPr>
              <a:xfrm rot="10800000">
                <a:off x="18844462" y="6469720"/>
                <a:ext cx="1059130" cy="260626"/>
              </a:xfrm>
              <a:prstGeom prst="bentConnector2">
                <a:avLst/>
              </a:prstGeom>
              <a:ln>
                <a:headEnd type="none"/>
                <a:tailEnd type="arrow"/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sp>
            <p:nvSpPr>
              <p:cNvPr id="291" name="Rounded Rectangle 290"/>
              <p:cNvSpPr/>
              <p:nvPr/>
            </p:nvSpPr>
            <p:spPr>
              <a:xfrm>
                <a:off x="19903592" y="6556158"/>
                <a:ext cx="826156" cy="348375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/>
                  <a:t>NC</a:t>
                </a:r>
                <a:endParaRPr lang="en-AU" sz="2000" b="1" dirty="0"/>
              </a:p>
            </p:txBody>
          </p:sp>
        </p:grpSp>
        <p:grpSp>
          <p:nvGrpSpPr>
            <p:cNvPr id="308" name="Group 307"/>
            <p:cNvGrpSpPr/>
            <p:nvPr/>
          </p:nvGrpSpPr>
          <p:grpSpPr>
            <a:xfrm>
              <a:off x="22553108" y="11897757"/>
              <a:ext cx="4988059" cy="2988262"/>
              <a:chOff x="17219789" y="4741528"/>
              <a:chExt cx="4988059" cy="2988262"/>
            </a:xfrm>
          </p:grpSpPr>
          <p:sp>
            <p:nvSpPr>
              <p:cNvPr id="309" name="Cloud 308"/>
              <p:cNvSpPr/>
              <p:nvPr/>
            </p:nvSpPr>
            <p:spPr>
              <a:xfrm>
                <a:off x="17219789" y="4741528"/>
                <a:ext cx="4988059" cy="2988262"/>
              </a:xfrm>
              <a:prstGeom prst="cloud">
                <a:avLst/>
              </a:prstGeom>
              <a:gradFill>
                <a:gsLst>
                  <a:gs pos="0">
                    <a:schemeClr val="accent3">
                      <a:tint val="50000"/>
                      <a:satMod val="300000"/>
                      <a:lumMod val="99000"/>
                      <a:lumOff val="1000"/>
                    </a:schemeClr>
                  </a:gs>
                  <a:gs pos="35000">
                    <a:schemeClr val="accent3">
                      <a:tint val="37000"/>
                      <a:satMod val="300000"/>
                    </a:schemeClr>
                  </a:gs>
                  <a:gs pos="100000">
                    <a:schemeClr val="accent3">
                      <a:tint val="15000"/>
                      <a:satMod val="350000"/>
                    </a:schemeClr>
                  </a:gs>
                </a:gsLst>
              </a:gradFill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310" name="Rounded Rectangle 309"/>
              <p:cNvSpPr/>
              <p:nvPr/>
            </p:nvSpPr>
            <p:spPr>
              <a:xfrm>
                <a:off x="18289387" y="5940906"/>
                <a:ext cx="1110149" cy="528814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200" b="1" dirty="0" smtClean="0"/>
                  <a:t>GISC</a:t>
                </a:r>
                <a:endParaRPr lang="en-AU" sz="3200" b="1" dirty="0"/>
              </a:p>
            </p:txBody>
          </p:sp>
          <p:sp>
            <p:nvSpPr>
              <p:cNvPr id="311" name="Rounded Rectangle 310"/>
              <p:cNvSpPr/>
              <p:nvPr/>
            </p:nvSpPr>
            <p:spPr>
              <a:xfrm>
                <a:off x="19903592" y="5461608"/>
                <a:ext cx="826156" cy="348375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/>
                  <a:t>DCPC</a:t>
                </a:r>
                <a:endParaRPr lang="en-AU" sz="2000" b="1" dirty="0"/>
              </a:p>
            </p:txBody>
          </p:sp>
          <p:cxnSp>
            <p:nvCxnSpPr>
              <p:cNvPr id="312" name="Straight Arrow Connector 33"/>
              <p:cNvCxnSpPr>
                <a:stCxn id="311" idx="1"/>
                <a:endCxn id="310" idx="3"/>
              </p:cNvCxnSpPr>
              <p:nvPr/>
            </p:nvCxnSpPr>
            <p:spPr>
              <a:xfrm rot="10800000" flipV="1">
                <a:off x="19399536" y="5635795"/>
                <a:ext cx="504056" cy="569517"/>
              </a:xfrm>
              <a:prstGeom prst="bentConnector3">
                <a:avLst>
                  <a:gd name="adj1" fmla="val 50000"/>
                </a:avLst>
              </a:prstGeom>
              <a:ln>
                <a:headEnd type="none"/>
                <a:tailEnd type="arrow"/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13" name="Straight Arrow Connector 36"/>
              <p:cNvCxnSpPr>
                <a:stCxn id="314" idx="1"/>
                <a:endCxn id="310" idx="2"/>
              </p:cNvCxnSpPr>
              <p:nvPr/>
            </p:nvCxnSpPr>
            <p:spPr>
              <a:xfrm rot="10800000">
                <a:off x="18844462" y="6469720"/>
                <a:ext cx="1059130" cy="260626"/>
              </a:xfrm>
              <a:prstGeom prst="bentConnector2">
                <a:avLst/>
              </a:prstGeom>
              <a:ln>
                <a:headEnd type="none"/>
                <a:tailEnd type="arrow"/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sp>
            <p:nvSpPr>
              <p:cNvPr id="314" name="Rounded Rectangle 313"/>
              <p:cNvSpPr/>
              <p:nvPr/>
            </p:nvSpPr>
            <p:spPr>
              <a:xfrm>
                <a:off x="19903592" y="6556158"/>
                <a:ext cx="826156" cy="348375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/>
                  <a:t>NC</a:t>
                </a:r>
                <a:endParaRPr lang="en-AU" sz="2000" b="1" dirty="0"/>
              </a:p>
            </p:txBody>
          </p:sp>
        </p:grpSp>
        <p:cxnSp>
          <p:nvCxnSpPr>
            <p:cNvPr id="320" name="Straight Arrow Connector 319"/>
            <p:cNvCxnSpPr>
              <a:stCxn id="296" idx="0"/>
            </p:cNvCxnSpPr>
            <p:nvPr/>
          </p:nvCxnSpPr>
          <p:spPr>
            <a:xfrm flipH="1" flipV="1">
              <a:off x="18072213" y="12369429"/>
              <a:ext cx="773659" cy="2482101"/>
            </a:xfrm>
            <a:prstGeom prst="straightConnector1">
              <a:avLst/>
            </a:prstGeom>
            <a:ln w="34925">
              <a:headEnd type="none"/>
              <a:tailEnd type="arrow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grpSp>
          <p:nvGrpSpPr>
            <p:cNvPr id="294" name="Group 293"/>
            <p:cNvGrpSpPr/>
            <p:nvPr/>
          </p:nvGrpSpPr>
          <p:grpSpPr>
            <a:xfrm>
              <a:off x="17221199" y="13652152"/>
              <a:ext cx="4988059" cy="2988262"/>
              <a:chOff x="17219789" y="4741528"/>
              <a:chExt cx="4988059" cy="2988262"/>
            </a:xfrm>
          </p:grpSpPr>
          <p:sp>
            <p:nvSpPr>
              <p:cNvPr id="295" name="Cloud 294"/>
              <p:cNvSpPr/>
              <p:nvPr/>
            </p:nvSpPr>
            <p:spPr>
              <a:xfrm>
                <a:off x="17219789" y="4741528"/>
                <a:ext cx="4988059" cy="2988262"/>
              </a:xfrm>
              <a:prstGeom prst="cloud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296" name="Rounded Rectangle 295"/>
              <p:cNvSpPr/>
              <p:nvPr/>
            </p:nvSpPr>
            <p:spPr>
              <a:xfrm>
                <a:off x="18289387" y="5940906"/>
                <a:ext cx="1110149" cy="528814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200" b="1" dirty="0" smtClean="0"/>
                  <a:t>GISC</a:t>
                </a:r>
                <a:endParaRPr lang="en-AU" sz="3200" b="1" dirty="0"/>
              </a:p>
            </p:txBody>
          </p:sp>
          <p:sp>
            <p:nvSpPr>
              <p:cNvPr id="297" name="Rounded Rectangle 296"/>
              <p:cNvSpPr/>
              <p:nvPr/>
            </p:nvSpPr>
            <p:spPr>
              <a:xfrm>
                <a:off x="19903592" y="5461608"/>
                <a:ext cx="826156" cy="348375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/>
                  <a:t>DCPC</a:t>
                </a:r>
                <a:endParaRPr lang="en-AU" sz="2000" b="1" dirty="0"/>
              </a:p>
            </p:txBody>
          </p:sp>
          <p:cxnSp>
            <p:nvCxnSpPr>
              <p:cNvPr id="298" name="Straight Arrow Connector 33"/>
              <p:cNvCxnSpPr>
                <a:stCxn id="297" idx="1"/>
                <a:endCxn id="296" idx="3"/>
              </p:cNvCxnSpPr>
              <p:nvPr/>
            </p:nvCxnSpPr>
            <p:spPr>
              <a:xfrm rot="10800000" flipV="1">
                <a:off x="19399536" y="5635795"/>
                <a:ext cx="504056" cy="569517"/>
              </a:xfrm>
              <a:prstGeom prst="bentConnector3">
                <a:avLst>
                  <a:gd name="adj1" fmla="val 50000"/>
                </a:avLst>
              </a:prstGeom>
              <a:ln>
                <a:headEnd type="none"/>
                <a:tailEnd type="arrow"/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99" name="Straight Arrow Connector 36"/>
              <p:cNvCxnSpPr>
                <a:stCxn id="300" idx="1"/>
                <a:endCxn id="296" idx="2"/>
              </p:cNvCxnSpPr>
              <p:nvPr/>
            </p:nvCxnSpPr>
            <p:spPr>
              <a:xfrm rot="10800000">
                <a:off x="18844462" y="6469720"/>
                <a:ext cx="1059130" cy="260626"/>
              </a:xfrm>
              <a:prstGeom prst="bentConnector2">
                <a:avLst/>
              </a:prstGeom>
              <a:ln>
                <a:headEnd type="none"/>
                <a:tailEnd type="arrow"/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sp>
            <p:nvSpPr>
              <p:cNvPr id="300" name="Rounded Rectangle 299"/>
              <p:cNvSpPr/>
              <p:nvPr/>
            </p:nvSpPr>
            <p:spPr>
              <a:xfrm>
                <a:off x="19903592" y="6556158"/>
                <a:ext cx="826156" cy="348375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/>
                  <a:t>NC</a:t>
                </a:r>
                <a:endParaRPr lang="en-AU" sz="2000" b="1" dirty="0"/>
              </a:p>
            </p:txBody>
          </p:sp>
        </p:grpSp>
        <p:cxnSp>
          <p:nvCxnSpPr>
            <p:cNvPr id="325" name="Straight Arrow Connector 324"/>
            <p:cNvCxnSpPr>
              <a:stCxn id="287" idx="1"/>
            </p:cNvCxnSpPr>
            <p:nvPr/>
          </p:nvCxnSpPr>
          <p:spPr>
            <a:xfrm flipH="1">
              <a:off x="18394443" y="10002713"/>
              <a:ext cx="5816024" cy="350845"/>
            </a:xfrm>
            <a:prstGeom prst="straightConnector1">
              <a:avLst/>
            </a:prstGeom>
            <a:ln w="34925">
              <a:headEnd type="none"/>
              <a:tailEnd type="arrow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32" name="Straight Arrow Connector 331"/>
            <p:cNvCxnSpPr>
              <a:stCxn id="251" idx="2"/>
            </p:cNvCxnSpPr>
            <p:nvPr/>
          </p:nvCxnSpPr>
          <p:spPr>
            <a:xfrm>
              <a:off x="15348554" y="7570658"/>
              <a:ext cx="1352943" cy="2004185"/>
            </a:xfrm>
            <a:prstGeom prst="straightConnector1">
              <a:avLst/>
            </a:prstGeom>
            <a:ln w="34925">
              <a:headEnd type="none"/>
              <a:tailEnd type="arrow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328" name="Straight Arrow Connector 327"/>
            <p:cNvCxnSpPr>
              <a:stCxn id="303" idx="1"/>
            </p:cNvCxnSpPr>
            <p:nvPr/>
          </p:nvCxnSpPr>
          <p:spPr>
            <a:xfrm flipH="1">
              <a:off x="17387050" y="7315329"/>
              <a:ext cx="3799823" cy="2259514"/>
            </a:xfrm>
            <a:prstGeom prst="straightConnector1">
              <a:avLst/>
            </a:prstGeom>
            <a:ln w="34925">
              <a:headEnd type="none"/>
              <a:tailEnd type="arrow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grpSp>
          <p:nvGrpSpPr>
            <p:cNvPr id="301" name="Group 300"/>
            <p:cNvGrpSpPr/>
            <p:nvPr/>
          </p:nvGrpSpPr>
          <p:grpSpPr>
            <a:xfrm>
              <a:off x="20117275" y="5851544"/>
              <a:ext cx="4988059" cy="2988262"/>
              <a:chOff x="17219789" y="4741528"/>
              <a:chExt cx="4988059" cy="2988262"/>
            </a:xfrm>
          </p:grpSpPr>
          <p:sp>
            <p:nvSpPr>
              <p:cNvPr id="302" name="Cloud 301"/>
              <p:cNvSpPr/>
              <p:nvPr/>
            </p:nvSpPr>
            <p:spPr>
              <a:xfrm>
                <a:off x="17219789" y="4741528"/>
                <a:ext cx="4988059" cy="2988262"/>
              </a:xfrm>
              <a:prstGeom prst="cloud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303" name="Rounded Rectangle 302"/>
              <p:cNvSpPr/>
              <p:nvPr/>
            </p:nvSpPr>
            <p:spPr>
              <a:xfrm>
                <a:off x="18289387" y="5940906"/>
                <a:ext cx="1110149" cy="528814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200" b="1" dirty="0" smtClean="0"/>
                  <a:t>GISC</a:t>
                </a:r>
                <a:endParaRPr lang="en-AU" sz="3200" b="1" dirty="0"/>
              </a:p>
            </p:txBody>
          </p:sp>
          <p:sp>
            <p:nvSpPr>
              <p:cNvPr id="304" name="Rounded Rectangle 303"/>
              <p:cNvSpPr/>
              <p:nvPr/>
            </p:nvSpPr>
            <p:spPr>
              <a:xfrm>
                <a:off x="19903592" y="5461608"/>
                <a:ext cx="826156" cy="348375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/>
                  <a:t>DCPC</a:t>
                </a:r>
                <a:endParaRPr lang="en-AU" sz="2000" b="1" dirty="0"/>
              </a:p>
            </p:txBody>
          </p:sp>
          <p:cxnSp>
            <p:nvCxnSpPr>
              <p:cNvPr id="305" name="Straight Arrow Connector 33"/>
              <p:cNvCxnSpPr>
                <a:stCxn id="304" idx="1"/>
                <a:endCxn id="303" idx="3"/>
              </p:cNvCxnSpPr>
              <p:nvPr/>
            </p:nvCxnSpPr>
            <p:spPr>
              <a:xfrm rot="10800000" flipV="1">
                <a:off x="19399536" y="5635795"/>
                <a:ext cx="504056" cy="569517"/>
              </a:xfrm>
              <a:prstGeom prst="bentConnector3">
                <a:avLst>
                  <a:gd name="adj1" fmla="val 50000"/>
                </a:avLst>
              </a:prstGeom>
              <a:ln>
                <a:headEnd type="none"/>
                <a:tailEnd type="arrow"/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06" name="Straight Arrow Connector 36"/>
              <p:cNvCxnSpPr>
                <a:stCxn id="307" idx="1"/>
                <a:endCxn id="303" idx="2"/>
              </p:cNvCxnSpPr>
              <p:nvPr/>
            </p:nvCxnSpPr>
            <p:spPr>
              <a:xfrm rot="10800000">
                <a:off x="18844462" y="6469720"/>
                <a:ext cx="1059130" cy="260626"/>
              </a:xfrm>
              <a:prstGeom prst="bentConnector2">
                <a:avLst/>
              </a:prstGeom>
              <a:ln>
                <a:headEnd type="none"/>
                <a:tailEnd type="arrow"/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sp>
            <p:nvSpPr>
              <p:cNvPr id="307" name="Rounded Rectangle 306"/>
              <p:cNvSpPr/>
              <p:nvPr/>
            </p:nvSpPr>
            <p:spPr>
              <a:xfrm>
                <a:off x="19903592" y="6556158"/>
                <a:ext cx="826156" cy="348375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/>
                  <a:t>NC</a:t>
                </a:r>
                <a:endParaRPr lang="en-AU" sz="2000" b="1" dirty="0"/>
              </a:p>
            </p:txBody>
          </p:sp>
        </p:grpSp>
        <p:grpSp>
          <p:nvGrpSpPr>
            <p:cNvPr id="1052" name="Group 1051"/>
            <p:cNvGrpSpPr/>
            <p:nvPr/>
          </p:nvGrpSpPr>
          <p:grpSpPr>
            <a:xfrm>
              <a:off x="14055837" y="5412949"/>
              <a:ext cx="4988059" cy="2988262"/>
              <a:chOff x="17219789" y="4741528"/>
              <a:chExt cx="4988059" cy="2988262"/>
            </a:xfrm>
          </p:grpSpPr>
          <p:sp>
            <p:nvSpPr>
              <p:cNvPr id="239" name="Cloud 238"/>
              <p:cNvSpPr/>
              <p:nvPr/>
            </p:nvSpPr>
            <p:spPr>
              <a:xfrm>
                <a:off x="17219789" y="4741528"/>
                <a:ext cx="4988059" cy="2988262"/>
              </a:xfrm>
              <a:prstGeom prst="cloud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240" name="Rounded Rectangle 239"/>
              <p:cNvSpPr/>
              <p:nvPr/>
            </p:nvSpPr>
            <p:spPr>
              <a:xfrm>
                <a:off x="19688886" y="5940906"/>
                <a:ext cx="1110149" cy="528814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200" b="1" dirty="0" smtClean="0"/>
                  <a:t>GISC</a:t>
                </a:r>
                <a:endParaRPr lang="en-AU" sz="3200" b="1" dirty="0"/>
              </a:p>
            </p:txBody>
          </p:sp>
          <p:sp>
            <p:nvSpPr>
              <p:cNvPr id="241" name="Rounded Rectangle 240"/>
              <p:cNvSpPr/>
              <p:nvPr/>
            </p:nvSpPr>
            <p:spPr>
              <a:xfrm>
                <a:off x="18024817" y="5680902"/>
                <a:ext cx="826156" cy="348375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/>
                  <a:t>DCPC</a:t>
                </a:r>
                <a:endParaRPr lang="en-AU" sz="2000" b="1" dirty="0"/>
              </a:p>
            </p:txBody>
          </p:sp>
          <p:cxnSp>
            <p:nvCxnSpPr>
              <p:cNvPr id="243" name="Straight Arrow Connector 33"/>
              <p:cNvCxnSpPr>
                <a:stCxn id="241" idx="3"/>
                <a:endCxn id="240" idx="1"/>
              </p:cNvCxnSpPr>
              <p:nvPr/>
            </p:nvCxnSpPr>
            <p:spPr>
              <a:xfrm>
                <a:off x="18850973" y="5855090"/>
                <a:ext cx="837913" cy="350223"/>
              </a:xfrm>
              <a:prstGeom prst="bentConnector3">
                <a:avLst>
                  <a:gd name="adj1" fmla="val 50000"/>
                </a:avLst>
              </a:prstGeom>
              <a:ln>
                <a:headEnd type="none"/>
                <a:tailEnd type="arrow"/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244" name="Straight Arrow Connector 36"/>
              <p:cNvCxnSpPr>
                <a:stCxn id="251" idx="3"/>
                <a:endCxn id="240" idx="2"/>
              </p:cNvCxnSpPr>
              <p:nvPr/>
            </p:nvCxnSpPr>
            <p:spPr>
              <a:xfrm flipV="1">
                <a:off x="18925584" y="6469720"/>
                <a:ext cx="1318377" cy="255330"/>
              </a:xfrm>
              <a:prstGeom prst="bentConnector2">
                <a:avLst/>
              </a:prstGeom>
              <a:ln>
                <a:headEnd type="none"/>
                <a:tailEnd type="arrow"/>
              </a:ln>
            </p:spPr>
            <p:style>
              <a:lnRef idx="2">
                <a:schemeClr val="accent2"/>
              </a:lnRef>
              <a:fillRef idx="0">
                <a:schemeClr val="accent2"/>
              </a:fillRef>
              <a:effectRef idx="1">
                <a:schemeClr val="accent2"/>
              </a:effectRef>
              <a:fontRef idx="minor">
                <a:schemeClr val="tx1"/>
              </a:fontRef>
            </p:style>
          </p:cxnSp>
          <p:sp>
            <p:nvSpPr>
              <p:cNvPr id="251" name="Rounded Rectangle 250"/>
              <p:cNvSpPr/>
              <p:nvPr/>
            </p:nvSpPr>
            <p:spPr>
              <a:xfrm>
                <a:off x="18099428" y="6550862"/>
                <a:ext cx="826156" cy="348375"/>
              </a:xfrm>
              <a:prstGeom prst="roundRect">
                <a:avLst/>
              </a:prstGeom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en-US" sz="2000" b="1" dirty="0" smtClean="0"/>
                  <a:t>NC</a:t>
                </a:r>
                <a:endParaRPr lang="en-AU" sz="2000" b="1" dirty="0"/>
              </a:p>
            </p:txBody>
          </p:sp>
        </p:grpSp>
        <p:sp>
          <p:nvSpPr>
            <p:cNvPr id="357" name="TextBox 356"/>
            <p:cNvSpPr txBox="1"/>
            <p:nvPr/>
          </p:nvSpPr>
          <p:spPr>
            <a:xfrm rot="21420120">
              <a:off x="20299199" y="9778333"/>
              <a:ext cx="82586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AU" sz="2400" dirty="0" smtClean="0"/>
                <a:t>JSON</a:t>
              </a:r>
              <a:endParaRPr lang="en-AU" sz="2400" dirty="0"/>
            </a:p>
          </p:txBody>
        </p:sp>
        <p:pic>
          <p:nvPicPr>
            <p:cNvPr id="3" name="Picture 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549436" y="9722947"/>
              <a:ext cx="2703286" cy="1978492"/>
            </a:xfrm>
            <a:prstGeom prst="rect">
              <a:avLst/>
            </a:prstGeom>
          </p:spPr>
        </p:pic>
        <p:pic>
          <p:nvPicPr>
            <p:cNvPr id="1026" name="Picture 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815926" y="11152702"/>
              <a:ext cx="1457933" cy="15568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26" name="Group 25"/>
            <p:cNvGrpSpPr/>
            <p:nvPr/>
          </p:nvGrpSpPr>
          <p:grpSpPr>
            <a:xfrm>
              <a:off x="13349566" y="14797783"/>
              <a:ext cx="963627" cy="1477560"/>
              <a:chOff x="14646422" y="14851530"/>
              <a:chExt cx="963627" cy="1477560"/>
            </a:xfrm>
          </p:grpSpPr>
          <p:pic>
            <p:nvPicPr>
              <p:cNvPr id="1031" name="Picture 7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4646422" y="14851530"/>
                <a:ext cx="963627" cy="9636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sp>
            <p:nvSpPr>
              <p:cNvPr id="155" name="TextBox 154"/>
              <p:cNvSpPr txBox="1"/>
              <p:nvPr/>
            </p:nvSpPr>
            <p:spPr>
              <a:xfrm>
                <a:off x="14661162" y="15867425"/>
                <a:ext cx="892617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AU" sz="2400" b="1" dirty="0" smtClean="0"/>
                  <a:t>Users</a:t>
                </a:r>
                <a:endParaRPr lang="en-AU" sz="2400" b="1" dirty="0"/>
              </a:p>
            </p:txBody>
          </p:sp>
        </p:grpSp>
        <p:cxnSp>
          <p:nvCxnSpPr>
            <p:cNvPr id="159" name="Straight Arrow Connector 158"/>
            <p:cNvCxnSpPr>
              <a:stCxn id="1031" idx="1"/>
            </p:cNvCxnSpPr>
            <p:nvPr/>
          </p:nvCxnSpPr>
          <p:spPr>
            <a:xfrm flipH="1" flipV="1">
              <a:off x="11737355" y="14720607"/>
              <a:ext cx="1612211" cy="558990"/>
            </a:xfrm>
            <a:prstGeom prst="straightConnector1">
              <a:avLst/>
            </a:prstGeom>
            <a:ln w="4762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4" name="TextBox 163"/>
            <p:cNvSpPr txBox="1"/>
            <p:nvPr/>
          </p:nvSpPr>
          <p:spPr>
            <a:xfrm rot="1269398">
              <a:off x="12442963" y="14645702"/>
              <a:ext cx="76483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AU" sz="2400" dirty="0" smtClean="0"/>
                <a:t>HTTP</a:t>
              </a:r>
              <a:endParaRPr lang="en-AU" sz="2400" dirty="0"/>
            </a:p>
          </p:txBody>
        </p:sp>
        <p:sp>
          <p:nvSpPr>
            <p:cNvPr id="166" name="TextBox 165"/>
            <p:cNvSpPr txBox="1"/>
            <p:nvPr/>
          </p:nvSpPr>
          <p:spPr>
            <a:xfrm rot="1565337">
              <a:off x="20429112" y="11571483"/>
              <a:ext cx="82586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AU" sz="2400" dirty="0" smtClean="0"/>
                <a:t>JSON</a:t>
              </a:r>
              <a:endParaRPr lang="en-AU" sz="2400" dirty="0"/>
            </a:p>
          </p:txBody>
        </p:sp>
        <p:sp>
          <p:nvSpPr>
            <p:cNvPr id="167" name="TextBox 166"/>
            <p:cNvSpPr txBox="1"/>
            <p:nvPr/>
          </p:nvSpPr>
          <p:spPr>
            <a:xfrm rot="4369862">
              <a:off x="18147582" y="12928082"/>
              <a:ext cx="82586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AU" sz="2400" dirty="0" smtClean="0"/>
                <a:t>JSON</a:t>
              </a:r>
              <a:endParaRPr lang="en-AU" sz="2400" dirty="0"/>
            </a:p>
          </p:txBody>
        </p:sp>
        <p:sp>
          <p:nvSpPr>
            <p:cNvPr id="168" name="TextBox 167"/>
            <p:cNvSpPr txBox="1"/>
            <p:nvPr/>
          </p:nvSpPr>
          <p:spPr>
            <a:xfrm rot="19692638">
              <a:off x="18432937" y="8248556"/>
              <a:ext cx="82586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AU" sz="2400" dirty="0" smtClean="0"/>
                <a:t>JSON</a:t>
              </a:r>
              <a:endParaRPr lang="en-AU" sz="2400" dirty="0"/>
            </a:p>
          </p:txBody>
        </p:sp>
        <p:sp>
          <p:nvSpPr>
            <p:cNvPr id="169" name="TextBox 168"/>
            <p:cNvSpPr txBox="1"/>
            <p:nvPr/>
          </p:nvSpPr>
          <p:spPr>
            <a:xfrm rot="3293456">
              <a:off x="16066000" y="8608973"/>
              <a:ext cx="82586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AU" sz="2400" dirty="0" smtClean="0"/>
                <a:t>JSON</a:t>
              </a:r>
              <a:endParaRPr lang="en-AU" sz="2400" dirty="0"/>
            </a:p>
          </p:txBody>
        </p:sp>
        <p:sp>
          <p:nvSpPr>
            <p:cNvPr id="170" name="TextBox 169"/>
            <p:cNvSpPr txBox="1"/>
            <p:nvPr/>
          </p:nvSpPr>
          <p:spPr>
            <a:xfrm rot="1970903">
              <a:off x="13322940" y="8933175"/>
              <a:ext cx="82586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AU" sz="2400" dirty="0" smtClean="0"/>
                <a:t>JSON</a:t>
              </a:r>
              <a:endParaRPr lang="en-AU" sz="2400" dirty="0"/>
            </a:p>
          </p:txBody>
        </p:sp>
      </p:grpSp>
      <p:grpSp>
        <p:nvGrpSpPr>
          <p:cNvPr id="252" name="Group 251"/>
          <p:cNvGrpSpPr/>
          <p:nvPr/>
        </p:nvGrpSpPr>
        <p:grpSpPr>
          <a:xfrm>
            <a:off x="17616689" y="21321322"/>
            <a:ext cx="9917941" cy="3557581"/>
            <a:chOff x="17616689" y="21105298"/>
            <a:chExt cx="9917941" cy="3557581"/>
          </a:xfrm>
        </p:grpSpPr>
        <p:pic>
          <p:nvPicPr>
            <p:cNvPr id="172" name="Picture 17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779485" y="21786205"/>
              <a:ext cx="2703286" cy="1978492"/>
            </a:xfrm>
            <a:prstGeom prst="rect">
              <a:avLst/>
            </a:prstGeom>
          </p:spPr>
        </p:pic>
        <p:sp>
          <p:nvSpPr>
            <p:cNvPr id="173" name="Rounded Rectangle 172"/>
            <p:cNvSpPr/>
            <p:nvPr/>
          </p:nvSpPr>
          <p:spPr>
            <a:xfrm>
              <a:off x="17616689" y="21105298"/>
              <a:ext cx="1328734" cy="694665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dirty="0" smtClean="0"/>
                <a:t>GISC</a:t>
              </a:r>
              <a:endParaRPr lang="en-AU" sz="3200" dirty="0"/>
            </a:p>
          </p:txBody>
        </p:sp>
        <p:sp>
          <p:nvSpPr>
            <p:cNvPr id="174" name="TextBox 173"/>
            <p:cNvSpPr txBox="1"/>
            <p:nvPr/>
          </p:nvSpPr>
          <p:spPr>
            <a:xfrm>
              <a:off x="21973146" y="23831882"/>
              <a:ext cx="2238114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400" b="1" dirty="0" smtClean="0"/>
                <a:t>WMO Common </a:t>
              </a:r>
            </a:p>
            <a:p>
              <a:pPr algn="ctr"/>
              <a:r>
                <a:rPr lang="en-US" sz="2400" b="1" dirty="0" smtClean="0"/>
                <a:t>Dashboard</a:t>
              </a:r>
              <a:endParaRPr lang="en-AU" sz="2400" b="1" dirty="0"/>
            </a:p>
          </p:txBody>
        </p:sp>
        <p:cxnSp>
          <p:nvCxnSpPr>
            <p:cNvPr id="177" name="Straight Arrow Connector 176"/>
            <p:cNvCxnSpPr>
              <a:stCxn id="173" idx="3"/>
            </p:cNvCxnSpPr>
            <p:nvPr/>
          </p:nvCxnSpPr>
          <p:spPr>
            <a:xfrm>
              <a:off x="18945423" y="21452631"/>
              <a:ext cx="2834062" cy="651059"/>
            </a:xfrm>
            <a:prstGeom prst="straightConnector1">
              <a:avLst/>
            </a:prstGeom>
            <a:ln w="34925">
              <a:headEnd type="none"/>
              <a:tailEnd type="arrow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sp>
          <p:nvSpPr>
            <p:cNvPr id="192" name="Rounded Rectangle 191"/>
            <p:cNvSpPr/>
            <p:nvPr/>
          </p:nvSpPr>
          <p:spPr>
            <a:xfrm>
              <a:off x="17625342" y="22336904"/>
              <a:ext cx="1328734" cy="694665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dirty="0" smtClean="0"/>
                <a:t>GISC</a:t>
              </a:r>
              <a:endParaRPr lang="en-AU" sz="3200" dirty="0"/>
            </a:p>
          </p:txBody>
        </p:sp>
        <p:cxnSp>
          <p:nvCxnSpPr>
            <p:cNvPr id="193" name="Straight Arrow Connector 192"/>
            <p:cNvCxnSpPr>
              <a:stCxn id="192" idx="3"/>
            </p:cNvCxnSpPr>
            <p:nvPr/>
          </p:nvCxnSpPr>
          <p:spPr>
            <a:xfrm flipV="1">
              <a:off x="18954076" y="22607746"/>
              <a:ext cx="2825409" cy="76491"/>
            </a:xfrm>
            <a:prstGeom prst="straightConnector1">
              <a:avLst/>
            </a:prstGeom>
            <a:ln w="34925">
              <a:headEnd type="none"/>
              <a:tailEnd type="arrow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sp>
          <p:nvSpPr>
            <p:cNvPr id="194" name="Rounded Rectangle 193"/>
            <p:cNvSpPr/>
            <p:nvPr/>
          </p:nvSpPr>
          <p:spPr>
            <a:xfrm>
              <a:off x="17616689" y="23417364"/>
              <a:ext cx="1328734" cy="694665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200" dirty="0" smtClean="0"/>
                <a:t>GISC</a:t>
              </a:r>
              <a:endParaRPr lang="en-AU" sz="3200" dirty="0"/>
            </a:p>
          </p:txBody>
        </p:sp>
        <p:cxnSp>
          <p:nvCxnSpPr>
            <p:cNvPr id="200" name="Straight Arrow Connector 199"/>
            <p:cNvCxnSpPr>
              <a:stCxn id="194" idx="3"/>
            </p:cNvCxnSpPr>
            <p:nvPr/>
          </p:nvCxnSpPr>
          <p:spPr>
            <a:xfrm flipV="1">
              <a:off x="18945423" y="23255818"/>
              <a:ext cx="2834062" cy="508879"/>
            </a:xfrm>
            <a:prstGeom prst="straightConnector1">
              <a:avLst/>
            </a:prstGeom>
            <a:ln w="34925">
              <a:headEnd type="none"/>
              <a:tailEnd type="arrow"/>
            </a:ln>
          </p:spPr>
          <p:style>
            <a:lnRef idx="2">
              <a:schemeClr val="accent2"/>
            </a:lnRef>
            <a:fillRef idx="0">
              <a:schemeClr val="accent2"/>
            </a:fillRef>
            <a:effectRef idx="1">
              <a:schemeClr val="accent2"/>
            </a:effectRef>
            <a:fontRef idx="minor">
              <a:schemeClr val="tx1"/>
            </a:fontRef>
          </p:style>
        </p:cxnSp>
        <p:pic>
          <p:nvPicPr>
            <p:cNvPr id="201" name="Picture 7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571003" y="22286615"/>
              <a:ext cx="963627" cy="9636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03" name="TextBox 202"/>
            <p:cNvSpPr txBox="1"/>
            <p:nvPr/>
          </p:nvSpPr>
          <p:spPr>
            <a:xfrm>
              <a:off x="26585743" y="23302510"/>
              <a:ext cx="89261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AU" sz="2400" b="1" dirty="0" smtClean="0"/>
                <a:t>Users</a:t>
              </a:r>
              <a:endParaRPr lang="en-AU" sz="2400" b="1" dirty="0"/>
            </a:p>
          </p:txBody>
        </p:sp>
        <p:cxnSp>
          <p:nvCxnSpPr>
            <p:cNvPr id="204" name="Straight Arrow Connector 203"/>
            <p:cNvCxnSpPr>
              <a:stCxn id="201" idx="1"/>
              <a:endCxn id="172" idx="3"/>
            </p:cNvCxnSpPr>
            <p:nvPr/>
          </p:nvCxnSpPr>
          <p:spPr>
            <a:xfrm flipH="1">
              <a:off x="24482771" y="22768429"/>
              <a:ext cx="2088232" cy="7022"/>
            </a:xfrm>
            <a:prstGeom prst="straightConnector1">
              <a:avLst/>
            </a:prstGeom>
            <a:ln w="4762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1" name="Group 70"/>
          <p:cNvGrpSpPr/>
          <p:nvPr/>
        </p:nvGrpSpPr>
        <p:grpSpPr>
          <a:xfrm>
            <a:off x="16024424" y="25022919"/>
            <a:ext cx="13714931" cy="17425936"/>
            <a:chOff x="16340002" y="25094927"/>
            <a:chExt cx="13714931" cy="17425936"/>
          </a:xfrm>
        </p:grpSpPr>
        <p:sp>
          <p:nvSpPr>
            <p:cNvPr id="259" name="Flowchart: Document 258"/>
            <p:cNvSpPr/>
            <p:nvPr/>
          </p:nvSpPr>
          <p:spPr>
            <a:xfrm>
              <a:off x="16340002" y="25094927"/>
              <a:ext cx="13543369" cy="13393488"/>
            </a:xfrm>
            <a:prstGeom prst="flowChartDocument">
              <a:avLst/>
            </a:prstGeom>
            <a:solidFill>
              <a:schemeClr val="bg1"/>
            </a:solidFill>
            <a:ln w="25400">
              <a:solidFill>
                <a:schemeClr val="tx2">
                  <a:lumMod val="75000"/>
                </a:schemeClr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260" name="TextBox 259"/>
            <p:cNvSpPr txBox="1"/>
            <p:nvPr/>
          </p:nvSpPr>
          <p:spPr>
            <a:xfrm>
              <a:off x="25371045" y="25094927"/>
              <a:ext cx="4512326" cy="1107996"/>
            </a:xfrm>
            <a:prstGeom prst="rect">
              <a:avLst/>
            </a:prstGeom>
            <a:solidFill>
              <a:schemeClr val="bg1"/>
            </a:solidFill>
            <a:ln w="25400">
              <a:solidFill>
                <a:schemeClr val="tx2">
                  <a:lumMod val="75000"/>
                </a:schemeClr>
              </a:solidFill>
            </a:ln>
            <a:effectLst>
              <a:outerShdw blurRad="50800" dist="38100" dir="13500000" algn="br" rotWithShape="0">
                <a:prstClr val="black">
                  <a:alpha val="40000"/>
                </a:prstClr>
              </a:outerShdw>
            </a:effectLst>
          </p:spPr>
          <p:txBody>
            <a:bodyPr wrap="none" rtlCol="0">
              <a:spAutoFit/>
            </a:bodyPr>
            <a:lstStyle/>
            <a:p>
              <a:r>
                <a:rPr lang="en-AU" sz="6600" dirty="0" err="1" smtClean="0"/>
                <a:t>monitor.json</a:t>
              </a:r>
              <a:endParaRPr lang="en-AU" sz="6600" dirty="0"/>
            </a:p>
          </p:txBody>
        </p:sp>
        <p:sp>
          <p:nvSpPr>
            <p:cNvPr id="258" name="Rectangle 11"/>
            <p:cNvSpPr>
              <a:spLocks noChangeArrowheads="1"/>
            </p:cNvSpPr>
            <p:nvPr/>
          </p:nvSpPr>
          <p:spPr bwMode="auto">
            <a:xfrm>
              <a:off x="16493076" y="25166935"/>
              <a:ext cx="13318287" cy="12588061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{</a:t>
              </a:r>
              <a:b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  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"</a:t>
              </a:r>
              <a:r>
                <a:rPr kumimoji="0" lang="en-US" altLang="en-US" sz="2800" b="1" i="0" u="none" strike="noStrike" cap="none" normalizeH="0" baseline="0" dirty="0" err="1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centre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"</a:t>
              </a: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: 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008000"/>
                  </a:solidFill>
                  <a:effectLst/>
                  <a:latin typeface="Courier New" pitchFamily="49" charset="0"/>
                  <a:cs typeface="Courier New" pitchFamily="49" charset="0"/>
                </a:rPr>
                <a:t>"GISC ABCD"</a:t>
              </a: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,</a:t>
              </a:r>
              <a:b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  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"metrics"</a:t>
              </a: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: {</a:t>
              </a:r>
              <a:b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    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"services"</a:t>
              </a: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: {</a:t>
              </a:r>
              <a:b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      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"catalogue"</a:t>
              </a: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: {</a:t>
              </a:r>
              <a:b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        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"status"</a:t>
              </a: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: 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000080"/>
                  </a:solidFill>
                  <a:effectLst/>
                  <a:latin typeface="Courier New" pitchFamily="49" charset="0"/>
                  <a:cs typeface="Courier New" pitchFamily="49" charset="0"/>
                </a:rPr>
                <a:t>true</a:t>
              </a:r>
              <a:b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00008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000080"/>
                  </a:solidFill>
                  <a:effectLst/>
                  <a:latin typeface="Courier New" pitchFamily="49" charset="0"/>
                  <a:cs typeface="Courier New" pitchFamily="49" charset="0"/>
                </a:rPr>
                <a:t>      </a:t>
              </a: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},</a:t>
              </a:r>
              <a:b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      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"</a:t>
              </a:r>
              <a:r>
                <a:rPr kumimoji="0" lang="en-US" altLang="en-US" sz="2800" b="1" i="0" u="none" strike="noStrike" cap="none" normalizeH="0" baseline="0" dirty="0" err="1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distribution_system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"</a:t>
              </a: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: {</a:t>
              </a:r>
              <a:b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        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"status"</a:t>
              </a: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: 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000080"/>
                  </a:solidFill>
                  <a:effectLst/>
                  <a:latin typeface="Courier New" pitchFamily="49" charset="0"/>
                  <a:cs typeface="Courier New" pitchFamily="49" charset="0"/>
                </a:rPr>
                <a:t>true</a:t>
              </a:r>
              <a:b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00008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000080"/>
                  </a:solidFill>
                  <a:effectLst/>
                  <a:latin typeface="Courier New" pitchFamily="49" charset="0"/>
                  <a:cs typeface="Courier New" pitchFamily="49" charset="0"/>
                </a:rPr>
                <a:t>      </a:t>
              </a: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},</a:t>
              </a:r>
              <a:b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      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"</a:t>
              </a:r>
              <a:r>
                <a:rPr kumimoji="0" lang="en-US" altLang="en-US" sz="2800" b="1" i="0" u="none" strike="noStrike" cap="none" normalizeH="0" baseline="0" dirty="0" err="1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oai_pmh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"</a:t>
              </a: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: {</a:t>
              </a:r>
              <a:b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        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"status"</a:t>
              </a: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: 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000080"/>
                  </a:solidFill>
                  <a:effectLst/>
                  <a:latin typeface="Courier New" pitchFamily="49" charset="0"/>
                  <a:cs typeface="Courier New" pitchFamily="49" charset="0"/>
                </a:rPr>
                <a:t>true</a:t>
              </a:r>
              <a:b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00008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000080"/>
                  </a:solidFill>
                  <a:effectLst/>
                  <a:latin typeface="Courier New" pitchFamily="49" charset="0"/>
                  <a:cs typeface="Courier New" pitchFamily="49" charset="0"/>
                </a:rPr>
                <a:t>      </a:t>
              </a: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}</a:t>
              </a:r>
              <a:b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    },</a:t>
              </a:r>
              <a:b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    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"cache_24h"</a:t>
              </a: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: {</a:t>
              </a:r>
              <a:b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      </a:t>
              </a:r>
              <a:r>
                <a:rPr kumimoji="0" lang="en-US" altLang="en-US" sz="2800" b="0" i="1" u="none" strike="noStrike" cap="none" normalizeH="0" baseline="0" dirty="0" smtClean="0">
                  <a:ln>
                    <a:noFill/>
                  </a:ln>
                  <a:solidFill>
                    <a:srgbClr val="808080"/>
                  </a:solidFill>
                  <a:effectLst/>
                  <a:latin typeface="Courier New" pitchFamily="49" charset="0"/>
                  <a:cs typeface="Courier New" pitchFamily="49" charset="0"/>
                </a:rPr>
                <a:t>// ... ...</a:t>
              </a:r>
              <a:br>
                <a:rPr kumimoji="0" lang="en-US" altLang="en-US" sz="2800" b="0" i="1" u="none" strike="noStrike" cap="none" normalizeH="0" baseline="0" dirty="0" smtClean="0">
                  <a:ln>
                    <a:noFill/>
                  </a:ln>
                  <a:solidFill>
                    <a:srgbClr val="80808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0" i="1" u="none" strike="noStrike" cap="none" normalizeH="0" baseline="0" dirty="0" smtClean="0">
                  <a:ln>
                    <a:noFill/>
                  </a:ln>
                  <a:solidFill>
                    <a:srgbClr val="808080"/>
                  </a:solidFill>
                  <a:effectLst/>
                  <a:latin typeface="Courier New" pitchFamily="49" charset="0"/>
                  <a:cs typeface="Courier New" pitchFamily="49" charset="0"/>
                </a:rPr>
                <a:t>    </a:t>
              </a: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},</a:t>
              </a:r>
              <a:b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    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"</a:t>
              </a:r>
              <a:r>
                <a:rPr kumimoji="0" lang="en-US" altLang="en-US" sz="2800" b="1" i="0" u="none" strike="noStrike" cap="none" normalizeH="0" baseline="0" dirty="0" err="1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metadata_catalogue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"</a:t>
              </a: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: {</a:t>
              </a:r>
              <a:b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      </a:t>
              </a:r>
              <a:r>
                <a:rPr kumimoji="0" lang="en-US" altLang="en-US" sz="2800" b="0" i="1" u="none" strike="noStrike" cap="none" normalizeH="0" baseline="0" dirty="0" smtClean="0">
                  <a:ln>
                    <a:noFill/>
                  </a:ln>
                  <a:solidFill>
                    <a:srgbClr val="808080"/>
                  </a:solidFill>
                  <a:effectLst/>
                  <a:latin typeface="Courier New" pitchFamily="49" charset="0"/>
                  <a:cs typeface="Courier New" pitchFamily="49" charset="0"/>
                </a:rPr>
                <a:t>// ... ...</a:t>
              </a:r>
              <a:br>
                <a:rPr kumimoji="0" lang="en-US" altLang="en-US" sz="2800" b="0" i="1" u="none" strike="noStrike" cap="none" normalizeH="0" baseline="0" dirty="0" smtClean="0">
                  <a:ln>
                    <a:noFill/>
                  </a:ln>
                  <a:solidFill>
                    <a:srgbClr val="80808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0" i="1" u="none" strike="noStrike" cap="none" normalizeH="0" baseline="0" dirty="0" smtClean="0">
                  <a:ln>
                    <a:noFill/>
                  </a:ln>
                  <a:solidFill>
                    <a:srgbClr val="808080"/>
                  </a:solidFill>
                  <a:effectLst/>
                  <a:latin typeface="Courier New" pitchFamily="49" charset="0"/>
                  <a:cs typeface="Courier New" pitchFamily="49" charset="0"/>
                </a:rPr>
                <a:t>    </a:t>
              </a: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}</a:t>
              </a:r>
              <a:b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  },</a:t>
              </a:r>
              <a:b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  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"</a:t>
              </a:r>
              <a:r>
                <a:rPr kumimoji="0" lang="en-US" altLang="en-US" sz="2800" b="1" i="0" u="none" strike="noStrike" cap="none" normalizeH="0" baseline="0" dirty="0" err="1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gisc_properties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"</a:t>
              </a: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: {</a:t>
              </a:r>
              <a:b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    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"</a:t>
              </a:r>
              <a:r>
                <a:rPr kumimoji="0" lang="en-US" altLang="en-US" sz="2800" b="1" i="0" u="none" strike="noStrike" cap="none" normalizeH="0" baseline="0" dirty="0" err="1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events_url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"</a:t>
              </a: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: 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008000"/>
                  </a:solidFill>
                  <a:effectLst/>
                  <a:latin typeface="Courier New" pitchFamily="49" charset="0"/>
                  <a:cs typeface="Courier New" pitchFamily="49" charset="0"/>
                </a:rPr>
                <a:t>"http://gisc_abcd.org/</a:t>
              </a:r>
              <a:r>
                <a:rPr kumimoji="0" lang="en-US" altLang="en-US" sz="2800" b="1" i="0" u="none" strike="noStrike" cap="none" normalizeH="0" baseline="0" dirty="0" err="1" smtClean="0">
                  <a:ln>
                    <a:noFill/>
                  </a:ln>
                  <a:solidFill>
                    <a:srgbClr val="008000"/>
                  </a:solidFill>
                  <a:effectLst/>
                  <a:latin typeface="Courier New" pitchFamily="49" charset="0"/>
                  <a:cs typeface="Courier New" pitchFamily="49" charset="0"/>
                </a:rPr>
                <a:t>events.json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008000"/>
                  </a:solidFill>
                  <a:effectLst/>
                  <a:latin typeface="Courier New" pitchFamily="49" charset="0"/>
                  <a:cs typeface="Courier New" pitchFamily="49" charset="0"/>
                </a:rPr>
                <a:t>"</a:t>
              </a: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,</a:t>
              </a:r>
              <a:b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    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"</a:t>
              </a:r>
              <a:r>
                <a:rPr kumimoji="0" lang="en-US" altLang="en-US" sz="2800" b="1" i="0" u="none" strike="noStrike" cap="none" normalizeH="0" baseline="0" dirty="0" err="1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centres_inAoR_url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"</a:t>
              </a: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: 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008000"/>
                  </a:solidFill>
                  <a:effectLst/>
                  <a:latin typeface="Courier New" pitchFamily="49" charset="0"/>
                  <a:cs typeface="Courier New" pitchFamily="49" charset="0"/>
                </a:rPr>
                <a:t>"http://gisc_abcd.org/</a:t>
              </a:r>
              <a:r>
                <a:rPr kumimoji="0" lang="en-US" altLang="en-US" sz="2800" b="1" i="0" u="none" strike="noStrike" cap="none" normalizeH="0" baseline="0" dirty="0" err="1" smtClean="0">
                  <a:ln>
                    <a:noFill/>
                  </a:ln>
                  <a:solidFill>
                    <a:srgbClr val="008000"/>
                  </a:solidFill>
                  <a:effectLst/>
                  <a:latin typeface="Courier New" pitchFamily="49" charset="0"/>
                  <a:cs typeface="Courier New" pitchFamily="49" charset="0"/>
                </a:rPr>
                <a:t>centres.json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008000"/>
                  </a:solidFill>
                  <a:effectLst/>
                  <a:latin typeface="Courier New" pitchFamily="49" charset="0"/>
                  <a:cs typeface="Courier New" pitchFamily="49" charset="0"/>
                </a:rPr>
                <a:t>"</a:t>
              </a: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,</a:t>
              </a:r>
              <a:b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  },</a:t>
              </a:r>
              <a:b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  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660E7A"/>
                  </a:solidFill>
                  <a:effectLst/>
                  <a:latin typeface="Courier New" pitchFamily="49" charset="0"/>
                  <a:cs typeface="Courier New" pitchFamily="49" charset="0"/>
                </a:rPr>
                <a:t>"timestamp"</a:t>
              </a: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: </a:t>
              </a:r>
              <a:r>
                <a:rPr kumimoji="0" lang="en-US" altLang="en-US" sz="2800" b="1" i="0" u="none" strike="noStrike" cap="none" normalizeH="0" baseline="0" dirty="0" smtClean="0">
                  <a:ln>
                    <a:noFill/>
                  </a:ln>
                  <a:solidFill>
                    <a:srgbClr val="008000"/>
                  </a:solidFill>
                  <a:effectLst/>
                  <a:latin typeface="Courier New" pitchFamily="49" charset="0"/>
                  <a:cs typeface="Courier New" pitchFamily="49" charset="0"/>
                </a:rPr>
                <a:t>"2015-05-11T00:00:01Z"</a:t>
              </a: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,</a:t>
              </a:r>
              <a:b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  </a:t>
              </a:r>
              <a:r>
                <a:rPr kumimoji="0" lang="en-US" altLang="en-US" sz="2800" b="0" i="1" u="none" strike="noStrike" cap="none" normalizeH="0" baseline="0" dirty="0" smtClean="0">
                  <a:ln>
                    <a:noFill/>
                  </a:ln>
                  <a:solidFill>
                    <a:srgbClr val="808080"/>
                  </a:solidFill>
                  <a:effectLst/>
                  <a:latin typeface="Courier New" pitchFamily="49" charset="0"/>
                  <a:cs typeface="Courier New" pitchFamily="49" charset="0"/>
                </a:rPr>
                <a:t>// ...</a:t>
              </a:r>
              <a:br>
                <a:rPr kumimoji="0" lang="en-US" altLang="en-US" sz="2800" b="0" i="1" u="none" strike="noStrike" cap="none" normalizeH="0" baseline="0" dirty="0" smtClean="0">
                  <a:ln>
                    <a:noFill/>
                  </a:ln>
                  <a:solidFill>
                    <a:srgbClr val="80808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  <a:t>}</a:t>
              </a:r>
              <a:br>
                <a:rPr kumimoji="0" lang="en-US" altLang="en-US" sz="28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ourier New" pitchFamily="49" charset="0"/>
                  <a:cs typeface="Courier New" pitchFamily="49" charset="0"/>
                </a:rPr>
              </a:br>
              <a:endPara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grpSp>
          <p:nvGrpSpPr>
            <p:cNvPr id="265" name="Group 264"/>
            <p:cNvGrpSpPr/>
            <p:nvPr/>
          </p:nvGrpSpPr>
          <p:grpSpPr>
            <a:xfrm>
              <a:off x="17990168" y="36471708"/>
              <a:ext cx="6636619" cy="4392971"/>
              <a:chOff x="14977715" y="37840936"/>
              <a:chExt cx="6636619" cy="4392971"/>
            </a:xfrm>
          </p:grpSpPr>
          <p:sp>
            <p:nvSpPr>
              <p:cNvPr id="213" name="Flowchart: Document 212"/>
              <p:cNvSpPr/>
              <p:nvPr/>
            </p:nvSpPr>
            <p:spPr>
              <a:xfrm>
                <a:off x="15049723" y="37841902"/>
                <a:ext cx="6564611" cy="4392005"/>
              </a:xfrm>
              <a:prstGeom prst="flowChartDocument">
                <a:avLst/>
              </a:prstGeom>
              <a:solidFill>
                <a:schemeClr val="bg1">
                  <a:lumMod val="95000"/>
                </a:schemeClr>
              </a:solidFill>
              <a:ln w="25400">
                <a:solidFill>
                  <a:schemeClr val="tx2">
                    <a:lumMod val="75000"/>
                  </a:schemeClr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263" name="Rectangle 12"/>
              <p:cNvSpPr>
                <a:spLocks noChangeArrowheads="1"/>
              </p:cNvSpPr>
              <p:nvPr/>
            </p:nvSpPr>
            <p:spPr bwMode="auto">
              <a:xfrm>
                <a:off x="14977715" y="37841419"/>
                <a:ext cx="5892038" cy="4175388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{</a:t>
                </a:r>
                <a:b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</a:b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  </a:t>
                </a:r>
                <a:r>
                  <a:rPr kumimoji="0" lang="en-US" altLang="en-US" sz="2400" b="1" i="0" u="none" strike="noStrike" cap="none" normalizeH="0" baseline="0" dirty="0" smtClean="0">
                    <a:ln>
                      <a:noFill/>
                    </a:ln>
                    <a:solidFill>
                      <a:srgbClr val="660E7A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"</a:t>
                </a:r>
                <a:r>
                  <a:rPr kumimoji="0" lang="en-US" altLang="en-US" sz="2400" b="1" i="0" u="none" strike="noStrike" cap="none" normalizeH="0" baseline="0" dirty="0" err="1" smtClean="0">
                    <a:ln>
                      <a:noFill/>
                    </a:ln>
                    <a:solidFill>
                      <a:srgbClr val="660E7A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centres</a:t>
                </a:r>
                <a:r>
                  <a:rPr kumimoji="0" lang="en-US" altLang="en-US" sz="2400" b="1" i="0" u="none" strike="noStrike" cap="none" normalizeH="0" baseline="0" dirty="0" smtClean="0">
                    <a:ln>
                      <a:noFill/>
                    </a:ln>
                    <a:solidFill>
                      <a:srgbClr val="660E7A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"</a:t>
                </a: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: [</a:t>
                </a:r>
                <a:b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</a:b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    {</a:t>
                </a:r>
                <a:b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</a:b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      </a:t>
                </a:r>
                <a:r>
                  <a:rPr kumimoji="0" lang="en-US" altLang="en-US" sz="2400" b="1" i="0" u="none" strike="noStrike" cap="none" normalizeH="0" baseline="0" dirty="0" smtClean="0">
                    <a:ln>
                      <a:noFill/>
                    </a:ln>
                    <a:solidFill>
                      <a:srgbClr val="660E7A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"count"</a:t>
                </a: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: </a:t>
                </a: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FF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100</a:t>
                </a: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,</a:t>
                </a:r>
                <a:b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</a:b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      </a:t>
                </a:r>
                <a:r>
                  <a:rPr kumimoji="0" lang="en-US" altLang="en-US" sz="2400" b="1" i="0" u="none" strike="noStrike" cap="none" normalizeH="0" baseline="0" dirty="0" smtClean="0">
                    <a:ln>
                      <a:noFill/>
                    </a:ln>
                    <a:solidFill>
                      <a:srgbClr val="660E7A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"</a:t>
                </a:r>
                <a:r>
                  <a:rPr kumimoji="0" lang="en-US" altLang="en-US" sz="2400" b="1" i="0" u="none" strike="noStrike" cap="none" normalizeH="0" baseline="0" dirty="0" err="1" smtClean="0">
                    <a:ln>
                      <a:noFill/>
                    </a:ln>
                    <a:solidFill>
                      <a:srgbClr val="660E7A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volumesize</a:t>
                </a:r>
                <a:r>
                  <a:rPr kumimoji="0" lang="en-US" altLang="en-US" sz="2400" b="1" i="0" u="none" strike="noStrike" cap="none" normalizeH="0" baseline="0" dirty="0" smtClean="0">
                    <a:ln>
                      <a:noFill/>
                    </a:ln>
                    <a:solidFill>
                      <a:srgbClr val="660E7A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"</a:t>
                </a: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: </a:t>
                </a:r>
                <a:r>
                  <a:rPr lang="en-US" altLang="en-US" sz="2400" dirty="0" smtClean="0">
                    <a:solidFill>
                      <a:srgbClr val="0000FF"/>
                    </a:solidFill>
                    <a:latin typeface="Courier New" pitchFamily="49" charset="0"/>
                    <a:cs typeface="Courier New" pitchFamily="49" charset="0"/>
                  </a:rPr>
                  <a:t>80000</a:t>
                </a: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,</a:t>
                </a:r>
                <a:b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</a:b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      </a:t>
                </a:r>
                <a:r>
                  <a:rPr kumimoji="0" lang="en-US" altLang="en-US" sz="2400" b="1" i="0" u="none" strike="noStrike" cap="none" normalizeH="0" baseline="0" dirty="0" smtClean="0">
                    <a:ln>
                      <a:noFill/>
                    </a:ln>
                    <a:solidFill>
                      <a:srgbClr val="660E7A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"</a:t>
                </a:r>
                <a:r>
                  <a:rPr kumimoji="0" lang="en-US" altLang="en-US" sz="2400" b="1" i="0" u="none" strike="noStrike" cap="none" normalizeH="0" baseline="0" dirty="0" err="1" smtClean="0">
                    <a:ln>
                      <a:noFill/>
                    </a:ln>
                    <a:solidFill>
                      <a:srgbClr val="660E7A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centre</a:t>
                </a:r>
                <a:r>
                  <a:rPr kumimoji="0" lang="en-US" altLang="en-US" sz="2400" b="1" i="0" u="none" strike="noStrike" cap="none" normalizeH="0" baseline="0" dirty="0" smtClean="0">
                    <a:ln>
                      <a:noFill/>
                    </a:ln>
                    <a:solidFill>
                      <a:srgbClr val="660E7A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"</a:t>
                </a: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: </a:t>
                </a:r>
                <a:r>
                  <a:rPr kumimoji="0" lang="en-US" altLang="en-US" sz="2400" b="1" i="0" u="none" strike="noStrike" cap="none" normalizeH="0" baseline="0" dirty="0" smtClean="0">
                    <a:ln>
                      <a:noFill/>
                    </a:ln>
                    <a:solidFill>
                      <a:srgbClr val="008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"Centre X"</a:t>
                </a:r>
                <a:br>
                  <a:rPr kumimoji="0" lang="en-US" altLang="en-US" sz="2400" b="1" i="0" u="none" strike="noStrike" cap="none" normalizeH="0" baseline="0" dirty="0" smtClean="0">
                    <a:ln>
                      <a:noFill/>
                    </a:ln>
                    <a:solidFill>
                      <a:srgbClr val="008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</a:br>
                <a:r>
                  <a:rPr kumimoji="0" lang="en-US" altLang="en-US" sz="2400" b="1" i="0" u="none" strike="noStrike" cap="none" normalizeH="0" baseline="0" dirty="0" smtClean="0">
                    <a:ln>
                      <a:noFill/>
                    </a:ln>
                    <a:solidFill>
                      <a:srgbClr val="008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    </a:t>
                </a: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}</a:t>
                </a:r>
                <a:b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</a:b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    </a:t>
                </a:r>
                <a:r>
                  <a:rPr kumimoji="0" lang="en-US" altLang="en-US" sz="2400" b="0" i="1" u="none" strike="noStrike" cap="none" normalizeH="0" baseline="0" dirty="0" smtClean="0">
                    <a:ln>
                      <a:noFill/>
                    </a:ln>
                    <a:solidFill>
                      <a:srgbClr val="80808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// ... ...</a:t>
                </a:r>
                <a:br>
                  <a:rPr kumimoji="0" lang="en-US" altLang="en-US" sz="2400" b="0" i="1" u="none" strike="noStrike" cap="none" normalizeH="0" baseline="0" dirty="0" smtClean="0">
                    <a:ln>
                      <a:noFill/>
                    </a:ln>
                    <a:solidFill>
                      <a:srgbClr val="80808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</a:br>
                <a:r>
                  <a:rPr kumimoji="0" lang="en-US" altLang="en-US" sz="2400" b="0" i="1" u="none" strike="noStrike" cap="none" normalizeH="0" baseline="0" dirty="0" smtClean="0">
                    <a:ln>
                      <a:noFill/>
                    </a:ln>
                    <a:solidFill>
                      <a:srgbClr val="80808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  </a:t>
                </a: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]</a:t>
                </a:r>
                <a:b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</a:b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  </a:t>
                </a:r>
                <a:r>
                  <a:rPr kumimoji="0" lang="en-US" altLang="en-US" sz="2400" b="0" i="1" u="none" strike="noStrike" cap="none" normalizeH="0" baseline="0" dirty="0" smtClean="0">
                    <a:ln>
                      <a:noFill/>
                    </a:ln>
                    <a:solidFill>
                      <a:srgbClr val="80808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// ... ...</a:t>
                </a:r>
                <a:br>
                  <a:rPr kumimoji="0" lang="en-US" altLang="en-US" sz="2400" b="0" i="1" u="none" strike="noStrike" cap="none" normalizeH="0" baseline="0" dirty="0" smtClean="0">
                    <a:ln>
                      <a:noFill/>
                    </a:ln>
                    <a:solidFill>
                      <a:srgbClr val="80808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</a:b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}</a:t>
                </a:r>
                <a:endParaRPr kumimoji="0" lang="en-US" altLang="en-US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14" name="TextBox 213"/>
              <p:cNvSpPr txBox="1"/>
              <p:nvPr/>
            </p:nvSpPr>
            <p:spPr>
              <a:xfrm>
                <a:off x="19390472" y="37840936"/>
                <a:ext cx="2223862" cy="584775"/>
              </a:xfrm>
              <a:prstGeom prst="rect">
                <a:avLst/>
              </a:prstGeom>
              <a:noFill/>
              <a:ln w="25400">
                <a:solidFill>
                  <a:schemeClr val="tx2">
                    <a:lumMod val="7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AU" sz="3200" dirty="0" err="1" smtClean="0"/>
                  <a:t>centres.json</a:t>
                </a:r>
                <a:endParaRPr lang="en-AU" sz="3200" dirty="0"/>
              </a:p>
            </p:txBody>
          </p:sp>
        </p:grpSp>
        <p:grpSp>
          <p:nvGrpSpPr>
            <p:cNvPr id="267" name="Group 266"/>
            <p:cNvGrpSpPr/>
            <p:nvPr/>
          </p:nvGrpSpPr>
          <p:grpSpPr>
            <a:xfrm>
              <a:off x="22754579" y="37394362"/>
              <a:ext cx="7300354" cy="5126501"/>
              <a:chOff x="22943109" y="37120263"/>
              <a:chExt cx="7300354" cy="5126501"/>
            </a:xfrm>
          </p:grpSpPr>
          <p:sp>
            <p:nvSpPr>
              <p:cNvPr id="219" name="Flowchart: Document 218"/>
              <p:cNvSpPr/>
              <p:nvPr/>
            </p:nvSpPr>
            <p:spPr>
              <a:xfrm>
                <a:off x="23017857" y="37120263"/>
                <a:ext cx="7009530" cy="5126501"/>
              </a:xfrm>
              <a:prstGeom prst="flowChartDocument">
                <a:avLst/>
              </a:prstGeom>
              <a:solidFill>
                <a:schemeClr val="bg1">
                  <a:lumMod val="95000"/>
                </a:schemeClr>
              </a:solidFill>
              <a:ln w="25400">
                <a:solidFill>
                  <a:schemeClr val="tx2">
                    <a:lumMod val="75000"/>
                  </a:schemeClr>
                </a:solidFill>
              </a:ln>
              <a:effectLst>
                <a:outerShdw blurRad="50800" dist="38100" dir="13500000" algn="b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AU"/>
              </a:p>
            </p:txBody>
          </p:sp>
          <p:sp>
            <p:nvSpPr>
              <p:cNvPr id="264" name="Rectangle 13"/>
              <p:cNvSpPr>
                <a:spLocks noChangeArrowheads="1"/>
              </p:cNvSpPr>
              <p:nvPr/>
            </p:nvSpPr>
            <p:spPr bwMode="auto">
              <a:xfrm>
                <a:off x="22943109" y="37144355"/>
                <a:ext cx="7300354" cy="4893647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{</a:t>
                </a:r>
                <a:b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</a:b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  </a:t>
                </a:r>
                <a:r>
                  <a:rPr kumimoji="0" lang="en-US" altLang="en-US" sz="2400" b="1" i="0" u="none" strike="noStrike" cap="none" normalizeH="0" baseline="0" dirty="0" smtClean="0">
                    <a:ln>
                      <a:noFill/>
                    </a:ln>
                    <a:solidFill>
                      <a:srgbClr val="660E7A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"events"</a:t>
                </a: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: [</a:t>
                </a:r>
                <a:b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</a:b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    {</a:t>
                </a:r>
                <a:b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</a:b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      </a:t>
                </a:r>
                <a:r>
                  <a:rPr kumimoji="0" lang="en-US" altLang="en-US" sz="2400" b="1" i="0" u="none" strike="noStrike" cap="none" normalizeH="0" baseline="0" dirty="0" smtClean="0">
                    <a:ln>
                      <a:noFill/>
                    </a:ln>
                    <a:solidFill>
                      <a:srgbClr val="660E7A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"id"</a:t>
                </a: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: </a:t>
                </a: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FF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1</a:t>
                </a: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,</a:t>
                </a:r>
                <a:b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</a:b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      </a:t>
                </a:r>
                <a:r>
                  <a:rPr kumimoji="0" lang="en-US" altLang="en-US" sz="2400" b="1" i="0" u="none" strike="noStrike" cap="none" normalizeH="0" baseline="0" dirty="0" smtClean="0">
                    <a:ln>
                      <a:noFill/>
                    </a:ln>
                    <a:solidFill>
                      <a:srgbClr val="660E7A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"title"</a:t>
                </a: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: </a:t>
                </a:r>
                <a:r>
                  <a:rPr kumimoji="0" lang="en-US" altLang="en-US" sz="2400" b="1" i="0" u="none" strike="noStrike" cap="none" normalizeH="0" baseline="0" dirty="0" smtClean="0">
                    <a:ln>
                      <a:noFill/>
                    </a:ln>
                    <a:solidFill>
                      <a:srgbClr val="008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"..."</a:t>
                </a: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,</a:t>
                </a:r>
                <a:b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</a:b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      </a:t>
                </a:r>
                <a:r>
                  <a:rPr kumimoji="0" lang="en-US" altLang="en-US" sz="2400" b="1" i="0" u="none" strike="noStrike" cap="none" normalizeH="0" baseline="0" dirty="0" smtClean="0">
                    <a:ln>
                      <a:noFill/>
                    </a:ln>
                    <a:solidFill>
                      <a:srgbClr val="660E7A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"text"</a:t>
                </a: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: </a:t>
                </a:r>
                <a:r>
                  <a:rPr kumimoji="0" lang="en-US" altLang="en-US" sz="2400" b="1" i="0" u="none" strike="noStrike" cap="none" normalizeH="0" baseline="0" dirty="0" smtClean="0">
                    <a:ln>
                      <a:noFill/>
                    </a:ln>
                    <a:solidFill>
                      <a:srgbClr val="008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"... ..."</a:t>
                </a: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,</a:t>
                </a:r>
                <a:b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</a:b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      </a:t>
                </a:r>
                <a:r>
                  <a:rPr kumimoji="0" lang="en-US" altLang="en-US" sz="2400" b="1" i="0" u="none" strike="noStrike" cap="none" normalizeH="0" baseline="0" dirty="0" smtClean="0">
                    <a:ln>
                      <a:noFill/>
                    </a:ln>
                    <a:solidFill>
                      <a:srgbClr val="660E7A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"start"</a:t>
                </a: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: </a:t>
                </a:r>
                <a:r>
                  <a:rPr kumimoji="0" lang="en-US" altLang="en-US" sz="2400" b="1" i="0" u="none" strike="noStrike" cap="none" normalizeH="0" baseline="0" dirty="0" smtClean="0">
                    <a:ln>
                      <a:noFill/>
                    </a:ln>
                    <a:solidFill>
                      <a:srgbClr val="008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"2015-05-30T00:00:00Z"</a:t>
                </a: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,</a:t>
                </a:r>
                <a:b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</a:b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      </a:t>
                </a:r>
                <a:r>
                  <a:rPr kumimoji="0" lang="en-US" altLang="en-US" sz="2400" b="1" i="0" u="none" strike="noStrike" cap="none" normalizeH="0" baseline="0" dirty="0" smtClean="0">
                    <a:ln>
                      <a:noFill/>
                    </a:ln>
                    <a:solidFill>
                      <a:srgbClr val="660E7A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"end"</a:t>
                </a: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: </a:t>
                </a:r>
                <a:r>
                  <a:rPr kumimoji="0" lang="en-US" altLang="en-US" sz="2400" b="1" i="0" u="none" strike="noStrike" cap="none" normalizeH="0" baseline="0" dirty="0" smtClean="0">
                    <a:ln>
                      <a:noFill/>
                    </a:ln>
                    <a:solidFill>
                      <a:srgbClr val="008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"2015-05-31T00:00:00Z"</a:t>
                </a:r>
                <a:br>
                  <a:rPr kumimoji="0" lang="en-US" altLang="en-US" sz="2400" b="1" i="0" u="none" strike="noStrike" cap="none" normalizeH="0" baseline="0" dirty="0" smtClean="0">
                    <a:ln>
                      <a:noFill/>
                    </a:ln>
                    <a:solidFill>
                      <a:srgbClr val="008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</a:br>
                <a:r>
                  <a:rPr kumimoji="0" lang="en-US" altLang="en-US" sz="2400" b="1" i="0" u="none" strike="noStrike" cap="none" normalizeH="0" baseline="0" dirty="0" smtClean="0">
                    <a:ln>
                      <a:noFill/>
                    </a:ln>
                    <a:solidFill>
                      <a:srgbClr val="008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    </a:t>
                </a: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}</a:t>
                </a:r>
                <a:b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</a:b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    </a:t>
                </a:r>
                <a:r>
                  <a:rPr kumimoji="0" lang="en-US" altLang="en-US" sz="2400" b="0" i="1" u="none" strike="noStrike" cap="none" normalizeH="0" baseline="0" dirty="0" smtClean="0">
                    <a:ln>
                      <a:noFill/>
                    </a:ln>
                    <a:solidFill>
                      <a:srgbClr val="80808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// ... ...</a:t>
                </a:r>
                <a:br>
                  <a:rPr kumimoji="0" lang="en-US" altLang="en-US" sz="2400" b="0" i="1" u="none" strike="noStrike" cap="none" normalizeH="0" baseline="0" dirty="0" smtClean="0">
                    <a:ln>
                      <a:noFill/>
                    </a:ln>
                    <a:solidFill>
                      <a:srgbClr val="80808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</a:br>
                <a:r>
                  <a:rPr kumimoji="0" lang="en-US" altLang="en-US" sz="2400" b="0" i="1" u="none" strike="noStrike" cap="none" normalizeH="0" baseline="0" dirty="0" smtClean="0">
                    <a:ln>
                      <a:noFill/>
                    </a:ln>
                    <a:solidFill>
                      <a:srgbClr val="80808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  </a:t>
                </a: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]</a:t>
                </a:r>
                <a:b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</a:b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  </a:t>
                </a:r>
                <a:r>
                  <a:rPr kumimoji="0" lang="en-US" altLang="en-US" sz="2400" b="0" i="1" u="none" strike="noStrike" cap="none" normalizeH="0" baseline="0" dirty="0" smtClean="0">
                    <a:ln>
                      <a:noFill/>
                    </a:ln>
                    <a:solidFill>
                      <a:srgbClr val="80808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// ... ...</a:t>
                </a:r>
                <a:br>
                  <a:rPr kumimoji="0" lang="en-US" altLang="en-US" sz="2400" b="0" i="1" u="none" strike="noStrike" cap="none" normalizeH="0" baseline="0" dirty="0" smtClean="0">
                    <a:ln>
                      <a:noFill/>
                    </a:ln>
                    <a:solidFill>
                      <a:srgbClr val="80808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</a:br>
                <a:r>
                  <a:rPr kumimoji="0" lang="en-US" altLang="en-US" sz="24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ourier New" pitchFamily="49" charset="0"/>
                    <a:cs typeface="Courier New" pitchFamily="49" charset="0"/>
                  </a:rPr>
                  <a:t>}</a:t>
                </a:r>
                <a:endParaRPr kumimoji="0" lang="en-US" altLang="en-US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20" name="TextBox 219"/>
              <p:cNvSpPr txBox="1"/>
              <p:nvPr/>
            </p:nvSpPr>
            <p:spPr>
              <a:xfrm>
                <a:off x="27868689" y="37125485"/>
                <a:ext cx="2158698" cy="584775"/>
              </a:xfrm>
              <a:prstGeom prst="rect">
                <a:avLst/>
              </a:prstGeom>
              <a:noFill/>
              <a:ln w="25400">
                <a:solidFill>
                  <a:schemeClr val="tx2">
                    <a:lumMod val="75000"/>
                  </a:schemeClr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en-AU" sz="3200" dirty="0" err="1" smtClean="0"/>
                  <a:t>events.json</a:t>
                </a:r>
                <a:endParaRPr lang="en-AU" sz="3200" dirty="0"/>
              </a:p>
            </p:txBody>
          </p:sp>
        </p:grpSp>
        <p:sp>
          <p:nvSpPr>
            <p:cNvPr id="316" name="Rounded Rectangle 315"/>
            <p:cNvSpPr/>
            <p:nvPr/>
          </p:nvSpPr>
          <p:spPr>
            <a:xfrm>
              <a:off x="17437223" y="34633891"/>
              <a:ext cx="10573940" cy="432048"/>
            </a:xfrm>
            <a:prstGeom prst="roundRect">
              <a:avLst/>
            </a:prstGeom>
            <a:noFill/>
            <a:ln>
              <a:solidFill>
                <a:schemeClr val="accent6">
                  <a:lumMod val="50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sp>
          <p:nvSpPr>
            <p:cNvPr id="317" name="Rounded Rectangle 316"/>
            <p:cNvSpPr/>
            <p:nvPr/>
          </p:nvSpPr>
          <p:spPr>
            <a:xfrm>
              <a:off x="17425987" y="35154839"/>
              <a:ext cx="12230124" cy="432048"/>
            </a:xfrm>
            <a:prstGeom prst="roundRect">
              <a:avLst/>
            </a:prstGeom>
            <a:noFill/>
            <a:ln>
              <a:solidFill>
                <a:srgbClr val="0070C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  <p:cxnSp>
          <p:nvCxnSpPr>
            <p:cNvPr id="65" name="Elbow Connector 64"/>
            <p:cNvCxnSpPr>
              <a:stCxn id="317" idx="2"/>
              <a:endCxn id="219" idx="0"/>
            </p:cNvCxnSpPr>
            <p:nvPr/>
          </p:nvCxnSpPr>
          <p:spPr>
            <a:xfrm rot="16200000" flipH="1">
              <a:off x="24033833" y="35094102"/>
              <a:ext cx="1807475" cy="2793043"/>
            </a:xfrm>
            <a:prstGeom prst="bentConnector3">
              <a:avLst>
                <a:gd name="adj1" fmla="val 17679"/>
              </a:avLst>
            </a:prstGeom>
            <a:ln w="47625">
              <a:prstDash val="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Elbow Connector 68"/>
            <p:cNvCxnSpPr>
              <a:stCxn id="316" idx="1"/>
              <a:endCxn id="213" idx="1"/>
            </p:cNvCxnSpPr>
            <p:nvPr/>
          </p:nvCxnSpPr>
          <p:spPr>
            <a:xfrm rot="10800000" flipH="1" flipV="1">
              <a:off x="17437222" y="34849915"/>
              <a:ext cx="624953" cy="3818762"/>
            </a:xfrm>
            <a:prstGeom prst="bentConnector3">
              <a:avLst>
                <a:gd name="adj1" fmla="val -95512"/>
              </a:avLst>
            </a:prstGeom>
            <a:ln w="47625">
              <a:solidFill>
                <a:schemeClr val="accent6">
                  <a:lumMod val="50000"/>
                </a:schemeClr>
              </a:solidFill>
              <a:prstDash val="dash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632837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319</TotalTime>
  <Words>409</Words>
  <Application>Microsoft Office PowerPoint</Application>
  <PresentationFormat>Custom</PresentationFormat>
  <Paragraphs>86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Bureau of Meteorology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Yang Wang</dc:creator>
  <cp:lastModifiedBy>Yang Wang</cp:lastModifiedBy>
  <cp:revision>52</cp:revision>
  <dcterms:created xsi:type="dcterms:W3CDTF">2015-05-08T04:45:43Z</dcterms:created>
  <dcterms:modified xsi:type="dcterms:W3CDTF">2015-05-11T03:17:47Z</dcterms:modified>
</cp:coreProperties>
</file>