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65" r:id="rId4"/>
    <p:sldId id="266" r:id="rId5"/>
    <p:sldId id="262" r:id="rId6"/>
    <p:sldId id="257" r:id="rId7"/>
    <p:sldId id="267" r:id="rId8"/>
    <p:sldId id="258" r:id="rId9"/>
    <p:sldId id="259" r:id="rId10"/>
    <p:sldId id="260" r:id="rId11"/>
    <p:sldId id="268" r:id="rId12"/>
    <p:sldId id="269" r:id="rId13"/>
    <p:sldId id="261" r:id="rId14"/>
    <p:sldId id="270" r:id="rId15"/>
    <p:sldId id="271" r:id="rId16"/>
    <p:sldId id="263" r:id="rId17"/>
    <p:sldId id="272" r:id="rId18"/>
    <p:sldId id="273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1" autoAdjust="0"/>
    <p:restoredTop sz="94935" autoAdjust="0"/>
  </p:normalViewPr>
  <p:slideViewPr>
    <p:cSldViewPr>
      <p:cViewPr>
        <p:scale>
          <a:sx n="116" d="100"/>
          <a:sy n="116" d="100"/>
        </p:scale>
        <p:origin x="-540" y="27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62B51-F41E-40FB-A16A-37F8A927D80E}" type="datetimeFigureOut">
              <a:rPr lang="en-US" smtClean="0"/>
              <a:t>12/12/2014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C9283-0F62-4FE0-B563-F4AE1B8606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84330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62B51-F41E-40FB-A16A-37F8A927D80E}" type="datetimeFigureOut">
              <a:rPr lang="en-US" smtClean="0"/>
              <a:t>12/12/2014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C9283-0F62-4FE0-B563-F4AE1B8606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44965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62B51-F41E-40FB-A16A-37F8A927D80E}" type="datetimeFigureOut">
              <a:rPr lang="en-US" smtClean="0"/>
              <a:t>12/12/2014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C9283-0F62-4FE0-B563-F4AE1B8606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181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62B51-F41E-40FB-A16A-37F8A927D80E}" type="datetimeFigureOut">
              <a:rPr lang="en-US" smtClean="0"/>
              <a:t>12/12/2014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C9283-0F62-4FE0-B563-F4AE1B8606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50527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62B51-F41E-40FB-A16A-37F8A927D80E}" type="datetimeFigureOut">
              <a:rPr lang="en-US" smtClean="0"/>
              <a:t>12/12/2014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C9283-0F62-4FE0-B563-F4AE1B8606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1169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62B51-F41E-40FB-A16A-37F8A927D80E}" type="datetimeFigureOut">
              <a:rPr lang="en-US" smtClean="0"/>
              <a:t>12/12/2014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C9283-0F62-4FE0-B563-F4AE1B8606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76646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62B51-F41E-40FB-A16A-37F8A927D80E}" type="datetimeFigureOut">
              <a:rPr lang="en-US" smtClean="0"/>
              <a:t>12/12/2014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C9283-0F62-4FE0-B563-F4AE1B8606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13240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62B51-F41E-40FB-A16A-37F8A927D80E}" type="datetimeFigureOut">
              <a:rPr lang="en-US" smtClean="0"/>
              <a:t>12/12/2014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C9283-0F62-4FE0-B563-F4AE1B8606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2679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62B51-F41E-40FB-A16A-37F8A927D80E}" type="datetimeFigureOut">
              <a:rPr lang="en-US" smtClean="0"/>
              <a:t>12/12/2014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C9283-0F62-4FE0-B563-F4AE1B8606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56070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62B51-F41E-40FB-A16A-37F8A927D80E}" type="datetimeFigureOut">
              <a:rPr lang="en-US" smtClean="0"/>
              <a:t>12/12/2014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C9283-0F62-4FE0-B563-F4AE1B8606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21710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62B51-F41E-40FB-A16A-37F8A927D80E}" type="datetimeFigureOut">
              <a:rPr lang="en-US" smtClean="0"/>
              <a:t>12/12/2014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C9283-0F62-4FE0-B563-F4AE1B8606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22479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262B51-F41E-40FB-A16A-37F8A927D80E}" type="datetimeFigureOut">
              <a:rPr lang="en-US" smtClean="0"/>
              <a:t>12/12/2014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3C9283-0F62-4FE0-B563-F4AE1B8606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71233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CH" dirty="0" err="1" smtClean="0"/>
              <a:t>Way</a:t>
            </a:r>
            <a:r>
              <a:rPr lang="fr-CH" dirty="0" smtClean="0"/>
              <a:t> </a:t>
            </a:r>
            <a:r>
              <a:rPr lang="fr-CH" dirty="0" err="1" smtClean="0"/>
              <a:t>forward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1642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970488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dirty="0" smtClean="0"/>
              <a:t>SCOPE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219200"/>
            <a:ext cx="8229600" cy="4525963"/>
          </a:xfr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95968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25631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fr-CA" b="1" dirty="0"/>
              <a:t>Document structure</a:t>
            </a:r>
            <a:endParaRPr lang="fr-CA" dirty="0"/>
          </a:p>
          <a:p>
            <a:pPr lvl="1" fontAlgn="ctr"/>
            <a:r>
              <a:rPr lang="fr-CA" dirty="0" smtClean="0"/>
              <a:t>Vision</a:t>
            </a:r>
          </a:p>
          <a:p>
            <a:pPr lvl="2" fontAlgn="ctr"/>
            <a:r>
              <a:rPr lang="fr-CA" dirty="0" err="1" smtClean="0"/>
              <a:t>Concised</a:t>
            </a:r>
            <a:r>
              <a:rPr lang="fr-CA" dirty="0" smtClean="0"/>
              <a:t>; </a:t>
            </a:r>
            <a:r>
              <a:rPr lang="fr-CA" dirty="0" err="1" smtClean="0"/>
              <a:t>seamless</a:t>
            </a:r>
            <a:r>
              <a:rPr lang="fr-CA" dirty="0" smtClean="0"/>
              <a:t> </a:t>
            </a:r>
            <a:r>
              <a:rPr lang="fr-CA" dirty="0" err="1" smtClean="0"/>
              <a:t>definition</a:t>
            </a:r>
            <a:r>
              <a:rPr lang="fr-CA" dirty="0" smtClean="0"/>
              <a:t>, </a:t>
            </a:r>
            <a:r>
              <a:rPr lang="fr-CA" dirty="0" err="1" smtClean="0"/>
              <a:t>adaptability</a:t>
            </a:r>
            <a:r>
              <a:rPr lang="fr-CA" dirty="0" smtClean="0"/>
              <a:t>, </a:t>
            </a:r>
            <a:r>
              <a:rPr lang="fr-CA" dirty="0" err="1" smtClean="0"/>
              <a:t>emerging</a:t>
            </a:r>
            <a:r>
              <a:rPr lang="fr-CA" dirty="0" smtClean="0"/>
              <a:t> </a:t>
            </a:r>
            <a:r>
              <a:rPr lang="fr-CA" dirty="0" err="1" smtClean="0"/>
              <a:t>requirements</a:t>
            </a:r>
            <a:r>
              <a:rPr lang="fr-CA" dirty="0" smtClean="0"/>
              <a:t>, </a:t>
            </a:r>
            <a:r>
              <a:rPr lang="fr-CA" dirty="0" err="1" smtClean="0"/>
              <a:t>enhancement</a:t>
            </a:r>
            <a:r>
              <a:rPr lang="fr-CA" dirty="0" smtClean="0"/>
              <a:t> of </a:t>
            </a:r>
            <a:r>
              <a:rPr lang="fr-CA" dirty="0" err="1" smtClean="0"/>
              <a:t>partnerships</a:t>
            </a:r>
            <a:r>
              <a:rPr lang="fr-CA" dirty="0" smtClean="0"/>
              <a:t>)</a:t>
            </a:r>
          </a:p>
          <a:p>
            <a:pPr lvl="1" fontAlgn="ctr"/>
            <a:r>
              <a:rPr lang="fr-CA" dirty="0" err="1" smtClean="0"/>
              <a:t>Why</a:t>
            </a:r>
            <a:r>
              <a:rPr lang="fr-CA" dirty="0" smtClean="0"/>
              <a:t> (drivers, </a:t>
            </a:r>
            <a:r>
              <a:rPr lang="fr-CA" dirty="0" err="1" smtClean="0"/>
              <a:t>users</a:t>
            </a:r>
            <a:r>
              <a:rPr lang="fr-CA" dirty="0" smtClean="0"/>
              <a:t> </a:t>
            </a:r>
            <a:r>
              <a:rPr lang="fr-CA" dirty="0" err="1" smtClean="0"/>
              <a:t>needs</a:t>
            </a:r>
            <a:r>
              <a:rPr lang="fr-CA" dirty="0" smtClean="0"/>
              <a:t>, </a:t>
            </a:r>
            <a:r>
              <a:rPr lang="fr-CA" dirty="0" err="1" smtClean="0"/>
              <a:t>Strat</a:t>
            </a:r>
            <a:r>
              <a:rPr lang="fr-CA" dirty="0" smtClean="0"/>
              <a:t> Plan, Post 15…)</a:t>
            </a:r>
          </a:p>
          <a:p>
            <a:pPr lvl="1" fontAlgn="ctr"/>
            <a:r>
              <a:rPr lang="fr-CA" dirty="0"/>
              <a:t> </a:t>
            </a:r>
            <a:r>
              <a:rPr lang="fr-CA" dirty="0" smtClean="0"/>
              <a:t>Scope (DRR, GFCS, time range, Service </a:t>
            </a:r>
            <a:r>
              <a:rPr lang="fr-CA" dirty="0" err="1" smtClean="0"/>
              <a:t>Delivery</a:t>
            </a:r>
            <a:r>
              <a:rPr lang="fr-CA" dirty="0" smtClean="0"/>
              <a:t>)</a:t>
            </a:r>
          </a:p>
          <a:p>
            <a:pPr lvl="1" fontAlgn="ctr"/>
            <a:r>
              <a:rPr lang="fr-CA" dirty="0"/>
              <a:t> </a:t>
            </a:r>
            <a:r>
              <a:rPr lang="fr-CA" dirty="0" err="1" smtClean="0"/>
              <a:t>Definition</a:t>
            </a:r>
            <a:endParaRPr lang="fr-CA" dirty="0" smtClean="0"/>
          </a:p>
          <a:p>
            <a:pPr lvl="1" fontAlgn="ctr"/>
            <a:r>
              <a:rPr lang="fr-CA" dirty="0"/>
              <a:t> </a:t>
            </a:r>
            <a:r>
              <a:rPr lang="fr-CA" dirty="0" smtClean="0"/>
              <a:t>Basic </a:t>
            </a:r>
            <a:r>
              <a:rPr lang="fr-CA" dirty="0" err="1" smtClean="0"/>
              <a:t>Principles</a:t>
            </a:r>
            <a:endParaRPr lang="fr-CA" dirty="0" smtClean="0"/>
          </a:p>
          <a:p>
            <a:pPr fontAlgn="ctr"/>
            <a:r>
              <a:rPr lang="fr-CA" dirty="0" smtClean="0"/>
              <a:t>Background</a:t>
            </a:r>
          </a:p>
          <a:p>
            <a:pPr lvl="1" fontAlgn="ctr"/>
            <a:r>
              <a:rPr lang="fr-CA" dirty="0" err="1" smtClean="0"/>
              <a:t>Current</a:t>
            </a:r>
            <a:r>
              <a:rPr lang="fr-CA" dirty="0" smtClean="0"/>
              <a:t> </a:t>
            </a:r>
            <a:r>
              <a:rPr lang="fr-CA" dirty="0" err="1" smtClean="0"/>
              <a:t>context</a:t>
            </a:r>
            <a:endParaRPr lang="fr-CA" dirty="0" smtClean="0"/>
          </a:p>
          <a:p>
            <a:pPr lvl="1" fontAlgn="ctr"/>
            <a:r>
              <a:rPr lang="fr-CA" dirty="0" err="1" smtClean="0"/>
              <a:t>History</a:t>
            </a:r>
            <a:r>
              <a:rPr lang="fr-CA" dirty="0"/>
              <a:t>, </a:t>
            </a:r>
            <a:r>
              <a:rPr lang="fr-CA" dirty="0" err="1"/>
              <a:t>policy</a:t>
            </a:r>
            <a:r>
              <a:rPr lang="fr-CA" dirty="0"/>
              <a:t> </a:t>
            </a:r>
            <a:r>
              <a:rPr lang="fr-CA" dirty="0" err="1"/>
              <a:t>wmo</a:t>
            </a:r>
            <a:r>
              <a:rPr lang="fr-CA" dirty="0"/>
              <a:t> convention </a:t>
            </a:r>
            <a:r>
              <a:rPr lang="fr-CA" dirty="0" err="1"/>
              <a:t>etc</a:t>
            </a:r>
            <a:endParaRPr lang="fr-CA" dirty="0"/>
          </a:p>
          <a:p>
            <a:pPr lvl="1" fontAlgn="ctr"/>
            <a:r>
              <a:rPr lang="fr-CA" dirty="0" err="1" smtClean="0"/>
              <a:t>Where</a:t>
            </a:r>
            <a:r>
              <a:rPr lang="fr-CA" dirty="0" smtClean="0"/>
              <a:t> </a:t>
            </a:r>
            <a:r>
              <a:rPr lang="fr-CA" dirty="0"/>
              <a:t>are </a:t>
            </a:r>
            <a:r>
              <a:rPr lang="fr-CA" dirty="0" err="1"/>
              <a:t>we</a:t>
            </a:r>
            <a:r>
              <a:rPr lang="fr-CA" dirty="0"/>
              <a:t> </a:t>
            </a:r>
            <a:r>
              <a:rPr lang="fr-CA" dirty="0" err="1"/>
              <a:t>now</a:t>
            </a:r>
            <a:endParaRPr lang="fr-CA" dirty="0"/>
          </a:p>
          <a:p>
            <a:pPr fontAlgn="ctr"/>
            <a:r>
              <a:rPr lang="fr-CA" dirty="0"/>
              <a:t> </a:t>
            </a:r>
            <a:r>
              <a:rPr lang="fr-CA" dirty="0" err="1"/>
              <a:t>Implementation</a:t>
            </a:r>
            <a:r>
              <a:rPr lang="fr-CA" dirty="0"/>
              <a:t> </a:t>
            </a:r>
            <a:r>
              <a:rPr lang="fr-CA" dirty="0" err="1" smtClean="0"/>
              <a:t>steps</a:t>
            </a:r>
            <a:r>
              <a:rPr lang="fr-CA" dirty="0"/>
              <a:t> </a:t>
            </a:r>
          </a:p>
          <a:p>
            <a:r>
              <a:rPr lang="fr-CA" b="1" dirty="0" err="1"/>
              <a:t>Strategy</a:t>
            </a:r>
            <a:r>
              <a:rPr lang="fr-CA" b="1" dirty="0"/>
              <a:t> to move </a:t>
            </a:r>
            <a:r>
              <a:rPr lang="fr-CA" b="1" dirty="0" err="1" smtClean="0"/>
              <a:t>forward</a:t>
            </a:r>
            <a:endParaRPr lang="fr-CA" b="1" dirty="0" smtClean="0"/>
          </a:p>
          <a:p>
            <a:pPr lvl="1"/>
            <a:r>
              <a:rPr lang="fr-CA" dirty="0" smtClean="0"/>
              <a:t>PTC-PRA</a:t>
            </a:r>
          </a:p>
          <a:p>
            <a:pPr lvl="2"/>
            <a:r>
              <a:rPr lang="fr-CA" dirty="0"/>
              <a:t> </a:t>
            </a:r>
            <a:r>
              <a:rPr lang="fr-CA" dirty="0" err="1" smtClean="0"/>
              <a:t>Seeking</a:t>
            </a:r>
            <a:r>
              <a:rPr lang="fr-CA" dirty="0" smtClean="0"/>
              <a:t> </a:t>
            </a:r>
            <a:r>
              <a:rPr lang="fr-CA" dirty="0"/>
              <a:t>guidance on document and </a:t>
            </a:r>
            <a:r>
              <a:rPr lang="fr-CA" dirty="0" err="1"/>
              <a:t>strategy</a:t>
            </a:r>
            <a:r>
              <a:rPr lang="fr-CA" dirty="0"/>
              <a:t> to move file </a:t>
            </a:r>
            <a:r>
              <a:rPr lang="fr-CA" dirty="0" err="1" smtClean="0"/>
              <a:t>forward</a:t>
            </a:r>
            <a:endParaRPr lang="fr-CA" dirty="0" smtClean="0"/>
          </a:p>
          <a:p>
            <a:pPr lvl="1"/>
            <a:r>
              <a:rPr lang="fr-CA" dirty="0" smtClean="0"/>
              <a:t>EC </a:t>
            </a:r>
            <a:r>
              <a:rPr lang="fr-CA" dirty="0"/>
              <a:t>WG </a:t>
            </a:r>
            <a:r>
              <a:rPr lang="fr-CA" dirty="0" smtClean="0"/>
              <a:t>SD (</a:t>
            </a:r>
            <a:r>
              <a:rPr lang="fr-CA" dirty="0" err="1" smtClean="0"/>
              <a:t>letter</a:t>
            </a:r>
            <a:r>
              <a:rPr lang="fr-CA" dirty="0" smtClean="0"/>
              <a:t> </a:t>
            </a:r>
            <a:r>
              <a:rPr lang="fr-CA" dirty="0" err="1" smtClean="0"/>
              <a:t>with</a:t>
            </a:r>
            <a:r>
              <a:rPr lang="fr-CA" dirty="0" smtClean="0"/>
              <a:t> doc to </a:t>
            </a:r>
            <a:r>
              <a:rPr lang="fr-CA" dirty="0" err="1" smtClean="0"/>
              <a:t>send</a:t>
            </a:r>
            <a:r>
              <a:rPr lang="fr-CA" dirty="0" smtClean="0"/>
              <a:t> to the </a:t>
            </a:r>
            <a:r>
              <a:rPr lang="fr-CA" dirty="0" err="1" smtClean="0"/>
              <a:t>members</a:t>
            </a:r>
            <a:r>
              <a:rPr lang="fr-CA" dirty="0" smtClean="0"/>
              <a:t> as no meeting for </a:t>
            </a:r>
            <a:r>
              <a:rPr lang="fr-CA" dirty="0" err="1" smtClean="0"/>
              <a:t>comments</a:t>
            </a:r>
            <a:r>
              <a:rPr lang="fr-CA" dirty="0" smtClean="0"/>
              <a:t>)</a:t>
            </a:r>
          </a:p>
          <a:p>
            <a:pPr lvl="1"/>
            <a:r>
              <a:rPr lang="fr-CA" dirty="0" smtClean="0"/>
              <a:t>EC SOP (for information)</a:t>
            </a:r>
          </a:p>
          <a:p>
            <a:pPr lvl="1"/>
            <a:r>
              <a:rPr lang="fr-CA" dirty="0"/>
              <a:t> </a:t>
            </a:r>
            <a:r>
              <a:rPr lang="fr-CA" dirty="0" err="1" smtClean="0"/>
              <a:t>Congress</a:t>
            </a:r>
            <a:endParaRPr lang="fr-CA" dirty="0" smtClean="0"/>
          </a:p>
          <a:p>
            <a:pPr lvl="1"/>
            <a:r>
              <a:rPr lang="fr-CA" dirty="0" err="1" smtClean="0"/>
              <a:t>Determine</a:t>
            </a:r>
            <a:r>
              <a:rPr lang="fr-CA" dirty="0" smtClean="0"/>
              <a:t> EC </a:t>
            </a:r>
            <a:r>
              <a:rPr lang="fr-CA" dirty="0" err="1" smtClean="0"/>
              <a:t>responsibility</a:t>
            </a:r>
            <a:r>
              <a:rPr lang="fr-CA" dirty="0" smtClean="0"/>
              <a:t>  on the </a:t>
            </a:r>
            <a:r>
              <a:rPr lang="fr-CA" dirty="0" err="1" smtClean="0"/>
              <a:t>evolution</a:t>
            </a:r>
            <a:r>
              <a:rPr lang="fr-CA" dirty="0" smtClean="0"/>
              <a:t> </a:t>
            </a:r>
            <a:r>
              <a:rPr lang="fr-CA" dirty="0"/>
              <a:t>of the </a:t>
            </a:r>
            <a:r>
              <a:rPr lang="fr-CA" dirty="0" smtClean="0"/>
              <a:t>GDPFS?</a:t>
            </a:r>
          </a:p>
          <a:p>
            <a:pPr lvl="1"/>
            <a:r>
              <a:rPr lang="fr-CA" dirty="0" smtClean="0"/>
              <a:t>CBS </a:t>
            </a:r>
            <a:r>
              <a:rPr lang="fr-CA" dirty="0" err="1"/>
              <a:t>next</a:t>
            </a:r>
            <a:r>
              <a:rPr lang="fr-CA" dirty="0"/>
              <a:t> </a:t>
            </a:r>
            <a:r>
              <a:rPr lang="fr-CA" dirty="0" smtClean="0"/>
              <a:t>meeting</a:t>
            </a:r>
          </a:p>
          <a:p>
            <a:pPr lvl="1"/>
            <a:r>
              <a:rPr lang="fr-CA" dirty="0"/>
              <a:t> </a:t>
            </a:r>
            <a:r>
              <a:rPr lang="fr-CA" dirty="0" smtClean="0"/>
              <a:t>CG </a:t>
            </a:r>
            <a:r>
              <a:rPr lang="fr-CA" dirty="0"/>
              <a:t>18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5665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CH" sz="3600" dirty="0" smtClean="0"/>
              <a:t> </a:t>
            </a:r>
            <a:r>
              <a:rPr lang="fr-CH" sz="3600" dirty="0" smtClean="0"/>
              <a:t>Components (</a:t>
            </a:r>
            <a:r>
              <a:rPr lang="fr-CH" sz="3600" dirty="0" err="1" smtClean="0"/>
              <a:t>current</a:t>
            </a:r>
            <a:r>
              <a:rPr lang="fr-CH" sz="3600" dirty="0" smtClean="0"/>
              <a:t>)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143000"/>
            <a:ext cx="8229600" cy="4525963"/>
          </a:xfrm>
        </p:spPr>
        <p:txBody>
          <a:bodyPr>
            <a:normAutofit fontScale="92500" lnSpcReduction="10000"/>
          </a:bodyPr>
          <a:lstStyle/>
          <a:p>
            <a:endParaRPr lang="fr-CH" sz="2000" dirty="0" smtClean="0"/>
          </a:p>
          <a:p>
            <a:r>
              <a:rPr lang="fr-CH" sz="2000" dirty="0" err="1" smtClean="0"/>
              <a:t>Legacy</a:t>
            </a:r>
            <a:r>
              <a:rPr lang="fr-CH" sz="2000" dirty="0" smtClean="0"/>
              <a:t> GDPFS</a:t>
            </a:r>
          </a:p>
          <a:p>
            <a:pPr lvl="1"/>
            <a:r>
              <a:rPr lang="fr-CH" sz="1800" dirty="0" smtClean="0"/>
              <a:t>NWP incl. EPS, OPSLS</a:t>
            </a:r>
          </a:p>
          <a:p>
            <a:pPr lvl="1"/>
            <a:r>
              <a:rPr lang="fr-CH" sz="1800" dirty="0" smtClean="0"/>
              <a:t>ERA</a:t>
            </a:r>
          </a:p>
          <a:p>
            <a:pPr lvl="1"/>
            <a:r>
              <a:rPr lang="fr-CH" sz="1800" dirty="0" smtClean="0"/>
              <a:t>SWFDP, CIFDP, PSOC </a:t>
            </a:r>
          </a:p>
          <a:p>
            <a:pPr lvl="1"/>
            <a:r>
              <a:rPr lang="fr-CH" sz="1800" dirty="0" smtClean="0"/>
              <a:t>IBF &amp;RBW</a:t>
            </a:r>
          </a:p>
          <a:p>
            <a:pPr lvl="1"/>
            <a:r>
              <a:rPr lang="fr-CH" sz="1800" dirty="0" smtClean="0"/>
              <a:t>GDPFS Centres (</a:t>
            </a:r>
          </a:p>
          <a:p>
            <a:r>
              <a:rPr lang="fr-CH" sz="2000" dirty="0" smtClean="0"/>
              <a:t>DRR </a:t>
            </a:r>
          </a:p>
          <a:p>
            <a:r>
              <a:rPr lang="fr-CH" sz="2000" dirty="0" smtClean="0"/>
              <a:t>MHEWS</a:t>
            </a:r>
          </a:p>
          <a:p>
            <a:pPr lvl="1"/>
            <a:r>
              <a:rPr lang="fr-CH" sz="1600" dirty="0" smtClean="0"/>
              <a:t>User interface </a:t>
            </a:r>
          </a:p>
          <a:p>
            <a:r>
              <a:rPr lang="fr-CH" sz="2000" dirty="0" smtClean="0"/>
              <a:t>GFCS </a:t>
            </a:r>
          </a:p>
          <a:p>
            <a:pPr lvl="1"/>
            <a:r>
              <a:rPr lang="fr-CH" sz="1800" dirty="0" smtClean="0"/>
              <a:t>UIP</a:t>
            </a:r>
          </a:p>
          <a:p>
            <a:pPr lvl="1"/>
            <a:r>
              <a:rPr lang="fr-CH" sz="1800" dirty="0" smtClean="0"/>
              <a:t>CSIS</a:t>
            </a:r>
          </a:p>
          <a:p>
            <a:r>
              <a:rPr lang="fr-CH" sz="2000" dirty="0" smtClean="0"/>
              <a:t>TCP</a:t>
            </a:r>
          </a:p>
          <a:p>
            <a:r>
              <a:rPr lang="fr-CH" sz="2000" dirty="0" smtClean="0"/>
              <a:t>SDS</a:t>
            </a:r>
          </a:p>
          <a:p>
            <a:endParaRPr lang="fr-CH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5159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CH" sz="3600" dirty="0" smtClean="0"/>
              <a:t>Scope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fr-CH" sz="2000" dirty="0" smtClean="0"/>
          </a:p>
          <a:p>
            <a:r>
              <a:rPr lang="fr-CH" sz="2000" dirty="0" smtClean="0"/>
              <a:t>Linkages </a:t>
            </a:r>
            <a:r>
              <a:rPr lang="fr-CH" sz="2000" dirty="0" err="1" smtClean="0"/>
              <a:t>with</a:t>
            </a:r>
            <a:r>
              <a:rPr lang="fr-CH" sz="2000" dirty="0" smtClean="0"/>
              <a:t> </a:t>
            </a:r>
            <a:r>
              <a:rPr lang="fr-CH" sz="2000" dirty="0" err="1" smtClean="0"/>
              <a:t>TCs</a:t>
            </a:r>
            <a:r>
              <a:rPr lang="fr-CH" sz="2000" dirty="0" smtClean="0"/>
              <a:t> </a:t>
            </a:r>
          </a:p>
          <a:p>
            <a:r>
              <a:rPr lang="fr-CH" sz="2000" dirty="0" smtClean="0"/>
              <a:t>Linkages </a:t>
            </a:r>
            <a:r>
              <a:rPr lang="fr-CH" sz="2000" dirty="0" err="1" smtClean="0"/>
              <a:t>with</a:t>
            </a:r>
            <a:r>
              <a:rPr lang="fr-CH" sz="2000" dirty="0" smtClean="0"/>
              <a:t> Programs</a:t>
            </a:r>
            <a:endParaRPr lang="fr-CH" sz="2000" dirty="0"/>
          </a:p>
          <a:p>
            <a:r>
              <a:rPr lang="fr-CH" sz="2000" dirty="0" smtClean="0"/>
              <a:t>WCRP</a:t>
            </a:r>
          </a:p>
          <a:p>
            <a:r>
              <a:rPr lang="fr-CH" sz="2000" dirty="0" smtClean="0"/>
              <a:t> WWRP</a:t>
            </a:r>
          </a:p>
          <a:p>
            <a:r>
              <a:rPr lang="fr-CH" sz="2000" dirty="0" smtClean="0"/>
              <a:t>Linkages </a:t>
            </a:r>
            <a:r>
              <a:rPr lang="fr-CH" sz="2000" dirty="0" err="1" smtClean="0"/>
              <a:t>with</a:t>
            </a:r>
            <a:r>
              <a:rPr lang="fr-CH" sz="2000" dirty="0" smtClean="0"/>
              <a:t> </a:t>
            </a:r>
            <a:r>
              <a:rPr lang="fr-CH" sz="2000" dirty="0" err="1" smtClean="0"/>
              <a:t>RAs</a:t>
            </a:r>
            <a:endParaRPr lang="fr-CH" sz="2000" dirty="0" smtClean="0"/>
          </a:p>
          <a:p>
            <a:r>
              <a:rPr lang="fr-CH" sz="2000" dirty="0" smtClean="0"/>
              <a:t>Linkages </a:t>
            </a:r>
            <a:r>
              <a:rPr lang="fr-CH" sz="2000" dirty="0" err="1" smtClean="0"/>
              <a:t>with</a:t>
            </a:r>
            <a:r>
              <a:rPr lang="fr-CH" sz="2000" dirty="0" smtClean="0"/>
              <a:t> </a:t>
            </a:r>
            <a:r>
              <a:rPr lang="fr-CH" sz="2000" dirty="0" err="1" smtClean="0"/>
              <a:t>other</a:t>
            </a:r>
            <a:r>
              <a:rPr lang="fr-CH" sz="2000" dirty="0" smtClean="0"/>
              <a:t> International </a:t>
            </a:r>
            <a:r>
              <a:rPr lang="fr-CH" sz="2000" dirty="0" err="1" smtClean="0"/>
              <a:t>Orgs</a:t>
            </a:r>
            <a:r>
              <a:rPr lang="fr-CH" sz="2000" dirty="0" smtClean="0"/>
              <a:t>  </a:t>
            </a:r>
            <a:r>
              <a:rPr lang="fr-CH" sz="2000" dirty="0" err="1" smtClean="0"/>
              <a:t>incl</a:t>
            </a:r>
            <a:r>
              <a:rPr lang="fr-CH" sz="2000" dirty="0" smtClean="0"/>
              <a:t> </a:t>
            </a:r>
            <a:r>
              <a:rPr lang="fr-CH" sz="2000" dirty="0" err="1" smtClean="0"/>
              <a:t>Humanitarian</a:t>
            </a:r>
            <a:endParaRPr lang="fr-CH" sz="2000" dirty="0" smtClean="0"/>
          </a:p>
          <a:p>
            <a:r>
              <a:rPr lang="fr-CH" sz="2000" dirty="0" smtClean="0"/>
              <a:t>GEO</a:t>
            </a:r>
          </a:p>
          <a:p>
            <a:r>
              <a:rPr lang="fr-CH" sz="2000" dirty="0" err="1" smtClean="0"/>
              <a:t>Mega</a:t>
            </a:r>
            <a:r>
              <a:rPr lang="fr-CH" sz="2000" dirty="0" smtClean="0"/>
              <a:t> </a:t>
            </a:r>
            <a:r>
              <a:rPr lang="fr-CH" sz="2000" dirty="0" err="1" smtClean="0"/>
              <a:t>cities</a:t>
            </a:r>
            <a:r>
              <a:rPr lang="fr-CH" sz="2000" dirty="0" smtClean="0"/>
              <a:t>, </a:t>
            </a:r>
            <a:r>
              <a:rPr lang="fr-CH" sz="2000" dirty="0" err="1" smtClean="0"/>
              <a:t>urbanization</a:t>
            </a:r>
            <a:r>
              <a:rPr lang="fr-CH" sz="2000" dirty="0" smtClean="0"/>
              <a:t>, land transports</a:t>
            </a:r>
            <a:endParaRPr lang="fr-CH" sz="2000" dirty="0" smtClean="0"/>
          </a:p>
          <a:p>
            <a:endParaRPr lang="fr-CH" sz="2000" dirty="0" smtClean="0"/>
          </a:p>
          <a:p>
            <a:endParaRPr lang="fr-CH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9117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dirty="0" err="1" smtClean="0"/>
              <a:t>Tenets</a:t>
            </a:r>
            <a:r>
              <a:rPr lang="fr-CH" dirty="0" smtClean="0"/>
              <a:t> (</a:t>
            </a:r>
            <a:r>
              <a:rPr lang="fr-CH" dirty="0" err="1" smtClean="0"/>
              <a:t>Principles</a:t>
            </a:r>
            <a:r>
              <a:rPr lang="fr-CH" dirty="0" smtClean="0"/>
              <a:t>?)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fr-CH" dirty="0" err="1" smtClean="0"/>
              <a:t>Clarity</a:t>
            </a:r>
            <a:r>
              <a:rPr lang="fr-CH" dirty="0" smtClean="0"/>
              <a:t> of </a:t>
            </a:r>
            <a:r>
              <a:rPr lang="fr-CH" dirty="0" err="1" smtClean="0"/>
              <a:t>responsibility</a:t>
            </a:r>
            <a:r>
              <a:rPr lang="fr-CH" dirty="0" smtClean="0"/>
              <a:t> </a:t>
            </a:r>
            <a:r>
              <a:rPr lang="fr-CH" dirty="0" err="1" smtClean="0"/>
              <a:t>between</a:t>
            </a:r>
            <a:r>
              <a:rPr lang="fr-CH" dirty="0" smtClean="0"/>
              <a:t> WIS, WIGOS and GDPFS</a:t>
            </a:r>
          </a:p>
          <a:p>
            <a:r>
              <a:rPr lang="fr-CH" dirty="0" smtClean="0"/>
              <a:t>Evolution of </a:t>
            </a:r>
            <a:r>
              <a:rPr lang="fr-CH" dirty="0" err="1" smtClean="0"/>
              <a:t>existing</a:t>
            </a:r>
            <a:r>
              <a:rPr lang="fr-CH" dirty="0" smtClean="0"/>
              <a:t> system (not </a:t>
            </a:r>
            <a:r>
              <a:rPr lang="fr-CH" dirty="0" err="1" smtClean="0"/>
              <a:t>revolution</a:t>
            </a:r>
            <a:r>
              <a:rPr lang="fr-CH" dirty="0" smtClean="0"/>
              <a:t>) </a:t>
            </a:r>
          </a:p>
          <a:p>
            <a:r>
              <a:rPr lang="fr-CH" dirty="0" err="1" smtClean="0"/>
              <a:t>Cost</a:t>
            </a:r>
            <a:r>
              <a:rPr lang="fr-CH" dirty="0" smtClean="0"/>
              <a:t> </a:t>
            </a:r>
            <a:r>
              <a:rPr lang="fr-CH" dirty="0" err="1" smtClean="0"/>
              <a:t>nuetral</a:t>
            </a:r>
            <a:endParaRPr lang="fr-CH" dirty="0" smtClean="0"/>
          </a:p>
          <a:p>
            <a:r>
              <a:rPr lang="fr-CH" dirty="0" err="1" smtClean="0"/>
              <a:t>Don’t</a:t>
            </a:r>
            <a:r>
              <a:rPr lang="fr-CH" dirty="0" smtClean="0"/>
              <a:t> break </a:t>
            </a:r>
            <a:r>
              <a:rPr lang="fr-CH" dirty="0" err="1" smtClean="0"/>
              <a:t>anything</a:t>
            </a:r>
            <a:endParaRPr lang="fr-CH" dirty="0" smtClean="0"/>
          </a:p>
          <a:p>
            <a:r>
              <a:rPr lang="fr-CH" dirty="0" smtClean="0"/>
              <a:t>Non duplication</a:t>
            </a:r>
          </a:p>
          <a:p>
            <a:r>
              <a:rPr lang="fr-CH" dirty="0" err="1" smtClean="0"/>
              <a:t>Leverage</a:t>
            </a:r>
            <a:r>
              <a:rPr lang="fr-CH" dirty="0" smtClean="0"/>
              <a:t> </a:t>
            </a:r>
            <a:r>
              <a:rPr lang="fr-CH" dirty="0" err="1" smtClean="0"/>
              <a:t>existing</a:t>
            </a:r>
            <a:r>
              <a:rPr lang="fr-CH" dirty="0" smtClean="0"/>
              <a:t> </a:t>
            </a:r>
          </a:p>
          <a:p>
            <a:r>
              <a:rPr lang="fr-CH" dirty="0" err="1" smtClean="0"/>
              <a:t>Clear</a:t>
            </a:r>
            <a:r>
              <a:rPr lang="fr-CH" dirty="0" smtClean="0"/>
              <a:t> linkages to </a:t>
            </a:r>
            <a:r>
              <a:rPr lang="fr-CH" dirty="0" err="1" smtClean="0"/>
              <a:t>strat</a:t>
            </a:r>
            <a:r>
              <a:rPr lang="fr-CH" dirty="0" smtClean="0"/>
              <a:t> plan</a:t>
            </a:r>
          </a:p>
          <a:p>
            <a:r>
              <a:rPr lang="fr-CH" dirty="0" smtClean="0"/>
              <a:t>Focus on </a:t>
            </a:r>
            <a:r>
              <a:rPr lang="fr-CH" dirty="0" err="1" smtClean="0"/>
              <a:t>operational</a:t>
            </a:r>
            <a:r>
              <a:rPr lang="fr-CH" dirty="0" smtClean="0"/>
              <a:t> arrangement and coordination </a:t>
            </a:r>
          </a:p>
          <a:p>
            <a:r>
              <a:rPr lang="fr-CH" dirty="0" smtClean="0"/>
              <a:t>Consolidation </a:t>
            </a:r>
            <a:r>
              <a:rPr lang="fr-CH" dirty="0" err="1" smtClean="0"/>
              <a:t>where</a:t>
            </a:r>
            <a:r>
              <a:rPr lang="fr-CH" dirty="0" smtClean="0"/>
              <a:t> </a:t>
            </a:r>
            <a:r>
              <a:rPr lang="fr-CH" dirty="0" err="1" smtClean="0"/>
              <a:t>appropriate</a:t>
            </a:r>
            <a:endParaRPr lang="fr-CH" dirty="0" smtClean="0"/>
          </a:p>
          <a:p>
            <a:r>
              <a:rPr lang="fr-CH" dirty="0" smtClean="0"/>
              <a:t>Simplification and </a:t>
            </a:r>
            <a:r>
              <a:rPr lang="fr-CH" dirty="0" err="1" smtClean="0"/>
              <a:t>integration</a:t>
            </a:r>
            <a:r>
              <a:rPr lang="fr-CH" dirty="0" smtClean="0"/>
              <a:t> </a:t>
            </a:r>
          </a:p>
          <a:p>
            <a:r>
              <a:rPr lang="fr-CH" dirty="0" err="1" smtClean="0"/>
              <a:t>Regional</a:t>
            </a:r>
            <a:r>
              <a:rPr lang="fr-CH" dirty="0" smtClean="0"/>
              <a:t> engagement and </a:t>
            </a:r>
            <a:r>
              <a:rPr lang="fr-CH" dirty="0" err="1" smtClean="0"/>
              <a:t>empowerment</a:t>
            </a:r>
            <a:endParaRPr lang="fr-CH" dirty="0" smtClean="0"/>
          </a:p>
          <a:p>
            <a:r>
              <a:rPr lang="fr-CH" dirty="0" err="1" smtClean="0"/>
              <a:t>Strengthening</a:t>
            </a:r>
            <a:r>
              <a:rPr lang="fr-CH" dirty="0" smtClean="0"/>
              <a:t> application </a:t>
            </a:r>
            <a:r>
              <a:rPr lang="fr-CH" dirty="0" err="1" smtClean="0"/>
              <a:t>activities</a:t>
            </a:r>
            <a:r>
              <a:rPr lang="fr-CH" dirty="0" smtClean="0"/>
              <a:t>  </a:t>
            </a:r>
          </a:p>
          <a:p>
            <a:r>
              <a:rPr lang="fr-CH" dirty="0" smtClean="0"/>
              <a:t>Service </a:t>
            </a:r>
            <a:r>
              <a:rPr lang="fr-CH" dirty="0" err="1" smtClean="0"/>
              <a:t>oriented</a:t>
            </a:r>
            <a:r>
              <a:rPr lang="fr-CH" dirty="0" smtClean="0"/>
              <a:t> </a:t>
            </a:r>
          </a:p>
          <a:p>
            <a:r>
              <a:rPr lang="fr-CH" dirty="0" err="1" smtClean="0"/>
              <a:t>Customers</a:t>
            </a:r>
            <a:r>
              <a:rPr lang="fr-CH" dirty="0" smtClean="0"/>
              <a:t> (</a:t>
            </a:r>
            <a:r>
              <a:rPr lang="fr-CH" dirty="0" err="1" smtClean="0"/>
              <a:t>NMHSs</a:t>
            </a:r>
            <a:r>
              <a:rPr lang="fr-CH" dirty="0" smtClean="0"/>
              <a:t> &amp; International </a:t>
            </a:r>
            <a:r>
              <a:rPr lang="fr-CH" dirty="0" err="1" smtClean="0"/>
              <a:t>Orgs</a:t>
            </a:r>
            <a:r>
              <a:rPr lang="fr-CH" dirty="0" smtClean="0"/>
              <a:t>)</a:t>
            </a:r>
          </a:p>
          <a:p>
            <a:r>
              <a:rPr lang="fr-CH" dirty="0" smtClean="0"/>
              <a:t>(</a:t>
            </a:r>
            <a:r>
              <a:rPr lang="fr-CH" dirty="0" err="1" smtClean="0"/>
              <a:t>Contributing</a:t>
            </a:r>
            <a:r>
              <a:rPr lang="fr-CH" dirty="0" smtClean="0"/>
              <a:t> ?)</a:t>
            </a:r>
            <a:r>
              <a:rPr lang="fr-CH" dirty="0" err="1" smtClean="0"/>
              <a:t>Improve</a:t>
            </a:r>
            <a:r>
              <a:rPr lang="fr-CH" dirty="0" smtClean="0"/>
              <a:t> </a:t>
            </a:r>
            <a:r>
              <a:rPr lang="fr-CH" dirty="0" err="1" smtClean="0"/>
              <a:t>socio-economic</a:t>
            </a:r>
            <a:r>
              <a:rPr lang="fr-CH" dirty="0" smtClean="0"/>
              <a:t> </a:t>
            </a:r>
            <a:r>
              <a:rPr lang="fr-CH" dirty="0" err="1" smtClean="0"/>
              <a:t>benefit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3745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dirty="0" smtClean="0"/>
              <a:t>System </a:t>
            </a:r>
            <a:r>
              <a:rPr lang="fr-CH" dirty="0" err="1" smtClean="0"/>
              <a:t>Pillar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9988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dirty="0" err="1" smtClean="0"/>
              <a:t>Operation</a:t>
            </a:r>
            <a:r>
              <a:rPr lang="fr-CH" dirty="0" smtClean="0"/>
              <a:t> </a:t>
            </a:r>
            <a:r>
              <a:rPr lang="fr-CH" dirty="0" err="1" smtClean="0"/>
              <a:t>pilar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8782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868362"/>
          </a:xfrm>
        </p:spPr>
        <p:txBody>
          <a:bodyPr/>
          <a:lstStyle/>
          <a:p>
            <a:r>
              <a:rPr lang="fr-CH" dirty="0" smtClean="0"/>
              <a:t>Vision ingredients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762000"/>
            <a:ext cx="8839200" cy="6248400"/>
          </a:xfrm>
        </p:spPr>
        <p:txBody>
          <a:bodyPr>
            <a:noAutofit/>
          </a:bodyPr>
          <a:lstStyle/>
          <a:p>
            <a:endParaRPr lang="en-US" sz="1400" dirty="0"/>
          </a:p>
          <a:p>
            <a:r>
              <a:rPr lang="en-US" sz="1400" dirty="0"/>
              <a:t>1.	A services oriented system to manage  GDPFS component of the WWW and to coordinate related activities and projects in a unified consistent organized fashion to meet the need of WMO Members</a:t>
            </a:r>
          </a:p>
          <a:p>
            <a:r>
              <a:rPr lang="en-US" sz="1400" dirty="0"/>
              <a:t>2.	A services oriented….to unified to unify the DPFS components of the www and related programs activities and projects to achieve seamless predictive services in a unified consistent and organized fashion to meet the needs of WMO Members</a:t>
            </a:r>
          </a:p>
          <a:p>
            <a:r>
              <a:rPr lang="en-US" sz="1400" dirty="0"/>
              <a:t>3.	The prediction capabilities to underpin Members services form minutes to multiple years ahead </a:t>
            </a:r>
          </a:p>
          <a:p>
            <a:r>
              <a:rPr lang="en-US" sz="1400" dirty="0"/>
              <a:t>4.	Prediction tools which are seamless in time and from </a:t>
            </a:r>
            <a:r>
              <a:rPr lang="en-US" sz="1400" dirty="0" err="1"/>
              <a:t>wx</a:t>
            </a:r>
            <a:r>
              <a:rPr lang="en-US" sz="1400" dirty="0"/>
              <a:t> through related hazards to societal impacts</a:t>
            </a:r>
          </a:p>
          <a:p>
            <a:r>
              <a:rPr lang="en-US" sz="1400" dirty="0"/>
              <a:t>5.	Will be a core essential component with enhance </a:t>
            </a:r>
            <a:r>
              <a:rPr lang="en-US" sz="1400" dirty="0" err="1"/>
              <a:t>parternship</a:t>
            </a:r>
            <a:r>
              <a:rPr lang="en-US" sz="1400" dirty="0"/>
              <a:t> with users to deliver not only a quality insured predictive products but also feedback or requirements from users to meet users needs</a:t>
            </a:r>
          </a:p>
          <a:p>
            <a:r>
              <a:rPr lang="en-US" sz="1400" dirty="0"/>
              <a:t>6.	Current and predictive state of the earth system</a:t>
            </a:r>
          </a:p>
          <a:p>
            <a:r>
              <a:rPr lang="en-US" sz="1400" dirty="0"/>
              <a:t>7.	Multi hazards multi-scale seamless data and information from the bottom of the ocean to the limit of the space</a:t>
            </a:r>
          </a:p>
          <a:p>
            <a:r>
              <a:rPr lang="en-US" sz="1400" dirty="0"/>
              <a:t>8.	Risk based probabilistic forecasts</a:t>
            </a:r>
          </a:p>
          <a:p>
            <a:r>
              <a:rPr lang="en-US" sz="1400" dirty="0"/>
              <a:t>9.	Access to earth </a:t>
            </a:r>
            <a:r>
              <a:rPr lang="en-US" sz="1400" dirty="0" err="1"/>
              <a:t>modelling</a:t>
            </a:r>
            <a:r>
              <a:rPr lang="en-US" sz="1400" dirty="0"/>
              <a:t> systems</a:t>
            </a:r>
          </a:p>
          <a:p>
            <a:r>
              <a:rPr lang="en-US" sz="1400" dirty="0"/>
              <a:t>10.	Synthetic </a:t>
            </a:r>
            <a:r>
              <a:rPr lang="en-US" sz="1400" dirty="0" err="1"/>
              <a:t>obs</a:t>
            </a:r>
            <a:endParaRPr lang="en-US" sz="1400" dirty="0"/>
          </a:p>
          <a:p>
            <a:r>
              <a:rPr lang="en-US" sz="1400" dirty="0"/>
              <a:t>11.	Tools to aid the interpretation of predictive </a:t>
            </a:r>
            <a:r>
              <a:rPr lang="en-US" sz="1400" dirty="0" err="1"/>
              <a:t>wx</a:t>
            </a:r>
            <a:r>
              <a:rPr lang="en-US" sz="1400" dirty="0"/>
              <a:t> and climate in relation to societal vulnerability to underpin impact forecasting and risk based warning </a:t>
            </a:r>
          </a:p>
          <a:p>
            <a:r>
              <a:rPr lang="en-US" sz="1400" dirty="0"/>
              <a:t>12.	Demonstration projects to aid capacity building and pull through new capabilities into operation</a:t>
            </a:r>
          </a:p>
          <a:p>
            <a:r>
              <a:rPr lang="en-US" sz="1400" dirty="0"/>
              <a:t>13.	Measure of the quality and skill of forecast in all time scale</a:t>
            </a:r>
          </a:p>
          <a:p>
            <a:r>
              <a:rPr lang="en-US" sz="1400" dirty="0"/>
              <a:t>14.	Prediction capability with focus on thematic domains (applications) </a:t>
            </a:r>
          </a:p>
          <a:p>
            <a:r>
              <a:rPr lang="en-US" sz="1400" dirty="0"/>
              <a:t>15.	Basic capacity and infrastructure for data processing and production in all time scale  and disciplines</a:t>
            </a:r>
          </a:p>
          <a:p>
            <a:r>
              <a:rPr lang="en-US" sz="1400" dirty="0"/>
              <a:t>16.	Will provide high quality </a:t>
            </a:r>
            <a:r>
              <a:rPr lang="en-US" sz="1400" dirty="0" err="1"/>
              <a:t>wx</a:t>
            </a:r>
            <a:r>
              <a:rPr lang="en-US" sz="1400" dirty="0"/>
              <a:t>, climate and environmental related information for effective decision making in all socio economic sectors</a:t>
            </a:r>
          </a:p>
          <a:p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21409459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dirty="0" smtClean="0"/>
              <a:t>Vision ingredients …suite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en-US" dirty="0"/>
              <a:t>17.	Will be an effective, adaptable </a:t>
            </a:r>
            <a:r>
              <a:rPr lang="en-US" dirty="0" err="1"/>
              <a:t>wx</a:t>
            </a:r>
            <a:r>
              <a:rPr lang="en-US" dirty="0"/>
              <a:t>, climate environmental related information system to support informed decision-making in all sectors of life</a:t>
            </a:r>
          </a:p>
          <a:p>
            <a:r>
              <a:rPr lang="en-US" dirty="0"/>
              <a:t>18.	In 2025 the GDPFS will be an effective , adaptable </a:t>
            </a:r>
            <a:r>
              <a:rPr lang="en-US" dirty="0" err="1"/>
              <a:t>wx</a:t>
            </a:r>
            <a:r>
              <a:rPr lang="en-US" dirty="0"/>
              <a:t>, </a:t>
            </a:r>
            <a:r>
              <a:rPr lang="en-US" dirty="0" err="1"/>
              <a:t>clim</a:t>
            </a:r>
            <a:r>
              <a:rPr lang="en-US" dirty="0"/>
              <a:t>, related information responsive to users needs </a:t>
            </a:r>
          </a:p>
          <a:p>
            <a:r>
              <a:rPr lang="en-US" dirty="0"/>
              <a:t>19.	Will provide hi Impact forecasts, impact based forecast and impact forecasts through partnership and collaboration with others</a:t>
            </a:r>
          </a:p>
          <a:p>
            <a:r>
              <a:rPr lang="en-US" dirty="0"/>
              <a:t>20.	Will provide service oriented products based on the state of the art operational systems encompassing cutting edge technology and science to meet users needs</a:t>
            </a:r>
          </a:p>
          <a:p>
            <a:r>
              <a:rPr lang="en-US" dirty="0"/>
              <a:t>21.	Will provide the framework for the implementation of technological advances</a:t>
            </a:r>
          </a:p>
          <a:p>
            <a:r>
              <a:rPr lang="en-US" dirty="0"/>
              <a:t>22.	Capabilities for real time sharing and exploitation of forecast data by Members</a:t>
            </a:r>
          </a:p>
          <a:p>
            <a:r>
              <a:rPr lang="en-US" dirty="0"/>
              <a:t>23.	Well defined and well structure operational and application systems at all levels (national, regional and global)</a:t>
            </a:r>
          </a:p>
          <a:p>
            <a:r>
              <a:rPr lang="en-US" dirty="0"/>
              <a:t>24.	Services to support members during and around environmental emergency situations</a:t>
            </a:r>
          </a:p>
          <a:p>
            <a:r>
              <a:rPr lang="en-US" dirty="0"/>
              <a:t>25.	Hydrology</a:t>
            </a:r>
          </a:p>
          <a:p>
            <a:r>
              <a:rPr lang="en-US" dirty="0"/>
              <a:t>26.	Environment prediction</a:t>
            </a:r>
          </a:p>
          <a:p>
            <a:r>
              <a:rPr lang="en-US" dirty="0"/>
              <a:t>27.	Emergency response</a:t>
            </a:r>
          </a:p>
          <a:p>
            <a:r>
              <a:rPr lang="en-US" dirty="0"/>
              <a:t>28.	Seamless services through science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02176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52400"/>
            <a:ext cx="8229600" cy="868362"/>
          </a:xfrm>
        </p:spPr>
        <p:txBody>
          <a:bodyPr/>
          <a:lstStyle/>
          <a:p>
            <a:r>
              <a:rPr lang="fr-CH" dirty="0" smtClean="0"/>
              <a:t>Consultation/Messaging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990600"/>
            <a:ext cx="8229600" cy="4525963"/>
          </a:xfrm>
        </p:spPr>
        <p:txBody>
          <a:bodyPr>
            <a:normAutofit fontScale="92500" lnSpcReduction="10000"/>
          </a:bodyPr>
          <a:lstStyle/>
          <a:p>
            <a:r>
              <a:rPr lang="fr-CH" dirty="0" smtClean="0"/>
              <a:t>Link </a:t>
            </a:r>
            <a:r>
              <a:rPr lang="fr-CH" dirty="0" err="1" smtClean="0"/>
              <a:t>with</a:t>
            </a:r>
            <a:r>
              <a:rPr lang="fr-CH" dirty="0" smtClean="0"/>
              <a:t> WCRP WWRP (</a:t>
            </a:r>
            <a:r>
              <a:rPr lang="fr-CH" dirty="0" err="1" smtClean="0"/>
              <a:t>debrief</a:t>
            </a:r>
            <a:r>
              <a:rPr lang="fr-CH" dirty="0" smtClean="0"/>
              <a:t> </a:t>
            </a:r>
            <a:r>
              <a:rPr lang="fr-CH" dirty="0" err="1" smtClean="0"/>
              <a:t>Deon</a:t>
            </a:r>
            <a:r>
              <a:rPr lang="fr-CH" dirty="0" smtClean="0"/>
              <a:t> and team) </a:t>
            </a:r>
          </a:p>
          <a:p>
            <a:r>
              <a:rPr lang="fr-CH" dirty="0" smtClean="0"/>
              <a:t>PTC  (Jan 29-31): concise </a:t>
            </a:r>
            <a:r>
              <a:rPr lang="fr-CH" dirty="0" err="1" smtClean="0"/>
              <a:t>mapping</a:t>
            </a:r>
            <a:r>
              <a:rPr lang="fr-CH" dirty="0" smtClean="0"/>
              <a:t> to </a:t>
            </a:r>
            <a:r>
              <a:rPr lang="fr-CH" dirty="0" err="1" smtClean="0"/>
              <a:t>develop</a:t>
            </a:r>
            <a:r>
              <a:rPr lang="fr-CH" dirty="0" smtClean="0"/>
              <a:t> a BN (lead Fred/Abdoulaye)</a:t>
            </a:r>
            <a:endParaRPr lang="fr-CH" dirty="0"/>
          </a:p>
          <a:p>
            <a:r>
              <a:rPr lang="fr-CH" dirty="0" smtClean="0"/>
              <a:t>PRA (Jan </a:t>
            </a:r>
            <a:r>
              <a:rPr lang="fr-CH" dirty="0"/>
              <a:t>29-31):concise </a:t>
            </a:r>
            <a:r>
              <a:rPr lang="fr-CH" dirty="0" err="1"/>
              <a:t>mapping</a:t>
            </a:r>
            <a:r>
              <a:rPr lang="fr-CH" dirty="0"/>
              <a:t> to </a:t>
            </a:r>
            <a:r>
              <a:rPr lang="fr-CH" dirty="0" err="1"/>
              <a:t>develop</a:t>
            </a:r>
            <a:r>
              <a:rPr lang="fr-CH" dirty="0"/>
              <a:t> a BN (lead Fred/Abdoulaye</a:t>
            </a:r>
            <a:r>
              <a:rPr lang="fr-CH" dirty="0" smtClean="0"/>
              <a:t>)</a:t>
            </a:r>
            <a:endParaRPr lang="fr-CH" dirty="0" smtClean="0"/>
          </a:p>
          <a:p>
            <a:r>
              <a:rPr lang="en-US" dirty="0"/>
              <a:t>March time frame a letter to </a:t>
            </a:r>
            <a:r>
              <a:rPr lang="en-US" dirty="0" smtClean="0"/>
              <a:t> EC WG-SD, PTC </a:t>
            </a:r>
            <a:r>
              <a:rPr lang="en-US" dirty="0"/>
              <a:t>&amp; PRA for update---Fred</a:t>
            </a:r>
            <a:r>
              <a:rPr lang="en-US" dirty="0" smtClean="0"/>
              <a:t>)</a:t>
            </a:r>
            <a:endParaRPr lang="fr-CH" dirty="0"/>
          </a:p>
          <a:p>
            <a:r>
              <a:rPr lang="fr-CH" dirty="0" err="1" smtClean="0"/>
              <a:t>Members</a:t>
            </a:r>
            <a:r>
              <a:rPr lang="fr-CH" dirty="0" smtClean="0"/>
              <a:t>: </a:t>
            </a:r>
            <a:r>
              <a:rPr lang="fr-CH" dirty="0" err="1" smtClean="0"/>
              <a:t>Aprl</a:t>
            </a:r>
            <a:r>
              <a:rPr lang="fr-CH" dirty="0" smtClean="0"/>
              <a:t> May </a:t>
            </a:r>
            <a:r>
              <a:rPr lang="fr-CH" dirty="0" err="1" smtClean="0"/>
              <a:t>Letter</a:t>
            </a:r>
            <a:r>
              <a:rPr lang="fr-CH" dirty="0" smtClean="0"/>
              <a:t> to </a:t>
            </a:r>
            <a:r>
              <a:rPr lang="fr-CH" dirty="0" err="1" smtClean="0"/>
              <a:t>PRs</a:t>
            </a:r>
            <a:r>
              <a:rPr lang="fr-CH" dirty="0" smtClean="0"/>
              <a:t> </a:t>
            </a:r>
            <a:r>
              <a:rPr lang="fr-CH" dirty="0" err="1" smtClean="0"/>
              <a:t>describing</a:t>
            </a:r>
            <a:r>
              <a:rPr lang="fr-CH" dirty="0" smtClean="0"/>
              <a:t> issues, </a:t>
            </a:r>
            <a:r>
              <a:rPr lang="fr-CH" dirty="0" err="1" smtClean="0"/>
              <a:t>announcing</a:t>
            </a:r>
            <a:r>
              <a:rPr lang="fr-CH" dirty="0" smtClean="0"/>
              <a:t> </a:t>
            </a:r>
            <a:r>
              <a:rPr lang="fr-CH" dirty="0" err="1" smtClean="0"/>
              <a:t>side</a:t>
            </a:r>
            <a:r>
              <a:rPr lang="fr-CH" dirty="0" smtClean="0"/>
              <a:t> </a:t>
            </a:r>
            <a:r>
              <a:rPr lang="fr-CH" dirty="0" err="1" smtClean="0"/>
              <a:t>event</a:t>
            </a:r>
            <a:r>
              <a:rPr lang="fr-CH" dirty="0" smtClean="0"/>
              <a:t>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482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CH" dirty="0" err="1" smtClean="0"/>
              <a:t>Next</a:t>
            </a:r>
            <a:r>
              <a:rPr lang="fr-CH" dirty="0" smtClean="0"/>
              <a:t> </a:t>
            </a:r>
            <a:r>
              <a:rPr lang="fr-CH" dirty="0" err="1" smtClean="0"/>
              <a:t>Steps</a:t>
            </a:r>
            <a:r>
              <a:rPr lang="fr-CH" dirty="0" smtClean="0"/>
              <a:t/>
            </a:r>
            <a:br>
              <a:rPr lang="fr-CH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914400"/>
            <a:ext cx="8229600" cy="4525963"/>
          </a:xfrm>
        </p:spPr>
        <p:txBody>
          <a:bodyPr>
            <a:normAutofit fontScale="70000" lnSpcReduction="20000"/>
          </a:bodyPr>
          <a:lstStyle/>
          <a:p>
            <a:r>
              <a:rPr lang="fr-CH" dirty="0" smtClean="0"/>
              <a:t>GDPFS </a:t>
            </a:r>
            <a:r>
              <a:rPr lang="fr-CH" dirty="0" err="1" smtClean="0"/>
              <a:t>paper</a:t>
            </a:r>
            <a:r>
              <a:rPr lang="fr-CH" dirty="0" smtClean="0"/>
              <a:t> </a:t>
            </a:r>
            <a:r>
              <a:rPr lang="fr-CH" dirty="0" err="1" smtClean="0"/>
              <a:t>need</a:t>
            </a:r>
            <a:r>
              <a:rPr lang="fr-CH" dirty="0" smtClean="0"/>
              <a:t> to </a:t>
            </a:r>
            <a:r>
              <a:rPr lang="fr-CH" dirty="0" err="1" smtClean="0"/>
              <a:t>be</a:t>
            </a:r>
            <a:r>
              <a:rPr lang="fr-CH" dirty="0" smtClean="0"/>
              <a:t> </a:t>
            </a:r>
            <a:r>
              <a:rPr lang="fr-CH" dirty="0" err="1" smtClean="0"/>
              <a:t>developed</a:t>
            </a:r>
            <a:endParaRPr lang="fr-CH" dirty="0" smtClean="0"/>
          </a:p>
          <a:p>
            <a:r>
              <a:rPr lang="fr-CH" dirty="0" smtClean="0"/>
              <a:t>Under </a:t>
            </a:r>
            <a:r>
              <a:rPr lang="fr-CH" dirty="0" err="1" smtClean="0"/>
              <a:t>priorities</a:t>
            </a:r>
            <a:r>
              <a:rPr lang="fr-CH" dirty="0" smtClean="0"/>
              <a:t> (</a:t>
            </a:r>
            <a:r>
              <a:rPr lang="fr-CH" dirty="0" err="1" smtClean="0"/>
              <a:t>Strat</a:t>
            </a:r>
            <a:r>
              <a:rPr lang="fr-CH" dirty="0" smtClean="0"/>
              <a:t> Plan)</a:t>
            </a:r>
          </a:p>
          <a:p>
            <a:pPr lvl="1"/>
            <a:r>
              <a:rPr lang="fr-CH" dirty="0" err="1" smtClean="0"/>
              <a:t>Highlight</a:t>
            </a:r>
            <a:r>
              <a:rPr lang="fr-CH" dirty="0" smtClean="0"/>
              <a:t> GDPFS contribution to </a:t>
            </a:r>
            <a:r>
              <a:rPr lang="fr-CH" dirty="0" err="1" smtClean="0"/>
              <a:t>each</a:t>
            </a:r>
            <a:r>
              <a:rPr lang="fr-CH" dirty="0" smtClean="0"/>
              <a:t> </a:t>
            </a:r>
            <a:r>
              <a:rPr lang="fr-CH" dirty="0" err="1" smtClean="0"/>
              <a:t>priority</a:t>
            </a:r>
            <a:endParaRPr lang="fr-CH" dirty="0" smtClean="0"/>
          </a:p>
          <a:p>
            <a:pPr lvl="1"/>
            <a:r>
              <a:rPr lang="fr-CH" dirty="0" err="1" smtClean="0"/>
              <a:t>Provide</a:t>
            </a:r>
            <a:r>
              <a:rPr lang="fr-CH" dirty="0" smtClean="0"/>
              <a:t> </a:t>
            </a:r>
            <a:r>
              <a:rPr lang="fr-CH" dirty="0" err="1" smtClean="0"/>
              <a:t>examples</a:t>
            </a:r>
            <a:r>
              <a:rPr lang="fr-CH" dirty="0" smtClean="0"/>
              <a:t> of </a:t>
            </a:r>
            <a:r>
              <a:rPr lang="fr-CH" dirty="0" err="1" smtClean="0"/>
              <a:t>today</a:t>
            </a:r>
            <a:r>
              <a:rPr lang="fr-CH" dirty="0" smtClean="0"/>
              <a:t> contribution and </a:t>
            </a:r>
            <a:r>
              <a:rPr lang="fr-CH" dirty="0" err="1" smtClean="0"/>
              <a:t>what</a:t>
            </a:r>
            <a:r>
              <a:rPr lang="fr-CH" dirty="0" smtClean="0"/>
              <a:t> </a:t>
            </a:r>
            <a:r>
              <a:rPr lang="fr-CH" dirty="0" err="1" smtClean="0"/>
              <a:t>could</a:t>
            </a:r>
            <a:r>
              <a:rPr lang="fr-CH" dirty="0" smtClean="0"/>
              <a:t> </a:t>
            </a:r>
            <a:r>
              <a:rPr lang="fr-CH" dirty="0" err="1" smtClean="0"/>
              <a:t>be</a:t>
            </a:r>
            <a:r>
              <a:rPr lang="fr-CH" dirty="0" smtClean="0"/>
              <a:t> </a:t>
            </a:r>
            <a:r>
              <a:rPr lang="fr-CH" dirty="0" err="1" smtClean="0"/>
              <a:t>done</a:t>
            </a:r>
            <a:r>
              <a:rPr lang="fr-CH" dirty="0" smtClean="0"/>
              <a:t> in the future</a:t>
            </a:r>
            <a:endParaRPr lang="en-US" dirty="0"/>
          </a:p>
          <a:p>
            <a:r>
              <a:rPr lang="fr-CH" dirty="0" err="1" smtClean="0"/>
              <a:t>Create</a:t>
            </a:r>
            <a:r>
              <a:rPr lang="fr-CH" dirty="0" smtClean="0"/>
              <a:t> a </a:t>
            </a:r>
            <a:r>
              <a:rPr lang="fr-CH" dirty="0" err="1" smtClean="0"/>
              <a:t>graphic</a:t>
            </a:r>
            <a:r>
              <a:rPr lang="fr-CH" dirty="0" smtClean="0"/>
              <a:t> </a:t>
            </a:r>
            <a:r>
              <a:rPr lang="fr-CH" dirty="0" err="1" smtClean="0"/>
              <a:t>linking</a:t>
            </a:r>
            <a:r>
              <a:rPr lang="fr-CH" dirty="0" smtClean="0"/>
              <a:t> to </a:t>
            </a:r>
            <a:r>
              <a:rPr lang="fr-CH" dirty="0" err="1" smtClean="0"/>
              <a:t>strat</a:t>
            </a:r>
            <a:r>
              <a:rPr lang="fr-CH" dirty="0" smtClean="0"/>
              <a:t> plan graph</a:t>
            </a:r>
          </a:p>
          <a:p>
            <a:r>
              <a:rPr lang="fr-CH" dirty="0" smtClean="0"/>
              <a:t>Scope (use WIGOS </a:t>
            </a:r>
            <a:r>
              <a:rPr lang="fr-CH" dirty="0" err="1" smtClean="0"/>
              <a:t>example</a:t>
            </a:r>
            <a:r>
              <a:rPr lang="fr-CH" dirty="0" smtClean="0"/>
              <a:t>)</a:t>
            </a:r>
          </a:p>
          <a:p>
            <a:r>
              <a:rPr lang="fr-CH" dirty="0" err="1" smtClean="0"/>
              <a:t>Need</a:t>
            </a:r>
            <a:r>
              <a:rPr lang="fr-CH" dirty="0" smtClean="0"/>
              <a:t> </a:t>
            </a:r>
            <a:r>
              <a:rPr lang="fr-CH" dirty="0" err="1" smtClean="0"/>
              <a:t>benefits</a:t>
            </a:r>
            <a:r>
              <a:rPr lang="fr-CH" dirty="0" smtClean="0"/>
              <a:t> section (5 to 10 </a:t>
            </a:r>
            <a:r>
              <a:rPr lang="fr-CH" dirty="0" err="1" smtClean="0"/>
              <a:t>bullets</a:t>
            </a:r>
            <a:r>
              <a:rPr lang="fr-CH" dirty="0" smtClean="0"/>
              <a:t>)</a:t>
            </a:r>
          </a:p>
          <a:p>
            <a:pPr lvl="1"/>
            <a:endParaRPr lang="fr-CH" dirty="0" smtClean="0"/>
          </a:p>
          <a:p>
            <a:r>
              <a:rPr lang="fr-CH" dirty="0" err="1" smtClean="0"/>
              <a:t>Implementation</a:t>
            </a:r>
            <a:r>
              <a:rPr lang="fr-CH" dirty="0" smtClean="0"/>
              <a:t> </a:t>
            </a:r>
            <a:r>
              <a:rPr lang="fr-CH" dirty="0" err="1" smtClean="0"/>
              <a:t>steps</a:t>
            </a:r>
            <a:endParaRPr lang="fr-CH" dirty="0" smtClean="0"/>
          </a:p>
          <a:p>
            <a:pPr lvl="1"/>
            <a:r>
              <a:rPr lang="fr-CH" dirty="0" smtClean="0"/>
              <a:t>Road </a:t>
            </a:r>
            <a:r>
              <a:rPr lang="fr-CH" dirty="0" err="1" smtClean="0"/>
              <a:t>map</a:t>
            </a:r>
            <a:r>
              <a:rPr lang="fr-CH" dirty="0" smtClean="0"/>
              <a:t> (</a:t>
            </a:r>
            <a:r>
              <a:rPr lang="fr-CH" dirty="0" err="1" smtClean="0"/>
              <a:t>near</a:t>
            </a:r>
            <a:r>
              <a:rPr lang="fr-CH" dirty="0" smtClean="0"/>
              <a:t> </a:t>
            </a:r>
            <a:r>
              <a:rPr lang="fr-CH" dirty="0" err="1" smtClean="0"/>
              <a:t>term</a:t>
            </a:r>
            <a:r>
              <a:rPr lang="fr-CH" dirty="0" smtClean="0"/>
              <a:t> </a:t>
            </a:r>
            <a:r>
              <a:rPr lang="fr-CH" dirty="0" err="1" smtClean="0"/>
              <a:t>step</a:t>
            </a:r>
            <a:r>
              <a:rPr lang="fr-CH" dirty="0" smtClean="0"/>
              <a:t> and long </a:t>
            </a:r>
            <a:r>
              <a:rPr lang="fr-CH" dirty="0" err="1" smtClean="0"/>
              <a:t>term</a:t>
            </a:r>
            <a:r>
              <a:rPr lang="fr-CH" dirty="0" smtClean="0"/>
              <a:t> </a:t>
            </a:r>
            <a:r>
              <a:rPr lang="fr-CH" dirty="0" err="1" smtClean="0"/>
              <a:t>step</a:t>
            </a:r>
            <a:r>
              <a:rPr lang="fr-CH" dirty="0" smtClean="0"/>
              <a:t>)</a:t>
            </a:r>
          </a:p>
          <a:p>
            <a:r>
              <a:rPr lang="fr-CH" dirty="0" err="1" smtClean="0"/>
              <a:t>Congress</a:t>
            </a:r>
            <a:r>
              <a:rPr lang="fr-CH" dirty="0" smtClean="0"/>
              <a:t> 17:  </a:t>
            </a:r>
            <a:r>
              <a:rPr lang="fr-CH" dirty="0" err="1" smtClean="0"/>
              <a:t>preliminary</a:t>
            </a:r>
            <a:r>
              <a:rPr lang="fr-CH" dirty="0" smtClean="0"/>
              <a:t> doc for </a:t>
            </a:r>
            <a:r>
              <a:rPr lang="fr-CH" dirty="0" err="1" smtClean="0"/>
              <a:t>decision</a:t>
            </a:r>
            <a:r>
              <a:rPr lang="fr-CH" dirty="0" smtClean="0"/>
              <a:t> to </a:t>
            </a:r>
            <a:r>
              <a:rPr lang="fr-CH" dirty="0" err="1" smtClean="0"/>
              <a:t>pursue</a:t>
            </a:r>
            <a:r>
              <a:rPr lang="fr-CH" dirty="0" smtClean="0"/>
              <a:t> the </a:t>
            </a:r>
            <a:r>
              <a:rPr lang="fr-CH" dirty="0" err="1" smtClean="0"/>
              <a:t>work</a:t>
            </a:r>
            <a:endParaRPr lang="fr-CH" dirty="0" smtClean="0"/>
          </a:p>
          <a:p>
            <a:r>
              <a:rPr lang="fr-CH" dirty="0" err="1" smtClean="0"/>
              <a:t>Congress</a:t>
            </a:r>
            <a:r>
              <a:rPr lang="fr-CH" dirty="0" smtClean="0"/>
              <a:t> 18: Vision document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59571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dirty="0" smtClean="0"/>
              <a:t>Doc plan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525963"/>
          </a:xfrm>
        </p:spPr>
        <p:txBody>
          <a:bodyPr>
            <a:normAutofit fontScale="85000" lnSpcReduction="10000"/>
          </a:bodyPr>
          <a:lstStyle/>
          <a:p>
            <a:r>
              <a:rPr lang="fr-CH" dirty="0" err="1" smtClean="0"/>
              <a:t>Prelude</a:t>
            </a:r>
            <a:r>
              <a:rPr lang="fr-CH" dirty="0" smtClean="0"/>
              <a:t> (</a:t>
            </a:r>
            <a:r>
              <a:rPr lang="fr-CH" dirty="0" err="1" smtClean="0"/>
              <a:t>highlight</a:t>
            </a:r>
            <a:r>
              <a:rPr lang="fr-CH" dirty="0" smtClean="0"/>
              <a:t> drivers) – (Fred)</a:t>
            </a:r>
          </a:p>
          <a:p>
            <a:r>
              <a:rPr lang="fr-CH" dirty="0" smtClean="0"/>
              <a:t>Vision + DRR </a:t>
            </a:r>
            <a:r>
              <a:rPr lang="fr-CH" dirty="0" err="1" smtClean="0"/>
              <a:t>Priority</a:t>
            </a:r>
            <a:r>
              <a:rPr lang="fr-CH" dirty="0" smtClean="0"/>
              <a:t> (Michel)</a:t>
            </a:r>
          </a:p>
          <a:p>
            <a:r>
              <a:rPr lang="fr-CH" dirty="0" smtClean="0"/>
              <a:t>Scope (Fred)</a:t>
            </a:r>
          </a:p>
          <a:p>
            <a:r>
              <a:rPr lang="fr-CH" dirty="0" err="1" smtClean="0"/>
              <a:t>Benefit</a:t>
            </a:r>
            <a:r>
              <a:rPr lang="fr-CH" dirty="0" smtClean="0"/>
              <a:t> (Ken)</a:t>
            </a:r>
          </a:p>
          <a:p>
            <a:r>
              <a:rPr lang="fr-CH" dirty="0" smtClean="0"/>
              <a:t>Background (Abdoulaye): </a:t>
            </a:r>
          </a:p>
          <a:p>
            <a:pPr lvl="1"/>
            <a:r>
              <a:rPr lang="fr-CH" dirty="0" smtClean="0"/>
              <a:t>Look </a:t>
            </a:r>
            <a:r>
              <a:rPr lang="fr-CH" dirty="0" err="1" smtClean="0"/>
              <a:t>at</a:t>
            </a:r>
            <a:r>
              <a:rPr lang="fr-CH" dirty="0" smtClean="0"/>
              <a:t> convention and </a:t>
            </a:r>
            <a:r>
              <a:rPr lang="fr-CH" dirty="0" err="1" smtClean="0"/>
              <a:t>resolution</a:t>
            </a:r>
            <a:r>
              <a:rPr lang="fr-CH" dirty="0" smtClean="0"/>
              <a:t> and pull out </a:t>
            </a:r>
            <a:r>
              <a:rPr lang="fr-CH" dirty="0" err="1" smtClean="0"/>
              <a:t>references</a:t>
            </a:r>
            <a:r>
              <a:rPr lang="fr-CH" dirty="0" smtClean="0"/>
              <a:t> to GDPFS…</a:t>
            </a:r>
          </a:p>
          <a:p>
            <a:pPr lvl="1"/>
            <a:r>
              <a:rPr lang="fr-CH" dirty="0" err="1" smtClean="0"/>
              <a:t>Provide</a:t>
            </a:r>
            <a:r>
              <a:rPr lang="fr-CH" dirty="0" smtClean="0"/>
              <a:t> contexte (initial discussion in PTC, </a:t>
            </a:r>
            <a:r>
              <a:rPr lang="fr-CH" dirty="0" err="1" smtClean="0"/>
              <a:t>PRAs</a:t>
            </a:r>
            <a:r>
              <a:rPr lang="fr-CH" dirty="0" smtClean="0"/>
              <a:t>, SOP)</a:t>
            </a:r>
          </a:p>
          <a:p>
            <a:r>
              <a:rPr lang="fr-CH" dirty="0" smtClean="0"/>
              <a:t>Contribution to </a:t>
            </a:r>
            <a:r>
              <a:rPr lang="fr-CH" dirty="0" err="1" smtClean="0"/>
              <a:t>strat</a:t>
            </a:r>
            <a:r>
              <a:rPr lang="fr-CH" dirty="0" smtClean="0"/>
              <a:t> plan – </a:t>
            </a:r>
            <a:r>
              <a:rPr lang="fr-CH" dirty="0" err="1" smtClean="0"/>
              <a:t>Graphic</a:t>
            </a:r>
            <a:r>
              <a:rPr lang="fr-CH" dirty="0" smtClean="0"/>
              <a:t> (Abdoulaye/Ata)</a:t>
            </a:r>
          </a:p>
          <a:p>
            <a:r>
              <a:rPr lang="fr-CH" dirty="0" err="1" smtClean="0"/>
              <a:t>Implementation</a:t>
            </a:r>
            <a:r>
              <a:rPr lang="fr-CH" dirty="0" smtClean="0"/>
              <a:t> </a:t>
            </a:r>
            <a:r>
              <a:rPr lang="fr-CH" dirty="0" err="1" smtClean="0"/>
              <a:t>steps</a:t>
            </a:r>
            <a:r>
              <a:rPr lang="fr-CH" dirty="0" smtClean="0"/>
              <a:t> (consultation, messaging)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02116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178"/>
            <a:ext cx="8229600" cy="1143000"/>
          </a:xfrm>
        </p:spPr>
        <p:txBody>
          <a:bodyPr>
            <a:normAutofit/>
          </a:bodyPr>
          <a:lstStyle/>
          <a:p>
            <a:r>
              <a:rPr lang="fr-CH" dirty="0" smtClean="0"/>
              <a:t>CG-17 May 25 – 12 </a:t>
            </a:r>
            <a:r>
              <a:rPr lang="fr-CH" dirty="0" err="1" smtClean="0"/>
              <a:t>June</a:t>
            </a:r>
            <a:r>
              <a:rPr lang="fr-CH" dirty="0" smtClean="0"/>
              <a:t> 2015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525963"/>
          </a:xfrm>
        </p:spPr>
        <p:txBody>
          <a:bodyPr>
            <a:normAutofit/>
          </a:bodyPr>
          <a:lstStyle/>
          <a:p>
            <a:r>
              <a:rPr lang="fr-CH" sz="2400" dirty="0" smtClean="0"/>
              <a:t> </a:t>
            </a:r>
            <a:r>
              <a:rPr lang="fr-CH" sz="2400" b="1" dirty="0" err="1" smtClean="0"/>
              <a:t>Decision</a:t>
            </a:r>
            <a:r>
              <a:rPr lang="fr-CH" sz="2400" b="1" dirty="0" smtClean="0"/>
              <a:t> doc to </a:t>
            </a:r>
            <a:r>
              <a:rPr lang="fr-CH" sz="2400" b="1" dirty="0" err="1" smtClean="0"/>
              <a:t>be</a:t>
            </a:r>
            <a:r>
              <a:rPr lang="fr-CH" sz="2400" b="1" dirty="0" smtClean="0"/>
              <a:t> </a:t>
            </a:r>
            <a:r>
              <a:rPr lang="fr-CH" sz="2400" b="1" dirty="0" err="1" smtClean="0"/>
              <a:t>approved</a:t>
            </a:r>
            <a:endParaRPr lang="fr-CH" sz="2400" b="1" dirty="0" smtClean="0"/>
          </a:p>
          <a:p>
            <a:pPr lvl="1"/>
            <a:r>
              <a:rPr lang="fr-CH" sz="2400" dirty="0" err="1" smtClean="0"/>
              <a:t>Side</a:t>
            </a:r>
            <a:r>
              <a:rPr lang="fr-CH" sz="2400" dirty="0" smtClean="0"/>
              <a:t> </a:t>
            </a:r>
            <a:r>
              <a:rPr lang="fr-CH" sz="2400" dirty="0" err="1" smtClean="0"/>
              <a:t>event</a:t>
            </a:r>
            <a:r>
              <a:rPr lang="fr-CH" sz="2400" dirty="0" smtClean="0"/>
              <a:t> </a:t>
            </a:r>
            <a:r>
              <a:rPr lang="fr-CH" sz="2400" dirty="0" err="1" smtClean="0"/>
              <a:t>needed</a:t>
            </a:r>
            <a:r>
              <a:rPr lang="fr-CH" sz="2400" dirty="0" smtClean="0"/>
              <a:t> - 1hr</a:t>
            </a:r>
          </a:p>
          <a:p>
            <a:pPr lvl="1"/>
            <a:r>
              <a:rPr lang="fr-CH" sz="2400" dirty="0" err="1" smtClean="0"/>
              <a:t>Strategy</a:t>
            </a:r>
            <a:r>
              <a:rPr lang="fr-CH" sz="2400" dirty="0" smtClean="0"/>
              <a:t> for </a:t>
            </a:r>
            <a:r>
              <a:rPr lang="fr-CH" sz="2400" dirty="0" err="1" smtClean="0"/>
              <a:t>side</a:t>
            </a:r>
            <a:r>
              <a:rPr lang="fr-CH" sz="2400" dirty="0" smtClean="0"/>
              <a:t> </a:t>
            </a:r>
            <a:r>
              <a:rPr lang="fr-CH" sz="2400" dirty="0" err="1" smtClean="0"/>
              <a:t>event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822591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dirty="0" smtClean="0"/>
              <a:t>Post Cg 17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219200"/>
            <a:ext cx="8229600" cy="4525963"/>
          </a:xfrm>
        </p:spPr>
        <p:txBody>
          <a:bodyPr>
            <a:normAutofit fontScale="92500" lnSpcReduction="20000"/>
          </a:bodyPr>
          <a:lstStyle/>
          <a:p>
            <a:r>
              <a:rPr lang="fr-CH" dirty="0" smtClean="0"/>
              <a:t>ICT</a:t>
            </a:r>
          </a:p>
          <a:p>
            <a:r>
              <a:rPr lang="fr-CH" dirty="0" smtClean="0"/>
              <a:t>CBS Sept 2016</a:t>
            </a:r>
          </a:p>
          <a:p>
            <a:pPr lvl="1"/>
            <a:r>
              <a:rPr lang="fr-CH" dirty="0" smtClean="0"/>
              <a:t>First </a:t>
            </a:r>
            <a:r>
              <a:rPr lang="fr-CH" dirty="0" err="1" smtClean="0"/>
              <a:t>draft</a:t>
            </a:r>
            <a:r>
              <a:rPr lang="fr-CH" dirty="0" smtClean="0"/>
              <a:t> vision doc and </a:t>
            </a:r>
            <a:r>
              <a:rPr lang="fr-CH" dirty="0" err="1" smtClean="0"/>
              <a:t>implementation</a:t>
            </a:r>
            <a:r>
              <a:rPr lang="fr-CH" dirty="0" smtClean="0"/>
              <a:t> plan </a:t>
            </a:r>
            <a:r>
              <a:rPr lang="fr-CH" dirty="0" err="1" smtClean="0"/>
              <a:t>considered</a:t>
            </a:r>
            <a:endParaRPr lang="fr-CH" dirty="0" smtClean="0"/>
          </a:p>
          <a:p>
            <a:pPr lvl="1"/>
            <a:r>
              <a:rPr lang="fr-CH" dirty="0" smtClean="0"/>
              <a:t>Restructure of  </a:t>
            </a:r>
            <a:r>
              <a:rPr lang="fr-CH" dirty="0" err="1" smtClean="0"/>
              <a:t>OPAGs</a:t>
            </a:r>
            <a:endParaRPr lang="fr-CH" dirty="0" smtClean="0"/>
          </a:p>
          <a:p>
            <a:pPr lvl="1"/>
            <a:r>
              <a:rPr lang="fr-CH" dirty="0" smtClean="0"/>
              <a:t>New </a:t>
            </a:r>
            <a:r>
              <a:rPr lang="fr-CH" dirty="0" err="1" smtClean="0"/>
              <a:t>work</a:t>
            </a:r>
            <a:r>
              <a:rPr lang="fr-CH" dirty="0" smtClean="0"/>
              <a:t> plan</a:t>
            </a:r>
          </a:p>
          <a:p>
            <a:pPr lvl="1"/>
            <a:r>
              <a:rPr lang="fr-CH" dirty="0" smtClean="0"/>
              <a:t>IPET on the Evolution of the GDPFS</a:t>
            </a:r>
          </a:p>
          <a:p>
            <a:r>
              <a:rPr lang="fr-CH" dirty="0" smtClean="0"/>
              <a:t>CBS- Ext Sept 2018: Final </a:t>
            </a:r>
            <a:r>
              <a:rPr lang="fr-CH" dirty="0" err="1" smtClean="0"/>
              <a:t>draft</a:t>
            </a:r>
            <a:r>
              <a:rPr lang="fr-CH" dirty="0" smtClean="0"/>
              <a:t> vision and IP </a:t>
            </a:r>
            <a:r>
              <a:rPr lang="fr-CH" dirty="0" err="1" smtClean="0"/>
              <a:t>recommended</a:t>
            </a:r>
            <a:r>
              <a:rPr lang="fr-CH" dirty="0" smtClean="0"/>
              <a:t> for </a:t>
            </a:r>
            <a:r>
              <a:rPr lang="fr-CH" dirty="0" err="1" smtClean="0"/>
              <a:t>Congress</a:t>
            </a:r>
            <a:endParaRPr lang="fr-CH" dirty="0" smtClean="0"/>
          </a:p>
          <a:p>
            <a:r>
              <a:rPr lang="fr-CH" dirty="0" smtClean="0"/>
              <a:t>Cg 18 May-</a:t>
            </a:r>
            <a:r>
              <a:rPr lang="fr-CH" dirty="0" err="1" smtClean="0"/>
              <a:t>June</a:t>
            </a:r>
            <a:r>
              <a:rPr lang="fr-CH" dirty="0" smtClean="0"/>
              <a:t> 2019</a:t>
            </a:r>
          </a:p>
          <a:p>
            <a:pPr lvl="1"/>
            <a:r>
              <a:rPr lang="fr-CH" dirty="0" smtClean="0"/>
              <a:t>Vision doc and </a:t>
            </a:r>
            <a:r>
              <a:rPr lang="fr-CH" dirty="0" err="1" smtClean="0"/>
              <a:t>implementation</a:t>
            </a:r>
            <a:r>
              <a:rPr lang="fr-CH" dirty="0" smtClean="0"/>
              <a:t> plan </a:t>
            </a:r>
            <a:r>
              <a:rPr lang="fr-CH" dirty="0" err="1" smtClean="0"/>
              <a:t>approved</a:t>
            </a:r>
            <a:r>
              <a:rPr lang="fr-CH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94458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dirty="0" smtClean="0"/>
              <a:t>Post Cg17 …suite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H" dirty="0" err="1" smtClean="0"/>
              <a:t>Continuous</a:t>
            </a:r>
            <a:r>
              <a:rPr lang="fr-CH" dirty="0" smtClean="0"/>
              <a:t> engagement of PTC, PRA</a:t>
            </a:r>
          </a:p>
          <a:p>
            <a:pPr lvl="1"/>
            <a:r>
              <a:rPr lang="fr-CH" dirty="0"/>
              <a:t> </a:t>
            </a:r>
            <a:r>
              <a:rPr lang="fr-CH" dirty="0" err="1" smtClean="0"/>
              <a:t>establish</a:t>
            </a:r>
            <a:r>
              <a:rPr lang="fr-CH" dirty="0" smtClean="0"/>
              <a:t> and IPET (</a:t>
            </a:r>
            <a:r>
              <a:rPr lang="fr-CH" dirty="0" err="1" smtClean="0"/>
              <a:t>interprogram</a:t>
            </a:r>
            <a:r>
              <a:rPr lang="fr-CH" dirty="0" smtClean="0"/>
              <a:t> expert team)</a:t>
            </a:r>
          </a:p>
          <a:p>
            <a:r>
              <a:rPr lang="fr-CH" dirty="0" smtClean="0"/>
              <a:t>WG-SD engagement </a:t>
            </a:r>
          </a:p>
          <a:p>
            <a:r>
              <a:rPr lang="fr-CH" dirty="0" smtClean="0"/>
              <a:t>EC-SOP</a:t>
            </a:r>
          </a:p>
          <a:p>
            <a:r>
              <a:rPr lang="fr-CH" dirty="0" smtClean="0"/>
              <a:t>Communication/</a:t>
            </a:r>
            <a:r>
              <a:rPr lang="fr-CH" dirty="0" err="1" smtClean="0"/>
              <a:t>outreach</a:t>
            </a:r>
            <a:r>
              <a:rPr lang="fr-CH" dirty="0" smtClean="0"/>
              <a:t> </a:t>
            </a:r>
            <a:r>
              <a:rPr lang="fr-CH" dirty="0" err="1" smtClean="0"/>
              <a:t>strategy</a:t>
            </a:r>
            <a:r>
              <a:rPr lang="fr-CH" dirty="0" smtClean="0"/>
              <a:t> </a:t>
            </a:r>
            <a:r>
              <a:rPr lang="fr-CH" dirty="0" err="1" smtClean="0"/>
              <a:t>with</a:t>
            </a:r>
            <a:r>
              <a:rPr lang="fr-CH" dirty="0" smtClean="0"/>
              <a:t> </a:t>
            </a:r>
            <a:r>
              <a:rPr lang="fr-CH" dirty="0" err="1"/>
              <a:t>M</a:t>
            </a:r>
            <a:r>
              <a:rPr lang="fr-CH" dirty="0" err="1" smtClean="0"/>
              <a:t>embers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38529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524</TotalTime>
  <Words>535</Words>
  <Application>Microsoft Office PowerPoint</Application>
  <PresentationFormat>On-screen Show (4:3)</PresentationFormat>
  <Paragraphs>148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Way forward</vt:lpstr>
      <vt:lpstr>PowerPoint Presentation</vt:lpstr>
      <vt:lpstr>SCOPE</vt:lpstr>
      <vt:lpstr>PowerPoint Presentation</vt:lpstr>
      <vt:lpstr>PowerPoint Presentation</vt:lpstr>
      <vt:lpstr> Components (current)</vt:lpstr>
      <vt:lpstr>Scope</vt:lpstr>
      <vt:lpstr>Tenets (Principles?)</vt:lpstr>
      <vt:lpstr>System Pillar</vt:lpstr>
      <vt:lpstr>Operation pilar</vt:lpstr>
      <vt:lpstr>Vision ingredients</vt:lpstr>
      <vt:lpstr>Vision ingredients …suite</vt:lpstr>
      <vt:lpstr>Consultation/Messaging</vt:lpstr>
      <vt:lpstr>Next Steps </vt:lpstr>
      <vt:lpstr>Doc plan</vt:lpstr>
      <vt:lpstr>CG-17 May 25 – 12 June 2015</vt:lpstr>
      <vt:lpstr>Post Cg 17</vt:lpstr>
      <vt:lpstr>Post Cg17 …suite</vt:lpstr>
    </vt:vector>
  </TitlesOfParts>
  <Company>WMO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Way forward</dc:title>
  <dc:creator>WMOuser</dc:creator>
  <cp:lastModifiedBy>WMOuser</cp:lastModifiedBy>
  <cp:revision>22</cp:revision>
  <dcterms:created xsi:type="dcterms:W3CDTF">2014-12-11T14:24:27Z</dcterms:created>
  <dcterms:modified xsi:type="dcterms:W3CDTF">2014-12-12T15:38:10Z</dcterms:modified>
</cp:coreProperties>
</file>