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1" r:id="rId3"/>
    <p:sldId id="262" r:id="rId4"/>
    <p:sldId id="263" r:id="rId5"/>
    <p:sldId id="264" r:id="rId6"/>
    <p:sldId id="265" r:id="rId7"/>
    <p:sldId id="266" r:id="rId8"/>
    <p:sldId id="257" r:id="rId9"/>
    <p:sldId id="274" r:id="rId10"/>
    <p:sldId id="267" r:id="rId11"/>
    <p:sldId id="276" r:id="rId12"/>
    <p:sldId id="275" r:id="rId13"/>
    <p:sldId id="280" r:id="rId14"/>
    <p:sldId id="269" r:id="rId15"/>
    <p:sldId id="271" r:id="rId16"/>
    <p:sldId id="278" r:id="rId17"/>
    <p:sldId id="277" r:id="rId1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99FF"/>
    <a:srgbClr val="800000"/>
    <a:srgbClr val="8FAFD5"/>
    <a:srgbClr val="5E8BC2"/>
    <a:srgbClr val="0000FF"/>
    <a:srgbClr val="CCCCFF"/>
    <a:srgbClr val="0066FF"/>
    <a:srgbClr val="990000"/>
    <a:srgbClr val="DE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362" autoAdjust="0"/>
  </p:normalViewPr>
  <p:slideViewPr>
    <p:cSldViewPr>
      <p:cViewPr>
        <p:scale>
          <a:sx n="110" d="100"/>
          <a:sy n="110" d="100"/>
        </p:scale>
        <p:origin x="-318" y="82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B3D36A-BF23-4CCA-AA7E-FC960C2C7C1A}" type="doc">
      <dgm:prSet loTypeId="urn:microsoft.com/office/officeart/2008/layout/AscendingPictureAccentProcess" loCatId="picture" qsTypeId="urn:microsoft.com/office/officeart/2005/8/quickstyle/simple1" qsCatId="simple" csTypeId="urn:microsoft.com/office/officeart/2005/8/colors/colorful3" csCatId="colorful" phldr="1"/>
      <dgm:spPr/>
      <dgm:t>
        <a:bodyPr/>
        <a:lstStyle/>
        <a:p>
          <a:endParaRPr lang="fr-FR"/>
        </a:p>
      </dgm:t>
    </dgm:pt>
    <dgm:pt modelId="{871C169A-E074-4FB4-BE84-75E7440451A2}">
      <dgm:prSet phldrT="[Texte]" custT="1"/>
      <dgm:spPr/>
      <dgm:t>
        <a:bodyPr/>
        <a:lstStyle/>
        <a:p>
          <a:pPr algn="just"/>
          <a:r>
            <a:rPr lang="fr-FR" sz="1000" b="1" dirty="0" smtClean="0">
              <a:solidFill>
                <a:schemeClr val="tx1"/>
              </a:solidFill>
              <a:latin typeface="Arial" panose="020B0604020202020204" pitchFamily="34" charset="0"/>
              <a:cs typeface="Arial" panose="020B0604020202020204" pitchFamily="34" charset="0"/>
            </a:rPr>
            <a:t>8.1:</a:t>
          </a:r>
          <a:r>
            <a:rPr lang="fr-FR" sz="1000" b="0" dirty="0" smtClean="0">
              <a:solidFill>
                <a:schemeClr val="tx1"/>
              </a:solidFill>
              <a:latin typeface="Arial" panose="020B0604020202020204" pitchFamily="34" charset="0"/>
              <a:cs typeface="Arial" panose="020B0604020202020204" pitchFamily="34" charset="0"/>
            </a:rPr>
            <a:t>  Amélioration de la qualité et de la quantité des données MET synoptiques</a:t>
          </a:r>
          <a:endParaRPr lang="fr-FR" sz="1000" b="0" dirty="0">
            <a:solidFill>
              <a:schemeClr val="tx1"/>
            </a:solidFill>
            <a:latin typeface="Arial" panose="020B0604020202020204" pitchFamily="34" charset="0"/>
            <a:cs typeface="Arial" panose="020B0604020202020204" pitchFamily="34" charset="0"/>
          </a:endParaRPr>
        </a:p>
      </dgm:t>
    </dgm:pt>
    <dgm:pt modelId="{514A54D5-C680-410F-BEC4-080E47B13221}" type="parTrans" cxnId="{554233E7-8FDF-49E0-9703-87E9D037BEFB}">
      <dgm:prSet/>
      <dgm:spPr/>
      <dgm:t>
        <a:bodyPr/>
        <a:lstStyle/>
        <a:p>
          <a:endParaRPr lang="fr-FR"/>
        </a:p>
      </dgm:t>
    </dgm:pt>
    <dgm:pt modelId="{2E72C322-FC10-47AB-BFAC-79E26FE9E51D}" type="sibTrans" cxnId="{554233E7-8FDF-49E0-9703-87E9D037BEFB}">
      <dgm:prSet/>
      <dgm:spPr>
        <a:solidFill>
          <a:srgbClr val="C5D7DB"/>
        </a:solidFill>
      </dgm:spPr>
      <dgm:t>
        <a:bodyPr/>
        <a:lstStyle/>
        <a:p>
          <a:endParaRPr lang="fr-FR"/>
        </a:p>
      </dgm:t>
    </dgm:pt>
    <dgm:pt modelId="{4C303949-033E-48B0-8C23-3EBCABF1296A}">
      <dgm:prSet phldrT="[Texte]" custT="1"/>
      <dgm:spPr/>
      <dgm:t>
        <a:bodyPr/>
        <a:lstStyle/>
        <a:p>
          <a:pPr algn="just"/>
          <a:r>
            <a:rPr lang="fr-FR" sz="1000" b="1" dirty="0" smtClean="0">
              <a:solidFill>
                <a:schemeClr val="tx1"/>
              </a:solidFill>
              <a:latin typeface="Arial" panose="020B0604020202020204" pitchFamily="34" charset="0"/>
              <a:cs typeface="Arial" panose="020B0604020202020204" pitchFamily="34" charset="0"/>
            </a:rPr>
            <a:t>8.5: </a:t>
          </a:r>
          <a:r>
            <a:rPr lang="fr-FR" sz="1000" b="0" dirty="0" smtClean="0">
              <a:solidFill>
                <a:schemeClr val="tx1"/>
              </a:solidFill>
              <a:latin typeface="Arial" panose="020B0604020202020204" pitchFamily="34" charset="0"/>
              <a:cs typeface="Arial" panose="020B0604020202020204" pitchFamily="34" charset="0"/>
            </a:rPr>
            <a:t>Mise en œuvre du projet AMDAR à l’ASECNA</a:t>
          </a:r>
          <a:endParaRPr lang="fr-FR" sz="1000" b="0" dirty="0">
            <a:solidFill>
              <a:schemeClr val="tx1"/>
            </a:solidFill>
            <a:latin typeface="Arial" panose="020B0604020202020204" pitchFamily="34" charset="0"/>
            <a:cs typeface="Arial" panose="020B0604020202020204" pitchFamily="34" charset="0"/>
          </a:endParaRPr>
        </a:p>
      </dgm:t>
    </dgm:pt>
    <dgm:pt modelId="{D36EFC54-F5C4-437A-8131-DB6A39FC98A6}" type="parTrans" cxnId="{55565445-AFA2-46DD-8FCB-CCF1AB77960B}">
      <dgm:prSet/>
      <dgm:spPr/>
      <dgm:t>
        <a:bodyPr/>
        <a:lstStyle/>
        <a:p>
          <a:endParaRPr lang="fr-FR"/>
        </a:p>
      </dgm:t>
    </dgm:pt>
    <dgm:pt modelId="{F83D7A6F-174B-4F64-82BA-574685924938}" type="sibTrans" cxnId="{55565445-AFA2-46DD-8FCB-CCF1AB77960B}">
      <dgm:prSet/>
      <dgm:spPr>
        <a:solidFill>
          <a:srgbClr val="C5D7DB"/>
        </a:solidFill>
      </dgm:spPr>
      <dgm:t>
        <a:bodyPr/>
        <a:lstStyle/>
        <a:p>
          <a:endParaRPr lang="fr-FR"/>
        </a:p>
      </dgm:t>
    </dgm:pt>
    <dgm:pt modelId="{1C6BC3F1-8DC0-434B-BD22-89C77302A1DB}">
      <dgm:prSet custT="1"/>
      <dgm:spPr/>
      <dgm:t>
        <a:bodyPr/>
        <a:lstStyle/>
        <a:p>
          <a:pPr algn="just"/>
          <a:r>
            <a:rPr lang="fr-FR" sz="1000" b="1" dirty="0" smtClean="0">
              <a:solidFill>
                <a:schemeClr val="tx1"/>
              </a:solidFill>
              <a:latin typeface="Arial" panose="020B0604020202020204" pitchFamily="34" charset="0"/>
              <a:cs typeface="Arial" panose="020B0604020202020204" pitchFamily="34" charset="0"/>
            </a:rPr>
            <a:t>8.4: </a:t>
          </a:r>
          <a:r>
            <a:rPr lang="fr-FR" sz="1000" dirty="0" smtClean="0">
              <a:solidFill>
                <a:schemeClr val="tx1"/>
              </a:solidFill>
              <a:latin typeface="Arial" panose="020B0604020202020204" pitchFamily="34" charset="0"/>
              <a:cs typeface="Arial" panose="020B0604020202020204" pitchFamily="34" charset="0"/>
            </a:rPr>
            <a:t>Mise en œuvre d’une unité d’étalonnage des baromètres</a:t>
          </a:r>
          <a:endParaRPr lang="fr-FR" sz="1000" dirty="0">
            <a:solidFill>
              <a:schemeClr val="tx1"/>
            </a:solidFill>
            <a:latin typeface="Arial" panose="020B0604020202020204" pitchFamily="34" charset="0"/>
            <a:cs typeface="Arial" panose="020B0604020202020204" pitchFamily="34" charset="0"/>
          </a:endParaRPr>
        </a:p>
      </dgm:t>
    </dgm:pt>
    <dgm:pt modelId="{DFFEDE95-22D2-4C6D-B8B1-AF2070D9567D}" type="parTrans" cxnId="{A124E097-A1E5-4C39-9C41-B5CB3B0AED73}">
      <dgm:prSet/>
      <dgm:spPr/>
      <dgm:t>
        <a:bodyPr/>
        <a:lstStyle/>
        <a:p>
          <a:endParaRPr lang="fr-FR"/>
        </a:p>
      </dgm:t>
    </dgm:pt>
    <dgm:pt modelId="{21F8CD8D-1386-47A7-B924-E76B2D8CB29B}" type="sibTrans" cxnId="{A124E097-A1E5-4C39-9C41-B5CB3B0AED73}">
      <dgm:prSet/>
      <dgm:spPr/>
      <dgm:t>
        <a:bodyPr/>
        <a:lstStyle/>
        <a:p>
          <a:endParaRPr lang="fr-FR"/>
        </a:p>
      </dgm:t>
    </dgm:pt>
    <dgm:pt modelId="{B39B66AD-0B41-49A5-9750-BBA91AFBFFBF}">
      <dgm:prSet custT="1"/>
      <dgm:spPr/>
      <dgm:t>
        <a:bodyPr/>
        <a:lstStyle/>
        <a:p>
          <a:pPr algn="just"/>
          <a:r>
            <a:rPr lang="fr-FR" sz="1000" b="1" dirty="0" smtClean="0">
              <a:solidFill>
                <a:schemeClr val="tx1"/>
              </a:solidFill>
              <a:latin typeface="Arial" panose="020B0604020202020204" pitchFamily="34" charset="0"/>
              <a:cs typeface="Arial" panose="020B0604020202020204" pitchFamily="34" charset="0"/>
            </a:rPr>
            <a:t>8.3: </a:t>
          </a:r>
          <a:r>
            <a:rPr lang="fr-FR" sz="1000" dirty="0" smtClean="0">
              <a:solidFill>
                <a:schemeClr val="tx1"/>
              </a:solidFill>
              <a:latin typeface="Arial" panose="020B0604020202020204" pitchFamily="34" charset="0"/>
              <a:cs typeface="Arial" panose="020B0604020202020204" pitchFamily="34" charset="0"/>
            </a:rPr>
            <a:t>Remplacement des baromètres à mercure par des baromètres numériques</a:t>
          </a:r>
          <a:endParaRPr lang="fr-FR" sz="1000" dirty="0">
            <a:solidFill>
              <a:schemeClr val="tx1"/>
            </a:solidFill>
            <a:latin typeface="Arial" panose="020B0604020202020204" pitchFamily="34" charset="0"/>
            <a:cs typeface="Arial" panose="020B0604020202020204" pitchFamily="34" charset="0"/>
          </a:endParaRPr>
        </a:p>
      </dgm:t>
    </dgm:pt>
    <dgm:pt modelId="{D4A4EE7E-0517-42A9-8E99-17DA8AE57D46}" type="parTrans" cxnId="{8518F05B-7413-45C0-A66F-7DDA66292CE2}">
      <dgm:prSet/>
      <dgm:spPr/>
      <dgm:t>
        <a:bodyPr/>
        <a:lstStyle/>
        <a:p>
          <a:endParaRPr lang="fr-FR"/>
        </a:p>
      </dgm:t>
    </dgm:pt>
    <dgm:pt modelId="{81180D77-75B5-490D-9B67-AA57C87ABABB}" type="sibTrans" cxnId="{8518F05B-7413-45C0-A66F-7DDA66292CE2}">
      <dgm:prSet/>
      <dgm:spPr/>
      <dgm:t>
        <a:bodyPr/>
        <a:lstStyle/>
        <a:p>
          <a:endParaRPr lang="fr-FR"/>
        </a:p>
      </dgm:t>
    </dgm:pt>
    <dgm:pt modelId="{D75E1879-A9AB-4470-8BAF-61BEAD8C2BD7}">
      <dgm:prSet custT="1"/>
      <dgm:spPr/>
      <dgm:t>
        <a:bodyPr/>
        <a:lstStyle/>
        <a:p>
          <a:pPr algn="just"/>
          <a:r>
            <a:rPr lang="fr-FR" sz="1000" b="1" dirty="0" smtClean="0">
              <a:solidFill>
                <a:schemeClr val="tx1"/>
              </a:solidFill>
              <a:latin typeface="Arial" panose="020B0604020202020204" pitchFamily="34" charset="0"/>
              <a:cs typeface="Arial" panose="020B0604020202020204" pitchFamily="34" charset="0"/>
            </a:rPr>
            <a:t>8.2: </a:t>
          </a:r>
          <a:r>
            <a:rPr lang="fr-FR" sz="1000" dirty="0" smtClean="0">
              <a:solidFill>
                <a:schemeClr val="tx1"/>
              </a:solidFill>
              <a:latin typeface="Arial" panose="020B0604020202020204" pitchFamily="34" charset="0"/>
              <a:cs typeface="Arial" panose="020B0604020202020204" pitchFamily="34" charset="0"/>
            </a:rPr>
            <a:t>Mise en œuvre d’un SGBD climatologiques dans les centres opérationnels et au Siège</a:t>
          </a:r>
          <a:endParaRPr lang="fr-FR" sz="1000" dirty="0">
            <a:solidFill>
              <a:schemeClr val="tx1"/>
            </a:solidFill>
            <a:latin typeface="Arial" panose="020B0604020202020204" pitchFamily="34" charset="0"/>
            <a:cs typeface="Arial" panose="020B0604020202020204" pitchFamily="34" charset="0"/>
          </a:endParaRPr>
        </a:p>
      </dgm:t>
    </dgm:pt>
    <dgm:pt modelId="{9EEC170D-4C2A-4F83-83C6-BB62C71EC5AE}" type="parTrans" cxnId="{2BB0AF66-D441-4169-9C51-6991C8D802BB}">
      <dgm:prSet/>
      <dgm:spPr/>
      <dgm:t>
        <a:bodyPr/>
        <a:lstStyle/>
        <a:p>
          <a:endParaRPr lang="fr-FR"/>
        </a:p>
      </dgm:t>
    </dgm:pt>
    <dgm:pt modelId="{C9328B54-D8C6-4FA9-AB0C-362D4FEC8742}" type="sibTrans" cxnId="{2BB0AF66-D441-4169-9C51-6991C8D802BB}">
      <dgm:prSet/>
      <dgm:spPr/>
      <dgm:t>
        <a:bodyPr/>
        <a:lstStyle/>
        <a:p>
          <a:endParaRPr lang="fr-FR"/>
        </a:p>
      </dgm:t>
    </dgm:pt>
    <dgm:pt modelId="{9E1C53C1-40E1-4C7A-B61F-81F1339403EE}">
      <dgm:prSet custT="1"/>
      <dgm:spPr/>
      <dgm:t>
        <a:bodyPr/>
        <a:lstStyle/>
        <a:p>
          <a:pPr algn="just"/>
          <a:r>
            <a:rPr lang="fr-FR" sz="1000" b="1" dirty="0" smtClean="0">
              <a:solidFill>
                <a:schemeClr val="tx1"/>
              </a:solidFill>
              <a:latin typeface="Arial" panose="020B0604020202020204" pitchFamily="34" charset="0"/>
              <a:cs typeface="Arial" panose="020B0604020202020204" pitchFamily="34" charset="0"/>
            </a:rPr>
            <a:t>8.7: </a:t>
          </a:r>
          <a:r>
            <a:rPr lang="fr-FR" sz="1000" dirty="0" smtClean="0">
              <a:solidFill>
                <a:schemeClr val="tx1"/>
              </a:solidFill>
              <a:latin typeface="Arial" panose="020B0604020202020204" pitchFamily="34" charset="0"/>
              <a:cs typeface="Arial" panose="020B0604020202020204" pitchFamily="34" charset="0"/>
            </a:rPr>
            <a:t>De plus en plus vers l’automatisation des fonctions et des services météorologiques </a:t>
          </a:r>
          <a:endParaRPr lang="fr-FR" sz="1000" dirty="0">
            <a:solidFill>
              <a:schemeClr val="tx1"/>
            </a:solidFill>
            <a:latin typeface="Arial" panose="020B0604020202020204" pitchFamily="34" charset="0"/>
            <a:cs typeface="Arial" panose="020B0604020202020204" pitchFamily="34" charset="0"/>
          </a:endParaRPr>
        </a:p>
      </dgm:t>
    </dgm:pt>
    <dgm:pt modelId="{9EF263B8-CA76-4D58-9498-5115060A9CFF}" type="parTrans" cxnId="{860EBE32-5D9D-4E2D-8802-7AC4750263DB}">
      <dgm:prSet/>
      <dgm:spPr/>
      <dgm:t>
        <a:bodyPr/>
        <a:lstStyle/>
        <a:p>
          <a:endParaRPr lang="fr-FR"/>
        </a:p>
      </dgm:t>
    </dgm:pt>
    <dgm:pt modelId="{322C47A0-32F8-43FC-B098-88CA41591945}" type="sibTrans" cxnId="{860EBE32-5D9D-4E2D-8802-7AC4750263DB}">
      <dgm:prSet/>
      <dgm:spPr/>
      <dgm:t>
        <a:bodyPr/>
        <a:lstStyle/>
        <a:p>
          <a:endParaRPr lang="fr-FR"/>
        </a:p>
      </dgm:t>
    </dgm:pt>
    <dgm:pt modelId="{806164DA-05C1-4F58-B672-BF54BE74E8CA}">
      <dgm:prSet custT="1"/>
      <dgm:spPr/>
      <dgm:t>
        <a:bodyPr/>
        <a:lstStyle/>
        <a:p>
          <a:pPr algn="just"/>
          <a:r>
            <a:rPr lang="fr-FR" sz="1000" b="1" dirty="0" smtClean="0">
              <a:solidFill>
                <a:schemeClr val="tx1"/>
              </a:solidFill>
              <a:latin typeface="Arial" pitchFamily="34" charset="0"/>
              <a:cs typeface="Arial" pitchFamily="34" charset="0"/>
            </a:rPr>
            <a:t>8.6: M</a:t>
          </a:r>
          <a:r>
            <a:rPr lang="fr-FR" sz="1000" dirty="0" smtClean="0">
              <a:solidFill>
                <a:schemeClr val="tx1"/>
              </a:solidFill>
              <a:latin typeface="Arial" pitchFamily="34" charset="0"/>
              <a:cs typeface="Arial" pitchFamily="34" charset="0"/>
            </a:rPr>
            <a:t>ise en œuvre d’un centre régional de métrologie et de calibration</a:t>
          </a:r>
          <a:endParaRPr lang="fr-FR" sz="1000" dirty="0">
            <a:solidFill>
              <a:schemeClr val="tx1"/>
            </a:solidFill>
            <a:latin typeface="Arial" pitchFamily="34" charset="0"/>
            <a:cs typeface="Arial" pitchFamily="34" charset="0"/>
          </a:endParaRPr>
        </a:p>
      </dgm:t>
    </dgm:pt>
    <dgm:pt modelId="{F10B1999-696A-4541-98BC-0582694B23F5}" type="parTrans" cxnId="{ACB03443-7CF8-448E-92D3-4BC3FAC9118E}">
      <dgm:prSet/>
      <dgm:spPr/>
      <dgm:t>
        <a:bodyPr/>
        <a:lstStyle/>
        <a:p>
          <a:endParaRPr lang="fr-FR"/>
        </a:p>
      </dgm:t>
    </dgm:pt>
    <dgm:pt modelId="{8CCC20FF-6A9D-4D87-9E54-E95AD9DA5909}" type="sibTrans" cxnId="{ACB03443-7CF8-448E-92D3-4BC3FAC9118E}">
      <dgm:prSet/>
      <dgm:spPr>
        <a:solidFill>
          <a:srgbClr val="CDC6D7"/>
        </a:solidFill>
      </dgm:spPr>
      <dgm:t>
        <a:bodyPr/>
        <a:lstStyle/>
        <a:p>
          <a:endParaRPr lang="fr-FR"/>
        </a:p>
      </dgm:t>
    </dgm:pt>
    <dgm:pt modelId="{F20336C3-5E93-4A17-A2FC-4DDD63F68C56}" type="pres">
      <dgm:prSet presAssocID="{F7B3D36A-BF23-4CCA-AA7E-FC960C2C7C1A}" presName="Name0" presStyleCnt="0">
        <dgm:presLayoutVars>
          <dgm:chMax val="7"/>
          <dgm:chPref val="7"/>
          <dgm:dir/>
        </dgm:presLayoutVars>
      </dgm:prSet>
      <dgm:spPr/>
      <dgm:t>
        <a:bodyPr/>
        <a:lstStyle/>
        <a:p>
          <a:endParaRPr lang="fr-FR"/>
        </a:p>
      </dgm:t>
    </dgm:pt>
    <dgm:pt modelId="{C608C561-5A1D-44AA-8B34-DB60F5E66AA0}" type="pres">
      <dgm:prSet presAssocID="{F7B3D36A-BF23-4CCA-AA7E-FC960C2C7C1A}" presName="dot1" presStyleLbl="alignNode1" presStyleIdx="0" presStyleCnt="18"/>
      <dgm:spPr/>
      <dgm:t>
        <a:bodyPr/>
        <a:lstStyle/>
        <a:p>
          <a:endParaRPr lang="fr-FR"/>
        </a:p>
      </dgm:t>
    </dgm:pt>
    <dgm:pt modelId="{0C1B5492-51EF-4047-93ED-A4A9529CA66D}" type="pres">
      <dgm:prSet presAssocID="{F7B3D36A-BF23-4CCA-AA7E-FC960C2C7C1A}" presName="dot2" presStyleLbl="alignNode1" presStyleIdx="1" presStyleCnt="18"/>
      <dgm:spPr/>
      <dgm:t>
        <a:bodyPr/>
        <a:lstStyle/>
        <a:p>
          <a:endParaRPr lang="fr-FR"/>
        </a:p>
      </dgm:t>
    </dgm:pt>
    <dgm:pt modelId="{0C52992D-6CD0-41C8-9F5D-A48733EF4E37}" type="pres">
      <dgm:prSet presAssocID="{F7B3D36A-BF23-4CCA-AA7E-FC960C2C7C1A}" presName="dot3" presStyleLbl="alignNode1" presStyleIdx="2" presStyleCnt="18"/>
      <dgm:spPr/>
      <dgm:t>
        <a:bodyPr/>
        <a:lstStyle/>
        <a:p>
          <a:endParaRPr lang="fr-FR"/>
        </a:p>
      </dgm:t>
    </dgm:pt>
    <dgm:pt modelId="{05850AB1-9E83-4079-B210-343AB54477A9}" type="pres">
      <dgm:prSet presAssocID="{F7B3D36A-BF23-4CCA-AA7E-FC960C2C7C1A}" presName="dot4" presStyleLbl="alignNode1" presStyleIdx="3" presStyleCnt="18"/>
      <dgm:spPr/>
      <dgm:t>
        <a:bodyPr/>
        <a:lstStyle/>
        <a:p>
          <a:endParaRPr lang="fr-FR"/>
        </a:p>
      </dgm:t>
    </dgm:pt>
    <dgm:pt modelId="{419C4F2C-FBE1-4D6C-AF05-700A6DA306D2}" type="pres">
      <dgm:prSet presAssocID="{F7B3D36A-BF23-4CCA-AA7E-FC960C2C7C1A}" presName="dot5" presStyleLbl="alignNode1" presStyleIdx="4" presStyleCnt="18"/>
      <dgm:spPr/>
      <dgm:t>
        <a:bodyPr/>
        <a:lstStyle/>
        <a:p>
          <a:endParaRPr lang="fr-FR"/>
        </a:p>
      </dgm:t>
    </dgm:pt>
    <dgm:pt modelId="{859DAEC0-2D13-4B7D-9FDF-5E38A3BFF195}" type="pres">
      <dgm:prSet presAssocID="{F7B3D36A-BF23-4CCA-AA7E-FC960C2C7C1A}" presName="dot6" presStyleLbl="alignNode1" presStyleIdx="5" presStyleCnt="18"/>
      <dgm:spPr/>
      <dgm:t>
        <a:bodyPr/>
        <a:lstStyle/>
        <a:p>
          <a:endParaRPr lang="fr-FR"/>
        </a:p>
      </dgm:t>
    </dgm:pt>
    <dgm:pt modelId="{E4C2D9CE-CEE3-49E4-BD0F-06223F2EA40C}" type="pres">
      <dgm:prSet presAssocID="{F7B3D36A-BF23-4CCA-AA7E-FC960C2C7C1A}" presName="dot7" presStyleLbl="alignNode1" presStyleIdx="6" presStyleCnt="18"/>
      <dgm:spPr/>
      <dgm:t>
        <a:bodyPr/>
        <a:lstStyle/>
        <a:p>
          <a:endParaRPr lang="fr-FR"/>
        </a:p>
      </dgm:t>
    </dgm:pt>
    <dgm:pt modelId="{ECB85630-9A5B-4A5A-8CCD-2AB25B3C90BA}" type="pres">
      <dgm:prSet presAssocID="{F7B3D36A-BF23-4CCA-AA7E-FC960C2C7C1A}" presName="dot8" presStyleLbl="alignNode1" presStyleIdx="7" presStyleCnt="18"/>
      <dgm:spPr/>
      <dgm:t>
        <a:bodyPr/>
        <a:lstStyle/>
        <a:p>
          <a:endParaRPr lang="fr-FR"/>
        </a:p>
      </dgm:t>
    </dgm:pt>
    <dgm:pt modelId="{A30F5EF4-23DF-4444-B372-8EF695919A53}" type="pres">
      <dgm:prSet presAssocID="{F7B3D36A-BF23-4CCA-AA7E-FC960C2C7C1A}" presName="dot9" presStyleLbl="alignNode1" presStyleIdx="8" presStyleCnt="18"/>
      <dgm:spPr/>
      <dgm:t>
        <a:bodyPr/>
        <a:lstStyle/>
        <a:p>
          <a:endParaRPr lang="fr-FR"/>
        </a:p>
      </dgm:t>
    </dgm:pt>
    <dgm:pt modelId="{2757C8C4-223E-4F45-A9FD-7E24934DC6BC}" type="pres">
      <dgm:prSet presAssocID="{F7B3D36A-BF23-4CCA-AA7E-FC960C2C7C1A}" presName="dot10" presStyleLbl="alignNode1" presStyleIdx="9" presStyleCnt="18"/>
      <dgm:spPr/>
      <dgm:t>
        <a:bodyPr/>
        <a:lstStyle/>
        <a:p>
          <a:endParaRPr lang="fr-FR"/>
        </a:p>
      </dgm:t>
    </dgm:pt>
    <dgm:pt modelId="{9FA6F574-6CD4-4BEF-859A-CCB4FED74BC4}" type="pres">
      <dgm:prSet presAssocID="{F7B3D36A-BF23-4CCA-AA7E-FC960C2C7C1A}" presName="dot11" presStyleLbl="alignNode1" presStyleIdx="10" presStyleCnt="18"/>
      <dgm:spPr/>
      <dgm:t>
        <a:bodyPr/>
        <a:lstStyle/>
        <a:p>
          <a:endParaRPr lang="fr-FR"/>
        </a:p>
      </dgm:t>
    </dgm:pt>
    <dgm:pt modelId="{282858DE-B9A3-4FA6-B195-2F8A47A7C0EB}" type="pres">
      <dgm:prSet presAssocID="{F7B3D36A-BF23-4CCA-AA7E-FC960C2C7C1A}" presName="dotArrow1" presStyleLbl="alignNode1" presStyleIdx="11" presStyleCnt="18"/>
      <dgm:spPr/>
      <dgm:t>
        <a:bodyPr/>
        <a:lstStyle/>
        <a:p>
          <a:endParaRPr lang="fr-FR"/>
        </a:p>
      </dgm:t>
    </dgm:pt>
    <dgm:pt modelId="{50C3FE9D-873B-42AC-B96A-1EDCC4CE712C}" type="pres">
      <dgm:prSet presAssocID="{F7B3D36A-BF23-4CCA-AA7E-FC960C2C7C1A}" presName="dotArrow2" presStyleLbl="alignNode1" presStyleIdx="12" presStyleCnt="18"/>
      <dgm:spPr/>
      <dgm:t>
        <a:bodyPr/>
        <a:lstStyle/>
        <a:p>
          <a:endParaRPr lang="fr-FR"/>
        </a:p>
      </dgm:t>
    </dgm:pt>
    <dgm:pt modelId="{F11B89DF-DED8-4D04-B546-A3B3D8853E2D}" type="pres">
      <dgm:prSet presAssocID="{F7B3D36A-BF23-4CCA-AA7E-FC960C2C7C1A}" presName="dotArrow3" presStyleLbl="alignNode1" presStyleIdx="13" presStyleCnt="18"/>
      <dgm:spPr/>
      <dgm:t>
        <a:bodyPr/>
        <a:lstStyle/>
        <a:p>
          <a:endParaRPr lang="fr-FR"/>
        </a:p>
      </dgm:t>
    </dgm:pt>
    <dgm:pt modelId="{446507BE-5870-4B43-B0E3-B6E641BF66D6}" type="pres">
      <dgm:prSet presAssocID="{F7B3D36A-BF23-4CCA-AA7E-FC960C2C7C1A}" presName="dotArrow4" presStyleLbl="alignNode1" presStyleIdx="14" presStyleCnt="18"/>
      <dgm:spPr/>
      <dgm:t>
        <a:bodyPr/>
        <a:lstStyle/>
        <a:p>
          <a:endParaRPr lang="fr-FR"/>
        </a:p>
      </dgm:t>
    </dgm:pt>
    <dgm:pt modelId="{60DB92B6-F4A3-4BF7-B0DC-A5DEB395EA42}" type="pres">
      <dgm:prSet presAssocID="{F7B3D36A-BF23-4CCA-AA7E-FC960C2C7C1A}" presName="dotArrow5" presStyleLbl="alignNode1" presStyleIdx="15" presStyleCnt="18"/>
      <dgm:spPr/>
      <dgm:t>
        <a:bodyPr/>
        <a:lstStyle/>
        <a:p>
          <a:endParaRPr lang="fr-FR"/>
        </a:p>
      </dgm:t>
    </dgm:pt>
    <dgm:pt modelId="{DCF63C28-BF1F-474F-BCA2-B67C474AD4B7}" type="pres">
      <dgm:prSet presAssocID="{F7B3D36A-BF23-4CCA-AA7E-FC960C2C7C1A}" presName="dotArrow6" presStyleLbl="alignNode1" presStyleIdx="16" presStyleCnt="18"/>
      <dgm:spPr/>
      <dgm:t>
        <a:bodyPr/>
        <a:lstStyle/>
        <a:p>
          <a:endParaRPr lang="fr-FR"/>
        </a:p>
      </dgm:t>
    </dgm:pt>
    <dgm:pt modelId="{542F41FE-7D1B-4547-A81A-B8A2ED2633E7}" type="pres">
      <dgm:prSet presAssocID="{F7B3D36A-BF23-4CCA-AA7E-FC960C2C7C1A}" presName="dotArrow7" presStyleLbl="alignNode1" presStyleIdx="17" presStyleCnt="18"/>
      <dgm:spPr/>
      <dgm:t>
        <a:bodyPr/>
        <a:lstStyle/>
        <a:p>
          <a:endParaRPr lang="fr-FR"/>
        </a:p>
      </dgm:t>
    </dgm:pt>
    <dgm:pt modelId="{C3320B5F-E006-46DD-A654-13833265D02B}" type="pres">
      <dgm:prSet presAssocID="{871C169A-E074-4FB4-BE84-75E7440451A2}" presName="parTx1" presStyleLbl="node1" presStyleIdx="0" presStyleCnt="7" custScaleX="144158" custLinFactNeighborX="25764" custLinFactNeighborY="-27160"/>
      <dgm:spPr/>
      <dgm:t>
        <a:bodyPr/>
        <a:lstStyle/>
        <a:p>
          <a:endParaRPr lang="fr-FR"/>
        </a:p>
      </dgm:t>
    </dgm:pt>
    <dgm:pt modelId="{E023EBE3-AD3D-496F-A8B7-9EA9D1072A4F}" type="pres">
      <dgm:prSet presAssocID="{2E72C322-FC10-47AB-BFAC-79E26FE9E51D}" presName="picture1" presStyleCnt="0"/>
      <dgm:spPr/>
      <dgm:t>
        <a:bodyPr/>
        <a:lstStyle/>
        <a:p>
          <a:endParaRPr lang="fr-FR"/>
        </a:p>
      </dgm:t>
    </dgm:pt>
    <dgm:pt modelId="{163F1049-C1B8-4DB0-90E2-AA9BFD18A598}" type="pres">
      <dgm:prSet presAssocID="{2E72C322-FC10-47AB-BFAC-79E26FE9E51D}" presName="imageRepeatNode" presStyleLbl="fgImgPlace1" presStyleIdx="0" presStyleCnt="7"/>
      <dgm:spPr/>
      <dgm:t>
        <a:bodyPr/>
        <a:lstStyle/>
        <a:p>
          <a:endParaRPr lang="fr-FR"/>
        </a:p>
      </dgm:t>
    </dgm:pt>
    <dgm:pt modelId="{E457395E-EB74-47F7-9726-EFD7859D452E}" type="pres">
      <dgm:prSet presAssocID="{D75E1879-A9AB-4470-8BAF-61BEAD8C2BD7}" presName="parTx2" presStyleLbl="node1" presStyleIdx="1" presStyleCnt="7" custScaleX="171168" custScaleY="160019" custLinFactNeighborX="32716" custLinFactNeighborY="-48888"/>
      <dgm:spPr/>
      <dgm:t>
        <a:bodyPr/>
        <a:lstStyle/>
        <a:p>
          <a:endParaRPr lang="fr-FR"/>
        </a:p>
      </dgm:t>
    </dgm:pt>
    <dgm:pt modelId="{255B0AC1-F319-4B6B-BEB8-D648CA3F3AF6}" type="pres">
      <dgm:prSet presAssocID="{C9328B54-D8C6-4FA9-AB0C-362D4FEC8742}" presName="picture2" presStyleCnt="0"/>
      <dgm:spPr/>
      <dgm:t>
        <a:bodyPr/>
        <a:lstStyle/>
        <a:p>
          <a:endParaRPr lang="fr-FR"/>
        </a:p>
      </dgm:t>
    </dgm:pt>
    <dgm:pt modelId="{08BA0D94-0AE4-464D-9FD5-34D08A91D443}" type="pres">
      <dgm:prSet presAssocID="{C9328B54-D8C6-4FA9-AB0C-362D4FEC8742}" presName="imageRepeatNode" presStyleLbl="fgImgPlace1" presStyleIdx="1" presStyleCnt="7"/>
      <dgm:spPr/>
      <dgm:t>
        <a:bodyPr/>
        <a:lstStyle/>
        <a:p>
          <a:endParaRPr lang="fr-FR"/>
        </a:p>
      </dgm:t>
    </dgm:pt>
    <dgm:pt modelId="{C320C4D3-C468-4F99-8416-87ECA29665CD}" type="pres">
      <dgm:prSet presAssocID="{B39B66AD-0B41-49A5-9750-BBA91AFBFFBF}" presName="parTx3" presStyleLbl="node1" presStyleIdx="2" presStyleCnt="7" custScaleX="173651" custLinFactNeighborX="38290" custLinFactNeighborY="-27160"/>
      <dgm:spPr/>
      <dgm:t>
        <a:bodyPr/>
        <a:lstStyle/>
        <a:p>
          <a:endParaRPr lang="fr-FR"/>
        </a:p>
      </dgm:t>
    </dgm:pt>
    <dgm:pt modelId="{98EECE44-8E90-4931-9A97-5E367B79315C}" type="pres">
      <dgm:prSet presAssocID="{81180D77-75B5-490D-9B67-AA57C87ABABB}" presName="picture3" presStyleCnt="0"/>
      <dgm:spPr/>
      <dgm:t>
        <a:bodyPr/>
        <a:lstStyle/>
        <a:p>
          <a:endParaRPr lang="fr-FR"/>
        </a:p>
      </dgm:t>
    </dgm:pt>
    <dgm:pt modelId="{301F31FF-14ED-439F-B6DD-37EC2B72EBF0}" type="pres">
      <dgm:prSet presAssocID="{81180D77-75B5-490D-9B67-AA57C87ABABB}" presName="imageRepeatNode" presStyleLbl="fgImgPlace1" presStyleIdx="2" presStyleCnt="7"/>
      <dgm:spPr/>
      <dgm:t>
        <a:bodyPr/>
        <a:lstStyle/>
        <a:p>
          <a:endParaRPr lang="fr-FR"/>
        </a:p>
      </dgm:t>
    </dgm:pt>
    <dgm:pt modelId="{A6B34520-EA25-4FDC-97E4-4E0D40FEF101}" type="pres">
      <dgm:prSet presAssocID="{1C6BC3F1-8DC0-434B-BD22-89C77302A1DB}" presName="parTx4" presStyleLbl="node1" presStyleIdx="3" presStyleCnt="7" custScaleX="175728" custLinFactNeighborX="35800" custLinFactNeighborY="-26144"/>
      <dgm:spPr/>
      <dgm:t>
        <a:bodyPr/>
        <a:lstStyle/>
        <a:p>
          <a:endParaRPr lang="fr-FR"/>
        </a:p>
      </dgm:t>
    </dgm:pt>
    <dgm:pt modelId="{602B057F-3477-400A-A1D0-A10B2EB119E4}" type="pres">
      <dgm:prSet presAssocID="{21F8CD8D-1386-47A7-B924-E76B2D8CB29B}" presName="picture4" presStyleCnt="0"/>
      <dgm:spPr/>
      <dgm:t>
        <a:bodyPr/>
        <a:lstStyle/>
        <a:p>
          <a:endParaRPr lang="fr-FR"/>
        </a:p>
      </dgm:t>
    </dgm:pt>
    <dgm:pt modelId="{8C07256D-C56A-4B51-B8EA-D8F089DCA99A}" type="pres">
      <dgm:prSet presAssocID="{21F8CD8D-1386-47A7-B924-E76B2D8CB29B}" presName="imageRepeatNode" presStyleLbl="fgImgPlace1" presStyleIdx="3" presStyleCnt="7"/>
      <dgm:spPr/>
      <dgm:t>
        <a:bodyPr/>
        <a:lstStyle/>
        <a:p>
          <a:endParaRPr lang="fr-FR"/>
        </a:p>
      </dgm:t>
    </dgm:pt>
    <dgm:pt modelId="{50336F71-78EF-4F05-8D08-3A120B129BC9}" type="pres">
      <dgm:prSet presAssocID="{4C303949-033E-48B0-8C23-3EBCABF1296A}" presName="parTx5" presStyleLbl="node1" presStyleIdx="4" presStyleCnt="7" custScaleX="182932" custScaleY="128344" custLinFactNeighborX="38590" custLinFactNeighborY="-42071"/>
      <dgm:spPr/>
      <dgm:t>
        <a:bodyPr/>
        <a:lstStyle/>
        <a:p>
          <a:endParaRPr lang="fr-FR"/>
        </a:p>
      </dgm:t>
    </dgm:pt>
    <dgm:pt modelId="{5566A6E4-E732-43AF-93CA-0DF794EBE4B9}" type="pres">
      <dgm:prSet presAssocID="{F83D7A6F-174B-4F64-82BA-574685924938}" presName="picture5" presStyleCnt="0"/>
      <dgm:spPr/>
      <dgm:t>
        <a:bodyPr/>
        <a:lstStyle/>
        <a:p>
          <a:endParaRPr lang="fr-FR"/>
        </a:p>
      </dgm:t>
    </dgm:pt>
    <dgm:pt modelId="{C6E7C0CD-135B-4CD3-A065-35B1F385B56C}" type="pres">
      <dgm:prSet presAssocID="{F83D7A6F-174B-4F64-82BA-574685924938}" presName="imageRepeatNode" presStyleLbl="fgImgPlace1" presStyleIdx="4" presStyleCnt="7"/>
      <dgm:spPr/>
      <dgm:t>
        <a:bodyPr/>
        <a:lstStyle/>
        <a:p>
          <a:endParaRPr lang="fr-FR"/>
        </a:p>
      </dgm:t>
    </dgm:pt>
    <dgm:pt modelId="{E8D52849-AE29-44D0-B346-2959FB4D577F}" type="pres">
      <dgm:prSet presAssocID="{806164DA-05C1-4F58-B672-BF54BE74E8CA}" presName="parTx6" presStyleLbl="node1" presStyleIdx="5" presStyleCnt="7" custScaleX="175659" custLinFactNeighborX="38292" custLinFactNeighborY="-25917"/>
      <dgm:spPr/>
      <dgm:t>
        <a:bodyPr/>
        <a:lstStyle/>
        <a:p>
          <a:endParaRPr lang="fr-FR"/>
        </a:p>
      </dgm:t>
    </dgm:pt>
    <dgm:pt modelId="{E81E077E-B404-450A-B953-B49803CADC02}" type="pres">
      <dgm:prSet presAssocID="{8CCC20FF-6A9D-4D87-9E54-E95AD9DA5909}" presName="picture6" presStyleCnt="0"/>
      <dgm:spPr/>
      <dgm:t>
        <a:bodyPr/>
        <a:lstStyle/>
        <a:p>
          <a:endParaRPr lang="fr-FR"/>
        </a:p>
      </dgm:t>
    </dgm:pt>
    <dgm:pt modelId="{C39855F0-8DEF-4515-B88E-30E2063C8B53}" type="pres">
      <dgm:prSet presAssocID="{8CCC20FF-6A9D-4D87-9E54-E95AD9DA5909}" presName="imageRepeatNode" presStyleLbl="fgImgPlace1" presStyleIdx="5" presStyleCnt="7"/>
      <dgm:spPr/>
      <dgm:t>
        <a:bodyPr/>
        <a:lstStyle/>
        <a:p>
          <a:endParaRPr lang="fr-FR"/>
        </a:p>
      </dgm:t>
    </dgm:pt>
    <dgm:pt modelId="{C19DC783-FC1D-4058-977A-825857AB436A}" type="pres">
      <dgm:prSet presAssocID="{9E1C53C1-40E1-4C7A-B61F-81F1339403EE}" presName="parTx7" presStyleLbl="node1" presStyleIdx="6" presStyleCnt="7" custScaleX="164575" custScaleY="136104" custLinFactNeighborX="31560" custLinFactNeighborY="-53765"/>
      <dgm:spPr/>
      <dgm:t>
        <a:bodyPr/>
        <a:lstStyle/>
        <a:p>
          <a:endParaRPr lang="fr-FR"/>
        </a:p>
      </dgm:t>
    </dgm:pt>
    <dgm:pt modelId="{9E5BCC2A-391A-42D2-A56F-1A46B00C57D7}" type="pres">
      <dgm:prSet presAssocID="{322C47A0-32F8-43FC-B098-88CA41591945}" presName="picture7" presStyleCnt="0"/>
      <dgm:spPr/>
      <dgm:t>
        <a:bodyPr/>
        <a:lstStyle/>
        <a:p>
          <a:endParaRPr lang="fr-FR"/>
        </a:p>
      </dgm:t>
    </dgm:pt>
    <dgm:pt modelId="{5EDC3C3D-AA35-490E-A9BA-6781B625CD9D}" type="pres">
      <dgm:prSet presAssocID="{322C47A0-32F8-43FC-B098-88CA41591945}" presName="imageRepeatNode" presStyleLbl="fgImgPlace1" presStyleIdx="6" presStyleCnt="7"/>
      <dgm:spPr/>
      <dgm:t>
        <a:bodyPr/>
        <a:lstStyle/>
        <a:p>
          <a:endParaRPr lang="fr-FR"/>
        </a:p>
      </dgm:t>
    </dgm:pt>
  </dgm:ptLst>
  <dgm:cxnLst>
    <dgm:cxn modelId="{55565445-AFA2-46DD-8FCB-CCF1AB77960B}" srcId="{F7B3D36A-BF23-4CCA-AA7E-FC960C2C7C1A}" destId="{4C303949-033E-48B0-8C23-3EBCABF1296A}" srcOrd="4" destOrd="0" parTransId="{D36EFC54-F5C4-437A-8131-DB6A39FC98A6}" sibTransId="{F83D7A6F-174B-4F64-82BA-574685924938}"/>
    <dgm:cxn modelId="{2BB0AF66-D441-4169-9C51-6991C8D802BB}" srcId="{F7B3D36A-BF23-4CCA-AA7E-FC960C2C7C1A}" destId="{D75E1879-A9AB-4470-8BAF-61BEAD8C2BD7}" srcOrd="1" destOrd="0" parTransId="{9EEC170D-4C2A-4F83-83C6-BB62C71EC5AE}" sibTransId="{C9328B54-D8C6-4FA9-AB0C-362D4FEC8742}"/>
    <dgm:cxn modelId="{ACB03443-7CF8-448E-92D3-4BC3FAC9118E}" srcId="{F7B3D36A-BF23-4CCA-AA7E-FC960C2C7C1A}" destId="{806164DA-05C1-4F58-B672-BF54BE74E8CA}" srcOrd="5" destOrd="0" parTransId="{F10B1999-696A-4541-98BC-0582694B23F5}" sibTransId="{8CCC20FF-6A9D-4D87-9E54-E95AD9DA5909}"/>
    <dgm:cxn modelId="{0BBF8FA3-C1FC-479F-AC6E-A866011EFC86}" type="presOf" srcId="{81180D77-75B5-490D-9B67-AA57C87ABABB}" destId="{301F31FF-14ED-439F-B6DD-37EC2B72EBF0}" srcOrd="0" destOrd="0" presId="urn:microsoft.com/office/officeart/2008/layout/AscendingPictureAccentProcess"/>
    <dgm:cxn modelId="{D0A220FD-D299-46BE-AE24-1B1E5E66CDF3}" type="presOf" srcId="{21F8CD8D-1386-47A7-B924-E76B2D8CB29B}" destId="{8C07256D-C56A-4B51-B8EA-D8F089DCA99A}" srcOrd="0" destOrd="0" presId="urn:microsoft.com/office/officeart/2008/layout/AscendingPictureAccentProcess"/>
    <dgm:cxn modelId="{9874E90E-675C-4910-A533-A8F706060A40}" type="presOf" srcId="{9E1C53C1-40E1-4C7A-B61F-81F1339403EE}" destId="{C19DC783-FC1D-4058-977A-825857AB436A}" srcOrd="0" destOrd="0" presId="urn:microsoft.com/office/officeart/2008/layout/AscendingPictureAccentProcess"/>
    <dgm:cxn modelId="{436E7D78-472B-4B0F-AEFB-05C7B7C1A879}" type="presOf" srcId="{F7B3D36A-BF23-4CCA-AA7E-FC960C2C7C1A}" destId="{F20336C3-5E93-4A17-A2FC-4DDD63F68C56}" srcOrd="0" destOrd="0" presId="urn:microsoft.com/office/officeart/2008/layout/AscendingPictureAccentProcess"/>
    <dgm:cxn modelId="{E2CF9F1E-503B-40D9-A29F-F120E50379B5}" type="presOf" srcId="{C9328B54-D8C6-4FA9-AB0C-362D4FEC8742}" destId="{08BA0D94-0AE4-464D-9FD5-34D08A91D443}" srcOrd="0" destOrd="0" presId="urn:microsoft.com/office/officeart/2008/layout/AscendingPictureAccentProcess"/>
    <dgm:cxn modelId="{BCF24C86-6CCF-4CC0-840F-44E2D04B9E8C}" type="presOf" srcId="{F83D7A6F-174B-4F64-82BA-574685924938}" destId="{C6E7C0CD-135B-4CD3-A065-35B1F385B56C}" srcOrd="0" destOrd="0" presId="urn:microsoft.com/office/officeart/2008/layout/AscendingPictureAccentProcess"/>
    <dgm:cxn modelId="{860EBE32-5D9D-4E2D-8802-7AC4750263DB}" srcId="{F7B3D36A-BF23-4CCA-AA7E-FC960C2C7C1A}" destId="{9E1C53C1-40E1-4C7A-B61F-81F1339403EE}" srcOrd="6" destOrd="0" parTransId="{9EF263B8-CA76-4D58-9498-5115060A9CFF}" sibTransId="{322C47A0-32F8-43FC-B098-88CA41591945}"/>
    <dgm:cxn modelId="{48AB38C7-5278-4744-A6AA-0AF7D37E9579}" type="presOf" srcId="{8CCC20FF-6A9D-4D87-9E54-E95AD9DA5909}" destId="{C39855F0-8DEF-4515-B88E-30E2063C8B53}" srcOrd="0" destOrd="0" presId="urn:microsoft.com/office/officeart/2008/layout/AscendingPictureAccentProcess"/>
    <dgm:cxn modelId="{D42E0C0A-C6B1-4A2E-8697-74DA64890736}" type="presOf" srcId="{871C169A-E074-4FB4-BE84-75E7440451A2}" destId="{C3320B5F-E006-46DD-A654-13833265D02B}" srcOrd="0" destOrd="0" presId="urn:microsoft.com/office/officeart/2008/layout/AscendingPictureAccentProcess"/>
    <dgm:cxn modelId="{CE918F5E-679D-48AA-BFC1-448FF053FACF}" type="presOf" srcId="{4C303949-033E-48B0-8C23-3EBCABF1296A}" destId="{50336F71-78EF-4F05-8D08-3A120B129BC9}" srcOrd="0" destOrd="0" presId="urn:microsoft.com/office/officeart/2008/layout/AscendingPictureAccentProcess"/>
    <dgm:cxn modelId="{2096F863-D4F3-49F3-80CF-06595050A307}" type="presOf" srcId="{B39B66AD-0B41-49A5-9750-BBA91AFBFFBF}" destId="{C320C4D3-C468-4F99-8416-87ECA29665CD}" srcOrd="0" destOrd="0" presId="urn:microsoft.com/office/officeart/2008/layout/AscendingPictureAccentProcess"/>
    <dgm:cxn modelId="{8D498644-2709-4D48-8A13-541C468D1819}" type="presOf" srcId="{D75E1879-A9AB-4470-8BAF-61BEAD8C2BD7}" destId="{E457395E-EB74-47F7-9726-EFD7859D452E}" srcOrd="0" destOrd="0" presId="urn:microsoft.com/office/officeart/2008/layout/AscendingPictureAccentProcess"/>
    <dgm:cxn modelId="{554233E7-8FDF-49E0-9703-87E9D037BEFB}" srcId="{F7B3D36A-BF23-4CCA-AA7E-FC960C2C7C1A}" destId="{871C169A-E074-4FB4-BE84-75E7440451A2}" srcOrd="0" destOrd="0" parTransId="{514A54D5-C680-410F-BEC4-080E47B13221}" sibTransId="{2E72C322-FC10-47AB-BFAC-79E26FE9E51D}"/>
    <dgm:cxn modelId="{2006FC1D-5A88-4D9B-AF9A-3D301261320A}" type="presOf" srcId="{322C47A0-32F8-43FC-B098-88CA41591945}" destId="{5EDC3C3D-AA35-490E-A9BA-6781B625CD9D}" srcOrd="0" destOrd="0" presId="urn:microsoft.com/office/officeart/2008/layout/AscendingPictureAccentProcess"/>
    <dgm:cxn modelId="{A124E097-A1E5-4C39-9C41-B5CB3B0AED73}" srcId="{F7B3D36A-BF23-4CCA-AA7E-FC960C2C7C1A}" destId="{1C6BC3F1-8DC0-434B-BD22-89C77302A1DB}" srcOrd="3" destOrd="0" parTransId="{DFFEDE95-22D2-4C6D-B8B1-AF2070D9567D}" sibTransId="{21F8CD8D-1386-47A7-B924-E76B2D8CB29B}"/>
    <dgm:cxn modelId="{A55FC0D9-48E6-4B46-9102-66C09AD81631}" type="presOf" srcId="{2E72C322-FC10-47AB-BFAC-79E26FE9E51D}" destId="{163F1049-C1B8-4DB0-90E2-AA9BFD18A598}" srcOrd="0" destOrd="0" presId="urn:microsoft.com/office/officeart/2008/layout/AscendingPictureAccentProcess"/>
    <dgm:cxn modelId="{93B3AD19-DCDC-448E-B826-9CF24CF8CC7C}" type="presOf" srcId="{1C6BC3F1-8DC0-434B-BD22-89C77302A1DB}" destId="{A6B34520-EA25-4FDC-97E4-4E0D40FEF101}" srcOrd="0" destOrd="0" presId="urn:microsoft.com/office/officeart/2008/layout/AscendingPictureAccentProcess"/>
    <dgm:cxn modelId="{8518F05B-7413-45C0-A66F-7DDA66292CE2}" srcId="{F7B3D36A-BF23-4CCA-AA7E-FC960C2C7C1A}" destId="{B39B66AD-0B41-49A5-9750-BBA91AFBFFBF}" srcOrd="2" destOrd="0" parTransId="{D4A4EE7E-0517-42A9-8E99-17DA8AE57D46}" sibTransId="{81180D77-75B5-490D-9B67-AA57C87ABABB}"/>
    <dgm:cxn modelId="{58C31523-0AE3-48A6-957C-D0488A838370}" type="presOf" srcId="{806164DA-05C1-4F58-B672-BF54BE74E8CA}" destId="{E8D52849-AE29-44D0-B346-2959FB4D577F}" srcOrd="0" destOrd="0" presId="urn:microsoft.com/office/officeart/2008/layout/AscendingPictureAccentProcess"/>
    <dgm:cxn modelId="{809161E4-FD7F-4F6C-BD53-3631513CE68E}" type="presParOf" srcId="{F20336C3-5E93-4A17-A2FC-4DDD63F68C56}" destId="{C608C561-5A1D-44AA-8B34-DB60F5E66AA0}" srcOrd="0" destOrd="0" presId="urn:microsoft.com/office/officeart/2008/layout/AscendingPictureAccentProcess"/>
    <dgm:cxn modelId="{5F67DFE7-66FF-4EB6-9BDE-3F06D0778898}" type="presParOf" srcId="{F20336C3-5E93-4A17-A2FC-4DDD63F68C56}" destId="{0C1B5492-51EF-4047-93ED-A4A9529CA66D}" srcOrd="1" destOrd="0" presId="urn:microsoft.com/office/officeart/2008/layout/AscendingPictureAccentProcess"/>
    <dgm:cxn modelId="{7FBAB8B4-8DAE-47A4-9029-71879781DBA0}" type="presParOf" srcId="{F20336C3-5E93-4A17-A2FC-4DDD63F68C56}" destId="{0C52992D-6CD0-41C8-9F5D-A48733EF4E37}" srcOrd="2" destOrd="0" presId="urn:microsoft.com/office/officeart/2008/layout/AscendingPictureAccentProcess"/>
    <dgm:cxn modelId="{CA17D4A6-A2A2-4CC1-95AA-3176194B9311}" type="presParOf" srcId="{F20336C3-5E93-4A17-A2FC-4DDD63F68C56}" destId="{05850AB1-9E83-4079-B210-343AB54477A9}" srcOrd="3" destOrd="0" presId="urn:microsoft.com/office/officeart/2008/layout/AscendingPictureAccentProcess"/>
    <dgm:cxn modelId="{B7FE36DF-01AE-4764-A91A-D5969194B0A3}" type="presParOf" srcId="{F20336C3-5E93-4A17-A2FC-4DDD63F68C56}" destId="{419C4F2C-FBE1-4D6C-AF05-700A6DA306D2}" srcOrd="4" destOrd="0" presId="urn:microsoft.com/office/officeart/2008/layout/AscendingPictureAccentProcess"/>
    <dgm:cxn modelId="{07F0BF7C-7D30-4422-8ED9-797E8A55BF41}" type="presParOf" srcId="{F20336C3-5E93-4A17-A2FC-4DDD63F68C56}" destId="{859DAEC0-2D13-4B7D-9FDF-5E38A3BFF195}" srcOrd="5" destOrd="0" presId="urn:microsoft.com/office/officeart/2008/layout/AscendingPictureAccentProcess"/>
    <dgm:cxn modelId="{609B8277-9275-4E80-9BE6-433C1DD4BE7E}" type="presParOf" srcId="{F20336C3-5E93-4A17-A2FC-4DDD63F68C56}" destId="{E4C2D9CE-CEE3-49E4-BD0F-06223F2EA40C}" srcOrd="6" destOrd="0" presId="urn:microsoft.com/office/officeart/2008/layout/AscendingPictureAccentProcess"/>
    <dgm:cxn modelId="{3CE617E7-154A-408C-A52B-E5C45261BCA8}" type="presParOf" srcId="{F20336C3-5E93-4A17-A2FC-4DDD63F68C56}" destId="{ECB85630-9A5B-4A5A-8CCD-2AB25B3C90BA}" srcOrd="7" destOrd="0" presId="urn:microsoft.com/office/officeart/2008/layout/AscendingPictureAccentProcess"/>
    <dgm:cxn modelId="{CDF1FA27-9745-4A86-B660-D0ED9B2EB967}" type="presParOf" srcId="{F20336C3-5E93-4A17-A2FC-4DDD63F68C56}" destId="{A30F5EF4-23DF-4444-B372-8EF695919A53}" srcOrd="8" destOrd="0" presId="urn:microsoft.com/office/officeart/2008/layout/AscendingPictureAccentProcess"/>
    <dgm:cxn modelId="{6892F32F-0330-43EF-BFA8-7BA374888B3A}" type="presParOf" srcId="{F20336C3-5E93-4A17-A2FC-4DDD63F68C56}" destId="{2757C8C4-223E-4F45-A9FD-7E24934DC6BC}" srcOrd="9" destOrd="0" presId="urn:microsoft.com/office/officeart/2008/layout/AscendingPictureAccentProcess"/>
    <dgm:cxn modelId="{7F3CF001-0F1D-45B0-82F0-3499B8C0AF9D}" type="presParOf" srcId="{F20336C3-5E93-4A17-A2FC-4DDD63F68C56}" destId="{9FA6F574-6CD4-4BEF-859A-CCB4FED74BC4}" srcOrd="10" destOrd="0" presId="urn:microsoft.com/office/officeart/2008/layout/AscendingPictureAccentProcess"/>
    <dgm:cxn modelId="{8EBA58FF-DC84-4F55-B436-9BFDA1130568}" type="presParOf" srcId="{F20336C3-5E93-4A17-A2FC-4DDD63F68C56}" destId="{282858DE-B9A3-4FA6-B195-2F8A47A7C0EB}" srcOrd="11" destOrd="0" presId="urn:microsoft.com/office/officeart/2008/layout/AscendingPictureAccentProcess"/>
    <dgm:cxn modelId="{B5B654AD-F2B9-42CA-ACB3-8CE2D8795403}" type="presParOf" srcId="{F20336C3-5E93-4A17-A2FC-4DDD63F68C56}" destId="{50C3FE9D-873B-42AC-B96A-1EDCC4CE712C}" srcOrd="12" destOrd="0" presId="urn:microsoft.com/office/officeart/2008/layout/AscendingPictureAccentProcess"/>
    <dgm:cxn modelId="{3D8748D8-65F4-4216-9B54-F40BFC761B7E}" type="presParOf" srcId="{F20336C3-5E93-4A17-A2FC-4DDD63F68C56}" destId="{F11B89DF-DED8-4D04-B546-A3B3D8853E2D}" srcOrd="13" destOrd="0" presId="urn:microsoft.com/office/officeart/2008/layout/AscendingPictureAccentProcess"/>
    <dgm:cxn modelId="{F6E4660C-8C13-4661-97A8-E2558A539B15}" type="presParOf" srcId="{F20336C3-5E93-4A17-A2FC-4DDD63F68C56}" destId="{446507BE-5870-4B43-B0E3-B6E641BF66D6}" srcOrd="14" destOrd="0" presId="urn:microsoft.com/office/officeart/2008/layout/AscendingPictureAccentProcess"/>
    <dgm:cxn modelId="{6E5A6F6B-83A5-4840-8531-0E3C878A361E}" type="presParOf" srcId="{F20336C3-5E93-4A17-A2FC-4DDD63F68C56}" destId="{60DB92B6-F4A3-4BF7-B0DC-A5DEB395EA42}" srcOrd="15" destOrd="0" presId="urn:microsoft.com/office/officeart/2008/layout/AscendingPictureAccentProcess"/>
    <dgm:cxn modelId="{A0EBE77C-145D-4C65-9D8B-7BEFF5632FED}" type="presParOf" srcId="{F20336C3-5E93-4A17-A2FC-4DDD63F68C56}" destId="{DCF63C28-BF1F-474F-BCA2-B67C474AD4B7}" srcOrd="16" destOrd="0" presId="urn:microsoft.com/office/officeart/2008/layout/AscendingPictureAccentProcess"/>
    <dgm:cxn modelId="{E6C2E879-62F6-4B17-AD23-C982B05D9B82}" type="presParOf" srcId="{F20336C3-5E93-4A17-A2FC-4DDD63F68C56}" destId="{542F41FE-7D1B-4547-A81A-B8A2ED2633E7}" srcOrd="17" destOrd="0" presId="urn:microsoft.com/office/officeart/2008/layout/AscendingPictureAccentProcess"/>
    <dgm:cxn modelId="{6D94E440-0258-48C4-9CE5-4529CD261DE2}" type="presParOf" srcId="{F20336C3-5E93-4A17-A2FC-4DDD63F68C56}" destId="{C3320B5F-E006-46DD-A654-13833265D02B}" srcOrd="18" destOrd="0" presId="urn:microsoft.com/office/officeart/2008/layout/AscendingPictureAccentProcess"/>
    <dgm:cxn modelId="{4F1DBB8C-93C8-492B-A34C-65DD2187FCBB}" type="presParOf" srcId="{F20336C3-5E93-4A17-A2FC-4DDD63F68C56}" destId="{E023EBE3-AD3D-496F-A8B7-9EA9D1072A4F}" srcOrd="19" destOrd="0" presId="urn:microsoft.com/office/officeart/2008/layout/AscendingPictureAccentProcess"/>
    <dgm:cxn modelId="{C554E4D9-55F2-45C0-8D08-462604A32DA5}" type="presParOf" srcId="{E023EBE3-AD3D-496F-A8B7-9EA9D1072A4F}" destId="{163F1049-C1B8-4DB0-90E2-AA9BFD18A598}" srcOrd="0" destOrd="0" presId="urn:microsoft.com/office/officeart/2008/layout/AscendingPictureAccentProcess"/>
    <dgm:cxn modelId="{E9FBCD80-AACB-4C8C-91C5-D0D17B360438}" type="presParOf" srcId="{F20336C3-5E93-4A17-A2FC-4DDD63F68C56}" destId="{E457395E-EB74-47F7-9726-EFD7859D452E}" srcOrd="20" destOrd="0" presId="urn:microsoft.com/office/officeart/2008/layout/AscendingPictureAccentProcess"/>
    <dgm:cxn modelId="{B8DB313C-9750-4F64-8FE4-489C9E93A500}" type="presParOf" srcId="{F20336C3-5E93-4A17-A2FC-4DDD63F68C56}" destId="{255B0AC1-F319-4B6B-BEB8-D648CA3F3AF6}" srcOrd="21" destOrd="0" presId="urn:microsoft.com/office/officeart/2008/layout/AscendingPictureAccentProcess"/>
    <dgm:cxn modelId="{36FCC938-C2E2-4ED4-9223-E80A9C08C5A8}" type="presParOf" srcId="{255B0AC1-F319-4B6B-BEB8-D648CA3F3AF6}" destId="{08BA0D94-0AE4-464D-9FD5-34D08A91D443}" srcOrd="0" destOrd="0" presId="urn:microsoft.com/office/officeart/2008/layout/AscendingPictureAccentProcess"/>
    <dgm:cxn modelId="{2C6DB702-735B-4BFB-A7F4-1D66ACC428B2}" type="presParOf" srcId="{F20336C3-5E93-4A17-A2FC-4DDD63F68C56}" destId="{C320C4D3-C468-4F99-8416-87ECA29665CD}" srcOrd="22" destOrd="0" presId="urn:microsoft.com/office/officeart/2008/layout/AscendingPictureAccentProcess"/>
    <dgm:cxn modelId="{77DE9F31-5128-43AA-B022-FFA0E7B4A380}" type="presParOf" srcId="{F20336C3-5E93-4A17-A2FC-4DDD63F68C56}" destId="{98EECE44-8E90-4931-9A97-5E367B79315C}" srcOrd="23" destOrd="0" presId="urn:microsoft.com/office/officeart/2008/layout/AscendingPictureAccentProcess"/>
    <dgm:cxn modelId="{44F01D54-15A9-4A94-9FA5-B8F7804A5A17}" type="presParOf" srcId="{98EECE44-8E90-4931-9A97-5E367B79315C}" destId="{301F31FF-14ED-439F-B6DD-37EC2B72EBF0}" srcOrd="0" destOrd="0" presId="urn:microsoft.com/office/officeart/2008/layout/AscendingPictureAccentProcess"/>
    <dgm:cxn modelId="{4B296AC0-3B13-41E3-8470-86E6A15DEBE0}" type="presParOf" srcId="{F20336C3-5E93-4A17-A2FC-4DDD63F68C56}" destId="{A6B34520-EA25-4FDC-97E4-4E0D40FEF101}" srcOrd="24" destOrd="0" presId="urn:microsoft.com/office/officeart/2008/layout/AscendingPictureAccentProcess"/>
    <dgm:cxn modelId="{03CE86E0-6E6F-425E-BD7B-7935EC5B5E79}" type="presParOf" srcId="{F20336C3-5E93-4A17-A2FC-4DDD63F68C56}" destId="{602B057F-3477-400A-A1D0-A10B2EB119E4}" srcOrd="25" destOrd="0" presId="urn:microsoft.com/office/officeart/2008/layout/AscendingPictureAccentProcess"/>
    <dgm:cxn modelId="{8734D7C7-0ACC-4D59-A50D-28AA392A7A3C}" type="presParOf" srcId="{602B057F-3477-400A-A1D0-A10B2EB119E4}" destId="{8C07256D-C56A-4B51-B8EA-D8F089DCA99A}" srcOrd="0" destOrd="0" presId="urn:microsoft.com/office/officeart/2008/layout/AscendingPictureAccentProcess"/>
    <dgm:cxn modelId="{520E0062-119B-4C83-A164-C7DCE215A5C5}" type="presParOf" srcId="{F20336C3-5E93-4A17-A2FC-4DDD63F68C56}" destId="{50336F71-78EF-4F05-8D08-3A120B129BC9}" srcOrd="26" destOrd="0" presId="urn:microsoft.com/office/officeart/2008/layout/AscendingPictureAccentProcess"/>
    <dgm:cxn modelId="{A76395C0-7BF6-4358-AE67-932A83D6DAF3}" type="presParOf" srcId="{F20336C3-5E93-4A17-A2FC-4DDD63F68C56}" destId="{5566A6E4-E732-43AF-93CA-0DF794EBE4B9}" srcOrd="27" destOrd="0" presId="urn:microsoft.com/office/officeart/2008/layout/AscendingPictureAccentProcess"/>
    <dgm:cxn modelId="{6DA67718-E418-4F69-A505-C0CBEA8EA3D7}" type="presParOf" srcId="{5566A6E4-E732-43AF-93CA-0DF794EBE4B9}" destId="{C6E7C0CD-135B-4CD3-A065-35B1F385B56C}" srcOrd="0" destOrd="0" presId="urn:microsoft.com/office/officeart/2008/layout/AscendingPictureAccentProcess"/>
    <dgm:cxn modelId="{A9D7AB98-72A4-43BF-9245-CC550E5A6BD6}" type="presParOf" srcId="{F20336C3-5E93-4A17-A2FC-4DDD63F68C56}" destId="{E8D52849-AE29-44D0-B346-2959FB4D577F}" srcOrd="28" destOrd="0" presId="urn:microsoft.com/office/officeart/2008/layout/AscendingPictureAccentProcess"/>
    <dgm:cxn modelId="{91D3160B-B375-434D-9E6A-EEF4E7F55C54}" type="presParOf" srcId="{F20336C3-5E93-4A17-A2FC-4DDD63F68C56}" destId="{E81E077E-B404-450A-B953-B49803CADC02}" srcOrd="29" destOrd="0" presId="urn:microsoft.com/office/officeart/2008/layout/AscendingPictureAccentProcess"/>
    <dgm:cxn modelId="{2610E75C-077F-412C-AD6F-FC615D427082}" type="presParOf" srcId="{E81E077E-B404-450A-B953-B49803CADC02}" destId="{C39855F0-8DEF-4515-B88E-30E2063C8B53}" srcOrd="0" destOrd="0" presId="urn:microsoft.com/office/officeart/2008/layout/AscendingPictureAccentProcess"/>
    <dgm:cxn modelId="{93913329-E11D-4FD0-B23F-A8F0D90585C1}" type="presParOf" srcId="{F20336C3-5E93-4A17-A2FC-4DDD63F68C56}" destId="{C19DC783-FC1D-4058-977A-825857AB436A}" srcOrd="30" destOrd="0" presId="urn:microsoft.com/office/officeart/2008/layout/AscendingPictureAccentProcess"/>
    <dgm:cxn modelId="{88219A11-F02B-4FA3-BC95-3BC4873F8E0E}" type="presParOf" srcId="{F20336C3-5E93-4A17-A2FC-4DDD63F68C56}" destId="{9E5BCC2A-391A-42D2-A56F-1A46B00C57D7}" srcOrd="31" destOrd="0" presId="urn:microsoft.com/office/officeart/2008/layout/AscendingPictureAccentProcess"/>
    <dgm:cxn modelId="{CB19363B-1FA5-4B7E-A8F0-97690327D0DD}" type="presParOf" srcId="{9E5BCC2A-391A-42D2-A56F-1A46B00C57D7}" destId="{5EDC3C3D-AA35-490E-A9BA-6781B625CD9D}"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10C2DB7-DA34-4E97-B588-EBAD53831D5E}" type="doc">
      <dgm:prSet loTypeId="urn:microsoft.com/office/officeart/2005/8/layout/venn1" loCatId="relationship" qsTypeId="urn:microsoft.com/office/officeart/2005/8/quickstyle/simple5" qsCatId="simple" csTypeId="urn:microsoft.com/office/officeart/2005/8/colors/accent3_5" csCatId="accent3" phldr="1"/>
      <dgm:spPr/>
    </dgm:pt>
    <dgm:pt modelId="{7E6E8F02-173A-4AEC-A5AC-38DC675C8BC7}">
      <dgm:prSet phldrT="[Texte]" custT="1"/>
      <dgm:spPr/>
      <dgm:t>
        <a:bodyPr/>
        <a:lstStyle/>
        <a:p>
          <a:r>
            <a:rPr lang="fr-FR" sz="1600" b="1" cap="all" baseline="0" dirty="0" smtClean="0">
              <a:latin typeface="Lucida Sans" pitchFamily="34" charset="0"/>
              <a:cs typeface="Arial" pitchFamily="34" charset="0"/>
            </a:rPr>
            <a:t>VOLETS</a:t>
          </a:r>
          <a:r>
            <a:rPr lang="fr-FR" sz="1400" b="1" cap="all" baseline="0" dirty="0" smtClean="0">
              <a:latin typeface="Lucida Sans" pitchFamily="34" charset="0"/>
              <a:cs typeface="Arial" pitchFamily="34" charset="0"/>
            </a:rPr>
            <a:t> </a:t>
          </a:r>
          <a:endParaRPr lang="fr-FR" sz="1100" b="1" cap="all" baseline="0" dirty="0" smtClean="0">
            <a:latin typeface="Lucida Sans" pitchFamily="34" charset="0"/>
            <a:cs typeface="Arial" pitchFamily="34" charset="0"/>
          </a:endParaRPr>
        </a:p>
        <a:p>
          <a:endParaRPr lang="fr-FR" sz="1100" cap="all" baseline="0" dirty="0" smtClean="0">
            <a:latin typeface="Lucida Sans" pitchFamily="34" charset="0"/>
            <a:cs typeface="Arial" pitchFamily="34" charset="0"/>
          </a:endParaRPr>
        </a:p>
        <a:p>
          <a:r>
            <a:rPr lang="fr-FR" sz="1200" b="1" cap="all" baseline="0" dirty="0" smtClean="0">
              <a:latin typeface="Lucida Sans" pitchFamily="34" charset="0"/>
              <a:cs typeface="Arial" pitchFamily="34" charset="0"/>
            </a:rPr>
            <a:t>synoptique </a:t>
          </a:r>
        </a:p>
        <a:p>
          <a:r>
            <a:rPr lang="fr-FR" sz="1200" b="1" cap="all" baseline="0" dirty="0" smtClean="0">
              <a:latin typeface="Lucida Sans" pitchFamily="34" charset="0"/>
              <a:cs typeface="Arial" pitchFamily="34" charset="0"/>
            </a:rPr>
            <a:t>et </a:t>
          </a:r>
        </a:p>
        <a:p>
          <a:r>
            <a:rPr lang="fr-FR" sz="1200" b="1" cap="all" baseline="0" dirty="0" smtClean="0">
              <a:latin typeface="Lucida Sans" pitchFamily="34" charset="0"/>
              <a:cs typeface="Arial" pitchFamily="34" charset="0"/>
            </a:rPr>
            <a:t>climatologique</a:t>
          </a:r>
          <a:endParaRPr lang="fr-FR" sz="1200" b="1" cap="all" baseline="0" dirty="0">
            <a:latin typeface="Lucida Sans" pitchFamily="34" charset="0"/>
            <a:cs typeface="Arial" pitchFamily="34" charset="0"/>
          </a:endParaRPr>
        </a:p>
      </dgm:t>
    </dgm:pt>
    <dgm:pt modelId="{BDFDF313-49F5-418F-8625-4BD25AFF5FBE}" type="parTrans" cxnId="{626D1E27-E644-4205-866A-603EB61D81BB}">
      <dgm:prSet/>
      <dgm:spPr/>
      <dgm:t>
        <a:bodyPr/>
        <a:lstStyle/>
        <a:p>
          <a:endParaRPr lang="fr-FR" sz="900">
            <a:latin typeface="Arial" pitchFamily="34" charset="0"/>
            <a:cs typeface="Arial" pitchFamily="34" charset="0"/>
          </a:endParaRPr>
        </a:p>
      </dgm:t>
    </dgm:pt>
    <dgm:pt modelId="{9417C7CF-F46D-4E79-981A-98C70FF2DC18}" type="sibTrans" cxnId="{626D1E27-E644-4205-866A-603EB61D81BB}">
      <dgm:prSet/>
      <dgm:spPr/>
      <dgm:t>
        <a:bodyPr/>
        <a:lstStyle/>
        <a:p>
          <a:endParaRPr lang="fr-FR" sz="900">
            <a:latin typeface="Arial" pitchFamily="34" charset="0"/>
            <a:cs typeface="Arial" pitchFamily="34" charset="0"/>
          </a:endParaRPr>
        </a:p>
      </dgm:t>
    </dgm:pt>
    <dgm:pt modelId="{FE14880D-566E-47E9-8F7A-D63CBBCE46A3}" type="pres">
      <dgm:prSet presAssocID="{910C2DB7-DA34-4E97-B588-EBAD53831D5E}" presName="compositeShape" presStyleCnt="0">
        <dgm:presLayoutVars>
          <dgm:chMax val="7"/>
          <dgm:dir/>
          <dgm:resizeHandles val="exact"/>
        </dgm:presLayoutVars>
      </dgm:prSet>
      <dgm:spPr/>
    </dgm:pt>
    <dgm:pt modelId="{DA1D7826-E5CF-4C95-994A-924E6B5CCACE}" type="pres">
      <dgm:prSet presAssocID="{7E6E8F02-173A-4AEC-A5AC-38DC675C8BC7}" presName="circ1TxSh" presStyleLbl="vennNode1" presStyleIdx="0" presStyleCnt="1" custScaleX="96218" custScaleY="98025" custLinFactNeighborX="-8458" custLinFactNeighborY="2395"/>
      <dgm:spPr/>
      <dgm:t>
        <a:bodyPr/>
        <a:lstStyle/>
        <a:p>
          <a:endParaRPr lang="fr-FR"/>
        </a:p>
      </dgm:t>
    </dgm:pt>
  </dgm:ptLst>
  <dgm:cxnLst>
    <dgm:cxn modelId="{FAD9C77B-C491-40F6-B0E3-9816663A9CEC}" type="presOf" srcId="{7E6E8F02-173A-4AEC-A5AC-38DC675C8BC7}" destId="{DA1D7826-E5CF-4C95-994A-924E6B5CCACE}" srcOrd="0" destOrd="0" presId="urn:microsoft.com/office/officeart/2005/8/layout/venn1"/>
    <dgm:cxn modelId="{89AD9F14-B6C2-4334-81F2-706482DF256E}" type="presOf" srcId="{910C2DB7-DA34-4E97-B588-EBAD53831D5E}" destId="{FE14880D-566E-47E9-8F7A-D63CBBCE46A3}" srcOrd="0" destOrd="0" presId="urn:microsoft.com/office/officeart/2005/8/layout/venn1"/>
    <dgm:cxn modelId="{626D1E27-E644-4205-866A-603EB61D81BB}" srcId="{910C2DB7-DA34-4E97-B588-EBAD53831D5E}" destId="{7E6E8F02-173A-4AEC-A5AC-38DC675C8BC7}" srcOrd="0" destOrd="0" parTransId="{BDFDF313-49F5-418F-8625-4BD25AFF5FBE}" sibTransId="{9417C7CF-F46D-4E79-981A-98C70FF2DC18}"/>
    <dgm:cxn modelId="{1B2F35F5-1F5A-4A92-8423-3417A8E15548}" type="presParOf" srcId="{FE14880D-566E-47E9-8F7A-D63CBBCE46A3}" destId="{DA1D7826-E5CF-4C95-994A-924E6B5CCACE}" srcOrd="0" destOrd="0" presId="urn:microsoft.com/office/officeart/2005/8/layout/venn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08C561-5A1D-44AA-8B34-DB60F5E66AA0}">
      <dsp:nvSpPr>
        <dsp:cNvPr id="0" name=""/>
        <dsp:cNvSpPr/>
      </dsp:nvSpPr>
      <dsp:spPr>
        <a:xfrm>
          <a:off x="2701573" y="5152453"/>
          <a:ext cx="71833" cy="71833"/>
        </a:xfrm>
        <a:prstGeom prst="ellips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C1B5492-51EF-4047-93ED-A4A9529CA66D}">
      <dsp:nvSpPr>
        <dsp:cNvPr id="0" name=""/>
        <dsp:cNvSpPr/>
      </dsp:nvSpPr>
      <dsp:spPr>
        <a:xfrm>
          <a:off x="2562436" y="5215042"/>
          <a:ext cx="71833" cy="71833"/>
        </a:xfrm>
        <a:prstGeom prst="ellipse">
          <a:avLst/>
        </a:prstGeom>
        <a:solidFill>
          <a:schemeClr val="accent3">
            <a:hueOff val="661780"/>
            <a:satOff val="-993"/>
            <a:lumOff val="-161"/>
            <a:alphaOff val="0"/>
          </a:schemeClr>
        </a:solidFill>
        <a:ln w="25400" cap="flat" cmpd="sng" algn="ctr">
          <a:solidFill>
            <a:schemeClr val="accent3">
              <a:hueOff val="661780"/>
              <a:satOff val="-993"/>
              <a:lumOff val="-16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C52992D-6CD0-41C8-9F5D-A48733EF4E37}">
      <dsp:nvSpPr>
        <dsp:cNvPr id="0" name=""/>
        <dsp:cNvSpPr/>
      </dsp:nvSpPr>
      <dsp:spPr>
        <a:xfrm>
          <a:off x="2421357" y="5268775"/>
          <a:ext cx="71833" cy="71833"/>
        </a:xfrm>
        <a:prstGeom prst="ellipse">
          <a:avLst/>
        </a:prstGeom>
        <a:solidFill>
          <a:schemeClr val="accent3">
            <a:hueOff val="1323560"/>
            <a:satOff val="-1986"/>
            <a:lumOff val="-323"/>
            <a:alphaOff val="0"/>
          </a:schemeClr>
        </a:solidFill>
        <a:ln w="25400" cap="flat" cmpd="sng" algn="ctr">
          <a:solidFill>
            <a:schemeClr val="accent3">
              <a:hueOff val="1323560"/>
              <a:satOff val="-1986"/>
              <a:lumOff val="-32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850AB1-9E83-4079-B210-343AB54477A9}">
      <dsp:nvSpPr>
        <dsp:cNvPr id="0" name=""/>
        <dsp:cNvSpPr/>
      </dsp:nvSpPr>
      <dsp:spPr>
        <a:xfrm>
          <a:off x="2278984" y="5313650"/>
          <a:ext cx="71833" cy="71833"/>
        </a:xfrm>
        <a:prstGeom prst="ellipse">
          <a:avLst/>
        </a:prstGeom>
        <a:solidFill>
          <a:schemeClr val="accent3">
            <a:hueOff val="1985341"/>
            <a:satOff val="-2979"/>
            <a:lumOff val="-484"/>
            <a:alphaOff val="0"/>
          </a:schemeClr>
        </a:solidFill>
        <a:ln w="25400" cap="flat" cmpd="sng" algn="ctr">
          <a:solidFill>
            <a:schemeClr val="accent3">
              <a:hueOff val="1985341"/>
              <a:satOff val="-2979"/>
              <a:lumOff val="-48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19C4F2C-FBE1-4D6C-AF05-700A6DA306D2}">
      <dsp:nvSpPr>
        <dsp:cNvPr id="0" name=""/>
        <dsp:cNvSpPr/>
      </dsp:nvSpPr>
      <dsp:spPr>
        <a:xfrm>
          <a:off x="2135316" y="5349669"/>
          <a:ext cx="71833" cy="71833"/>
        </a:xfrm>
        <a:prstGeom prst="ellipse">
          <a:avLst/>
        </a:prstGeom>
        <a:solidFill>
          <a:schemeClr val="accent3">
            <a:hueOff val="2647121"/>
            <a:satOff val="-3972"/>
            <a:lumOff val="-646"/>
            <a:alphaOff val="0"/>
          </a:schemeClr>
        </a:solidFill>
        <a:ln w="25400" cap="flat" cmpd="sng" algn="ctr">
          <a:solidFill>
            <a:schemeClr val="accent3">
              <a:hueOff val="2647121"/>
              <a:satOff val="-3972"/>
              <a:lumOff val="-64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9DAEC0-2D13-4B7D-9FDF-5E38A3BFF195}">
      <dsp:nvSpPr>
        <dsp:cNvPr id="0" name=""/>
        <dsp:cNvSpPr/>
      </dsp:nvSpPr>
      <dsp:spPr>
        <a:xfrm>
          <a:off x="3571343" y="4510617"/>
          <a:ext cx="71833" cy="71833"/>
        </a:xfrm>
        <a:prstGeom prst="ellipse">
          <a:avLst/>
        </a:prstGeom>
        <a:solidFill>
          <a:schemeClr val="accent3">
            <a:hueOff val="3308901"/>
            <a:satOff val="-4965"/>
            <a:lumOff val="-807"/>
            <a:alphaOff val="0"/>
          </a:schemeClr>
        </a:solidFill>
        <a:ln w="25400" cap="flat" cmpd="sng" algn="ctr">
          <a:solidFill>
            <a:schemeClr val="accent3">
              <a:hueOff val="3308901"/>
              <a:satOff val="-4965"/>
              <a:lumOff val="-80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4C2D9CE-CEE3-49E4-BD0F-06223F2EA40C}">
      <dsp:nvSpPr>
        <dsp:cNvPr id="0" name=""/>
        <dsp:cNvSpPr/>
      </dsp:nvSpPr>
      <dsp:spPr>
        <a:xfrm>
          <a:off x="3451620" y="4628120"/>
          <a:ext cx="71833" cy="71833"/>
        </a:xfrm>
        <a:prstGeom prst="ellipse">
          <a:avLst/>
        </a:prstGeom>
        <a:solidFill>
          <a:schemeClr val="accent3">
            <a:hueOff val="3970681"/>
            <a:satOff val="-5958"/>
            <a:lumOff val="-969"/>
            <a:alphaOff val="0"/>
          </a:schemeClr>
        </a:solidFill>
        <a:ln w="25400" cap="flat" cmpd="sng" algn="ctr">
          <a:solidFill>
            <a:schemeClr val="accent3">
              <a:hueOff val="3970681"/>
              <a:satOff val="-5958"/>
              <a:lumOff val="-96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B85630-9A5B-4A5A-8CCD-2AB25B3C90BA}">
      <dsp:nvSpPr>
        <dsp:cNvPr id="0" name=""/>
        <dsp:cNvSpPr/>
      </dsp:nvSpPr>
      <dsp:spPr>
        <a:xfrm>
          <a:off x="4123362" y="3784935"/>
          <a:ext cx="71833" cy="71833"/>
        </a:xfrm>
        <a:prstGeom prst="ellipse">
          <a:avLst/>
        </a:prstGeom>
        <a:solidFill>
          <a:schemeClr val="accent3">
            <a:hueOff val="4632462"/>
            <a:satOff val="-6951"/>
            <a:lumOff val="-1130"/>
            <a:alphaOff val="0"/>
          </a:schemeClr>
        </a:solidFill>
        <a:ln w="25400" cap="flat" cmpd="sng" algn="ctr">
          <a:solidFill>
            <a:schemeClr val="accent3">
              <a:hueOff val="4632462"/>
              <a:satOff val="-6951"/>
              <a:lumOff val="-113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30F5EF4-23DF-4444-B372-8EF695919A53}">
      <dsp:nvSpPr>
        <dsp:cNvPr id="0" name=""/>
        <dsp:cNvSpPr/>
      </dsp:nvSpPr>
      <dsp:spPr>
        <a:xfrm>
          <a:off x="4518124" y="2961826"/>
          <a:ext cx="71833" cy="71833"/>
        </a:xfrm>
        <a:prstGeom prst="ellipse">
          <a:avLst/>
        </a:prstGeom>
        <a:solidFill>
          <a:schemeClr val="accent3">
            <a:hueOff val="5294242"/>
            <a:satOff val="-7944"/>
            <a:lumOff val="-1292"/>
            <a:alphaOff val="0"/>
          </a:schemeClr>
        </a:solidFill>
        <a:ln w="25400" cap="flat" cmpd="sng" algn="ctr">
          <a:solidFill>
            <a:schemeClr val="accent3">
              <a:hueOff val="5294242"/>
              <a:satOff val="-7944"/>
              <a:lumOff val="-129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57C8C4-223E-4F45-A9FD-7E24934DC6BC}">
      <dsp:nvSpPr>
        <dsp:cNvPr id="0" name=""/>
        <dsp:cNvSpPr/>
      </dsp:nvSpPr>
      <dsp:spPr>
        <a:xfrm>
          <a:off x="4762099" y="2108603"/>
          <a:ext cx="71833" cy="71833"/>
        </a:xfrm>
        <a:prstGeom prst="ellipse">
          <a:avLst/>
        </a:prstGeom>
        <a:solidFill>
          <a:schemeClr val="accent3">
            <a:hueOff val="5956022"/>
            <a:satOff val="-8936"/>
            <a:lumOff val="-1453"/>
            <a:alphaOff val="0"/>
          </a:schemeClr>
        </a:solidFill>
        <a:ln w="25400" cap="flat" cmpd="sng" algn="ctr">
          <a:solidFill>
            <a:schemeClr val="accent3">
              <a:hueOff val="5956022"/>
              <a:satOff val="-8936"/>
              <a:lumOff val="-145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A6F574-6CD4-4BEF-859A-CCB4FED74BC4}">
      <dsp:nvSpPr>
        <dsp:cNvPr id="0" name=""/>
        <dsp:cNvSpPr/>
      </dsp:nvSpPr>
      <dsp:spPr>
        <a:xfrm>
          <a:off x="4874056" y="1267780"/>
          <a:ext cx="71833" cy="71833"/>
        </a:xfrm>
        <a:prstGeom prst="ellipse">
          <a:avLst/>
        </a:prstGeom>
        <a:solidFill>
          <a:schemeClr val="accent3">
            <a:hueOff val="6617802"/>
            <a:satOff val="-9929"/>
            <a:lumOff val="-1615"/>
            <a:alphaOff val="0"/>
          </a:schemeClr>
        </a:solidFill>
        <a:ln w="25400" cap="flat" cmpd="sng" algn="ctr">
          <a:solidFill>
            <a:schemeClr val="accent3">
              <a:hueOff val="6617802"/>
              <a:satOff val="-9929"/>
              <a:lumOff val="-161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2858DE-B9A3-4FA6-B195-2F8A47A7C0EB}">
      <dsp:nvSpPr>
        <dsp:cNvPr id="0" name=""/>
        <dsp:cNvSpPr/>
      </dsp:nvSpPr>
      <dsp:spPr>
        <a:xfrm>
          <a:off x="4707092" y="168333"/>
          <a:ext cx="71833" cy="71833"/>
        </a:xfrm>
        <a:prstGeom prst="ellipse">
          <a:avLst/>
        </a:prstGeom>
        <a:solidFill>
          <a:schemeClr val="accent3">
            <a:hueOff val="7279583"/>
            <a:satOff val="-10922"/>
            <a:lumOff val="-1776"/>
            <a:alphaOff val="0"/>
          </a:schemeClr>
        </a:solidFill>
        <a:ln w="25400" cap="flat" cmpd="sng" algn="ctr">
          <a:solidFill>
            <a:schemeClr val="accent3">
              <a:hueOff val="7279583"/>
              <a:satOff val="-10922"/>
              <a:lumOff val="-177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C3FE9D-873B-42AC-B96A-1EDCC4CE712C}">
      <dsp:nvSpPr>
        <dsp:cNvPr id="0" name=""/>
        <dsp:cNvSpPr/>
      </dsp:nvSpPr>
      <dsp:spPr>
        <a:xfrm>
          <a:off x="4815166" y="85668"/>
          <a:ext cx="71833" cy="71833"/>
        </a:xfrm>
        <a:prstGeom prst="ellipse">
          <a:avLst/>
        </a:prstGeom>
        <a:solidFill>
          <a:schemeClr val="accent3">
            <a:hueOff val="7941363"/>
            <a:satOff val="-11915"/>
            <a:lumOff val="-1938"/>
            <a:alphaOff val="0"/>
          </a:schemeClr>
        </a:solidFill>
        <a:ln w="25400" cap="flat" cmpd="sng" algn="ctr">
          <a:solidFill>
            <a:schemeClr val="accent3">
              <a:hueOff val="7941363"/>
              <a:satOff val="-11915"/>
              <a:lumOff val="-193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11B89DF-DED8-4D04-B546-A3B3D8853E2D}">
      <dsp:nvSpPr>
        <dsp:cNvPr id="0" name=""/>
        <dsp:cNvSpPr/>
      </dsp:nvSpPr>
      <dsp:spPr>
        <a:xfrm>
          <a:off x="4923240" y="3593"/>
          <a:ext cx="71833" cy="71833"/>
        </a:xfrm>
        <a:prstGeom prst="ellipse">
          <a:avLst/>
        </a:prstGeom>
        <a:solidFill>
          <a:schemeClr val="accent3">
            <a:hueOff val="8603143"/>
            <a:satOff val="-12908"/>
            <a:lumOff val="-2099"/>
            <a:alphaOff val="0"/>
          </a:schemeClr>
        </a:solidFill>
        <a:ln w="25400" cap="flat" cmpd="sng" algn="ctr">
          <a:solidFill>
            <a:schemeClr val="accent3">
              <a:hueOff val="8603143"/>
              <a:satOff val="-12908"/>
              <a:lumOff val="-209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46507BE-5870-4B43-B0E3-B6E641BF66D6}">
      <dsp:nvSpPr>
        <dsp:cNvPr id="0" name=""/>
        <dsp:cNvSpPr/>
      </dsp:nvSpPr>
      <dsp:spPr>
        <a:xfrm>
          <a:off x="5030667" y="85668"/>
          <a:ext cx="71833" cy="71833"/>
        </a:xfrm>
        <a:prstGeom prst="ellipse">
          <a:avLst/>
        </a:prstGeom>
        <a:solidFill>
          <a:schemeClr val="accent3">
            <a:hueOff val="9264923"/>
            <a:satOff val="-13901"/>
            <a:lumOff val="-2261"/>
            <a:alphaOff val="0"/>
          </a:schemeClr>
        </a:solidFill>
        <a:ln w="25400" cap="flat" cmpd="sng" algn="ctr">
          <a:solidFill>
            <a:schemeClr val="accent3">
              <a:hueOff val="9264923"/>
              <a:satOff val="-13901"/>
              <a:lumOff val="-226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DB92B6-F4A3-4BF7-B0DC-A5DEB395EA42}">
      <dsp:nvSpPr>
        <dsp:cNvPr id="0" name=""/>
        <dsp:cNvSpPr/>
      </dsp:nvSpPr>
      <dsp:spPr>
        <a:xfrm>
          <a:off x="5138741" y="168333"/>
          <a:ext cx="71833" cy="71833"/>
        </a:xfrm>
        <a:prstGeom prst="ellipse">
          <a:avLst/>
        </a:prstGeom>
        <a:solidFill>
          <a:schemeClr val="accent3">
            <a:hueOff val="9926703"/>
            <a:satOff val="-14894"/>
            <a:lumOff val="-2422"/>
            <a:alphaOff val="0"/>
          </a:schemeClr>
        </a:solidFill>
        <a:ln w="25400" cap="flat" cmpd="sng" algn="ctr">
          <a:solidFill>
            <a:schemeClr val="accent3">
              <a:hueOff val="9926703"/>
              <a:satOff val="-14894"/>
              <a:lumOff val="-242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F63C28-BF1F-474F-BCA2-B67C474AD4B7}">
      <dsp:nvSpPr>
        <dsp:cNvPr id="0" name=""/>
        <dsp:cNvSpPr/>
      </dsp:nvSpPr>
      <dsp:spPr>
        <a:xfrm>
          <a:off x="4923240" y="177190"/>
          <a:ext cx="71833" cy="71833"/>
        </a:xfrm>
        <a:prstGeom prst="ellipse">
          <a:avLst/>
        </a:prstGeom>
        <a:solidFill>
          <a:schemeClr val="accent3">
            <a:hueOff val="10588484"/>
            <a:satOff val="-15887"/>
            <a:lumOff val="-2584"/>
            <a:alphaOff val="0"/>
          </a:schemeClr>
        </a:solidFill>
        <a:ln w="25400" cap="flat" cmpd="sng" algn="ctr">
          <a:solidFill>
            <a:schemeClr val="accent3">
              <a:hueOff val="10588484"/>
              <a:satOff val="-15887"/>
              <a:lumOff val="-258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2F41FE-7D1B-4547-A81A-B8A2ED2633E7}">
      <dsp:nvSpPr>
        <dsp:cNvPr id="0" name=""/>
        <dsp:cNvSpPr/>
      </dsp:nvSpPr>
      <dsp:spPr>
        <a:xfrm>
          <a:off x="4923240" y="351377"/>
          <a:ext cx="71833" cy="71833"/>
        </a:xfrm>
        <a:prstGeom prst="ellipse">
          <a:avLst/>
        </a:prstGeom>
        <a:solidFill>
          <a:schemeClr val="accent3">
            <a:hueOff val="11250264"/>
            <a:satOff val="-16880"/>
            <a:lumOff val="-2745"/>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320B5F-E006-46DD-A654-13833265D02B}">
      <dsp:nvSpPr>
        <dsp:cNvPr id="0" name=""/>
        <dsp:cNvSpPr/>
      </dsp:nvSpPr>
      <dsp:spPr>
        <a:xfrm>
          <a:off x="1795428" y="5372473"/>
          <a:ext cx="2235273" cy="415687"/>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8204" tIns="38100" rIns="38100" bIns="38100" numCol="1" spcCol="1270" anchor="ctr" anchorCtr="0">
          <a:noAutofit/>
        </a:bodyPr>
        <a:lstStyle/>
        <a:p>
          <a:pPr lvl="0" algn="just" defTabSz="444500">
            <a:lnSpc>
              <a:spcPct val="90000"/>
            </a:lnSpc>
            <a:spcBef>
              <a:spcPct val="0"/>
            </a:spcBef>
            <a:spcAft>
              <a:spcPct val="35000"/>
            </a:spcAft>
          </a:pPr>
          <a:r>
            <a:rPr lang="fr-FR" sz="1000" b="1" kern="1200" dirty="0" smtClean="0">
              <a:solidFill>
                <a:schemeClr val="tx1"/>
              </a:solidFill>
              <a:latin typeface="Arial" panose="020B0604020202020204" pitchFamily="34" charset="0"/>
              <a:cs typeface="Arial" panose="020B0604020202020204" pitchFamily="34" charset="0"/>
            </a:rPr>
            <a:t>8.1:</a:t>
          </a:r>
          <a:r>
            <a:rPr lang="fr-FR" sz="1000" b="0" kern="1200" dirty="0" smtClean="0">
              <a:solidFill>
                <a:schemeClr val="tx1"/>
              </a:solidFill>
              <a:latin typeface="Arial" panose="020B0604020202020204" pitchFamily="34" charset="0"/>
              <a:cs typeface="Arial" panose="020B0604020202020204" pitchFamily="34" charset="0"/>
            </a:rPr>
            <a:t>  Amélioration de la qualité et de la quantité des données MET synoptiques</a:t>
          </a:r>
          <a:endParaRPr lang="fr-FR" sz="1000" b="0" kern="1200" dirty="0">
            <a:solidFill>
              <a:schemeClr val="tx1"/>
            </a:solidFill>
            <a:latin typeface="Arial" panose="020B0604020202020204" pitchFamily="34" charset="0"/>
            <a:cs typeface="Arial" panose="020B0604020202020204" pitchFamily="34" charset="0"/>
          </a:endParaRPr>
        </a:p>
      </dsp:txBody>
      <dsp:txXfrm>
        <a:off x="1815720" y="5392765"/>
        <a:ext cx="2194689" cy="375103"/>
      </dsp:txXfrm>
    </dsp:sp>
    <dsp:sp modelId="{163F1049-C1B8-4DB0-90E2-AA9BFD18A598}">
      <dsp:nvSpPr>
        <dsp:cNvPr id="0" name=""/>
        <dsp:cNvSpPr/>
      </dsp:nvSpPr>
      <dsp:spPr>
        <a:xfrm>
          <a:off x="1308258" y="5080905"/>
          <a:ext cx="718983" cy="719187"/>
        </a:xfrm>
        <a:prstGeom prst="ellipse">
          <a:avLst/>
        </a:prstGeom>
        <a:solidFill>
          <a:srgbClr val="C5D7DB"/>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457395E-EB74-47F7-9726-EFD7859D452E}">
      <dsp:nvSpPr>
        <dsp:cNvPr id="0" name=""/>
        <dsp:cNvSpPr/>
      </dsp:nvSpPr>
      <dsp:spPr>
        <a:xfrm>
          <a:off x="3154437" y="4626578"/>
          <a:ext cx="2654083" cy="665179"/>
        </a:xfrm>
        <a:prstGeom prst="roundRect">
          <a:avLst/>
        </a:prstGeom>
        <a:solidFill>
          <a:schemeClr val="accent3">
            <a:hueOff val="1875044"/>
            <a:satOff val="-2813"/>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8204" tIns="38100" rIns="38100" bIns="38100" numCol="1" spcCol="1270" anchor="ctr" anchorCtr="0">
          <a:noAutofit/>
        </a:bodyPr>
        <a:lstStyle/>
        <a:p>
          <a:pPr lvl="0" algn="just" defTabSz="444500">
            <a:lnSpc>
              <a:spcPct val="90000"/>
            </a:lnSpc>
            <a:spcBef>
              <a:spcPct val="0"/>
            </a:spcBef>
            <a:spcAft>
              <a:spcPct val="35000"/>
            </a:spcAft>
          </a:pPr>
          <a:r>
            <a:rPr lang="fr-FR" sz="1000" b="1" kern="1200" dirty="0" smtClean="0">
              <a:solidFill>
                <a:schemeClr val="tx1"/>
              </a:solidFill>
              <a:latin typeface="Arial" panose="020B0604020202020204" pitchFamily="34" charset="0"/>
              <a:cs typeface="Arial" panose="020B0604020202020204" pitchFamily="34" charset="0"/>
            </a:rPr>
            <a:t>8.2: </a:t>
          </a:r>
          <a:r>
            <a:rPr lang="fr-FR" sz="1000" kern="1200" dirty="0" smtClean="0">
              <a:solidFill>
                <a:schemeClr val="tx1"/>
              </a:solidFill>
              <a:latin typeface="Arial" panose="020B0604020202020204" pitchFamily="34" charset="0"/>
              <a:cs typeface="Arial" panose="020B0604020202020204" pitchFamily="34" charset="0"/>
            </a:rPr>
            <a:t>Mise en œuvre d’un SGBD climatologiques dans les centres opérationnels et au Siège</a:t>
          </a:r>
          <a:endParaRPr lang="fr-FR" sz="1000" kern="1200" dirty="0">
            <a:solidFill>
              <a:schemeClr val="tx1"/>
            </a:solidFill>
            <a:latin typeface="Arial" panose="020B0604020202020204" pitchFamily="34" charset="0"/>
            <a:cs typeface="Arial" panose="020B0604020202020204" pitchFamily="34" charset="0"/>
          </a:endParaRPr>
        </a:p>
      </dsp:txBody>
      <dsp:txXfrm>
        <a:off x="3186908" y="4659049"/>
        <a:ext cx="2589141" cy="600237"/>
      </dsp:txXfrm>
    </dsp:sp>
    <dsp:sp modelId="{08BA0D94-0AE4-464D-9FD5-34D08A91D443}">
      <dsp:nvSpPr>
        <dsp:cNvPr id="0" name=""/>
        <dsp:cNvSpPr/>
      </dsp:nvSpPr>
      <dsp:spPr>
        <a:xfrm>
          <a:off x="2768876" y="4550077"/>
          <a:ext cx="718983" cy="719187"/>
        </a:xfrm>
        <a:prstGeom prst="ellipse">
          <a:avLst/>
        </a:prstGeom>
        <a:solidFill>
          <a:schemeClr val="accent3">
            <a:tint val="50000"/>
            <a:hueOff val="1792033"/>
            <a:satOff val="-2351"/>
            <a:lumOff val="-23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320C4D3-C468-4F99-8416-87ECA29665CD}">
      <dsp:nvSpPr>
        <dsp:cNvPr id="0" name=""/>
        <dsp:cNvSpPr/>
      </dsp:nvSpPr>
      <dsp:spPr>
        <a:xfrm>
          <a:off x="3941894" y="4117734"/>
          <a:ext cx="2692583" cy="415687"/>
        </a:xfrm>
        <a:prstGeom prst="roundRect">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8204" tIns="38100" rIns="38100" bIns="38100" numCol="1" spcCol="1270" anchor="ctr" anchorCtr="0">
          <a:noAutofit/>
        </a:bodyPr>
        <a:lstStyle/>
        <a:p>
          <a:pPr lvl="0" algn="just" defTabSz="444500">
            <a:lnSpc>
              <a:spcPct val="90000"/>
            </a:lnSpc>
            <a:spcBef>
              <a:spcPct val="0"/>
            </a:spcBef>
            <a:spcAft>
              <a:spcPct val="35000"/>
            </a:spcAft>
          </a:pPr>
          <a:r>
            <a:rPr lang="fr-FR" sz="1000" b="1" kern="1200" dirty="0" smtClean="0">
              <a:solidFill>
                <a:schemeClr val="tx1"/>
              </a:solidFill>
              <a:latin typeface="Arial" panose="020B0604020202020204" pitchFamily="34" charset="0"/>
              <a:cs typeface="Arial" panose="020B0604020202020204" pitchFamily="34" charset="0"/>
            </a:rPr>
            <a:t>8.3: </a:t>
          </a:r>
          <a:r>
            <a:rPr lang="fr-FR" sz="1000" kern="1200" dirty="0" smtClean="0">
              <a:solidFill>
                <a:schemeClr val="tx1"/>
              </a:solidFill>
              <a:latin typeface="Arial" panose="020B0604020202020204" pitchFamily="34" charset="0"/>
              <a:cs typeface="Arial" panose="020B0604020202020204" pitchFamily="34" charset="0"/>
            </a:rPr>
            <a:t>Remplacement des baromètres à mercure par des baromètres numériques</a:t>
          </a:r>
          <a:endParaRPr lang="fr-FR" sz="1000" kern="1200" dirty="0">
            <a:solidFill>
              <a:schemeClr val="tx1"/>
            </a:solidFill>
            <a:latin typeface="Arial" panose="020B0604020202020204" pitchFamily="34" charset="0"/>
            <a:cs typeface="Arial" panose="020B0604020202020204" pitchFamily="34" charset="0"/>
          </a:endParaRPr>
        </a:p>
      </dsp:txBody>
      <dsp:txXfrm>
        <a:off x="3962186" y="4138026"/>
        <a:ext cx="2651999" cy="375103"/>
      </dsp:txXfrm>
    </dsp:sp>
    <dsp:sp modelId="{301F31FF-14ED-439F-B6DD-37EC2B72EBF0}">
      <dsp:nvSpPr>
        <dsp:cNvPr id="0" name=""/>
        <dsp:cNvSpPr/>
      </dsp:nvSpPr>
      <dsp:spPr>
        <a:xfrm>
          <a:off x="3489155" y="3826166"/>
          <a:ext cx="718983" cy="719187"/>
        </a:xfrm>
        <a:prstGeom prst="ellipse">
          <a:avLst/>
        </a:prstGeom>
        <a:solidFill>
          <a:schemeClr val="accent3">
            <a:tint val="50000"/>
            <a:hueOff val="3584065"/>
            <a:satOff val="-4703"/>
            <a:lumOff val="-4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B34520-EA25-4FDC-97E4-4E0D40FEF101}">
      <dsp:nvSpPr>
        <dsp:cNvPr id="0" name=""/>
        <dsp:cNvSpPr/>
      </dsp:nvSpPr>
      <dsp:spPr>
        <a:xfrm>
          <a:off x="4346012" y="3324238"/>
          <a:ext cx="2724789" cy="415687"/>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8204" tIns="38100" rIns="38100" bIns="38100" numCol="1" spcCol="1270" anchor="ctr" anchorCtr="0">
          <a:noAutofit/>
        </a:bodyPr>
        <a:lstStyle/>
        <a:p>
          <a:pPr lvl="0" algn="just" defTabSz="444500">
            <a:lnSpc>
              <a:spcPct val="90000"/>
            </a:lnSpc>
            <a:spcBef>
              <a:spcPct val="0"/>
            </a:spcBef>
            <a:spcAft>
              <a:spcPct val="35000"/>
            </a:spcAft>
          </a:pPr>
          <a:r>
            <a:rPr lang="fr-FR" sz="1000" b="1" kern="1200" dirty="0" smtClean="0">
              <a:solidFill>
                <a:schemeClr val="tx1"/>
              </a:solidFill>
              <a:latin typeface="Arial" panose="020B0604020202020204" pitchFamily="34" charset="0"/>
              <a:cs typeface="Arial" panose="020B0604020202020204" pitchFamily="34" charset="0"/>
            </a:rPr>
            <a:t>8.4: </a:t>
          </a:r>
          <a:r>
            <a:rPr lang="fr-FR" sz="1000" kern="1200" dirty="0" smtClean="0">
              <a:solidFill>
                <a:schemeClr val="tx1"/>
              </a:solidFill>
              <a:latin typeface="Arial" panose="020B0604020202020204" pitchFamily="34" charset="0"/>
              <a:cs typeface="Arial" panose="020B0604020202020204" pitchFamily="34" charset="0"/>
            </a:rPr>
            <a:t>Mise en œuvre d’une unité d’étalonnage des baromètres</a:t>
          </a:r>
          <a:endParaRPr lang="fr-FR" sz="1000" kern="1200" dirty="0">
            <a:solidFill>
              <a:schemeClr val="tx1"/>
            </a:solidFill>
            <a:latin typeface="Arial" panose="020B0604020202020204" pitchFamily="34" charset="0"/>
            <a:cs typeface="Arial" panose="020B0604020202020204" pitchFamily="34" charset="0"/>
          </a:endParaRPr>
        </a:p>
      </dsp:txBody>
      <dsp:txXfrm>
        <a:off x="4366304" y="3344530"/>
        <a:ext cx="2684205" cy="375103"/>
      </dsp:txXfrm>
    </dsp:sp>
    <dsp:sp modelId="{8C07256D-C56A-4B51-B8EA-D8F089DCA99A}">
      <dsp:nvSpPr>
        <dsp:cNvPr id="0" name=""/>
        <dsp:cNvSpPr/>
      </dsp:nvSpPr>
      <dsp:spPr>
        <a:xfrm>
          <a:off x="3947984" y="3029037"/>
          <a:ext cx="718983" cy="719187"/>
        </a:xfrm>
        <a:prstGeom prst="ellipse">
          <a:avLst/>
        </a:prstGeom>
        <a:solidFill>
          <a:schemeClr val="accent3">
            <a:tint val="50000"/>
            <a:hueOff val="5376097"/>
            <a:satOff val="-7054"/>
            <a:lumOff val="-69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0336F71-78EF-4F05-8D08-3A120B129BC9}">
      <dsp:nvSpPr>
        <dsp:cNvPr id="0" name=""/>
        <dsp:cNvSpPr/>
      </dsp:nvSpPr>
      <dsp:spPr>
        <a:xfrm>
          <a:off x="4660879" y="2355345"/>
          <a:ext cx="2836492" cy="533510"/>
        </a:xfrm>
        <a:prstGeom prst="roundRect">
          <a:avLst/>
        </a:prstGeom>
        <a:solidFill>
          <a:schemeClr val="accent3">
            <a:hueOff val="7500176"/>
            <a:satOff val="-11253"/>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8204" tIns="38100" rIns="38100" bIns="38100" numCol="1" spcCol="1270" anchor="ctr" anchorCtr="0">
          <a:noAutofit/>
        </a:bodyPr>
        <a:lstStyle/>
        <a:p>
          <a:pPr lvl="0" algn="just" defTabSz="444500">
            <a:lnSpc>
              <a:spcPct val="90000"/>
            </a:lnSpc>
            <a:spcBef>
              <a:spcPct val="0"/>
            </a:spcBef>
            <a:spcAft>
              <a:spcPct val="35000"/>
            </a:spcAft>
          </a:pPr>
          <a:r>
            <a:rPr lang="fr-FR" sz="1000" b="1" kern="1200" dirty="0" smtClean="0">
              <a:solidFill>
                <a:schemeClr val="tx1"/>
              </a:solidFill>
              <a:latin typeface="Arial" panose="020B0604020202020204" pitchFamily="34" charset="0"/>
              <a:cs typeface="Arial" panose="020B0604020202020204" pitchFamily="34" charset="0"/>
            </a:rPr>
            <a:t>8.5: </a:t>
          </a:r>
          <a:r>
            <a:rPr lang="fr-FR" sz="1000" b="0" kern="1200" dirty="0" smtClean="0">
              <a:solidFill>
                <a:schemeClr val="tx1"/>
              </a:solidFill>
              <a:latin typeface="Arial" panose="020B0604020202020204" pitchFamily="34" charset="0"/>
              <a:cs typeface="Arial" panose="020B0604020202020204" pitchFamily="34" charset="0"/>
            </a:rPr>
            <a:t>Mise en œuvre du projet AMDAR à l’ASECNA</a:t>
          </a:r>
          <a:endParaRPr lang="fr-FR" sz="1000" b="0" kern="1200" dirty="0">
            <a:solidFill>
              <a:schemeClr val="tx1"/>
            </a:solidFill>
            <a:latin typeface="Arial" panose="020B0604020202020204" pitchFamily="34" charset="0"/>
            <a:cs typeface="Arial" panose="020B0604020202020204" pitchFamily="34" charset="0"/>
          </a:endParaRPr>
        </a:p>
      </dsp:txBody>
      <dsp:txXfrm>
        <a:off x="4686923" y="2381389"/>
        <a:ext cx="2784404" cy="481422"/>
      </dsp:txXfrm>
    </dsp:sp>
    <dsp:sp modelId="{C6E7C0CD-135B-4CD3-A065-35B1F385B56C}">
      <dsp:nvSpPr>
        <dsp:cNvPr id="0" name=""/>
        <dsp:cNvSpPr/>
      </dsp:nvSpPr>
      <dsp:spPr>
        <a:xfrm>
          <a:off x="4275442" y="2184671"/>
          <a:ext cx="718983" cy="719187"/>
        </a:xfrm>
        <a:prstGeom prst="ellipse">
          <a:avLst/>
        </a:prstGeom>
        <a:solidFill>
          <a:srgbClr val="C5D7DB"/>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D52849-AE29-44D0-B346-2959FB4D577F}">
      <dsp:nvSpPr>
        <dsp:cNvPr id="0" name=""/>
        <dsp:cNvSpPr/>
      </dsp:nvSpPr>
      <dsp:spPr>
        <a:xfrm>
          <a:off x="4899024" y="1642945"/>
          <a:ext cx="2723719" cy="415687"/>
        </a:xfrm>
        <a:prstGeom prst="roundRect">
          <a:avLst/>
        </a:prstGeom>
        <a:solidFill>
          <a:schemeClr val="accent3">
            <a:hueOff val="9375220"/>
            <a:satOff val="-14067"/>
            <a:lumOff val="-228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8204" tIns="38100" rIns="38100" bIns="38100" numCol="1" spcCol="1270" anchor="ctr" anchorCtr="0">
          <a:noAutofit/>
        </a:bodyPr>
        <a:lstStyle/>
        <a:p>
          <a:pPr lvl="0" algn="just" defTabSz="444500">
            <a:lnSpc>
              <a:spcPct val="90000"/>
            </a:lnSpc>
            <a:spcBef>
              <a:spcPct val="0"/>
            </a:spcBef>
            <a:spcAft>
              <a:spcPct val="35000"/>
            </a:spcAft>
          </a:pPr>
          <a:r>
            <a:rPr lang="fr-FR" sz="1000" b="1" kern="1200" dirty="0" smtClean="0">
              <a:solidFill>
                <a:schemeClr val="tx1"/>
              </a:solidFill>
              <a:latin typeface="Arial" pitchFamily="34" charset="0"/>
              <a:cs typeface="Arial" pitchFamily="34" charset="0"/>
            </a:rPr>
            <a:t>8.6: M</a:t>
          </a:r>
          <a:r>
            <a:rPr lang="fr-FR" sz="1000" kern="1200" dirty="0" smtClean="0">
              <a:solidFill>
                <a:schemeClr val="tx1"/>
              </a:solidFill>
              <a:latin typeface="Arial" pitchFamily="34" charset="0"/>
              <a:cs typeface="Arial" pitchFamily="34" charset="0"/>
            </a:rPr>
            <a:t>ise en œuvre d’un centre régional de métrologie et de calibration</a:t>
          </a:r>
          <a:endParaRPr lang="fr-FR" sz="1000" kern="1200" dirty="0">
            <a:solidFill>
              <a:schemeClr val="tx1"/>
            </a:solidFill>
            <a:latin typeface="Arial" pitchFamily="34" charset="0"/>
            <a:cs typeface="Arial" pitchFamily="34" charset="0"/>
          </a:endParaRPr>
        </a:p>
      </dsp:txBody>
      <dsp:txXfrm>
        <a:off x="4919316" y="1663237"/>
        <a:ext cx="2683135" cy="375103"/>
      </dsp:txXfrm>
    </dsp:sp>
    <dsp:sp modelId="{C39855F0-8DEF-4515-B88E-30E2063C8B53}">
      <dsp:nvSpPr>
        <dsp:cNvPr id="0" name=""/>
        <dsp:cNvSpPr/>
      </dsp:nvSpPr>
      <dsp:spPr>
        <a:xfrm>
          <a:off x="4461822" y="1346210"/>
          <a:ext cx="718983" cy="719187"/>
        </a:xfrm>
        <a:prstGeom prst="ellipse">
          <a:avLst/>
        </a:prstGeom>
        <a:solidFill>
          <a:srgbClr val="CDC6D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19DC783-FC1D-4058-977A-825857AB436A}">
      <dsp:nvSpPr>
        <dsp:cNvPr id="0" name=""/>
        <dsp:cNvSpPr/>
      </dsp:nvSpPr>
      <dsp:spPr>
        <a:xfrm>
          <a:off x="4982175" y="643797"/>
          <a:ext cx="2551854" cy="565767"/>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8204" tIns="38100" rIns="38100" bIns="38100" numCol="1" spcCol="1270" anchor="ctr" anchorCtr="0">
          <a:noAutofit/>
        </a:bodyPr>
        <a:lstStyle/>
        <a:p>
          <a:pPr lvl="0" algn="just" defTabSz="444500">
            <a:lnSpc>
              <a:spcPct val="90000"/>
            </a:lnSpc>
            <a:spcBef>
              <a:spcPct val="0"/>
            </a:spcBef>
            <a:spcAft>
              <a:spcPct val="35000"/>
            </a:spcAft>
          </a:pPr>
          <a:r>
            <a:rPr lang="fr-FR" sz="1000" b="1" kern="1200" dirty="0" smtClean="0">
              <a:solidFill>
                <a:schemeClr val="tx1"/>
              </a:solidFill>
              <a:latin typeface="Arial" panose="020B0604020202020204" pitchFamily="34" charset="0"/>
              <a:cs typeface="Arial" panose="020B0604020202020204" pitchFamily="34" charset="0"/>
            </a:rPr>
            <a:t>8.7: </a:t>
          </a:r>
          <a:r>
            <a:rPr lang="fr-FR" sz="1000" kern="1200" dirty="0" smtClean="0">
              <a:solidFill>
                <a:schemeClr val="tx1"/>
              </a:solidFill>
              <a:latin typeface="Arial" panose="020B0604020202020204" pitchFamily="34" charset="0"/>
              <a:cs typeface="Arial" panose="020B0604020202020204" pitchFamily="34" charset="0"/>
            </a:rPr>
            <a:t>De plus en plus vers l’automatisation des fonctions et des services météorologiques </a:t>
          </a:r>
          <a:endParaRPr lang="fr-FR" sz="1000" kern="1200" dirty="0">
            <a:solidFill>
              <a:schemeClr val="tx1"/>
            </a:solidFill>
            <a:latin typeface="Arial" panose="020B0604020202020204" pitchFamily="34" charset="0"/>
            <a:cs typeface="Arial" panose="020B0604020202020204" pitchFamily="34" charset="0"/>
          </a:endParaRPr>
        </a:p>
      </dsp:txBody>
      <dsp:txXfrm>
        <a:off x="5009793" y="671415"/>
        <a:ext cx="2496618" cy="510531"/>
      </dsp:txXfrm>
    </dsp:sp>
    <dsp:sp modelId="{5EDC3C3D-AA35-490E-A9BA-6781B625CD9D}">
      <dsp:nvSpPr>
        <dsp:cNvPr id="0" name=""/>
        <dsp:cNvSpPr/>
      </dsp:nvSpPr>
      <dsp:spPr>
        <a:xfrm>
          <a:off x="4563424" y="537863"/>
          <a:ext cx="718983" cy="719187"/>
        </a:xfrm>
        <a:prstGeom prst="ellipse">
          <a:avLst/>
        </a:prstGeom>
        <a:solidFill>
          <a:schemeClr val="accent3">
            <a:tint val="50000"/>
            <a:hueOff val="10752195"/>
            <a:satOff val="-14108"/>
            <a:lumOff val="-138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1D7826-E5CF-4C95-994A-924E6B5CCACE}">
      <dsp:nvSpPr>
        <dsp:cNvPr id="0" name=""/>
        <dsp:cNvSpPr/>
      </dsp:nvSpPr>
      <dsp:spPr>
        <a:xfrm>
          <a:off x="32691" y="46626"/>
          <a:ext cx="2271560" cy="2314221"/>
        </a:xfrm>
        <a:prstGeom prst="ellipse">
          <a:avLst/>
        </a:prstGeom>
        <a:gradFill rotWithShape="0">
          <a:gsLst>
            <a:gs pos="0">
              <a:schemeClr val="accent3">
                <a:shade val="80000"/>
                <a:alpha val="50000"/>
                <a:hueOff val="0"/>
                <a:satOff val="0"/>
                <a:lumOff val="0"/>
                <a:alphaOff val="0"/>
                <a:shade val="51000"/>
                <a:satMod val="130000"/>
              </a:schemeClr>
            </a:gs>
            <a:gs pos="80000">
              <a:schemeClr val="accent3">
                <a:shade val="80000"/>
                <a:alpha val="50000"/>
                <a:hueOff val="0"/>
                <a:satOff val="0"/>
                <a:lumOff val="0"/>
                <a:alphaOff val="0"/>
                <a:shade val="93000"/>
                <a:satMod val="130000"/>
              </a:schemeClr>
            </a:gs>
            <a:gs pos="100000">
              <a:schemeClr val="accent3">
                <a:shade val="80000"/>
                <a:alpha val="5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tx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r>
            <a:rPr lang="fr-FR" sz="1600" b="1" kern="1200" cap="all" baseline="0" dirty="0" smtClean="0">
              <a:latin typeface="Lucida Sans" pitchFamily="34" charset="0"/>
              <a:cs typeface="Arial" pitchFamily="34" charset="0"/>
            </a:rPr>
            <a:t>VOLETS</a:t>
          </a:r>
          <a:r>
            <a:rPr lang="fr-FR" sz="1400" b="1" kern="1200" cap="all" baseline="0" dirty="0" smtClean="0">
              <a:latin typeface="Lucida Sans" pitchFamily="34" charset="0"/>
              <a:cs typeface="Arial" pitchFamily="34" charset="0"/>
            </a:rPr>
            <a:t> </a:t>
          </a:r>
          <a:endParaRPr lang="fr-FR" sz="1100" b="1" kern="1200" cap="all" baseline="0" dirty="0" smtClean="0">
            <a:latin typeface="Lucida Sans" pitchFamily="34" charset="0"/>
            <a:cs typeface="Arial" pitchFamily="34" charset="0"/>
          </a:endParaRPr>
        </a:p>
        <a:p>
          <a:pPr lvl="0" algn="ctr" defTabSz="711200">
            <a:lnSpc>
              <a:spcPct val="90000"/>
            </a:lnSpc>
            <a:spcBef>
              <a:spcPct val="0"/>
            </a:spcBef>
            <a:spcAft>
              <a:spcPct val="35000"/>
            </a:spcAft>
          </a:pPr>
          <a:endParaRPr lang="fr-FR" sz="1100" kern="1200" cap="all" baseline="0" dirty="0" smtClean="0">
            <a:latin typeface="Lucida Sans" pitchFamily="34" charset="0"/>
            <a:cs typeface="Arial" pitchFamily="34" charset="0"/>
          </a:endParaRPr>
        </a:p>
        <a:p>
          <a:pPr lvl="0" algn="ctr" defTabSz="711200">
            <a:lnSpc>
              <a:spcPct val="90000"/>
            </a:lnSpc>
            <a:spcBef>
              <a:spcPct val="0"/>
            </a:spcBef>
            <a:spcAft>
              <a:spcPct val="35000"/>
            </a:spcAft>
          </a:pPr>
          <a:r>
            <a:rPr lang="fr-FR" sz="1200" b="1" kern="1200" cap="all" baseline="0" dirty="0" smtClean="0">
              <a:latin typeface="Lucida Sans" pitchFamily="34" charset="0"/>
              <a:cs typeface="Arial" pitchFamily="34" charset="0"/>
            </a:rPr>
            <a:t>synoptique </a:t>
          </a:r>
        </a:p>
        <a:p>
          <a:pPr lvl="0" algn="ctr" defTabSz="711200">
            <a:lnSpc>
              <a:spcPct val="90000"/>
            </a:lnSpc>
            <a:spcBef>
              <a:spcPct val="0"/>
            </a:spcBef>
            <a:spcAft>
              <a:spcPct val="35000"/>
            </a:spcAft>
          </a:pPr>
          <a:r>
            <a:rPr lang="fr-FR" sz="1200" b="1" kern="1200" cap="all" baseline="0" dirty="0" smtClean="0">
              <a:latin typeface="Lucida Sans" pitchFamily="34" charset="0"/>
              <a:cs typeface="Arial" pitchFamily="34" charset="0"/>
            </a:rPr>
            <a:t>et </a:t>
          </a:r>
        </a:p>
        <a:p>
          <a:pPr lvl="0" algn="ctr" defTabSz="711200">
            <a:lnSpc>
              <a:spcPct val="90000"/>
            </a:lnSpc>
            <a:spcBef>
              <a:spcPct val="0"/>
            </a:spcBef>
            <a:spcAft>
              <a:spcPct val="35000"/>
            </a:spcAft>
          </a:pPr>
          <a:r>
            <a:rPr lang="fr-FR" sz="1200" b="1" kern="1200" cap="all" baseline="0" dirty="0" smtClean="0">
              <a:latin typeface="Lucida Sans" pitchFamily="34" charset="0"/>
              <a:cs typeface="Arial" pitchFamily="34" charset="0"/>
            </a:rPr>
            <a:t>climatologique</a:t>
          </a:r>
          <a:endParaRPr lang="fr-FR" sz="1200" b="1" kern="1200" cap="all" baseline="0" dirty="0">
            <a:latin typeface="Lucida Sans" pitchFamily="34" charset="0"/>
            <a:cs typeface="Arial" pitchFamily="34" charset="0"/>
          </a:endParaRPr>
        </a:p>
      </dsp:txBody>
      <dsp:txXfrm>
        <a:off x="365353" y="385536"/>
        <a:ext cx="1606236" cy="1636401"/>
      </dsp:txXfrm>
    </dsp:sp>
  </dsp:spTree>
</dsp:drawing>
</file>

<file path=ppt/diagrams/layout1.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6"/>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EE8BF9C7-24CA-4829-9ED5-87023A69C55F}" type="datetimeFigureOut">
              <a:rPr lang="fr-FR" smtClean="0"/>
              <a:t>30/05/2014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631C1B0-917E-4F50-91E0-1B74CE13FAEB}" type="slidenum">
              <a:rPr lang="fr-FR" smtClean="0"/>
              <a:t>‹N°›</a:t>
            </a:fld>
            <a:endParaRPr lang="fr-FR"/>
          </a:p>
        </p:txBody>
      </p:sp>
    </p:spTree>
    <p:extLst>
      <p:ext uri="{BB962C8B-B14F-4D97-AF65-F5344CB8AC3E}">
        <p14:creationId xmlns:p14="http://schemas.microsoft.com/office/powerpoint/2010/main" val="28158629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8BF9C7-24CA-4829-9ED5-87023A69C55F}" type="datetimeFigureOut">
              <a:rPr lang="fr-FR" smtClean="0"/>
              <a:t>30/05/2014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631C1B0-917E-4F50-91E0-1B74CE13FAEB}" type="slidenum">
              <a:rPr lang="fr-FR" smtClean="0"/>
              <a:t>‹N°›</a:t>
            </a:fld>
            <a:endParaRPr lang="fr-FR"/>
          </a:p>
        </p:txBody>
      </p:sp>
    </p:spTree>
    <p:extLst>
      <p:ext uri="{BB962C8B-B14F-4D97-AF65-F5344CB8AC3E}">
        <p14:creationId xmlns:p14="http://schemas.microsoft.com/office/powerpoint/2010/main" val="3720609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EE8BF9C7-24CA-4829-9ED5-87023A69C55F}" type="datetimeFigureOut">
              <a:rPr lang="fr-FR" smtClean="0"/>
              <a:t>30/05/2014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631C1B0-917E-4F50-91E0-1B74CE13FAEB}" type="slidenum">
              <a:rPr lang="fr-FR" smtClean="0"/>
              <a:t>‹N°›</a:t>
            </a:fld>
            <a:endParaRPr lang="fr-FR"/>
          </a:p>
        </p:txBody>
      </p:sp>
    </p:spTree>
    <p:extLst>
      <p:ext uri="{BB962C8B-B14F-4D97-AF65-F5344CB8AC3E}">
        <p14:creationId xmlns:p14="http://schemas.microsoft.com/office/powerpoint/2010/main" val="3808821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342901" y="2133601"/>
            <a:ext cx="3009900" cy="6034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3505201" y="2133601"/>
            <a:ext cx="3009900" cy="6034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E8BF9C7-24CA-4829-9ED5-87023A69C55F}" type="datetimeFigureOut">
              <a:rPr lang="fr-FR" smtClean="0"/>
              <a:t>30/05/2014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631C1B0-917E-4F50-91E0-1B74CE13FAEB}" type="slidenum">
              <a:rPr lang="fr-FR" smtClean="0"/>
              <a:t>‹N°›</a:t>
            </a:fld>
            <a:endParaRPr lang="fr-FR"/>
          </a:p>
        </p:txBody>
      </p:sp>
    </p:spTree>
    <p:extLst>
      <p:ext uri="{BB962C8B-B14F-4D97-AF65-F5344CB8AC3E}">
        <p14:creationId xmlns:p14="http://schemas.microsoft.com/office/powerpoint/2010/main" val="10781516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E8BF9C7-24CA-4829-9ED5-87023A69C55F}" type="datetimeFigureOut">
              <a:rPr lang="fr-FR" smtClean="0"/>
              <a:t>30/05/2014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631C1B0-917E-4F50-91E0-1B74CE13FAEB}" type="slidenum">
              <a:rPr lang="fr-FR" smtClean="0"/>
              <a:t>‹N°›</a:t>
            </a:fld>
            <a:endParaRPr lang="fr-FR"/>
          </a:p>
        </p:txBody>
      </p:sp>
    </p:spTree>
    <p:extLst>
      <p:ext uri="{BB962C8B-B14F-4D97-AF65-F5344CB8AC3E}">
        <p14:creationId xmlns:p14="http://schemas.microsoft.com/office/powerpoint/2010/main" val="459511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E8BF9C7-24CA-4829-9ED5-87023A69C55F}" type="datetimeFigureOut">
              <a:rPr lang="fr-FR" smtClean="0"/>
              <a:t>30/05/2014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631C1B0-917E-4F50-91E0-1B74CE13FAEB}" type="slidenum">
              <a:rPr lang="fr-FR" smtClean="0"/>
              <a:t>‹N°›</a:t>
            </a:fld>
            <a:endParaRPr lang="fr-FR"/>
          </a:p>
        </p:txBody>
      </p:sp>
    </p:spTree>
    <p:extLst>
      <p:ext uri="{BB962C8B-B14F-4D97-AF65-F5344CB8AC3E}">
        <p14:creationId xmlns:p14="http://schemas.microsoft.com/office/powerpoint/2010/main" val="1057560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E8BF9C7-24CA-4829-9ED5-87023A69C55F}" type="datetimeFigureOut">
              <a:rPr lang="fr-FR" smtClean="0"/>
              <a:t>30/05/2014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631C1B0-917E-4F50-91E0-1B74CE13FAEB}" type="slidenum">
              <a:rPr lang="fr-FR" smtClean="0"/>
              <a:t>‹N°›</a:t>
            </a:fld>
            <a:endParaRPr lang="fr-FR"/>
          </a:p>
        </p:txBody>
      </p:sp>
    </p:spTree>
    <p:extLst>
      <p:ext uri="{BB962C8B-B14F-4D97-AF65-F5344CB8AC3E}">
        <p14:creationId xmlns:p14="http://schemas.microsoft.com/office/powerpoint/2010/main" val="35694857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E8BF9C7-24CA-4829-9ED5-87023A69C55F}" type="datetimeFigureOut">
              <a:rPr lang="fr-FR" smtClean="0"/>
              <a:t>30/05/2014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631C1B0-917E-4F50-91E0-1B74CE13FAEB}" type="slidenum">
              <a:rPr lang="fr-FR" smtClean="0"/>
              <a:t>‹N°›</a:t>
            </a:fld>
            <a:endParaRPr lang="fr-FR"/>
          </a:p>
        </p:txBody>
      </p:sp>
    </p:spTree>
    <p:extLst>
      <p:ext uri="{BB962C8B-B14F-4D97-AF65-F5344CB8AC3E}">
        <p14:creationId xmlns:p14="http://schemas.microsoft.com/office/powerpoint/2010/main" val="3922194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1"/>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E8BF9C7-24CA-4829-9ED5-87023A69C55F}" type="datetimeFigureOut">
              <a:rPr lang="fr-FR" smtClean="0"/>
              <a:t>30/05/2014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631C1B0-917E-4F50-91E0-1B74CE13FAEB}" type="slidenum">
              <a:rPr lang="fr-FR" smtClean="0"/>
              <a:t>‹N°›</a:t>
            </a:fld>
            <a:endParaRPr lang="fr-FR"/>
          </a:p>
        </p:txBody>
      </p:sp>
    </p:spTree>
    <p:extLst>
      <p:ext uri="{BB962C8B-B14F-4D97-AF65-F5344CB8AC3E}">
        <p14:creationId xmlns:p14="http://schemas.microsoft.com/office/powerpoint/2010/main" val="1251410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8BF9C7-24CA-4829-9ED5-87023A69C55F}" type="datetimeFigureOut">
              <a:rPr lang="fr-FR" smtClean="0"/>
              <a:t>30/05/2014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631C1B0-917E-4F50-91E0-1B74CE13FAEB}" type="slidenum">
              <a:rPr lang="fr-FR" smtClean="0"/>
              <a:t>‹N°›</a:t>
            </a:fld>
            <a:endParaRPr lang="fr-FR"/>
          </a:p>
        </p:txBody>
      </p:sp>
    </p:spTree>
    <p:extLst>
      <p:ext uri="{BB962C8B-B14F-4D97-AF65-F5344CB8AC3E}">
        <p14:creationId xmlns:p14="http://schemas.microsoft.com/office/powerpoint/2010/main" val="870804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4972049" y="366713"/>
            <a:ext cx="1543051" cy="780097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342901" y="366713"/>
            <a:ext cx="4476751" cy="780097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8BF9C7-24CA-4829-9ED5-87023A69C55F}" type="datetimeFigureOut">
              <a:rPr lang="fr-FR" smtClean="0"/>
              <a:t>30/05/2014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631C1B0-917E-4F50-91E0-1B74CE13FAEB}" type="slidenum">
              <a:rPr lang="fr-FR" smtClean="0"/>
              <a:t>‹N°›</a:t>
            </a:fld>
            <a:endParaRPr lang="fr-FR"/>
          </a:p>
        </p:txBody>
      </p:sp>
    </p:spTree>
    <p:extLst>
      <p:ext uri="{BB962C8B-B14F-4D97-AF65-F5344CB8AC3E}">
        <p14:creationId xmlns:p14="http://schemas.microsoft.com/office/powerpoint/2010/main" val="12386790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8BF9C7-24CA-4829-9ED5-87023A69C55F}" type="datetimeFigureOut">
              <a:rPr lang="fr-FR" smtClean="0"/>
              <a:t>30/05/2014</a:t>
            </a:fld>
            <a:endParaRPr lang="fr-FR"/>
          </a:p>
        </p:txBody>
      </p:sp>
      <p:sp>
        <p:nvSpPr>
          <p:cNvPr id="5" name="Espace réservé du pied de page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31C1B0-917E-4F50-91E0-1B74CE13FAEB}" type="slidenum">
              <a:rPr lang="fr-FR" smtClean="0"/>
              <a:t>‹N°›</a:t>
            </a:fld>
            <a:endParaRPr lang="fr-FR"/>
          </a:p>
        </p:txBody>
      </p:sp>
    </p:spTree>
    <p:extLst>
      <p:ext uri="{BB962C8B-B14F-4D97-AF65-F5344CB8AC3E}">
        <p14:creationId xmlns:p14="http://schemas.microsoft.com/office/powerpoint/2010/main" val="1683816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descr="WIGOS_Logo-V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3845" y="2068188"/>
            <a:ext cx="4340286" cy="1440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716230" y="3724372"/>
            <a:ext cx="7560840" cy="954107"/>
          </a:xfrm>
          <a:prstGeom prst="rect">
            <a:avLst/>
          </a:prstGeom>
          <a:noFill/>
        </p:spPr>
        <p:txBody>
          <a:bodyPr wrap="square" lIns="91440" tIns="45720" rIns="91440" bIns="45720">
            <a:spAutoFit/>
          </a:bodyPr>
          <a:lstStyle/>
          <a:p>
            <a:pPr algn="ctr"/>
            <a:r>
              <a:rPr lang="fr-FR" sz="28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Status</a:t>
            </a:r>
            <a:r>
              <a:rPr lang="fr-FR"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fr-FR"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of WIGOS </a:t>
            </a:r>
            <a:r>
              <a:rPr lang="fr-FR" sz="28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implementation</a:t>
            </a:r>
            <a:r>
              <a:rPr lang="fr-FR"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in </a:t>
            </a:r>
            <a:r>
              <a:rPr lang="fr-FR" sz="28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ASECNA’s</a:t>
            </a:r>
            <a:r>
              <a:rPr lang="fr-FR"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fr-FR" sz="28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Member</a:t>
            </a:r>
            <a:r>
              <a:rPr lang="fr-FR"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States</a:t>
            </a:r>
            <a:endParaRPr lang="fr-FR"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 name="ZoneTexte 6"/>
          <p:cNvSpPr txBox="1"/>
          <p:nvPr/>
        </p:nvSpPr>
        <p:spPr>
          <a:xfrm>
            <a:off x="2915816" y="5868149"/>
            <a:ext cx="3384376" cy="492443"/>
          </a:xfrm>
          <a:prstGeom prst="rect">
            <a:avLst/>
          </a:prstGeom>
          <a:noFill/>
        </p:spPr>
        <p:txBody>
          <a:bodyPr wrap="square" rtlCol="0">
            <a:spAutoFit/>
          </a:bodyPr>
          <a:lstStyle/>
          <a:p>
            <a:pPr algn="ctr"/>
            <a:r>
              <a:rPr lang="fr-FR" sz="1400" b="1" dirty="0" smtClean="0">
                <a:latin typeface="Arial" pitchFamily="34" charset="0"/>
                <a:cs typeface="Arial" pitchFamily="34" charset="0"/>
              </a:rPr>
              <a:t>Dieudonné NGOUAKA</a:t>
            </a:r>
          </a:p>
          <a:p>
            <a:pPr algn="ctr"/>
            <a:r>
              <a:rPr lang="fr-FR" sz="1100" dirty="0" smtClean="0">
                <a:latin typeface="Arial" pitchFamily="34" charset="0"/>
                <a:cs typeface="Arial" pitchFamily="34" charset="0"/>
              </a:rPr>
              <a:t>MET Data </a:t>
            </a:r>
            <a:r>
              <a:rPr lang="fr-FR" sz="1100" dirty="0" err="1" smtClean="0">
                <a:latin typeface="Arial" pitchFamily="34" charset="0"/>
                <a:cs typeface="Arial" pitchFamily="34" charset="0"/>
              </a:rPr>
              <a:t>processing</a:t>
            </a:r>
            <a:r>
              <a:rPr lang="fr-FR" sz="1100" dirty="0" smtClean="0">
                <a:latin typeface="Arial" pitchFamily="34" charset="0"/>
                <a:cs typeface="Arial" pitchFamily="34" charset="0"/>
              </a:rPr>
              <a:t> Manager</a:t>
            </a:r>
            <a:endParaRPr lang="fr-FR" sz="1100" dirty="0">
              <a:latin typeface="Arial" pitchFamily="34" charset="0"/>
              <a:cs typeface="Arial" pitchFamily="34" charset="0"/>
            </a:endParaRPr>
          </a:p>
        </p:txBody>
      </p:sp>
      <p:sp>
        <p:nvSpPr>
          <p:cNvPr id="2" name="ZoneTexte 1"/>
          <p:cNvSpPr txBox="1"/>
          <p:nvPr/>
        </p:nvSpPr>
        <p:spPr>
          <a:xfrm>
            <a:off x="1658747" y="4732484"/>
            <a:ext cx="5865581" cy="338554"/>
          </a:xfrm>
          <a:prstGeom prst="rect">
            <a:avLst/>
          </a:prstGeom>
          <a:noFill/>
        </p:spPr>
        <p:txBody>
          <a:bodyPr wrap="square" rtlCol="0">
            <a:spAutoFit/>
          </a:bodyPr>
          <a:lstStyle/>
          <a:p>
            <a:pPr algn="ctr"/>
            <a:r>
              <a:rPr lang="fr-FR" sz="1600" dirty="0" smtClean="0">
                <a:latin typeface="Arial" panose="020B0604020202020204" pitchFamily="34" charset="0"/>
                <a:cs typeface="Arial" panose="020B0604020202020204" pitchFamily="34" charset="0"/>
              </a:rPr>
              <a:t>Dakar, </a:t>
            </a:r>
            <a:r>
              <a:rPr lang="fr-FR" sz="1600" dirty="0" err="1" smtClean="0">
                <a:latin typeface="Arial" panose="020B0604020202020204" pitchFamily="34" charset="0"/>
                <a:cs typeface="Arial" panose="020B0604020202020204" pitchFamily="34" charset="0"/>
              </a:rPr>
              <a:t>Senegal</a:t>
            </a:r>
            <a:r>
              <a:rPr lang="fr-FR" sz="1600" dirty="0" smtClean="0">
                <a:latin typeface="Arial" panose="020B0604020202020204" pitchFamily="34" charset="0"/>
                <a:cs typeface="Arial" panose="020B0604020202020204" pitchFamily="34" charset="0"/>
              </a:rPr>
              <a:t>, 29 – 30 </a:t>
            </a:r>
            <a:r>
              <a:rPr lang="fr-FR" sz="1600" dirty="0" err="1" smtClean="0">
                <a:latin typeface="Arial" panose="020B0604020202020204" pitchFamily="34" charset="0"/>
                <a:cs typeface="Arial" panose="020B0604020202020204" pitchFamily="34" charset="0"/>
              </a:rPr>
              <a:t>may</a:t>
            </a:r>
            <a:r>
              <a:rPr lang="fr-FR" sz="1600" dirty="0" smtClean="0">
                <a:latin typeface="Arial" panose="020B0604020202020204" pitchFamily="34" charset="0"/>
                <a:cs typeface="Arial" panose="020B0604020202020204" pitchFamily="34" charset="0"/>
              </a:rPr>
              <a:t> 2014</a:t>
            </a:r>
            <a:endParaRPr lang="fr-FR" sz="1600" dirty="0">
              <a:latin typeface="Arial" panose="020B0604020202020204" pitchFamily="34" charset="0"/>
              <a:cs typeface="Arial" panose="020B0604020202020204" pitchFamily="34" charset="0"/>
            </a:endParaRP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0634" y="553705"/>
            <a:ext cx="1008113" cy="977565"/>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 7" descr="WMOlogo"/>
          <p:cNvPicPr/>
          <p:nvPr/>
        </p:nvPicPr>
        <p:blipFill>
          <a:blip r:embed="rId4">
            <a:extLst>
              <a:ext uri="{28A0092B-C50C-407E-A947-70E740481C1C}">
                <a14:useLocalDpi xmlns:a14="http://schemas.microsoft.com/office/drawing/2010/main" val="0"/>
              </a:ext>
            </a:extLst>
          </a:blip>
          <a:srcRect/>
          <a:stretch>
            <a:fillRect/>
          </a:stretch>
        </p:blipFill>
        <p:spPr bwMode="auto">
          <a:xfrm>
            <a:off x="7376817" y="484697"/>
            <a:ext cx="936104" cy="1053609"/>
          </a:xfrm>
          <a:prstGeom prst="rect">
            <a:avLst/>
          </a:prstGeom>
          <a:noFill/>
          <a:ln>
            <a:noFill/>
          </a:ln>
        </p:spPr>
      </p:pic>
      <p:sp>
        <p:nvSpPr>
          <p:cNvPr id="9" name="Forme automatique 2"/>
          <p:cNvSpPr>
            <a:spLocks noChangeArrowheads="1"/>
          </p:cNvSpPr>
          <p:nvPr/>
        </p:nvSpPr>
        <p:spPr bwMode="auto">
          <a:xfrm>
            <a:off x="2087768" y="871984"/>
            <a:ext cx="4838700" cy="735330"/>
          </a:xfrm>
          <a:prstGeom prst="bracketPair">
            <a:avLst>
              <a:gd name="adj" fmla="val 8051"/>
            </a:avLst>
          </a:prstGeom>
          <a:noFill/>
          <a:ln w="38100">
            <a:noFill/>
            <a:round/>
            <a:headEnd/>
            <a:tailEnd/>
          </a:ln>
          <a:extLst/>
        </p:spPr>
        <p:txBody>
          <a:bodyPr rot="0" vert="horz" wrap="square" lIns="45720" tIns="45720" rIns="45720" bIns="45720" anchor="t" anchorCtr="0" upright="1">
            <a:spAutoFit/>
          </a:bodyPr>
          <a:lstStyle/>
          <a:p>
            <a:pPr algn="ctr">
              <a:spcAft>
                <a:spcPts val="0"/>
              </a:spcAft>
            </a:pPr>
            <a:r>
              <a:rPr lang="en-US" sz="1800" b="1" dirty="0">
                <a:effectLst/>
                <a:latin typeface="Arial"/>
                <a:ea typeface="Times New Roman"/>
              </a:rPr>
              <a:t>WMO Observing and Information Systems Visit to ASECNA</a:t>
            </a:r>
            <a:endParaRPr lang="fr-FR" sz="1200" dirty="0">
              <a:effectLst/>
              <a:latin typeface="Times New Roman"/>
              <a:ea typeface="Times New Roman"/>
            </a:endParaRPr>
          </a:p>
        </p:txBody>
      </p:sp>
    </p:spTree>
    <p:extLst>
      <p:ext uri="{BB962C8B-B14F-4D97-AF65-F5344CB8AC3E}">
        <p14:creationId xmlns:p14="http://schemas.microsoft.com/office/powerpoint/2010/main" val="36430355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574774"/>
            <a:ext cx="9144000" cy="26161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1100" dirty="0" smtClean="0">
                <a:latin typeface="Arial" pitchFamily="34" charset="0"/>
                <a:cs typeface="Arial" pitchFamily="34" charset="0"/>
              </a:rPr>
              <a:t>Semaine de la météorologie – Antananarivo, Madagascar, 16 - 20 juin 2014</a:t>
            </a:r>
            <a:endParaRPr lang="fr-FR" sz="1100" dirty="0">
              <a:latin typeface="Arial" pitchFamily="34" charset="0"/>
              <a:cs typeface="Arial" pitchFamily="34" charset="0"/>
            </a:endParaRPr>
          </a:p>
        </p:txBody>
      </p:sp>
      <p:sp>
        <p:nvSpPr>
          <p:cNvPr id="3" name="ZoneTexte 2"/>
          <p:cNvSpPr txBox="1"/>
          <p:nvPr/>
        </p:nvSpPr>
        <p:spPr>
          <a:xfrm>
            <a:off x="0" y="0"/>
            <a:ext cx="9144000" cy="400110"/>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fr-FR" sz="2000" b="1" dirty="0" smtClean="0">
                <a:solidFill>
                  <a:srgbClr val="FFFF00"/>
                </a:solidFill>
                <a:latin typeface="Arial" pitchFamily="34" charset="0"/>
                <a:cs typeface="Arial" pitchFamily="34" charset="0"/>
              </a:rPr>
              <a:t>3. Réseaux des stations synoptiques en surface du RSBR</a:t>
            </a:r>
            <a:endParaRPr lang="fr-FR" sz="2000" b="1" dirty="0">
              <a:solidFill>
                <a:srgbClr val="FFFF00"/>
              </a:solidFill>
              <a:latin typeface="Arial" pitchFamily="34" charset="0"/>
              <a:cs typeface="Arial" pitchFamily="34" charset="0"/>
            </a:endParaRPr>
          </a:p>
        </p:txBody>
      </p:sp>
      <p:pic>
        <p:nvPicPr>
          <p:cNvPr id="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468" y="449396"/>
            <a:ext cx="6723545" cy="59480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0" name="Groupe 19"/>
          <p:cNvGrpSpPr/>
          <p:nvPr/>
        </p:nvGrpSpPr>
        <p:grpSpPr>
          <a:xfrm>
            <a:off x="323528" y="3752083"/>
            <a:ext cx="4608512" cy="2645382"/>
            <a:chOff x="323528" y="3752083"/>
            <a:chExt cx="4608512" cy="2645382"/>
          </a:xfrm>
        </p:grpSpPr>
        <p:sp>
          <p:nvSpPr>
            <p:cNvPr id="18" name="Rectangle 17"/>
            <p:cNvSpPr/>
            <p:nvPr/>
          </p:nvSpPr>
          <p:spPr>
            <a:xfrm>
              <a:off x="323528" y="5733256"/>
              <a:ext cx="4608512" cy="664209"/>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323528" y="4221088"/>
              <a:ext cx="4608512" cy="1368152"/>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p:cNvSpPr>
              <a:spLocks/>
            </p:cNvSpPr>
            <p:nvPr/>
          </p:nvSpPr>
          <p:spPr>
            <a:xfrm>
              <a:off x="532413" y="6189114"/>
              <a:ext cx="108000" cy="108000"/>
            </a:xfrm>
            <a:prstGeom prst="ellipse">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4" name="Groupe 3"/>
            <p:cNvGrpSpPr/>
            <p:nvPr/>
          </p:nvGrpSpPr>
          <p:grpSpPr>
            <a:xfrm>
              <a:off x="525848" y="4664750"/>
              <a:ext cx="4406192" cy="731625"/>
              <a:chOff x="525848" y="4664750"/>
              <a:chExt cx="4406192" cy="731625"/>
            </a:xfrm>
          </p:grpSpPr>
          <p:sp>
            <p:nvSpPr>
              <p:cNvPr id="12" name="Ellipse 11"/>
              <p:cNvSpPr>
                <a:spLocks/>
              </p:cNvSpPr>
              <p:nvPr/>
            </p:nvSpPr>
            <p:spPr>
              <a:xfrm>
                <a:off x="525848" y="5210897"/>
                <a:ext cx="108000" cy="108000"/>
              </a:xfrm>
              <a:prstGeom prst="ellipse">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p:cNvSpPr>
                <a:spLocks/>
              </p:cNvSpPr>
              <p:nvPr/>
            </p:nvSpPr>
            <p:spPr>
              <a:xfrm>
                <a:off x="525848" y="4778849"/>
                <a:ext cx="108000" cy="108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ZoneTexte 14"/>
              <p:cNvSpPr txBox="1"/>
              <p:nvPr/>
            </p:nvSpPr>
            <p:spPr>
              <a:xfrm>
                <a:off x="755576" y="4664750"/>
                <a:ext cx="4176464" cy="276999"/>
              </a:xfrm>
              <a:prstGeom prst="rect">
                <a:avLst/>
              </a:prstGeom>
              <a:noFill/>
            </p:spPr>
            <p:txBody>
              <a:bodyPr wrap="square" rtlCol="0">
                <a:spAutoFit/>
              </a:bodyPr>
              <a:lstStyle/>
              <a:p>
                <a:r>
                  <a:rPr lang="fr-FR" sz="1200" b="1" dirty="0" smtClean="0">
                    <a:latin typeface="Arial" pitchFamily="34" charset="0"/>
                    <a:cs typeface="Arial" pitchFamily="34" charset="0"/>
                  </a:rPr>
                  <a:t>38</a:t>
                </a:r>
                <a:r>
                  <a:rPr lang="fr-FR" sz="1200" dirty="0" smtClean="0">
                    <a:latin typeface="Arial" pitchFamily="34" charset="0"/>
                    <a:cs typeface="Arial" pitchFamily="34" charset="0"/>
                  </a:rPr>
                  <a:t> stations gérées par les activités communautaires </a:t>
                </a:r>
                <a:r>
                  <a:rPr lang="fr-FR" sz="1200" b="1" dirty="0" smtClean="0">
                    <a:latin typeface="Arial" pitchFamily="34" charset="0"/>
                    <a:cs typeface="Arial" pitchFamily="34" charset="0"/>
                  </a:rPr>
                  <a:t>(22%)</a:t>
                </a:r>
                <a:endParaRPr lang="fr-FR" sz="1200" b="1" dirty="0">
                  <a:latin typeface="Arial" pitchFamily="34" charset="0"/>
                  <a:cs typeface="Arial" pitchFamily="34" charset="0"/>
                </a:endParaRPr>
              </a:p>
            </p:txBody>
          </p:sp>
          <p:sp>
            <p:nvSpPr>
              <p:cNvPr id="16" name="ZoneTexte 15"/>
              <p:cNvSpPr txBox="1"/>
              <p:nvPr/>
            </p:nvSpPr>
            <p:spPr>
              <a:xfrm>
                <a:off x="755576" y="5119376"/>
                <a:ext cx="2808312" cy="276999"/>
              </a:xfrm>
              <a:prstGeom prst="rect">
                <a:avLst/>
              </a:prstGeom>
              <a:noFill/>
            </p:spPr>
            <p:txBody>
              <a:bodyPr wrap="square" rtlCol="0">
                <a:spAutoFit/>
              </a:bodyPr>
              <a:lstStyle/>
              <a:p>
                <a:r>
                  <a:rPr lang="fr-FR" sz="1200" b="1" dirty="0" smtClean="0">
                    <a:solidFill>
                      <a:srgbClr val="0000FF"/>
                    </a:solidFill>
                    <a:latin typeface="Arial" pitchFamily="34" charset="0"/>
                    <a:cs typeface="Arial" pitchFamily="34" charset="0"/>
                  </a:rPr>
                  <a:t>74</a:t>
                </a:r>
                <a:r>
                  <a:rPr lang="fr-FR" sz="1200" dirty="0" smtClean="0">
                    <a:latin typeface="Arial" pitchFamily="34" charset="0"/>
                    <a:cs typeface="Arial" pitchFamily="34" charset="0"/>
                  </a:rPr>
                  <a:t> stations gérées par les AAN </a:t>
                </a:r>
                <a:r>
                  <a:rPr lang="fr-FR" sz="1200" b="1" dirty="0" smtClean="0">
                    <a:solidFill>
                      <a:srgbClr val="0000FF"/>
                    </a:solidFill>
                    <a:latin typeface="Arial" pitchFamily="34" charset="0"/>
                    <a:cs typeface="Arial" pitchFamily="34" charset="0"/>
                  </a:rPr>
                  <a:t>(42%)</a:t>
                </a:r>
                <a:r>
                  <a:rPr lang="fr-FR" sz="1200" dirty="0" smtClean="0">
                    <a:latin typeface="Arial" pitchFamily="34" charset="0"/>
                    <a:cs typeface="Arial" pitchFamily="34" charset="0"/>
                  </a:rPr>
                  <a:t> </a:t>
                </a:r>
                <a:endParaRPr lang="fr-FR" sz="1200" dirty="0">
                  <a:latin typeface="Arial" pitchFamily="34" charset="0"/>
                  <a:cs typeface="Arial" pitchFamily="34" charset="0"/>
                </a:endParaRPr>
              </a:p>
            </p:txBody>
          </p:sp>
        </p:grpSp>
        <p:sp>
          <p:nvSpPr>
            <p:cNvPr id="17" name="ZoneTexte 16"/>
            <p:cNvSpPr txBox="1"/>
            <p:nvPr/>
          </p:nvSpPr>
          <p:spPr>
            <a:xfrm>
              <a:off x="759850" y="6093296"/>
              <a:ext cx="3452110" cy="276999"/>
            </a:xfrm>
            <a:prstGeom prst="rect">
              <a:avLst/>
            </a:prstGeom>
            <a:noFill/>
          </p:spPr>
          <p:txBody>
            <a:bodyPr wrap="square" rtlCol="0">
              <a:spAutoFit/>
            </a:bodyPr>
            <a:lstStyle/>
            <a:p>
              <a:r>
                <a:rPr lang="fr-FR" sz="1200" b="1" dirty="0" smtClean="0">
                  <a:solidFill>
                    <a:srgbClr val="006600"/>
                  </a:solidFill>
                  <a:latin typeface="Arial" pitchFamily="34" charset="0"/>
                  <a:cs typeface="Arial" pitchFamily="34" charset="0"/>
                </a:rPr>
                <a:t>64</a:t>
              </a:r>
              <a:r>
                <a:rPr lang="fr-FR" sz="1200" dirty="0" smtClean="0">
                  <a:latin typeface="Arial" pitchFamily="34" charset="0"/>
                  <a:cs typeface="Arial" pitchFamily="34" charset="0"/>
                </a:rPr>
                <a:t> stations gérées par les Etats – SMHN </a:t>
              </a:r>
              <a:r>
                <a:rPr lang="fr-FR" sz="1200" b="1" dirty="0" smtClean="0">
                  <a:solidFill>
                    <a:srgbClr val="006600"/>
                  </a:solidFill>
                  <a:latin typeface="Arial" pitchFamily="34" charset="0"/>
                  <a:cs typeface="Arial" pitchFamily="34" charset="0"/>
                </a:rPr>
                <a:t>(36%)</a:t>
              </a:r>
              <a:endParaRPr lang="fr-FR" sz="1200" b="1" dirty="0">
                <a:solidFill>
                  <a:srgbClr val="006600"/>
                </a:solidFill>
                <a:latin typeface="Arial" pitchFamily="34" charset="0"/>
                <a:cs typeface="Arial" pitchFamily="34" charset="0"/>
              </a:endParaRPr>
            </a:p>
          </p:txBody>
        </p:sp>
        <p:sp>
          <p:nvSpPr>
            <p:cNvPr id="11" name="ZoneTexte 10"/>
            <p:cNvSpPr txBox="1"/>
            <p:nvPr/>
          </p:nvSpPr>
          <p:spPr>
            <a:xfrm>
              <a:off x="827584" y="3752083"/>
              <a:ext cx="2736304" cy="369332"/>
            </a:xfrm>
            <a:prstGeom prst="rect">
              <a:avLst/>
            </a:prstGeom>
            <a:noFill/>
          </p:spPr>
          <p:txBody>
            <a:bodyPr wrap="square" rtlCol="0">
              <a:spAutoFit/>
            </a:bodyPr>
            <a:lstStyle/>
            <a:p>
              <a:r>
                <a:rPr lang="fr-FR" b="1" dirty="0" smtClean="0">
                  <a:solidFill>
                    <a:schemeClr val="bg1">
                      <a:lumMod val="50000"/>
                    </a:schemeClr>
                  </a:solidFill>
                  <a:latin typeface="Arial" pitchFamily="34" charset="0"/>
                  <a:cs typeface="Arial" pitchFamily="34" charset="0"/>
                </a:rPr>
                <a:t>176</a:t>
              </a:r>
              <a:r>
                <a:rPr lang="fr-FR" b="1" dirty="0" smtClean="0">
                  <a:latin typeface="Arial" pitchFamily="34" charset="0"/>
                  <a:cs typeface="Arial" pitchFamily="34" charset="0"/>
                </a:rPr>
                <a:t> </a:t>
              </a:r>
              <a:r>
                <a:rPr lang="fr-FR" sz="1600" b="1" dirty="0" smtClean="0">
                  <a:solidFill>
                    <a:schemeClr val="tx1">
                      <a:lumMod val="50000"/>
                      <a:lumOff val="50000"/>
                    </a:schemeClr>
                  </a:solidFill>
                  <a:latin typeface="Arial" pitchFamily="34" charset="0"/>
                  <a:cs typeface="Arial" pitchFamily="34" charset="0"/>
                </a:rPr>
                <a:t>stations du RSBR</a:t>
              </a:r>
              <a:endParaRPr lang="fr-FR" b="1" dirty="0">
                <a:solidFill>
                  <a:schemeClr val="tx1">
                    <a:lumMod val="50000"/>
                    <a:lumOff val="50000"/>
                  </a:schemeClr>
                </a:solidFill>
                <a:latin typeface="Arial" pitchFamily="34" charset="0"/>
                <a:cs typeface="Arial" pitchFamily="34" charset="0"/>
              </a:endParaRPr>
            </a:p>
          </p:txBody>
        </p:sp>
        <p:sp>
          <p:nvSpPr>
            <p:cNvPr id="6" name="ZoneTexte 5"/>
            <p:cNvSpPr txBox="1"/>
            <p:nvPr/>
          </p:nvSpPr>
          <p:spPr>
            <a:xfrm>
              <a:off x="1556734" y="4295418"/>
              <a:ext cx="2013303" cy="369332"/>
            </a:xfrm>
            <a:prstGeom prst="rect">
              <a:avLst/>
            </a:prstGeom>
            <a:noFill/>
          </p:spPr>
          <p:txBody>
            <a:bodyPr wrap="square" rtlCol="0">
              <a:spAutoFit/>
            </a:bodyPr>
            <a:lstStyle/>
            <a:p>
              <a:pPr algn="ctr"/>
              <a:r>
                <a:rPr lang="fr-FR" dirty="0" smtClean="0">
                  <a:latin typeface="Arial" pitchFamily="34" charset="0"/>
                  <a:cs typeface="Arial" pitchFamily="34" charset="0"/>
                </a:rPr>
                <a:t>ASECNA </a:t>
              </a:r>
              <a:r>
                <a:rPr lang="fr-FR" sz="1600" b="1" dirty="0" smtClean="0">
                  <a:latin typeface="Arial" pitchFamily="34" charset="0"/>
                  <a:cs typeface="Arial" pitchFamily="34" charset="0"/>
                </a:rPr>
                <a:t>(64%)</a:t>
              </a:r>
              <a:endParaRPr lang="fr-FR" b="1" dirty="0">
                <a:latin typeface="Arial" pitchFamily="34" charset="0"/>
                <a:cs typeface="Arial" pitchFamily="34" charset="0"/>
              </a:endParaRPr>
            </a:p>
          </p:txBody>
        </p:sp>
        <p:sp>
          <p:nvSpPr>
            <p:cNvPr id="19" name="ZoneTexte 18"/>
            <p:cNvSpPr txBox="1"/>
            <p:nvPr/>
          </p:nvSpPr>
          <p:spPr>
            <a:xfrm>
              <a:off x="1311460" y="5733256"/>
              <a:ext cx="2348889" cy="369332"/>
            </a:xfrm>
            <a:prstGeom prst="rect">
              <a:avLst/>
            </a:prstGeom>
            <a:noFill/>
          </p:spPr>
          <p:txBody>
            <a:bodyPr wrap="square" rtlCol="0">
              <a:spAutoFit/>
            </a:bodyPr>
            <a:lstStyle/>
            <a:p>
              <a:pPr algn="ctr"/>
              <a:r>
                <a:rPr lang="fr-FR" dirty="0" smtClean="0">
                  <a:latin typeface="Arial" pitchFamily="34" charset="0"/>
                  <a:cs typeface="Arial" pitchFamily="34" charset="0"/>
                </a:rPr>
                <a:t>Etats Membres</a:t>
              </a:r>
              <a:endParaRPr lang="fr-FR" dirty="0">
                <a:latin typeface="Arial" pitchFamily="34" charset="0"/>
                <a:cs typeface="Arial" pitchFamily="34" charset="0"/>
              </a:endParaRPr>
            </a:p>
          </p:txBody>
        </p:sp>
      </p:grpSp>
      <p:pic>
        <p:nvPicPr>
          <p:cNvPr id="21" name="Picture 3" descr="LOGOC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04729" y="23811"/>
            <a:ext cx="437854" cy="437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44550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574774"/>
            <a:ext cx="9144000" cy="26161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1100" dirty="0" smtClean="0">
                <a:latin typeface="Arial" pitchFamily="34" charset="0"/>
                <a:cs typeface="Arial" pitchFamily="34" charset="0"/>
              </a:rPr>
              <a:t>Semaine de la météorologie – Antananarivo, Madagascar, 16 - 20 juin 2014</a:t>
            </a:r>
            <a:endParaRPr lang="fr-FR" sz="1100" dirty="0">
              <a:latin typeface="Arial" pitchFamily="34" charset="0"/>
              <a:cs typeface="Arial" pitchFamily="34" charset="0"/>
            </a:endParaRPr>
          </a:p>
        </p:txBody>
      </p:sp>
      <p:sp>
        <p:nvSpPr>
          <p:cNvPr id="3" name="ZoneTexte 2"/>
          <p:cNvSpPr txBox="1"/>
          <p:nvPr/>
        </p:nvSpPr>
        <p:spPr>
          <a:xfrm>
            <a:off x="0" y="0"/>
            <a:ext cx="9144000" cy="400110"/>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fr-FR" sz="2000" b="1" dirty="0" smtClean="0">
                <a:solidFill>
                  <a:srgbClr val="FFFF00"/>
                </a:solidFill>
                <a:latin typeface="Arial" pitchFamily="34" charset="0"/>
                <a:cs typeface="Arial" pitchFamily="34" charset="0"/>
              </a:rPr>
              <a:t>4. Réseaux des stations synoptiques en surface du Non-RSBR</a:t>
            </a:r>
            <a:endParaRPr lang="fr-FR" sz="2000" b="1" dirty="0">
              <a:solidFill>
                <a:srgbClr val="FFFF00"/>
              </a:solidFill>
              <a:latin typeface="Arial" pitchFamily="34" charset="0"/>
              <a:cs typeface="Arial" pitchFamily="34" charset="0"/>
            </a:endParaRPr>
          </a:p>
        </p:txBody>
      </p:sp>
      <p:pic>
        <p:nvPicPr>
          <p:cNvPr id="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0066" y="459307"/>
            <a:ext cx="6912768" cy="6115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1" name="Groupe 10"/>
          <p:cNvGrpSpPr/>
          <p:nvPr/>
        </p:nvGrpSpPr>
        <p:grpSpPr>
          <a:xfrm>
            <a:off x="395536" y="4271377"/>
            <a:ext cx="3960440" cy="2109951"/>
            <a:chOff x="395536" y="4271377"/>
            <a:chExt cx="3960440" cy="2109951"/>
          </a:xfrm>
        </p:grpSpPr>
        <p:sp>
          <p:nvSpPr>
            <p:cNvPr id="24" name="ZoneTexte 23"/>
            <p:cNvSpPr txBox="1"/>
            <p:nvPr/>
          </p:nvSpPr>
          <p:spPr>
            <a:xfrm>
              <a:off x="827584" y="4271377"/>
              <a:ext cx="3096344" cy="369332"/>
            </a:xfrm>
            <a:prstGeom prst="rect">
              <a:avLst/>
            </a:prstGeom>
            <a:noFill/>
          </p:spPr>
          <p:txBody>
            <a:bodyPr wrap="square" rtlCol="0">
              <a:spAutoFit/>
            </a:bodyPr>
            <a:lstStyle/>
            <a:p>
              <a:r>
                <a:rPr lang="fr-FR" b="1" dirty="0" smtClean="0">
                  <a:solidFill>
                    <a:schemeClr val="tx1">
                      <a:lumMod val="50000"/>
                      <a:lumOff val="50000"/>
                    </a:schemeClr>
                  </a:solidFill>
                  <a:latin typeface="Arial Black" pitchFamily="34" charset="0"/>
                  <a:cs typeface="Arial" pitchFamily="34" charset="0"/>
                </a:rPr>
                <a:t>39</a:t>
              </a:r>
              <a:r>
                <a:rPr lang="fr-FR" b="1" dirty="0" smtClean="0">
                  <a:latin typeface="Arial" pitchFamily="34" charset="0"/>
                  <a:cs typeface="Arial" pitchFamily="34" charset="0"/>
                </a:rPr>
                <a:t> </a:t>
              </a:r>
              <a:r>
                <a:rPr lang="fr-FR" sz="1600" b="1" dirty="0" smtClean="0">
                  <a:solidFill>
                    <a:schemeClr val="tx1">
                      <a:lumMod val="50000"/>
                      <a:lumOff val="50000"/>
                    </a:schemeClr>
                  </a:solidFill>
                  <a:latin typeface="Arial" pitchFamily="34" charset="0"/>
                  <a:cs typeface="Arial" pitchFamily="34" charset="0"/>
                </a:rPr>
                <a:t>Stations Non - RSBR</a:t>
              </a:r>
              <a:endParaRPr lang="fr-FR" b="1" dirty="0">
                <a:solidFill>
                  <a:schemeClr val="tx1">
                    <a:lumMod val="50000"/>
                    <a:lumOff val="50000"/>
                  </a:schemeClr>
                </a:solidFill>
                <a:latin typeface="Arial" pitchFamily="34" charset="0"/>
                <a:cs typeface="Arial" pitchFamily="34" charset="0"/>
              </a:endParaRPr>
            </a:p>
          </p:txBody>
        </p:sp>
        <p:grpSp>
          <p:nvGrpSpPr>
            <p:cNvPr id="10" name="Groupe 9"/>
            <p:cNvGrpSpPr/>
            <p:nvPr/>
          </p:nvGrpSpPr>
          <p:grpSpPr>
            <a:xfrm>
              <a:off x="395536" y="4640709"/>
              <a:ext cx="3960440" cy="800822"/>
              <a:chOff x="395536" y="4640709"/>
              <a:chExt cx="3960440" cy="800822"/>
            </a:xfrm>
          </p:grpSpPr>
          <p:sp>
            <p:nvSpPr>
              <p:cNvPr id="7" name="Rectangle 6"/>
              <p:cNvSpPr/>
              <p:nvPr/>
            </p:nvSpPr>
            <p:spPr>
              <a:xfrm>
                <a:off x="395536" y="4640709"/>
                <a:ext cx="3960440" cy="800822"/>
              </a:xfrm>
              <a:prstGeom prst="rect">
                <a:avLst/>
              </a:prstGeom>
              <a:solidFill>
                <a:srgbClr val="CDC6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5" name="Groupe 4"/>
              <p:cNvGrpSpPr/>
              <p:nvPr/>
            </p:nvGrpSpPr>
            <p:grpSpPr>
              <a:xfrm>
                <a:off x="525848" y="4795200"/>
                <a:ext cx="3038040" cy="646331"/>
                <a:chOff x="525848" y="4795200"/>
                <a:chExt cx="3038040" cy="646331"/>
              </a:xfrm>
            </p:grpSpPr>
            <p:sp>
              <p:nvSpPr>
                <p:cNvPr id="20" name="Ellipse 19"/>
                <p:cNvSpPr>
                  <a:spLocks/>
                </p:cNvSpPr>
                <p:nvPr/>
              </p:nvSpPr>
              <p:spPr>
                <a:xfrm>
                  <a:off x="525848" y="5256053"/>
                  <a:ext cx="108000" cy="108000"/>
                </a:xfrm>
                <a:prstGeom prst="ellipse">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ZoneTexte 21"/>
                <p:cNvSpPr txBox="1"/>
                <p:nvPr/>
              </p:nvSpPr>
              <p:spPr>
                <a:xfrm>
                  <a:off x="755576" y="5164532"/>
                  <a:ext cx="2808312" cy="276999"/>
                </a:xfrm>
                <a:prstGeom prst="rect">
                  <a:avLst/>
                </a:prstGeom>
                <a:noFill/>
              </p:spPr>
              <p:txBody>
                <a:bodyPr wrap="square" rtlCol="0">
                  <a:spAutoFit/>
                </a:bodyPr>
                <a:lstStyle/>
                <a:p>
                  <a:r>
                    <a:rPr lang="fr-FR" sz="1200" b="1" dirty="0" smtClean="0">
                      <a:solidFill>
                        <a:srgbClr val="0000FF"/>
                      </a:solidFill>
                      <a:latin typeface="Arial" pitchFamily="34" charset="0"/>
                      <a:cs typeface="Arial" pitchFamily="34" charset="0"/>
                    </a:rPr>
                    <a:t>14</a:t>
                  </a:r>
                  <a:r>
                    <a:rPr lang="fr-FR" sz="1200" dirty="0" smtClean="0">
                      <a:latin typeface="Arial" pitchFamily="34" charset="0"/>
                      <a:cs typeface="Arial" pitchFamily="34" charset="0"/>
                    </a:rPr>
                    <a:t> stations gérées par les AAN </a:t>
                  </a:r>
                  <a:r>
                    <a:rPr lang="fr-FR" sz="1200" b="1" dirty="0" smtClean="0">
                      <a:solidFill>
                        <a:srgbClr val="0000FF"/>
                      </a:solidFill>
                      <a:latin typeface="Arial" pitchFamily="34" charset="0"/>
                      <a:cs typeface="Arial" pitchFamily="34" charset="0"/>
                    </a:rPr>
                    <a:t>(36%)</a:t>
                  </a:r>
                  <a:r>
                    <a:rPr lang="fr-FR" sz="1200" dirty="0" smtClean="0">
                      <a:solidFill>
                        <a:srgbClr val="0000FF"/>
                      </a:solidFill>
                      <a:latin typeface="Arial" pitchFamily="34" charset="0"/>
                      <a:cs typeface="Arial" pitchFamily="34" charset="0"/>
                    </a:rPr>
                    <a:t> </a:t>
                  </a:r>
                  <a:endParaRPr lang="fr-FR" sz="1200" dirty="0">
                    <a:solidFill>
                      <a:srgbClr val="0000FF"/>
                    </a:solidFill>
                    <a:latin typeface="Arial" pitchFamily="34" charset="0"/>
                    <a:cs typeface="Arial" pitchFamily="34" charset="0"/>
                  </a:endParaRPr>
                </a:p>
              </p:txBody>
            </p:sp>
            <p:sp>
              <p:nvSpPr>
                <p:cNvPr id="4" name="ZoneTexte 3"/>
                <p:cNvSpPr txBox="1"/>
                <p:nvPr/>
              </p:nvSpPr>
              <p:spPr>
                <a:xfrm>
                  <a:off x="1331640" y="4795200"/>
                  <a:ext cx="1370289" cy="338554"/>
                </a:xfrm>
                <a:prstGeom prst="rect">
                  <a:avLst/>
                </a:prstGeom>
                <a:noFill/>
              </p:spPr>
              <p:txBody>
                <a:bodyPr wrap="square" rtlCol="0">
                  <a:spAutoFit/>
                </a:bodyPr>
                <a:lstStyle/>
                <a:p>
                  <a:pPr algn="ctr"/>
                  <a:r>
                    <a:rPr lang="fr-FR" sz="1600" dirty="0" smtClean="0">
                      <a:latin typeface="Arial" pitchFamily="34" charset="0"/>
                      <a:cs typeface="Arial" pitchFamily="34" charset="0"/>
                    </a:rPr>
                    <a:t>ASECNA</a:t>
                  </a:r>
                  <a:endParaRPr lang="fr-FR" sz="1600" dirty="0">
                    <a:latin typeface="Arial" pitchFamily="34" charset="0"/>
                    <a:cs typeface="Arial" pitchFamily="34" charset="0"/>
                  </a:endParaRPr>
                </a:p>
              </p:txBody>
            </p:sp>
          </p:grpSp>
        </p:grpSp>
        <p:grpSp>
          <p:nvGrpSpPr>
            <p:cNvPr id="9" name="Groupe 8"/>
            <p:cNvGrpSpPr/>
            <p:nvPr/>
          </p:nvGrpSpPr>
          <p:grpSpPr>
            <a:xfrm>
              <a:off x="395536" y="5667497"/>
              <a:ext cx="3960440" cy="713831"/>
              <a:chOff x="395536" y="5667497"/>
              <a:chExt cx="3960440" cy="713831"/>
            </a:xfrm>
          </p:grpSpPr>
          <p:sp>
            <p:nvSpPr>
              <p:cNvPr id="8" name="Rectangle 7"/>
              <p:cNvSpPr/>
              <p:nvPr/>
            </p:nvSpPr>
            <p:spPr>
              <a:xfrm>
                <a:off x="395536" y="5667497"/>
                <a:ext cx="3960440" cy="713831"/>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6" name="Groupe 5"/>
              <p:cNvGrpSpPr/>
              <p:nvPr/>
            </p:nvGrpSpPr>
            <p:grpSpPr>
              <a:xfrm>
                <a:off x="532413" y="5667497"/>
                <a:ext cx="3679547" cy="623775"/>
                <a:chOff x="532413" y="5667497"/>
                <a:chExt cx="3679547" cy="623775"/>
              </a:xfrm>
            </p:grpSpPr>
            <p:sp>
              <p:nvSpPr>
                <p:cNvPr id="21" name="Ellipse 20"/>
                <p:cNvSpPr>
                  <a:spLocks/>
                </p:cNvSpPr>
                <p:nvPr/>
              </p:nvSpPr>
              <p:spPr>
                <a:xfrm>
                  <a:off x="532413" y="6110091"/>
                  <a:ext cx="108000" cy="108000"/>
                </a:xfrm>
                <a:prstGeom prst="ellipse">
                  <a:avLst/>
                </a:prstGeom>
                <a:solidFill>
                  <a:srgbClr val="00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ZoneTexte 22"/>
                <p:cNvSpPr txBox="1"/>
                <p:nvPr/>
              </p:nvSpPr>
              <p:spPr>
                <a:xfrm>
                  <a:off x="759850" y="6014273"/>
                  <a:ext cx="3452110" cy="276999"/>
                </a:xfrm>
                <a:prstGeom prst="rect">
                  <a:avLst/>
                </a:prstGeom>
                <a:noFill/>
              </p:spPr>
              <p:txBody>
                <a:bodyPr wrap="square" rtlCol="0">
                  <a:spAutoFit/>
                </a:bodyPr>
                <a:lstStyle/>
                <a:p>
                  <a:r>
                    <a:rPr lang="fr-FR" sz="1200" b="1" dirty="0" smtClean="0">
                      <a:latin typeface="Arial" pitchFamily="34" charset="0"/>
                      <a:cs typeface="Arial" pitchFamily="34" charset="0"/>
                    </a:rPr>
                    <a:t>25</a:t>
                  </a:r>
                  <a:r>
                    <a:rPr lang="fr-FR" sz="1200" dirty="0" smtClean="0">
                      <a:latin typeface="Arial" pitchFamily="34" charset="0"/>
                      <a:cs typeface="Arial" pitchFamily="34" charset="0"/>
                    </a:rPr>
                    <a:t> stations gérées par les Etats – SMHN </a:t>
                  </a:r>
                  <a:r>
                    <a:rPr lang="fr-FR" sz="1200" b="1" dirty="0" smtClean="0">
                      <a:latin typeface="Arial" pitchFamily="34" charset="0"/>
                      <a:cs typeface="Arial" pitchFamily="34" charset="0"/>
                    </a:rPr>
                    <a:t>(64%)</a:t>
                  </a:r>
                  <a:endParaRPr lang="fr-FR" sz="1200" b="1" dirty="0">
                    <a:latin typeface="Arial" pitchFamily="34" charset="0"/>
                    <a:cs typeface="Arial" pitchFamily="34" charset="0"/>
                  </a:endParaRPr>
                </a:p>
              </p:txBody>
            </p:sp>
            <p:sp>
              <p:nvSpPr>
                <p:cNvPr id="12" name="ZoneTexte 11"/>
                <p:cNvSpPr txBox="1"/>
                <p:nvPr/>
              </p:nvSpPr>
              <p:spPr>
                <a:xfrm>
                  <a:off x="1259632" y="5667497"/>
                  <a:ext cx="1944216" cy="338554"/>
                </a:xfrm>
                <a:prstGeom prst="rect">
                  <a:avLst/>
                </a:prstGeom>
                <a:noFill/>
              </p:spPr>
              <p:txBody>
                <a:bodyPr wrap="square" rtlCol="0">
                  <a:spAutoFit/>
                </a:bodyPr>
                <a:lstStyle/>
                <a:p>
                  <a:pPr algn="ctr"/>
                  <a:r>
                    <a:rPr lang="fr-FR" sz="1600" dirty="0" smtClean="0">
                      <a:latin typeface="Arial" pitchFamily="34" charset="0"/>
                      <a:cs typeface="Arial" pitchFamily="34" charset="0"/>
                    </a:rPr>
                    <a:t>Etats Membres</a:t>
                  </a:r>
                  <a:endParaRPr lang="fr-FR" sz="1600" dirty="0">
                    <a:latin typeface="Arial" pitchFamily="34" charset="0"/>
                    <a:cs typeface="Arial" pitchFamily="34" charset="0"/>
                  </a:endParaRPr>
                </a:p>
              </p:txBody>
            </p:sp>
          </p:grpSp>
        </p:grpSp>
      </p:grpSp>
      <p:pic>
        <p:nvPicPr>
          <p:cNvPr id="19" name="Picture 3" descr="LOGOC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04729" y="23811"/>
            <a:ext cx="437854" cy="437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47096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574774"/>
            <a:ext cx="9144000" cy="26161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1100" dirty="0" smtClean="0">
                <a:latin typeface="Arial" pitchFamily="34" charset="0"/>
                <a:cs typeface="Arial" pitchFamily="34" charset="0"/>
              </a:rPr>
              <a:t>Semaine de la météorologie – Antananarivo, Madagascar, 16 - 20 juin 2014</a:t>
            </a:r>
            <a:endParaRPr lang="fr-FR" sz="1100" dirty="0">
              <a:latin typeface="Arial" pitchFamily="34" charset="0"/>
              <a:cs typeface="Arial" pitchFamily="34" charset="0"/>
            </a:endParaRPr>
          </a:p>
        </p:txBody>
      </p:sp>
      <p:sp>
        <p:nvSpPr>
          <p:cNvPr id="3" name="ZoneTexte 2"/>
          <p:cNvSpPr txBox="1"/>
          <p:nvPr/>
        </p:nvSpPr>
        <p:spPr>
          <a:xfrm>
            <a:off x="0" y="0"/>
            <a:ext cx="9144000" cy="400110"/>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fr-FR" sz="2000" b="1" dirty="0" smtClean="0">
                <a:solidFill>
                  <a:srgbClr val="FFFF00"/>
                </a:solidFill>
                <a:latin typeface="Arial" pitchFamily="34" charset="0"/>
                <a:cs typeface="Arial" pitchFamily="34" charset="0"/>
              </a:rPr>
              <a:t>5. Réseaux des stations synoptiques en surface du RSBN (ASECNA) </a:t>
            </a:r>
            <a:endParaRPr lang="fr-FR" sz="2000" b="1" dirty="0">
              <a:solidFill>
                <a:srgbClr val="FFFF00"/>
              </a:solidFill>
              <a:latin typeface="Arial" pitchFamily="34" charset="0"/>
              <a:cs typeface="Arial" pitchFamily="34" charset="0"/>
            </a:endParaRPr>
          </a:p>
        </p:txBody>
      </p:sp>
      <p:pic>
        <p:nvPicPr>
          <p:cNvPr id="1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6194" y="414081"/>
            <a:ext cx="6977782" cy="6172983"/>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2" name="Groupe 11"/>
          <p:cNvGrpSpPr/>
          <p:nvPr/>
        </p:nvGrpSpPr>
        <p:grpSpPr>
          <a:xfrm>
            <a:off x="263296" y="3452477"/>
            <a:ext cx="4802398" cy="2995377"/>
            <a:chOff x="309596" y="3745991"/>
            <a:chExt cx="4802398" cy="2995377"/>
          </a:xfrm>
        </p:grpSpPr>
        <p:sp>
          <p:nvSpPr>
            <p:cNvPr id="13" name="Rectangle 12"/>
            <p:cNvSpPr/>
            <p:nvPr/>
          </p:nvSpPr>
          <p:spPr>
            <a:xfrm>
              <a:off x="309596" y="5733256"/>
              <a:ext cx="3737270" cy="1008112"/>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ZoneTexte 13"/>
            <p:cNvSpPr txBox="1"/>
            <p:nvPr/>
          </p:nvSpPr>
          <p:spPr>
            <a:xfrm>
              <a:off x="953984" y="3745991"/>
              <a:ext cx="2736304" cy="369332"/>
            </a:xfrm>
            <a:prstGeom prst="rect">
              <a:avLst/>
            </a:prstGeom>
            <a:noFill/>
          </p:spPr>
          <p:txBody>
            <a:bodyPr wrap="square" rtlCol="0">
              <a:spAutoFit/>
            </a:bodyPr>
            <a:lstStyle/>
            <a:p>
              <a:r>
                <a:rPr lang="fr-FR" b="1" dirty="0" smtClean="0">
                  <a:solidFill>
                    <a:schemeClr val="tx1">
                      <a:lumMod val="50000"/>
                      <a:lumOff val="50000"/>
                    </a:schemeClr>
                  </a:solidFill>
                  <a:latin typeface="Arial Black" pitchFamily="34" charset="0"/>
                  <a:cs typeface="Arial" pitchFamily="34" charset="0"/>
                </a:rPr>
                <a:t>215</a:t>
              </a:r>
              <a:r>
                <a:rPr lang="fr-FR" b="1" dirty="0" smtClean="0">
                  <a:latin typeface="Arial" pitchFamily="34" charset="0"/>
                  <a:cs typeface="Arial" pitchFamily="34" charset="0"/>
                </a:rPr>
                <a:t> </a:t>
              </a:r>
              <a:r>
                <a:rPr lang="fr-FR" sz="1600" b="1" dirty="0" smtClean="0">
                  <a:solidFill>
                    <a:schemeClr val="tx1">
                      <a:lumMod val="50000"/>
                      <a:lumOff val="50000"/>
                    </a:schemeClr>
                  </a:solidFill>
                  <a:latin typeface="Arial" pitchFamily="34" charset="0"/>
                  <a:cs typeface="Arial" pitchFamily="34" charset="0"/>
                </a:rPr>
                <a:t>Stations du RSBN</a:t>
              </a:r>
              <a:endParaRPr lang="fr-FR" b="1" dirty="0">
                <a:solidFill>
                  <a:schemeClr val="tx1">
                    <a:lumMod val="50000"/>
                    <a:lumOff val="50000"/>
                  </a:schemeClr>
                </a:solidFill>
                <a:latin typeface="Arial" pitchFamily="34" charset="0"/>
                <a:cs typeface="Arial" pitchFamily="34" charset="0"/>
              </a:endParaRPr>
            </a:p>
          </p:txBody>
        </p:sp>
        <p:grpSp>
          <p:nvGrpSpPr>
            <p:cNvPr id="15" name="Groupe 14"/>
            <p:cNvGrpSpPr/>
            <p:nvPr/>
          </p:nvGrpSpPr>
          <p:grpSpPr>
            <a:xfrm>
              <a:off x="355108" y="6016304"/>
              <a:ext cx="3691759" cy="545358"/>
              <a:chOff x="204633" y="6016304"/>
              <a:chExt cx="3691759" cy="545358"/>
            </a:xfrm>
          </p:grpSpPr>
          <p:sp>
            <p:nvSpPr>
              <p:cNvPr id="35" name="Ellipse 34"/>
              <p:cNvSpPr>
                <a:spLocks/>
              </p:cNvSpPr>
              <p:nvPr/>
            </p:nvSpPr>
            <p:spPr>
              <a:xfrm>
                <a:off x="210279" y="6380481"/>
                <a:ext cx="108000" cy="108000"/>
              </a:xfrm>
              <a:prstGeom prst="ellipse">
                <a:avLst/>
              </a:prstGeom>
              <a:solidFill>
                <a:srgbClr val="00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ZoneTexte 35"/>
              <p:cNvSpPr txBox="1"/>
              <p:nvPr/>
            </p:nvSpPr>
            <p:spPr>
              <a:xfrm>
                <a:off x="444281" y="6284663"/>
                <a:ext cx="3452110" cy="276999"/>
              </a:xfrm>
              <a:prstGeom prst="rect">
                <a:avLst/>
              </a:prstGeom>
              <a:noFill/>
            </p:spPr>
            <p:txBody>
              <a:bodyPr wrap="square" rtlCol="0">
                <a:spAutoFit/>
              </a:bodyPr>
              <a:lstStyle/>
              <a:p>
                <a:r>
                  <a:rPr lang="fr-FR" sz="1200" b="1" dirty="0" smtClean="0">
                    <a:solidFill>
                      <a:schemeClr val="accent4">
                        <a:lumMod val="50000"/>
                      </a:schemeClr>
                    </a:solidFill>
                    <a:latin typeface="Arial" pitchFamily="34" charset="0"/>
                    <a:cs typeface="Arial" pitchFamily="34" charset="0"/>
                  </a:rPr>
                  <a:t>25</a:t>
                </a:r>
                <a:r>
                  <a:rPr lang="fr-FR" sz="1200" dirty="0" smtClean="0">
                    <a:latin typeface="Arial" pitchFamily="34" charset="0"/>
                    <a:cs typeface="Arial" pitchFamily="34" charset="0"/>
                  </a:rPr>
                  <a:t> Autres stations gérées par les SMHN </a:t>
                </a:r>
                <a:r>
                  <a:rPr lang="fr-FR" sz="1200" b="1" dirty="0" smtClean="0">
                    <a:solidFill>
                      <a:schemeClr val="accent4">
                        <a:lumMod val="50000"/>
                      </a:schemeClr>
                    </a:solidFill>
                    <a:latin typeface="Arial" pitchFamily="34" charset="0"/>
                    <a:cs typeface="Arial" pitchFamily="34" charset="0"/>
                  </a:rPr>
                  <a:t>(12%)</a:t>
                </a:r>
                <a:endParaRPr lang="fr-FR" sz="1200" b="1" dirty="0">
                  <a:solidFill>
                    <a:schemeClr val="accent4">
                      <a:lumMod val="50000"/>
                    </a:schemeClr>
                  </a:solidFill>
                  <a:latin typeface="Arial" pitchFamily="34" charset="0"/>
                  <a:cs typeface="Arial" pitchFamily="34" charset="0"/>
                </a:endParaRPr>
              </a:p>
            </p:txBody>
          </p:sp>
          <p:sp>
            <p:nvSpPr>
              <p:cNvPr id="37" name="Ellipse 36"/>
              <p:cNvSpPr>
                <a:spLocks/>
              </p:cNvSpPr>
              <p:nvPr/>
            </p:nvSpPr>
            <p:spPr>
              <a:xfrm>
                <a:off x="204633" y="6107825"/>
                <a:ext cx="108000" cy="108000"/>
              </a:xfrm>
              <a:prstGeom prst="ellipse">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8" name="ZoneTexte 37"/>
              <p:cNvSpPr txBox="1"/>
              <p:nvPr/>
            </p:nvSpPr>
            <p:spPr>
              <a:xfrm>
                <a:off x="434362" y="6016304"/>
                <a:ext cx="3462030" cy="276999"/>
              </a:xfrm>
              <a:prstGeom prst="rect">
                <a:avLst/>
              </a:prstGeom>
              <a:noFill/>
            </p:spPr>
            <p:txBody>
              <a:bodyPr wrap="square" rtlCol="0">
                <a:spAutoFit/>
              </a:bodyPr>
              <a:lstStyle/>
              <a:p>
                <a:r>
                  <a:rPr lang="fr-FR" sz="1200" b="1" dirty="0" smtClean="0">
                    <a:solidFill>
                      <a:schemeClr val="accent4">
                        <a:lumMod val="50000"/>
                      </a:schemeClr>
                    </a:solidFill>
                    <a:latin typeface="Arial" pitchFamily="34" charset="0"/>
                    <a:cs typeface="Arial" pitchFamily="34" charset="0"/>
                  </a:rPr>
                  <a:t>64</a:t>
                </a:r>
                <a:r>
                  <a:rPr lang="fr-FR" sz="1200" dirty="0" smtClean="0">
                    <a:latin typeface="Arial" pitchFamily="34" charset="0"/>
                    <a:cs typeface="Arial" pitchFamily="34" charset="0"/>
                  </a:rPr>
                  <a:t> stations RSBR  gérées par les SMHN </a:t>
                </a:r>
                <a:r>
                  <a:rPr lang="fr-FR" sz="1200" b="1" dirty="0" smtClean="0">
                    <a:solidFill>
                      <a:schemeClr val="accent4">
                        <a:lumMod val="50000"/>
                      </a:schemeClr>
                    </a:solidFill>
                    <a:latin typeface="Arial" pitchFamily="34" charset="0"/>
                    <a:cs typeface="Arial" pitchFamily="34" charset="0"/>
                  </a:rPr>
                  <a:t>(30%)</a:t>
                </a:r>
                <a:r>
                  <a:rPr lang="fr-FR" sz="1200" dirty="0" smtClean="0">
                    <a:solidFill>
                      <a:schemeClr val="accent4">
                        <a:lumMod val="50000"/>
                      </a:schemeClr>
                    </a:solidFill>
                    <a:latin typeface="Arial" pitchFamily="34" charset="0"/>
                    <a:cs typeface="Arial" pitchFamily="34" charset="0"/>
                  </a:rPr>
                  <a:t> </a:t>
                </a:r>
                <a:endParaRPr lang="fr-FR" sz="1200" dirty="0">
                  <a:solidFill>
                    <a:schemeClr val="accent4">
                      <a:lumMod val="50000"/>
                    </a:schemeClr>
                  </a:solidFill>
                  <a:latin typeface="Arial" pitchFamily="34" charset="0"/>
                  <a:cs typeface="Arial" pitchFamily="34" charset="0"/>
                </a:endParaRPr>
              </a:p>
            </p:txBody>
          </p:sp>
        </p:grpSp>
        <p:grpSp>
          <p:nvGrpSpPr>
            <p:cNvPr id="16" name="Groupe 15"/>
            <p:cNvGrpSpPr/>
            <p:nvPr/>
          </p:nvGrpSpPr>
          <p:grpSpPr>
            <a:xfrm>
              <a:off x="309596" y="4289740"/>
              <a:ext cx="4802398" cy="1333011"/>
              <a:chOff x="101246" y="3896190"/>
              <a:chExt cx="4802398" cy="1333011"/>
            </a:xfrm>
          </p:grpSpPr>
          <p:sp>
            <p:nvSpPr>
              <p:cNvPr id="25" name="Rectangle 24"/>
              <p:cNvSpPr/>
              <p:nvPr/>
            </p:nvSpPr>
            <p:spPr>
              <a:xfrm>
                <a:off x="101246" y="3920235"/>
                <a:ext cx="4802398" cy="13089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26" name="Groupe 25"/>
              <p:cNvGrpSpPr/>
              <p:nvPr/>
            </p:nvGrpSpPr>
            <p:grpSpPr>
              <a:xfrm>
                <a:off x="135113" y="3896190"/>
                <a:ext cx="4768531" cy="1233731"/>
                <a:chOff x="135113" y="3896190"/>
                <a:chExt cx="4768531" cy="1233731"/>
              </a:xfrm>
            </p:grpSpPr>
            <p:grpSp>
              <p:nvGrpSpPr>
                <p:cNvPr id="27" name="Groupe 26"/>
                <p:cNvGrpSpPr/>
                <p:nvPr/>
              </p:nvGrpSpPr>
              <p:grpSpPr>
                <a:xfrm>
                  <a:off x="135113" y="4291052"/>
                  <a:ext cx="4768531" cy="838869"/>
                  <a:chOff x="210279" y="4415846"/>
                  <a:chExt cx="4768531" cy="838869"/>
                </a:xfrm>
              </p:grpSpPr>
              <p:sp>
                <p:nvSpPr>
                  <p:cNvPr id="29" name="Ellipse 28"/>
                  <p:cNvSpPr>
                    <a:spLocks/>
                  </p:cNvSpPr>
                  <p:nvPr/>
                </p:nvSpPr>
                <p:spPr>
                  <a:xfrm>
                    <a:off x="210279" y="4770080"/>
                    <a:ext cx="108000" cy="108000"/>
                  </a:xfrm>
                  <a:prstGeom prst="ellipse">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0" name="Ellipse 29"/>
                  <p:cNvSpPr>
                    <a:spLocks/>
                  </p:cNvSpPr>
                  <p:nvPr/>
                </p:nvSpPr>
                <p:spPr>
                  <a:xfrm>
                    <a:off x="210279" y="4484789"/>
                    <a:ext cx="108000" cy="108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1" name="ZoneTexte 30"/>
                  <p:cNvSpPr txBox="1"/>
                  <p:nvPr/>
                </p:nvSpPr>
                <p:spPr>
                  <a:xfrm>
                    <a:off x="329939" y="4415846"/>
                    <a:ext cx="4648871" cy="276999"/>
                  </a:xfrm>
                  <a:prstGeom prst="rect">
                    <a:avLst/>
                  </a:prstGeom>
                  <a:noFill/>
                </p:spPr>
                <p:txBody>
                  <a:bodyPr wrap="square" rtlCol="0">
                    <a:spAutoFit/>
                  </a:bodyPr>
                  <a:lstStyle/>
                  <a:p>
                    <a:r>
                      <a:rPr lang="fr-FR" sz="1200" b="1" dirty="0" smtClean="0">
                        <a:solidFill>
                          <a:schemeClr val="accent6">
                            <a:lumMod val="50000"/>
                          </a:schemeClr>
                        </a:solidFill>
                        <a:latin typeface="Arial" pitchFamily="34" charset="0"/>
                        <a:cs typeface="Arial" pitchFamily="34" charset="0"/>
                      </a:rPr>
                      <a:t>38</a:t>
                    </a:r>
                    <a:r>
                      <a:rPr lang="fr-FR" sz="1200" dirty="0" smtClean="0">
                        <a:latin typeface="Arial" pitchFamily="34" charset="0"/>
                        <a:cs typeface="Arial" pitchFamily="34" charset="0"/>
                      </a:rPr>
                      <a:t> stations RSBR gérées par les Activités communautaires </a:t>
                    </a:r>
                    <a:r>
                      <a:rPr lang="fr-FR" sz="1200" b="1" dirty="0" smtClean="0">
                        <a:solidFill>
                          <a:schemeClr val="accent6">
                            <a:lumMod val="50000"/>
                          </a:schemeClr>
                        </a:solidFill>
                        <a:latin typeface="Arial" pitchFamily="34" charset="0"/>
                        <a:cs typeface="Arial" pitchFamily="34" charset="0"/>
                      </a:rPr>
                      <a:t>(18%)</a:t>
                    </a:r>
                    <a:endParaRPr lang="fr-FR" sz="1200" b="1" dirty="0">
                      <a:solidFill>
                        <a:schemeClr val="accent6">
                          <a:lumMod val="50000"/>
                        </a:schemeClr>
                      </a:solidFill>
                      <a:latin typeface="Arial" pitchFamily="34" charset="0"/>
                      <a:cs typeface="Arial" pitchFamily="34" charset="0"/>
                    </a:endParaRPr>
                  </a:p>
                </p:txBody>
              </p:sp>
              <p:sp>
                <p:nvSpPr>
                  <p:cNvPr id="32" name="ZoneTexte 31"/>
                  <p:cNvSpPr txBox="1"/>
                  <p:nvPr/>
                </p:nvSpPr>
                <p:spPr>
                  <a:xfrm>
                    <a:off x="329939" y="4696781"/>
                    <a:ext cx="3267897" cy="276999"/>
                  </a:xfrm>
                  <a:prstGeom prst="rect">
                    <a:avLst/>
                  </a:prstGeom>
                  <a:noFill/>
                </p:spPr>
                <p:txBody>
                  <a:bodyPr wrap="square" rtlCol="0">
                    <a:spAutoFit/>
                  </a:bodyPr>
                  <a:lstStyle/>
                  <a:p>
                    <a:r>
                      <a:rPr lang="fr-FR" sz="1200" b="1" dirty="0" smtClean="0">
                        <a:solidFill>
                          <a:schemeClr val="accent6">
                            <a:lumMod val="50000"/>
                          </a:schemeClr>
                        </a:solidFill>
                        <a:latin typeface="Arial" pitchFamily="34" charset="0"/>
                        <a:cs typeface="Arial" pitchFamily="34" charset="0"/>
                      </a:rPr>
                      <a:t>74</a:t>
                    </a:r>
                    <a:r>
                      <a:rPr lang="fr-FR" sz="1200" dirty="0" smtClean="0">
                        <a:latin typeface="Arial" pitchFamily="34" charset="0"/>
                        <a:cs typeface="Arial" pitchFamily="34" charset="0"/>
                      </a:rPr>
                      <a:t> stations RSBR  gérées par les AAN </a:t>
                    </a:r>
                    <a:r>
                      <a:rPr lang="fr-FR" sz="1200" b="1" dirty="0" smtClean="0">
                        <a:solidFill>
                          <a:schemeClr val="accent6">
                            <a:lumMod val="50000"/>
                          </a:schemeClr>
                        </a:solidFill>
                        <a:latin typeface="Arial" pitchFamily="34" charset="0"/>
                        <a:cs typeface="Arial" pitchFamily="34" charset="0"/>
                      </a:rPr>
                      <a:t>(34%)</a:t>
                    </a:r>
                    <a:r>
                      <a:rPr lang="fr-FR" sz="1200" dirty="0" smtClean="0">
                        <a:solidFill>
                          <a:schemeClr val="accent6">
                            <a:lumMod val="50000"/>
                          </a:schemeClr>
                        </a:solidFill>
                        <a:latin typeface="Arial" pitchFamily="34" charset="0"/>
                        <a:cs typeface="Arial" pitchFamily="34" charset="0"/>
                      </a:rPr>
                      <a:t> </a:t>
                    </a:r>
                    <a:endParaRPr lang="fr-FR" sz="1200" dirty="0">
                      <a:solidFill>
                        <a:schemeClr val="accent6">
                          <a:lumMod val="50000"/>
                        </a:schemeClr>
                      </a:solidFill>
                      <a:latin typeface="Arial" pitchFamily="34" charset="0"/>
                      <a:cs typeface="Arial" pitchFamily="34" charset="0"/>
                    </a:endParaRPr>
                  </a:p>
                </p:txBody>
              </p:sp>
              <p:sp>
                <p:nvSpPr>
                  <p:cNvPr id="33" name="Ellipse 32"/>
                  <p:cNvSpPr>
                    <a:spLocks/>
                  </p:cNvSpPr>
                  <p:nvPr/>
                </p:nvSpPr>
                <p:spPr>
                  <a:xfrm>
                    <a:off x="210279" y="5057948"/>
                    <a:ext cx="108000" cy="108000"/>
                  </a:xfrm>
                  <a:prstGeom prst="ellipse">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4" name="ZoneTexte 33"/>
                  <p:cNvSpPr txBox="1"/>
                  <p:nvPr/>
                </p:nvSpPr>
                <p:spPr>
                  <a:xfrm>
                    <a:off x="329939" y="4977716"/>
                    <a:ext cx="3129527" cy="276999"/>
                  </a:xfrm>
                  <a:prstGeom prst="rect">
                    <a:avLst/>
                  </a:prstGeom>
                  <a:noFill/>
                </p:spPr>
                <p:txBody>
                  <a:bodyPr wrap="square" rtlCol="0">
                    <a:spAutoFit/>
                  </a:bodyPr>
                  <a:lstStyle/>
                  <a:p>
                    <a:r>
                      <a:rPr lang="fr-FR" sz="1200" b="1" dirty="0" smtClean="0">
                        <a:solidFill>
                          <a:schemeClr val="accent6">
                            <a:lumMod val="50000"/>
                          </a:schemeClr>
                        </a:solidFill>
                        <a:latin typeface="Arial" pitchFamily="34" charset="0"/>
                        <a:cs typeface="Arial" pitchFamily="34" charset="0"/>
                      </a:rPr>
                      <a:t>14</a:t>
                    </a:r>
                    <a:r>
                      <a:rPr lang="fr-FR" sz="1200" dirty="0" smtClean="0">
                        <a:latin typeface="Arial" pitchFamily="34" charset="0"/>
                        <a:cs typeface="Arial" pitchFamily="34" charset="0"/>
                      </a:rPr>
                      <a:t> Autres stations gérées par les AAN </a:t>
                    </a:r>
                    <a:r>
                      <a:rPr lang="fr-FR" sz="1200" b="1" dirty="0" smtClean="0">
                        <a:solidFill>
                          <a:schemeClr val="accent6">
                            <a:lumMod val="50000"/>
                          </a:schemeClr>
                        </a:solidFill>
                        <a:latin typeface="Arial" pitchFamily="34" charset="0"/>
                        <a:cs typeface="Arial" pitchFamily="34" charset="0"/>
                      </a:rPr>
                      <a:t>(6%)</a:t>
                    </a:r>
                    <a:r>
                      <a:rPr lang="fr-FR" sz="1200" dirty="0" smtClean="0">
                        <a:solidFill>
                          <a:schemeClr val="accent6">
                            <a:lumMod val="50000"/>
                          </a:schemeClr>
                        </a:solidFill>
                        <a:latin typeface="Arial" pitchFamily="34" charset="0"/>
                        <a:cs typeface="Arial" pitchFamily="34" charset="0"/>
                      </a:rPr>
                      <a:t> </a:t>
                    </a:r>
                    <a:endParaRPr lang="fr-FR" sz="1200" dirty="0">
                      <a:solidFill>
                        <a:schemeClr val="accent6">
                          <a:lumMod val="50000"/>
                        </a:schemeClr>
                      </a:solidFill>
                      <a:latin typeface="Arial" pitchFamily="34" charset="0"/>
                      <a:cs typeface="Arial" pitchFamily="34" charset="0"/>
                    </a:endParaRPr>
                  </a:p>
                </p:txBody>
              </p:sp>
            </p:grpSp>
            <p:sp>
              <p:nvSpPr>
                <p:cNvPr id="28" name="ZoneTexte 27"/>
                <p:cNvSpPr txBox="1"/>
                <p:nvPr/>
              </p:nvSpPr>
              <p:spPr>
                <a:xfrm>
                  <a:off x="1403648" y="3896190"/>
                  <a:ext cx="1710158" cy="338554"/>
                </a:xfrm>
                <a:prstGeom prst="rect">
                  <a:avLst/>
                </a:prstGeom>
                <a:noFill/>
              </p:spPr>
              <p:txBody>
                <a:bodyPr wrap="square" rtlCol="0">
                  <a:spAutoFit/>
                </a:bodyPr>
                <a:lstStyle/>
                <a:p>
                  <a:pPr algn="ctr"/>
                  <a:r>
                    <a:rPr lang="fr-FR" sz="1600" b="1" dirty="0" smtClean="0">
                      <a:solidFill>
                        <a:schemeClr val="accent6">
                          <a:lumMod val="50000"/>
                        </a:schemeClr>
                      </a:solidFill>
                      <a:latin typeface="Arial" pitchFamily="34" charset="0"/>
                      <a:cs typeface="Arial" pitchFamily="34" charset="0"/>
                    </a:rPr>
                    <a:t>ASECNA  (58%)</a:t>
                  </a:r>
                  <a:endParaRPr lang="fr-FR" sz="1600" b="1" dirty="0">
                    <a:solidFill>
                      <a:schemeClr val="accent6">
                        <a:lumMod val="50000"/>
                      </a:schemeClr>
                    </a:solidFill>
                    <a:latin typeface="Arial" pitchFamily="34" charset="0"/>
                    <a:cs typeface="Arial" pitchFamily="34" charset="0"/>
                  </a:endParaRPr>
                </a:p>
              </p:txBody>
            </p:sp>
          </p:grpSp>
        </p:grpSp>
        <p:sp>
          <p:nvSpPr>
            <p:cNvPr id="17" name="ZoneTexte 16"/>
            <p:cNvSpPr txBox="1"/>
            <p:nvPr/>
          </p:nvSpPr>
          <p:spPr>
            <a:xfrm>
              <a:off x="992161" y="5707574"/>
              <a:ext cx="2329995" cy="338554"/>
            </a:xfrm>
            <a:prstGeom prst="rect">
              <a:avLst/>
            </a:prstGeom>
            <a:noFill/>
          </p:spPr>
          <p:txBody>
            <a:bodyPr wrap="square" rtlCol="0">
              <a:spAutoFit/>
            </a:bodyPr>
            <a:lstStyle/>
            <a:p>
              <a:pPr algn="ctr"/>
              <a:r>
                <a:rPr lang="fr-FR" sz="1600" b="1" dirty="0" smtClean="0">
                  <a:solidFill>
                    <a:srgbClr val="333399"/>
                  </a:solidFill>
                  <a:latin typeface="Arial" pitchFamily="34" charset="0"/>
                  <a:cs typeface="Arial" pitchFamily="34" charset="0"/>
                </a:rPr>
                <a:t>Etats Membres (42%)</a:t>
              </a:r>
              <a:endParaRPr lang="fr-FR" sz="1600" b="1" dirty="0">
                <a:solidFill>
                  <a:srgbClr val="333399"/>
                </a:solidFill>
                <a:latin typeface="Arial" pitchFamily="34" charset="0"/>
                <a:cs typeface="Arial" pitchFamily="34" charset="0"/>
              </a:endParaRPr>
            </a:p>
          </p:txBody>
        </p:sp>
      </p:grpSp>
      <p:pic>
        <p:nvPicPr>
          <p:cNvPr id="39" name="Picture 3" descr="LOGOC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04729" y="23811"/>
            <a:ext cx="437854" cy="437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163930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574774"/>
            <a:ext cx="9144000" cy="26161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1100" dirty="0" smtClean="0">
                <a:latin typeface="Arial" pitchFamily="34" charset="0"/>
                <a:cs typeface="Arial" pitchFamily="34" charset="0"/>
              </a:rPr>
              <a:t>Semaine de la météorologie – Antananarivo, Madagascar, 16 - 20 juin 2014</a:t>
            </a:r>
            <a:endParaRPr lang="fr-FR" sz="1100" dirty="0">
              <a:latin typeface="Arial" pitchFamily="34" charset="0"/>
              <a:cs typeface="Arial" pitchFamily="34" charset="0"/>
            </a:endParaRPr>
          </a:p>
        </p:txBody>
      </p:sp>
      <p:sp>
        <p:nvSpPr>
          <p:cNvPr id="3" name="ZoneTexte 2"/>
          <p:cNvSpPr txBox="1"/>
          <p:nvPr/>
        </p:nvSpPr>
        <p:spPr>
          <a:xfrm>
            <a:off x="0" y="0"/>
            <a:ext cx="9144000" cy="400110"/>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fr-FR" sz="2000" b="1" dirty="0" smtClean="0">
                <a:solidFill>
                  <a:srgbClr val="FFFF00"/>
                </a:solidFill>
                <a:latin typeface="Arial" pitchFamily="34" charset="0"/>
                <a:cs typeface="Arial" pitchFamily="34" charset="0"/>
              </a:rPr>
              <a:t>6. Réseaux des stations PILOT du RSBR (ASECNA) </a:t>
            </a:r>
            <a:endParaRPr lang="fr-FR" sz="2000" b="1" dirty="0">
              <a:solidFill>
                <a:srgbClr val="FFFF00"/>
              </a:solidFill>
              <a:latin typeface="Arial" pitchFamily="34" charset="0"/>
              <a:cs typeface="Arial" pitchFamily="34" charset="0"/>
            </a:endParaRPr>
          </a:p>
        </p:txBody>
      </p:sp>
      <p:pic>
        <p:nvPicPr>
          <p:cNvPr id="3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5401" y="467655"/>
            <a:ext cx="6811743" cy="6026094"/>
          </a:xfrm>
          <a:prstGeom prst="rect">
            <a:avLst/>
          </a:prstGeom>
          <a:solidFill>
            <a:schemeClr val="tx2"/>
          </a:solidFill>
          <a:ln>
            <a:noFill/>
          </a:ln>
          <a:effectLst/>
          <a:extLst/>
        </p:spPr>
      </p:pic>
      <p:grpSp>
        <p:nvGrpSpPr>
          <p:cNvPr id="9" name="Groupe 8"/>
          <p:cNvGrpSpPr/>
          <p:nvPr/>
        </p:nvGrpSpPr>
        <p:grpSpPr>
          <a:xfrm>
            <a:off x="107504" y="3919044"/>
            <a:ext cx="5184576" cy="2462284"/>
            <a:chOff x="107504" y="3919044"/>
            <a:chExt cx="5184576" cy="2462284"/>
          </a:xfrm>
        </p:grpSpPr>
        <p:sp>
          <p:nvSpPr>
            <p:cNvPr id="7" name="Rectangle 6"/>
            <p:cNvSpPr/>
            <p:nvPr/>
          </p:nvSpPr>
          <p:spPr>
            <a:xfrm>
              <a:off x="107504" y="5661248"/>
              <a:ext cx="5112568" cy="7200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1" name="Rectangle 40"/>
            <p:cNvSpPr/>
            <p:nvPr/>
          </p:nvSpPr>
          <p:spPr>
            <a:xfrm>
              <a:off x="107504" y="4496298"/>
              <a:ext cx="5112568" cy="1008112"/>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llipse 43"/>
            <p:cNvSpPr/>
            <p:nvPr/>
          </p:nvSpPr>
          <p:spPr>
            <a:xfrm>
              <a:off x="258860" y="4974710"/>
              <a:ext cx="108000" cy="108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5" name="ZoneTexte 44"/>
            <p:cNvSpPr txBox="1"/>
            <p:nvPr/>
          </p:nvSpPr>
          <p:spPr>
            <a:xfrm>
              <a:off x="439484" y="4890283"/>
              <a:ext cx="4852596" cy="307777"/>
            </a:xfrm>
            <a:prstGeom prst="rect">
              <a:avLst/>
            </a:prstGeom>
            <a:noFill/>
          </p:spPr>
          <p:txBody>
            <a:bodyPr wrap="square" rtlCol="0">
              <a:spAutoFit/>
            </a:bodyPr>
            <a:lstStyle/>
            <a:p>
              <a:r>
                <a:rPr lang="fr-FR" sz="1400" b="1" dirty="0" smtClean="0">
                  <a:latin typeface="Arial" pitchFamily="34" charset="0"/>
                  <a:cs typeface="Arial" pitchFamily="34" charset="0"/>
                </a:rPr>
                <a:t>38</a:t>
              </a:r>
              <a:r>
                <a:rPr lang="fr-FR" sz="1200" dirty="0" smtClean="0">
                  <a:latin typeface="Arial" pitchFamily="34" charset="0"/>
                  <a:cs typeface="Arial" pitchFamily="34" charset="0"/>
                </a:rPr>
                <a:t> Stations PILOT gérées par les Activités communautaires </a:t>
              </a:r>
              <a:r>
                <a:rPr lang="fr-FR" sz="1400" b="1" dirty="0" smtClean="0">
                  <a:latin typeface="Arial" pitchFamily="34" charset="0"/>
                  <a:cs typeface="Arial" pitchFamily="34" charset="0"/>
                </a:rPr>
                <a:t>(50%)</a:t>
              </a:r>
              <a:endParaRPr lang="fr-FR" sz="1400" b="1" dirty="0">
                <a:latin typeface="Arial" pitchFamily="34" charset="0"/>
                <a:cs typeface="Arial" pitchFamily="34" charset="0"/>
              </a:endParaRPr>
            </a:p>
          </p:txBody>
        </p:sp>
        <p:sp>
          <p:nvSpPr>
            <p:cNvPr id="46" name="Ellipse 45"/>
            <p:cNvSpPr/>
            <p:nvPr/>
          </p:nvSpPr>
          <p:spPr>
            <a:xfrm>
              <a:off x="253214" y="5231413"/>
              <a:ext cx="108000" cy="108000"/>
            </a:xfrm>
            <a:prstGeom prst="ellipse">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 </a:t>
              </a:r>
              <a:endParaRPr lang="fr-FR" dirty="0"/>
            </a:p>
          </p:txBody>
        </p:sp>
        <p:sp>
          <p:nvSpPr>
            <p:cNvPr id="47" name="ZoneTexte 46"/>
            <p:cNvSpPr txBox="1"/>
            <p:nvPr/>
          </p:nvSpPr>
          <p:spPr>
            <a:xfrm>
              <a:off x="433838" y="5146986"/>
              <a:ext cx="4852596" cy="307777"/>
            </a:xfrm>
            <a:prstGeom prst="rect">
              <a:avLst/>
            </a:prstGeom>
            <a:noFill/>
          </p:spPr>
          <p:txBody>
            <a:bodyPr wrap="square" rtlCol="0">
              <a:spAutoFit/>
            </a:bodyPr>
            <a:lstStyle/>
            <a:p>
              <a:r>
                <a:rPr lang="fr-FR" sz="1400" b="1" dirty="0" smtClean="0">
                  <a:latin typeface="Arial" pitchFamily="34" charset="0"/>
                  <a:cs typeface="Arial" pitchFamily="34" charset="0"/>
                </a:rPr>
                <a:t>19</a:t>
              </a:r>
              <a:r>
                <a:rPr lang="fr-FR" sz="1200" dirty="0" smtClean="0">
                  <a:latin typeface="Arial" pitchFamily="34" charset="0"/>
                  <a:cs typeface="Arial" pitchFamily="34" charset="0"/>
                </a:rPr>
                <a:t> Stations PILOT gérées par les AAN </a:t>
              </a:r>
              <a:r>
                <a:rPr lang="fr-FR" sz="1400" b="1" dirty="0" smtClean="0">
                  <a:latin typeface="Arial" pitchFamily="34" charset="0"/>
                  <a:cs typeface="Arial" pitchFamily="34" charset="0"/>
                </a:rPr>
                <a:t>(25%)</a:t>
              </a:r>
              <a:endParaRPr lang="fr-FR" sz="1400" b="1" dirty="0">
                <a:latin typeface="Arial" pitchFamily="34" charset="0"/>
                <a:cs typeface="Arial" pitchFamily="34" charset="0"/>
              </a:endParaRPr>
            </a:p>
          </p:txBody>
        </p:sp>
        <p:sp>
          <p:nvSpPr>
            <p:cNvPr id="48" name="Ellipse 47"/>
            <p:cNvSpPr/>
            <p:nvPr/>
          </p:nvSpPr>
          <p:spPr>
            <a:xfrm>
              <a:off x="258857" y="6063855"/>
              <a:ext cx="108000" cy="1080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 </a:t>
              </a:r>
              <a:endParaRPr lang="fr-FR" dirty="0"/>
            </a:p>
          </p:txBody>
        </p:sp>
        <p:sp>
          <p:nvSpPr>
            <p:cNvPr id="49" name="ZoneTexte 48"/>
            <p:cNvSpPr txBox="1"/>
            <p:nvPr/>
          </p:nvSpPr>
          <p:spPr>
            <a:xfrm>
              <a:off x="439481" y="5979428"/>
              <a:ext cx="4852596" cy="307777"/>
            </a:xfrm>
            <a:prstGeom prst="rect">
              <a:avLst/>
            </a:prstGeom>
            <a:noFill/>
          </p:spPr>
          <p:txBody>
            <a:bodyPr wrap="square" rtlCol="0">
              <a:spAutoFit/>
            </a:bodyPr>
            <a:lstStyle/>
            <a:p>
              <a:r>
                <a:rPr lang="fr-FR" sz="1400" b="1" dirty="0" smtClean="0">
                  <a:latin typeface="Arial" pitchFamily="34" charset="0"/>
                  <a:cs typeface="Arial" pitchFamily="34" charset="0"/>
                </a:rPr>
                <a:t>19</a:t>
              </a:r>
              <a:r>
                <a:rPr lang="fr-FR" sz="1200" dirty="0" smtClean="0">
                  <a:latin typeface="Arial" pitchFamily="34" charset="0"/>
                  <a:cs typeface="Arial" pitchFamily="34" charset="0"/>
                </a:rPr>
                <a:t> Stations PILOT gérées par les SMHN </a:t>
              </a:r>
              <a:r>
                <a:rPr lang="fr-FR" sz="1400" b="1" dirty="0" smtClean="0">
                  <a:latin typeface="Arial" pitchFamily="34" charset="0"/>
                  <a:cs typeface="Arial" pitchFamily="34" charset="0"/>
                </a:rPr>
                <a:t>(25%)</a:t>
              </a:r>
              <a:endParaRPr lang="fr-FR" sz="1400" b="1" dirty="0">
                <a:latin typeface="Arial" pitchFamily="34" charset="0"/>
                <a:cs typeface="Arial" pitchFamily="34" charset="0"/>
              </a:endParaRPr>
            </a:p>
          </p:txBody>
        </p:sp>
        <p:sp>
          <p:nvSpPr>
            <p:cNvPr id="43" name="ZoneTexte 42"/>
            <p:cNvSpPr txBox="1"/>
            <p:nvPr/>
          </p:nvSpPr>
          <p:spPr>
            <a:xfrm>
              <a:off x="907684" y="3919044"/>
              <a:ext cx="3664316" cy="369332"/>
            </a:xfrm>
            <a:prstGeom prst="rect">
              <a:avLst/>
            </a:prstGeom>
            <a:noFill/>
          </p:spPr>
          <p:txBody>
            <a:bodyPr wrap="square" rtlCol="0">
              <a:spAutoFit/>
            </a:bodyPr>
            <a:lstStyle/>
            <a:p>
              <a:r>
                <a:rPr lang="fr-FR" b="1" dirty="0" smtClean="0">
                  <a:solidFill>
                    <a:schemeClr val="tx1">
                      <a:lumMod val="50000"/>
                      <a:lumOff val="50000"/>
                    </a:schemeClr>
                  </a:solidFill>
                  <a:latin typeface="Arial Black" pitchFamily="34" charset="0"/>
                  <a:cs typeface="Arial" pitchFamily="34" charset="0"/>
                </a:rPr>
                <a:t>76</a:t>
              </a:r>
              <a:r>
                <a:rPr lang="fr-FR" b="1" dirty="0" smtClean="0">
                  <a:latin typeface="Arial" pitchFamily="34" charset="0"/>
                  <a:cs typeface="Arial" pitchFamily="34" charset="0"/>
                </a:rPr>
                <a:t> </a:t>
              </a:r>
              <a:r>
                <a:rPr lang="fr-FR" sz="1600" b="1" dirty="0" smtClean="0">
                  <a:solidFill>
                    <a:schemeClr val="tx1">
                      <a:lumMod val="50000"/>
                      <a:lumOff val="50000"/>
                    </a:schemeClr>
                  </a:solidFill>
                  <a:latin typeface="Arial" pitchFamily="34" charset="0"/>
                  <a:cs typeface="Arial" pitchFamily="34" charset="0"/>
                </a:rPr>
                <a:t>Stations du RSBR PILOT</a:t>
              </a:r>
              <a:endParaRPr lang="fr-FR" b="1" dirty="0">
                <a:solidFill>
                  <a:schemeClr val="tx1">
                    <a:lumMod val="50000"/>
                    <a:lumOff val="50000"/>
                  </a:schemeClr>
                </a:solidFill>
                <a:latin typeface="Arial" pitchFamily="34" charset="0"/>
                <a:cs typeface="Arial" pitchFamily="34" charset="0"/>
              </a:endParaRPr>
            </a:p>
          </p:txBody>
        </p:sp>
        <p:sp>
          <p:nvSpPr>
            <p:cNvPr id="5" name="ZoneTexte 4"/>
            <p:cNvSpPr txBox="1"/>
            <p:nvPr/>
          </p:nvSpPr>
          <p:spPr>
            <a:xfrm>
              <a:off x="1835696" y="4581128"/>
              <a:ext cx="1584176" cy="369332"/>
            </a:xfrm>
            <a:prstGeom prst="rect">
              <a:avLst/>
            </a:prstGeom>
            <a:noFill/>
          </p:spPr>
          <p:txBody>
            <a:bodyPr wrap="square" rtlCol="0">
              <a:spAutoFit/>
            </a:bodyPr>
            <a:lstStyle/>
            <a:p>
              <a:pPr algn="ctr"/>
              <a:r>
                <a:rPr lang="fr-FR" dirty="0" smtClean="0">
                  <a:latin typeface="Arial" pitchFamily="34" charset="0"/>
                  <a:cs typeface="Arial" pitchFamily="34" charset="0"/>
                </a:rPr>
                <a:t>ASECNA</a:t>
              </a:r>
              <a:endParaRPr lang="fr-FR" dirty="0">
                <a:latin typeface="Arial" pitchFamily="34" charset="0"/>
                <a:cs typeface="Arial" pitchFamily="34" charset="0"/>
              </a:endParaRPr>
            </a:p>
          </p:txBody>
        </p:sp>
        <p:sp>
          <p:nvSpPr>
            <p:cNvPr id="8" name="ZoneTexte 7"/>
            <p:cNvSpPr txBox="1"/>
            <p:nvPr/>
          </p:nvSpPr>
          <p:spPr>
            <a:xfrm>
              <a:off x="1259632" y="5661248"/>
              <a:ext cx="2808312" cy="369332"/>
            </a:xfrm>
            <a:prstGeom prst="rect">
              <a:avLst/>
            </a:prstGeom>
            <a:noFill/>
          </p:spPr>
          <p:txBody>
            <a:bodyPr wrap="square" rtlCol="0">
              <a:spAutoFit/>
            </a:bodyPr>
            <a:lstStyle/>
            <a:p>
              <a:pPr algn="ctr"/>
              <a:r>
                <a:rPr lang="fr-FR" dirty="0" smtClean="0">
                  <a:solidFill>
                    <a:schemeClr val="bg1"/>
                  </a:solidFill>
                  <a:latin typeface="Arial" pitchFamily="34" charset="0"/>
                  <a:cs typeface="Arial" pitchFamily="34" charset="0"/>
                </a:rPr>
                <a:t>Etats Membres</a:t>
              </a:r>
              <a:endParaRPr lang="fr-FR" dirty="0">
                <a:solidFill>
                  <a:schemeClr val="bg1"/>
                </a:solidFill>
                <a:latin typeface="Arial" pitchFamily="34" charset="0"/>
                <a:cs typeface="Arial" pitchFamily="34" charset="0"/>
              </a:endParaRPr>
            </a:p>
          </p:txBody>
        </p:sp>
      </p:grpSp>
      <p:pic>
        <p:nvPicPr>
          <p:cNvPr id="17" name="Picture 3" descr="LOGOC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04729" y="23811"/>
            <a:ext cx="437854" cy="437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9377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574774"/>
            <a:ext cx="9144000" cy="26161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1100" dirty="0" smtClean="0">
                <a:latin typeface="Arial" pitchFamily="34" charset="0"/>
                <a:cs typeface="Arial" pitchFamily="34" charset="0"/>
              </a:rPr>
              <a:t>Semaine de la météorologie – Antananarivo, Madagascar, 16 - 20 juin 2014</a:t>
            </a:r>
            <a:endParaRPr lang="fr-FR" sz="1100" dirty="0">
              <a:latin typeface="Arial" pitchFamily="34" charset="0"/>
              <a:cs typeface="Arial" pitchFamily="34" charset="0"/>
            </a:endParaRPr>
          </a:p>
        </p:txBody>
      </p:sp>
      <p:sp>
        <p:nvSpPr>
          <p:cNvPr id="3" name="ZoneTexte 2"/>
          <p:cNvSpPr txBox="1"/>
          <p:nvPr/>
        </p:nvSpPr>
        <p:spPr>
          <a:xfrm>
            <a:off x="0" y="0"/>
            <a:ext cx="9144000" cy="400110"/>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fr-FR" sz="2000" b="1" dirty="0" smtClean="0">
                <a:solidFill>
                  <a:srgbClr val="FFFF00"/>
                </a:solidFill>
                <a:latin typeface="Arial" pitchFamily="34" charset="0"/>
                <a:cs typeface="Arial" pitchFamily="34" charset="0"/>
              </a:rPr>
              <a:t>7. Réseaux des stations TEMP du RSBR (ASECNA) </a:t>
            </a:r>
            <a:endParaRPr lang="fr-FR" sz="2000" b="1" dirty="0">
              <a:solidFill>
                <a:srgbClr val="FFFF00"/>
              </a:solidFill>
              <a:latin typeface="Arial" pitchFamily="34" charset="0"/>
              <a:cs typeface="Arial" pitchFamily="34" charset="0"/>
            </a:endParaRPr>
          </a:p>
        </p:txBody>
      </p:sp>
      <p:grpSp>
        <p:nvGrpSpPr>
          <p:cNvPr id="5" name="Groupe 4"/>
          <p:cNvGrpSpPr/>
          <p:nvPr/>
        </p:nvGrpSpPr>
        <p:grpSpPr>
          <a:xfrm>
            <a:off x="251520" y="507594"/>
            <a:ext cx="8784205" cy="5917682"/>
            <a:chOff x="251520" y="507594"/>
            <a:chExt cx="8784205" cy="5917682"/>
          </a:xfrm>
        </p:grpSpPr>
        <p:pic>
          <p:nvPicPr>
            <p:cNvPr id="1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1204" y="507594"/>
              <a:ext cx="6704521" cy="59176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7" name="Groupe 16"/>
            <p:cNvGrpSpPr/>
            <p:nvPr/>
          </p:nvGrpSpPr>
          <p:grpSpPr>
            <a:xfrm>
              <a:off x="251520" y="4553677"/>
              <a:ext cx="4824536" cy="1433607"/>
              <a:chOff x="251520" y="3763447"/>
              <a:chExt cx="4824536" cy="1433607"/>
            </a:xfrm>
          </p:grpSpPr>
          <p:sp>
            <p:nvSpPr>
              <p:cNvPr id="18" name="ZoneTexte 17"/>
              <p:cNvSpPr txBox="1"/>
              <p:nvPr/>
            </p:nvSpPr>
            <p:spPr>
              <a:xfrm>
                <a:off x="251520" y="3763447"/>
                <a:ext cx="4248472" cy="369332"/>
              </a:xfrm>
              <a:prstGeom prst="rect">
                <a:avLst/>
              </a:prstGeom>
              <a:noFill/>
            </p:spPr>
            <p:txBody>
              <a:bodyPr wrap="square" rtlCol="0">
                <a:spAutoFit/>
              </a:bodyPr>
              <a:lstStyle/>
              <a:p>
                <a:r>
                  <a:rPr lang="fr-FR" b="1" dirty="0" smtClean="0">
                    <a:solidFill>
                      <a:schemeClr val="tx1">
                        <a:lumMod val="50000"/>
                        <a:lumOff val="50000"/>
                      </a:schemeClr>
                    </a:solidFill>
                    <a:latin typeface="Arial Black" pitchFamily="34" charset="0"/>
                    <a:cs typeface="Arial" pitchFamily="34" charset="0"/>
                  </a:rPr>
                  <a:t>23</a:t>
                </a:r>
                <a:r>
                  <a:rPr lang="fr-FR" b="1" dirty="0" smtClean="0">
                    <a:latin typeface="Arial" pitchFamily="34" charset="0"/>
                    <a:cs typeface="Arial" pitchFamily="34" charset="0"/>
                  </a:rPr>
                  <a:t> </a:t>
                </a:r>
                <a:r>
                  <a:rPr lang="fr-FR" sz="1600" b="1" dirty="0" smtClean="0">
                    <a:solidFill>
                      <a:schemeClr val="tx1">
                        <a:lumMod val="50000"/>
                        <a:lumOff val="50000"/>
                      </a:schemeClr>
                    </a:solidFill>
                    <a:latin typeface="Arial" pitchFamily="34" charset="0"/>
                    <a:cs typeface="Arial" pitchFamily="34" charset="0"/>
                  </a:rPr>
                  <a:t>Stations Radiosondage </a:t>
                </a:r>
                <a:r>
                  <a:rPr lang="fr-FR" b="1" dirty="0" smtClean="0">
                    <a:solidFill>
                      <a:schemeClr val="tx1">
                        <a:lumMod val="50000"/>
                        <a:lumOff val="50000"/>
                      </a:schemeClr>
                    </a:solidFill>
                    <a:latin typeface="Arial" pitchFamily="34" charset="0"/>
                    <a:cs typeface="Arial" pitchFamily="34" charset="0"/>
                  </a:rPr>
                  <a:t>du </a:t>
                </a:r>
                <a:r>
                  <a:rPr lang="fr-FR" b="1" dirty="0">
                    <a:solidFill>
                      <a:schemeClr val="tx1">
                        <a:lumMod val="50000"/>
                        <a:lumOff val="50000"/>
                      </a:schemeClr>
                    </a:solidFill>
                    <a:latin typeface="Arial" pitchFamily="34" charset="0"/>
                    <a:cs typeface="Arial" pitchFamily="34" charset="0"/>
                  </a:rPr>
                  <a:t>RSBR </a:t>
                </a:r>
              </a:p>
            </p:txBody>
          </p:sp>
          <p:sp>
            <p:nvSpPr>
              <p:cNvPr id="19" name="ZoneTexte 18"/>
              <p:cNvSpPr txBox="1"/>
              <p:nvPr/>
            </p:nvSpPr>
            <p:spPr>
              <a:xfrm>
                <a:off x="696390" y="4304502"/>
                <a:ext cx="1899060" cy="369332"/>
              </a:xfrm>
              <a:prstGeom prst="rect">
                <a:avLst/>
              </a:prstGeom>
              <a:noFill/>
            </p:spPr>
            <p:txBody>
              <a:bodyPr wrap="square" rtlCol="0">
                <a:spAutoFit/>
              </a:bodyPr>
              <a:lstStyle/>
              <a:p>
                <a:r>
                  <a:rPr lang="fr-FR" dirty="0" smtClean="0">
                    <a:latin typeface="Arial" pitchFamily="34" charset="0"/>
                    <a:cs typeface="Arial" pitchFamily="34" charset="0"/>
                  </a:rPr>
                  <a:t>ASECNA : </a:t>
                </a:r>
                <a:r>
                  <a:rPr lang="fr-FR" sz="1600" b="1" dirty="0" smtClean="0">
                    <a:latin typeface="Arial" pitchFamily="34" charset="0"/>
                    <a:cs typeface="Arial" pitchFamily="34" charset="0"/>
                  </a:rPr>
                  <a:t>100%</a:t>
                </a:r>
                <a:endParaRPr lang="fr-FR" b="1" dirty="0">
                  <a:latin typeface="Arial" pitchFamily="34" charset="0"/>
                  <a:cs typeface="Arial" pitchFamily="34" charset="0"/>
                </a:endParaRPr>
              </a:p>
            </p:txBody>
          </p:sp>
          <p:sp>
            <p:nvSpPr>
              <p:cNvPr id="20" name="Ellipse 19"/>
              <p:cNvSpPr>
                <a:spLocks/>
              </p:cNvSpPr>
              <p:nvPr/>
            </p:nvSpPr>
            <p:spPr>
              <a:xfrm>
                <a:off x="525848" y="4431956"/>
                <a:ext cx="108000" cy="108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Ellipse 20"/>
              <p:cNvSpPr>
                <a:spLocks/>
              </p:cNvSpPr>
              <p:nvPr/>
            </p:nvSpPr>
            <p:spPr>
              <a:xfrm>
                <a:off x="525848" y="4787558"/>
                <a:ext cx="108000" cy="1080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ZoneTexte 21"/>
              <p:cNvSpPr txBox="1"/>
              <p:nvPr/>
            </p:nvSpPr>
            <p:spPr>
              <a:xfrm>
                <a:off x="827584" y="4673834"/>
                <a:ext cx="4248472" cy="523220"/>
              </a:xfrm>
              <a:prstGeom prst="rect">
                <a:avLst/>
              </a:prstGeom>
              <a:noFill/>
            </p:spPr>
            <p:txBody>
              <a:bodyPr wrap="square" rtlCol="0">
                <a:spAutoFit/>
              </a:bodyPr>
              <a:lstStyle/>
              <a:p>
                <a:pPr algn="just"/>
                <a:r>
                  <a:rPr lang="fr-FR" sz="1400" dirty="0" smtClean="0">
                    <a:latin typeface="Arial" pitchFamily="34" charset="0"/>
                    <a:cs typeface="Arial" pitchFamily="34" charset="0"/>
                  </a:rPr>
                  <a:t>Station de radiosondage de Parakou ne figurant pas dans le Volume A de l’OMM</a:t>
                </a:r>
                <a:endParaRPr lang="fr-FR" sz="1400" dirty="0">
                  <a:latin typeface="Arial" pitchFamily="34" charset="0"/>
                  <a:cs typeface="Arial" pitchFamily="34" charset="0"/>
                </a:endParaRPr>
              </a:p>
            </p:txBody>
          </p:sp>
        </p:grpSp>
      </p:grpSp>
      <p:pic>
        <p:nvPicPr>
          <p:cNvPr id="12" name="Picture 3" descr="LOGOC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04729" y="23811"/>
            <a:ext cx="437854" cy="437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0710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574774"/>
            <a:ext cx="9144000" cy="26161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1100" dirty="0" smtClean="0">
                <a:latin typeface="Arial" pitchFamily="34" charset="0"/>
                <a:cs typeface="Arial" pitchFamily="34" charset="0"/>
              </a:rPr>
              <a:t>Semaine de la météorologie – Antananarivo, Madagascar, 16 - 20 juin 2014</a:t>
            </a:r>
            <a:endParaRPr lang="fr-FR" sz="1100" dirty="0">
              <a:latin typeface="Arial" pitchFamily="34" charset="0"/>
              <a:cs typeface="Arial" pitchFamily="34" charset="0"/>
            </a:endParaRPr>
          </a:p>
        </p:txBody>
      </p:sp>
      <p:sp>
        <p:nvSpPr>
          <p:cNvPr id="3" name="ZoneTexte 2"/>
          <p:cNvSpPr txBox="1"/>
          <p:nvPr/>
        </p:nvSpPr>
        <p:spPr>
          <a:xfrm>
            <a:off x="0" y="0"/>
            <a:ext cx="9144000" cy="400110"/>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fr-FR" sz="2000" b="1" dirty="0" smtClean="0">
                <a:solidFill>
                  <a:srgbClr val="FFFF00"/>
                </a:solidFill>
                <a:latin typeface="Arial" pitchFamily="34" charset="0"/>
                <a:cs typeface="Arial" pitchFamily="34" charset="0"/>
              </a:rPr>
              <a:t>8. Réseaux des stations climatologiques du RCBR (ASECNA) </a:t>
            </a:r>
            <a:endParaRPr lang="fr-FR" sz="2000" b="1" dirty="0">
              <a:solidFill>
                <a:srgbClr val="FFFF00"/>
              </a:solidFill>
              <a:latin typeface="Arial" pitchFamily="34" charset="0"/>
              <a:cs typeface="Arial" pitchFamily="34" charset="0"/>
            </a:endParaRPr>
          </a:p>
        </p:txBody>
      </p:sp>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9681" y="457323"/>
            <a:ext cx="6761476" cy="59679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4" name="Groupe 3"/>
          <p:cNvGrpSpPr/>
          <p:nvPr/>
        </p:nvGrpSpPr>
        <p:grpSpPr>
          <a:xfrm>
            <a:off x="251520" y="3524208"/>
            <a:ext cx="4608512" cy="2645382"/>
            <a:chOff x="-396552" y="805919"/>
            <a:chExt cx="4608512" cy="2645382"/>
          </a:xfrm>
        </p:grpSpPr>
        <p:grpSp>
          <p:nvGrpSpPr>
            <p:cNvPr id="16" name="Groupe 15"/>
            <p:cNvGrpSpPr/>
            <p:nvPr/>
          </p:nvGrpSpPr>
          <p:grpSpPr>
            <a:xfrm>
              <a:off x="-396552" y="805919"/>
              <a:ext cx="4608512" cy="2645382"/>
              <a:chOff x="323528" y="3752083"/>
              <a:chExt cx="4608512" cy="2645382"/>
            </a:xfrm>
          </p:grpSpPr>
          <p:sp>
            <p:nvSpPr>
              <p:cNvPr id="17" name="Rectangle 16"/>
              <p:cNvSpPr/>
              <p:nvPr/>
            </p:nvSpPr>
            <p:spPr>
              <a:xfrm>
                <a:off x="323528" y="5733256"/>
                <a:ext cx="4608512" cy="664209"/>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Rectangle 17"/>
              <p:cNvSpPr/>
              <p:nvPr/>
            </p:nvSpPr>
            <p:spPr>
              <a:xfrm>
                <a:off x="323528" y="4221088"/>
                <a:ext cx="4608512" cy="1368152"/>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20" name="Groupe 19"/>
              <p:cNvGrpSpPr/>
              <p:nvPr/>
            </p:nvGrpSpPr>
            <p:grpSpPr>
              <a:xfrm>
                <a:off x="755576" y="4664750"/>
                <a:ext cx="4176464" cy="731625"/>
                <a:chOff x="755576" y="4664750"/>
                <a:chExt cx="4176464" cy="731625"/>
              </a:xfrm>
            </p:grpSpPr>
            <p:sp>
              <p:nvSpPr>
                <p:cNvPr id="33" name="ZoneTexte 32"/>
                <p:cNvSpPr txBox="1"/>
                <p:nvPr/>
              </p:nvSpPr>
              <p:spPr>
                <a:xfrm>
                  <a:off x="755576" y="4664750"/>
                  <a:ext cx="4176464" cy="276999"/>
                </a:xfrm>
                <a:prstGeom prst="rect">
                  <a:avLst/>
                </a:prstGeom>
                <a:noFill/>
              </p:spPr>
              <p:txBody>
                <a:bodyPr wrap="square" rtlCol="0">
                  <a:spAutoFit/>
                </a:bodyPr>
                <a:lstStyle/>
                <a:p>
                  <a:r>
                    <a:rPr lang="fr-FR" sz="1200" b="1" dirty="0" smtClean="0">
                      <a:latin typeface="Arial" pitchFamily="34" charset="0"/>
                      <a:cs typeface="Arial" pitchFamily="34" charset="0"/>
                    </a:rPr>
                    <a:t>38</a:t>
                  </a:r>
                  <a:r>
                    <a:rPr lang="fr-FR" sz="1200" dirty="0" smtClean="0">
                      <a:latin typeface="Arial" pitchFamily="34" charset="0"/>
                      <a:cs typeface="Arial" pitchFamily="34" charset="0"/>
                    </a:rPr>
                    <a:t> stations gérées par les activités communautaires </a:t>
                  </a:r>
                  <a:r>
                    <a:rPr lang="fr-FR" sz="1200" b="1" dirty="0" smtClean="0">
                      <a:latin typeface="Arial" pitchFamily="34" charset="0"/>
                      <a:cs typeface="Arial" pitchFamily="34" charset="0"/>
                    </a:rPr>
                    <a:t>(22%)</a:t>
                  </a:r>
                  <a:endParaRPr lang="fr-FR" sz="1200" b="1" dirty="0">
                    <a:latin typeface="Arial" pitchFamily="34" charset="0"/>
                    <a:cs typeface="Arial" pitchFamily="34" charset="0"/>
                  </a:endParaRPr>
                </a:p>
              </p:txBody>
            </p:sp>
            <p:sp>
              <p:nvSpPr>
                <p:cNvPr id="34" name="ZoneTexte 33"/>
                <p:cNvSpPr txBox="1"/>
                <p:nvPr/>
              </p:nvSpPr>
              <p:spPr>
                <a:xfrm>
                  <a:off x="755576" y="5119376"/>
                  <a:ext cx="2808312" cy="276999"/>
                </a:xfrm>
                <a:prstGeom prst="rect">
                  <a:avLst/>
                </a:prstGeom>
                <a:noFill/>
              </p:spPr>
              <p:txBody>
                <a:bodyPr wrap="square" rtlCol="0">
                  <a:spAutoFit/>
                </a:bodyPr>
                <a:lstStyle/>
                <a:p>
                  <a:r>
                    <a:rPr lang="fr-FR" sz="1200" b="1" dirty="0" smtClean="0">
                      <a:solidFill>
                        <a:srgbClr val="0000FF"/>
                      </a:solidFill>
                      <a:latin typeface="Arial" pitchFamily="34" charset="0"/>
                      <a:cs typeface="Arial" pitchFamily="34" charset="0"/>
                    </a:rPr>
                    <a:t>75</a:t>
                  </a:r>
                  <a:r>
                    <a:rPr lang="fr-FR" sz="1200" dirty="0" smtClean="0">
                      <a:latin typeface="Arial" pitchFamily="34" charset="0"/>
                      <a:cs typeface="Arial" pitchFamily="34" charset="0"/>
                    </a:rPr>
                    <a:t> stations gérées par les AAN </a:t>
                  </a:r>
                  <a:r>
                    <a:rPr lang="fr-FR" sz="1200" b="1" dirty="0" smtClean="0">
                      <a:solidFill>
                        <a:srgbClr val="0000FF"/>
                      </a:solidFill>
                      <a:latin typeface="Arial" pitchFamily="34" charset="0"/>
                      <a:cs typeface="Arial" pitchFamily="34" charset="0"/>
                    </a:rPr>
                    <a:t>(42%)</a:t>
                  </a:r>
                  <a:r>
                    <a:rPr lang="fr-FR" sz="1200" dirty="0" smtClean="0">
                      <a:latin typeface="Arial" pitchFamily="34" charset="0"/>
                      <a:cs typeface="Arial" pitchFamily="34" charset="0"/>
                    </a:rPr>
                    <a:t> </a:t>
                  </a:r>
                  <a:endParaRPr lang="fr-FR" sz="1200" dirty="0">
                    <a:latin typeface="Arial" pitchFamily="34" charset="0"/>
                    <a:cs typeface="Arial" pitchFamily="34" charset="0"/>
                  </a:endParaRPr>
                </a:p>
              </p:txBody>
            </p:sp>
          </p:grpSp>
          <p:sp>
            <p:nvSpPr>
              <p:cNvPr id="21" name="ZoneTexte 20"/>
              <p:cNvSpPr txBox="1"/>
              <p:nvPr/>
            </p:nvSpPr>
            <p:spPr>
              <a:xfrm>
                <a:off x="759850" y="6093296"/>
                <a:ext cx="3452110" cy="276999"/>
              </a:xfrm>
              <a:prstGeom prst="rect">
                <a:avLst/>
              </a:prstGeom>
              <a:noFill/>
            </p:spPr>
            <p:txBody>
              <a:bodyPr wrap="square" rtlCol="0">
                <a:spAutoFit/>
              </a:bodyPr>
              <a:lstStyle/>
              <a:p>
                <a:r>
                  <a:rPr lang="fr-FR" sz="1200" b="1" dirty="0" smtClean="0">
                    <a:solidFill>
                      <a:srgbClr val="006600"/>
                    </a:solidFill>
                    <a:latin typeface="Arial" pitchFamily="34" charset="0"/>
                    <a:cs typeface="Arial" pitchFamily="34" charset="0"/>
                  </a:rPr>
                  <a:t>64</a:t>
                </a:r>
                <a:r>
                  <a:rPr lang="fr-FR" sz="1200" dirty="0" smtClean="0">
                    <a:latin typeface="Arial" pitchFamily="34" charset="0"/>
                    <a:cs typeface="Arial" pitchFamily="34" charset="0"/>
                  </a:rPr>
                  <a:t> stations gérées par les Etats – SMHN </a:t>
                </a:r>
                <a:r>
                  <a:rPr lang="fr-FR" sz="1200" b="1" dirty="0" smtClean="0">
                    <a:solidFill>
                      <a:srgbClr val="006600"/>
                    </a:solidFill>
                    <a:latin typeface="Arial" pitchFamily="34" charset="0"/>
                    <a:cs typeface="Arial" pitchFamily="34" charset="0"/>
                  </a:rPr>
                  <a:t>(36%)</a:t>
                </a:r>
                <a:endParaRPr lang="fr-FR" sz="1200" b="1" dirty="0">
                  <a:solidFill>
                    <a:srgbClr val="006600"/>
                  </a:solidFill>
                  <a:latin typeface="Arial" pitchFamily="34" charset="0"/>
                  <a:cs typeface="Arial" pitchFamily="34" charset="0"/>
                </a:endParaRPr>
              </a:p>
            </p:txBody>
          </p:sp>
          <p:sp>
            <p:nvSpPr>
              <p:cNvPr id="22" name="ZoneTexte 21"/>
              <p:cNvSpPr txBox="1"/>
              <p:nvPr/>
            </p:nvSpPr>
            <p:spPr>
              <a:xfrm>
                <a:off x="827584" y="3752083"/>
                <a:ext cx="2736304" cy="369332"/>
              </a:xfrm>
              <a:prstGeom prst="rect">
                <a:avLst/>
              </a:prstGeom>
              <a:noFill/>
            </p:spPr>
            <p:txBody>
              <a:bodyPr wrap="square" rtlCol="0">
                <a:spAutoFit/>
              </a:bodyPr>
              <a:lstStyle/>
              <a:p>
                <a:r>
                  <a:rPr lang="fr-FR" b="1" dirty="0" smtClean="0">
                    <a:solidFill>
                      <a:schemeClr val="bg1">
                        <a:lumMod val="50000"/>
                      </a:schemeClr>
                    </a:solidFill>
                    <a:latin typeface="Arial" pitchFamily="34" charset="0"/>
                    <a:cs typeface="Arial" pitchFamily="34" charset="0"/>
                  </a:rPr>
                  <a:t>177</a:t>
                </a:r>
                <a:r>
                  <a:rPr lang="fr-FR" b="1" dirty="0" smtClean="0">
                    <a:latin typeface="Arial" pitchFamily="34" charset="0"/>
                    <a:cs typeface="Arial" pitchFamily="34" charset="0"/>
                  </a:rPr>
                  <a:t> </a:t>
                </a:r>
                <a:r>
                  <a:rPr lang="fr-FR" sz="1600" b="1" dirty="0" smtClean="0">
                    <a:solidFill>
                      <a:schemeClr val="tx1">
                        <a:lumMod val="50000"/>
                        <a:lumOff val="50000"/>
                      </a:schemeClr>
                    </a:solidFill>
                    <a:latin typeface="Arial" pitchFamily="34" charset="0"/>
                    <a:cs typeface="Arial" pitchFamily="34" charset="0"/>
                  </a:rPr>
                  <a:t>stations du RCBR</a:t>
                </a:r>
                <a:endParaRPr lang="fr-FR" b="1" dirty="0">
                  <a:solidFill>
                    <a:schemeClr val="tx1">
                      <a:lumMod val="50000"/>
                      <a:lumOff val="50000"/>
                    </a:schemeClr>
                  </a:solidFill>
                  <a:latin typeface="Arial" pitchFamily="34" charset="0"/>
                  <a:cs typeface="Arial" pitchFamily="34" charset="0"/>
                </a:endParaRPr>
              </a:p>
            </p:txBody>
          </p:sp>
          <p:sp>
            <p:nvSpPr>
              <p:cNvPr id="29" name="ZoneTexte 28"/>
              <p:cNvSpPr txBox="1"/>
              <p:nvPr/>
            </p:nvSpPr>
            <p:spPr>
              <a:xfrm>
                <a:off x="1556734" y="4295418"/>
                <a:ext cx="2013303" cy="369332"/>
              </a:xfrm>
              <a:prstGeom prst="rect">
                <a:avLst/>
              </a:prstGeom>
              <a:noFill/>
            </p:spPr>
            <p:txBody>
              <a:bodyPr wrap="square" rtlCol="0">
                <a:spAutoFit/>
              </a:bodyPr>
              <a:lstStyle/>
              <a:p>
                <a:pPr algn="ctr"/>
                <a:r>
                  <a:rPr lang="fr-FR" dirty="0" smtClean="0">
                    <a:latin typeface="Arial" pitchFamily="34" charset="0"/>
                    <a:cs typeface="Arial" pitchFamily="34" charset="0"/>
                  </a:rPr>
                  <a:t>ASECNA </a:t>
                </a:r>
                <a:r>
                  <a:rPr lang="fr-FR" sz="1600" b="1" dirty="0" smtClean="0">
                    <a:latin typeface="Arial" pitchFamily="34" charset="0"/>
                    <a:cs typeface="Arial" pitchFamily="34" charset="0"/>
                  </a:rPr>
                  <a:t>(64%)</a:t>
                </a:r>
                <a:endParaRPr lang="fr-FR" b="1" dirty="0">
                  <a:latin typeface="Arial" pitchFamily="34" charset="0"/>
                  <a:cs typeface="Arial" pitchFamily="34" charset="0"/>
                </a:endParaRPr>
              </a:p>
            </p:txBody>
          </p:sp>
          <p:sp>
            <p:nvSpPr>
              <p:cNvPr id="30" name="ZoneTexte 29"/>
              <p:cNvSpPr txBox="1"/>
              <p:nvPr/>
            </p:nvSpPr>
            <p:spPr>
              <a:xfrm>
                <a:off x="1311460" y="5733256"/>
                <a:ext cx="2348889" cy="369332"/>
              </a:xfrm>
              <a:prstGeom prst="rect">
                <a:avLst/>
              </a:prstGeom>
              <a:noFill/>
            </p:spPr>
            <p:txBody>
              <a:bodyPr wrap="square" rtlCol="0">
                <a:spAutoFit/>
              </a:bodyPr>
              <a:lstStyle/>
              <a:p>
                <a:pPr algn="ctr"/>
                <a:r>
                  <a:rPr lang="fr-FR" dirty="0" smtClean="0">
                    <a:latin typeface="Arial" pitchFamily="34" charset="0"/>
                    <a:cs typeface="Arial" pitchFamily="34" charset="0"/>
                  </a:rPr>
                  <a:t>Etats Membres</a:t>
                </a:r>
                <a:endParaRPr lang="fr-FR" dirty="0">
                  <a:latin typeface="Arial" pitchFamily="34" charset="0"/>
                  <a:cs typeface="Arial" pitchFamily="34" charset="0"/>
                </a:endParaRPr>
              </a:p>
            </p:txBody>
          </p:sp>
        </p:grpSp>
        <p:sp>
          <p:nvSpPr>
            <p:cNvPr id="35" name="Triangle isocèle 34"/>
            <p:cNvSpPr/>
            <p:nvPr/>
          </p:nvSpPr>
          <p:spPr>
            <a:xfrm>
              <a:off x="-205669" y="1785077"/>
              <a:ext cx="119437" cy="144016"/>
            </a:xfrm>
            <a:prstGeom prst="triangle">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Triangle isocèle 35"/>
            <p:cNvSpPr/>
            <p:nvPr/>
          </p:nvSpPr>
          <p:spPr>
            <a:xfrm>
              <a:off x="-199104" y="2239703"/>
              <a:ext cx="119437" cy="144016"/>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Triangle isocèle 36"/>
            <p:cNvSpPr/>
            <p:nvPr/>
          </p:nvSpPr>
          <p:spPr>
            <a:xfrm>
              <a:off x="-206449" y="3191045"/>
              <a:ext cx="119437" cy="144016"/>
            </a:xfrm>
            <a:prstGeom prst="triangle">
              <a:avLst/>
            </a:prstGeom>
            <a:solidFill>
              <a:srgbClr val="00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pic>
        <p:nvPicPr>
          <p:cNvPr id="19" name="Picture 3" descr="LOGOC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04729" y="23811"/>
            <a:ext cx="437854" cy="437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70484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e 12"/>
          <p:cNvGrpSpPr/>
          <p:nvPr/>
        </p:nvGrpSpPr>
        <p:grpSpPr>
          <a:xfrm>
            <a:off x="727191" y="624962"/>
            <a:ext cx="8352928" cy="5904656"/>
            <a:chOff x="727191" y="692696"/>
            <a:chExt cx="8352928" cy="5904656"/>
          </a:xfrm>
        </p:grpSpPr>
        <p:graphicFrame>
          <p:nvGraphicFramePr>
            <p:cNvPr id="2" name="Diagramme 1"/>
            <p:cNvGraphicFramePr/>
            <p:nvPr>
              <p:extLst>
                <p:ext uri="{D42A27DB-BD31-4B8C-83A1-F6EECF244321}">
                  <p14:modId xmlns:p14="http://schemas.microsoft.com/office/powerpoint/2010/main" val="2168387870"/>
                </p:ext>
              </p:extLst>
            </p:nvPr>
          </p:nvGraphicFramePr>
          <p:xfrm>
            <a:off x="727191" y="692696"/>
            <a:ext cx="8352928"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ZoneTexte 2"/>
            <p:cNvSpPr txBox="1"/>
            <p:nvPr/>
          </p:nvSpPr>
          <p:spPr>
            <a:xfrm>
              <a:off x="2096156" y="5984452"/>
              <a:ext cx="594368" cy="307777"/>
            </a:xfrm>
            <a:prstGeom prst="rect">
              <a:avLst/>
            </a:prstGeom>
            <a:solidFill>
              <a:srgbClr val="C5D7DB"/>
            </a:solidFill>
          </p:spPr>
          <p:txBody>
            <a:bodyPr wrap="square" rtlCol="0">
              <a:spAutoFit/>
            </a:bodyPr>
            <a:lstStyle/>
            <a:p>
              <a:pPr algn="ctr"/>
              <a:r>
                <a:rPr lang="fr-FR" sz="1400" b="1" dirty="0" smtClean="0">
                  <a:latin typeface="Arial" panose="020B0604020202020204" pitchFamily="34" charset="0"/>
                  <a:cs typeface="Arial" panose="020B0604020202020204" pitchFamily="34" charset="0"/>
                </a:rPr>
                <a:t>2014</a:t>
              </a:r>
              <a:endParaRPr lang="fr-FR" sz="1400" b="1" dirty="0">
                <a:latin typeface="Arial" panose="020B0604020202020204" pitchFamily="34" charset="0"/>
                <a:cs typeface="Arial" panose="020B0604020202020204" pitchFamily="34" charset="0"/>
              </a:endParaRPr>
            </a:p>
          </p:txBody>
        </p:sp>
        <p:sp>
          <p:nvSpPr>
            <p:cNvPr id="4" name="ZoneTexte 3"/>
            <p:cNvSpPr txBox="1"/>
            <p:nvPr/>
          </p:nvSpPr>
          <p:spPr>
            <a:xfrm>
              <a:off x="3542518" y="5435824"/>
              <a:ext cx="621220" cy="307777"/>
            </a:xfrm>
            <a:prstGeom prst="rect">
              <a:avLst/>
            </a:prstGeom>
            <a:solidFill>
              <a:srgbClr val="C4DFC4"/>
            </a:solidFill>
          </p:spPr>
          <p:txBody>
            <a:bodyPr wrap="square" rtlCol="0">
              <a:spAutoFit/>
            </a:bodyPr>
            <a:lstStyle/>
            <a:p>
              <a:pPr algn="ctr"/>
              <a:r>
                <a:rPr lang="fr-FR" sz="1400" b="1" dirty="0" smtClean="0">
                  <a:latin typeface="Arial" panose="020B0604020202020204" pitchFamily="34" charset="0"/>
                  <a:cs typeface="Arial" panose="020B0604020202020204" pitchFamily="34" charset="0"/>
                </a:rPr>
                <a:t>2015</a:t>
              </a:r>
              <a:endParaRPr lang="fr-FR" sz="1400" b="1" dirty="0">
                <a:latin typeface="Arial" panose="020B0604020202020204" pitchFamily="34" charset="0"/>
                <a:cs typeface="Arial" panose="020B0604020202020204" pitchFamily="34" charset="0"/>
              </a:endParaRPr>
            </a:p>
          </p:txBody>
        </p:sp>
        <p:sp>
          <p:nvSpPr>
            <p:cNvPr id="5" name="ZoneTexte 4"/>
            <p:cNvSpPr txBox="1"/>
            <p:nvPr/>
          </p:nvSpPr>
          <p:spPr>
            <a:xfrm>
              <a:off x="4266444" y="4754047"/>
              <a:ext cx="632509" cy="307777"/>
            </a:xfrm>
            <a:prstGeom prst="rect">
              <a:avLst/>
            </a:prstGeom>
            <a:solidFill>
              <a:srgbClr val="C4DDD3"/>
            </a:solidFill>
          </p:spPr>
          <p:txBody>
            <a:bodyPr wrap="square" rtlCol="0">
              <a:spAutoFit/>
            </a:bodyPr>
            <a:lstStyle/>
            <a:p>
              <a:pPr algn="ctr"/>
              <a:r>
                <a:rPr lang="fr-FR" sz="1400" b="1" dirty="0" smtClean="0">
                  <a:latin typeface="Arial" panose="020B0604020202020204" pitchFamily="34" charset="0"/>
                  <a:cs typeface="Arial" panose="020B0604020202020204" pitchFamily="34" charset="0"/>
                </a:rPr>
                <a:t>2015</a:t>
              </a:r>
              <a:endParaRPr lang="fr-FR" sz="1400" b="1" dirty="0">
                <a:latin typeface="Arial" panose="020B0604020202020204" pitchFamily="34" charset="0"/>
                <a:cs typeface="Arial" panose="020B0604020202020204" pitchFamily="34" charset="0"/>
              </a:endParaRPr>
            </a:p>
          </p:txBody>
        </p:sp>
        <p:sp>
          <p:nvSpPr>
            <p:cNvPr id="6" name="ZoneTexte 5"/>
            <p:cNvSpPr txBox="1"/>
            <p:nvPr/>
          </p:nvSpPr>
          <p:spPr>
            <a:xfrm>
              <a:off x="5334451" y="1457404"/>
              <a:ext cx="625494" cy="307777"/>
            </a:xfrm>
            <a:prstGeom prst="rect">
              <a:avLst/>
            </a:prstGeom>
            <a:solidFill>
              <a:srgbClr val="CDC6D7"/>
            </a:solidFill>
          </p:spPr>
          <p:txBody>
            <a:bodyPr wrap="square" rtlCol="0">
              <a:spAutoFit/>
            </a:bodyPr>
            <a:lstStyle/>
            <a:p>
              <a:pPr algn="ctr"/>
              <a:r>
                <a:rPr lang="fr-FR" sz="1400" b="1" dirty="0" smtClean="0">
                  <a:latin typeface="Arial" panose="020B0604020202020204" pitchFamily="34" charset="0"/>
                  <a:cs typeface="Arial" panose="020B0604020202020204" pitchFamily="34" charset="0"/>
                </a:rPr>
                <a:t>2017</a:t>
              </a:r>
              <a:endParaRPr lang="fr-FR" sz="1400" b="1" dirty="0">
                <a:latin typeface="Arial" panose="020B0604020202020204" pitchFamily="34" charset="0"/>
                <a:cs typeface="Arial" panose="020B0604020202020204" pitchFamily="34" charset="0"/>
              </a:endParaRPr>
            </a:p>
          </p:txBody>
        </p:sp>
        <p:sp>
          <p:nvSpPr>
            <p:cNvPr id="7" name="ZoneTexte 6"/>
            <p:cNvSpPr txBox="1"/>
            <p:nvPr/>
          </p:nvSpPr>
          <p:spPr>
            <a:xfrm>
              <a:off x="4724520" y="3938337"/>
              <a:ext cx="632509" cy="307777"/>
            </a:xfrm>
            <a:prstGeom prst="rect">
              <a:avLst/>
            </a:prstGeom>
            <a:solidFill>
              <a:srgbClr val="C5D7DB"/>
            </a:solidFill>
          </p:spPr>
          <p:txBody>
            <a:bodyPr wrap="square" rtlCol="0">
              <a:spAutoFit/>
            </a:bodyPr>
            <a:lstStyle/>
            <a:p>
              <a:pPr algn="ctr"/>
              <a:r>
                <a:rPr lang="fr-FR" sz="1400" b="1" dirty="0" smtClean="0">
                  <a:latin typeface="Arial" panose="020B0604020202020204" pitchFamily="34" charset="0"/>
                  <a:cs typeface="Arial" panose="020B0604020202020204" pitchFamily="34" charset="0"/>
                </a:rPr>
                <a:t>2015</a:t>
              </a:r>
              <a:endParaRPr lang="fr-FR" sz="1400" b="1" dirty="0">
                <a:latin typeface="Arial" panose="020B0604020202020204" pitchFamily="34" charset="0"/>
                <a:cs typeface="Arial" panose="020B0604020202020204" pitchFamily="34" charset="0"/>
              </a:endParaRPr>
            </a:p>
          </p:txBody>
        </p:sp>
        <p:sp>
          <p:nvSpPr>
            <p:cNvPr id="8" name="ZoneTexte 7"/>
            <p:cNvSpPr txBox="1"/>
            <p:nvPr/>
          </p:nvSpPr>
          <p:spPr>
            <a:xfrm>
              <a:off x="5055571" y="3091538"/>
              <a:ext cx="625494" cy="307777"/>
            </a:xfrm>
            <a:prstGeom prst="rect">
              <a:avLst/>
            </a:prstGeom>
            <a:solidFill>
              <a:srgbClr val="C5D7DB"/>
            </a:solidFill>
            <a:ln>
              <a:noFill/>
            </a:ln>
          </p:spPr>
          <p:txBody>
            <a:bodyPr wrap="square" rtlCol="0">
              <a:spAutoFit/>
            </a:bodyPr>
            <a:lstStyle/>
            <a:p>
              <a:pPr algn="ctr"/>
              <a:r>
                <a:rPr lang="fr-FR" sz="1400" b="1" dirty="0" smtClean="0">
                  <a:latin typeface="Arial" panose="020B0604020202020204" pitchFamily="34" charset="0"/>
                  <a:cs typeface="Arial" panose="020B0604020202020204" pitchFamily="34" charset="0"/>
                </a:rPr>
                <a:t>2016</a:t>
              </a:r>
              <a:endParaRPr lang="fr-FR" sz="1400" b="1" dirty="0">
                <a:latin typeface="Arial" panose="020B0604020202020204" pitchFamily="34" charset="0"/>
                <a:cs typeface="Arial" panose="020B0604020202020204" pitchFamily="34" charset="0"/>
              </a:endParaRPr>
            </a:p>
          </p:txBody>
        </p:sp>
        <p:sp>
          <p:nvSpPr>
            <p:cNvPr id="9" name="ZoneTexte 8"/>
            <p:cNvSpPr txBox="1"/>
            <p:nvPr/>
          </p:nvSpPr>
          <p:spPr>
            <a:xfrm>
              <a:off x="5241838" y="2261309"/>
              <a:ext cx="625494" cy="307777"/>
            </a:xfrm>
            <a:prstGeom prst="rect">
              <a:avLst/>
            </a:prstGeom>
            <a:solidFill>
              <a:srgbClr val="CDC6D7"/>
            </a:solidFill>
            <a:ln>
              <a:noFill/>
            </a:ln>
          </p:spPr>
          <p:txBody>
            <a:bodyPr wrap="square" rtlCol="0">
              <a:spAutoFit/>
            </a:bodyPr>
            <a:lstStyle/>
            <a:p>
              <a:pPr algn="ctr"/>
              <a:r>
                <a:rPr lang="fr-FR" sz="1400" b="1" dirty="0" smtClean="0">
                  <a:latin typeface="Arial" panose="020B0604020202020204" pitchFamily="34" charset="0"/>
                  <a:cs typeface="Arial" panose="020B0604020202020204" pitchFamily="34" charset="0"/>
                </a:rPr>
                <a:t>2016</a:t>
              </a:r>
              <a:endParaRPr lang="fr-FR" sz="1400" b="1" dirty="0">
                <a:latin typeface="Arial" panose="020B0604020202020204" pitchFamily="34" charset="0"/>
                <a:cs typeface="Arial" panose="020B0604020202020204" pitchFamily="34" charset="0"/>
              </a:endParaRPr>
            </a:p>
          </p:txBody>
        </p:sp>
      </p:grpSp>
      <p:sp>
        <p:nvSpPr>
          <p:cNvPr id="10" name="ZoneTexte 9"/>
          <p:cNvSpPr txBox="1"/>
          <p:nvPr/>
        </p:nvSpPr>
        <p:spPr>
          <a:xfrm>
            <a:off x="0" y="6574774"/>
            <a:ext cx="9144000" cy="26161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1100" dirty="0" smtClean="0">
                <a:latin typeface="Arial" pitchFamily="34" charset="0"/>
                <a:cs typeface="Arial" pitchFamily="34" charset="0"/>
              </a:rPr>
              <a:t>Semaine de la météorologie – Antananarivo, Madagascar, 16 - 20 juin 2014</a:t>
            </a:r>
            <a:endParaRPr lang="fr-FR" sz="1100" dirty="0">
              <a:latin typeface="Arial" pitchFamily="34" charset="0"/>
              <a:cs typeface="Arial" pitchFamily="34" charset="0"/>
            </a:endParaRPr>
          </a:p>
        </p:txBody>
      </p:sp>
      <p:sp>
        <p:nvSpPr>
          <p:cNvPr id="11" name="ZoneTexte 10"/>
          <p:cNvSpPr txBox="1"/>
          <p:nvPr/>
        </p:nvSpPr>
        <p:spPr>
          <a:xfrm>
            <a:off x="0" y="0"/>
            <a:ext cx="9144000" cy="400110"/>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fr-FR" sz="2000" b="1" dirty="0" smtClean="0">
                <a:solidFill>
                  <a:srgbClr val="FFFF00"/>
                </a:solidFill>
                <a:latin typeface="Arial" pitchFamily="34" charset="0"/>
                <a:cs typeface="Arial" pitchFamily="34" charset="0"/>
              </a:rPr>
              <a:t>8. Etat de mise en œuvre des projets MET du PSE à l’ASECNA</a:t>
            </a:r>
            <a:endParaRPr lang="fr-FR" sz="2000" b="1" dirty="0">
              <a:solidFill>
                <a:srgbClr val="FFFF00"/>
              </a:solidFill>
              <a:latin typeface="Arial" pitchFamily="34" charset="0"/>
              <a:cs typeface="Arial" pitchFamily="34" charset="0"/>
            </a:endParaRPr>
          </a:p>
        </p:txBody>
      </p:sp>
      <p:graphicFrame>
        <p:nvGraphicFramePr>
          <p:cNvPr id="16" name="Diagramme 15"/>
          <p:cNvGraphicFramePr/>
          <p:nvPr>
            <p:extLst>
              <p:ext uri="{D42A27DB-BD31-4B8C-83A1-F6EECF244321}">
                <p14:modId xmlns:p14="http://schemas.microsoft.com/office/powerpoint/2010/main" val="1345641958"/>
              </p:ext>
            </p:extLst>
          </p:nvPr>
        </p:nvGraphicFramePr>
        <p:xfrm>
          <a:off x="179512" y="2547087"/>
          <a:ext cx="2736304" cy="236084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4" name="Picture 3" descr="LOGOC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704729" y="23811"/>
            <a:ext cx="437854" cy="437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81734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ZoneTexte 9"/>
          <p:cNvSpPr txBox="1"/>
          <p:nvPr/>
        </p:nvSpPr>
        <p:spPr>
          <a:xfrm>
            <a:off x="0" y="6574774"/>
            <a:ext cx="9144000" cy="26161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1100" dirty="0" smtClean="0">
                <a:latin typeface="Arial" pitchFamily="34" charset="0"/>
                <a:cs typeface="Arial" pitchFamily="34" charset="0"/>
              </a:rPr>
              <a:t>Semaine de la météorologie – Antananarivo, Madagascar, 16 - 20 juin 2014</a:t>
            </a:r>
            <a:endParaRPr lang="fr-FR" sz="1100" dirty="0">
              <a:latin typeface="Arial" pitchFamily="34" charset="0"/>
              <a:cs typeface="Arial" pitchFamily="34" charset="0"/>
            </a:endParaRPr>
          </a:p>
        </p:txBody>
      </p:sp>
      <p:sp>
        <p:nvSpPr>
          <p:cNvPr id="11" name="ZoneTexte 10"/>
          <p:cNvSpPr txBox="1"/>
          <p:nvPr/>
        </p:nvSpPr>
        <p:spPr>
          <a:xfrm>
            <a:off x="0" y="0"/>
            <a:ext cx="9144000" cy="400110"/>
          </a:xfrm>
          <a:prstGeom prst="rect">
            <a:avLst/>
          </a:prstGeom>
          <a:solidFill>
            <a:srgbClr val="990000"/>
          </a:solidFill>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fr-FR" sz="2000" b="1" dirty="0" smtClean="0">
                <a:solidFill>
                  <a:schemeClr val="bg1"/>
                </a:solidFill>
                <a:latin typeface="Arial" pitchFamily="34" charset="0"/>
                <a:cs typeface="Arial" pitchFamily="34" charset="0"/>
              </a:rPr>
              <a:t>8.1. Amélioration de la qualité et de la quantité des données MET </a:t>
            </a:r>
            <a:endParaRPr lang="fr-FR" sz="2000" b="1" dirty="0">
              <a:solidFill>
                <a:schemeClr val="bg1"/>
              </a:solidFill>
              <a:latin typeface="Arial" pitchFamily="34" charset="0"/>
              <a:cs typeface="Arial" pitchFamily="34" charset="0"/>
            </a:endParaRPr>
          </a:p>
        </p:txBody>
      </p:sp>
      <p:sp>
        <p:nvSpPr>
          <p:cNvPr id="12" name="ZoneTexte 11"/>
          <p:cNvSpPr txBox="1"/>
          <p:nvPr/>
        </p:nvSpPr>
        <p:spPr>
          <a:xfrm>
            <a:off x="369888" y="596474"/>
            <a:ext cx="8018536" cy="338554"/>
          </a:xfrm>
          <a:prstGeom prst="rect">
            <a:avLst/>
          </a:prstGeom>
          <a:noFill/>
        </p:spPr>
        <p:txBody>
          <a:bodyPr wrap="square" rtlCol="0">
            <a:spAutoFit/>
          </a:bodyPr>
          <a:lstStyle/>
          <a:p>
            <a:pPr marL="631825" indent="-631825" algn="just">
              <a:tabLst>
                <a:tab pos="801688" algn="l"/>
              </a:tabLst>
            </a:pPr>
            <a:r>
              <a:rPr lang="fr-FR" sz="1600" b="1" dirty="0" smtClean="0">
                <a:latin typeface="Arial" pitchFamily="34" charset="0"/>
                <a:cs typeface="Arial" pitchFamily="34" charset="0"/>
              </a:rPr>
              <a:t>8.1.1: Mise aux normes des stations météorologiques en surface et en altitude:</a:t>
            </a:r>
            <a:endParaRPr lang="fr-FR" sz="1600" b="1" dirty="0">
              <a:latin typeface="Arial" pitchFamily="34" charset="0"/>
              <a:cs typeface="Arial" pitchFamily="34" charset="0"/>
            </a:endParaRPr>
          </a:p>
        </p:txBody>
      </p:sp>
      <p:sp>
        <p:nvSpPr>
          <p:cNvPr id="5" name="ZoneTexte 4"/>
          <p:cNvSpPr txBox="1"/>
          <p:nvPr/>
        </p:nvSpPr>
        <p:spPr>
          <a:xfrm>
            <a:off x="1183442" y="1218772"/>
            <a:ext cx="3676590" cy="553998"/>
          </a:xfrm>
          <a:prstGeom prst="rect">
            <a:avLst/>
          </a:prstGeom>
          <a:gradFill flip="none" rotWithShape="1">
            <a:gsLst>
              <a:gs pos="0">
                <a:srgbClr val="DE0000">
                  <a:tint val="66000"/>
                  <a:satMod val="160000"/>
                </a:srgbClr>
              </a:gs>
              <a:gs pos="50000">
                <a:srgbClr val="DE0000">
                  <a:tint val="44500"/>
                  <a:satMod val="160000"/>
                </a:srgbClr>
              </a:gs>
              <a:gs pos="100000">
                <a:srgbClr val="DE0000">
                  <a:tint val="23500"/>
                  <a:satMod val="160000"/>
                </a:srgbClr>
              </a:gs>
            </a:gsLst>
            <a:path path="circle">
              <a:fillToRect l="50000" t="50000" r="50000" b="50000"/>
            </a:path>
            <a:tileRect/>
          </a:gradFill>
        </p:spPr>
        <p:txBody>
          <a:bodyPr wrap="square" rtlCol="0">
            <a:spAutoFit/>
          </a:bodyPr>
          <a:lstStyle/>
          <a:p>
            <a:pPr lvl="0" algn="ctr"/>
            <a:r>
              <a:rPr lang="fr-FR" sz="1500" b="1" dirty="0">
                <a:solidFill>
                  <a:srgbClr val="990000"/>
                </a:solidFill>
                <a:latin typeface="Arial" pitchFamily="34" charset="0"/>
                <a:cs typeface="Arial" pitchFamily="34" charset="0"/>
              </a:rPr>
              <a:t>11 Stations d’observations en </a:t>
            </a:r>
            <a:r>
              <a:rPr lang="fr-FR" sz="1500" b="1" dirty="0" smtClean="0">
                <a:solidFill>
                  <a:srgbClr val="990000"/>
                </a:solidFill>
                <a:latin typeface="Arial" pitchFamily="34" charset="0"/>
                <a:cs typeface="Arial" pitchFamily="34" charset="0"/>
              </a:rPr>
              <a:t>surface, </a:t>
            </a:r>
            <a:r>
              <a:rPr lang="fr-FR" sz="1500" b="1" dirty="0">
                <a:solidFill>
                  <a:srgbClr val="990000"/>
                </a:solidFill>
                <a:latin typeface="Arial" pitchFamily="34" charset="0"/>
                <a:cs typeface="Arial" pitchFamily="34" charset="0"/>
              </a:rPr>
              <a:t>abris à gonflement et voies </a:t>
            </a:r>
            <a:r>
              <a:rPr lang="fr-FR" sz="1500" b="1" dirty="0" smtClean="0">
                <a:solidFill>
                  <a:srgbClr val="990000"/>
                </a:solidFill>
                <a:latin typeface="Arial" pitchFamily="34" charset="0"/>
                <a:cs typeface="Arial" pitchFamily="34" charset="0"/>
              </a:rPr>
              <a:t>d’accès</a:t>
            </a:r>
            <a:endParaRPr lang="fr-FR" sz="1500" b="1" dirty="0">
              <a:solidFill>
                <a:srgbClr val="990000"/>
              </a:solidFill>
              <a:latin typeface="Arial" pitchFamily="34" charset="0"/>
              <a:cs typeface="Arial" pitchFamily="34" charset="0"/>
            </a:endParaRPr>
          </a:p>
        </p:txBody>
      </p:sp>
      <p:sp>
        <p:nvSpPr>
          <p:cNvPr id="8" name="ZoneTexte 7"/>
          <p:cNvSpPr txBox="1"/>
          <p:nvPr/>
        </p:nvSpPr>
        <p:spPr>
          <a:xfrm>
            <a:off x="1183442" y="1806288"/>
            <a:ext cx="3676590" cy="3570208"/>
          </a:xfrm>
          <a:prstGeom prst="rect">
            <a:avLst/>
          </a:prstGeom>
          <a:noFill/>
        </p:spPr>
        <p:txBody>
          <a:bodyPr wrap="square" rtlCol="0">
            <a:spAutoFit/>
          </a:bodyPr>
          <a:lstStyle/>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Moroni</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Brazzaville</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Pointe-Noire</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Bissau</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Malabo</a:t>
            </a:r>
          </a:p>
          <a:p>
            <a:pPr marL="365125" indent="-285750">
              <a:spcBef>
                <a:spcPts val="300"/>
              </a:spcBef>
              <a:spcAft>
                <a:spcPts val="300"/>
              </a:spcAft>
              <a:buFont typeface="Wingdings" pitchFamily="2" charset="2"/>
              <a:buChar char="§"/>
            </a:pPr>
            <a:r>
              <a:rPr lang="fr-FR" sz="1600" dirty="0" err="1" smtClean="0">
                <a:solidFill>
                  <a:schemeClr val="accent2">
                    <a:lumMod val="50000"/>
                  </a:schemeClr>
                </a:solidFill>
                <a:latin typeface="Arial" pitchFamily="34" charset="0"/>
                <a:cs typeface="Arial" pitchFamily="34" charset="0"/>
              </a:rPr>
              <a:t>Ivato</a:t>
            </a:r>
            <a:endParaRPr lang="fr-FR" sz="1600" dirty="0" smtClean="0">
              <a:solidFill>
                <a:schemeClr val="accent2">
                  <a:lumMod val="50000"/>
                </a:schemeClr>
              </a:solidFill>
              <a:latin typeface="Arial" pitchFamily="34" charset="0"/>
              <a:cs typeface="Arial" pitchFamily="34" charset="0"/>
            </a:endParaRP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Niamey</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Nouadhibou</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Ndjamena</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Sarh</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Lomé</a:t>
            </a:r>
            <a:endParaRPr lang="fr-FR" sz="1600" dirty="0">
              <a:solidFill>
                <a:schemeClr val="accent2">
                  <a:lumMod val="50000"/>
                </a:schemeClr>
              </a:solidFill>
              <a:latin typeface="Arial" pitchFamily="34" charset="0"/>
              <a:cs typeface="Arial" pitchFamily="34" charset="0"/>
            </a:endParaRPr>
          </a:p>
        </p:txBody>
      </p:sp>
      <p:sp>
        <p:nvSpPr>
          <p:cNvPr id="9" name="ZoneTexte 8"/>
          <p:cNvSpPr txBox="1"/>
          <p:nvPr/>
        </p:nvSpPr>
        <p:spPr>
          <a:xfrm>
            <a:off x="434885" y="1218772"/>
            <a:ext cx="748557" cy="369332"/>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fr-FR"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2014</a:t>
            </a:r>
            <a:endParaRPr lang="fr-FR"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5" name="ZoneTexte 14"/>
          <p:cNvSpPr txBox="1"/>
          <p:nvPr/>
        </p:nvSpPr>
        <p:spPr>
          <a:xfrm>
            <a:off x="4158092" y="3801048"/>
            <a:ext cx="3674430" cy="323165"/>
          </a:xfrm>
          <a:prstGeom prst="rect">
            <a:avLst/>
          </a:prstGeom>
          <a:gradFill flip="none" rotWithShape="1">
            <a:gsLst>
              <a:gs pos="0">
                <a:srgbClr val="5E8BC2">
                  <a:tint val="66000"/>
                  <a:satMod val="160000"/>
                </a:srgbClr>
              </a:gs>
              <a:gs pos="50000">
                <a:srgbClr val="5E8BC2">
                  <a:tint val="44500"/>
                  <a:satMod val="160000"/>
                </a:srgbClr>
              </a:gs>
              <a:gs pos="100000">
                <a:srgbClr val="5E8BC2">
                  <a:tint val="23500"/>
                  <a:satMod val="160000"/>
                </a:srgbClr>
              </a:gs>
            </a:gsLst>
            <a:lin ang="10800000" scaled="1"/>
            <a:tileRect/>
          </a:gradFill>
        </p:spPr>
        <p:txBody>
          <a:bodyPr wrap="square" rtlCol="0">
            <a:spAutoFit/>
          </a:bodyPr>
          <a:lstStyle/>
          <a:p>
            <a:pPr lvl="0" algn="ctr"/>
            <a:r>
              <a:rPr lang="fr-FR" sz="1500" b="1" dirty="0" smtClean="0">
                <a:solidFill>
                  <a:srgbClr val="0066FF"/>
                </a:solidFill>
                <a:latin typeface="Arial" pitchFamily="34" charset="0"/>
                <a:cs typeface="Arial" pitchFamily="34" charset="0"/>
              </a:rPr>
              <a:t>4 Abris </a:t>
            </a:r>
            <a:r>
              <a:rPr lang="fr-FR" sz="1500" b="1" dirty="0">
                <a:solidFill>
                  <a:srgbClr val="0066FF"/>
                </a:solidFill>
                <a:latin typeface="Arial" pitchFamily="34" charset="0"/>
                <a:cs typeface="Arial" pitchFamily="34" charset="0"/>
              </a:rPr>
              <a:t>à gonflement et voies </a:t>
            </a:r>
            <a:r>
              <a:rPr lang="fr-FR" sz="1500" b="1" dirty="0" smtClean="0">
                <a:solidFill>
                  <a:srgbClr val="0066FF"/>
                </a:solidFill>
                <a:latin typeface="Arial" pitchFamily="34" charset="0"/>
                <a:cs typeface="Arial" pitchFamily="34" charset="0"/>
              </a:rPr>
              <a:t>d’accès</a:t>
            </a:r>
            <a:endParaRPr lang="fr-FR" sz="1500" b="1" dirty="0">
              <a:solidFill>
                <a:srgbClr val="0066FF"/>
              </a:solidFill>
              <a:latin typeface="Arial" pitchFamily="34" charset="0"/>
              <a:cs typeface="Arial" pitchFamily="34" charset="0"/>
            </a:endParaRPr>
          </a:p>
        </p:txBody>
      </p:sp>
      <p:sp>
        <p:nvSpPr>
          <p:cNvPr id="16" name="ZoneTexte 15"/>
          <p:cNvSpPr txBox="1"/>
          <p:nvPr/>
        </p:nvSpPr>
        <p:spPr>
          <a:xfrm>
            <a:off x="4158092" y="4114887"/>
            <a:ext cx="2142100" cy="1308050"/>
          </a:xfrm>
          <a:prstGeom prst="rect">
            <a:avLst/>
          </a:prstGeom>
          <a:noFill/>
        </p:spPr>
        <p:txBody>
          <a:bodyPr wrap="square" rtlCol="0">
            <a:spAutoFit/>
          </a:bodyPr>
          <a:lstStyle/>
          <a:p>
            <a:pPr marL="725488" indent="-285750">
              <a:spcBef>
                <a:spcPts val="300"/>
              </a:spcBef>
              <a:spcAft>
                <a:spcPts val="300"/>
              </a:spcAft>
              <a:buFont typeface="Wingdings" pitchFamily="2" charset="2"/>
              <a:buChar char="§"/>
            </a:pPr>
            <a:r>
              <a:rPr lang="fr-FR" sz="1600" dirty="0" smtClean="0">
                <a:solidFill>
                  <a:schemeClr val="tx2">
                    <a:lumMod val="75000"/>
                  </a:schemeClr>
                </a:solidFill>
                <a:latin typeface="Arial" pitchFamily="34" charset="0"/>
                <a:cs typeface="Arial" pitchFamily="34" charset="0"/>
              </a:rPr>
              <a:t>N'Gaoundéré</a:t>
            </a:r>
          </a:p>
          <a:p>
            <a:pPr marL="725488" indent="-285750">
              <a:spcBef>
                <a:spcPts val="300"/>
              </a:spcBef>
              <a:spcAft>
                <a:spcPts val="300"/>
              </a:spcAft>
              <a:buFont typeface="Wingdings" pitchFamily="2" charset="2"/>
              <a:buChar char="§"/>
            </a:pPr>
            <a:r>
              <a:rPr lang="fr-FR" sz="1600" dirty="0" smtClean="0">
                <a:solidFill>
                  <a:schemeClr val="tx2">
                    <a:lumMod val="75000"/>
                  </a:schemeClr>
                </a:solidFill>
                <a:latin typeface="Arial" pitchFamily="34" charset="0"/>
                <a:cs typeface="Arial" pitchFamily="34" charset="0"/>
              </a:rPr>
              <a:t>Ouesso</a:t>
            </a:r>
          </a:p>
          <a:p>
            <a:pPr marL="725488" indent="-285750">
              <a:spcBef>
                <a:spcPts val="300"/>
              </a:spcBef>
              <a:spcAft>
                <a:spcPts val="300"/>
              </a:spcAft>
              <a:buFont typeface="Wingdings" pitchFamily="2" charset="2"/>
              <a:buChar char="§"/>
            </a:pPr>
            <a:r>
              <a:rPr lang="fr-FR" sz="1600" dirty="0" smtClean="0">
                <a:solidFill>
                  <a:schemeClr val="tx2">
                    <a:lumMod val="75000"/>
                  </a:schemeClr>
                </a:solidFill>
                <a:latin typeface="Arial" pitchFamily="34" charset="0"/>
                <a:cs typeface="Arial" pitchFamily="34" charset="0"/>
              </a:rPr>
              <a:t>Mvengué</a:t>
            </a:r>
          </a:p>
          <a:p>
            <a:pPr marL="725488" indent="-285750">
              <a:spcBef>
                <a:spcPts val="300"/>
              </a:spcBef>
              <a:spcAft>
                <a:spcPts val="300"/>
              </a:spcAft>
              <a:buFont typeface="Wingdings" pitchFamily="2" charset="2"/>
              <a:buChar char="§"/>
            </a:pPr>
            <a:r>
              <a:rPr lang="fr-FR" sz="1600" dirty="0" smtClean="0">
                <a:solidFill>
                  <a:schemeClr val="tx2">
                    <a:lumMod val="75000"/>
                  </a:schemeClr>
                </a:solidFill>
                <a:latin typeface="Arial" pitchFamily="34" charset="0"/>
                <a:cs typeface="Arial" pitchFamily="34" charset="0"/>
              </a:rPr>
              <a:t>Port Gentil</a:t>
            </a:r>
          </a:p>
        </p:txBody>
      </p:sp>
      <p:sp>
        <p:nvSpPr>
          <p:cNvPr id="17" name="ZoneTexte 16"/>
          <p:cNvSpPr txBox="1"/>
          <p:nvPr/>
        </p:nvSpPr>
        <p:spPr>
          <a:xfrm>
            <a:off x="3409535" y="3801048"/>
            <a:ext cx="748557" cy="369332"/>
          </a:xfrm>
          <a:prstGeom prst="rect">
            <a:avLst/>
          </a:prstGeom>
          <a:solidFill>
            <a:schemeClr val="accent1">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fr-FR"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2014</a:t>
            </a:r>
            <a:endParaRPr lang="fr-FR"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1027" name="Picture 3" descr="C:\Users\020412u\Pictures\Station MET prototyp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61295" y="1182890"/>
            <a:ext cx="2932014" cy="23450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020412u\Pictures\Abri à gonflement prototyp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56176" y="4124213"/>
            <a:ext cx="2537133" cy="231741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 descr="LOGOC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704729" y="23811"/>
            <a:ext cx="437854" cy="437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82606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ZoneTexte 9"/>
          <p:cNvSpPr txBox="1"/>
          <p:nvPr/>
        </p:nvSpPr>
        <p:spPr>
          <a:xfrm>
            <a:off x="0" y="6574774"/>
            <a:ext cx="9144000" cy="26161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1100" dirty="0" smtClean="0">
                <a:latin typeface="Arial" pitchFamily="34" charset="0"/>
                <a:cs typeface="Arial" pitchFamily="34" charset="0"/>
              </a:rPr>
              <a:t>Semaine de la météorologie – Antananarivo, Madagascar, 16 - 20 juin 2014</a:t>
            </a:r>
            <a:endParaRPr lang="fr-FR" sz="1100" dirty="0">
              <a:latin typeface="Arial" pitchFamily="34" charset="0"/>
              <a:cs typeface="Arial" pitchFamily="34" charset="0"/>
            </a:endParaRPr>
          </a:p>
        </p:txBody>
      </p:sp>
      <p:sp>
        <p:nvSpPr>
          <p:cNvPr id="11" name="ZoneTexte 10"/>
          <p:cNvSpPr txBox="1"/>
          <p:nvPr/>
        </p:nvSpPr>
        <p:spPr>
          <a:xfrm>
            <a:off x="0" y="0"/>
            <a:ext cx="9144000" cy="400110"/>
          </a:xfrm>
          <a:prstGeom prst="rect">
            <a:avLst/>
          </a:prstGeom>
          <a:solidFill>
            <a:srgbClr val="990000"/>
          </a:solidFill>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fr-FR" sz="2000" b="1" dirty="0" smtClean="0">
                <a:solidFill>
                  <a:schemeClr val="bg1"/>
                </a:solidFill>
                <a:latin typeface="Times New Roman" panose="02020603050405020304" pitchFamily="18" charset="0"/>
                <a:cs typeface="Times New Roman" panose="02020603050405020304" pitchFamily="18" charset="0"/>
              </a:rPr>
              <a:t>8.1. Amélioration de la qualité et de la quantité des données MET </a:t>
            </a:r>
            <a:endParaRPr lang="fr-FR" sz="2000" b="1" dirty="0">
              <a:solidFill>
                <a:schemeClr val="bg1"/>
              </a:solidFill>
              <a:latin typeface="Times New Roman" panose="02020603050405020304" pitchFamily="18" charset="0"/>
              <a:cs typeface="Times New Roman" panose="02020603050405020304" pitchFamily="18" charset="0"/>
            </a:endParaRPr>
          </a:p>
        </p:txBody>
      </p:sp>
      <p:sp>
        <p:nvSpPr>
          <p:cNvPr id="12" name="ZoneTexte 11"/>
          <p:cNvSpPr txBox="1"/>
          <p:nvPr/>
        </p:nvSpPr>
        <p:spPr>
          <a:xfrm>
            <a:off x="369888" y="596474"/>
            <a:ext cx="5331379" cy="338554"/>
          </a:xfrm>
          <a:prstGeom prst="rect">
            <a:avLst/>
          </a:prstGeom>
          <a:noFill/>
        </p:spPr>
        <p:txBody>
          <a:bodyPr wrap="square" rtlCol="0">
            <a:spAutoFit/>
          </a:bodyPr>
          <a:lstStyle/>
          <a:p>
            <a:r>
              <a:rPr lang="fr-FR" sz="1600" b="1" dirty="0" smtClean="0">
                <a:latin typeface="Arial" pitchFamily="34" charset="0"/>
                <a:cs typeface="Arial" pitchFamily="34" charset="0"/>
              </a:rPr>
              <a:t>8.1.2: Remplacement des systèmes de radiosondage</a:t>
            </a:r>
            <a:endParaRPr lang="fr-FR" sz="1600" b="1" dirty="0">
              <a:solidFill>
                <a:srgbClr val="0066FF"/>
              </a:solidFill>
              <a:latin typeface="Arial" pitchFamily="34" charset="0"/>
              <a:cs typeface="Arial" pitchFamily="34" charset="0"/>
            </a:endParaRPr>
          </a:p>
        </p:txBody>
      </p:sp>
      <p:grpSp>
        <p:nvGrpSpPr>
          <p:cNvPr id="20" name="Groupe 19"/>
          <p:cNvGrpSpPr/>
          <p:nvPr/>
        </p:nvGrpSpPr>
        <p:grpSpPr>
          <a:xfrm>
            <a:off x="434885" y="1072015"/>
            <a:ext cx="4425147" cy="4198761"/>
            <a:chOff x="434885" y="1218772"/>
            <a:chExt cx="4425147" cy="4198761"/>
          </a:xfrm>
        </p:grpSpPr>
        <p:sp>
          <p:nvSpPr>
            <p:cNvPr id="8" name="ZoneTexte 7"/>
            <p:cNvSpPr txBox="1"/>
            <p:nvPr/>
          </p:nvSpPr>
          <p:spPr>
            <a:xfrm>
              <a:off x="1183442" y="1218772"/>
              <a:ext cx="3015694" cy="553998"/>
            </a:xfrm>
            <a:prstGeom prst="rect">
              <a:avLst/>
            </a:prstGeom>
            <a:solidFill>
              <a:schemeClr val="bg1">
                <a:lumMod val="75000"/>
              </a:schemeClr>
            </a:solidFill>
          </p:spPr>
          <p:txBody>
            <a:bodyPr wrap="square" rtlCol="0">
              <a:spAutoFit/>
            </a:bodyPr>
            <a:lstStyle/>
            <a:p>
              <a:pPr lvl="0" algn="ctr"/>
              <a:r>
                <a:rPr lang="fr-FR" sz="1500" b="1" dirty="0">
                  <a:latin typeface="Arial" pitchFamily="34" charset="0"/>
                  <a:cs typeface="Arial" pitchFamily="34" charset="0"/>
                </a:rPr>
                <a:t>11 </a:t>
              </a:r>
              <a:r>
                <a:rPr lang="fr-FR" sz="1500" b="1" dirty="0" smtClean="0">
                  <a:latin typeface="Arial" pitchFamily="34" charset="0"/>
                  <a:cs typeface="Arial" pitchFamily="34" charset="0"/>
                </a:rPr>
                <a:t>Systèmes automatiques de radiosondage SR10 (MODEM)</a:t>
              </a:r>
              <a:endParaRPr lang="fr-FR" sz="1500" b="1" dirty="0">
                <a:latin typeface="Arial" pitchFamily="34" charset="0"/>
                <a:cs typeface="Arial" pitchFamily="34" charset="0"/>
              </a:endParaRPr>
            </a:p>
          </p:txBody>
        </p:sp>
        <p:sp>
          <p:nvSpPr>
            <p:cNvPr id="9" name="ZoneTexte 8"/>
            <p:cNvSpPr txBox="1"/>
            <p:nvPr/>
          </p:nvSpPr>
          <p:spPr>
            <a:xfrm>
              <a:off x="1183442" y="1806288"/>
              <a:ext cx="3676590" cy="3611245"/>
            </a:xfrm>
            <a:prstGeom prst="rect">
              <a:avLst/>
            </a:prstGeom>
            <a:noFill/>
          </p:spPr>
          <p:txBody>
            <a:bodyPr wrap="square" rtlCol="0">
              <a:spAutoFit/>
            </a:bodyPr>
            <a:lstStyle/>
            <a:p>
              <a:pPr marL="365125" indent="-285750">
                <a:spcBef>
                  <a:spcPts val="200"/>
                </a:spcBef>
                <a:spcAft>
                  <a:spcPts val="200"/>
                </a:spcAft>
                <a:buFont typeface="Wingdings" pitchFamily="2" charset="2"/>
                <a:buChar char="§"/>
              </a:pPr>
              <a:r>
                <a:rPr lang="fr-FR" sz="1600" dirty="0" smtClean="0">
                  <a:latin typeface="Arial" pitchFamily="34" charset="0"/>
                  <a:cs typeface="Arial" pitchFamily="34" charset="0"/>
                </a:rPr>
                <a:t>Ouagadougou</a:t>
              </a:r>
              <a:r>
                <a:rPr lang="fr-FR" sz="1600" dirty="0">
                  <a:solidFill>
                    <a:schemeClr val="bg1">
                      <a:lumMod val="65000"/>
                    </a:schemeClr>
                  </a:solidFill>
                  <a:latin typeface="Arial" pitchFamily="34" charset="0"/>
                  <a:cs typeface="Arial" pitchFamily="34" charset="0"/>
                </a:rPr>
                <a:t> (Burkina </a:t>
              </a:r>
              <a:r>
                <a:rPr lang="fr-FR" sz="1600" dirty="0" smtClean="0">
                  <a:solidFill>
                    <a:schemeClr val="bg1">
                      <a:lumMod val="65000"/>
                    </a:schemeClr>
                  </a:solidFill>
                  <a:latin typeface="Arial" pitchFamily="34" charset="0"/>
                  <a:cs typeface="Arial" pitchFamily="34" charset="0"/>
                </a:rPr>
                <a:t>Faso</a:t>
              </a:r>
              <a:r>
                <a:rPr lang="fr-FR" sz="1600" dirty="0">
                  <a:solidFill>
                    <a:schemeClr val="bg1">
                      <a:lumMod val="65000"/>
                    </a:schemeClr>
                  </a:solidFill>
                  <a:latin typeface="Arial" pitchFamily="34" charset="0"/>
                  <a:cs typeface="Arial" pitchFamily="34" charset="0"/>
                </a:rPr>
                <a:t>)</a:t>
              </a:r>
            </a:p>
            <a:p>
              <a:pPr marL="365125" indent="-285750">
                <a:spcBef>
                  <a:spcPts val="200"/>
                </a:spcBef>
                <a:spcAft>
                  <a:spcPts val="200"/>
                </a:spcAft>
                <a:buFont typeface="Wingdings" pitchFamily="2" charset="2"/>
                <a:buChar char="§"/>
              </a:pPr>
              <a:r>
                <a:rPr lang="fr-FR" sz="1600" dirty="0" smtClean="0">
                  <a:latin typeface="Arial" pitchFamily="34" charset="0"/>
                  <a:cs typeface="Arial" pitchFamily="34" charset="0"/>
                </a:rPr>
                <a:t>Bangui </a:t>
              </a:r>
              <a:r>
                <a:rPr lang="fr-FR" sz="1600" dirty="0" smtClean="0">
                  <a:solidFill>
                    <a:schemeClr val="bg1">
                      <a:lumMod val="65000"/>
                    </a:schemeClr>
                  </a:solidFill>
                  <a:latin typeface="Arial" pitchFamily="34" charset="0"/>
                  <a:cs typeface="Arial" pitchFamily="34" charset="0"/>
                </a:rPr>
                <a:t>(Centrafrique)</a:t>
              </a:r>
            </a:p>
            <a:p>
              <a:pPr marL="365125" indent="-285750">
                <a:spcBef>
                  <a:spcPts val="200"/>
                </a:spcBef>
                <a:spcAft>
                  <a:spcPts val="200"/>
                </a:spcAft>
                <a:buFont typeface="Wingdings" pitchFamily="2" charset="2"/>
                <a:buChar char="§"/>
              </a:pPr>
              <a:r>
                <a:rPr lang="fr-FR" sz="1600" dirty="0" smtClean="0">
                  <a:latin typeface="Arial" pitchFamily="34" charset="0"/>
                  <a:cs typeface="Arial" pitchFamily="34" charset="0"/>
                </a:rPr>
                <a:t>Pointe-Noire </a:t>
              </a:r>
              <a:r>
                <a:rPr lang="fr-FR" sz="1600" dirty="0" smtClean="0">
                  <a:solidFill>
                    <a:schemeClr val="bg1">
                      <a:lumMod val="65000"/>
                    </a:schemeClr>
                  </a:solidFill>
                  <a:latin typeface="Arial" pitchFamily="34" charset="0"/>
                  <a:cs typeface="Arial" pitchFamily="34" charset="0"/>
                </a:rPr>
                <a:t>(Congo)</a:t>
              </a:r>
            </a:p>
            <a:p>
              <a:pPr marL="365125" indent="-285750">
                <a:spcBef>
                  <a:spcPts val="200"/>
                </a:spcBef>
                <a:spcAft>
                  <a:spcPts val="200"/>
                </a:spcAft>
                <a:buFont typeface="Wingdings" pitchFamily="2" charset="2"/>
                <a:buChar char="§"/>
              </a:pPr>
              <a:r>
                <a:rPr lang="fr-FR" sz="1600" dirty="0" smtClean="0">
                  <a:latin typeface="Arial" pitchFamily="34" charset="0"/>
                  <a:cs typeface="Arial" pitchFamily="34" charset="0"/>
                </a:rPr>
                <a:t>Ouesso </a:t>
              </a:r>
              <a:r>
                <a:rPr lang="fr-FR" sz="1600" dirty="0" smtClean="0">
                  <a:solidFill>
                    <a:schemeClr val="bg1">
                      <a:lumMod val="65000"/>
                    </a:schemeClr>
                  </a:solidFill>
                  <a:latin typeface="Arial" pitchFamily="34" charset="0"/>
                  <a:cs typeface="Arial" pitchFamily="34" charset="0"/>
                </a:rPr>
                <a:t>(Congo)</a:t>
              </a:r>
            </a:p>
            <a:p>
              <a:pPr marL="365125" indent="-285750">
                <a:spcBef>
                  <a:spcPts val="200"/>
                </a:spcBef>
                <a:spcAft>
                  <a:spcPts val="200"/>
                </a:spcAft>
                <a:buFont typeface="Wingdings" pitchFamily="2" charset="2"/>
                <a:buChar char="§"/>
              </a:pPr>
              <a:r>
                <a:rPr lang="fr-FR" sz="1600" dirty="0">
                  <a:latin typeface="Arial" pitchFamily="34" charset="0"/>
                  <a:cs typeface="Arial" pitchFamily="34" charset="0"/>
                </a:rPr>
                <a:t>Abidjan </a:t>
              </a:r>
              <a:r>
                <a:rPr lang="fr-FR" sz="1600" dirty="0">
                  <a:solidFill>
                    <a:schemeClr val="bg1">
                      <a:lumMod val="65000"/>
                    </a:schemeClr>
                  </a:solidFill>
                  <a:latin typeface="Arial" pitchFamily="34" charset="0"/>
                  <a:cs typeface="Arial" pitchFamily="34" charset="0"/>
                </a:rPr>
                <a:t>(Côte d’Ivoire)</a:t>
              </a:r>
              <a:endParaRPr lang="fr-FR" sz="1600" dirty="0" smtClean="0">
                <a:solidFill>
                  <a:schemeClr val="bg1">
                    <a:lumMod val="65000"/>
                  </a:schemeClr>
                </a:solidFill>
                <a:latin typeface="Arial" pitchFamily="34" charset="0"/>
                <a:cs typeface="Arial" pitchFamily="34" charset="0"/>
              </a:endParaRPr>
            </a:p>
            <a:p>
              <a:pPr marL="365125" indent="-285750">
                <a:spcBef>
                  <a:spcPts val="200"/>
                </a:spcBef>
                <a:spcAft>
                  <a:spcPts val="200"/>
                </a:spcAft>
                <a:buFont typeface="Wingdings" pitchFamily="2" charset="2"/>
                <a:buChar char="§"/>
              </a:pPr>
              <a:r>
                <a:rPr lang="fr-FR" sz="1600" dirty="0" smtClean="0">
                  <a:latin typeface="Arial" pitchFamily="34" charset="0"/>
                  <a:cs typeface="Arial" pitchFamily="34" charset="0"/>
                </a:rPr>
                <a:t>Man </a:t>
              </a:r>
              <a:r>
                <a:rPr lang="fr-FR" sz="1600" dirty="0" smtClean="0">
                  <a:solidFill>
                    <a:schemeClr val="bg1">
                      <a:lumMod val="65000"/>
                    </a:schemeClr>
                  </a:solidFill>
                  <a:latin typeface="Arial" pitchFamily="34" charset="0"/>
                  <a:cs typeface="Arial" pitchFamily="34" charset="0"/>
                </a:rPr>
                <a:t>(Côte d’Ivoire)</a:t>
              </a:r>
            </a:p>
            <a:p>
              <a:pPr marL="365125" indent="-285750">
                <a:spcBef>
                  <a:spcPts val="200"/>
                </a:spcBef>
                <a:spcAft>
                  <a:spcPts val="200"/>
                </a:spcAft>
                <a:buFont typeface="Wingdings" pitchFamily="2" charset="2"/>
                <a:buChar char="§"/>
              </a:pPr>
              <a:r>
                <a:rPr lang="fr-FR" sz="1600" dirty="0" smtClean="0">
                  <a:latin typeface="Arial" pitchFamily="34" charset="0"/>
                  <a:cs typeface="Arial" pitchFamily="34" charset="0"/>
                </a:rPr>
                <a:t>Libreville </a:t>
              </a:r>
              <a:r>
                <a:rPr lang="fr-FR" sz="1600" dirty="0" smtClean="0">
                  <a:solidFill>
                    <a:schemeClr val="bg1">
                      <a:lumMod val="65000"/>
                    </a:schemeClr>
                  </a:solidFill>
                  <a:latin typeface="Arial" pitchFamily="34" charset="0"/>
                  <a:cs typeface="Arial" pitchFamily="34" charset="0"/>
                </a:rPr>
                <a:t>(Gabon)</a:t>
              </a:r>
            </a:p>
            <a:p>
              <a:pPr marL="365125" indent="-285750">
                <a:spcBef>
                  <a:spcPts val="200"/>
                </a:spcBef>
                <a:spcAft>
                  <a:spcPts val="200"/>
                </a:spcAft>
                <a:buFont typeface="Wingdings" pitchFamily="2" charset="2"/>
                <a:buChar char="§"/>
              </a:pPr>
              <a:r>
                <a:rPr lang="fr-FR" sz="1600" dirty="0" smtClean="0">
                  <a:latin typeface="Arial" pitchFamily="34" charset="0"/>
                  <a:cs typeface="Arial" pitchFamily="34" charset="0"/>
                </a:rPr>
                <a:t>Nouadhibou </a:t>
              </a:r>
              <a:r>
                <a:rPr lang="fr-FR" sz="1600" dirty="0" smtClean="0">
                  <a:solidFill>
                    <a:schemeClr val="bg1">
                      <a:lumMod val="65000"/>
                    </a:schemeClr>
                  </a:solidFill>
                  <a:latin typeface="Arial" pitchFamily="34" charset="0"/>
                  <a:cs typeface="Arial" pitchFamily="34" charset="0"/>
                </a:rPr>
                <a:t>(Mauritanie)</a:t>
              </a:r>
            </a:p>
            <a:p>
              <a:pPr marL="365125" indent="-285750">
                <a:spcBef>
                  <a:spcPts val="200"/>
                </a:spcBef>
                <a:spcAft>
                  <a:spcPts val="200"/>
                </a:spcAft>
                <a:buFont typeface="Wingdings" pitchFamily="2" charset="2"/>
                <a:buChar char="§"/>
              </a:pPr>
              <a:r>
                <a:rPr lang="fr-FR" sz="1600" dirty="0" smtClean="0">
                  <a:latin typeface="Arial" pitchFamily="34" charset="0"/>
                  <a:cs typeface="Arial" pitchFamily="34" charset="0"/>
                </a:rPr>
                <a:t>Nouakchott </a:t>
              </a:r>
              <a:r>
                <a:rPr lang="fr-FR" sz="1600" dirty="0" smtClean="0">
                  <a:solidFill>
                    <a:schemeClr val="bg1">
                      <a:lumMod val="65000"/>
                    </a:schemeClr>
                  </a:solidFill>
                  <a:latin typeface="Arial" pitchFamily="34" charset="0"/>
                  <a:cs typeface="Arial" pitchFamily="34" charset="0"/>
                </a:rPr>
                <a:t>(Mauritanie)</a:t>
              </a:r>
            </a:p>
            <a:p>
              <a:pPr marL="365125" indent="-285750">
                <a:spcBef>
                  <a:spcPts val="200"/>
                </a:spcBef>
                <a:spcAft>
                  <a:spcPts val="200"/>
                </a:spcAft>
                <a:buFont typeface="Wingdings" pitchFamily="2" charset="2"/>
                <a:buChar char="§"/>
              </a:pPr>
              <a:r>
                <a:rPr lang="fr-FR" sz="1600" dirty="0" smtClean="0">
                  <a:latin typeface="Arial" pitchFamily="34" charset="0"/>
                  <a:cs typeface="Arial" pitchFamily="34" charset="0"/>
                </a:rPr>
                <a:t>Tambacounda </a:t>
              </a:r>
              <a:r>
                <a:rPr lang="fr-FR" sz="1600" dirty="0" smtClean="0">
                  <a:solidFill>
                    <a:schemeClr val="bg1">
                      <a:lumMod val="65000"/>
                    </a:schemeClr>
                  </a:solidFill>
                  <a:latin typeface="Arial" pitchFamily="34" charset="0"/>
                  <a:cs typeface="Arial" pitchFamily="34" charset="0"/>
                </a:rPr>
                <a:t>(Sénégal)</a:t>
              </a:r>
            </a:p>
            <a:p>
              <a:pPr marL="365125" indent="-285750">
                <a:spcBef>
                  <a:spcPts val="200"/>
                </a:spcBef>
                <a:spcAft>
                  <a:spcPts val="200"/>
                </a:spcAft>
                <a:buFont typeface="Wingdings" pitchFamily="2" charset="2"/>
                <a:buChar char="§"/>
              </a:pPr>
              <a:r>
                <a:rPr lang="fr-FR" sz="1600" dirty="0" smtClean="0">
                  <a:latin typeface="Arial" pitchFamily="34" charset="0"/>
                  <a:cs typeface="Arial" pitchFamily="34" charset="0"/>
                </a:rPr>
                <a:t>EAMAC </a:t>
              </a:r>
              <a:r>
                <a:rPr lang="fr-FR" sz="1600" dirty="0" smtClean="0">
                  <a:solidFill>
                    <a:schemeClr val="bg1">
                      <a:lumMod val="65000"/>
                    </a:schemeClr>
                  </a:solidFill>
                  <a:latin typeface="Arial" pitchFamily="34" charset="0"/>
                  <a:cs typeface="Arial" pitchFamily="34" charset="0"/>
                </a:rPr>
                <a:t>(Services communs)</a:t>
              </a:r>
            </a:p>
            <a:p>
              <a:pPr marL="365125" indent="-285750">
                <a:spcBef>
                  <a:spcPts val="200"/>
                </a:spcBef>
                <a:spcAft>
                  <a:spcPts val="200"/>
                </a:spcAft>
                <a:buFont typeface="Wingdings" pitchFamily="2" charset="2"/>
                <a:buChar char="§"/>
              </a:pPr>
              <a:r>
                <a:rPr lang="fr-FR" sz="1600" dirty="0">
                  <a:latin typeface="Arial" pitchFamily="34" charset="0"/>
                  <a:cs typeface="Arial" pitchFamily="34" charset="0"/>
                </a:rPr>
                <a:t>Siège </a:t>
              </a:r>
              <a:r>
                <a:rPr lang="fr-FR" sz="1600" dirty="0">
                  <a:solidFill>
                    <a:schemeClr val="bg1">
                      <a:lumMod val="65000"/>
                    </a:schemeClr>
                  </a:solidFill>
                  <a:latin typeface="Arial" pitchFamily="34" charset="0"/>
                  <a:cs typeface="Arial" pitchFamily="34" charset="0"/>
                </a:rPr>
                <a:t>(Services communs)</a:t>
              </a:r>
            </a:p>
          </p:txBody>
        </p:sp>
        <p:sp>
          <p:nvSpPr>
            <p:cNvPr id="13" name="ZoneTexte 12"/>
            <p:cNvSpPr txBox="1"/>
            <p:nvPr/>
          </p:nvSpPr>
          <p:spPr>
            <a:xfrm>
              <a:off x="434885" y="1218772"/>
              <a:ext cx="748557" cy="369332"/>
            </a:xfrm>
            <a:prstGeom prst="rect">
              <a:avLst/>
            </a:prstGeom>
            <a:solidFill>
              <a:schemeClr val="bg1">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fr-FR"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2014</a:t>
              </a:r>
              <a:endParaRPr lang="fr-FR"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pic>
        <p:nvPicPr>
          <p:cNvPr id="2050" name="Image 6" descr="Description : \\Modem-server\partage\Doc BE\Photos SR10\IMG_241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25407" y="1038147"/>
            <a:ext cx="2842076" cy="2126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 name="Groupe 17"/>
          <p:cNvGrpSpPr/>
          <p:nvPr/>
        </p:nvGrpSpPr>
        <p:grpSpPr>
          <a:xfrm>
            <a:off x="5106684" y="4077611"/>
            <a:ext cx="3660799" cy="2304256"/>
            <a:chOff x="3685646" y="3789040"/>
            <a:chExt cx="3660799" cy="2304256"/>
          </a:xfrm>
        </p:grpSpPr>
        <p:sp>
          <p:nvSpPr>
            <p:cNvPr id="16" name="Rectangle 15"/>
            <p:cNvSpPr/>
            <p:nvPr/>
          </p:nvSpPr>
          <p:spPr>
            <a:xfrm>
              <a:off x="3685646" y="3789040"/>
              <a:ext cx="3660799" cy="2304256"/>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3" name="Group 3"/>
            <p:cNvGrpSpPr>
              <a:grpSpLocks/>
            </p:cNvGrpSpPr>
            <p:nvPr/>
          </p:nvGrpSpPr>
          <p:grpSpPr bwMode="auto">
            <a:xfrm>
              <a:off x="3719513" y="4576967"/>
              <a:ext cx="1560512" cy="1152525"/>
              <a:chOff x="7813" y="1267"/>
              <a:chExt cx="3321" cy="2493"/>
            </a:xfrm>
          </p:grpSpPr>
          <p:pic>
            <p:nvPicPr>
              <p:cNvPr id="2052" name="Picture 3" descr="Description : P116013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13" y="1267"/>
                <a:ext cx="3321" cy="2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oneTexte 20"/>
              <p:cNvSpPr txBox="1">
                <a:spLocks noChangeArrowheads="1"/>
              </p:cNvSpPr>
              <p:nvPr/>
            </p:nvSpPr>
            <p:spPr bwMode="auto">
              <a:xfrm>
                <a:off x="8392" y="3119"/>
                <a:ext cx="2061" cy="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500"/>
                  </a:spcBef>
                  <a:spcAft>
                    <a:spcPts val="500"/>
                  </a:spcAft>
                  <a:buClrTx/>
                  <a:buSzTx/>
                  <a:buFontTx/>
                  <a:buNone/>
                  <a:tabLst/>
                </a:pPr>
                <a:r>
                  <a:rPr kumimoji="0" lang="en-GB" sz="700" b="0" i="0" u="none" strike="noStrike" cap="none" normalizeH="0" baseline="0" smtClean="0">
                    <a:ln>
                      <a:noFill/>
                    </a:ln>
                    <a:solidFill>
                      <a:srgbClr val="000000"/>
                    </a:solidFill>
                    <a:effectLst/>
                    <a:latin typeface="Arial" pitchFamily="34" charset="0"/>
                    <a:cs typeface="Arial" pitchFamily="34" charset="0"/>
                  </a:rPr>
                  <a:t>Face arrière</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grpSp>
        <p:grpSp>
          <p:nvGrpSpPr>
            <p:cNvPr id="14" name="Group 6"/>
            <p:cNvGrpSpPr>
              <a:grpSpLocks/>
            </p:cNvGrpSpPr>
            <p:nvPr/>
          </p:nvGrpSpPr>
          <p:grpSpPr bwMode="auto">
            <a:xfrm>
              <a:off x="5559425" y="4143580"/>
              <a:ext cx="1449388" cy="1296987"/>
              <a:chOff x="8756" y="2027"/>
              <a:chExt cx="2282" cy="2043"/>
            </a:xfrm>
          </p:grpSpPr>
          <p:pic>
            <p:nvPicPr>
              <p:cNvPr id="2055" name="Picture 2" descr="Description : P116014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756" y="2027"/>
                <a:ext cx="2282" cy="170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5" name="Text Box 8"/>
              <p:cNvSpPr txBox="1">
                <a:spLocks noChangeArrowheads="1"/>
              </p:cNvSpPr>
              <p:nvPr/>
            </p:nvSpPr>
            <p:spPr bwMode="auto">
              <a:xfrm>
                <a:off x="9145" y="3736"/>
                <a:ext cx="1440" cy="33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fr-FR" sz="700" b="0" i="0" u="none" strike="noStrike" cap="none" normalizeH="0" baseline="0" smtClean="0">
                    <a:ln>
                      <a:noFill/>
                    </a:ln>
                    <a:solidFill>
                      <a:schemeClr val="tx1"/>
                    </a:solidFill>
                    <a:effectLst/>
                    <a:latin typeface="Arial" pitchFamily="34" charset="0"/>
                    <a:cs typeface="Arial" pitchFamily="34" charset="0"/>
                  </a:rPr>
                  <a:t>Face avant</a:t>
                </a: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grpSp>
        <p:sp>
          <p:nvSpPr>
            <p:cNvPr id="17" name="ZoneTexte 16"/>
            <p:cNvSpPr txBox="1"/>
            <p:nvPr/>
          </p:nvSpPr>
          <p:spPr>
            <a:xfrm>
              <a:off x="4199136" y="5729492"/>
              <a:ext cx="2605112" cy="261610"/>
            </a:xfrm>
            <a:prstGeom prst="rect">
              <a:avLst/>
            </a:prstGeom>
            <a:noFill/>
          </p:spPr>
          <p:txBody>
            <a:bodyPr wrap="square" rtlCol="0">
              <a:spAutoFit/>
            </a:bodyPr>
            <a:lstStyle/>
            <a:p>
              <a:pPr algn="ctr"/>
              <a:r>
                <a:rPr lang="fr-FR" sz="1100" dirty="0" smtClean="0">
                  <a:latin typeface="Arial" pitchFamily="34" charset="0"/>
                  <a:cs typeface="Arial" pitchFamily="34" charset="0"/>
                </a:rPr>
                <a:t>Boîtier de réception</a:t>
              </a:r>
              <a:endParaRPr lang="fr-FR" sz="1100" dirty="0">
                <a:latin typeface="Arial" pitchFamily="34" charset="0"/>
                <a:cs typeface="Arial" pitchFamily="34" charset="0"/>
              </a:endParaRPr>
            </a:p>
          </p:txBody>
        </p:sp>
      </p:grpSp>
      <p:grpSp>
        <p:nvGrpSpPr>
          <p:cNvPr id="22" name="Groupe 21"/>
          <p:cNvGrpSpPr/>
          <p:nvPr/>
        </p:nvGrpSpPr>
        <p:grpSpPr>
          <a:xfrm>
            <a:off x="1873054" y="5372713"/>
            <a:ext cx="2314614" cy="1175824"/>
            <a:chOff x="3491880" y="1943685"/>
            <a:chExt cx="2314614" cy="1175824"/>
          </a:xfrm>
        </p:grpSpPr>
        <p:sp>
          <p:nvSpPr>
            <p:cNvPr id="21" name="Ellipse 20"/>
            <p:cNvSpPr/>
            <p:nvPr/>
          </p:nvSpPr>
          <p:spPr>
            <a:xfrm>
              <a:off x="3491880" y="1943685"/>
              <a:ext cx="2314614" cy="1175824"/>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solidFill>
              </a:endParaRPr>
            </a:p>
          </p:txBody>
        </p:sp>
        <p:sp>
          <p:nvSpPr>
            <p:cNvPr id="19" name="ZoneTexte 18"/>
            <p:cNvSpPr txBox="1"/>
            <p:nvPr/>
          </p:nvSpPr>
          <p:spPr>
            <a:xfrm>
              <a:off x="3561467" y="2204864"/>
              <a:ext cx="2120848" cy="684803"/>
            </a:xfrm>
            <a:prstGeom prst="rect">
              <a:avLst/>
            </a:prstGeom>
            <a:noFill/>
          </p:spPr>
          <p:txBody>
            <a:bodyPr wrap="square" rtlCol="0">
              <a:spAutoFit/>
            </a:bodyPr>
            <a:lstStyle/>
            <a:p>
              <a:pPr>
                <a:spcAft>
                  <a:spcPts val="300"/>
                </a:spcAft>
              </a:pPr>
              <a:r>
                <a:rPr lang="fr-FR" sz="1200" b="1" dirty="0" smtClean="0">
                  <a:solidFill>
                    <a:schemeClr val="bg1"/>
                  </a:solidFill>
                  <a:latin typeface="Arial" pitchFamily="34" charset="0"/>
                  <a:cs typeface="Arial" pitchFamily="34" charset="0"/>
                </a:rPr>
                <a:t>Formats des messages:</a:t>
              </a:r>
            </a:p>
            <a:p>
              <a:pPr marL="363538" indent="-171450">
                <a:buFont typeface="Wingdings" pitchFamily="2" charset="2"/>
                <a:buChar char="ü"/>
              </a:pPr>
              <a:r>
                <a:rPr lang="fr-FR" sz="1200" b="1" dirty="0" smtClean="0">
                  <a:solidFill>
                    <a:srgbClr val="FFC000"/>
                  </a:solidFill>
                  <a:latin typeface="Arial" pitchFamily="34" charset="0"/>
                  <a:cs typeface="Arial" pitchFamily="34" charset="0"/>
                </a:rPr>
                <a:t>PILOT :</a:t>
              </a:r>
              <a:r>
                <a:rPr lang="fr-FR" sz="1200" b="1" dirty="0" smtClean="0">
                  <a:solidFill>
                    <a:schemeClr val="bg1"/>
                  </a:solidFill>
                  <a:latin typeface="Arial" pitchFamily="34" charset="0"/>
                  <a:cs typeface="Arial" pitchFamily="34" charset="0"/>
                </a:rPr>
                <a:t> TAC et BUFR</a:t>
              </a:r>
            </a:p>
            <a:p>
              <a:pPr marL="363538" indent="-171450">
                <a:buFont typeface="Wingdings" pitchFamily="2" charset="2"/>
                <a:buChar char="ü"/>
              </a:pPr>
              <a:r>
                <a:rPr lang="fr-FR" sz="1200" b="1" dirty="0" smtClean="0">
                  <a:solidFill>
                    <a:srgbClr val="FFC000"/>
                  </a:solidFill>
                  <a:latin typeface="Arial" pitchFamily="34" charset="0"/>
                  <a:cs typeface="Arial" pitchFamily="34" charset="0"/>
                </a:rPr>
                <a:t>TEMP :</a:t>
              </a:r>
              <a:r>
                <a:rPr lang="fr-FR" sz="1200" b="1" dirty="0" smtClean="0">
                  <a:solidFill>
                    <a:schemeClr val="bg1"/>
                  </a:solidFill>
                  <a:latin typeface="Arial" pitchFamily="34" charset="0"/>
                  <a:cs typeface="Arial" pitchFamily="34" charset="0"/>
                </a:rPr>
                <a:t> TAC et BUFR</a:t>
              </a:r>
              <a:endParaRPr lang="fr-FR" sz="1200" b="1" dirty="0">
                <a:solidFill>
                  <a:schemeClr val="bg1"/>
                </a:solidFill>
                <a:latin typeface="Arial" pitchFamily="34" charset="0"/>
                <a:cs typeface="Arial" pitchFamily="34" charset="0"/>
              </a:endParaRPr>
            </a:p>
          </p:txBody>
        </p:sp>
      </p:grpSp>
      <p:grpSp>
        <p:nvGrpSpPr>
          <p:cNvPr id="25" name="Groupe 24"/>
          <p:cNvGrpSpPr/>
          <p:nvPr/>
        </p:nvGrpSpPr>
        <p:grpSpPr>
          <a:xfrm>
            <a:off x="5587608" y="3421245"/>
            <a:ext cx="731022" cy="475392"/>
            <a:chOff x="4561058" y="1626013"/>
            <a:chExt cx="731022" cy="475392"/>
          </a:xfrm>
        </p:grpSpPr>
        <p:sp>
          <p:nvSpPr>
            <p:cNvPr id="24" name="Cube 23"/>
            <p:cNvSpPr/>
            <p:nvPr/>
          </p:nvSpPr>
          <p:spPr>
            <a:xfrm>
              <a:off x="4561058" y="1626013"/>
              <a:ext cx="731022" cy="475392"/>
            </a:xfrm>
            <a:prstGeom prst="cub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ZoneTexte 22"/>
            <p:cNvSpPr txBox="1"/>
            <p:nvPr/>
          </p:nvSpPr>
          <p:spPr>
            <a:xfrm>
              <a:off x="4568143" y="1762851"/>
              <a:ext cx="606355" cy="338554"/>
            </a:xfrm>
            <a:prstGeom prst="rect">
              <a:avLst/>
            </a:prstGeom>
            <a:solidFill>
              <a:schemeClr val="tx1"/>
            </a:solidFill>
          </p:spPr>
          <p:txBody>
            <a:bodyPr wrap="square" rtlCol="0">
              <a:spAutoFit/>
            </a:bodyPr>
            <a:lstStyle/>
            <a:p>
              <a:pPr algn="ctr"/>
              <a:r>
                <a:rPr lang="fr-FR" sz="1600" b="1" dirty="0" smtClean="0">
                  <a:solidFill>
                    <a:schemeClr val="bg1"/>
                  </a:solidFill>
                  <a:latin typeface="Arial" pitchFamily="34" charset="0"/>
                  <a:cs typeface="Arial" pitchFamily="34" charset="0"/>
                </a:rPr>
                <a:t>M10</a:t>
              </a:r>
              <a:endParaRPr lang="fr-FR" sz="1600" b="1" dirty="0">
                <a:solidFill>
                  <a:schemeClr val="bg1"/>
                </a:solidFill>
                <a:latin typeface="Arial" pitchFamily="34" charset="0"/>
                <a:cs typeface="Arial" pitchFamily="34" charset="0"/>
              </a:endParaRPr>
            </a:p>
          </p:txBody>
        </p:sp>
      </p:grpSp>
      <p:sp>
        <p:nvSpPr>
          <p:cNvPr id="27" name="Bulle ronde 26"/>
          <p:cNvSpPr/>
          <p:nvPr/>
        </p:nvSpPr>
        <p:spPr>
          <a:xfrm>
            <a:off x="7005568" y="3234047"/>
            <a:ext cx="1048174" cy="648072"/>
          </a:xfrm>
          <a:prstGeom prst="wedgeEllipseCallout">
            <a:avLst>
              <a:gd name="adj1" fmla="val -113455"/>
              <a:gd name="adj2" fmla="val 17210"/>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8" name="ZoneTexte 27"/>
          <p:cNvSpPr txBox="1"/>
          <p:nvPr/>
        </p:nvSpPr>
        <p:spPr>
          <a:xfrm>
            <a:off x="7109672" y="3439380"/>
            <a:ext cx="839965" cy="246221"/>
          </a:xfrm>
          <a:prstGeom prst="rect">
            <a:avLst/>
          </a:prstGeom>
          <a:noFill/>
        </p:spPr>
        <p:txBody>
          <a:bodyPr wrap="square" rtlCol="0">
            <a:spAutoFit/>
          </a:bodyPr>
          <a:lstStyle/>
          <a:p>
            <a:r>
              <a:rPr lang="fr-FR" sz="1000" dirty="0" smtClean="0"/>
              <a:t>Radiosonde</a:t>
            </a:r>
            <a:endParaRPr lang="fr-FR" sz="1000" dirty="0"/>
          </a:p>
        </p:txBody>
      </p:sp>
      <p:pic>
        <p:nvPicPr>
          <p:cNvPr id="29" name="Picture 3" descr="LOGOC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704729" y="23811"/>
            <a:ext cx="437854" cy="437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43790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ZoneTexte 9"/>
          <p:cNvSpPr txBox="1"/>
          <p:nvPr/>
        </p:nvSpPr>
        <p:spPr>
          <a:xfrm>
            <a:off x="0" y="6574774"/>
            <a:ext cx="9144000" cy="26161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1100" dirty="0" smtClean="0">
                <a:latin typeface="Arial" pitchFamily="34" charset="0"/>
                <a:cs typeface="Arial" pitchFamily="34" charset="0"/>
              </a:rPr>
              <a:t>Semaine de la météorologie – Antananarivo, Madagascar, 16 - 20 juin 2014</a:t>
            </a:r>
            <a:endParaRPr lang="fr-FR" sz="1100" dirty="0">
              <a:latin typeface="Arial" pitchFamily="34" charset="0"/>
              <a:cs typeface="Arial" pitchFamily="34" charset="0"/>
            </a:endParaRPr>
          </a:p>
        </p:txBody>
      </p:sp>
      <p:sp>
        <p:nvSpPr>
          <p:cNvPr id="11" name="ZoneTexte 10"/>
          <p:cNvSpPr txBox="1"/>
          <p:nvPr/>
        </p:nvSpPr>
        <p:spPr>
          <a:xfrm>
            <a:off x="0" y="0"/>
            <a:ext cx="9144000" cy="369332"/>
          </a:xfrm>
          <a:prstGeom prst="rect">
            <a:avLst/>
          </a:prstGeom>
          <a:solidFill>
            <a:srgbClr val="990000"/>
          </a:solidFill>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fr-FR" b="1" dirty="0" smtClean="0">
                <a:solidFill>
                  <a:schemeClr val="bg1"/>
                </a:solidFill>
                <a:latin typeface="Arial" panose="020B0604020202020204" pitchFamily="34" charset="0"/>
                <a:cs typeface="Arial" panose="020B0604020202020204" pitchFamily="34" charset="0"/>
              </a:rPr>
              <a:t>8.1. Amélioration de la qualité et de la quantité des données MET </a:t>
            </a:r>
            <a:endParaRPr lang="fr-FR" b="1" dirty="0">
              <a:solidFill>
                <a:schemeClr val="bg1"/>
              </a:solidFill>
              <a:latin typeface="Arial" panose="020B0604020202020204" pitchFamily="34" charset="0"/>
              <a:cs typeface="Arial" panose="020B0604020202020204" pitchFamily="34" charset="0"/>
            </a:endParaRPr>
          </a:p>
        </p:txBody>
      </p:sp>
      <p:sp>
        <p:nvSpPr>
          <p:cNvPr id="12" name="ZoneTexte 11"/>
          <p:cNvSpPr txBox="1"/>
          <p:nvPr/>
        </p:nvSpPr>
        <p:spPr>
          <a:xfrm>
            <a:off x="369888" y="596474"/>
            <a:ext cx="5312427" cy="338554"/>
          </a:xfrm>
          <a:prstGeom prst="rect">
            <a:avLst/>
          </a:prstGeom>
          <a:noFill/>
        </p:spPr>
        <p:txBody>
          <a:bodyPr wrap="square" rtlCol="0">
            <a:spAutoFit/>
          </a:bodyPr>
          <a:lstStyle/>
          <a:p>
            <a:r>
              <a:rPr lang="fr-FR" sz="1600" b="1" dirty="0" smtClean="0">
                <a:latin typeface="Arial" pitchFamily="34" charset="0"/>
                <a:cs typeface="Arial" pitchFamily="34" charset="0"/>
              </a:rPr>
              <a:t>8.1.2: Remplacement des systèmes de radiosondage</a:t>
            </a:r>
            <a:endParaRPr lang="fr-FR" sz="1600" b="1" dirty="0">
              <a:solidFill>
                <a:srgbClr val="0066FF"/>
              </a:solidFill>
              <a:latin typeface="Arial" pitchFamily="34" charset="0"/>
              <a:cs typeface="Arial" pitchFamily="34" charset="0"/>
            </a:endParaRPr>
          </a:p>
        </p:txBody>
      </p:sp>
      <p:grpSp>
        <p:nvGrpSpPr>
          <p:cNvPr id="20" name="Groupe 19"/>
          <p:cNvGrpSpPr/>
          <p:nvPr/>
        </p:nvGrpSpPr>
        <p:grpSpPr>
          <a:xfrm>
            <a:off x="434885" y="1072015"/>
            <a:ext cx="4425147" cy="5127220"/>
            <a:chOff x="434885" y="1218772"/>
            <a:chExt cx="4425147" cy="5127220"/>
          </a:xfrm>
        </p:grpSpPr>
        <p:sp>
          <p:nvSpPr>
            <p:cNvPr id="8" name="ZoneTexte 7"/>
            <p:cNvSpPr txBox="1"/>
            <p:nvPr/>
          </p:nvSpPr>
          <p:spPr>
            <a:xfrm>
              <a:off x="1183441" y="1218772"/>
              <a:ext cx="3100527" cy="553998"/>
            </a:xfrm>
            <a:prstGeom prst="rect">
              <a:avLst/>
            </a:prstGeom>
            <a:solidFill>
              <a:schemeClr val="accent3">
                <a:lumMod val="60000"/>
                <a:lumOff val="40000"/>
              </a:schemeClr>
            </a:solidFill>
          </p:spPr>
          <p:txBody>
            <a:bodyPr wrap="square" rtlCol="0">
              <a:spAutoFit/>
            </a:bodyPr>
            <a:lstStyle/>
            <a:p>
              <a:pPr lvl="0" algn="ctr"/>
              <a:r>
                <a:rPr lang="fr-FR" sz="1500" b="1" dirty="0" smtClean="0">
                  <a:latin typeface="Arial" pitchFamily="34" charset="0"/>
                  <a:cs typeface="Arial" pitchFamily="34" charset="0"/>
                </a:rPr>
                <a:t>14 Systèmes automatiques de radiosondage MW41 (VAISALA)</a:t>
              </a:r>
              <a:endParaRPr lang="fr-FR" sz="1500" b="1" dirty="0">
                <a:latin typeface="Arial" pitchFamily="34" charset="0"/>
                <a:cs typeface="Arial" pitchFamily="34" charset="0"/>
              </a:endParaRPr>
            </a:p>
          </p:txBody>
        </p:sp>
        <p:sp>
          <p:nvSpPr>
            <p:cNvPr id="9" name="ZoneTexte 8"/>
            <p:cNvSpPr txBox="1"/>
            <p:nvPr/>
          </p:nvSpPr>
          <p:spPr>
            <a:xfrm>
              <a:off x="1183442" y="1806288"/>
              <a:ext cx="3676590" cy="4539704"/>
            </a:xfrm>
            <a:prstGeom prst="rect">
              <a:avLst/>
            </a:prstGeom>
            <a:noFill/>
          </p:spPr>
          <p:txBody>
            <a:bodyPr wrap="square" rtlCol="0">
              <a:spAutoFit/>
            </a:bodyPr>
            <a:lstStyle/>
            <a:p>
              <a:pPr marL="725488" indent="-285750">
                <a:spcBef>
                  <a:spcPts val="300"/>
                </a:spcBef>
                <a:spcAft>
                  <a:spcPts val="300"/>
                </a:spcAft>
                <a:buFont typeface="Wingdings" pitchFamily="2" charset="2"/>
                <a:buChar char="§"/>
              </a:pPr>
              <a:r>
                <a:rPr lang="fr-FR" sz="1600" dirty="0" smtClean="0">
                  <a:latin typeface="Arial" pitchFamily="34" charset="0"/>
                  <a:cs typeface="Arial" pitchFamily="34" charset="0"/>
                </a:rPr>
                <a:t>Douala </a:t>
              </a:r>
              <a:r>
                <a:rPr lang="fr-FR" sz="1600" dirty="0" smtClean="0">
                  <a:solidFill>
                    <a:schemeClr val="bg1">
                      <a:lumMod val="65000"/>
                    </a:schemeClr>
                  </a:solidFill>
                  <a:latin typeface="Arial" pitchFamily="34" charset="0"/>
                  <a:cs typeface="Arial" pitchFamily="34" charset="0"/>
                </a:rPr>
                <a:t>(Cameroun)</a:t>
              </a:r>
            </a:p>
            <a:p>
              <a:pPr marL="725488" indent="-285750">
                <a:spcBef>
                  <a:spcPts val="300"/>
                </a:spcBef>
                <a:spcAft>
                  <a:spcPts val="300"/>
                </a:spcAft>
                <a:buFont typeface="Wingdings" pitchFamily="2" charset="2"/>
                <a:buChar char="§"/>
              </a:pPr>
              <a:r>
                <a:rPr lang="fr-FR" sz="1600" dirty="0" err="1" smtClean="0">
                  <a:latin typeface="Arial" pitchFamily="34" charset="0"/>
                  <a:cs typeface="Arial" pitchFamily="34" charset="0"/>
                </a:rPr>
                <a:t>Ngaoundéré</a:t>
              </a:r>
              <a:r>
                <a:rPr lang="fr-FR" sz="1600" dirty="0" smtClean="0">
                  <a:latin typeface="Arial" pitchFamily="34" charset="0"/>
                  <a:cs typeface="Arial" pitchFamily="34" charset="0"/>
                </a:rPr>
                <a:t> </a:t>
              </a:r>
              <a:r>
                <a:rPr lang="fr-FR" sz="1600" dirty="0" smtClean="0">
                  <a:solidFill>
                    <a:schemeClr val="bg1">
                      <a:lumMod val="65000"/>
                    </a:schemeClr>
                  </a:solidFill>
                  <a:latin typeface="Arial" pitchFamily="34" charset="0"/>
                  <a:cs typeface="Arial" pitchFamily="34" charset="0"/>
                </a:rPr>
                <a:t>(Cameroun)</a:t>
              </a:r>
            </a:p>
            <a:p>
              <a:pPr marL="725488" indent="-285750">
                <a:spcBef>
                  <a:spcPts val="300"/>
                </a:spcBef>
                <a:spcAft>
                  <a:spcPts val="300"/>
                </a:spcAft>
                <a:buFont typeface="Wingdings" pitchFamily="2" charset="2"/>
                <a:buChar char="§"/>
              </a:pPr>
              <a:r>
                <a:rPr lang="fr-FR" sz="1600" dirty="0" err="1" smtClean="0">
                  <a:latin typeface="Arial" pitchFamily="34" charset="0"/>
                  <a:cs typeface="Arial" pitchFamily="34" charset="0"/>
                </a:rPr>
                <a:t>Ivato</a:t>
              </a:r>
              <a:r>
                <a:rPr lang="fr-FR" sz="1600" dirty="0" smtClean="0">
                  <a:latin typeface="Arial" pitchFamily="34" charset="0"/>
                  <a:cs typeface="Arial" pitchFamily="34" charset="0"/>
                </a:rPr>
                <a:t> </a:t>
              </a:r>
              <a:r>
                <a:rPr lang="fr-FR" sz="1600" dirty="0" smtClean="0">
                  <a:solidFill>
                    <a:schemeClr val="bg1">
                      <a:lumMod val="65000"/>
                    </a:schemeClr>
                  </a:solidFill>
                  <a:latin typeface="Arial" pitchFamily="34" charset="0"/>
                  <a:cs typeface="Arial" pitchFamily="34" charset="0"/>
                </a:rPr>
                <a:t>(Madagascar)</a:t>
              </a:r>
            </a:p>
            <a:p>
              <a:pPr marL="725488" indent="-285750">
                <a:spcBef>
                  <a:spcPts val="300"/>
                </a:spcBef>
                <a:spcAft>
                  <a:spcPts val="300"/>
                </a:spcAft>
                <a:buFont typeface="Wingdings" pitchFamily="2" charset="2"/>
                <a:buChar char="§"/>
              </a:pPr>
              <a:r>
                <a:rPr lang="fr-FR" sz="1600" dirty="0" err="1" smtClean="0">
                  <a:latin typeface="Arial" pitchFamily="34" charset="0"/>
                  <a:cs typeface="Arial" pitchFamily="34" charset="0"/>
                </a:rPr>
                <a:t>Tolagnaro</a:t>
              </a:r>
              <a:r>
                <a:rPr lang="fr-FR" sz="1600" dirty="0" smtClean="0">
                  <a:latin typeface="Arial" pitchFamily="34" charset="0"/>
                  <a:cs typeface="Arial" pitchFamily="34" charset="0"/>
                </a:rPr>
                <a:t> </a:t>
              </a:r>
              <a:r>
                <a:rPr lang="fr-FR" sz="1600" dirty="0" smtClean="0">
                  <a:solidFill>
                    <a:schemeClr val="bg1">
                      <a:lumMod val="65000"/>
                    </a:schemeClr>
                  </a:solidFill>
                  <a:latin typeface="Arial" pitchFamily="34" charset="0"/>
                  <a:cs typeface="Arial" pitchFamily="34" charset="0"/>
                </a:rPr>
                <a:t>(Madagascar)</a:t>
              </a:r>
            </a:p>
            <a:p>
              <a:pPr marL="725488" indent="-285750">
                <a:spcBef>
                  <a:spcPts val="300"/>
                </a:spcBef>
                <a:spcAft>
                  <a:spcPts val="300"/>
                </a:spcAft>
                <a:buFont typeface="Wingdings" pitchFamily="2" charset="2"/>
                <a:buChar char="§"/>
              </a:pPr>
              <a:r>
                <a:rPr lang="fr-FR" sz="1600" dirty="0" smtClean="0">
                  <a:latin typeface="Arial" pitchFamily="34" charset="0"/>
                  <a:cs typeface="Arial" pitchFamily="34" charset="0"/>
                </a:rPr>
                <a:t>Tessalit </a:t>
              </a:r>
              <a:r>
                <a:rPr lang="fr-FR" sz="1600" dirty="0" smtClean="0">
                  <a:solidFill>
                    <a:schemeClr val="bg1">
                      <a:lumMod val="65000"/>
                    </a:schemeClr>
                  </a:solidFill>
                  <a:latin typeface="Arial" pitchFamily="34" charset="0"/>
                  <a:cs typeface="Arial" pitchFamily="34" charset="0"/>
                </a:rPr>
                <a:t>(Mali)</a:t>
              </a:r>
            </a:p>
            <a:p>
              <a:pPr marL="725488" indent="-285750">
                <a:spcBef>
                  <a:spcPts val="300"/>
                </a:spcBef>
                <a:spcAft>
                  <a:spcPts val="300"/>
                </a:spcAft>
                <a:buFont typeface="Wingdings" pitchFamily="2" charset="2"/>
                <a:buChar char="§"/>
              </a:pPr>
              <a:r>
                <a:rPr lang="fr-FR" sz="1600" dirty="0" smtClean="0">
                  <a:latin typeface="Arial" pitchFamily="34" charset="0"/>
                  <a:cs typeface="Arial" pitchFamily="34" charset="0"/>
                </a:rPr>
                <a:t>Tombouctou </a:t>
              </a:r>
              <a:r>
                <a:rPr lang="fr-FR" sz="1600" dirty="0" smtClean="0">
                  <a:solidFill>
                    <a:schemeClr val="bg1">
                      <a:lumMod val="65000"/>
                    </a:schemeClr>
                  </a:solidFill>
                  <a:latin typeface="Arial" pitchFamily="34" charset="0"/>
                  <a:cs typeface="Arial" pitchFamily="34" charset="0"/>
                </a:rPr>
                <a:t>(Mali)</a:t>
              </a:r>
            </a:p>
            <a:p>
              <a:pPr marL="725488" indent="-285750">
                <a:spcBef>
                  <a:spcPts val="300"/>
                </a:spcBef>
                <a:spcAft>
                  <a:spcPts val="300"/>
                </a:spcAft>
                <a:buFont typeface="Wingdings" pitchFamily="2" charset="2"/>
                <a:buChar char="§"/>
              </a:pPr>
              <a:r>
                <a:rPr lang="fr-FR" sz="1600" dirty="0" smtClean="0">
                  <a:latin typeface="Arial" pitchFamily="34" charset="0"/>
                  <a:cs typeface="Arial" pitchFamily="34" charset="0"/>
                </a:rPr>
                <a:t>Bamako </a:t>
              </a:r>
              <a:r>
                <a:rPr lang="fr-FR" sz="1600" dirty="0" smtClean="0">
                  <a:solidFill>
                    <a:schemeClr val="bg1">
                      <a:lumMod val="65000"/>
                    </a:schemeClr>
                  </a:solidFill>
                  <a:latin typeface="Arial" pitchFamily="34" charset="0"/>
                  <a:cs typeface="Arial" pitchFamily="34" charset="0"/>
                </a:rPr>
                <a:t>(Mali)</a:t>
              </a:r>
            </a:p>
            <a:p>
              <a:pPr marL="725488" indent="-285750">
                <a:spcBef>
                  <a:spcPts val="300"/>
                </a:spcBef>
                <a:spcAft>
                  <a:spcPts val="300"/>
                </a:spcAft>
                <a:buFont typeface="Wingdings" pitchFamily="2" charset="2"/>
                <a:buChar char="§"/>
              </a:pPr>
              <a:r>
                <a:rPr lang="fr-FR" sz="1600" dirty="0" smtClean="0">
                  <a:latin typeface="Arial" pitchFamily="34" charset="0"/>
                  <a:cs typeface="Arial" pitchFamily="34" charset="0"/>
                </a:rPr>
                <a:t>Agadez </a:t>
              </a:r>
              <a:r>
                <a:rPr lang="fr-FR" sz="1600" dirty="0" smtClean="0">
                  <a:solidFill>
                    <a:schemeClr val="bg1">
                      <a:lumMod val="65000"/>
                    </a:schemeClr>
                  </a:solidFill>
                  <a:latin typeface="Arial" pitchFamily="34" charset="0"/>
                  <a:cs typeface="Arial" pitchFamily="34" charset="0"/>
                </a:rPr>
                <a:t>(Niger)</a:t>
              </a:r>
            </a:p>
            <a:p>
              <a:pPr marL="725488" indent="-285750">
                <a:spcBef>
                  <a:spcPts val="300"/>
                </a:spcBef>
                <a:spcAft>
                  <a:spcPts val="300"/>
                </a:spcAft>
                <a:buFont typeface="Wingdings" pitchFamily="2" charset="2"/>
                <a:buChar char="§"/>
              </a:pPr>
              <a:r>
                <a:rPr lang="fr-FR" sz="1600" dirty="0" smtClean="0">
                  <a:latin typeface="Arial" pitchFamily="34" charset="0"/>
                  <a:cs typeface="Arial" pitchFamily="34" charset="0"/>
                </a:rPr>
                <a:t>Niamey </a:t>
              </a:r>
              <a:r>
                <a:rPr lang="fr-FR" sz="1600" dirty="0" smtClean="0">
                  <a:solidFill>
                    <a:schemeClr val="bg1">
                      <a:lumMod val="65000"/>
                    </a:schemeClr>
                  </a:solidFill>
                  <a:latin typeface="Arial" pitchFamily="34" charset="0"/>
                  <a:cs typeface="Arial" pitchFamily="34" charset="0"/>
                </a:rPr>
                <a:t>(Niger)</a:t>
              </a:r>
            </a:p>
            <a:p>
              <a:pPr marL="725488" indent="-285750">
                <a:spcBef>
                  <a:spcPts val="300"/>
                </a:spcBef>
                <a:spcAft>
                  <a:spcPts val="300"/>
                </a:spcAft>
                <a:buFont typeface="Wingdings" pitchFamily="2" charset="2"/>
                <a:buChar char="§"/>
              </a:pPr>
              <a:r>
                <a:rPr lang="fr-FR" sz="1600" dirty="0" smtClean="0">
                  <a:latin typeface="Arial" pitchFamily="34" charset="0"/>
                  <a:cs typeface="Arial" pitchFamily="34" charset="0"/>
                </a:rPr>
                <a:t>Dakar </a:t>
              </a:r>
              <a:r>
                <a:rPr lang="fr-FR" sz="1600" dirty="0" smtClean="0">
                  <a:solidFill>
                    <a:schemeClr val="bg1">
                      <a:lumMod val="65000"/>
                    </a:schemeClr>
                  </a:solidFill>
                  <a:latin typeface="Arial" pitchFamily="34" charset="0"/>
                  <a:cs typeface="Arial" pitchFamily="34" charset="0"/>
                </a:rPr>
                <a:t>(Sénégal)</a:t>
              </a:r>
            </a:p>
            <a:p>
              <a:pPr marL="725488" indent="-285750">
                <a:spcBef>
                  <a:spcPts val="300"/>
                </a:spcBef>
                <a:spcAft>
                  <a:spcPts val="300"/>
                </a:spcAft>
                <a:buFont typeface="Wingdings" pitchFamily="2" charset="2"/>
                <a:buChar char="§"/>
              </a:pPr>
              <a:r>
                <a:rPr lang="fr-FR" sz="1600" dirty="0" smtClean="0">
                  <a:latin typeface="Arial" pitchFamily="34" charset="0"/>
                  <a:cs typeface="Arial" pitchFamily="34" charset="0"/>
                </a:rPr>
                <a:t>Ndjamena </a:t>
              </a:r>
              <a:r>
                <a:rPr lang="fr-FR" sz="1600" dirty="0" smtClean="0">
                  <a:solidFill>
                    <a:schemeClr val="bg1">
                      <a:lumMod val="65000"/>
                    </a:schemeClr>
                  </a:solidFill>
                  <a:latin typeface="Arial" pitchFamily="34" charset="0"/>
                  <a:cs typeface="Arial" pitchFamily="34" charset="0"/>
                </a:rPr>
                <a:t>(Tchad)</a:t>
              </a:r>
            </a:p>
            <a:p>
              <a:pPr marL="725488" indent="-285750">
                <a:spcBef>
                  <a:spcPts val="300"/>
                </a:spcBef>
                <a:spcAft>
                  <a:spcPts val="300"/>
                </a:spcAft>
                <a:buFont typeface="Wingdings" pitchFamily="2" charset="2"/>
                <a:buChar char="§"/>
              </a:pPr>
              <a:r>
                <a:rPr lang="fr-FR" sz="1600" dirty="0" smtClean="0">
                  <a:latin typeface="Arial" pitchFamily="34" charset="0"/>
                  <a:cs typeface="Arial" pitchFamily="34" charset="0"/>
                </a:rPr>
                <a:t>Sarh </a:t>
              </a:r>
              <a:r>
                <a:rPr lang="fr-FR" sz="1600" smtClean="0">
                  <a:solidFill>
                    <a:schemeClr val="bg1">
                      <a:lumMod val="65000"/>
                    </a:schemeClr>
                  </a:solidFill>
                  <a:latin typeface="Arial" pitchFamily="34" charset="0"/>
                  <a:cs typeface="Arial" pitchFamily="34" charset="0"/>
                </a:rPr>
                <a:t>(Tchad)</a:t>
              </a:r>
              <a:endParaRPr lang="fr-FR" sz="1600" dirty="0" smtClean="0">
                <a:solidFill>
                  <a:schemeClr val="bg1">
                    <a:lumMod val="65000"/>
                  </a:schemeClr>
                </a:solidFill>
                <a:latin typeface="Arial" pitchFamily="34" charset="0"/>
                <a:cs typeface="Arial" pitchFamily="34" charset="0"/>
              </a:endParaRPr>
            </a:p>
            <a:p>
              <a:pPr marL="725488" indent="-285750">
                <a:spcBef>
                  <a:spcPts val="300"/>
                </a:spcBef>
                <a:spcAft>
                  <a:spcPts val="300"/>
                </a:spcAft>
                <a:buFont typeface="Wingdings" pitchFamily="2" charset="2"/>
                <a:buChar char="§"/>
              </a:pPr>
              <a:r>
                <a:rPr lang="fr-FR" sz="1600" dirty="0" smtClean="0">
                  <a:latin typeface="Arial" pitchFamily="34" charset="0"/>
                  <a:cs typeface="Arial" pitchFamily="34" charset="0"/>
                </a:rPr>
                <a:t>EAMAC </a:t>
              </a:r>
              <a:r>
                <a:rPr lang="fr-FR" sz="1600" dirty="0" smtClean="0">
                  <a:solidFill>
                    <a:schemeClr val="bg1">
                      <a:lumMod val="65000"/>
                    </a:schemeClr>
                  </a:solidFill>
                  <a:latin typeface="Arial" pitchFamily="34" charset="0"/>
                  <a:cs typeface="Arial" pitchFamily="34" charset="0"/>
                </a:rPr>
                <a:t>(Services communs)</a:t>
              </a:r>
            </a:p>
            <a:p>
              <a:pPr marL="725488" indent="-285750">
                <a:spcBef>
                  <a:spcPts val="300"/>
                </a:spcBef>
                <a:spcAft>
                  <a:spcPts val="300"/>
                </a:spcAft>
                <a:buFont typeface="Wingdings" pitchFamily="2" charset="2"/>
                <a:buChar char="§"/>
              </a:pPr>
              <a:r>
                <a:rPr lang="fr-FR" sz="1600" dirty="0" smtClean="0">
                  <a:latin typeface="Arial" pitchFamily="34" charset="0"/>
                  <a:cs typeface="Arial" pitchFamily="34" charset="0"/>
                </a:rPr>
                <a:t>Siège </a:t>
              </a:r>
              <a:r>
                <a:rPr lang="fr-FR" sz="1600" dirty="0" smtClean="0">
                  <a:solidFill>
                    <a:schemeClr val="bg1">
                      <a:lumMod val="65000"/>
                    </a:schemeClr>
                  </a:solidFill>
                  <a:latin typeface="Arial" pitchFamily="34" charset="0"/>
                  <a:cs typeface="Arial" pitchFamily="34" charset="0"/>
                </a:rPr>
                <a:t>(Services communs)</a:t>
              </a:r>
              <a:endParaRPr lang="fr-FR" sz="1600" dirty="0">
                <a:solidFill>
                  <a:schemeClr val="bg1">
                    <a:lumMod val="65000"/>
                  </a:schemeClr>
                </a:solidFill>
                <a:latin typeface="Arial" pitchFamily="34" charset="0"/>
                <a:cs typeface="Arial" pitchFamily="34" charset="0"/>
              </a:endParaRPr>
            </a:p>
          </p:txBody>
        </p:sp>
        <p:sp>
          <p:nvSpPr>
            <p:cNvPr id="13" name="ZoneTexte 12"/>
            <p:cNvSpPr txBox="1"/>
            <p:nvPr/>
          </p:nvSpPr>
          <p:spPr>
            <a:xfrm>
              <a:off x="434885" y="1218772"/>
              <a:ext cx="748557" cy="369332"/>
            </a:xfrm>
            <a:prstGeom prst="rect">
              <a:avLst/>
            </a:prstGeom>
            <a:solidFill>
              <a:schemeClr val="accent3">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fr-FR"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2014</a:t>
              </a:r>
              <a:endParaRPr lang="fr-FR"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24" name="Bulle ronde 23"/>
          <p:cNvSpPr/>
          <p:nvPr/>
        </p:nvSpPr>
        <p:spPr>
          <a:xfrm>
            <a:off x="5709947" y="1766586"/>
            <a:ext cx="1048174" cy="648072"/>
          </a:xfrm>
          <a:prstGeom prst="wedgeEllipseCallout">
            <a:avLst>
              <a:gd name="adj1" fmla="val 76097"/>
              <a:gd name="adj2" fmla="val -113434"/>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5" name="ZoneTexte 24"/>
          <p:cNvSpPr txBox="1"/>
          <p:nvPr/>
        </p:nvSpPr>
        <p:spPr>
          <a:xfrm>
            <a:off x="5814051" y="1971919"/>
            <a:ext cx="839965" cy="400110"/>
          </a:xfrm>
          <a:prstGeom prst="rect">
            <a:avLst/>
          </a:prstGeom>
          <a:noFill/>
        </p:spPr>
        <p:txBody>
          <a:bodyPr wrap="square" rtlCol="0">
            <a:spAutoFit/>
          </a:bodyPr>
          <a:lstStyle/>
          <a:p>
            <a:pPr algn="ctr"/>
            <a:r>
              <a:rPr lang="fr-FR" sz="1000" dirty="0" smtClean="0"/>
              <a:t>Radiosonde</a:t>
            </a:r>
          </a:p>
          <a:p>
            <a:pPr algn="ctr"/>
            <a:r>
              <a:rPr lang="fr-FR" sz="1000" dirty="0" smtClean="0"/>
              <a:t>RS41 SG</a:t>
            </a:r>
            <a:endParaRPr lang="fr-FR" sz="1000" dirty="0"/>
          </a:p>
        </p:txBody>
      </p:sp>
      <p:sp>
        <p:nvSpPr>
          <p:cNvPr id="15" name="Ellipse 14"/>
          <p:cNvSpPr/>
          <p:nvPr/>
        </p:nvSpPr>
        <p:spPr>
          <a:xfrm>
            <a:off x="6012160" y="5157192"/>
            <a:ext cx="2314614" cy="1175824"/>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solidFill>
            </a:endParaRPr>
          </a:p>
        </p:txBody>
      </p:sp>
      <p:sp>
        <p:nvSpPr>
          <p:cNvPr id="16" name="ZoneTexte 15"/>
          <p:cNvSpPr txBox="1"/>
          <p:nvPr/>
        </p:nvSpPr>
        <p:spPr>
          <a:xfrm>
            <a:off x="6115614" y="5402702"/>
            <a:ext cx="2120848" cy="684803"/>
          </a:xfrm>
          <a:prstGeom prst="rect">
            <a:avLst/>
          </a:prstGeom>
          <a:noFill/>
        </p:spPr>
        <p:txBody>
          <a:bodyPr wrap="square" rtlCol="0">
            <a:spAutoFit/>
          </a:bodyPr>
          <a:lstStyle/>
          <a:p>
            <a:pPr>
              <a:spcAft>
                <a:spcPts val="300"/>
              </a:spcAft>
            </a:pPr>
            <a:r>
              <a:rPr lang="fr-FR" sz="1200" b="1" dirty="0" smtClean="0">
                <a:solidFill>
                  <a:schemeClr val="bg1"/>
                </a:solidFill>
                <a:latin typeface="Arial" pitchFamily="34" charset="0"/>
                <a:cs typeface="Arial" pitchFamily="34" charset="0"/>
              </a:rPr>
              <a:t>Formats des messages:</a:t>
            </a:r>
          </a:p>
          <a:p>
            <a:pPr marL="363538" indent="-171450">
              <a:buFont typeface="Wingdings" pitchFamily="2" charset="2"/>
              <a:buChar char="ü"/>
            </a:pPr>
            <a:r>
              <a:rPr lang="fr-FR" sz="1200" b="1" dirty="0" smtClean="0">
                <a:solidFill>
                  <a:srgbClr val="FFC000"/>
                </a:solidFill>
                <a:latin typeface="Arial" pitchFamily="34" charset="0"/>
                <a:cs typeface="Arial" pitchFamily="34" charset="0"/>
              </a:rPr>
              <a:t>PILOT :</a:t>
            </a:r>
            <a:r>
              <a:rPr lang="fr-FR" sz="1200" b="1" dirty="0" smtClean="0">
                <a:solidFill>
                  <a:schemeClr val="bg1"/>
                </a:solidFill>
                <a:latin typeface="Arial" pitchFamily="34" charset="0"/>
                <a:cs typeface="Arial" pitchFamily="34" charset="0"/>
              </a:rPr>
              <a:t> TAC et BUFR</a:t>
            </a:r>
          </a:p>
          <a:p>
            <a:pPr marL="363538" indent="-171450">
              <a:buFont typeface="Wingdings" pitchFamily="2" charset="2"/>
              <a:buChar char="ü"/>
            </a:pPr>
            <a:r>
              <a:rPr lang="fr-FR" sz="1200" b="1" dirty="0" smtClean="0">
                <a:solidFill>
                  <a:srgbClr val="FFC000"/>
                </a:solidFill>
                <a:latin typeface="Arial" pitchFamily="34" charset="0"/>
                <a:cs typeface="Arial" pitchFamily="34" charset="0"/>
              </a:rPr>
              <a:t>TEMP :</a:t>
            </a:r>
            <a:r>
              <a:rPr lang="fr-FR" sz="1200" b="1" dirty="0" smtClean="0">
                <a:solidFill>
                  <a:schemeClr val="bg1"/>
                </a:solidFill>
                <a:latin typeface="Arial" pitchFamily="34" charset="0"/>
                <a:cs typeface="Arial" pitchFamily="34" charset="0"/>
              </a:rPr>
              <a:t> TAC et BUFR</a:t>
            </a:r>
            <a:endParaRPr lang="fr-FR" sz="1200" b="1" dirty="0">
              <a:solidFill>
                <a:schemeClr val="bg1"/>
              </a:solidFill>
              <a:latin typeface="Arial" pitchFamily="34" charset="0"/>
              <a:cs typeface="Arial" pitchFamily="34" charset="0"/>
            </a:endParaRPr>
          </a:p>
        </p:txBody>
      </p:sp>
      <p:pic>
        <p:nvPicPr>
          <p:cNvPr id="17" name="Picture 3" descr="LOGOC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04729" y="23811"/>
            <a:ext cx="437854" cy="437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4136" y="526132"/>
            <a:ext cx="1142326" cy="1060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3968" y="2809488"/>
            <a:ext cx="4035950" cy="22397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32920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0" y="3068960"/>
            <a:ext cx="4351656" cy="2659002"/>
          </a:xfrm>
          <a:prstGeom prst="rect">
            <a:avLst/>
          </a:prstGeom>
          <a:no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p:cNvSpPr txBox="1"/>
          <p:nvPr/>
        </p:nvSpPr>
        <p:spPr>
          <a:xfrm>
            <a:off x="0" y="6574774"/>
            <a:ext cx="9144000" cy="26161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1100" dirty="0" smtClean="0">
                <a:latin typeface="Arial" pitchFamily="34" charset="0"/>
                <a:cs typeface="Arial" pitchFamily="34" charset="0"/>
              </a:rPr>
              <a:t>Semaine de la météorologie – Antananarivo, Madagascar, 16 - 20 juin 2014</a:t>
            </a:r>
            <a:endParaRPr lang="fr-FR" sz="1100" dirty="0">
              <a:latin typeface="Arial" pitchFamily="34" charset="0"/>
              <a:cs typeface="Arial" pitchFamily="34" charset="0"/>
            </a:endParaRPr>
          </a:p>
        </p:txBody>
      </p:sp>
      <p:sp>
        <p:nvSpPr>
          <p:cNvPr id="11" name="ZoneTexte 10"/>
          <p:cNvSpPr txBox="1"/>
          <p:nvPr/>
        </p:nvSpPr>
        <p:spPr>
          <a:xfrm>
            <a:off x="0" y="0"/>
            <a:ext cx="9144000" cy="369332"/>
          </a:xfrm>
          <a:prstGeom prst="rect">
            <a:avLst/>
          </a:prstGeom>
          <a:solidFill>
            <a:srgbClr val="990000"/>
          </a:solidFill>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fr-FR" b="1" dirty="0" smtClean="0">
                <a:solidFill>
                  <a:schemeClr val="bg1"/>
                </a:solidFill>
                <a:latin typeface="Arial" panose="020B0604020202020204" pitchFamily="34" charset="0"/>
                <a:cs typeface="Arial" panose="020B0604020202020204" pitchFamily="34" charset="0"/>
              </a:rPr>
              <a:t>8.1. Amélioration de la qualité et de la quantité des données MET </a:t>
            </a:r>
            <a:endParaRPr lang="fr-FR" b="1" dirty="0">
              <a:solidFill>
                <a:schemeClr val="bg1"/>
              </a:solidFill>
              <a:latin typeface="Arial" panose="020B0604020202020204" pitchFamily="34" charset="0"/>
              <a:cs typeface="Arial" panose="020B0604020202020204" pitchFamily="34" charset="0"/>
            </a:endParaRPr>
          </a:p>
        </p:txBody>
      </p:sp>
      <p:sp>
        <p:nvSpPr>
          <p:cNvPr id="12" name="ZoneTexte 11"/>
          <p:cNvSpPr txBox="1"/>
          <p:nvPr/>
        </p:nvSpPr>
        <p:spPr>
          <a:xfrm>
            <a:off x="369888" y="596474"/>
            <a:ext cx="6650384" cy="584775"/>
          </a:xfrm>
          <a:prstGeom prst="rect">
            <a:avLst/>
          </a:prstGeom>
          <a:noFill/>
        </p:spPr>
        <p:txBody>
          <a:bodyPr wrap="square" rtlCol="0">
            <a:spAutoFit/>
          </a:bodyPr>
          <a:lstStyle/>
          <a:p>
            <a:pPr marL="722313" indent="-722313" algn="just"/>
            <a:r>
              <a:rPr lang="fr-FR" sz="1600" b="1" dirty="0" smtClean="0">
                <a:latin typeface="Arial" pitchFamily="34" charset="0"/>
                <a:cs typeface="Arial" pitchFamily="34" charset="0"/>
              </a:rPr>
              <a:t>8.1.3: Acquisition des systèmes automatiques de sondage PILOT  (en remplacement des théodolites optiques)</a:t>
            </a:r>
            <a:endParaRPr lang="fr-FR" sz="1600" b="1" dirty="0">
              <a:latin typeface="Arial" pitchFamily="34" charset="0"/>
              <a:cs typeface="Arial" pitchFamily="34" charset="0"/>
            </a:endParaRPr>
          </a:p>
        </p:txBody>
      </p:sp>
      <p:sp>
        <p:nvSpPr>
          <p:cNvPr id="7" name="ZoneTexte 6"/>
          <p:cNvSpPr txBox="1"/>
          <p:nvPr/>
        </p:nvSpPr>
        <p:spPr>
          <a:xfrm>
            <a:off x="1475656" y="1311875"/>
            <a:ext cx="7232568" cy="1200329"/>
          </a:xfrm>
          <a:prstGeom prst="rect">
            <a:avLst/>
          </a:prstGeom>
          <a:noFill/>
        </p:spPr>
        <p:txBody>
          <a:bodyPr wrap="square" rtlCol="0">
            <a:spAutoFit/>
          </a:bodyPr>
          <a:lstStyle/>
          <a:p>
            <a:pPr marL="15875" indent="-15875" algn="just">
              <a:spcBef>
                <a:spcPts val="600"/>
              </a:spcBef>
              <a:spcAft>
                <a:spcPts val="600"/>
              </a:spcAft>
            </a:pPr>
            <a:r>
              <a:rPr lang="fr-FR" dirty="0" smtClean="0">
                <a:latin typeface="Arial" pitchFamily="34" charset="0"/>
                <a:cs typeface="Arial" pitchFamily="34" charset="0"/>
              </a:rPr>
              <a:t>Un système automatique de sondage PILOT par GPS est en cours de mise en œuvre sur l’ensemble des stations météorologiques synoptiques communautaires. Ce système permettra l’édition et la transmission des messages PILOT au format BUFR.</a:t>
            </a:r>
          </a:p>
        </p:txBody>
      </p:sp>
      <p:sp>
        <p:nvSpPr>
          <p:cNvPr id="14" name="ZoneTexte 13"/>
          <p:cNvSpPr txBox="1"/>
          <p:nvPr/>
        </p:nvSpPr>
        <p:spPr>
          <a:xfrm>
            <a:off x="369888" y="2909298"/>
            <a:ext cx="748557" cy="369332"/>
          </a:xfrm>
          <a:prstGeom prst="rect">
            <a:avLst/>
          </a:prstGeom>
          <a:solidFill>
            <a:srgbClr val="008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fr-FR" dirty="0" smtClean="0">
                <a:ln w="18415" cmpd="sng">
                  <a:solidFill>
                    <a:srgbClr val="FFFFFF"/>
                  </a:solidFill>
                  <a:prstDash val="solid"/>
                </a:ln>
                <a:effectLst>
                  <a:outerShdw blurRad="63500" dir="3600000" algn="tl" rotWithShape="0">
                    <a:srgbClr val="000000">
                      <a:alpha val="70000"/>
                    </a:srgbClr>
                  </a:outerShdw>
                </a:effectLst>
              </a:rPr>
              <a:t>2015</a:t>
            </a:r>
            <a:endParaRPr lang="fr-FR" dirty="0">
              <a:ln w="18415" cmpd="sng">
                <a:solidFill>
                  <a:srgbClr val="FFFFFF"/>
                </a:solidFill>
                <a:prstDash val="solid"/>
              </a:ln>
              <a:effectLst>
                <a:outerShdw blurRad="63500" dir="3600000" algn="tl" rotWithShape="0">
                  <a:srgbClr val="000000">
                    <a:alpha val="70000"/>
                  </a:srgbClr>
                </a:outerShdw>
              </a:effectLst>
            </a:endParaRPr>
          </a:p>
        </p:txBody>
      </p:sp>
      <p:pic>
        <p:nvPicPr>
          <p:cNvPr id="8" name="Picture 3" descr="LOGOC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04729" y="23811"/>
            <a:ext cx="437854" cy="437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e 3"/>
          <p:cNvGrpSpPr/>
          <p:nvPr/>
        </p:nvGrpSpPr>
        <p:grpSpPr>
          <a:xfrm>
            <a:off x="-4062" y="2519171"/>
            <a:ext cx="4499992" cy="3574125"/>
            <a:chOff x="2177732" y="2534487"/>
            <a:chExt cx="5076565" cy="3918849"/>
          </a:xfrm>
        </p:grpSpPr>
        <p:pic>
          <p:nvPicPr>
            <p:cNvPr id="1026" name="Picture 2" descr="C:\Users\020412u\Pictures\Théodolite optiqu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3022" y="2852936"/>
              <a:ext cx="2385987" cy="2890342"/>
            </a:xfrm>
            <a:prstGeom prst="rect">
              <a:avLst/>
            </a:prstGeom>
            <a:noFill/>
            <a:extLst>
              <a:ext uri="{909E8E84-426E-40DD-AFC4-6F175D3DCCD1}">
                <a14:hiddenFill xmlns:a14="http://schemas.microsoft.com/office/drawing/2010/main">
                  <a:solidFill>
                    <a:srgbClr val="FFFFFF"/>
                  </a:solidFill>
                </a14:hiddenFill>
              </a:ext>
            </a:extLst>
          </p:spPr>
        </p:pic>
        <p:sp>
          <p:nvSpPr>
            <p:cNvPr id="3" name="Multiplier 2"/>
            <p:cNvSpPr/>
            <p:nvPr/>
          </p:nvSpPr>
          <p:spPr>
            <a:xfrm>
              <a:off x="2177732" y="2534487"/>
              <a:ext cx="5076565" cy="3918849"/>
            </a:xfrm>
            <a:prstGeom prst="mathMultiply">
              <a:avLst/>
            </a:prstGeom>
            <a:no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95834" y="3391049"/>
            <a:ext cx="3894323" cy="2014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202466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ZoneTexte 9"/>
          <p:cNvSpPr txBox="1"/>
          <p:nvPr/>
        </p:nvSpPr>
        <p:spPr>
          <a:xfrm>
            <a:off x="0" y="6574774"/>
            <a:ext cx="9144000" cy="26161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1100" dirty="0" smtClean="0">
                <a:latin typeface="Arial" pitchFamily="34" charset="0"/>
                <a:cs typeface="Arial" pitchFamily="34" charset="0"/>
              </a:rPr>
              <a:t>Semaine de la météorologie – Antananarivo, Madagascar, 16 - 20 juin 2014</a:t>
            </a:r>
            <a:endParaRPr lang="fr-FR" sz="1100" dirty="0">
              <a:latin typeface="Arial" pitchFamily="34" charset="0"/>
              <a:cs typeface="Arial" pitchFamily="34" charset="0"/>
            </a:endParaRPr>
          </a:p>
        </p:txBody>
      </p:sp>
      <p:sp>
        <p:nvSpPr>
          <p:cNvPr id="11" name="ZoneTexte 10"/>
          <p:cNvSpPr txBox="1"/>
          <p:nvPr/>
        </p:nvSpPr>
        <p:spPr>
          <a:xfrm>
            <a:off x="0" y="0"/>
            <a:ext cx="9144000" cy="369332"/>
          </a:xfrm>
          <a:prstGeom prst="rect">
            <a:avLst/>
          </a:prstGeom>
          <a:solidFill>
            <a:srgbClr val="990000"/>
          </a:solidFill>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fr-FR" b="1" dirty="0" smtClean="0">
                <a:solidFill>
                  <a:schemeClr val="bg1"/>
                </a:solidFill>
                <a:latin typeface="Arial" pitchFamily="34" charset="0"/>
                <a:cs typeface="Arial" pitchFamily="34" charset="0"/>
              </a:rPr>
              <a:t>8.2. Mise en œuvre d’un SGBD climatologiques dans centres et au Siège  </a:t>
            </a:r>
            <a:endParaRPr lang="fr-FR" b="1" dirty="0">
              <a:solidFill>
                <a:schemeClr val="bg1"/>
              </a:solidFill>
              <a:latin typeface="Arial" pitchFamily="34" charset="0"/>
              <a:cs typeface="Arial" pitchFamily="34" charset="0"/>
            </a:endParaRPr>
          </a:p>
        </p:txBody>
      </p:sp>
      <p:sp>
        <p:nvSpPr>
          <p:cNvPr id="12" name="ZoneTexte 11"/>
          <p:cNvSpPr txBox="1"/>
          <p:nvPr/>
        </p:nvSpPr>
        <p:spPr>
          <a:xfrm>
            <a:off x="369888" y="596474"/>
            <a:ext cx="7730504" cy="338554"/>
          </a:xfrm>
          <a:prstGeom prst="rect">
            <a:avLst/>
          </a:prstGeom>
          <a:noFill/>
        </p:spPr>
        <p:txBody>
          <a:bodyPr wrap="square" rtlCol="0">
            <a:spAutoFit/>
          </a:bodyPr>
          <a:lstStyle/>
          <a:p>
            <a:r>
              <a:rPr lang="fr-FR" sz="1600" b="1" dirty="0" smtClean="0">
                <a:latin typeface="Arial" pitchFamily="34" charset="0"/>
                <a:cs typeface="Arial" pitchFamily="34" charset="0"/>
              </a:rPr>
              <a:t>8.2.1: Architecture du futur système</a:t>
            </a:r>
            <a:endParaRPr lang="fr-FR" sz="1600" b="1" dirty="0">
              <a:latin typeface="Arial" pitchFamily="34" charset="0"/>
              <a:cs typeface="Arial" pitchFamily="34" charset="0"/>
            </a:endParaRPr>
          </a:p>
        </p:txBody>
      </p:sp>
      <p:pic>
        <p:nvPicPr>
          <p:cNvPr id="5" name="Picture 3" descr="LOGOC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04729" y="23811"/>
            <a:ext cx="437854" cy="437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935028"/>
            <a:ext cx="3888432" cy="54743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94666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ZoneTexte 9"/>
          <p:cNvSpPr txBox="1"/>
          <p:nvPr/>
        </p:nvSpPr>
        <p:spPr>
          <a:xfrm>
            <a:off x="0" y="6574774"/>
            <a:ext cx="9144000" cy="26161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1100" dirty="0" smtClean="0">
                <a:latin typeface="Arial" pitchFamily="34" charset="0"/>
                <a:cs typeface="Arial" pitchFamily="34" charset="0"/>
              </a:rPr>
              <a:t>Semaine de la météorologie – Antananarivo, Madagascar, 16 - 20 juin 2014</a:t>
            </a:r>
            <a:endParaRPr lang="fr-FR" sz="1100" dirty="0">
              <a:latin typeface="Arial" pitchFamily="34" charset="0"/>
              <a:cs typeface="Arial" pitchFamily="34" charset="0"/>
            </a:endParaRPr>
          </a:p>
        </p:txBody>
      </p:sp>
      <p:sp>
        <p:nvSpPr>
          <p:cNvPr id="11" name="ZoneTexte 10"/>
          <p:cNvSpPr txBox="1"/>
          <p:nvPr/>
        </p:nvSpPr>
        <p:spPr>
          <a:xfrm>
            <a:off x="0" y="0"/>
            <a:ext cx="9144000" cy="369332"/>
          </a:xfrm>
          <a:prstGeom prst="rect">
            <a:avLst/>
          </a:prstGeom>
          <a:solidFill>
            <a:srgbClr val="990000"/>
          </a:solidFill>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fr-FR" b="1" dirty="0" smtClean="0">
                <a:solidFill>
                  <a:schemeClr val="bg1"/>
                </a:solidFill>
                <a:latin typeface="Arial" panose="020B0604020202020204" pitchFamily="34" charset="0"/>
                <a:cs typeface="Arial" panose="020B0604020202020204" pitchFamily="34" charset="0"/>
              </a:rPr>
              <a:t>8.3. Remplacement des baromètres à mercure par des baromètres numériques  </a:t>
            </a:r>
            <a:endParaRPr lang="fr-FR" b="1" dirty="0">
              <a:solidFill>
                <a:schemeClr val="bg1"/>
              </a:solidFill>
              <a:latin typeface="Arial" panose="020B0604020202020204" pitchFamily="34" charset="0"/>
              <a:cs typeface="Arial" panose="020B0604020202020204" pitchFamily="34" charset="0"/>
            </a:endParaRPr>
          </a:p>
        </p:txBody>
      </p:sp>
      <p:sp>
        <p:nvSpPr>
          <p:cNvPr id="12" name="ZoneTexte 11"/>
          <p:cNvSpPr txBox="1"/>
          <p:nvPr/>
        </p:nvSpPr>
        <p:spPr>
          <a:xfrm>
            <a:off x="369888" y="596474"/>
            <a:ext cx="7730504" cy="338554"/>
          </a:xfrm>
          <a:prstGeom prst="rect">
            <a:avLst/>
          </a:prstGeom>
          <a:noFill/>
        </p:spPr>
        <p:txBody>
          <a:bodyPr wrap="square" rtlCol="0">
            <a:spAutoFit/>
          </a:bodyPr>
          <a:lstStyle/>
          <a:p>
            <a:r>
              <a:rPr lang="fr-FR" sz="1600" b="1" dirty="0" smtClean="0">
                <a:latin typeface="Arial" panose="020B0604020202020204" pitchFamily="34" charset="0"/>
                <a:cs typeface="Arial" panose="020B0604020202020204" pitchFamily="34" charset="0"/>
              </a:rPr>
              <a:t>8.3.1:</a:t>
            </a:r>
            <a:endParaRPr lang="fr-FR" sz="1600" b="1" dirty="0">
              <a:latin typeface="Arial" panose="020B0604020202020204" pitchFamily="34" charset="0"/>
              <a:cs typeface="Arial" panose="020B0604020202020204" pitchFamily="34" charset="0"/>
            </a:endParaRPr>
          </a:p>
        </p:txBody>
      </p:sp>
      <p:sp>
        <p:nvSpPr>
          <p:cNvPr id="6" name="ZoneTexte 5"/>
          <p:cNvSpPr txBox="1"/>
          <p:nvPr/>
        </p:nvSpPr>
        <p:spPr>
          <a:xfrm>
            <a:off x="1002818" y="1806288"/>
            <a:ext cx="1634811" cy="3893374"/>
          </a:xfrm>
          <a:prstGeom prst="rect">
            <a:avLst/>
          </a:prstGeom>
          <a:solidFill>
            <a:schemeClr val="accent6">
              <a:lumMod val="20000"/>
              <a:lumOff val="80000"/>
            </a:schemeClr>
          </a:solidFill>
        </p:spPr>
        <p:txBody>
          <a:bodyPr wrap="square" rtlCol="0">
            <a:spAutoFit/>
          </a:bodyPr>
          <a:lstStyle/>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Cotonou</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Douala</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Bangui</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Brazzaville</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Moroni</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Libreville</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Malabo</a:t>
            </a:r>
          </a:p>
          <a:p>
            <a:pPr marL="365125" indent="-285750">
              <a:spcBef>
                <a:spcPts val="300"/>
              </a:spcBef>
              <a:spcAft>
                <a:spcPts val="300"/>
              </a:spcAft>
              <a:buFont typeface="Wingdings" pitchFamily="2" charset="2"/>
              <a:buChar char="§"/>
            </a:pPr>
            <a:r>
              <a:rPr lang="fr-FR" sz="1600" dirty="0" err="1" smtClean="0">
                <a:solidFill>
                  <a:schemeClr val="accent2">
                    <a:lumMod val="50000"/>
                  </a:schemeClr>
                </a:solidFill>
                <a:latin typeface="Arial" pitchFamily="34" charset="0"/>
                <a:cs typeface="Arial" pitchFamily="34" charset="0"/>
              </a:rPr>
              <a:t>Ivato</a:t>
            </a:r>
            <a:endParaRPr lang="fr-FR" sz="1600" dirty="0" smtClean="0">
              <a:solidFill>
                <a:schemeClr val="accent2">
                  <a:lumMod val="50000"/>
                </a:schemeClr>
              </a:solidFill>
              <a:latin typeface="Arial" pitchFamily="34" charset="0"/>
              <a:cs typeface="Arial" pitchFamily="34" charset="0"/>
            </a:endParaRP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Niamey</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Ndjamena</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Lomé</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Siège </a:t>
            </a:r>
            <a:r>
              <a:rPr lang="fr-FR" sz="1400" dirty="0" smtClean="0">
                <a:solidFill>
                  <a:schemeClr val="accent2">
                    <a:lumMod val="50000"/>
                  </a:schemeClr>
                </a:solidFill>
                <a:latin typeface="Arial" pitchFamily="34" charset="0"/>
                <a:cs typeface="Arial" pitchFamily="34" charset="0"/>
              </a:rPr>
              <a:t>(MET)</a:t>
            </a:r>
            <a:endParaRPr lang="fr-FR" sz="1600" dirty="0" smtClean="0">
              <a:solidFill>
                <a:schemeClr val="accent2">
                  <a:lumMod val="50000"/>
                </a:schemeClr>
              </a:solidFill>
              <a:latin typeface="Arial" pitchFamily="34" charset="0"/>
              <a:cs typeface="Arial" pitchFamily="34" charset="0"/>
            </a:endParaRPr>
          </a:p>
        </p:txBody>
      </p:sp>
      <p:sp>
        <p:nvSpPr>
          <p:cNvPr id="8" name="ZoneTexte 7"/>
          <p:cNvSpPr txBox="1"/>
          <p:nvPr/>
        </p:nvSpPr>
        <p:spPr>
          <a:xfrm>
            <a:off x="1009714" y="1218772"/>
            <a:ext cx="3255831" cy="553998"/>
          </a:xfrm>
          <a:prstGeom prst="rect">
            <a:avLst/>
          </a:prstGeom>
          <a:solidFill>
            <a:schemeClr val="accent6">
              <a:lumMod val="60000"/>
              <a:lumOff val="40000"/>
            </a:schemeClr>
          </a:solidFill>
        </p:spPr>
        <p:txBody>
          <a:bodyPr wrap="square" rtlCol="0">
            <a:spAutoFit/>
          </a:bodyPr>
          <a:lstStyle/>
          <a:p>
            <a:pPr lvl="0" algn="just"/>
            <a:r>
              <a:rPr lang="fr-FR" sz="1500" b="1" dirty="0" smtClean="0">
                <a:latin typeface="Arial" pitchFamily="34" charset="0"/>
                <a:cs typeface="Arial" pitchFamily="34" charset="0"/>
              </a:rPr>
              <a:t>12 Baromètres étalons nationaux numériques à acquérir</a:t>
            </a:r>
            <a:endParaRPr lang="fr-FR" sz="1500" b="1" dirty="0">
              <a:latin typeface="Arial" pitchFamily="34" charset="0"/>
              <a:cs typeface="Arial" pitchFamily="34" charset="0"/>
            </a:endParaRPr>
          </a:p>
        </p:txBody>
      </p:sp>
      <p:sp>
        <p:nvSpPr>
          <p:cNvPr id="13" name="ZoneTexte 12"/>
          <p:cNvSpPr txBox="1"/>
          <p:nvPr/>
        </p:nvSpPr>
        <p:spPr>
          <a:xfrm>
            <a:off x="242972" y="1216814"/>
            <a:ext cx="748557" cy="369332"/>
          </a:xfrm>
          <a:prstGeom prst="rect">
            <a:avLst/>
          </a:prstGeom>
          <a:solidFill>
            <a:schemeClr val="accent6">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fr-FR"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2014</a:t>
            </a:r>
            <a:endParaRPr lang="fr-FR"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4" name="ZoneTexte 13"/>
          <p:cNvSpPr txBox="1"/>
          <p:nvPr/>
        </p:nvSpPr>
        <p:spPr>
          <a:xfrm>
            <a:off x="3544093" y="2488783"/>
            <a:ext cx="5317261" cy="323165"/>
          </a:xfrm>
          <a:prstGeom prst="rect">
            <a:avLst/>
          </a:prstGeom>
          <a:solidFill>
            <a:schemeClr val="accent4">
              <a:lumMod val="40000"/>
              <a:lumOff val="60000"/>
            </a:schemeClr>
          </a:solidFill>
        </p:spPr>
        <p:txBody>
          <a:bodyPr wrap="square" rtlCol="0">
            <a:spAutoFit/>
          </a:bodyPr>
          <a:lstStyle/>
          <a:p>
            <a:pPr lvl="0" algn="just"/>
            <a:r>
              <a:rPr lang="fr-FR" sz="1500" b="1" dirty="0" smtClean="0">
                <a:latin typeface="Arial" pitchFamily="34" charset="0"/>
                <a:cs typeface="Arial" pitchFamily="34" charset="0"/>
              </a:rPr>
              <a:t>32 </a:t>
            </a:r>
            <a:r>
              <a:rPr lang="fr-FR" sz="1500" b="1" dirty="0">
                <a:latin typeface="Arial" pitchFamily="34" charset="0"/>
                <a:cs typeface="Arial" pitchFamily="34" charset="0"/>
              </a:rPr>
              <a:t>Baromètres numériques de station à </a:t>
            </a:r>
            <a:r>
              <a:rPr lang="fr-FR" sz="1500" b="1" dirty="0" smtClean="0">
                <a:latin typeface="Arial" pitchFamily="34" charset="0"/>
                <a:cs typeface="Arial" pitchFamily="34" charset="0"/>
              </a:rPr>
              <a:t>acquérir</a:t>
            </a:r>
            <a:endParaRPr lang="fr-FR" sz="1500" b="1" dirty="0">
              <a:latin typeface="Arial" pitchFamily="34" charset="0"/>
              <a:cs typeface="Arial" pitchFamily="34" charset="0"/>
            </a:endParaRPr>
          </a:p>
        </p:txBody>
      </p:sp>
      <p:sp>
        <p:nvSpPr>
          <p:cNvPr id="15" name="ZoneTexte 14"/>
          <p:cNvSpPr txBox="1"/>
          <p:nvPr/>
        </p:nvSpPr>
        <p:spPr>
          <a:xfrm>
            <a:off x="3388746" y="2835785"/>
            <a:ext cx="2088232" cy="3570208"/>
          </a:xfrm>
          <a:prstGeom prst="rect">
            <a:avLst/>
          </a:prstGeom>
          <a:solidFill>
            <a:schemeClr val="accent4">
              <a:lumMod val="20000"/>
              <a:lumOff val="80000"/>
            </a:schemeClr>
          </a:solidFill>
        </p:spPr>
        <p:txBody>
          <a:bodyPr wrap="square" rtlCol="0">
            <a:spAutoFit/>
          </a:bodyPr>
          <a:lstStyle/>
          <a:p>
            <a:pPr marL="365125" indent="-285750">
              <a:spcBef>
                <a:spcPts val="300"/>
              </a:spcBef>
              <a:spcAft>
                <a:spcPts val="300"/>
              </a:spcAft>
              <a:buFont typeface="Wingdings" pitchFamily="2" charset="2"/>
              <a:buChar char="§"/>
            </a:pPr>
            <a:r>
              <a:rPr lang="fr-FR" sz="1600" dirty="0" smtClean="0">
                <a:solidFill>
                  <a:schemeClr val="tx2">
                    <a:lumMod val="75000"/>
                  </a:schemeClr>
                </a:solidFill>
                <a:latin typeface="Arial" pitchFamily="34" charset="0"/>
                <a:cs typeface="Arial" pitchFamily="34" charset="0"/>
              </a:rPr>
              <a:t>Cotonou</a:t>
            </a:r>
          </a:p>
          <a:p>
            <a:pPr marL="365125" indent="-285750">
              <a:spcBef>
                <a:spcPts val="300"/>
              </a:spcBef>
              <a:spcAft>
                <a:spcPts val="300"/>
              </a:spcAft>
              <a:buFont typeface="Wingdings" pitchFamily="2" charset="2"/>
              <a:buChar char="§"/>
            </a:pPr>
            <a:r>
              <a:rPr lang="fr-FR" sz="1600" dirty="0" smtClean="0">
                <a:solidFill>
                  <a:schemeClr val="tx2">
                    <a:lumMod val="75000"/>
                  </a:schemeClr>
                </a:solidFill>
                <a:latin typeface="Arial" pitchFamily="34" charset="0"/>
                <a:cs typeface="Arial" pitchFamily="34" charset="0"/>
              </a:rPr>
              <a:t>Ouagadougou</a:t>
            </a:r>
          </a:p>
          <a:p>
            <a:pPr marL="365125" indent="-285750">
              <a:spcBef>
                <a:spcPts val="300"/>
              </a:spcBef>
              <a:spcAft>
                <a:spcPts val="300"/>
              </a:spcAft>
              <a:buFont typeface="Wingdings" pitchFamily="2" charset="2"/>
              <a:buChar char="§"/>
            </a:pPr>
            <a:r>
              <a:rPr lang="fr-FR" sz="1600" dirty="0" smtClean="0">
                <a:solidFill>
                  <a:schemeClr val="tx2">
                    <a:lumMod val="75000"/>
                  </a:schemeClr>
                </a:solidFill>
                <a:latin typeface="Arial" pitchFamily="34" charset="0"/>
                <a:cs typeface="Arial" pitchFamily="34" charset="0"/>
              </a:rPr>
              <a:t>Bobo-Dioulasso</a:t>
            </a:r>
          </a:p>
          <a:p>
            <a:pPr marL="365125" indent="-285750">
              <a:spcBef>
                <a:spcPts val="300"/>
              </a:spcBef>
              <a:spcAft>
                <a:spcPts val="300"/>
              </a:spcAft>
              <a:buFont typeface="Wingdings" pitchFamily="2" charset="2"/>
              <a:buChar char="§"/>
            </a:pPr>
            <a:r>
              <a:rPr lang="fr-FR" sz="1600" dirty="0" smtClean="0">
                <a:solidFill>
                  <a:schemeClr val="tx2">
                    <a:lumMod val="75000"/>
                  </a:schemeClr>
                </a:solidFill>
                <a:latin typeface="Arial" pitchFamily="34" charset="0"/>
                <a:cs typeface="Arial" pitchFamily="34" charset="0"/>
              </a:rPr>
              <a:t>Douala</a:t>
            </a:r>
          </a:p>
          <a:p>
            <a:pPr marL="365125" indent="-285750">
              <a:spcBef>
                <a:spcPts val="300"/>
              </a:spcBef>
              <a:spcAft>
                <a:spcPts val="300"/>
              </a:spcAft>
              <a:buFont typeface="Wingdings" pitchFamily="2" charset="2"/>
              <a:buChar char="§"/>
            </a:pPr>
            <a:r>
              <a:rPr lang="fr-FR" sz="1600" dirty="0" err="1" smtClean="0">
                <a:solidFill>
                  <a:schemeClr val="tx2">
                    <a:lumMod val="75000"/>
                  </a:schemeClr>
                </a:solidFill>
                <a:latin typeface="Arial" pitchFamily="34" charset="0"/>
                <a:cs typeface="Arial" pitchFamily="34" charset="0"/>
              </a:rPr>
              <a:t>Ngaoundéré</a:t>
            </a:r>
            <a:endParaRPr lang="fr-FR" sz="1600" dirty="0" smtClean="0">
              <a:solidFill>
                <a:schemeClr val="tx2">
                  <a:lumMod val="75000"/>
                </a:schemeClr>
              </a:solidFill>
              <a:latin typeface="Arial" pitchFamily="34" charset="0"/>
              <a:cs typeface="Arial" pitchFamily="34" charset="0"/>
            </a:endParaRPr>
          </a:p>
          <a:p>
            <a:pPr marL="365125" indent="-285750">
              <a:spcBef>
                <a:spcPts val="300"/>
              </a:spcBef>
              <a:spcAft>
                <a:spcPts val="300"/>
              </a:spcAft>
              <a:buFont typeface="Wingdings" pitchFamily="2" charset="2"/>
              <a:buChar char="§"/>
            </a:pPr>
            <a:r>
              <a:rPr lang="fr-FR" sz="1600" dirty="0" smtClean="0">
                <a:solidFill>
                  <a:schemeClr val="tx2">
                    <a:lumMod val="75000"/>
                  </a:schemeClr>
                </a:solidFill>
                <a:latin typeface="Arial" pitchFamily="34" charset="0"/>
                <a:cs typeface="Arial" pitchFamily="34" charset="0"/>
              </a:rPr>
              <a:t>Yaoundé</a:t>
            </a:r>
          </a:p>
          <a:p>
            <a:pPr marL="365125" indent="-285750">
              <a:spcBef>
                <a:spcPts val="300"/>
              </a:spcBef>
              <a:spcAft>
                <a:spcPts val="300"/>
              </a:spcAft>
              <a:buFont typeface="Wingdings" pitchFamily="2" charset="2"/>
              <a:buChar char="§"/>
            </a:pPr>
            <a:r>
              <a:rPr lang="fr-FR" sz="1600" dirty="0" smtClean="0">
                <a:solidFill>
                  <a:schemeClr val="tx2">
                    <a:lumMod val="75000"/>
                  </a:schemeClr>
                </a:solidFill>
                <a:latin typeface="Arial" pitchFamily="34" charset="0"/>
                <a:cs typeface="Arial" pitchFamily="34" charset="0"/>
              </a:rPr>
              <a:t>Garoua</a:t>
            </a:r>
          </a:p>
          <a:p>
            <a:pPr marL="365125" indent="-285750">
              <a:spcBef>
                <a:spcPts val="300"/>
              </a:spcBef>
              <a:spcAft>
                <a:spcPts val="300"/>
              </a:spcAft>
              <a:buFont typeface="Wingdings" pitchFamily="2" charset="2"/>
              <a:buChar char="§"/>
            </a:pPr>
            <a:r>
              <a:rPr lang="fr-FR" sz="1600" dirty="0" smtClean="0">
                <a:solidFill>
                  <a:schemeClr val="tx2">
                    <a:lumMod val="75000"/>
                  </a:schemeClr>
                </a:solidFill>
                <a:latin typeface="Arial" pitchFamily="34" charset="0"/>
                <a:cs typeface="Arial" pitchFamily="34" charset="0"/>
              </a:rPr>
              <a:t>Bangui</a:t>
            </a:r>
          </a:p>
          <a:p>
            <a:pPr marL="365125" indent="-285750">
              <a:spcBef>
                <a:spcPts val="300"/>
              </a:spcBef>
              <a:spcAft>
                <a:spcPts val="300"/>
              </a:spcAft>
              <a:buFont typeface="Wingdings" pitchFamily="2" charset="2"/>
              <a:buChar char="§"/>
            </a:pPr>
            <a:r>
              <a:rPr lang="fr-FR" sz="1600" dirty="0" smtClean="0">
                <a:solidFill>
                  <a:schemeClr val="tx2">
                    <a:lumMod val="75000"/>
                  </a:schemeClr>
                </a:solidFill>
                <a:latin typeface="Arial" pitchFamily="34" charset="0"/>
                <a:cs typeface="Arial" pitchFamily="34" charset="0"/>
              </a:rPr>
              <a:t>Moroni</a:t>
            </a:r>
          </a:p>
          <a:p>
            <a:pPr marL="365125" indent="-285750">
              <a:spcBef>
                <a:spcPts val="300"/>
              </a:spcBef>
              <a:spcAft>
                <a:spcPts val="300"/>
              </a:spcAft>
              <a:buFont typeface="Wingdings" pitchFamily="2" charset="2"/>
              <a:buChar char="§"/>
            </a:pPr>
            <a:r>
              <a:rPr lang="fr-FR" sz="1600" dirty="0" smtClean="0">
                <a:solidFill>
                  <a:schemeClr val="tx2">
                    <a:lumMod val="75000"/>
                  </a:schemeClr>
                </a:solidFill>
                <a:latin typeface="Arial" pitchFamily="34" charset="0"/>
                <a:cs typeface="Arial" pitchFamily="34" charset="0"/>
              </a:rPr>
              <a:t>Brazzaville</a:t>
            </a:r>
          </a:p>
          <a:p>
            <a:pPr marL="365125" indent="-285750">
              <a:spcBef>
                <a:spcPts val="300"/>
              </a:spcBef>
              <a:spcAft>
                <a:spcPts val="300"/>
              </a:spcAft>
              <a:buFont typeface="Wingdings" pitchFamily="2" charset="2"/>
              <a:buChar char="§"/>
            </a:pPr>
            <a:r>
              <a:rPr lang="fr-FR" sz="1600" dirty="0" smtClean="0">
                <a:solidFill>
                  <a:schemeClr val="tx2">
                    <a:lumMod val="75000"/>
                  </a:schemeClr>
                </a:solidFill>
                <a:latin typeface="Arial" pitchFamily="34" charset="0"/>
                <a:cs typeface="Arial" pitchFamily="34" charset="0"/>
              </a:rPr>
              <a:t>Pointe-Noire</a:t>
            </a:r>
          </a:p>
        </p:txBody>
      </p:sp>
      <p:sp>
        <p:nvSpPr>
          <p:cNvPr id="16" name="ZoneTexte 15"/>
          <p:cNvSpPr txBox="1"/>
          <p:nvPr/>
        </p:nvSpPr>
        <p:spPr>
          <a:xfrm>
            <a:off x="2795536" y="2488783"/>
            <a:ext cx="748557" cy="369332"/>
          </a:xfrm>
          <a:prstGeom prst="rect">
            <a:avLst/>
          </a:prstGeom>
          <a:solidFill>
            <a:schemeClr val="accent4">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fr-FR"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2015</a:t>
            </a:r>
            <a:endParaRPr lang="fr-FR"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 name="ZoneTexte 16"/>
          <p:cNvSpPr txBox="1"/>
          <p:nvPr/>
        </p:nvSpPr>
        <p:spPr>
          <a:xfrm>
            <a:off x="5426409" y="2830139"/>
            <a:ext cx="1706753" cy="3570208"/>
          </a:xfrm>
          <a:prstGeom prst="rect">
            <a:avLst/>
          </a:prstGeom>
          <a:solidFill>
            <a:schemeClr val="accent4">
              <a:lumMod val="40000"/>
              <a:lumOff val="60000"/>
            </a:schemeClr>
          </a:solidFill>
        </p:spPr>
        <p:txBody>
          <a:bodyPr wrap="square" rtlCol="0">
            <a:spAutoFit/>
          </a:bodyPr>
          <a:lstStyle/>
          <a:p>
            <a:pPr marL="365125" indent="-285750">
              <a:spcBef>
                <a:spcPts val="300"/>
              </a:spcBef>
              <a:spcAft>
                <a:spcPts val="300"/>
              </a:spcAft>
              <a:buFont typeface="Wingdings" pitchFamily="2" charset="2"/>
              <a:buChar char="§"/>
            </a:pPr>
            <a:r>
              <a:rPr lang="fr-FR" sz="1600" dirty="0" smtClean="0">
                <a:latin typeface="Arial" pitchFamily="34" charset="0"/>
                <a:cs typeface="Arial" pitchFamily="34" charset="0"/>
              </a:rPr>
              <a:t>Ouesso</a:t>
            </a:r>
          </a:p>
          <a:p>
            <a:pPr marL="365125" indent="-285750">
              <a:spcBef>
                <a:spcPts val="300"/>
              </a:spcBef>
              <a:spcAft>
                <a:spcPts val="300"/>
              </a:spcAft>
              <a:buFont typeface="Wingdings" pitchFamily="2" charset="2"/>
              <a:buChar char="§"/>
            </a:pPr>
            <a:r>
              <a:rPr lang="fr-FR" sz="1600" dirty="0" err="1" smtClean="0">
                <a:latin typeface="Arial" pitchFamily="34" charset="0"/>
                <a:cs typeface="Arial" pitchFamily="34" charset="0"/>
              </a:rPr>
              <a:t>Ollombo</a:t>
            </a:r>
            <a:endParaRPr lang="fr-FR" sz="1600" dirty="0" smtClean="0">
              <a:latin typeface="Arial" pitchFamily="34" charset="0"/>
              <a:cs typeface="Arial" pitchFamily="34" charset="0"/>
            </a:endParaRPr>
          </a:p>
          <a:p>
            <a:pPr marL="365125" indent="-285750">
              <a:spcBef>
                <a:spcPts val="300"/>
              </a:spcBef>
              <a:spcAft>
                <a:spcPts val="300"/>
              </a:spcAft>
              <a:buFont typeface="Wingdings" pitchFamily="2" charset="2"/>
              <a:buChar char="§"/>
            </a:pPr>
            <a:r>
              <a:rPr lang="fr-FR" sz="1600" dirty="0" smtClean="0">
                <a:latin typeface="Arial" pitchFamily="34" charset="0"/>
                <a:cs typeface="Arial" pitchFamily="34" charset="0"/>
              </a:rPr>
              <a:t>Abidjan</a:t>
            </a:r>
          </a:p>
          <a:p>
            <a:pPr marL="365125" indent="-285750">
              <a:spcBef>
                <a:spcPts val="300"/>
              </a:spcBef>
              <a:spcAft>
                <a:spcPts val="300"/>
              </a:spcAft>
              <a:buFont typeface="Wingdings" pitchFamily="2" charset="2"/>
              <a:buChar char="§"/>
            </a:pPr>
            <a:r>
              <a:rPr lang="fr-FR" sz="1600" dirty="0" smtClean="0">
                <a:latin typeface="Arial" pitchFamily="34" charset="0"/>
                <a:cs typeface="Arial" pitchFamily="34" charset="0"/>
              </a:rPr>
              <a:t>Libreville</a:t>
            </a:r>
          </a:p>
          <a:p>
            <a:pPr marL="365125" indent="-285750">
              <a:spcBef>
                <a:spcPts val="300"/>
              </a:spcBef>
              <a:spcAft>
                <a:spcPts val="300"/>
              </a:spcAft>
              <a:buFont typeface="Wingdings" pitchFamily="2" charset="2"/>
              <a:buChar char="§"/>
            </a:pPr>
            <a:r>
              <a:rPr lang="fr-FR" sz="1600" dirty="0" smtClean="0">
                <a:latin typeface="Arial" pitchFamily="34" charset="0"/>
                <a:cs typeface="Arial" pitchFamily="34" charset="0"/>
              </a:rPr>
              <a:t>Port Gentil</a:t>
            </a:r>
          </a:p>
          <a:p>
            <a:pPr marL="365125" indent="-285750">
              <a:spcBef>
                <a:spcPts val="300"/>
              </a:spcBef>
              <a:spcAft>
                <a:spcPts val="300"/>
              </a:spcAft>
              <a:buFont typeface="Wingdings" pitchFamily="2" charset="2"/>
              <a:buChar char="§"/>
            </a:pPr>
            <a:r>
              <a:rPr lang="fr-FR" sz="1600" dirty="0" err="1" smtClean="0">
                <a:latin typeface="Arial" pitchFamily="34" charset="0"/>
                <a:cs typeface="Arial" pitchFamily="34" charset="0"/>
              </a:rPr>
              <a:t>Mvengué</a:t>
            </a:r>
            <a:endParaRPr lang="fr-FR" sz="1600" dirty="0" smtClean="0">
              <a:latin typeface="Arial" pitchFamily="34" charset="0"/>
              <a:cs typeface="Arial" pitchFamily="34" charset="0"/>
            </a:endParaRPr>
          </a:p>
          <a:p>
            <a:pPr marL="365125" indent="-285750">
              <a:spcBef>
                <a:spcPts val="300"/>
              </a:spcBef>
              <a:spcAft>
                <a:spcPts val="300"/>
              </a:spcAft>
              <a:buFont typeface="Wingdings" pitchFamily="2" charset="2"/>
              <a:buChar char="§"/>
            </a:pPr>
            <a:r>
              <a:rPr lang="fr-FR" sz="1600" dirty="0" smtClean="0">
                <a:latin typeface="Arial" pitchFamily="34" charset="0"/>
                <a:cs typeface="Arial" pitchFamily="34" charset="0"/>
              </a:rPr>
              <a:t>Bissau</a:t>
            </a:r>
          </a:p>
          <a:p>
            <a:pPr marL="365125" indent="-285750">
              <a:spcBef>
                <a:spcPts val="300"/>
              </a:spcBef>
              <a:spcAft>
                <a:spcPts val="300"/>
              </a:spcAft>
              <a:buFont typeface="Wingdings" pitchFamily="2" charset="2"/>
              <a:buChar char="§"/>
            </a:pPr>
            <a:r>
              <a:rPr lang="fr-FR" sz="1600" dirty="0" smtClean="0">
                <a:latin typeface="Arial" pitchFamily="34" charset="0"/>
                <a:cs typeface="Arial" pitchFamily="34" charset="0"/>
              </a:rPr>
              <a:t>Malabo</a:t>
            </a:r>
          </a:p>
          <a:p>
            <a:pPr marL="365125" indent="-285750">
              <a:spcBef>
                <a:spcPts val="300"/>
              </a:spcBef>
              <a:spcAft>
                <a:spcPts val="300"/>
              </a:spcAft>
              <a:buFont typeface="Wingdings" pitchFamily="2" charset="2"/>
              <a:buChar char="§"/>
            </a:pPr>
            <a:r>
              <a:rPr lang="fr-FR" sz="1600" dirty="0" err="1" smtClean="0">
                <a:latin typeface="Arial" pitchFamily="34" charset="0"/>
                <a:cs typeface="Arial" pitchFamily="34" charset="0"/>
              </a:rPr>
              <a:t>Tolagnaro</a:t>
            </a:r>
            <a:endParaRPr lang="fr-FR" sz="1600" dirty="0" smtClean="0">
              <a:latin typeface="Arial" pitchFamily="34" charset="0"/>
              <a:cs typeface="Arial" pitchFamily="34" charset="0"/>
            </a:endParaRPr>
          </a:p>
          <a:p>
            <a:pPr marL="365125" indent="-285750">
              <a:spcBef>
                <a:spcPts val="300"/>
              </a:spcBef>
              <a:spcAft>
                <a:spcPts val="300"/>
              </a:spcAft>
              <a:buFont typeface="Wingdings" pitchFamily="2" charset="2"/>
              <a:buChar char="§"/>
            </a:pPr>
            <a:r>
              <a:rPr lang="fr-FR" sz="1600" dirty="0" smtClean="0">
                <a:latin typeface="Arial" pitchFamily="34" charset="0"/>
                <a:cs typeface="Arial" pitchFamily="34" charset="0"/>
              </a:rPr>
              <a:t>Mahajanga</a:t>
            </a:r>
          </a:p>
          <a:p>
            <a:pPr marL="365125" indent="-285750">
              <a:spcBef>
                <a:spcPts val="300"/>
              </a:spcBef>
              <a:spcAft>
                <a:spcPts val="300"/>
              </a:spcAft>
              <a:buFont typeface="Wingdings" pitchFamily="2" charset="2"/>
              <a:buChar char="§"/>
            </a:pPr>
            <a:r>
              <a:rPr lang="fr-FR" sz="1600" dirty="0" smtClean="0">
                <a:latin typeface="Arial" pitchFamily="34" charset="0"/>
                <a:cs typeface="Arial" pitchFamily="34" charset="0"/>
              </a:rPr>
              <a:t>Nouakchott</a:t>
            </a:r>
          </a:p>
        </p:txBody>
      </p:sp>
      <p:sp>
        <p:nvSpPr>
          <p:cNvPr id="18" name="ZoneTexte 17"/>
          <p:cNvSpPr txBox="1"/>
          <p:nvPr/>
        </p:nvSpPr>
        <p:spPr>
          <a:xfrm>
            <a:off x="7133162" y="2835782"/>
            <a:ext cx="1728192" cy="3247043"/>
          </a:xfrm>
          <a:prstGeom prst="rect">
            <a:avLst/>
          </a:prstGeom>
          <a:solidFill>
            <a:schemeClr val="accent4">
              <a:lumMod val="60000"/>
              <a:lumOff val="40000"/>
            </a:schemeClr>
          </a:solidFill>
        </p:spPr>
        <p:txBody>
          <a:bodyPr wrap="square" rtlCol="0">
            <a:spAutoFit/>
          </a:bodyPr>
          <a:lstStyle/>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Nouadhibou</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Bamako</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Mopti</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Tessalit</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Tombouctou</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Gao</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Dakar</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Lomé</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Niamtougou</a:t>
            </a:r>
          </a:p>
          <a:p>
            <a:pPr marL="365125" indent="-285750">
              <a:spcBef>
                <a:spcPts val="300"/>
              </a:spcBef>
              <a:spcAft>
                <a:spcPts val="300"/>
              </a:spcAft>
              <a:buFont typeface="Wingdings" pitchFamily="2" charset="2"/>
              <a:buChar char="§"/>
            </a:pPr>
            <a:r>
              <a:rPr lang="fr-FR" sz="1600" dirty="0" smtClean="0">
                <a:solidFill>
                  <a:schemeClr val="accent2">
                    <a:lumMod val="50000"/>
                  </a:schemeClr>
                </a:solidFill>
                <a:latin typeface="Arial" pitchFamily="34" charset="0"/>
                <a:cs typeface="Arial" pitchFamily="34" charset="0"/>
              </a:rPr>
              <a:t>Siège </a:t>
            </a:r>
            <a:r>
              <a:rPr lang="fr-FR" sz="1400" dirty="0" smtClean="0">
                <a:solidFill>
                  <a:schemeClr val="accent2">
                    <a:lumMod val="50000"/>
                  </a:schemeClr>
                </a:solidFill>
                <a:latin typeface="Arial" pitchFamily="34" charset="0"/>
                <a:cs typeface="Arial" pitchFamily="34" charset="0"/>
              </a:rPr>
              <a:t>(</a:t>
            </a:r>
            <a:r>
              <a:rPr lang="fr-FR" sz="1400" dirty="0" err="1" smtClean="0">
                <a:solidFill>
                  <a:schemeClr val="accent2">
                    <a:lumMod val="50000"/>
                  </a:schemeClr>
                </a:solidFill>
                <a:latin typeface="Arial" pitchFamily="34" charset="0"/>
                <a:cs typeface="Arial" pitchFamily="34" charset="0"/>
              </a:rPr>
              <a:t>Appro</a:t>
            </a:r>
            <a:r>
              <a:rPr lang="fr-FR" sz="1400" dirty="0" smtClean="0">
                <a:solidFill>
                  <a:schemeClr val="accent2">
                    <a:lumMod val="50000"/>
                  </a:schemeClr>
                </a:solidFill>
                <a:latin typeface="Arial" pitchFamily="34" charset="0"/>
                <a:cs typeface="Arial" pitchFamily="34" charset="0"/>
              </a:rPr>
              <a:t>)</a:t>
            </a:r>
            <a:endParaRPr lang="fr-FR" sz="1600" dirty="0" smtClean="0">
              <a:solidFill>
                <a:schemeClr val="accent2">
                  <a:lumMod val="50000"/>
                </a:schemeClr>
              </a:solidFill>
              <a:latin typeface="Arial" pitchFamily="34" charset="0"/>
              <a:cs typeface="Arial" pitchFamily="34" charset="0"/>
            </a:endParaRPr>
          </a:p>
        </p:txBody>
      </p:sp>
      <p:pic>
        <p:nvPicPr>
          <p:cNvPr id="19" name="Picture 3" descr="LOGOC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04729" y="23811"/>
            <a:ext cx="437854" cy="437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53562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ZoneTexte 9"/>
          <p:cNvSpPr txBox="1"/>
          <p:nvPr/>
        </p:nvSpPr>
        <p:spPr>
          <a:xfrm>
            <a:off x="0" y="6574774"/>
            <a:ext cx="9144000" cy="26161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1100" dirty="0" smtClean="0">
                <a:latin typeface="Arial" pitchFamily="34" charset="0"/>
                <a:cs typeface="Arial" pitchFamily="34" charset="0"/>
              </a:rPr>
              <a:t>Semaine de la météorologie – Antananarivo, Madagascar, 16 - 20 juin 2014</a:t>
            </a:r>
            <a:endParaRPr lang="fr-FR" sz="1100" dirty="0">
              <a:latin typeface="Arial" pitchFamily="34" charset="0"/>
              <a:cs typeface="Arial" pitchFamily="34" charset="0"/>
            </a:endParaRPr>
          </a:p>
        </p:txBody>
      </p:sp>
      <p:sp>
        <p:nvSpPr>
          <p:cNvPr id="11" name="ZoneTexte 10"/>
          <p:cNvSpPr txBox="1"/>
          <p:nvPr/>
        </p:nvSpPr>
        <p:spPr>
          <a:xfrm>
            <a:off x="0" y="0"/>
            <a:ext cx="9144000" cy="369332"/>
          </a:xfrm>
          <a:prstGeom prst="rect">
            <a:avLst/>
          </a:prstGeom>
          <a:solidFill>
            <a:srgbClr val="990000"/>
          </a:solidFill>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fr-FR" b="1" dirty="0" smtClean="0">
                <a:solidFill>
                  <a:schemeClr val="bg1"/>
                </a:solidFill>
                <a:latin typeface="Arial" pitchFamily="34" charset="0"/>
                <a:cs typeface="Arial" pitchFamily="34" charset="0"/>
              </a:rPr>
              <a:t>8.5. Mise en œuvre du projet AMDAR à l’ASECNA</a:t>
            </a:r>
            <a:endParaRPr lang="fr-FR" b="1" dirty="0">
              <a:solidFill>
                <a:schemeClr val="bg1"/>
              </a:solidFill>
              <a:latin typeface="Arial" pitchFamily="34" charset="0"/>
              <a:cs typeface="Arial" pitchFamily="34" charset="0"/>
            </a:endParaRPr>
          </a:p>
        </p:txBody>
      </p:sp>
      <p:sp>
        <p:nvSpPr>
          <p:cNvPr id="12" name="ZoneTexte 11"/>
          <p:cNvSpPr txBox="1"/>
          <p:nvPr/>
        </p:nvSpPr>
        <p:spPr>
          <a:xfrm>
            <a:off x="369888" y="596474"/>
            <a:ext cx="1825848" cy="338554"/>
          </a:xfrm>
          <a:prstGeom prst="rect">
            <a:avLst/>
          </a:prstGeom>
          <a:noFill/>
        </p:spPr>
        <p:txBody>
          <a:bodyPr wrap="square" rtlCol="0">
            <a:spAutoFit/>
          </a:bodyPr>
          <a:lstStyle/>
          <a:p>
            <a:r>
              <a:rPr lang="fr-FR" sz="1600" b="1" dirty="0" smtClean="0">
                <a:latin typeface="Arial" pitchFamily="34" charset="0"/>
                <a:cs typeface="Arial" pitchFamily="34" charset="0"/>
              </a:rPr>
              <a:t>8.5.1: Historique</a:t>
            </a:r>
            <a:endParaRPr lang="fr-FR" sz="1600" b="1" dirty="0">
              <a:latin typeface="Arial" pitchFamily="34" charset="0"/>
              <a:cs typeface="Arial" pitchFamily="34" charset="0"/>
            </a:endParaRPr>
          </a:p>
        </p:txBody>
      </p:sp>
      <p:pic>
        <p:nvPicPr>
          <p:cNvPr id="5" name="Picture 3" descr="LOGOC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04729" y="23811"/>
            <a:ext cx="437854" cy="437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oneTexte 1"/>
          <p:cNvSpPr txBox="1"/>
          <p:nvPr/>
        </p:nvSpPr>
        <p:spPr>
          <a:xfrm>
            <a:off x="537356" y="1052736"/>
            <a:ext cx="8384104" cy="830997"/>
          </a:xfrm>
          <a:prstGeom prst="rect">
            <a:avLst/>
          </a:prstGeom>
          <a:noFill/>
        </p:spPr>
        <p:txBody>
          <a:bodyPr wrap="square" rtlCol="0">
            <a:spAutoFit/>
          </a:bodyPr>
          <a:lstStyle/>
          <a:p>
            <a:pPr algn="just"/>
            <a:r>
              <a:rPr lang="en-GB" sz="1600" dirty="0">
                <a:latin typeface="Arial" pitchFamily="34" charset="0"/>
                <a:cs typeface="Arial" pitchFamily="34" charset="0"/>
              </a:rPr>
              <a:t>L’atelier sur le projet de retransmission des données météorologiques </a:t>
            </a:r>
            <a:r>
              <a:rPr lang="en-GB" sz="1600" dirty="0" smtClean="0">
                <a:latin typeface="Arial" pitchFamily="34" charset="0"/>
                <a:cs typeface="Arial" pitchFamily="34" charset="0"/>
              </a:rPr>
              <a:t>d’aéronefs </a:t>
            </a:r>
            <a:r>
              <a:rPr lang="en-GB" sz="1600" dirty="0">
                <a:latin typeface="Arial" pitchFamily="34" charset="0"/>
                <a:cs typeface="Arial" pitchFamily="34" charset="0"/>
              </a:rPr>
              <a:t>(AMDAR) tenu à Dakar du 18 au 20 novembre 2002, avait retenu les quatre recommandations suivantes:</a:t>
            </a:r>
            <a:endParaRPr lang="fr-FR" sz="1600" dirty="0">
              <a:latin typeface="Arial" pitchFamily="34" charset="0"/>
              <a:cs typeface="Arial" pitchFamily="34" charset="0"/>
            </a:endParaRPr>
          </a:p>
        </p:txBody>
      </p:sp>
      <p:sp>
        <p:nvSpPr>
          <p:cNvPr id="3" name="ZoneTexte 2"/>
          <p:cNvSpPr txBox="1"/>
          <p:nvPr/>
        </p:nvSpPr>
        <p:spPr>
          <a:xfrm>
            <a:off x="827584" y="1905403"/>
            <a:ext cx="7988283" cy="4401205"/>
          </a:xfrm>
          <a:prstGeom prst="rect">
            <a:avLst/>
          </a:prstGeom>
          <a:noFill/>
        </p:spPr>
        <p:txBody>
          <a:bodyPr wrap="square" rtlCol="0">
            <a:spAutoFit/>
          </a:bodyPr>
          <a:lstStyle/>
          <a:p>
            <a:pPr lvl="0" algn="just">
              <a:spcBef>
                <a:spcPts val="1200"/>
              </a:spcBef>
              <a:spcAft>
                <a:spcPts val="1200"/>
              </a:spcAft>
            </a:pPr>
            <a:r>
              <a:rPr lang="fr-FR" sz="1600" dirty="0">
                <a:latin typeface="Arial" pitchFamily="34" charset="0"/>
                <a:cs typeface="Arial" pitchFamily="34" charset="0"/>
              </a:rPr>
              <a:t>« que le Groupe d’Experts AMDAR prenne des contacts nécessaires avec les services météorologiques nationaux ayant une grande expérience dans le traitement des données AMDAR, en vue de proposer à l’ASECNA, un logiciel de traitement et de visualisation des données AMDAR qui pourrait conduire à la comparaison des profils de données AMDAR et radiosondage ».</a:t>
            </a:r>
            <a:endParaRPr lang="fr-FR" sz="1600" b="1" dirty="0">
              <a:latin typeface="Arial" pitchFamily="34" charset="0"/>
              <a:cs typeface="Arial" pitchFamily="34" charset="0"/>
            </a:endParaRPr>
          </a:p>
          <a:p>
            <a:pPr lvl="0" algn="just">
              <a:spcBef>
                <a:spcPts val="1200"/>
              </a:spcBef>
              <a:spcAft>
                <a:spcPts val="1200"/>
              </a:spcAft>
            </a:pPr>
            <a:r>
              <a:rPr lang="fr-FR" sz="1600" dirty="0">
                <a:latin typeface="Arial" pitchFamily="34" charset="0"/>
                <a:cs typeface="Arial" pitchFamily="34" charset="0"/>
              </a:rPr>
              <a:t>« Vu l’intérêt réaffirmé par la réunion de l’acquisition des données AMDAR du Ghana et du Nigeria en raison de la faible densité des données de mesures en altitude dans cette zone, la réunion recommande qu’une collaboration soit initiée avec les Etats concernés sous l’égide de l’OMM, pour l’activation des aéronefs ciblés en vue de l’acquisition des profils verticaux de ces deux pays ». </a:t>
            </a:r>
            <a:endParaRPr lang="fr-FR" sz="1600" b="1" dirty="0">
              <a:latin typeface="Arial" pitchFamily="34" charset="0"/>
              <a:cs typeface="Arial" pitchFamily="34" charset="0"/>
            </a:endParaRPr>
          </a:p>
          <a:p>
            <a:pPr lvl="0" algn="just">
              <a:spcBef>
                <a:spcPts val="1200"/>
              </a:spcBef>
              <a:spcAft>
                <a:spcPts val="1200"/>
              </a:spcAft>
            </a:pPr>
            <a:r>
              <a:rPr lang="fr-FR" sz="1600" dirty="0">
                <a:latin typeface="Arial" pitchFamily="34" charset="0"/>
                <a:cs typeface="Arial" pitchFamily="34" charset="0"/>
              </a:rPr>
              <a:t>« que l'ASECNA saisisse E-AMDAR en vue de la participation de l'Agence au programme AMDAR par l'activation de la flotte de la compagnie Air France à destination des Etats Membre de l'ASECNA. Elle recommande également que le Groupe d'Experts AMDAR assiste l'ASECNA dans les discussions en vue de la conclusion d'un accord avec E-AMDAR </a:t>
            </a:r>
            <a:r>
              <a:rPr lang="fr-FR" sz="1600" dirty="0" smtClean="0">
                <a:latin typeface="Arial" pitchFamily="34" charset="0"/>
                <a:cs typeface="Arial" pitchFamily="34" charset="0"/>
              </a:rPr>
              <a:t>».</a:t>
            </a:r>
            <a:endParaRPr lang="fr-FR" sz="1600" b="1" dirty="0">
              <a:latin typeface="Arial" pitchFamily="34" charset="0"/>
              <a:cs typeface="Arial" pitchFamily="34" charset="0"/>
            </a:endParaRPr>
          </a:p>
        </p:txBody>
      </p:sp>
    </p:spTree>
    <p:extLst>
      <p:ext uri="{BB962C8B-B14F-4D97-AF65-F5344CB8AC3E}">
        <p14:creationId xmlns:p14="http://schemas.microsoft.com/office/powerpoint/2010/main" val="18301273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ZoneTexte 9"/>
          <p:cNvSpPr txBox="1"/>
          <p:nvPr/>
        </p:nvSpPr>
        <p:spPr>
          <a:xfrm>
            <a:off x="0" y="6574774"/>
            <a:ext cx="9144000" cy="26161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1100" dirty="0" smtClean="0">
                <a:latin typeface="Arial" pitchFamily="34" charset="0"/>
                <a:cs typeface="Arial" pitchFamily="34" charset="0"/>
              </a:rPr>
              <a:t>Semaine de la météorologie – Antananarivo, Madagascar, 16 - 20 juin 2014</a:t>
            </a:r>
            <a:endParaRPr lang="fr-FR" sz="1100" dirty="0">
              <a:latin typeface="Arial" pitchFamily="34" charset="0"/>
              <a:cs typeface="Arial" pitchFamily="34" charset="0"/>
            </a:endParaRPr>
          </a:p>
        </p:txBody>
      </p:sp>
      <p:sp>
        <p:nvSpPr>
          <p:cNvPr id="11" name="ZoneTexte 10"/>
          <p:cNvSpPr txBox="1"/>
          <p:nvPr/>
        </p:nvSpPr>
        <p:spPr>
          <a:xfrm>
            <a:off x="0" y="0"/>
            <a:ext cx="9144000" cy="369332"/>
          </a:xfrm>
          <a:prstGeom prst="rect">
            <a:avLst/>
          </a:prstGeom>
          <a:solidFill>
            <a:srgbClr val="990000"/>
          </a:solidFill>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fr-FR" b="1" dirty="0" smtClean="0">
                <a:solidFill>
                  <a:schemeClr val="bg1"/>
                </a:solidFill>
                <a:latin typeface="Arial" pitchFamily="34" charset="0"/>
                <a:cs typeface="Arial" pitchFamily="34" charset="0"/>
              </a:rPr>
              <a:t>8.5. Mise en œuvre du projet AMDAR à l’ASECNA</a:t>
            </a:r>
            <a:endParaRPr lang="fr-FR" b="1" dirty="0">
              <a:solidFill>
                <a:schemeClr val="bg1"/>
              </a:solidFill>
              <a:latin typeface="Arial" pitchFamily="34" charset="0"/>
              <a:cs typeface="Arial" pitchFamily="34" charset="0"/>
            </a:endParaRPr>
          </a:p>
        </p:txBody>
      </p:sp>
      <p:sp>
        <p:nvSpPr>
          <p:cNvPr id="12" name="ZoneTexte 11"/>
          <p:cNvSpPr txBox="1"/>
          <p:nvPr/>
        </p:nvSpPr>
        <p:spPr>
          <a:xfrm>
            <a:off x="369888" y="596474"/>
            <a:ext cx="2545928" cy="338554"/>
          </a:xfrm>
          <a:prstGeom prst="rect">
            <a:avLst/>
          </a:prstGeom>
          <a:noFill/>
        </p:spPr>
        <p:txBody>
          <a:bodyPr wrap="square" rtlCol="0">
            <a:spAutoFit/>
          </a:bodyPr>
          <a:lstStyle/>
          <a:p>
            <a:r>
              <a:rPr lang="fr-FR" sz="1600" b="1" dirty="0" smtClean="0">
                <a:latin typeface="Arial" pitchFamily="34" charset="0"/>
                <a:cs typeface="Arial" pitchFamily="34" charset="0"/>
              </a:rPr>
              <a:t>8.5.1: Historique (suite)</a:t>
            </a:r>
            <a:endParaRPr lang="fr-FR" sz="1600" b="1" dirty="0">
              <a:latin typeface="Arial" pitchFamily="34" charset="0"/>
              <a:cs typeface="Arial" pitchFamily="34" charset="0"/>
            </a:endParaRPr>
          </a:p>
        </p:txBody>
      </p:sp>
      <p:pic>
        <p:nvPicPr>
          <p:cNvPr id="5" name="Picture 3" descr="LOGOC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04729" y="23811"/>
            <a:ext cx="437854" cy="437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p:nvPr/>
        </p:nvSpPr>
        <p:spPr>
          <a:xfrm>
            <a:off x="755576" y="1093503"/>
            <a:ext cx="8064896" cy="1077218"/>
          </a:xfrm>
          <a:prstGeom prst="rect">
            <a:avLst/>
          </a:prstGeom>
          <a:noFill/>
        </p:spPr>
        <p:txBody>
          <a:bodyPr wrap="square" rtlCol="0">
            <a:spAutoFit/>
          </a:bodyPr>
          <a:lstStyle/>
          <a:p>
            <a:pPr lvl="0" algn="just">
              <a:spcBef>
                <a:spcPts val="600"/>
              </a:spcBef>
              <a:spcAft>
                <a:spcPts val="600"/>
              </a:spcAft>
            </a:pPr>
            <a:r>
              <a:rPr lang="fr-FR" sz="1600" dirty="0" smtClean="0">
                <a:latin typeface="Arial" pitchFamily="34" charset="0"/>
                <a:cs typeface="Arial" pitchFamily="34" charset="0"/>
              </a:rPr>
              <a:t>«</a:t>
            </a:r>
            <a:r>
              <a:rPr lang="fr-FR" sz="1600" dirty="0">
                <a:latin typeface="Arial" pitchFamily="34" charset="0"/>
                <a:cs typeface="Arial" pitchFamily="34" charset="0"/>
              </a:rPr>
              <a:t> qu’un accord soit conclu entre l’ASECNA et E-AMDAR, pour la mise en œuvre par étape, du programme AMDAR en zone ASECNA, en commençant par un projet pilote afin d’évaluer l’impact de ce programme sur la qualité de l’assistance météorologique fournie par l’Agence, aux usagers aéronautiques ». </a:t>
            </a:r>
            <a:endParaRPr lang="fr-FR" sz="1600" b="1" dirty="0">
              <a:latin typeface="Arial" pitchFamily="34" charset="0"/>
              <a:cs typeface="Arial" pitchFamily="34" charset="0"/>
            </a:endParaRPr>
          </a:p>
        </p:txBody>
      </p:sp>
    </p:spTree>
    <p:extLst>
      <p:ext uri="{BB962C8B-B14F-4D97-AF65-F5344CB8AC3E}">
        <p14:creationId xmlns:p14="http://schemas.microsoft.com/office/powerpoint/2010/main" val="23892373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ZoneTexte 9"/>
          <p:cNvSpPr txBox="1"/>
          <p:nvPr/>
        </p:nvSpPr>
        <p:spPr>
          <a:xfrm>
            <a:off x="0" y="6574774"/>
            <a:ext cx="9144000" cy="26161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1100" dirty="0" smtClean="0">
                <a:latin typeface="Arial" pitchFamily="34" charset="0"/>
                <a:cs typeface="Arial" pitchFamily="34" charset="0"/>
              </a:rPr>
              <a:t>Semaine de la météorologie – Antananarivo, Madagascar, 16 - 20 juin 2014</a:t>
            </a:r>
            <a:endParaRPr lang="fr-FR" sz="1100" dirty="0">
              <a:latin typeface="Arial" pitchFamily="34" charset="0"/>
              <a:cs typeface="Arial" pitchFamily="34" charset="0"/>
            </a:endParaRPr>
          </a:p>
        </p:txBody>
      </p:sp>
      <p:sp>
        <p:nvSpPr>
          <p:cNvPr id="11" name="ZoneTexte 10"/>
          <p:cNvSpPr txBox="1"/>
          <p:nvPr/>
        </p:nvSpPr>
        <p:spPr>
          <a:xfrm>
            <a:off x="0" y="0"/>
            <a:ext cx="9144000" cy="369332"/>
          </a:xfrm>
          <a:prstGeom prst="rect">
            <a:avLst/>
          </a:prstGeom>
          <a:solidFill>
            <a:srgbClr val="990000"/>
          </a:solidFill>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fr-FR" b="1" dirty="0" smtClean="0">
                <a:solidFill>
                  <a:schemeClr val="bg1"/>
                </a:solidFill>
                <a:latin typeface="Arial" pitchFamily="34" charset="0"/>
                <a:cs typeface="Arial" pitchFamily="34" charset="0"/>
              </a:rPr>
              <a:t>8.5. Mise en œuvre du projet AMDAR à l’ASECNA</a:t>
            </a:r>
            <a:endParaRPr lang="fr-FR" b="1" dirty="0">
              <a:solidFill>
                <a:schemeClr val="bg1"/>
              </a:solidFill>
              <a:latin typeface="Arial" pitchFamily="34" charset="0"/>
              <a:cs typeface="Arial" pitchFamily="34" charset="0"/>
            </a:endParaRPr>
          </a:p>
        </p:txBody>
      </p:sp>
      <p:sp>
        <p:nvSpPr>
          <p:cNvPr id="12" name="ZoneTexte 11"/>
          <p:cNvSpPr txBox="1"/>
          <p:nvPr/>
        </p:nvSpPr>
        <p:spPr>
          <a:xfrm>
            <a:off x="369888" y="596474"/>
            <a:ext cx="4706168" cy="338554"/>
          </a:xfrm>
          <a:prstGeom prst="rect">
            <a:avLst/>
          </a:prstGeom>
          <a:noFill/>
        </p:spPr>
        <p:txBody>
          <a:bodyPr wrap="square" rtlCol="0">
            <a:spAutoFit/>
          </a:bodyPr>
          <a:lstStyle/>
          <a:p>
            <a:r>
              <a:rPr lang="fr-FR" sz="1600" b="1" dirty="0" smtClean="0">
                <a:latin typeface="Arial" pitchFamily="34" charset="0"/>
                <a:cs typeface="Arial" pitchFamily="34" charset="0"/>
              </a:rPr>
              <a:t>8.5.2: Etat d’avancement de la mise en œuvre </a:t>
            </a:r>
            <a:endParaRPr lang="fr-FR" sz="1600" b="1" dirty="0">
              <a:latin typeface="Arial" pitchFamily="34" charset="0"/>
              <a:cs typeface="Arial" pitchFamily="34" charset="0"/>
            </a:endParaRPr>
          </a:p>
        </p:txBody>
      </p:sp>
      <p:pic>
        <p:nvPicPr>
          <p:cNvPr id="5" name="Picture 3" descr="LOGOC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04729" y="23811"/>
            <a:ext cx="437854" cy="437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oneTexte 1"/>
          <p:cNvSpPr txBox="1"/>
          <p:nvPr/>
        </p:nvSpPr>
        <p:spPr>
          <a:xfrm>
            <a:off x="683568" y="1124744"/>
            <a:ext cx="8240088" cy="584775"/>
          </a:xfrm>
          <a:prstGeom prst="rect">
            <a:avLst/>
          </a:prstGeom>
          <a:noFill/>
        </p:spPr>
        <p:txBody>
          <a:bodyPr wrap="square" rtlCol="0">
            <a:spAutoFit/>
          </a:bodyPr>
          <a:lstStyle/>
          <a:p>
            <a:pPr algn="just"/>
            <a:r>
              <a:rPr lang="en-GB" sz="1600" dirty="0" smtClean="0">
                <a:latin typeface="Arial" pitchFamily="34" charset="0"/>
                <a:cs typeface="Arial" pitchFamily="34" charset="0"/>
              </a:rPr>
              <a:t>The cooperation between ASECNA and the AMDAR office at WMO is very active now and we are connected  with other AMDAR focal points in Africa.</a:t>
            </a:r>
            <a:endParaRPr lang="fr-FR" sz="1600" dirty="0">
              <a:latin typeface="Arial" pitchFamily="34" charset="0"/>
              <a:cs typeface="Arial" pitchFamily="34" charset="0"/>
            </a:endParaRPr>
          </a:p>
        </p:txBody>
      </p:sp>
      <p:sp>
        <p:nvSpPr>
          <p:cNvPr id="3" name="ZoneTexte 2"/>
          <p:cNvSpPr txBox="1"/>
          <p:nvPr/>
        </p:nvSpPr>
        <p:spPr>
          <a:xfrm>
            <a:off x="827584" y="1844824"/>
            <a:ext cx="8096072" cy="3293209"/>
          </a:xfrm>
          <a:prstGeom prst="rect">
            <a:avLst/>
          </a:prstGeom>
          <a:noFill/>
        </p:spPr>
        <p:txBody>
          <a:bodyPr wrap="square" rtlCol="0">
            <a:spAutoFit/>
          </a:bodyPr>
          <a:lstStyle/>
          <a:p>
            <a:pPr marL="285750" indent="-285750" algn="just">
              <a:buFont typeface="Arial" pitchFamily="34" charset="0"/>
              <a:buChar char="•"/>
            </a:pPr>
            <a:r>
              <a:rPr lang="en-GB" sz="1600" dirty="0" smtClean="0">
                <a:latin typeface="Arial" pitchFamily="34" charset="0"/>
                <a:cs typeface="Arial" pitchFamily="34" charset="0"/>
              </a:rPr>
              <a:t>ASECNA is a core member of the ET-ABO of WMO.</a:t>
            </a:r>
          </a:p>
          <a:p>
            <a:pPr marL="285750" indent="-285750" algn="just">
              <a:buFont typeface="Arial" pitchFamily="34" charset="0"/>
              <a:buChar char="•"/>
            </a:pPr>
            <a:endParaRPr lang="en-GB" sz="1600" dirty="0" smtClean="0">
              <a:latin typeface="Arial" pitchFamily="34" charset="0"/>
              <a:cs typeface="Arial" pitchFamily="34" charset="0"/>
            </a:endParaRPr>
          </a:p>
          <a:p>
            <a:pPr marL="285750" indent="-285750" algn="just">
              <a:buFont typeface="Arial" pitchFamily="34" charset="0"/>
              <a:buChar char="•"/>
            </a:pPr>
            <a:r>
              <a:rPr lang="en-GB" sz="1600" dirty="0" smtClean="0">
                <a:latin typeface="Arial" pitchFamily="34" charset="0"/>
                <a:cs typeface="Arial" pitchFamily="34" charset="0"/>
              </a:rPr>
              <a:t>ET-ABO will have a representative and mad a presentation in the upcoming ATS/MET/PILOTE meeting in the ICAO regional office in Dakar in August 2014.</a:t>
            </a:r>
          </a:p>
          <a:p>
            <a:pPr marL="285750" indent="-285750" algn="just">
              <a:buFont typeface="Arial" pitchFamily="34" charset="0"/>
              <a:buChar char="•"/>
            </a:pPr>
            <a:endParaRPr lang="en-GB" sz="1600" dirty="0" smtClean="0">
              <a:latin typeface="Arial" pitchFamily="34" charset="0"/>
              <a:cs typeface="Arial" pitchFamily="34" charset="0"/>
            </a:endParaRPr>
          </a:p>
          <a:p>
            <a:pPr marL="285750" indent="-285750" algn="just">
              <a:buFont typeface="Arial" pitchFamily="34" charset="0"/>
              <a:buChar char="•"/>
            </a:pPr>
            <a:r>
              <a:rPr lang="en-GB" sz="1600" dirty="0" smtClean="0">
                <a:latin typeface="Arial" pitchFamily="34" charset="0"/>
                <a:cs typeface="Arial" pitchFamily="34" charset="0"/>
              </a:rPr>
              <a:t>ASECNA lately provided </a:t>
            </a:r>
            <a:r>
              <a:rPr lang="en-GB" sz="1600" dirty="0">
                <a:latin typeface="Arial" pitchFamily="34" charset="0"/>
                <a:cs typeface="Arial" pitchFamily="34" charset="0"/>
              </a:rPr>
              <a:t>to </a:t>
            </a:r>
            <a:r>
              <a:rPr lang="en-GB" sz="1600" dirty="0" smtClean="0">
                <a:latin typeface="Arial" pitchFamily="34" charset="0"/>
                <a:cs typeface="Arial" pitchFamily="34" charset="0"/>
              </a:rPr>
              <a:t>WMO (ET-ABO) the list of airports and airline companies that are frequent  in those airfield for  negotiation with the airline companies.</a:t>
            </a:r>
          </a:p>
          <a:p>
            <a:pPr marL="285750" indent="-285750" algn="just">
              <a:buFont typeface="Arial" pitchFamily="34" charset="0"/>
              <a:buChar char="•"/>
            </a:pPr>
            <a:endParaRPr lang="en-GB" sz="1600" dirty="0" smtClean="0">
              <a:latin typeface="Arial" pitchFamily="34" charset="0"/>
              <a:cs typeface="Arial" pitchFamily="34" charset="0"/>
            </a:endParaRPr>
          </a:p>
          <a:p>
            <a:pPr marL="285750" indent="-285750" algn="just">
              <a:buFont typeface="Arial" pitchFamily="34" charset="0"/>
              <a:buChar char="•"/>
            </a:pPr>
            <a:r>
              <a:rPr lang="en-GB" sz="1600" dirty="0" smtClean="0">
                <a:latin typeface="Arial" pitchFamily="34" charset="0"/>
                <a:cs typeface="Arial" pitchFamily="34" charset="0"/>
              </a:rPr>
              <a:t>ASECNA is also involved with African colleagues from South Africa and others part of the continent the development of and A-RIP for AMDAR.</a:t>
            </a:r>
          </a:p>
          <a:p>
            <a:pPr marL="285750" indent="-285750" algn="just">
              <a:buFont typeface="Arial" pitchFamily="34" charset="0"/>
              <a:buChar char="•"/>
            </a:pPr>
            <a:endParaRPr lang="en-GB" sz="1600" dirty="0" smtClean="0">
              <a:latin typeface="Arial" pitchFamily="34" charset="0"/>
              <a:cs typeface="Arial" pitchFamily="34" charset="0"/>
            </a:endParaRPr>
          </a:p>
          <a:p>
            <a:pPr marL="285750" indent="-285750" algn="just">
              <a:buFont typeface="Arial" pitchFamily="34" charset="0"/>
              <a:buChar char="•"/>
            </a:pPr>
            <a:r>
              <a:rPr lang="en-GB" sz="1600" dirty="0" smtClean="0">
                <a:latin typeface="Arial" pitchFamily="34" charset="0"/>
                <a:cs typeface="Arial" pitchFamily="34" charset="0"/>
              </a:rPr>
              <a:t>We are </a:t>
            </a:r>
            <a:r>
              <a:rPr lang="en-GB" sz="1600" dirty="0">
                <a:latin typeface="Arial" pitchFamily="34" charset="0"/>
                <a:cs typeface="Arial" pitchFamily="34" charset="0"/>
              </a:rPr>
              <a:t>a</a:t>
            </a:r>
            <a:r>
              <a:rPr lang="en-GB" sz="1600" dirty="0" smtClean="0">
                <a:latin typeface="Arial" pitchFamily="34" charset="0"/>
                <a:cs typeface="Arial" pitchFamily="34" charset="0"/>
              </a:rPr>
              <a:t>lso planning to have at least two days meeting in the regional AR1 meeting which will be held in October 2014.</a:t>
            </a:r>
          </a:p>
        </p:txBody>
      </p:sp>
    </p:spTree>
    <p:extLst>
      <p:ext uri="{BB962C8B-B14F-4D97-AF65-F5344CB8AC3E}">
        <p14:creationId xmlns:p14="http://schemas.microsoft.com/office/powerpoint/2010/main" val="977463208"/>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1667</TotalTime>
  <Words>1328</Words>
  <Application>Microsoft Office PowerPoint</Application>
  <PresentationFormat>Affichage à l'écran (4:3)</PresentationFormat>
  <Paragraphs>228</Paragraphs>
  <Slides>17</Slides>
  <Notes>0</Notes>
  <HiddenSlides>0</HiddenSlides>
  <MMClips>0</MMClips>
  <ScaleCrop>false</ScaleCrop>
  <HeadingPairs>
    <vt:vector size="4" baseType="variant">
      <vt:variant>
        <vt:lpstr>Thème</vt:lpstr>
      </vt:variant>
      <vt:variant>
        <vt:i4>1</vt:i4>
      </vt:variant>
      <vt:variant>
        <vt:lpstr>Titres des diapositives</vt:lpstr>
      </vt:variant>
      <vt:variant>
        <vt:i4>17</vt:i4>
      </vt:variant>
    </vt:vector>
  </HeadingPairs>
  <TitlesOfParts>
    <vt:vector size="18"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DIEUDONNE NGOUAKA</dc:creator>
  <cp:lastModifiedBy>NGOUAKA Dieudonné</cp:lastModifiedBy>
  <cp:revision>103</cp:revision>
  <dcterms:created xsi:type="dcterms:W3CDTF">2014-05-26T22:41:35Z</dcterms:created>
  <dcterms:modified xsi:type="dcterms:W3CDTF">2014-05-30T18:50:39Z</dcterms:modified>
</cp:coreProperties>
</file>