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8" r:id="rId1"/>
  </p:sldMasterIdLst>
  <p:sldIdLst>
    <p:sldId id="256" r:id="rId2"/>
    <p:sldId id="259" r:id="rId3"/>
    <p:sldId id="314" r:id="rId4"/>
    <p:sldId id="287" r:id="rId5"/>
    <p:sldId id="288" r:id="rId6"/>
    <p:sldId id="294" r:id="rId7"/>
    <p:sldId id="289" r:id="rId8"/>
    <p:sldId id="282" r:id="rId9"/>
    <p:sldId id="312" r:id="rId10"/>
    <p:sldId id="295" r:id="rId11"/>
    <p:sldId id="290" r:id="rId12"/>
    <p:sldId id="280" r:id="rId13"/>
    <p:sldId id="278" r:id="rId14"/>
    <p:sldId id="307" r:id="rId15"/>
    <p:sldId id="309" r:id="rId16"/>
    <p:sldId id="274" r:id="rId17"/>
    <p:sldId id="296" r:id="rId18"/>
    <p:sldId id="291" r:id="rId19"/>
    <p:sldId id="279" r:id="rId20"/>
    <p:sldId id="283" r:id="rId21"/>
    <p:sldId id="306" r:id="rId22"/>
    <p:sldId id="268" r:id="rId23"/>
    <p:sldId id="267" r:id="rId24"/>
    <p:sldId id="265" r:id="rId25"/>
    <p:sldId id="263" r:id="rId26"/>
    <p:sldId id="261" r:id="rId27"/>
    <p:sldId id="260" r:id="rId28"/>
    <p:sldId id="257" r:id="rId29"/>
    <p:sldId id="270" r:id="rId30"/>
    <p:sldId id="299" r:id="rId31"/>
    <p:sldId id="308" r:id="rId32"/>
    <p:sldId id="304" r:id="rId3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61" autoAdjust="0"/>
    <p:restoredTop sz="94695" autoAdjust="0"/>
  </p:normalViewPr>
  <p:slideViewPr>
    <p:cSldViewPr>
      <p:cViewPr varScale="1">
        <p:scale>
          <a:sx n="81" d="100"/>
          <a:sy n="81" d="100"/>
        </p:scale>
        <p:origin x="80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78F756-32E9-48B7-8319-A9F7D98495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E4335-B900-4A24-9657-9462B3DBE6F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67D9E-19C0-4234-ACEB-AF4C7DBEA9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EFAC03-8D28-41D1-857B-762719BA59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2E18EB-8C87-4937-A674-25B4D92CA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0378E-5398-4F5E-9839-04DFF65E0F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FB6CF-9F70-45E4-B3A2-B32CBA79B6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7D56F-7F58-457A-B95B-072181E8AE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8C2DA4-5273-4BD7-B2D4-7F9AD72F773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06232-6954-4607-AB14-ABE3998B19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0BC2C-8498-4BEE-BA52-E27C60388D2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F59766F-4F29-4CF3-91D6-4508159839F1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9812"/>
            <a:ext cx="9145588" cy="6859588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000" y="381000"/>
            <a:ext cx="7772400" cy="1143000"/>
          </a:xfrm>
          <a:noFill/>
          <a:ln/>
        </p:spPr>
        <p:txBody>
          <a:bodyPr/>
          <a:lstStyle/>
          <a:p>
            <a:pPr algn="l"/>
            <a:r>
              <a:rPr lang="en-US" sz="3200" dirty="0">
                <a:solidFill>
                  <a:schemeClr val="bg1"/>
                </a:solidFill>
                <a:latin typeface="Arial Narrow" pitchFamily="34" charset="0"/>
              </a:rPr>
              <a:t>World Meteorological Organization</a:t>
            </a:r>
            <a:br>
              <a:rPr lang="en-US" sz="3200" dirty="0">
                <a:solidFill>
                  <a:schemeClr val="bg1"/>
                </a:solidFill>
                <a:latin typeface="Arial Narrow" pitchFamily="34" charset="0"/>
              </a:rPr>
            </a:br>
            <a:r>
              <a:rPr lang="en-US" sz="1800" dirty="0">
                <a:solidFill>
                  <a:schemeClr val="bg1"/>
                </a:solidFill>
                <a:latin typeface="Arial Narrow" pitchFamily="34" charset="0"/>
              </a:rPr>
              <a:t>Working together in weather, climate and water</a:t>
            </a:r>
            <a:endParaRPr 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19894" y="2539802"/>
            <a:ext cx="8305800" cy="3456384"/>
          </a:xfrm>
          <a:noFill/>
          <a:ln/>
        </p:spPr>
        <p:txBody>
          <a:bodyPr anchor="ctr"/>
          <a:lstStyle/>
          <a:p>
            <a:r>
              <a:rPr lang="es-ES" sz="4800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PLAN REGIONAL DE WIGOS</a:t>
            </a:r>
          </a:p>
          <a:p>
            <a:r>
              <a:rPr lang="es-ES" sz="4800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(AR III)</a:t>
            </a:r>
          </a:p>
          <a:p>
            <a:endParaRPr lang="fr-CH" sz="1800" dirty="0" smtClean="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es-ES" sz="1800" dirty="0" smtClean="0">
                <a:solidFill>
                  <a:schemeClr val="bg1"/>
                </a:solidFill>
                <a:latin typeface="Arial Narrow" pitchFamily="34" charset="0"/>
              </a:rPr>
              <a:t>José Arimatéa de Sousa Brito (Brasil)</a:t>
            </a:r>
          </a:p>
          <a:p>
            <a:r>
              <a:rPr lang="es-ES" sz="1800" dirty="0" smtClean="0">
                <a:solidFill>
                  <a:schemeClr val="bg1"/>
                </a:solidFill>
                <a:latin typeface="Arial Narrow" pitchFamily="34" charset="0"/>
              </a:rPr>
              <a:t>Punto Focal de WIGOS para la AR III</a:t>
            </a:r>
          </a:p>
          <a:p>
            <a:endParaRPr lang="fr-CH" sz="1800" dirty="0" smtClean="0">
              <a:solidFill>
                <a:schemeClr val="bg1"/>
              </a:solidFill>
              <a:latin typeface="Arial Narrow" pitchFamily="34" charset="0"/>
            </a:endParaRPr>
          </a:p>
          <a:p>
            <a:endParaRPr lang="en-US" sz="180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44608" y="4941168"/>
            <a:ext cx="2888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200" b="1" i="1" dirty="0" smtClean="0">
                <a:solidFill>
                  <a:schemeClr val="bg1"/>
                </a:solidFill>
              </a:rPr>
              <a:t>Punto Focal de WIGOS para la AR III</a:t>
            </a:r>
            <a:endParaRPr lang="es-ES" sz="1200" i="1" dirty="0" smtClean="0">
              <a:solidFill>
                <a:schemeClr val="bg1"/>
              </a:solidFill>
            </a:endParaRPr>
          </a:p>
          <a:p>
            <a:endParaRPr lang="en-GB" sz="12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476672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RESUMEN DE LA PRESENTACION</a:t>
            </a:r>
            <a:endParaRPr lang="es-ES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45504" y="2874140"/>
            <a:ext cx="4752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s-ES" dirty="0" smtClean="0"/>
              <a:t>PORQUE </a:t>
            </a:r>
          </a:p>
          <a:p>
            <a:pPr marL="342900" indent="-342900">
              <a:buAutoNum type="arabicPeriod"/>
            </a:pPr>
            <a:endParaRPr lang="es-ES" dirty="0" smtClean="0"/>
          </a:p>
          <a:p>
            <a:pPr marL="342900" indent="-342900">
              <a:buAutoNum type="arabicPeriod"/>
            </a:pPr>
            <a:r>
              <a:rPr lang="es-ES" dirty="0" smtClean="0"/>
              <a:t>QUE ES </a:t>
            </a:r>
          </a:p>
          <a:p>
            <a:pPr marL="342900" indent="-342900">
              <a:buAutoNum type="arabicPeriod"/>
            </a:pPr>
            <a:endParaRPr lang="es-ES" dirty="0" smtClean="0"/>
          </a:p>
          <a:p>
            <a:pPr marL="342900" indent="-342900">
              <a:buAutoNum type="arabicPeriod"/>
            </a:pPr>
            <a:r>
              <a:rPr lang="es-ES" dirty="0" smtClean="0"/>
              <a:t>PLAN DE EJECUCION</a:t>
            </a:r>
          </a:p>
          <a:p>
            <a:pPr marL="342900" indent="-342900">
              <a:buAutoNum type="arabicPeriod"/>
            </a:pPr>
            <a:endParaRPr lang="es-ES" dirty="0"/>
          </a:p>
          <a:p>
            <a:pPr marL="342900" indent="-342900">
              <a:buAutoNum type="arabicPeriod"/>
            </a:pPr>
            <a:r>
              <a:rPr lang="es-ES" dirty="0" smtClean="0"/>
              <a:t>DESAFIOS </a:t>
            </a:r>
            <a:endParaRPr lang="es-ES" dirty="0"/>
          </a:p>
        </p:txBody>
      </p:sp>
      <p:sp>
        <p:nvSpPr>
          <p:cNvPr id="3" name="TextBox 2"/>
          <p:cNvSpPr txBox="1"/>
          <p:nvPr/>
        </p:nvSpPr>
        <p:spPr>
          <a:xfrm>
            <a:off x="2279963" y="2226068"/>
            <a:ext cx="126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accent6"/>
                </a:solidFill>
              </a:rPr>
              <a:t>WIGOS</a:t>
            </a:r>
            <a:endParaRPr lang="en-GB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62" y="2223764"/>
            <a:ext cx="3385556" cy="29662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5181" y="2200858"/>
            <a:ext cx="4373585" cy="30126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5776" y="404664"/>
            <a:ext cx="51519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b="1" dirty="0" smtClean="0">
                <a:solidFill>
                  <a:srgbClr val="0070C0"/>
                </a:solidFill>
              </a:rPr>
              <a:t>COMO USAR TODO ESO?</a:t>
            </a:r>
            <a:endParaRPr lang="es-ES_tradnl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748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159979" y="1969377"/>
            <a:ext cx="3286148" cy="2643206"/>
            <a:chOff x="2000232" y="3357562"/>
            <a:chExt cx="2500330" cy="2071702"/>
          </a:xfrm>
        </p:grpSpPr>
        <p:grpSp>
          <p:nvGrpSpPr>
            <p:cNvPr id="3" name="Group 2"/>
            <p:cNvGrpSpPr/>
            <p:nvPr/>
          </p:nvGrpSpPr>
          <p:grpSpPr>
            <a:xfrm>
              <a:off x="2643174" y="3357562"/>
              <a:ext cx="1285884" cy="1285884"/>
              <a:chOff x="4000496" y="2571744"/>
              <a:chExt cx="1285884" cy="1285884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4000496" y="2571744"/>
                <a:ext cx="1285884" cy="1285884"/>
              </a:xfrm>
              <a:prstGeom prst="ellipse">
                <a:avLst/>
              </a:prstGeom>
              <a:no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286248" y="3071810"/>
                <a:ext cx="7104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 smtClean="0">
                    <a:latin typeface="Arial" pitchFamily="34" charset="0"/>
                    <a:cs typeface="Arial" pitchFamily="34" charset="0"/>
                  </a:rPr>
                  <a:t>SMO</a:t>
                </a:r>
                <a:endParaRPr lang="en-GB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" name="Group 3"/>
            <p:cNvGrpSpPr/>
            <p:nvPr/>
          </p:nvGrpSpPr>
          <p:grpSpPr>
            <a:xfrm>
              <a:off x="2000232" y="4071942"/>
              <a:ext cx="1285884" cy="1285884"/>
              <a:chOff x="2357422" y="4071942"/>
              <a:chExt cx="1285884" cy="1285884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2357422" y="4071942"/>
                <a:ext cx="1285884" cy="1285884"/>
              </a:xfrm>
              <a:prstGeom prst="ellipse">
                <a:avLst/>
              </a:prstGeom>
              <a:no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2664374" y="4601655"/>
                <a:ext cx="6719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 smtClean="0">
                    <a:latin typeface="Arial" pitchFamily="34" charset="0"/>
                    <a:cs typeface="Arial" pitchFamily="34" charset="0"/>
                  </a:rPr>
                  <a:t>SMT</a:t>
                </a:r>
                <a:endParaRPr lang="en-GB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>
              <a:off x="3214678" y="4143380"/>
              <a:ext cx="1285884" cy="1285884"/>
              <a:chOff x="5715008" y="4071942"/>
              <a:chExt cx="1285884" cy="1285884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5715008" y="4071942"/>
                <a:ext cx="1285884" cy="1285884"/>
              </a:xfrm>
              <a:prstGeom prst="ellipse">
                <a:avLst/>
              </a:prstGeom>
              <a:noFill/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6000760" y="4500570"/>
                <a:ext cx="8515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 smtClean="0">
                    <a:latin typeface="Arial" pitchFamily="34" charset="0"/>
                    <a:cs typeface="Arial" pitchFamily="34" charset="0"/>
                  </a:rPr>
                  <a:t>SMPD</a:t>
                </a:r>
                <a:endParaRPr lang="en-GB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12" name="Picture 2" descr="gtsstructur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7496" y="2268045"/>
            <a:ext cx="28575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Elbow Connector 12"/>
          <p:cNvCxnSpPr/>
          <p:nvPr/>
        </p:nvCxnSpPr>
        <p:spPr>
          <a:xfrm>
            <a:off x="2004990" y="4736554"/>
            <a:ext cx="4831257" cy="708669"/>
          </a:xfrm>
          <a:prstGeom prst="bentConnector3">
            <a:avLst>
              <a:gd name="adj1" fmla="val -337"/>
            </a:avLst>
          </a:prstGeom>
          <a:ln w="1905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6836246" y="4612583"/>
            <a:ext cx="1" cy="832641"/>
          </a:xfrm>
          <a:prstGeom prst="straightConnector1">
            <a:avLst/>
          </a:prstGeom>
          <a:ln w="19050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95007" y="5568395"/>
            <a:ext cx="2771913" cy="21544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SISTEMA MUNDIAL DE TELECOMUNICAÇÕES(SMT)</a:t>
            </a:r>
            <a:endParaRPr lang="es-ES" sz="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91680" y="461863"/>
            <a:ext cx="7003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800" b="1" dirty="0" smtClean="0">
                <a:solidFill>
                  <a:schemeClr val="accent6"/>
                </a:solidFill>
              </a:rPr>
              <a:t>EN EL COMIENZO …  LOS SISTEMAS BASICOS DE LA VMM</a:t>
            </a:r>
            <a:endParaRPr lang="es-ES" sz="1800" b="1" dirty="0">
              <a:solidFill>
                <a:schemeClr val="accent6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84873" y="5686953"/>
            <a:ext cx="36617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smtClean="0">
                <a:solidFill>
                  <a:srgbClr val="FF0000"/>
                </a:solidFill>
              </a:rPr>
              <a:t>Sistema Mundial de Telecomunicaciones (SMT)</a:t>
            </a:r>
            <a:endParaRPr lang="es-ES" sz="140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3601117" y="5568395"/>
            <a:ext cx="2865803" cy="21544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5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\Desktop\ApresentacaoINMET\Yomar\Album_YomarMorada-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545" y="1340768"/>
            <a:ext cx="3657436" cy="2592288"/>
          </a:xfrm>
          <a:prstGeom prst="rect">
            <a:avLst/>
          </a:prstGeom>
          <a:noFill/>
        </p:spPr>
      </p:pic>
      <p:pic>
        <p:nvPicPr>
          <p:cNvPr id="3" name="Picture 2" descr="http://www.inmet.gov.br/ar3/wp-content/uploads/2010/05/ipvpn_ar3-5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645024"/>
            <a:ext cx="3529062" cy="2507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Arrow Connector 3"/>
          <p:cNvCxnSpPr/>
          <p:nvPr/>
        </p:nvCxnSpPr>
        <p:spPr>
          <a:xfrm flipH="1">
            <a:off x="6804248" y="2276872"/>
            <a:ext cx="684076" cy="2160240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300192" y="1700808"/>
            <a:ext cx="22568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Transmisión Automática</a:t>
            </a:r>
            <a:endParaRPr lang="es-ES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043608" y="3068960"/>
            <a:ext cx="1440160" cy="21602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11560" y="5476582"/>
            <a:ext cx="19044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Transmisión Manual</a:t>
            </a:r>
            <a:endParaRPr lang="es-ES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08686" y="461863"/>
            <a:ext cx="3391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PROGRESO DEL SMT</a:t>
            </a:r>
            <a:endParaRPr lang="es-ES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48264" y="4283223"/>
            <a:ext cx="574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MSS</a:t>
            </a:r>
            <a:endParaRPr lang="en-GB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91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50544" y="3775800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800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6991104" y="2191624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Oval 3"/>
          <p:cNvSpPr/>
          <p:nvPr/>
        </p:nvSpPr>
        <p:spPr>
          <a:xfrm>
            <a:off x="4069540" y="4395215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Oval 4"/>
          <p:cNvSpPr/>
          <p:nvPr/>
        </p:nvSpPr>
        <p:spPr>
          <a:xfrm>
            <a:off x="4714194" y="2810312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Oval 5"/>
          <p:cNvSpPr/>
          <p:nvPr/>
        </p:nvSpPr>
        <p:spPr>
          <a:xfrm>
            <a:off x="2598616" y="2335640"/>
            <a:ext cx="648072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7" name="Straight Arrow Connector 6"/>
          <p:cNvCxnSpPr>
            <a:stCxn id="2" idx="0"/>
            <a:endCxn id="6" idx="3"/>
          </p:cNvCxnSpPr>
          <p:nvPr/>
        </p:nvCxnSpPr>
        <p:spPr>
          <a:xfrm flipV="1">
            <a:off x="2274580" y="2888804"/>
            <a:ext cx="418944" cy="886996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6" idx="5"/>
            <a:endCxn id="4" idx="1"/>
          </p:cNvCxnSpPr>
          <p:nvPr/>
        </p:nvCxnSpPr>
        <p:spPr>
          <a:xfrm>
            <a:off x="3151780" y="2888804"/>
            <a:ext cx="1012668" cy="1601319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4" idx="6"/>
            <a:endCxn id="3" idx="3"/>
          </p:cNvCxnSpPr>
          <p:nvPr/>
        </p:nvCxnSpPr>
        <p:spPr>
          <a:xfrm flipV="1">
            <a:off x="4717612" y="2744788"/>
            <a:ext cx="2368400" cy="1974463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3" idx="2"/>
            <a:endCxn id="5" idx="6"/>
          </p:cNvCxnSpPr>
          <p:nvPr/>
        </p:nvCxnSpPr>
        <p:spPr>
          <a:xfrm flipH="1">
            <a:off x="5362266" y="2515660"/>
            <a:ext cx="1628838" cy="618688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930575" y="3969031"/>
            <a:ext cx="6880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 smtClean="0"/>
              <a:t>Centro A</a:t>
            </a:r>
            <a:endParaRPr lang="es-ES" sz="1050" dirty="0"/>
          </a:p>
        </p:txBody>
      </p:sp>
      <p:sp>
        <p:nvSpPr>
          <p:cNvPr id="12" name="TextBox 11"/>
          <p:cNvSpPr txBox="1"/>
          <p:nvPr/>
        </p:nvSpPr>
        <p:spPr>
          <a:xfrm>
            <a:off x="2578647" y="2528871"/>
            <a:ext cx="66075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 smtClean="0"/>
              <a:t>Centro B</a:t>
            </a:r>
            <a:endParaRPr lang="es-ES" sz="1050" dirty="0"/>
          </a:p>
        </p:txBody>
      </p:sp>
      <p:sp>
        <p:nvSpPr>
          <p:cNvPr id="13" name="TextBox 12"/>
          <p:cNvSpPr txBox="1"/>
          <p:nvPr/>
        </p:nvSpPr>
        <p:spPr>
          <a:xfrm>
            <a:off x="6971135" y="2384855"/>
            <a:ext cx="65274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 smtClean="0"/>
              <a:t>Centro E</a:t>
            </a:r>
            <a:endParaRPr lang="es-ES" sz="1050" dirty="0"/>
          </a:p>
        </p:txBody>
      </p:sp>
      <p:sp>
        <p:nvSpPr>
          <p:cNvPr id="14" name="TextBox 13"/>
          <p:cNvSpPr txBox="1"/>
          <p:nvPr/>
        </p:nvSpPr>
        <p:spPr>
          <a:xfrm>
            <a:off x="4694225" y="3003543"/>
            <a:ext cx="67037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 smtClean="0"/>
              <a:t>Centro D</a:t>
            </a:r>
            <a:endParaRPr lang="es-ES" sz="1050" dirty="0"/>
          </a:p>
        </p:txBody>
      </p:sp>
      <p:sp>
        <p:nvSpPr>
          <p:cNvPr id="15" name="TextBox 14"/>
          <p:cNvSpPr txBox="1"/>
          <p:nvPr/>
        </p:nvSpPr>
        <p:spPr>
          <a:xfrm>
            <a:off x="4049571" y="4588446"/>
            <a:ext cx="6591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 smtClean="0"/>
              <a:t>Centro C</a:t>
            </a:r>
            <a:endParaRPr lang="es-ES" sz="105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5409165" y="2335640"/>
            <a:ext cx="1395083" cy="474672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176684" y="5476582"/>
            <a:ext cx="2762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Prácticamente imposible</a:t>
            </a:r>
            <a:r>
              <a:rPr lang="es-ES" sz="1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s-ES" sz="1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5409165" y="3230657"/>
            <a:ext cx="1535039" cy="1330987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3151780" y="3458384"/>
            <a:ext cx="628132" cy="965488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1953913" y="4423872"/>
            <a:ext cx="320667" cy="29537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971750" y="4788744"/>
            <a:ext cx="126829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 smtClean="0">
                <a:latin typeface="Arial" pitchFamily="34" charset="0"/>
                <a:cs typeface="Arial" pitchFamily="34" charset="0"/>
              </a:rPr>
              <a:t>SMBZ10 SBBR 1200</a:t>
            </a:r>
            <a:endParaRPr lang="es-ES" sz="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3150207" y="2060848"/>
            <a:ext cx="845729" cy="35143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3976972" y="5033374"/>
            <a:ext cx="374951" cy="51616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1409271" y="3704831"/>
            <a:ext cx="544642" cy="34980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393576" y="5080271"/>
            <a:ext cx="126829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 smtClean="0">
                <a:latin typeface="Arial" pitchFamily="34" charset="0"/>
                <a:cs typeface="Arial" pitchFamily="34" charset="0"/>
              </a:rPr>
              <a:t>SMBZ10 SBBR 1200</a:t>
            </a:r>
            <a:endParaRPr lang="es-ES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585" y="1960792"/>
            <a:ext cx="126829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 smtClean="0">
                <a:latin typeface="Arial" pitchFamily="34" charset="0"/>
                <a:cs typeface="Arial" pitchFamily="34" charset="0"/>
              </a:rPr>
              <a:t>SMBZ10 SBBR 1200</a:t>
            </a:r>
            <a:endParaRPr lang="es-ES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164447" y="2472252"/>
            <a:ext cx="126829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 smtClean="0">
                <a:latin typeface="Arial" pitchFamily="34" charset="0"/>
                <a:cs typeface="Arial" pitchFamily="34" charset="0"/>
              </a:rPr>
              <a:t>SMBZ10 SBBR 1200</a:t>
            </a:r>
            <a:endParaRPr lang="es-ES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04248" y="1815169"/>
            <a:ext cx="126829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 smtClean="0">
                <a:latin typeface="Arial" pitchFamily="34" charset="0"/>
                <a:cs typeface="Arial" pitchFamily="34" charset="0"/>
              </a:rPr>
              <a:t>SMBZ10 SBBR 1200</a:t>
            </a:r>
            <a:endParaRPr lang="es-ES" sz="9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4" name="Straight Arrow Connector 33"/>
          <p:cNvCxnSpPr>
            <a:stCxn id="3" idx="5"/>
          </p:cNvCxnSpPr>
          <p:nvPr/>
        </p:nvCxnSpPr>
        <p:spPr>
          <a:xfrm>
            <a:off x="7544268" y="2744788"/>
            <a:ext cx="556124" cy="48586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6" idx="4"/>
            <a:endCxn id="2" idx="7"/>
          </p:cNvCxnSpPr>
          <p:nvPr/>
        </p:nvCxnSpPr>
        <p:spPr bwMode="auto">
          <a:xfrm flipH="1">
            <a:off x="2503708" y="2983712"/>
            <a:ext cx="418944" cy="8869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dash"/>
            <a:round/>
            <a:headEnd type="none" w="med" len="med"/>
            <a:tailEnd type="arrow"/>
          </a:ln>
          <a:effectLst/>
        </p:spPr>
      </p:cxnSp>
      <p:cxnSp>
        <p:nvCxnSpPr>
          <p:cNvPr id="38" name="Straight Connector 37"/>
          <p:cNvCxnSpPr/>
          <p:nvPr/>
        </p:nvCxnSpPr>
        <p:spPr bwMode="auto">
          <a:xfrm>
            <a:off x="5536043" y="5661248"/>
            <a:ext cx="56367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Straight Connector 43"/>
          <p:cNvCxnSpPr>
            <a:stCxn id="2" idx="4"/>
          </p:cNvCxnSpPr>
          <p:nvPr/>
        </p:nvCxnSpPr>
        <p:spPr bwMode="auto">
          <a:xfrm>
            <a:off x="2274580" y="4423872"/>
            <a:ext cx="229128" cy="29153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dash"/>
            <a:round/>
            <a:headEnd type="arrow" w="med" len="med"/>
            <a:tailEnd type="arrow" w="med" len="med"/>
          </a:ln>
          <a:effectLst/>
        </p:spPr>
      </p:cxnSp>
      <p:sp>
        <p:nvSpPr>
          <p:cNvPr id="45" name="TextBox 44"/>
          <p:cNvSpPr txBox="1"/>
          <p:nvPr/>
        </p:nvSpPr>
        <p:spPr>
          <a:xfrm>
            <a:off x="2507218" y="4634855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Request</a:t>
            </a:r>
            <a:endParaRPr lang="en-GB" sz="1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013971" y="476671"/>
            <a:ext cx="35692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DEFICIENCIA DEL SMT</a:t>
            </a:r>
          </a:p>
          <a:p>
            <a:pPr algn="ctr"/>
            <a:r>
              <a:rPr lang="es-E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(Búsqueda y Acceso)</a:t>
            </a:r>
            <a:endParaRPr lang="es-E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0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wmo.int/pages/prog/www/WIS/WIS_images/CoreComponents_InfoEx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36912"/>
            <a:ext cx="4473050" cy="281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85210" y="430100"/>
            <a:ext cx="7209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REQUERIMIENTOS DE LA VMM INSUFICIENTES</a:t>
            </a:r>
            <a:endParaRPr lang="es-ES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36366" y="891765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Del SMT al SIO</a:t>
            </a:r>
            <a:endParaRPr lang="es-ES" sz="1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gtsstructur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866" y="2895335"/>
            <a:ext cx="28575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667756" y="1933122"/>
            <a:ext cx="833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SMT</a:t>
            </a:r>
            <a:endParaRPr lang="es-ES" dirty="0"/>
          </a:p>
        </p:txBody>
      </p:sp>
      <p:sp>
        <p:nvSpPr>
          <p:cNvPr id="7" name="Rectangle 6"/>
          <p:cNvSpPr/>
          <p:nvPr/>
        </p:nvSpPr>
        <p:spPr>
          <a:xfrm>
            <a:off x="6044553" y="1912255"/>
            <a:ext cx="713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SIO</a:t>
            </a:r>
            <a:endParaRPr lang="es-ES" b="1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55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Straight Connector 26"/>
          <p:cNvCxnSpPr>
            <a:stCxn id="23" idx="0"/>
          </p:cNvCxnSpPr>
          <p:nvPr/>
        </p:nvCxnSpPr>
        <p:spPr bwMode="auto">
          <a:xfrm flipH="1" flipV="1">
            <a:off x="7649212" y="5355566"/>
            <a:ext cx="396044" cy="19046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3" name="TextBox 2"/>
          <p:cNvSpPr txBox="1"/>
          <p:nvPr/>
        </p:nvSpPr>
        <p:spPr>
          <a:xfrm>
            <a:off x="3362692" y="369284"/>
            <a:ext cx="31486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WIS SENCILLO</a:t>
            </a:r>
            <a:endParaRPr lang="es-ES" sz="32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4841221" y="4313460"/>
            <a:ext cx="2951685" cy="1512168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SMT Tradicional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(Mejorado)</a:t>
            </a:r>
            <a:endParaRPr kumimoji="0" lang="es-ES" sz="2000" b="0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842412" y="1735829"/>
            <a:ext cx="2520280" cy="162018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Internet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4984916" y="1843841"/>
            <a:ext cx="2664296" cy="1512168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rPr>
              <a:t>Búsqueda, Acceso y Recuperación </a:t>
            </a:r>
          </a:p>
        </p:txBody>
      </p:sp>
      <p:cxnSp>
        <p:nvCxnSpPr>
          <p:cNvPr id="15" name="Straight Connector 14"/>
          <p:cNvCxnSpPr>
            <a:stCxn id="6" idx="6"/>
          </p:cNvCxnSpPr>
          <p:nvPr/>
        </p:nvCxnSpPr>
        <p:spPr bwMode="auto">
          <a:xfrm>
            <a:off x="3362692" y="2545919"/>
            <a:ext cx="162222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1591744" y="4957451"/>
            <a:ext cx="1008112" cy="504056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800" dirty="0" smtClean="0">
                <a:latin typeface="Arial" pitchFamily="34" charset="0"/>
                <a:cs typeface="Arial" pitchFamily="34" charset="0"/>
              </a:rPr>
              <a:t>Usuario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Straight Connector 17"/>
          <p:cNvCxnSpPr>
            <a:stCxn id="6" idx="4"/>
            <a:endCxn id="16" idx="0"/>
          </p:cNvCxnSpPr>
          <p:nvPr/>
        </p:nvCxnSpPr>
        <p:spPr bwMode="auto">
          <a:xfrm flipH="1">
            <a:off x="2095800" y="3356009"/>
            <a:ext cx="6752" cy="16014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cxnSp>
        <p:nvCxnSpPr>
          <p:cNvPr id="20" name="Straight Connector 19"/>
          <p:cNvCxnSpPr>
            <a:stCxn id="7" idx="2"/>
            <a:endCxn id="4" idx="0"/>
          </p:cNvCxnSpPr>
          <p:nvPr/>
        </p:nvCxnSpPr>
        <p:spPr bwMode="auto">
          <a:xfrm>
            <a:off x="6317064" y="3356009"/>
            <a:ext cx="0" cy="95745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21" name="Rectangle 20"/>
          <p:cNvSpPr/>
          <p:nvPr/>
        </p:nvSpPr>
        <p:spPr bwMode="auto">
          <a:xfrm>
            <a:off x="7524328" y="4103759"/>
            <a:ext cx="792088" cy="4053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NMHS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7649212" y="5546028"/>
            <a:ext cx="792088" cy="4053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sz="1600" dirty="0">
                <a:latin typeface="Arial" pitchFamily="34" charset="0"/>
                <a:cs typeface="Arial" pitchFamily="34" charset="0"/>
              </a:rPr>
              <a:t>NMHS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cxnSp>
        <p:nvCxnSpPr>
          <p:cNvPr id="25" name="Straight Connector 24"/>
          <p:cNvCxnSpPr>
            <a:stCxn id="21" idx="2"/>
          </p:cNvCxnSpPr>
          <p:nvPr/>
        </p:nvCxnSpPr>
        <p:spPr bwMode="auto">
          <a:xfrm flipH="1">
            <a:off x="7649212" y="4509120"/>
            <a:ext cx="271160" cy="21602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  <p:sp>
        <p:nvSpPr>
          <p:cNvPr id="34" name="Freeform 33"/>
          <p:cNvSpPr/>
          <p:nvPr/>
        </p:nvSpPr>
        <p:spPr bwMode="auto">
          <a:xfrm>
            <a:off x="2245778" y="2660296"/>
            <a:ext cx="2626473" cy="2157364"/>
          </a:xfrm>
          <a:custGeom>
            <a:avLst/>
            <a:gdLst>
              <a:gd name="connsiteX0" fmla="*/ 6103 w 2626473"/>
              <a:gd name="connsiteY0" fmla="*/ 2157364 h 2157364"/>
              <a:gd name="connsiteX1" fmla="*/ 238115 w 2626473"/>
              <a:gd name="connsiteY1" fmla="*/ 1010952 h 2157364"/>
              <a:gd name="connsiteX2" fmla="*/ 1561947 w 2626473"/>
              <a:gd name="connsiteY2" fmla="*/ 137495 h 2157364"/>
              <a:gd name="connsiteX3" fmla="*/ 2626473 w 2626473"/>
              <a:gd name="connsiteY3" fmla="*/ 14665 h 2157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6473" h="2157364">
                <a:moveTo>
                  <a:pt x="6103" y="2157364"/>
                </a:moveTo>
                <a:cubicBezTo>
                  <a:pt x="-7545" y="1752480"/>
                  <a:pt x="-21192" y="1347597"/>
                  <a:pt x="238115" y="1010952"/>
                </a:cubicBezTo>
                <a:cubicBezTo>
                  <a:pt x="497422" y="674307"/>
                  <a:pt x="1163887" y="303543"/>
                  <a:pt x="1561947" y="137495"/>
                </a:cubicBezTo>
                <a:cubicBezTo>
                  <a:pt x="1960007" y="-28553"/>
                  <a:pt x="2293240" y="-6944"/>
                  <a:pt x="2626473" y="14665"/>
                </a:cubicBez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arrow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6" name="Freeform 35"/>
          <p:cNvSpPr/>
          <p:nvPr/>
        </p:nvSpPr>
        <p:spPr bwMode="auto">
          <a:xfrm>
            <a:off x="7843377" y="4531057"/>
            <a:ext cx="249745" cy="941695"/>
          </a:xfrm>
          <a:custGeom>
            <a:avLst/>
            <a:gdLst>
              <a:gd name="connsiteX0" fmla="*/ 154211 w 249745"/>
              <a:gd name="connsiteY0" fmla="*/ 0 h 941695"/>
              <a:gd name="connsiteX1" fmla="*/ 31381 w 249745"/>
              <a:gd name="connsiteY1" fmla="*/ 272955 h 941695"/>
              <a:gd name="connsiteX2" fmla="*/ 17733 w 249745"/>
              <a:gd name="connsiteY2" fmla="*/ 641444 h 941695"/>
              <a:gd name="connsiteX3" fmla="*/ 249745 w 249745"/>
              <a:gd name="connsiteY3" fmla="*/ 941695 h 941695"/>
              <a:gd name="connsiteX4" fmla="*/ 249745 w 249745"/>
              <a:gd name="connsiteY4" fmla="*/ 941695 h 94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745" h="941695">
                <a:moveTo>
                  <a:pt x="154211" y="0"/>
                </a:moveTo>
                <a:cubicBezTo>
                  <a:pt x="104169" y="83024"/>
                  <a:pt x="54127" y="166048"/>
                  <a:pt x="31381" y="272955"/>
                </a:cubicBezTo>
                <a:cubicBezTo>
                  <a:pt x="8635" y="379862"/>
                  <a:pt x="-18661" y="529987"/>
                  <a:pt x="17733" y="641444"/>
                </a:cubicBezTo>
                <a:cubicBezTo>
                  <a:pt x="54127" y="752901"/>
                  <a:pt x="249745" y="941695"/>
                  <a:pt x="249745" y="941695"/>
                </a:cubicBezTo>
                <a:lnTo>
                  <a:pt x="249745" y="941695"/>
                </a:ln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arrow" w="med" len="med"/>
            <a:tailEnd type="arrow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28516" y="5415223"/>
            <a:ext cx="9925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smtClean="0">
                <a:latin typeface="Arial" pitchFamily="34" charset="0"/>
                <a:cs typeface="Arial" pitchFamily="34" charset="0"/>
              </a:rPr>
              <a:t>(Non NMHS)</a:t>
            </a:r>
            <a:endParaRPr lang="es-ES" sz="110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627782" y="5951389"/>
            <a:ext cx="7335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latin typeface="Arial" pitchFamily="34" charset="0"/>
                <a:cs typeface="Arial" pitchFamily="34" charset="0"/>
              </a:rPr>
              <a:t>(Part A)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610266" y="3441967"/>
            <a:ext cx="7393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 smtClean="0">
                <a:latin typeface="Arial" pitchFamily="34" charset="0"/>
                <a:cs typeface="Arial" pitchFamily="34" charset="0"/>
              </a:rPr>
              <a:t>(Part B)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446368" y="3738978"/>
            <a:ext cx="792088" cy="4053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NMHS</a:t>
            </a:r>
          </a:p>
        </p:txBody>
      </p:sp>
      <p:cxnSp>
        <p:nvCxnSpPr>
          <p:cNvPr id="43" name="Straight Connector 42"/>
          <p:cNvCxnSpPr>
            <a:stCxn id="41" idx="0"/>
            <a:endCxn id="6" idx="3"/>
          </p:cNvCxnSpPr>
          <p:nvPr/>
        </p:nvCxnSpPr>
        <p:spPr bwMode="auto">
          <a:xfrm flipV="1">
            <a:off x="842412" y="3118739"/>
            <a:ext cx="369086" cy="62023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65567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195884" y="2456856"/>
            <a:ext cx="4752975" cy="1619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/>
          </a:p>
        </p:txBody>
      </p:sp>
      <p:sp>
        <p:nvSpPr>
          <p:cNvPr id="7" name="Rectangle 6"/>
          <p:cNvSpPr/>
          <p:nvPr/>
        </p:nvSpPr>
        <p:spPr>
          <a:xfrm>
            <a:off x="2195884" y="2510435"/>
            <a:ext cx="4752975" cy="1083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/>
          </a:p>
        </p:txBody>
      </p:sp>
      <p:sp>
        <p:nvSpPr>
          <p:cNvPr id="4" name="Rectangle 3"/>
          <p:cNvSpPr/>
          <p:nvPr/>
        </p:nvSpPr>
        <p:spPr>
          <a:xfrm>
            <a:off x="2195883" y="2348508"/>
            <a:ext cx="1890713" cy="535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/>
          </a:p>
        </p:txBody>
      </p:sp>
      <p:pic>
        <p:nvPicPr>
          <p:cNvPr id="23557" name="Picture 2" descr="C:\Users\Jose\Desktop\Ra34T\gisc-02-localh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700808"/>
            <a:ext cx="5693569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142306" y="2294931"/>
            <a:ext cx="4751784" cy="323850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1001">
            <a:schemeClr val="dk2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050" dirty="0"/>
              <a:t>GISC BRASILIA</a:t>
            </a:r>
          </a:p>
          <a:p>
            <a:pPr>
              <a:defRPr/>
            </a:pPr>
            <a:r>
              <a:rPr lang="en-GB" sz="788" dirty="0"/>
              <a:t>WIS portal of Instituto Nacional de Meteorologia (INMET), Brazil</a:t>
            </a:r>
          </a:p>
        </p:txBody>
      </p:sp>
      <p:sp>
        <p:nvSpPr>
          <p:cNvPr id="23559" name="TextBox 5"/>
          <p:cNvSpPr txBox="1">
            <a:spLocks noChangeArrowheads="1"/>
          </p:cNvSpPr>
          <p:nvPr/>
        </p:nvSpPr>
        <p:spPr bwMode="auto">
          <a:xfrm>
            <a:off x="1547664" y="476672"/>
            <a:ext cx="70555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CENTRO GISC </a:t>
            </a:r>
            <a:r>
              <a:rPr lang="es-ES_tradnl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DEL WMO INFORMATION SYSTEM </a:t>
            </a:r>
            <a:r>
              <a:rPr lang="pt-BR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(WIS)</a:t>
            </a:r>
            <a:endParaRPr lang="pt-BR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494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35696" y="332655"/>
            <a:ext cx="68070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PROGRESO DE LOS SISTEMAS DE OBSERVACIONES</a:t>
            </a:r>
          </a:p>
          <a:p>
            <a:pPr algn="ctr"/>
            <a:r>
              <a:rPr lang="es-ES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(Y asimilación de datos …. Pero aun la VMM)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82885" y="1437805"/>
            <a:ext cx="52934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Énfasis: Mejorar el pronostico del tiempo</a:t>
            </a:r>
            <a:endParaRPr lang="es-E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image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-2"/>
          <a:stretch>
            <a:fillRect/>
          </a:stretch>
        </p:blipFill>
        <p:spPr bwMode="auto">
          <a:xfrm>
            <a:off x="2051094" y="1988840"/>
            <a:ext cx="5616624" cy="4212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281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40" y="1458415"/>
            <a:ext cx="2902713" cy="2203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Mosaico-1_Poster-2_INMET_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640" y="4005064"/>
            <a:ext cx="2841326" cy="188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Jose\Desktop\WWW50DG\G20130301_2345_T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152" y="3800629"/>
            <a:ext cx="2376264" cy="2427497"/>
          </a:xfrm>
          <a:prstGeom prst="rect">
            <a:avLst/>
          </a:prstGeom>
          <a:noFill/>
        </p:spPr>
      </p:pic>
      <p:pic>
        <p:nvPicPr>
          <p:cNvPr id="6" name="Picture 2" descr="http://www.inmet.gov.br/projetos/cga/capre/cosmo7/BRA/prevento10m/web_BRA_prevento10m_201304010000_+3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736" y="1466694"/>
            <a:ext cx="1875281" cy="219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56846" y="476672"/>
            <a:ext cx="7342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OBSERVACIONES DE LA VMMM INSUFICIENTES</a:t>
            </a:r>
            <a:endParaRPr lang="es-ES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47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533979"/>
            <a:ext cx="5510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NUEVAS AREAS DE APLICACIONES</a:t>
            </a:r>
            <a:endParaRPr lang="es-ES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12503"/>
              </p:ext>
            </p:extLst>
          </p:nvPr>
        </p:nvGraphicFramePr>
        <p:xfrm>
          <a:off x="1527810" y="2636913"/>
          <a:ext cx="6088380" cy="237387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79894"/>
                <a:gridCol w="2140421"/>
                <a:gridCol w="523875"/>
                <a:gridCol w="3044190"/>
              </a:tblGrid>
              <a:tr h="59841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Arial"/>
                          <a:ea typeface="Arial"/>
                        </a:rPr>
                        <a:t>No.</a:t>
                      </a:r>
                      <a:endParaRPr lang="en-GB" sz="11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Arial"/>
                          <a:ea typeface="Arial"/>
                        </a:rPr>
                        <a:t>Application Area</a:t>
                      </a:r>
                      <a:endParaRPr lang="en-GB" sz="11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Arial"/>
                          <a:ea typeface="Arial"/>
                        </a:rPr>
                        <a:t>No.</a:t>
                      </a:r>
                      <a:endParaRPr lang="en-GB" sz="11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Arial"/>
                          <a:ea typeface="Arial"/>
                        </a:rPr>
                        <a:t>Application Area</a:t>
                      </a:r>
                      <a:endParaRPr lang="en-GB" sz="11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1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"/>
                          <a:ea typeface="Arial"/>
                        </a:rPr>
                        <a:t>Global NWP</a:t>
                      </a:r>
                      <a:endParaRPr lang="en-GB" sz="11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7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Ocean Applications 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2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High Resolution NWP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8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Agricultural Meteorology 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3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Nowcasting &amp; Very Short-range Forecasting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9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Hydrology 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4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Seasonal to Inter-annual Forecasts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10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Climate Monitoring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5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Aeronautical Meteorology 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11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Climate Applications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6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Atmospheric Chemistry 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/>
                          <a:ea typeface="Arial"/>
                        </a:rPr>
                        <a:t>12</a:t>
                      </a:r>
                      <a:endParaRPr lang="en-GB" sz="110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"/>
                          <a:ea typeface="Arial"/>
                        </a:rPr>
                        <a:t>Space Weather</a:t>
                      </a:r>
                      <a:endParaRPr lang="en-GB" sz="1100" dirty="0">
                        <a:effectLst/>
                        <a:latin typeface="Arial"/>
                        <a:ea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1527175" y="29003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28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2776"/>
            <a:ext cx="4865661" cy="4884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610078"/>
            <a:ext cx="65794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TIPOS DISTINTOS DE ESTACIONES DE SUPERFICIE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1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352" y="1628800"/>
            <a:ext cx="5180515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404664"/>
            <a:ext cx="6397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IMPORTANCIA DE DIFERENTES OBSERVACIONES</a:t>
            </a:r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 bwMode="auto">
          <a:xfrm flipV="1">
            <a:off x="1043608" y="2924944"/>
            <a:ext cx="1440160" cy="1440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10768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AMDAR-observation  control-z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96952"/>
            <a:ext cx="6265862" cy="228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3142408" y="2551698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>
            <a:off x="4700538" y="2040980"/>
            <a:ext cx="0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775" name="Line 7"/>
          <p:cNvSpPr>
            <a:spLocks noChangeShapeType="1"/>
          </p:cNvSpPr>
          <p:nvPr/>
        </p:nvSpPr>
        <p:spPr bwMode="auto">
          <a:xfrm>
            <a:off x="6237833" y="2617242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637583" y="2138948"/>
            <a:ext cx="933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3300"/>
                </a:solidFill>
              </a:rPr>
              <a:t>30 seg</a:t>
            </a:r>
            <a:r>
              <a:rPr lang="pt-BR" altLang="pt-BR"/>
              <a:t>.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5809208" y="2179092"/>
            <a:ext cx="933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3300"/>
                </a:solidFill>
              </a:rPr>
              <a:t>30 seg</a:t>
            </a:r>
            <a:r>
              <a:rPr lang="pt-BR" altLang="pt-BR"/>
              <a:t>.</a:t>
            </a: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4043313" y="1448693"/>
            <a:ext cx="1314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dirty="0">
                <a:solidFill>
                  <a:srgbClr val="FF3300"/>
                </a:solidFill>
              </a:rPr>
              <a:t>7 a 15 min.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1547665" y="1830973"/>
            <a:ext cx="24075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pt-BR" altLang="pt-BR" dirty="0"/>
              <a:t>Primeiros 10 min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40526" y="334700"/>
            <a:ext cx="4480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dirty="0" smtClean="0">
                <a:solidFill>
                  <a:schemeClr val="accent2"/>
                </a:solidFill>
              </a:rPr>
              <a:t>OBSERVACIONES</a:t>
            </a:r>
            <a:r>
              <a:rPr lang="es-ES_tradnl" b="1" dirty="0" smtClean="0">
                <a:solidFill>
                  <a:schemeClr val="accent2"/>
                </a:solidFill>
              </a:rPr>
              <a:t> AMDAR</a:t>
            </a:r>
            <a:endParaRPr lang="es-ES_tradnl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5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\Desktop\Tom4\Projeto-TOM_Mar2013-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1751273"/>
            <a:ext cx="2799955" cy="421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ose\Desktop\Tom4\Projeto-TOM_Mar2013-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613" y="1751273"/>
            <a:ext cx="2988321" cy="198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ose\Desktop\Tom4\Projeto-TOM_Mar2013-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28" y="3986117"/>
            <a:ext cx="3015492" cy="200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/>
          <p:cNvSpPr/>
          <p:nvPr/>
        </p:nvSpPr>
        <p:spPr bwMode="auto">
          <a:xfrm>
            <a:off x="3918730" y="3573016"/>
            <a:ext cx="864096" cy="64807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92030" y="497093"/>
            <a:ext cx="7002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8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MEJORES PRACTICAS, NUEVAS OPCIONES TECNOLOGICAS</a:t>
            </a:r>
            <a:endParaRPr lang="es-ES_tradnl" sz="18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98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1433662" y="1556792"/>
            <a:ext cx="5976664" cy="3200296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99792" y="547948"/>
            <a:ext cx="43499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LA RESPUESTA DE LA OMM</a:t>
            </a:r>
            <a:endParaRPr lang="es-ES_tradnl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6351" y="1628800"/>
            <a:ext cx="581870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NO ES UN NUEVO SISTEMA O </a:t>
            </a:r>
          </a:p>
          <a:p>
            <a:r>
              <a:rPr lang="es-ES" dirty="0" smtClean="0">
                <a:latin typeface="Arial" pitchFamily="34" charset="0"/>
                <a:cs typeface="Arial" pitchFamily="34" charset="0"/>
              </a:rPr>
              <a:t>    SUBSISTEMA DE OBSERVACIONES</a:t>
            </a:r>
          </a:p>
          <a:p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EVOLUCION DEL SISTEMA  ACTUAL</a:t>
            </a:r>
          </a:p>
          <a:p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PARTICIPACION DE SOCIOS </a:t>
            </a:r>
          </a:p>
          <a:p>
            <a:endParaRPr lang="es-ES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s-ES" dirty="0" smtClean="0">
                <a:latin typeface="Arial" pitchFamily="34" charset="0"/>
                <a:cs typeface="Arial" pitchFamily="34" charset="0"/>
              </a:rPr>
              <a:t>MARCO PARA COLABORACION</a:t>
            </a:r>
          </a:p>
          <a:p>
            <a:r>
              <a:rPr lang="es-ES" dirty="0" smtClean="0">
                <a:latin typeface="Arial" pitchFamily="34" charset="0"/>
                <a:cs typeface="Arial" pitchFamily="34" charset="0"/>
              </a:rPr>
              <a:t> </a:t>
            </a:r>
            <a:endParaRPr lang="es-E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185496" y="5189136"/>
            <a:ext cx="2376264" cy="864096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16218" y="5284457"/>
            <a:ext cx="1774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WIGOS</a:t>
            </a:r>
            <a:endParaRPr lang="en-GB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Down Arrow 8"/>
          <p:cNvSpPr/>
          <p:nvPr/>
        </p:nvSpPr>
        <p:spPr bwMode="auto">
          <a:xfrm>
            <a:off x="4211260" y="4757088"/>
            <a:ext cx="288032" cy="432048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83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57465" y="357062"/>
            <a:ext cx="5224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800" b="1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LA VISION DE LA OMM DESPUES DE LA VMM</a:t>
            </a:r>
            <a:endParaRPr lang="pt-BR" sz="1800" b="1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28728" y="1500174"/>
            <a:ext cx="1785950" cy="428628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1857356" y="1857364"/>
            <a:ext cx="857256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857356" y="3214686"/>
            <a:ext cx="857256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857356" y="4572008"/>
            <a:ext cx="857256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214678" y="2214554"/>
            <a:ext cx="2357454" cy="1588"/>
          </a:xfrm>
          <a:prstGeom prst="straightConnector1">
            <a:avLst/>
          </a:prstGeom>
          <a:ln w="38100">
            <a:solidFill>
              <a:schemeClr val="accent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000760" y="2000240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WIGOS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857356" y="1071546"/>
            <a:ext cx="10400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smtClean="0"/>
              <a:t>LA VMM</a:t>
            </a:r>
            <a:endParaRPr lang="en-GB" sz="1600" b="1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214678" y="3643314"/>
            <a:ext cx="2357454" cy="1588"/>
          </a:xfrm>
          <a:prstGeom prst="straightConnector1">
            <a:avLst/>
          </a:prstGeom>
          <a:ln w="38100">
            <a:solidFill>
              <a:schemeClr val="accent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214678" y="5072074"/>
            <a:ext cx="2357454" cy="1588"/>
          </a:xfrm>
          <a:prstGeom prst="straightConnector1">
            <a:avLst/>
          </a:prstGeom>
          <a:ln w="38100">
            <a:solidFill>
              <a:schemeClr val="accent1">
                <a:lumMod val="1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72198" y="3357562"/>
            <a:ext cx="553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WIS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857884" y="4857760"/>
            <a:ext cx="150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NWP, GFCS, …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000232" y="2071678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GOS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000232" y="3429000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GTS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28794" y="4786322"/>
            <a:ext cx="9220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DPFS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5572132" y="1500174"/>
            <a:ext cx="2528260" cy="428628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681941" y="1071545"/>
            <a:ext cx="24454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/>
              <a:t>ESTRATEGIA DE LA OMM</a:t>
            </a:r>
            <a:endParaRPr lang="en-GB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683568" y="2085937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SMO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3568" y="3429000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SMT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2047" y="4817099"/>
            <a:ext cx="8835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SMPD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42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 bwMode="auto">
          <a:xfrm>
            <a:off x="512450" y="1700808"/>
            <a:ext cx="8208912" cy="432048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1088514" y="1988840"/>
            <a:ext cx="3384376" cy="194421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GOS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229498" y="3609020"/>
            <a:ext cx="4275574" cy="2088232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400" b="1" dirty="0" smtClean="0"/>
              <a:t>  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400" b="1" dirty="0" smtClean="0"/>
              <a:t> </a:t>
            </a:r>
            <a:r>
              <a:rPr lang="es-ES" sz="1600" b="1" dirty="0" smtClean="0">
                <a:latin typeface="Arial" pitchFamily="34" charset="0"/>
                <a:cs typeface="Arial" pitchFamily="34" charset="0"/>
              </a:rPr>
              <a:t>MARCO DE EJECUCION: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Gobernabilidad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Gestión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Mecanismos de Colaboración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Otras Actividades (Slide 15)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69302" y="2910135"/>
            <a:ext cx="907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GAW</a:t>
            </a:r>
            <a:endParaRPr lang="en-GB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65547" y="2348880"/>
            <a:ext cx="936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GCW</a:t>
            </a:r>
            <a:endParaRPr lang="en-GB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04738" y="2979149"/>
            <a:ext cx="1141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WHOS</a:t>
            </a:r>
            <a:endParaRPr lang="en-GB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376546" y="3717032"/>
            <a:ext cx="2057238" cy="936104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GCOS, GOOS, GTOS, GFCS, GEOSS, etc.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56939" y="404220"/>
            <a:ext cx="51928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EL CONCEPTO DE WIGOS ES SENCILLO</a:t>
            </a:r>
            <a:endParaRPr lang="en-GB" sz="2000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82313" y="803442"/>
            <a:ext cx="5064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s-ES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Sistema de Sistemas + Marco de Ejecución</a:t>
            </a:r>
            <a:r>
              <a:rPr lang="en-GB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GB" sz="1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63237" y="2194318"/>
            <a:ext cx="28777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dirty="0" smtClean="0"/>
              <a:t>WIGOS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215960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316" y="1556792"/>
            <a:ext cx="6220694" cy="45238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86842" y="476672"/>
            <a:ext cx="5200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EVOLUCION: DEL GOS AL WIGOS</a:t>
            </a:r>
            <a:endParaRPr lang="es-ES" b="1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19672" y="1407614"/>
            <a:ext cx="51155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Marco de referencia de WIGOS: actividades claves</a:t>
            </a:r>
            <a:endParaRPr lang="es-ES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77409" y="3187715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smtClean="0">
                <a:solidFill>
                  <a:srgbClr val="FF0000"/>
                </a:solidFill>
              </a:rPr>
              <a:t>WIS</a:t>
            </a:r>
            <a:endParaRPr lang="es-ES" sz="1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2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88732" y="476672"/>
            <a:ext cx="67808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H" sz="2800" b="1" dirty="0" smtClean="0">
                <a:solidFill>
                  <a:schemeClr val="accent2"/>
                </a:solidFill>
              </a:rPr>
              <a:t>PLAN REGIONAL WIGOS DE LA AR III</a:t>
            </a:r>
            <a:endParaRPr lang="pt-BR" sz="2800" b="1" dirty="0">
              <a:solidFill>
                <a:schemeClr val="accent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2204864"/>
            <a:ext cx="867096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Plan y “Roadmap” Preparado en  noviembre 2012 (San José, CR)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Distribuido en varias instancias de la OMM y RPs de la AR III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Será sometido para aprobación de la AR III (Asunción, 09/2014)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 AR III adaptará su estructura de trabajo para contemplar mejor</a:t>
            </a:r>
          </a:p>
          <a:p>
            <a:pPr lvl="1"/>
            <a:r>
              <a:rPr lang="es-ES_tradnl" dirty="0"/>
              <a:t>l</a:t>
            </a:r>
            <a:r>
              <a:rPr lang="es-ES_tradnl" dirty="0" smtClean="0"/>
              <a:t>a ejecución de WIGOS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46109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3573016"/>
            <a:ext cx="87129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2.   </a:t>
            </a:r>
            <a:r>
              <a:rPr lang="es-E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Colaboración con OMM y otros sistemas de observaciones </a:t>
            </a:r>
            <a:r>
              <a:rPr lang="es-ES" sz="2000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         asociados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Identificar socios y áreas de colaboraciones a nivel regional y regional. Buscar mecanismos de integración con la AR IV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3688" y="476672"/>
            <a:ext cx="6696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IMPLEMENTACION DE LAS ACTIVIDADES DE WIGOS EN LA AR III</a:t>
            </a:r>
            <a:endParaRPr lang="es-ES" sz="1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0332" y="1634024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1.   </a:t>
            </a:r>
            <a:r>
              <a:rPr lang="es-E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Gestión de la implementación de WIGOS en la AR III</a:t>
            </a:r>
          </a:p>
          <a:p>
            <a:pPr lvl="0"/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Desarrollar y mantener actualizado el Plan y reportar progresos al GG de la AR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III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s-E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Proteger las radiofrecuencias usadas en Meteorología, Climatología y Observaciones de la tierra</a:t>
            </a:r>
            <a:endParaRPr lang="es-E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2060848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AutoNum type="arabicPeriod" startAt="3"/>
            </a:pPr>
            <a:r>
              <a:rPr lang="es-E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Diseño, planes y evolución optimizada del WIGOS y sus componentes de observaciones regionales, subregionales y nacionales</a:t>
            </a:r>
          </a:p>
          <a:p>
            <a:pPr marL="457200" lvl="0" indent="-457200">
              <a:buAutoNum type="arabicPeriod" startAt="3"/>
            </a:pP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s-ES" sz="2000" dirty="0" smtClean="0">
                <a:latin typeface="Arial" pitchFamily="34" charset="0"/>
                <a:cs typeface="Arial" pitchFamily="34" charset="0"/>
              </a:rPr>
              <a:t>   Inventarios de las redes nacionales, la mejoría del intercambio regional. Definición de los requerimientos regionales y de las brechas. Mantener tabla de los requerimientos de informaciones de satélites y desarrollar una red regional de radares con base en la experiencia de la AR IV.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548680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 smtClean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endParaRPr lang="es-ES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459385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IMPLEMENTACION DE LAS ACTIVIDADES DE WIGOS EN LA AR III (Cont.)</a:t>
            </a:r>
            <a:endParaRPr lang="es-ES" sz="1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6779" y="3861048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5.   </a:t>
            </a:r>
            <a:r>
              <a:rPr lang="es-E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Gestión integrada de la Calidad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Evaluar y documentar  el estado actual de calibración de los instrumentos meteorológicos. Buscar la adhesión a los Estándares Internacionales. Para el futuro buscar implementar normas basadas en ISO/IEC 17025. </a:t>
            </a:r>
            <a:endParaRPr lang="es-ES_tradn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6779" y="1456931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4.   </a:t>
            </a:r>
            <a:r>
              <a:rPr lang="es-E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Operación y mantenimiento de sistema integrado de observación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" sz="2000" dirty="0" smtClean="0">
                <a:latin typeface="Arial" pitchFamily="34" charset="0"/>
                <a:cs typeface="Arial" pitchFamily="34" charset="0"/>
              </a:rPr>
              <a:t>Intercambio de conocimiento y experiencias entre Miembros de la Región en la operación y mantenimiento de sistemas de observaciones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GB" sz="2000" dirty="0">
              <a:latin typeface="Arial" pitchFamily="34" charset="0"/>
              <a:cs typeface="Arial" pitchFamily="34" charset="0"/>
            </a:endParaRPr>
          </a:p>
          <a:p>
            <a:r>
              <a:rPr lang="en-GB" sz="20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75656" y="459385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IMPLEMENTACION DE LAS ACTIVIDADES DE WIGOS EN LA AR III (Cont.)</a:t>
            </a:r>
            <a:endParaRPr lang="es-ES" sz="1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3500438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7.   </a:t>
            </a:r>
            <a:r>
              <a:rPr lang="es-ES_tradnl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Informaciones sobre WIGOS (WIR)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Miembros deben colaborar para mantener actualizado las base de datos de la OMM sobre WIGOS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WIR)</a:t>
            </a:r>
            <a:endParaRPr lang="es-ES_tradn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5720" y="5072074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8.   </a:t>
            </a:r>
            <a:r>
              <a:rPr lang="es-ES_tradnl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Búsqueda, Accesibilidad y Recuperación de Datos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Uso efectivo de WIS para intercambio de datos</a:t>
            </a:r>
            <a:endParaRPr lang="es-ES_tradn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1589013"/>
            <a:ext cx="84969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AutoNum type="arabicPeriod" startAt="6"/>
            </a:pPr>
            <a:r>
              <a:rPr lang="es-ES_tradnl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Estandarización, Interoperabilidad  de sistemas y Compatibilidad</a:t>
            </a:r>
          </a:p>
          <a:p>
            <a:pPr lvl="0"/>
            <a:r>
              <a:rPr lang="es-ES_tradnl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      De los datos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   La migración a BUFR y generación de metadatos de las     	estaciones</a:t>
            </a:r>
            <a:endParaRPr lang="es-ES_tradn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656" y="459385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IMPLEMENTACION DE LAS ACTIVIDADES DE WIGOS EN LA AR III (Cont.)</a:t>
            </a:r>
            <a:endParaRPr lang="es-ES" sz="1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97839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9.   </a:t>
            </a:r>
            <a:r>
              <a:rPr lang="es-ES_tradnl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Desarrollo de Capacidades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Coordinar las actividades y entrenamiento en las áreas de WIS/WIGOS, métodos de control de calidad, calibración de instrumentos y uso de datos y productos de satélites de orbitas polar y geoestacionaria, especialmente de las nuevas generaciones</a:t>
            </a:r>
            <a:endParaRPr lang="es-E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459385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IMPLEMENTACION DE LAS ACTIVIDADES DE WIGOS EN LA AR III (Cont.)</a:t>
            </a:r>
            <a:endParaRPr lang="es-ES" sz="1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2060848"/>
            <a:ext cx="77768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10.   </a:t>
            </a:r>
            <a:r>
              <a:rPr lang="es-ES_tradnl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Comunicación y “</a:t>
            </a:r>
            <a:r>
              <a:rPr lang="en-US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Outreach”</a:t>
            </a:r>
            <a:endParaRPr lang="en-GB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  <a:p>
            <a:pPr lvl="1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Promoción de WIGOS  a través de la Internet (Sitio web en Asunción) y enlaces con las paginas de los miembros de la Región y con el uso de material producido por la Secretaria de la OMM. También a través de seminarios y reuniones con potenciales socios nacionales.</a:t>
            </a:r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459385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IMPLEMENTACION DE LAS ACTIVIDADES DE WIGOS EN LA AR III (Cont.)</a:t>
            </a:r>
            <a:endParaRPr lang="es-ES" sz="1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107504" y="1484784"/>
            <a:ext cx="8911011" cy="273630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259632" y="332656"/>
            <a:ext cx="7467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es-ES" sz="20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MAPA DE RUTA DEL PLAN REGIONAL DE WIGOS</a:t>
            </a: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es-ES" sz="2000" b="1" dirty="0" smtClean="0">
                <a:solidFill>
                  <a:schemeClr val="accent2"/>
                </a:solidFill>
                <a:latin typeface="Arial" charset="0"/>
                <a:cs typeface="Arial" charset="0"/>
              </a:rPr>
              <a:t>(San Jose, Costa Rica, 2012) 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28600" y="9144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20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3090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304728" y="1533128"/>
            <a:ext cx="8713787" cy="4445017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Nov.2012-Feb.2013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: Consultation with RA Members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 2</a:t>
            </a:r>
            <a:r>
              <a:rPr lang="en-US" sz="1800" baseline="30000" dirty="0">
                <a:latin typeface="Arial" pitchFamily="34" charset="0"/>
                <a:cs typeface="Arial" pitchFamily="34" charset="0"/>
                <a:sym typeface="Wingdings" pitchFamily="2" charset="2"/>
              </a:rPr>
              <a:t>nd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 draft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Mar.2013, ICG-WIGOS: 2</a:t>
            </a:r>
            <a:r>
              <a:rPr lang="en-US" sz="1800" baseline="30000" dirty="0">
                <a:latin typeface="Arial" pitchFamily="34" charset="0"/>
                <a:cs typeface="Arial" pitchFamily="34" charset="0"/>
              </a:rPr>
              <a:t>nd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draft for information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End Apr.2013, WIGOS/WIS Workshop: review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 3rd draft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May.2013, RA-III-MG: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Preliminary approval  (preliminary) Final R-WIP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May.2013, EC-65: Final R-WIP for information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May-Oct.2013: implementation of activities &amp; projects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 progress reports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Oct.2013, Workshop for </a:t>
            </a:r>
            <a:r>
              <a:rPr lang="en-US" sz="18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PRs: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 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review of progress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Oct.2013-Mar.2014: implementation of activities &amp; projects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 progress reports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s-ES" sz="18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Nov.2012, WG-I&amp;TD: </a:t>
            </a:r>
            <a:r>
              <a:rPr lang="es-ES" sz="18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</a:t>
            </a:r>
            <a:r>
              <a:rPr lang="es-ES" sz="18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1st draft -&gt;informe de progreso</a:t>
            </a:r>
            <a:endParaRPr lang="es-ES" sz="1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Mar.2014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, WG-I&amp;TD: review of progress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 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report to ICG-WIGOS &amp; RA-III MG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fr-CH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Mar.2014, 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ICG-WIGOS: review of progress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 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report to EC-66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Jun.2014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, RA-III-MG: review of progress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 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report to EC-66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Sep.2014, XVI-RA-III Session: 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review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 of (preliminary) Final R-WIP</a:t>
            </a:r>
            <a:r>
              <a:rPr lang="en-US" sz="18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  Final R-WIP, </a:t>
            </a:r>
            <a:r>
              <a:rPr lang="en-US" sz="1800" dirty="0">
                <a:latin typeface="Arial" pitchFamily="34" charset="0"/>
                <a:cs typeface="Arial" pitchFamily="34" charset="0"/>
                <a:sym typeface="Wingdings" pitchFamily="2" charset="2"/>
              </a:rPr>
              <a:t>review of progress, status of implementation, etc</a:t>
            </a:r>
            <a:r>
              <a:rPr lang="en-US" sz="1800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. </a:t>
            </a:r>
            <a:r>
              <a:rPr lang="es-ES_tradnl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APPROBACION</a:t>
            </a:r>
            <a:endParaRPr lang="es-ES_tradnl" sz="1800" b="1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Wingdings" pitchFamily="2" charset="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727232" y="1484784"/>
            <a:ext cx="30489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200" b="1" dirty="0" smtClean="0">
              <a:solidFill>
                <a:srgbClr val="FF0000"/>
              </a:solidFill>
            </a:endParaRPr>
          </a:p>
          <a:p>
            <a:endParaRPr lang="en-GB" sz="1200" b="1" dirty="0">
              <a:solidFill>
                <a:srgbClr val="FF0000"/>
              </a:solidFill>
            </a:endParaRPr>
          </a:p>
          <a:p>
            <a:r>
              <a:rPr lang="en-GB" sz="1200" b="1" dirty="0" smtClean="0">
                <a:solidFill>
                  <a:srgbClr val="FF0000"/>
                </a:solidFill>
              </a:rPr>
              <a:t>H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a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s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t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a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a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h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o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r</a:t>
            </a:r>
          </a:p>
          <a:p>
            <a:r>
              <a:rPr lang="en-GB" sz="1200" b="1" dirty="0" smtClean="0">
                <a:solidFill>
                  <a:srgbClr val="FF0000"/>
                </a:solidFill>
              </a:rPr>
              <a:t>a</a:t>
            </a:r>
          </a:p>
          <a:p>
            <a:endParaRPr lang="en-GB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571480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ACTIVIDADES ACTUALES Y PRIORIDADES</a:t>
            </a:r>
            <a:endParaRPr lang="es-ES" sz="2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263" y="1484784"/>
            <a:ext cx="64807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Actividades a corto plazo (en ejecución) 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Intercambio regional de datos de estaciones   	automaticas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Actualización de las informaciones sobre radares 	meteorológicos en la región visando el 	intercambio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regional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Página Web regional (Paraguay) </a:t>
            </a:r>
          </a:p>
          <a:p>
            <a:pPr lvl="1">
              <a:buFont typeface="Arial" pitchFamily="34" charset="0"/>
              <a:buChar char="•"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Prioridades a mediano plazo</a:t>
            </a:r>
            <a:r>
              <a:rPr lang="en-GB" sz="2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endParaRPr lang="en-GB" sz="2000" dirty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Foco en la promoción de WIGOS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Mejoría de las redes nacionales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Implementación de WIS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s-ES_tradnl" sz="2000" dirty="0" smtClean="0">
                <a:latin typeface="Arial" pitchFamily="34" charset="0"/>
                <a:cs typeface="Arial" pitchFamily="34" charset="0"/>
              </a:rPr>
              <a:t>Intercambio de experiencias </a:t>
            </a:r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476672"/>
            <a:ext cx="5108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dirty="0" smtClean="0">
                <a:solidFill>
                  <a:schemeClr val="accent2"/>
                </a:solidFill>
              </a:rPr>
              <a:t>EXPERIENCIAS Y DESAFIOS</a:t>
            </a:r>
            <a:endParaRPr lang="es-ES_tradnl" sz="2800" b="1" dirty="0">
              <a:solidFill>
                <a:schemeClr val="accent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91680" y="2060848"/>
            <a:ext cx="570701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Cooperación Regional en Meteorología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Modelo de Cooperación CRC-SAS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Difusión de Conocimiento en los SMHNs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Compromiso firme y liderazgo de los RPs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Estructura regional de trabajo adecuada</a:t>
            </a: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70936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476672"/>
            <a:ext cx="4272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ALGUNAS CONCLUSIONES</a:t>
            </a:r>
            <a:endParaRPr lang="es-ES_tradnl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348880"/>
            <a:ext cx="757053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WIGOS es un </a:t>
            </a:r>
            <a:r>
              <a:rPr lang="es-ES_tradnl" b="1" dirty="0" smtClean="0">
                <a:solidFill>
                  <a:srgbClr val="FF0000"/>
                </a:solidFill>
              </a:rPr>
              <a:t>SHALL</a:t>
            </a:r>
            <a:r>
              <a:rPr lang="es-ES_tradnl" dirty="0" smtClean="0"/>
              <a:t> para la OMM, no es una opción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El marco de ejecución de WIGOS será aprobado en 2015</a:t>
            </a:r>
          </a:p>
          <a:p>
            <a:r>
              <a:rPr lang="es-ES_tradnl" dirty="0"/>
              <a:t> </a:t>
            </a:r>
            <a:r>
              <a:rPr lang="es-ES_tradnl" dirty="0" smtClean="0"/>
              <a:t>    durante el Congreso de la OMM</a:t>
            </a:r>
          </a:p>
          <a:p>
            <a:endParaRPr lang="es-ES_tradn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_tradnl" dirty="0" smtClean="0"/>
              <a:t>Las Asociaciones Regionales tienen que presentar</a:t>
            </a:r>
          </a:p>
          <a:p>
            <a:r>
              <a:rPr lang="es-ES_tradnl" dirty="0"/>
              <a:t> </a:t>
            </a:r>
            <a:r>
              <a:rPr lang="es-ES_tradnl" dirty="0" smtClean="0"/>
              <a:t>    proyectos específicos para ejecución de WIGOS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12567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000" y="381000"/>
            <a:ext cx="7772400" cy="1143000"/>
          </a:xfrm>
          <a:noFill/>
          <a:ln/>
        </p:spPr>
        <p:txBody>
          <a:bodyPr/>
          <a:lstStyle/>
          <a:p>
            <a:pPr algn="l"/>
            <a:r>
              <a:rPr lang="en-US" sz="3200">
                <a:solidFill>
                  <a:schemeClr val="bg1"/>
                </a:solidFill>
                <a:latin typeface="Arial Narrow" pitchFamily="34" charset="0"/>
              </a:rPr>
              <a:t>World Meteorological Organization</a:t>
            </a:r>
            <a:br>
              <a:rPr lang="en-US" sz="3200">
                <a:solidFill>
                  <a:schemeClr val="bg1"/>
                </a:solidFill>
                <a:latin typeface="Arial Narrow" pitchFamily="34" charset="0"/>
              </a:rPr>
            </a:br>
            <a:r>
              <a:rPr lang="en-US" sz="1800">
                <a:solidFill>
                  <a:schemeClr val="bg1"/>
                </a:solidFill>
                <a:latin typeface="Arial Narrow" pitchFamily="34" charset="0"/>
              </a:rPr>
              <a:t>Working together in weather, climate and water</a:t>
            </a:r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49535" y="1988840"/>
            <a:ext cx="8305800" cy="2736304"/>
          </a:xfrm>
          <a:noFill/>
          <a:ln/>
        </p:spPr>
        <p:txBody>
          <a:bodyPr anchor="ctr"/>
          <a:lstStyle/>
          <a:p>
            <a:endParaRPr lang="pt-BR" sz="6600" i="1" dirty="0" smtClean="0">
              <a:solidFill>
                <a:schemeClr val="bg1"/>
              </a:solidFill>
              <a:latin typeface="Arial Narrow" pitchFamily="34" charset="0"/>
            </a:endParaRPr>
          </a:p>
          <a:p>
            <a:r>
              <a:rPr lang="fr-CH" sz="6600" i="1" dirty="0" smtClean="0">
                <a:solidFill>
                  <a:schemeClr val="bg1"/>
                </a:solidFill>
                <a:latin typeface="Arial Narrow" pitchFamily="34" charset="0"/>
              </a:rPr>
              <a:t>Gracias!</a:t>
            </a:r>
            <a:endParaRPr lang="en-US" sz="6600" i="1" dirty="0">
              <a:solidFill>
                <a:schemeClr val="bg1"/>
              </a:solidFill>
              <a:latin typeface="Arial Narrow" pitchFamily="34" charset="0"/>
            </a:endParaRPr>
          </a:p>
          <a:p>
            <a:endParaRPr lang="en-US" sz="1400" dirty="0">
              <a:solidFill>
                <a:schemeClr val="bg1"/>
              </a:solidFill>
              <a:latin typeface="Arial Narrow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spcBef>
                <a:spcPct val="20000"/>
              </a:spcBef>
            </a:pPr>
            <a:endParaRPr lang="en-US" sz="1400" i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spcBef>
                <a:spcPct val="20000"/>
              </a:spcBef>
            </a:pPr>
            <a:r>
              <a:rPr 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95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assic Photo Album">
  <a:themeElements>
    <a:clrScheme name="WMO_standard_201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_standard_2010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WMO_standard_20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_standard_20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_standard_20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RA-III_WIGOS Implementation Plan_v3</Template>
  <TotalTime>644</TotalTime>
  <Words>1216</Words>
  <Application>Microsoft Office PowerPoint</Application>
  <PresentationFormat>On-screen Show (4:3)</PresentationFormat>
  <Paragraphs>259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Arial Black</vt:lpstr>
      <vt:lpstr>Arial Narrow</vt:lpstr>
      <vt:lpstr>Times</vt:lpstr>
      <vt:lpstr>Wingdings</vt:lpstr>
      <vt:lpstr>Classic Photo Album</vt:lpstr>
      <vt:lpstr>World Meteorological Organization Working together in weather, climate and water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World Meteorological Organization Working together in weather, climate and water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Jose</dc:creator>
  <cp:lastModifiedBy>Jose Arimatea de Sousa Brito</cp:lastModifiedBy>
  <cp:revision>80</cp:revision>
  <dcterms:created xsi:type="dcterms:W3CDTF">2013-05-31T14:40:07Z</dcterms:created>
  <dcterms:modified xsi:type="dcterms:W3CDTF">2014-05-11T19:09:50Z</dcterms:modified>
</cp:coreProperties>
</file>