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3"/>
  </p:notesMasterIdLst>
  <p:sldIdLst>
    <p:sldId id="256" r:id="rId5"/>
    <p:sldId id="287" r:id="rId6"/>
    <p:sldId id="291" r:id="rId7"/>
    <p:sldId id="315" r:id="rId8"/>
    <p:sldId id="336" r:id="rId9"/>
    <p:sldId id="335" r:id="rId10"/>
    <p:sldId id="274" r:id="rId11"/>
    <p:sldId id="318" r:id="rId12"/>
    <p:sldId id="325" r:id="rId13"/>
    <p:sldId id="309" r:id="rId14"/>
    <p:sldId id="288" r:id="rId15"/>
    <p:sldId id="307" r:id="rId16"/>
    <p:sldId id="317" r:id="rId17"/>
    <p:sldId id="316" r:id="rId18"/>
    <p:sldId id="282" r:id="rId19"/>
    <p:sldId id="330" r:id="rId20"/>
    <p:sldId id="322" r:id="rId21"/>
    <p:sldId id="331" r:id="rId22"/>
    <p:sldId id="323" r:id="rId23"/>
    <p:sldId id="332" r:id="rId24"/>
    <p:sldId id="320" r:id="rId25"/>
    <p:sldId id="319" r:id="rId26"/>
    <p:sldId id="321" r:id="rId27"/>
    <p:sldId id="270" r:id="rId28"/>
    <p:sldId id="299" r:id="rId29"/>
    <p:sldId id="333" r:id="rId30"/>
    <p:sldId id="324" r:id="rId31"/>
    <p:sldId id="304" r:id="rId3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0" autoAdjust="0"/>
    <p:restoredTop sz="94712" autoAdjust="0"/>
  </p:normalViewPr>
  <p:slideViewPr>
    <p:cSldViewPr>
      <p:cViewPr varScale="1">
        <p:scale>
          <a:sx n="81" d="100"/>
          <a:sy n="81" d="100"/>
        </p:scale>
        <p:origin x="80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3F65A-EBD7-4D11-99F2-CFBAFB24C02D}" type="datetimeFigureOut">
              <a:rPr lang="pt-BR" smtClean="0"/>
              <a:t>11/05/2014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2285B-5566-427C-B970-D08B245E08A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05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00396-191D-4749-BEA5-E3F0F3549285}" type="slidenum">
              <a:rPr lang="es-AR" smtClean="0">
                <a:solidFill>
                  <a:prstClr val="black"/>
                </a:solidFill>
              </a:rPr>
              <a:pPr/>
              <a:t>23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241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8F756-32E9-48B7-8319-A9F7D98495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E4335-B900-4A24-9657-9462B3DBE6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67D9E-19C0-4234-ACEB-AF4C7DBEA9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FAC03-8D28-41D1-857B-762719BA5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E18EB-8C87-4937-A674-25B4D92CA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0378E-5398-4F5E-9839-04DFF65E0F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FB6CF-9F70-45E4-B3A2-B32CBA79B6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7D56F-7F58-457A-B95B-072181E8AE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C2DA4-5273-4BD7-B2D4-7F9AD72F77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06232-6954-4607-AB14-ABE3998B19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0BC2C-8498-4BEE-BA52-E27C60388D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613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130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631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9165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112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668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424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16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612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1334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726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544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427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285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7173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9761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681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0876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4145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352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3224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11141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8482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7547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8943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495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0474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7045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8816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9502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572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11/05/2014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06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59766F-4F29-4CF3-91D6-4508159839F1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11/05/2014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816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11/05/2014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612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E50ADBD-5E53-4DE3-92F6-2DAB658A5322}" type="datetimeFigureOut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11/05/2014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F5666E-11B3-4EB4-8846-112B31B76FB3}" type="slidenum">
              <a:rPr lang="es-A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A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5380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  <a:noFill/>
          <a:ln/>
        </p:spPr>
        <p:txBody>
          <a:bodyPr/>
          <a:lstStyle/>
          <a:p>
            <a:pPr algn="l"/>
            <a:r>
              <a:rPr lang="en-US" sz="3200" dirty="0">
                <a:solidFill>
                  <a:schemeClr val="bg1"/>
                </a:solidFill>
                <a:latin typeface="Arial Narrow" pitchFamily="34" charset="0"/>
              </a:rPr>
              <a:t>World Meteorological Organization</a:t>
            </a:r>
            <a:br>
              <a:rPr lang="en-US" sz="3200" dirty="0">
                <a:solidFill>
                  <a:schemeClr val="bg1"/>
                </a:solidFill>
                <a:latin typeface="Arial Narrow" pitchFamily="34" charset="0"/>
              </a:rPr>
            </a:br>
            <a:r>
              <a:rPr lang="en-US" sz="1800" dirty="0">
                <a:solidFill>
                  <a:schemeClr val="bg1"/>
                </a:solidFill>
                <a:latin typeface="Arial Narrow" pitchFamily="34" charset="0"/>
              </a:rPr>
              <a:t>Working together in weather, climate and water</a:t>
            </a:r>
            <a:endParaRPr 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548508"/>
            <a:ext cx="8305800" cy="3456384"/>
          </a:xfrm>
          <a:noFill/>
          <a:ln/>
        </p:spPr>
        <p:txBody>
          <a:bodyPr anchor="ctr"/>
          <a:lstStyle/>
          <a:p>
            <a:r>
              <a:rPr lang="es-ES" sz="3600" dirty="0" smtClean="0">
                <a:solidFill>
                  <a:schemeClr val="bg1"/>
                </a:solidFill>
                <a:latin typeface="Arial Narrow" pitchFamily="34" charset="0"/>
              </a:rPr>
              <a:t>Grupo de Trabajo sobre Infraestructura y Desarrollo Tecnológico de la AR III</a:t>
            </a:r>
          </a:p>
          <a:p>
            <a:endParaRPr lang="es-ES" sz="3600" dirty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es-ES" sz="3600" dirty="0" smtClean="0">
                <a:solidFill>
                  <a:schemeClr val="bg1"/>
                </a:solidFill>
                <a:latin typeface="Arial Narrow" pitchFamily="34" charset="0"/>
              </a:rPr>
              <a:t>Informe del Presidente</a:t>
            </a:r>
          </a:p>
          <a:p>
            <a:endParaRPr lang="es-ES" sz="3600" dirty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es-ES" sz="3600" dirty="0" smtClean="0">
                <a:solidFill>
                  <a:schemeClr val="bg1"/>
                </a:solidFill>
                <a:latin typeface="Arial Narrow" pitchFamily="34" charset="0"/>
              </a:rPr>
              <a:t>(Asunción, 12-16 mayo 2014)</a:t>
            </a: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chemeClr val="bg1"/>
                </a:solidFill>
              </a:rPr>
              <a:t>Punto Focal de WIGOS para la AR III</a:t>
            </a:r>
            <a:endParaRPr lang="es-ES" sz="1200" i="1" dirty="0" smtClean="0">
              <a:solidFill>
                <a:schemeClr val="bg1"/>
              </a:solidFill>
            </a:endParaRPr>
          </a:p>
          <a:p>
            <a:endParaRPr lang="en-GB" sz="1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 bwMode="auto">
          <a:xfrm>
            <a:off x="1475656" y="1844824"/>
            <a:ext cx="6192688" cy="381642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771800" y="2420888"/>
            <a:ext cx="3286148" cy="2643206"/>
            <a:chOff x="2000232" y="3357562"/>
            <a:chExt cx="2500330" cy="2071702"/>
          </a:xfrm>
        </p:grpSpPr>
        <p:grpSp>
          <p:nvGrpSpPr>
            <p:cNvPr id="3" name="Group 2"/>
            <p:cNvGrpSpPr/>
            <p:nvPr/>
          </p:nvGrpSpPr>
          <p:grpSpPr>
            <a:xfrm>
              <a:off x="2643174" y="3357562"/>
              <a:ext cx="1285884" cy="1285884"/>
              <a:chOff x="4000496" y="2571744"/>
              <a:chExt cx="1285884" cy="1285884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4000496" y="2571744"/>
                <a:ext cx="1285884" cy="1285884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286248" y="3071810"/>
                <a:ext cx="7104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SMO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" name="Group 3"/>
            <p:cNvGrpSpPr/>
            <p:nvPr/>
          </p:nvGrpSpPr>
          <p:grpSpPr>
            <a:xfrm>
              <a:off x="2000232" y="4071942"/>
              <a:ext cx="1285884" cy="1285884"/>
              <a:chOff x="2357422" y="4071942"/>
              <a:chExt cx="1285884" cy="1285884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2357422" y="4071942"/>
                <a:ext cx="1285884" cy="1285884"/>
              </a:xfrm>
              <a:prstGeom prst="ellipse">
                <a:avLst/>
              </a:prstGeom>
              <a:no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664374" y="4601655"/>
                <a:ext cx="6719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SMT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3214678" y="4143380"/>
              <a:ext cx="1285884" cy="1285884"/>
              <a:chOff x="5715008" y="4071942"/>
              <a:chExt cx="1285884" cy="1285884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5715008" y="4071942"/>
                <a:ext cx="1285884" cy="128588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000760" y="4500570"/>
                <a:ext cx="8515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SMPD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6" name="TextBox 15"/>
          <p:cNvSpPr txBox="1"/>
          <p:nvPr/>
        </p:nvSpPr>
        <p:spPr>
          <a:xfrm>
            <a:off x="1833487" y="404664"/>
            <a:ext cx="57012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COMIENZO … GT DE LA VMM  </a:t>
            </a:r>
            <a:endParaRPr lang="es-E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4125859" y="3814276"/>
            <a:ext cx="536540" cy="74852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51628" y="4003870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800" dirty="0" smtClean="0"/>
              <a:t>GD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585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auto">
          <a:xfrm>
            <a:off x="467544" y="1487932"/>
            <a:ext cx="8136904" cy="474938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09655" y="309869"/>
            <a:ext cx="3813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EVOLUCION DE LA VMM</a:t>
            </a:r>
            <a:endParaRPr lang="pt-BR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9113" y="1850524"/>
            <a:ext cx="1785950" cy="428628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1917741" y="2207714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917741" y="3565036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917741" y="4922358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275063" y="256490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061145" y="2350590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WIGOS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831731" y="1472544"/>
            <a:ext cx="10400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/>
              <a:t>LA VMM</a:t>
            </a:r>
            <a:endParaRPr lang="en-GB" sz="1600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75063" y="399366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275063" y="542242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132583" y="3707912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WIS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918269" y="5208110"/>
            <a:ext cx="150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NWP, GFCS, …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945457" y="2405509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GOS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002010" y="3779350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GTS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38696" y="5115777"/>
            <a:ext cx="92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DPFS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5632517" y="1850524"/>
            <a:ext cx="2528260" cy="428628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688134" y="1487932"/>
            <a:ext cx="24454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/>
              <a:t>ESTRATEGIA DE LA OMM</a:t>
            </a:r>
            <a:endParaRPr lang="en-GB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43953" y="2436287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SMO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3953" y="377935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SMT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6808" y="5146554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SMPD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42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403648" y="1916832"/>
            <a:ext cx="6264696" cy="388843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91361" y="390834"/>
            <a:ext cx="61722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s-ES_tradnl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MODELO DE </a:t>
            </a:r>
            <a:r>
              <a:rPr lang="es-ES_tradnl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TRABAJO DE LOS SNMHs</a:t>
            </a:r>
            <a:endParaRPr lang="es-ES_tradnl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7763" y="2873222"/>
            <a:ext cx="594066" cy="145816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6" name="Rectangle 5"/>
          <p:cNvSpPr/>
          <p:nvPr/>
        </p:nvSpPr>
        <p:spPr>
          <a:xfrm>
            <a:off x="3875895" y="2873222"/>
            <a:ext cx="594066" cy="145816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/>
          <p:cNvSpPr/>
          <p:nvPr/>
        </p:nvSpPr>
        <p:spPr>
          <a:xfrm>
            <a:off x="5064027" y="2873222"/>
            <a:ext cx="594066" cy="145816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cxnSp>
        <p:nvCxnSpPr>
          <p:cNvPr id="8" name="Straight Arrow Connector 7"/>
          <p:cNvCxnSpPr>
            <a:stCxn id="5" idx="3"/>
            <a:endCxn id="6" idx="1"/>
          </p:cNvCxnSpPr>
          <p:nvPr/>
        </p:nvCxnSpPr>
        <p:spPr>
          <a:xfrm>
            <a:off x="3281829" y="3602303"/>
            <a:ext cx="594066" cy="0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69961" y="3600452"/>
            <a:ext cx="594066" cy="0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5400000">
            <a:off x="2635983" y="3415971"/>
            <a:ext cx="69762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>
                <a:latin typeface="Arial" panose="020B0604020202020204" pitchFamily="34" charset="0"/>
                <a:cs typeface="Arial" panose="020B0604020202020204" pitchFamily="34" charset="0"/>
              </a:rPr>
              <a:t>Monitoreo</a:t>
            </a:r>
          </a:p>
        </p:txBody>
      </p:sp>
      <p:sp>
        <p:nvSpPr>
          <p:cNvPr id="13" name="TextBox 12"/>
          <p:cNvSpPr txBox="1"/>
          <p:nvPr/>
        </p:nvSpPr>
        <p:spPr>
          <a:xfrm rot="5400000">
            <a:off x="3568629" y="3473682"/>
            <a:ext cx="120417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_tradnl" dirty="0"/>
              <a:t>Productos/Servicios</a:t>
            </a:r>
          </a:p>
        </p:txBody>
      </p:sp>
      <p:sp>
        <p:nvSpPr>
          <p:cNvPr id="14" name="TextBox 13"/>
          <p:cNvSpPr txBox="1"/>
          <p:nvPr/>
        </p:nvSpPr>
        <p:spPr>
          <a:xfrm rot="5400000">
            <a:off x="4662792" y="3473681"/>
            <a:ext cx="139653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_tradnl" dirty="0"/>
              <a:t>Atención a los Usuarios</a:t>
            </a:r>
          </a:p>
        </p:txBody>
      </p:sp>
      <p:sp>
        <p:nvSpPr>
          <p:cNvPr id="19" name="Oval 18"/>
          <p:cNvSpPr/>
          <p:nvPr/>
        </p:nvSpPr>
        <p:spPr>
          <a:xfrm>
            <a:off x="5604087" y="3143252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0" name="Oval 19"/>
          <p:cNvSpPr/>
          <p:nvPr/>
        </p:nvSpPr>
        <p:spPr>
          <a:xfrm>
            <a:off x="5604087" y="3494291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1" name="Oval 20"/>
          <p:cNvSpPr/>
          <p:nvPr/>
        </p:nvSpPr>
        <p:spPr>
          <a:xfrm>
            <a:off x="5604087" y="3865514"/>
            <a:ext cx="216024" cy="216024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cxnSp>
        <p:nvCxnSpPr>
          <p:cNvPr id="22" name="Straight Arrow Connector 21"/>
          <p:cNvCxnSpPr>
            <a:stCxn id="19" idx="6"/>
          </p:cNvCxnSpPr>
          <p:nvPr/>
        </p:nvCxnSpPr>
        <p:spPr>
          <a:xfrm>
            <a:off x="5820111" y="3251264"/>
            <a:ext cx="432048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820111" y="3605501"/>
            <a:ext cx="432048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820111" y="3959739"/>
            <a:ext cx="432048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278039" y="3140987"/>
            <a:ext cx="6270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>
                <a:latin typeface="Arial" panose="020B0604020202020204" pitchFamily="34" charset="0"/>
                <a:cs typeface="Arial" panose="020B0604020202020204" pitchFamily="34" charset="0"/>
              </a:rPr>
              <a:t>Vía Web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90768" y="3474715"/>
            <a:ext cx="7553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>
                <a:latin typeface="Arial" panose="020B0604020202020204" pitchFamily="34" charset="0"/>
                <a:cs typeface="Arial" panose="020B0604020202020204" pitchFamily="34" charset="0"/>
              </a:rPr>
              <a:t>Vía Prensa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0767" y="3855865"/>
            <a:ext cx="75533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>
                <a:latin typeface="Arial" panose="020B0604020202020204" pitchFamily="34" charset="0"/>
                <a:cs typeface="Arial" panose="020B0604020202020204" pitchFamily="34" charset="0"/>
              </a:rPr>
              <a:t>Vía Directa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2471814" y="3140987"/>
            <a:ext cx="21099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2471814" y="3359276"/>
            <a:ext cx="21099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2471814" y="3605501"/>
            <a:ext cx="21099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2471814" y="3849014"/>
            <a:ext cx="21099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2471814" y="4081538"/>
            <a:ext cx="21099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3496952" y="4764295"/>
            <a:ext cx="1315616" cy="32190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52" name="Straight Connector 51"/>
          <p:cNvCxnSpPr/>
          <p:nvPr/>
        </p:nvCxnSpPr>
        <p:spPr>
          <a:xfrm>
            <a:off x="5361059" y="4331384"/>
            <a:ext cx="4763" cy="593864"/>
          </a:xfrm>
          <a:prstGeom prst="line">
            <a:avLst/>
          </a:prstGeom>
          <a:ln w="19050">
            <a:solidFill>
              <a:srgbClr val="0070C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endCxn id="48" idx="3"/>
          </p:cNvCxnSpPr>
          <p:nvPr/>
        </p:nvCxnSpPr>
        <p:spPr>
          <a:xfrm flipH="1">
            <a:off x="4812568" y="4925248"/>
            <a:ext cx="553256" cy="1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" idx="2"/>
          </p:cNvCxnSpPr>
          <p:nvPr/>
        </p:nvCxnSpPr>
        <p:spPr>
          <a:xfrm flipH="1">
            <a:off x="2984795" y="4331384"/>
            <a:ext cx="1" cy="593864"/>
          </a:xfrm>
          <a:prstGeom prst="line">
            <a:avLst/>
          </a:prstGeom>
          <a:ln w="19050">
            <a:solidFill>
              <a:srgbClr val="0070C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endCxn id="48" idx="1"/>
          </p:cNvCxnSpPr>
          <p:nvPr/>
        </p:nvCxnSpPr>
        <p:spPr>
          <a:xfrm>
            <a:off x="2984795" y="4925248"/>
            <a:ext cx="512156" cy="1"/>
          </a:xfrm>
          <a:prstGeom prst="straightConnector1">
            <a:avLst/>
          </a:prstGeom>
          <a:ln w="19050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6" idx="2"/>
            <a:endCxn id="48" idx="0"/>
          </p:cNvCxnSpPr>
          <p:nvPr/>
        </p:nvCxnSpPr>
        <p:spPr>
          <a:xfrm flipH="1">
            <a:off x="4154760" y="4331384"/>
            <a:ext cx="18168" cy="432911"/>
          </a:xfrm>
          <a:prstGeom prst="line">
            <a:avLst/>
          </a:prstGeom>
          <a:ln w="19050">
            <a:solidFill>
              <a:srgbClr val="0070C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3417947" y="4808802"/>
            <a:ext cx="150554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>
                <a:latin typeface="Arial" panose="020B0604020202020204" pitchFamily="34" charset="0"/>
                <a:cs typeface="Arial" panose="020B0604020202020204" pitchFamily="34" charset="0"/>
              </a:rPr>
              <a:t>Desarrollo y Investigación</a:t>
            </a:r>
          </a:p>
        </p:txBody>
      </p:sp>
      <p:cxnSp>
        <p:nvCxnSpPr>
          <p:cNvPr id="16" name="Straight Connector 15"/>
          <p:cNvCxnSpPr/>
          <p:nvPr/>
        </p:nvCxnSpPr>
        <p:spPr bwMode="auto">
          <a:xfrm>
            <a:off x="2984795" y="2564904"/>
            <a:ext cx="237626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>
            <a:endCxn id="7" idx="0"/>
          </p:cNvCxnSpPr>
          <p:nvPr/>
        </p:nvCxnSpPr>
        <p:spPr bwMode="auto">
          <a:xfrm>
            <a:off x="5361059" y="2564904"/>
            <a:ext cx="1" cy="30831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Arrow Connector 25"/>
          <p:cNvCxnSpPr>
            <a:endCxn id="5" idx="0"/>
          </p:cNvCxnSpPr>
          <p:nvPr/>
        </p:nvCxnSpPr>
        <p:spPr bwMode="auto">
          <a:xfrm>
            <a:off x="2984795" y="2564903"/>
            <a:ext cx="1" cy="30831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Straight Arrow Connector 34"/>
          <p:cNvCxnSpPr>
            <a:endCxn id="6" idx="0"/>
          </p:cNvCxnSpPr>
          <p:nvPr/>
        </p:nvCxnSpPr>
        <p:spPr bwMode="auto">
          <a:xfrm>
            <a:off x="4170717" y="2578950"/>
            <a:ext cx="2211" cy="294272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28753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272308"/>
            <a:ext cx="8305800" cy="3456384"/>
          </a:xfrm>
          <a:noFill/>
          <a:ln/>
        </p:spPr>
        <p:txBody>
          <a:bodyPr anchor="ctr"/>
          <a:lstStyle/>
          <a:p>
            <a:r>
              <a:rPr lang="es-ES" dirty="0" smtClean="0">
                <a:solidFill>
                  <a:schemeClr val="bg1"/>
                </a:solidFill>
                <a:latin typeface="Arial Narrow" pitchFamily="34" charset="0"/>
              </a:rPr>
              <a:t>MONITOREO</a:t>
            </a:r>
            <a:endParaRPr lang="es-ES" dirty="0" smtClean="0">
              <a:solidFill>
                <a:schemeClr val="bg1"/>
              </a:solidFill>
              <a:latin typeface="Arial Narrow" pitchFamily="34" charset="0"/>
            </a:endParaRP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rgbClr val="FFFFFF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FF"/>
                </a:solidFill>
              </a:rPr>
              <a:t>Punto Focal de WIGOS para la AR III</a:t>
            </a:r>
            <a:endParaRPr lang="es-ES" sz="1200" i="1" dirty="0" smtClean="0">
              <a:solidFill>
                <a:srgbClr val="FFFFFF"/>
              </a:solidFill>
            </a:endParaRPr>
          </a:p>
          <a:p>
            <a:endParaRPr lang="en-GB" sz="12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55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7" descr="map.p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72816"/>
            <a:ext cx="67056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547664" y="5517232"/>
          <a:ext cx="6858000" cy="381000"/>
        </p:xfrm>
        <a:graphic>
          <a:graphicData uri="http://schemas.openxmlformats.org/drawingml/2006/table">
            <a:tbl>
              <a:tblPr firstRow="1" firstCol="1" bandRow="1"/>
              <a:tblGrid>
                <a:gridCol w="6858000"/>
              </a:tblGrid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report received (2018)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no report received (900)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" name="Picture 3" descr="图例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90" y="5517232"/>
            <a:ext cx="276225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151090"/>
              </p:ext>
            </p:extLst>
          </p:nvPr>
        </p:nvGraphicFramePr>
        <p:xfrm>
          <a:off x="1331640" y="260648"/>
          <a:ext cx="6065912" cy="609600"/>
        </p:xfrm>
        <a:graphic>
          <a:graphicData uri="http://schemas.openxmlformats.org/drawingml/2006/table">
            <a:tbl>
              <a:tblPr firstRow="1" firstCol="1" bandRow="1"/>
              <a:tblGrid>
                <a:gridCol w="6065912"/>
              </a:tblGrid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                           Availability of CLIMAT reports from RBCN stations</a:t>
                      </a:r>
                      <a:endParaRPr lang="en-US" sz="11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                          Monitoring period: 1 to 15 October 2013</a:t>
                      </a:r>
                      <a:endParaRPr lang="en-US" sz="11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effectLst/>
                        <a:latin typeface="Arial" panose="020B0604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688013" y="980728"/>
            <a:ext cx="199285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9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(CLIMAT reports September 2013)</a:t>
            </a:r>
            <a:endParaRPr lang="en-US" sz="1100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rial" panose="020B060402020202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1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\Desktop\Tom4\Projeto-TOM_Mar2013-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751273"/>
            <a:ext cx="2799955" cy="421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ose\Desktop\Tom4\Projeto-TOM_Mar2013-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613" y="1751273"/>
            <a:ext cx="2988321" cy="198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ose\Desktop\Tom4\Projeto-TOM_Mar2013-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28" y="3986117"/>
            <a:ext cx="3015492" cy="200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 bwMode="auto">
          <a:xfrm>
            <a:off x="3918730" y="3573016"/>
            <a:ext cx="864096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63688" y="476672"/>
            <a:ext cx="57178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NUEVAS OPCIONES TECNOLOGICAS</a:t>
            </a:r>
            <a:endParaRPr lang="es-ES_tradnl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98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9680" y="5372547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Times New Roman" charset="0"/>
            </a:endParaRPr>
          </a:p>
        </p:txBody>
      </p:sp>
      <p:pic>
        <p:nvPicPr>
          <p:cNvPr id="3" name="Picture 3" descr="meteor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16832"/>
            <a:ext cx="5472112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radar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65"/>
          <a:stretch>
            <a:fillRect/>
          </a:stretch>
        </p:blipFill>
        <p:spPr>
          <a:xfrm>
            <a:off x="455142" y="2421707"/>
            <a:ext cx="2316162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9752" y="463017"/>
            <a:ext cx="47949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RADARES METEOROLÓGICOS</a:t>
            </a:r>
            <a:endParaRPr lang="es-ES_tradnl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74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a_radares_Brasil_Argentina_Paraguai_V2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5623024" cy="45017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63688" y="404664"/>
            <a:ext cx="6881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BUSQUEDA DE LA INTEGRACION REGIONAL</a:t>
            </a:r>
            <a:endParaRPr lang="pt-BR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13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AMDAR-observation  control-z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96952"/>
            <a:ext cx="6265862" cy="22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3142408" y="255169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>
            <a:off x="4700538" y="2040980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6237833" y="2617242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637583" y="2138948"/>
            <a:ext cx="933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3300"/>
                </a:solidFill>
              </a:rPr>
              <a:t>30 seg</a:t>
            </a:r>
            <a:r>
              <a:rPr lang="pt-BR" altLang="pt-BR"/>
              <a:t>.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5809208" y="2179092"/>
            <a:ext cx="933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3300"/>
                </a:solidFill>
              </a:rPr>
              <a:t>30 seg</a:t>
            </a:r>
            <a:r>
              <a:rPr lang="pt-BR" altLang="pt-BR"/>
              <a:t>.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4043313" y="1448693"/>
            <a:ext cx="1314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dirty="0">
                <a:solidFill>
                  <a:srgbClr val="FF3300"/>
                </a:solidFill>
              </a:rPr>
              <a:t>7 a 15 min.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1547665" y="1830973"/>
            <a:ext cx="24075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altLang="pt-BR" dirty="0"/>
              <a:t>Primeiros 10 min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40526" y="334700"/>
            <a:ext cx="408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OBSERVACIONES AMDAR</a:t>
            </a:r>
            <a:endParaRPr lang="es-ES_tradnl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5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07704" y="476672"/>
            <a:ext cx="6514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HACIA UN PROGRAMA AMDAR REGIONAL</a:t>
            </a:r>
            <a:endParaRPr lang="es-ES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9" t="16797" r="19667" b="8426"/>
          <a:stretch>
            <a:fillRect/>
          </a:stretch>
        </p:blipFill>
        <p:spPr bwMode="auto">
          <a:xfrm>
            <a:off x="1898540" y="1484784"/>
            <a:ext cx="6396152" cy="459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9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352" y="1628800"/>
            <a:ext cx="5180515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28847" y="519063"/>
            <a:ext cx="6635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DIFERENTES TIPOS DE OBSERVACIONES</a:t>
            </a:r>
            <a:endParaRPr lang="pt-BR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 bwMode="auto">
          <a:xfrm flipV="1">
            <a:off x="1043608" y="2924944"/>
            <a:ext cx="1440160" cy="1440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0768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979712" y="408651"/>
            <a:ext cx="66602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altLang="pt-BR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INFORMACIONES AMDAR EN EL SMT</a:t>
            </a:r>
            <a:endParaRPr lang="pt-BR" altLang="pt-BR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6579020"/>
              </p:ext>
            </p:extLst>
          </p:nvPr>
        </p:nvGraphicFramePr>
        <p:xfrm>
          <a:off x="395536" y="1484784"/>
          <a:ext cx="8388449" cy="4564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Gráfico" r:id="rId3" imgW="5495857" imgH="2990940" progId="Excel.Chart.8">
                  <p:embed/>
                </p:oleObj>
              </mc:Choice>
              <mc:Fallback>
                <p:oleObj name="Gráfico" r:id="rId3" imgW="5495857" imgH="299094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484784"/>
                        <a:ext cx="8388449" cy="45648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7631858" y="2873096"/>
            <a:ext cx="8369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altLang="pt-BR" dirty="0" smtClean="0"/>
              <a:t>2013</a:t>
            </a:r>
            <a:endParaRPr lang="pt-BR" altLang="pt-BR" dirty="0"/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7776618" y="3449358"/>
            <a:ext cx="692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198571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\Desktop\ApresentacaoINMET\Yomar\Album_YomarMorada-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545" y="1340768"/>
            <a:ext cx="3657436" cy="2592288"/>
          </a:xfrm>
          <a:prstGeom prst="rect">
            <a:avLst/>
          </a:prstGeom>
          <a:noFill/>
        </p:spPr>
      </p:pic>
      <p:pic>
        <p:nvPicPr>
          <p:cNvPr id="3" name="Picture 2" descr="http://www.inmet.gov.br/ar3/wp-content/uploads/2010/05/ipvpn_ar3-5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645024"/>
            <a:ext cx="3529062" cy="2507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6804248" y="2276872"/>
            <a:ext cx="684076" cy="2160240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300192" y="1700808"/>
            <a:ext cx="2256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Transmisión Automática</a:t>
            </a:r>
            <a:endParaRPr lang="es-ES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043608" y="3068960"/>
            <a:ext cx="1440160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11560" y="5476582"/>
            <a:ext cx="1904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Transmisión Manual</a:t>
            </a:r>
            <a:endParaRPr lang="es-ES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08686" y="461863"/>
            <a:ext cx="3442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EVOLUCION DEL SMT</a:t>
            </a:r>
            <a:endParaRPr lang="es-ES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48264" y="4283223"/>
            <a:ext cx="574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MSS</a:t>
            </a:r>
            <a:endParaRPr lang="en-GB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66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Connector 26"/>
          <p:cNvCxnSpPr>
            <a:stCxn id="23" idx="0"/>
          </p:cNvCxnSpPr>
          <p:nvPr/>
        </p:nvCxnSpPr>
        <p:spPr bwMode="auto">
          <a:xfrm flipH="1" flipV="1">
            <a:off x="7649212" y="5355566"/>
            <a:ext cx="396044" cy="19046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3" name="TextBox 2"/>
          <p:cNvSpPr txBox="1"/>
          <p:nvPr/>
        </p:nvSpPr>
        <p:spPr>
          <a:xfrm>
            <a:off x="1727975" y="447582"/>
            <a:ext cx="6087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COMPONENTES PRINCIPALES DEL WIS</a:t>
            </a:r>
            <a:endParaRPr lang="es-ES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841221" y="4313460"/>
            <a:ext cx="2951685" cy="151216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SMT Tradicional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(Mejorado)</a:t>
            </a:r>
            <a:endParaRPr kumimoji="0" lang="es-ES" sz="2000" b="0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842412" y="1735829"/>
            <a:ext cx="2520280" cy="162018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Internet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4984916" y="1843841"/>
            <a:ext cx="2664296" cy="151216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Búsqueda, Acceso y Recuperación </a:t>
            </a:r>
          </a:p>
        </p:txBody>
      </p:sp>
      <p:cxnSp>
        <p:nvCxnSpPr>
          <p:cNvPr id="15" name="Straight Connector 14"/>
          <p:cNvCxnSpPr>
            <a:stCxn id="6" idx="6"/>
          </p:cNvCxnSpPr>
          <p:nvPr/>
        </p:nvCxnSpPr>
        <p:spPr bwMode="auto">
          <a:xfrm>
            <a:off x="3362692" y="2545919"/>
            <a:ext cx="162222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1591744" y="4957451"/>
            <a:ext cx="1008112" cy="50405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800" dirty="0" smtClean="0">
                <a:latin typeface="Arial" pitchFamily="34" charset="0"/>
                <a:cs typeface="Arial" pitchFamily="34" charset="0"/>
              </a:rPr>
              <a:t>Usuario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Straight Connector 17"/>
          <p:cNvCxnSpPr>
            <a:stCxn id="6" idx="4"/>
            <a:endCxn id="16" idx="0"/>
          </p:cNvCxnSpPr>
          <p:nvPr/>
        </p:nvCxnSpPr>
        <p:spPr bwMode="auto">
          <a:xfrm flipH="1">
            <a:off x="2095800" y="3356009"/>
            <a:ext cx="6752" cy="16014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20" name="Straight Connector 19"/>
          <p:cNvCxnSpPr>
            <a:stCxn id="7" idx="2"/>
            <a:endCxn id="4" idx="0"/>
          </p:cNvCxnSpPr>
          <p:nvPr/>
        </p:nvCxnSpPr>
        <p:spPr bwMode="auto">
          <a:xfrm>
            <a:off x="6317064" y="3356009"/>
            <a:ext cx="0" cy="95745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21" name="Rectangle 20"/>
          <p:cNvSpPr/>
          <p:nvPr/>
        </p:nvSpPr>
        <p:spPr bwMode="auto">
          <a:xfrm>
            <a:off x="7524328" y="4103759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NMHS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7649212" y="5546028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sz="1600" dirty="0">
                <a:latin typeface="Arial" pitchFamily="34" charset="0"/>
                <a:cs typeface="Arial" pitchFamily="34" charset="0"/>
              </a:rPr>
              <a:t>NMHS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cxnSp>
        <p:nvCxnSpPr>
          <p:cNvPr id="25" name="Straight Connector 24"/>
          <p:cNvCxnSpPr>
            <a:stCxn id="21" idx="2"/>
          </p:cNvCxnSpPr>
          <p:nvPr/>
        </p:nvCxnSpPr>
        <p:spPr bwMode="auto">
          <a:xfrm flipH="1">
            <a:off x="7649212" y="4509120"/>
            <a:ext cx="271160" cy="21602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34" name="Freeform 33"/>
          <p:cNvSpPr/>
          <p:nvPr/>
        </p:nvSpPr>
        <p:spPr bwMode="auto">
          <a:xfrm>
            <a:off x="2245778" y="2660296"/>
            <a:ext cx="2626473" cy="2157364"/>
          </a:xfrm>
          <a:custGeom>
            <a:avLst/>
            <a:gdLst>
              <a:gd name="connsiteX0" fmla="*/ 6103 w 2626473"/>
              <a:gd name="connsiteY0" fmla="*/ 2157364 h 2157364"/>
              <a:gd name="connsiteX1" fmla="*/ 238115 w 2626473"/>
              <a:gd name="connsiteY1" fmla="*/ 1010952 h 2157364"/>
              <a:gd name="connsiteX2" fmla="*/ 1561947 w 2626473"/>
              <a:gd name="connsiteY2" fmla="*/ 137495 h 2157364"/>
              <a:gd name="connsiteX3" fmla="*/ 2626473 w 2626473"/>
              <a:gd name="connsiteY3" fmla="*/ 14665 h 2157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6473" h="2157364">
                <a:moveTo>
                  <a:pt x="6103" y="2157364"/>
                </a:moveTo>
                <a:cubicBezTo>
                  <a:pt x="-7545" y="1752480"/>
                  <a:pt x="-21192" y="1347597"/>
                  <a:pt x="238115" y="1010952"/>
                </a:cubicBezTo>
                <a:cubicBezTo>
                  <a:pt x="497422" y="674307"/>
                  <a:pt x="1163887" y="303543"/>
                  <a:pt x="1561947" y="137495"/>
                </a:cubicBezTo>
                <a:cubicBezTo>
                  <a:pt x="1960007" y="-28553"/>
                  <a:pt x="2293240" y="-6944"/>
                  <a:pt x="2626473" y="14665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arrow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6" name="Freeform 35"/>
          <p:cNvSpPr/>
          <p:nvPr/>
        </p:nvSpPr>
        <p:spPr bwMode="auto">
          <a:xfrm>
            <a:off x="7843377" y="4531057"/>
            <a:ext cx="249745" cy="941695"/>
          </a:xfrm>
          <a:custGeom>
            <a:avLst/>
            <a:gdLst>
              <a:gd name="connsiteX0" fmla="*/ 154211 w 249745"/>
              <a:gd name="connsiteY0" fmla="*/ 0 h 941695"/>
              <a:gd name="connsiteX1" fmla="*/ 31381 w 249745"/>
              <a:gd name="connsiteY1" fmla="*/ 272955 h 941695"/>
              <a:gd name="connsiteX2" fmla="*/ 17733 w 249745"/>
              <a:gd name="connsiteY2" fmla="*/ 641444 h 941695"/>
              <a:gd name="connsiteX3" fmla="*/ 249745 w 249745"/>
              <a:gd name="connsiteY3" fmla="*/ 941695 h 941695"/>
              <a:gd name="connsiteX4" fmla="*/ 249745 w 249745"/>
              <a:gd name="connsiteY4" fmla="*/ 941695 h 94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745" h="941695">
                <a:moveTo>
                  <a:pt x="154211" y="0"/>
                </a:moveTo>
                <a:cubicBezTo>
                  <a:pt x="104169" y="83024"/>
                  <a:pt x="54127" y="166048"/>
                  <a:pt x="31381" y="272955"/>
                </a:cubicBezTo>
                <a:cubicBezTo>
                  <a:pt x="8635" y="379862"/>
                  <a:pt x="-18661" y="529987"/>
                  <a:pt x="17733" y="641444"/>
                </a:cubicBezTo>
                <a:cubicBezTo>
                  <a:pt x="54127" y="752901"/>
                  <a:pt x="249745" y="941695"/>
                  <a:pt x="249745" y="941695"/>
                </a:cubicBezTo>
                <a:lnTo>
                  <a:pt x="249745" y="941695"/>
                </a:ln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28516" y="5415223"/>
            <a:ext cx="9925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smtClean="0">
                <a:latin typeface="Arial" pitchFamily="34" charset="0"/>
                <a:cs typeface="Arial" pitchFamily="34" charset="0"/>
              </a:rPr>
              <a:t>(Non NMHS)</a:t>
            </a:r>
            <a:endParaRPr lang="es-ES" sz="110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27782" y="5951389"/>
            <a:ext cx="7335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Arial" pitchFamily="34" charset="0"/>
                <a:cs typeface="Arial" pitchFamily="34" charset="0"/>
              </a:rPr>
              <a:t>(Part A)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10266" y="3441967"/>
            <a:ext cx="739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Arial" pitchFamily="34" charset="0"/>
                <a:cs typeface="Arial" pitchFamily="34" charset="0"/>
              </a:rPr>
              <a:t>(Part B)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446368" y="3738978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NMHS</a:t>
            </a:r>
          </a:p>
        </p:txBody>
      </p:sp>
      <p:cxnSp>
        <p:nvCxnSpPr>
          <p:cNvPr id="43" name="Straight Connector 42"/>
          <p:cNvCxnSpPr>
            <a:stCxn id="41" idx="0"/>
            <a:endCxn id="6" idx="3"/>
          </p:cNvCxnSpPr>
          <p:nvPr/>
        </p:nvCxnSpPr>
        <p:spPr bwMode="auto">
          <a:xfrm flipV="1">
            <a:off x="842412" y="3118739"/>
            <a:ext cx="369086" cy="62023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65567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272308"/>
            <a:ext cx="8305800" cy="3456384"/>
          </a:xfrm>
          <a:noFill/>
          <a:ln/>
        </p:spPr>
        <p:txBody>
          <a:bodyPr anchor="ctr"/>
          <a:lstStyle/>
          <a:p>
            <a:r>
              <a:rPr lang="es-ES" dirty="0" smtClean="0">
                <a:solidFill>
                  <a:schemeClr val="bg1"/>
                </a:solidFill>
                <a:latin typeface="Arial Narrow" pitchFamily="34" charset="0"/>
              </a:rPr>
              <a:t>DESARROLLO EN PRONOSTICOS NUMERICOS</a:t>
            </a: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rgbClr val="FFFFFF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FF"/>
                </a:solidFill>
              </a:rPr>
              <a:t>Punto Focal de WIGOS para la AR III</a:t>
            </a:r>
            <a:endParaRPr lang="es-ES" sz="1200" i="1" dirty="0" smtClean="0">
              <a:solidFill>
                <a:srgbClr val="FFFFFF"/>
              </a:solidFill>
            </a:endParaRPr>
          </a:p>
          <a:p>
            <a:endParaRPr lang="en-GB" sz="12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8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875" y="1742280"/>
            <a:ext cx="3163100" cy="40524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646" y="1916832"/>
            <a:ext cx="3248508" cy="39408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40466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PNT EN VARIOS CENTROS DE LA REGION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84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272308"/>
            <a:ext cx="8305800" cy="3456384"/>
          </a:xfrm>
          <a:noFill/>
          <a:ln/>
        </p:spPr>
        <p:txBody>
          <a:bodyPr anchor="ctr"/>
          <a:lstStyle/>
          <a:p>
            <a:r>
              <a:rPr lang="es-ES" dirty="0" smtClean="0">
                <a:solidFill>
                  <a:schemeClr val="bg1"/>
                </a:solidFill>
                <a:latin typeface="Arial Narrow" pitchFamily="34" charset="0"/>
              </a:rPr>
              <a:t>SERVICIOS AL PUBLICO</a:t>
            </a: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rgbClr val="FFFFFF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FF"/>
                </a:solidFill>
              </a:rPr>
              <a:t>Punto Focal de WIGOS para la AR III</a:t>
            </a:r>
            <a:endParaRPr lang="es-ES" sz="1200" i="1" dirty="0" smtClean="0">
              <a:solidFill>
                <a:srgbClr val="FFFFFF"/>
              </a:solidFill>
            </a:endParaRPr>
          </a:p>
          <a:p>
            <a:endParaRPr lang="en-GB" sz="12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3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628800"/>
            <a:ext cx="5976664" cy="42993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51720" y="404664"/>
            <a:ext cx="5388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 DE ALERTA TEMPRANA</a:t>
            </a:r>
            <a:endParaRPr lang="pt-BR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6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272308"/>
            <a:ext cx="8305800" cy="3456384"/>
          </a:xfrm>
          <a:noFill/>
          <a:ln/>
        </p:spPr>
        <p:txBody>
          <a:bodyPr anchor="ctr"/>
          <a:lstStyle/>
          <a:p>
            <a:r>
              <a:rPr lang="es-ES" dirty="0" smtClean="0">
                <a:solidFill>
                  <a:schemeClr val="bg1"/>
                </a:solidFill>
                <a:latin typeface="Arial Narrow" pitchFamily="34" charset="0"/>
              </a:rPr>
              <a:t>COOPERACION REGIONAL HORIZONTAL</a:t>
            </a: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rgbClr val="FFFFFF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FF"/>
                </a:solidFill>
              </a:rPr>
              <a:t>Punto Focal de WIGOS para la AR III</a:t>
            </a:r>
            <a:endParaRPr lang="es-ES" sz="1200" i="1" dirty="0" smtClean="0">
              <a:solidFill>
                <a:srgbClr val="FFFFFF"/>
              </a:solidFill>
            </a:endParaRPr>
          </a:p>
          <a:p>
            <a:endParaRPr lang="en-GB" sz="12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90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600" b="1" dirty="0">
                <a:solidFill>
                  <a:schemeClr val="accent1">
                    <a:lumMod val="75000"/>
                  </a:schemeClr>
                </a:solidFill>
              </a:rPr>
              <a:t>CRCs </a:t>
            </a:r>
            <a:r>
              <a:rPr lang="es-AR" sz="3600" b="1" dirty="0" smtClean="0">
                <a:solidFill>
                  <a:schemeClr val="accent1">
                    <a:lumMod val="75000"/>
                  </a:schemeClr>
                </a:solidFill>
              </a:rPr>
              <a:t>PROPUESTOS EN AR III</a:t>
            </a:r>
            <a:endParaRPr lang="es-AR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2314600" cy="4525963"/>
          </a:xfrm>
        </p:spPr>
        <p:txBody>
          <a:bodyPr>
            <a:normAutofit/>
          </a:bodyPr>
          <a:lstStyle/>
          <a:p>
            <a:r>
              <a:rPr lang="es-AR" sz="36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CRC-SAS</a:t>
            </a:r>
          </a:p>
          <a:p>
            <a:r>
              <a:rPr lang="es-AR" sz="36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CRC-OSA</a:t>
            </a:r>
          </a:p>
          <a:p>
            <a:r>
              <a:rPr lang="es-AR" sz="36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CRC-NAS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12776"/>
            <a:ext cx="3810000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Elipse"/>
          <p:cNvSpPr/>
          <p:nvPr/>
        </p:nvSpPr>
        <p:spPr>
          <a:xfrm>
            <a:off x="4356787" y="1700808"/>
            <a:ext cx="1368152" cy="4680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800">
              <a:solidFill>
                <a:prstClr val="white"/>
              </a:solidFill>
            </a:endParaRPr>
          </a:p>
        </p:txBody>
      </p:sp>
      <p:sp>
        <p:nvSpPr>
          <p:cNvPr id="5" name="4 Elipse"/>
          <p:cNvSpPr/>
          <p:nvPr/>
        </p:nvSpPr>
        <p:spPr>
          <a:xfrm>
            <a:off x="5508104" y="1700808"/>
            <a:ext cx="2520280" cy="18002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800">
              <a:solidFill>
                <a:prstClr val="white"/>
              </a:solidFill>
            </a:endParaRPr>
          </a:p>
        </p:txBody>
      </p:sp>
      <p:sp>
        <p:nvSpPr>
          <p:cNvPr id="6" name="5 Elipse"/>
          <p:cNvSpPr/>
          <p:nvPr/>
        </p:nvSpPr>
        <p:spPr>
          <a:xfrm>
            <a:off x="4932039" y="3212976"/>
            <a:ext cx="2664297" cy="33123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7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2276873"/>
            <a:ext cx="8928992" cy="2520279"/>
          </a:xfrm>
        </p:spPr>
        <p:txBody>
          <a:bodyPr>
            <a:normAutofit fontScale="90000"/>
          </a:bodyPr>
          <a:lstStyle/>
          <a:p>
            <a:r>
              <a:rPr lang="es-AR" sz="6000" b="1" i="1" dirty="0" smtClean="0">
                <a:solidFill>
                  <a:schemeClr val="accent1">
                    <a:lumMod val="75000"/>
                  </a:schemeClr>
                </a:solidFill>
              </a:rPr>
              <a:t>Centro Regional del Clima </a:t>
            </a:r>
            <a:r>
              <a:rPr lang="es-AR" sz="6000" b="1" i="1" dirty="0">
                <a:solidFill>
                  <a:schemeClr val="accent1">
                    <a:lumMod val="75000"/>
                  </a:schemeClr>
                </a:solidFill>
              </a:rPr>
              <a:t>para el Sur de América del Sur</a:t>
            </a:r>
            <a:r>
              <a:rPr lang="es-AR" sz="4800" b="1" i="1" dirty="0">
                <a:ea typeface="Times New Roman"/>
                <a:cs typeface="Times New Roman"/>
              </a:rPr>
              <a:t/>
            </a:r>
            <a:br>
              <a:rPr lang="es-AR" sz="4800" b="1" i="1" dirty="0">
                <a:ea typeface="Times New Roman"/>
                <a:cs typeface="Times New Roman"/>
              </a:rPr>
            </a:br>
            <a:r>
              <a:rPr lang="es-AR" sz="6000" b="1" i="1" dirty="0" smtClean="0">
                <a:solidFill>
                  <a:schemeClr val="accent1">
                    <a:lumMod val="75000"/>
                  </a:schemeClr>
                </a:solidFill>
              </a:rPr>
              <a:t>CRC-SAS</a:t>
            </a:r>
            <a:endParaRPr lang="es-AR" sz="6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/>
          </p:nvPr>
        </p:nvGraphicFramePr>
        <p:xfrm>
          <a:off x="323528" y="404664"/>
          <a:ext cx="8229601" cy="14116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982"/>
                <a:gridCol w="2367643"/>
                <a:gridCol w="257820"/>
                <a:gridCol w="2352174"/>
                <a:gridCol w="1625982"/>
              </a:tblGrid>
              <a:tr h="1411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100" dirty="0">
                        <a:solidFill>
                          <a:srgbClr val="365F91"/>
                        </a:solidFill>
                        <a:effectLst/>
                        <a:latin typeface="Myriad Pro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400" dirty="0">
                          <a:effectLst/>
                        </a:rPr>
                        <a:t>Centro Climático Regional para el Sur de América del Sur</a:t>
                      </a:r>
                      <a:endParaRPr lang="es-A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100">
                          <a:effectLst/>
                        </a:rPr>
                        <a:t> </a:t>
                      </a:r>
                      <a:endParaRPr lang="es-A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400" dirty="0">
                          <a:effectLst/>
                        </a:rPr>
                        <a:t>Centro Regional do Clima para o Sul da América do Sul</a:t>
                      </a:r>
                      <a:endParaRPr lang="es-A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100" dirty="0">
                        <a:solidFill>
                          <a:srgbClr val="365F91"/>
                        </a:solidFill>
                        <a:effectLst/>
                        <a:latin typeface="Myriad Pro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098" name="Picture 2" descr="http://200.252.242.117/css/header/imagen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2587"/>
            <a:ext cx="904875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http://200.252.242.117/css/header/imagens/logo_om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20688"/>
            <a:ext cx="8763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5474989"/>
            <a:ext cx="562768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82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>
            <p:extLst/>
          </p:nvPr>
        </p:nvGraphicFramePr>
        <p:xfrm>
          <a:off x="323528" y="404664"/>
          <a:ext cx="8229601" cy="14116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982"/>
                <a:gridCol w="2367643"/>
                <a:gridCol w="257820"/>
                <a:gridCol w="2352174"/>
                <a:gridCol w="1625982"/>
              </a:tblGrid>
              <a:tr h="1411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100" dirty="0">
                        <a:solidFill>
                          <a:srgbClr val="365F91"/>
                        </a:solidFill>
                        <a:effectLst/>
                        <a:latin typeface="Myriad Pro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400" dirty="0">
                          <a:effectLst/>
                        </a:rPr>
                        <a:t>Centro </a:t>
                      </a:r>
                      <a:r>
                        <a:rPr lang="es-AR" sz="1400" dirty="0" smtClean="0">
                          <a:effectLst/>
                        </a:rPr>
                        <a:t>Regional del Clima </a:t>
                      </a:r>
                      <a:r>
                        <a:rPr lang="es-AR" sz="1400" dirty="0">
                          <a:effectLst/>
                        </a:rPr>
                        <a:t>para el Sur de América del Sur</a:t>
                      </a:r>
                      <a:endParaRPr lang="es-A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100">
                          <a:effectLst/>
                        </a:rPr>
                        <a:t> </a:t>
                      </a:r>
                      <a:endParaRPr lang="es-A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s-AR" sz="1400">
                          <a:effectLst/>
                        </a:rPr>
                        <a:t>Centro Regional do Clima para o Sul da América do Sul</a:t>
                      </a:r>
                      <a:endParaRPr lang="es-A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100" dirty="0">
                        <a:solidFill>
                          <a:srgbClr val="365F91"/>
                        </a:solidFill>
                        <a:effectLst/>
                        <a:latin typeface="Myriad Pro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Picture 2" descr="http://200.252.242.117/css/header/imagen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2587"/>
            <a:ext cx="904875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" descr="http://200.252.242.117/css/header/imagens/logo_om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20688"/>
            <a:ext cx="8763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76400" y="1844824"/>
            <a:ext cx="766800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AR" sz="3200" b="1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Organización CRC-SAS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8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AR" b="1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Comité ejecutivo: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000" b="1" dirty="0" smtClean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  <a:t>Directores de los Servicios Meteorológicos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20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AR" b="1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Grupos de trabajo: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s-AR" sz="1050" b="1" dirty="0" smtClean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AR" sz="20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GTP1: </a:t>
            </a:r>
            <a: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  <a:t>Gestión de datos, Desarrollo y producción de </a:t>
            </a:r>
            <a:r>
              <a:rPr lang="es-AR" sz="20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productos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s-AR" sz="20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AR" sz="20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GTP2</a:t>
            </a:r>
            <a: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  <a:t>: Infraestructura de TI, Diseño y mantenimiento web </a:t>
            </a:r>
            <a:b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</a:br>
            <a:endParaRPr lang="es-AR" sz="20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AR" sz="20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GTP3</a:t>
            </a:r>
            <a: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  <a:t>: Entrenamiento y desarrollo de capacidades</a:t>
            </a:r>
            <a:b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</a:br>
            <a:endParaRPr lang="es-AR" sz="20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AR" sz="20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GTP4: </a:t>
            </a:r>
            <a:r>
              <a:rPr lang="es-AR" sz="2000" dirty="0">
                <a:solidFill>
                  <a:srgbClr val="4F81BD">
                    <a:lumMod val="75000"/>
                  </a:srgbClr>
                </a:solidFill>
                <a:latin typeface="Calibri"/>
              </a:rPr>
              <a:t>Actividades de investigación asociadas, incluyendo mecanismos de interface con los usuarios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AR" sz="1800" dirty="0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 </a:t>
            </a:r>
            <a:endParaRPr lang="es-AR" sz="1800" dirty="0">
              <a:solidFill>
                <a:srgbClr val="4F81BD">
                  <a:lumMod val="75000"/>
                </a:srgb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133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7667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ACTIVIDADES ACTUALES Y PRIORIDADES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263" y="1484784"/>
            <a:ext cx="64807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Actividades a corto plazo (en ejecución) 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Intercambio regional de datos de estaciones   	automaticas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Actualización de las informaciones sobre radares 	meteorológicos en la región visando el 	intercambio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regional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Página Web regional de WIGOS (Paraguay) </a:t>
            </a:r>
          </a:p>
          <a:p>
            <a:pPr lvl="1">
              <a:buFont typeface="Arial" pitchFamily="34" charset="0"/>
              <a:buChar char="•"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Prioridades a mediano plazo</a:t>
            </a:r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Foco en la promoción de WIGOS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Mejoría de las redes nacionales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Implementación de WIS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Intercambio de experiencias </a:t>
            </a: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476672"/>
            <a:ext cx="5108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chemeClr val="accent2"/>
                </a:solidFill>
              </a:rPr>
              <a:t>EXPERIENCIAS Y DESAFIOS</a:t>
            </a:r>
            <a:endParaRPr lang="es-ES_tradnl" sz="2800" b="1" dirty="0">
              <a:solidFill>
                <a:schemeClr val="accent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2060848"/>
            <a:ext cx="570701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Cooperación Regional en Meteorología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Modelo de Cooperación CRC-SAS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Difusión de Conocimiento en los SMHNs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Compromiso firme y liderazgo de los RPs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Estructura regional de trabajo adecuada</a:t>
            </a: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093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272308"/>
            <a:ext cx="8305800" cy="3456384"/>
          </a:xfrm>
          <a:noFill/>
          <a:ln/>
        </p:spPr>
        <p:txBody>
          <a:bodyPr anchor="ctr"/>
          <a:lstStyle/>
          <a:p>
            <a:r>
              <a:rPr lang="es-ES" dirty="0" smtClean="0">
                <a:solidFill>
                  <a:schemeClr val="bg1"/>
                </a:solidFill>
                <a:latin typeface="Arial Narrow" pitchFamily="34" charset="0"/>
              </a:rPr>
              <a:t>ESTRUCTURA DE TRABAJO</a:t>
            </a:r>
          </a:p>
          <a:p>
            <a:endParaRPr lang="fr-CH" sz="12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rgbClr val="FFFFFF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FF"/>
                </a:solidFill>
              </a:rPr>
              <a:t>Punto Focal de WIGOS para la AR III</a:t>
            </a:r>
            <a:endParaRPr lang="es-ES" sz="1200" i="1" dirty="0" smtClean="0">
              <a:solidFill>
                <a:srgbClr val="FFFFFF"/>
              </a:solidFill>
            </a:endParaRPr>
          </a:p>
          <a:p>
            <a:endParaRPr lang="en-GB" sz="12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18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131840" y="1844824"/>
            <a:ext cx="2160240" cy="648072"/>
          </a:xfrm>
          <a:prstGeom prst="rect">
            <a:avLst/>
          </a:prstGeom>
          <a:noFill/>
          <a:ln w="571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791580" y="3356992"/>
            <a:ext cx="1656184" cy="64807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555776" y="3356992"/>
            <a:ext cx="1656184" cy="64807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319972" y="3356992"/>
            <a:ext cx="1656184" cy="64807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6084168" y="3356992"/>
            <a:ext cx="1656184" cy="64807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619672" y="2924944"/>
            <a:ext cx="523495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Arrow Connector 17"/>
          <p:cNvCxnSpPr>
            <a:endCxn id="6" idx="0"/>
          </p:cNvCxnSpPr>
          <p:nvPr/>
        </p:nvCxnSpPr>
        <p:spPr bwMode="auto">
          <a:xfrm>
            <a:off x="1619672" y="2924944"/>
            <a:ext cx="0" cy="4320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" name="Straight Arrow Connector 18"/>
          <p:cNvCxnSpPr/>
          <p:nvPr/>
        </p:nvCxnSpPr>
        <p:spPr bwMode="auto">
          <a:xfrm>
            <a:off x="3364656" y="2924944"/>
            <a:ext cx="0" cy="4320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5109640" y="2924944"/>
            <a:ext cx="0" cy="4320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>
            <a:off x="6854624" y="2924944"/>
            <a:ext cx="0" cy="4320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>
            <a:off x="4211960" y="2492896"/>
            <a:ext cx="0" cy="4320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3620804" y="1938028"/>
            <a:ext cx="1182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 smtClean="0">
                <a:latin typeface="Arial" panose="020B0604020202020204" pitchFamily="34" charset="0"/>
                <a:cs typeface="Arial" panose="020B0604020202020204" pitchFamily="34" charset="0"/>
              </a:rPr>
              <a:t>GT-IDT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28516" y="3475004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 smtClean="0">
                <a:latin typeface="Arial" panose="020B0604020202020204" pitchFamily="34" charset="0"/>
                <a:cs typeface="Arial" panose="020B0604020202020204" pitchFamily="34" charset="0"/>
              </a:rPr>
              <a:t>SG-OBS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62544" y="3484807"/>
            <a:ext cx="1226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 smtClean="0">
                <a:latin typeface="Arial" panose="020B0604020202020204" pitchFamily="34" charset="0"/>
                <a:cs typeface="Arial" panose="020B0604020202020204" pitchFamily="34" charset="0"/>
              </a:rPr>
              <a:t>SG-ICT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96572" y="3494610"/>
            <a:ext cx="1364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 smtClean="0">
                <a:latin typeface="Arial" panose="020B0604020202020204" pitchFamily="34" charset="0"/>
                <a:cs typeface="Arial" panose="020B0604020202020204" pitchFamily="34" charset="0"/>
              </a:rPr>
              <a:t>SG-PDP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30600" y="3504413"/>
            <a:ext cx="1431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 smtClean="0">
                <a:latin typeface="Arial" panose="020B0604020202020204" pitchFamily="34" charset="0"/>
                <a:cs typeface="Arial" panose="020B0604020202020204" pitchFamily="34" charset="0"/>
              </a:rPr>
              <a:t>SG-PWS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44488" y="425861"/>
            <a:ext cx="7695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PROPUESTA DE NUEVA ESTRUTURA DE TRABAJO</a:t>
            </a:r>
            <a:endParaRPr lang="es-ES_tradnl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 bwMode="auto">
          <a:xfrm>
            <a:off x="1028516" y="4005064"/>
            <a:ext cx="0" cy="165618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2768559" y="4005064"/>
            <a:ext cx="0" cy="165618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>
            <a:off x="4508602" y="4005064"/>
            <a:ext cx="0" cy="165618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/>
          <p:cNvCxnSpPr/>
          <p:nvPr/>
        </p:nvCxnSpPr>
        <p:spPr bwMode="auto">
          <a:xfrm>
            <a:off x="6248645" y="4005064"/>
            <a:ext cx="0" cy="165618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TextBox 35"/>
          <p:cNvSpPr txBox="1"/>
          <p:nvPr/>
        </p:nvSpPr>
        <p:spPr>
          <a:xfrm>
            <a:off x="1028516" y="4437112"/>
            <a:ext cx="15969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/>
              <a:t>Ponente WIGOS</a:t>
            </a:r>
          </a:p>
          <a:p>
            <a:r>
              <a:rPr lang="es-ES_tradnl" sz="1600" dirty="0" smtClean="0"/>
              <a:t>Ponente Satélites</a:t>
            </a:r>
          </a:p>
          <a:p>
            <a:r>
              <a:rPr lang="es-ES_tradnl" sz="1600" dirty="0" smtClean="0"/>
              <a:t>Ponente Radares</a:t>
            </a:r>
            <a:endParaRPr lang="es-ES_tradnl" sz="1600" dirty="0"/>
          </a:p>
        </p:txBody>
      </p:sp>
      <p:sp>
        <p:nvSpPr>
          <p:cNvPr id="37" name="TextBox 36"/>
          <p:cNvSpPr txBox="1"/>
          <p:nvPr/>
        </p:nvSpPr>
        <p:spPr>
          <a:xfrm>
            <a:off x="2789905" y="4432212"/>
            <a:ext cx="1319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600" dirty="0" smtClean="0"/>
              <a:t>Ponente WIS</a:t>
            </a:r>
          </a:p>
          <a:p>
            <a:r>
              <a:rPr lang="fr-CH" sz="1600" dirty="0" smtClean="0"/>
              <a:t>Ponente  </a:t>
            </a:r>
            <a:endParaRPr lang="pt-BR" sz="1600" dirty="0"/>
          </a:p>
        </p:txBody>
      </p:sp>
      <p:sp>
        <p:nvSpPr>
          <p:cNvPr id="38" name="TextBox 37"/>
          <p:cNvSpPr txBox="1"/>
          <p:nvPr/>
        </p:nvSpPr>
        <p:spPr>
          <a:xfrm>
            <a:off x="4541456" y="4432212"/>
            <a:ext cx="1319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600" dirty="0" smtClean="0"/>
              <a:t>Ponente PNT</a:t>
            </a:r>
          </a:p>
          <a:p>
            <a:r>
              <a:rPr lang="fr-CH" sz="1600" dirty="0" smtClean="0"/>
              <a:t>Ponente  </a:t>
            </a:r>
            <a:endParaRPr lang="pt-BR" sz="1600" dirty="0"/>
          </a:p>
        </p:txBody>
      </p:sp>
      <p:sp>
        <p:nvSpPr>
          <p:cNvPr id="39" name="TextBox 38"/>
          <p:cNvSpPr txBox="1"/>
          <p:nvPr/>
        </p:nvSpPr>
        <p:spPr>
          <a:xfrm>
            <a:off x="6293231" y="4432211"/>
            <a:ext cx="2068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/>
              <a:t>Ponente Alertas </a:t>
            </a:r>
          </a:p>
          <a:p>
            <a:r>
              <a:rPr lang="es-ES_tradnl" sz="1600" dirty="0" smtClean="0"/>
              <a:t>Ponente Rel. Usuarios </a:t>
            </a:r>
            <a:endParaRPr lang="es-ES_tradnl" sz="1600" dirty="0"/>
          </a:p>
        </p:txBody>
      </p:sp>
    </p:spTree>
    <p:extLst>
      <p:ext uri="{BB962C8B-B14F-4D97-AF65-F5344CB8AC3E}">
        <p14:creationId xmlns:p14="http://schemas.microsoft.com/office/powerpoint/2010/main" val="129324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  <a:noFill/>
          <a:ln/>
        </p:spPr>
        <p:txBody>
          <a:bodyPr/>
          <a:lstStyle/>
          <a:p>
            <a:pPr algn="l"/>
            <a:r>
              <a:rPr lang="en-US" sz="3200">
                <a:solidFill>
                  <a:schemeClr val="bg1"/>
                </a:solidFill>
                <a:latin typeface="Arial Narrow" pitchFamily="34" charset="0"/>
              </a:rPr>
              <a:t>World Meteorological Organization</a:t>
            </a:r>
            <a:br>
              <a:rPr lang="en-US" sz="3200">
                <a:solidFill>
                  <a:schemeClr val="bg1"/>
                </a:solidFill>
                <a:latin typeface="Arial Narrow" pitchFamily="34" charset="0"/>
              </a:rPr>
            </a:br>
            <a:r>
              <a:rPr lang="en-US" sz="1800">
                <a:solidFill>
                  <a:schemeClr val="bg1"/>
                </a:solidFill>
                <a:latin typeface="Arial Narrow" pitchFamily="34" charset="0"/>
              </a:rPr>
              <a:t>Working together in weather, climate and water</a:t>
            </a: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49535" y="1988840"/>
            <a:ext cx="8305800" cy="2736304"/>
          </a:xfrm>
          <a:noFill/>
          <a:ln/>
        </p:spPr>
        <p:txBody>
          <a:bodyPr anchor="ctr"/>
          <a:lstStyle/>
          <a:p>
            <a:endParaRPr lang="pt-BR" sz="6600" i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fr-CH" sz="6600" i="1" dirty="0" smtClean="0">
                <a:solidFill>
                  <a:schemeClr val="bg1"/>
                </a:solidFill>
                <a:latin typeface="Arial Narrow" pitchFamily="34" charset="0"/>
              </a:rPr>
              <a:t>Gracias!</a:t>
            </a:r>
            <a:endParaRPr lang="en-US" sz="6600" i="1" dirty="0">
              <a:solidFill>
                <a:schemeClr val="bg1"/>
              </a:solidFill>
              <a:latin typeface="Arial Narrow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95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ssic Photo Album">
  <a:themeElements>
    <a:clrScheme name="WMO_standard_201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_standard_2010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WMO_standard_20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RA-III_WIGOS Implementation Plan_v3</Template>
  <TotalTime>933</TotalTime>
  <Words>458</Words>
  <Application>Microsoft Office PowerPoint</Application>
  <PresentationFormat>On-screen Show (4:3)</PresentationFormat>
  <Paragraphs>155</Paragraphs>
  <Slides>28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SimSun</vt:lpstr>
      <vt:lpstr>Arial</vt:lpstr>
      <vt:lpstr>Arial Black</vt:lpstr>
      <vt:lpstr>Arial Narrow</vt:lpstr>
      <vt:lpstr>Calibri</vt:lpstr>
      <vt:lpstr>Myriad Pro</vt:lpstr>
      <vt:lpstr>Times</vt:lpstr>
      <vt:lpstr>Times New Roman</vt:lpstr>
      <vt:lpstr>Wingdings</vt:lpstr>
      <vt:lpstr>Classic Photo Album</vt:lpstr>
      <vt:lpstr>Tema de Office</vt:lpstr>
      <vt:lpstr>1_Tema de Office</vt:lpstr>
      <vt:lpstr>2_Tema de Office</vt:lpstr>
      <vt:lpstr>Gráfico</vt:lpstr>
      <vt:lpstr>World Meteorological Organization Working together in weather, climate and water</vt:lpstr>
      <vt:lpstr>PowerPoint Presentation</vt:lpstr>
      <vt:lpstr>PowerPoint Presentation</vt:lpstr>
      <vt:lpstr>MODELO DE TRABAJO DE LOS SNMHs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CRCs PROPUESTOS EN AR III</vt:lpstr>
      <vt:lpstr>Centro Regional del Clima para el Sur de América del Sur CRC-SAS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World Meteorological Organization Working together in weather, climate and water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Jose</dc:creator>
  <cp:lastModifiedBy>Jose Arimatea de Sousa Brito</cp:lastModifiedBy>
  <cp:revision>110</cp:revision>
  <dcterms:created xsi:type="dcterms:W3CDTF">2013-05-31T14:40:07Z</dcterms:created>
  <dcterms:modified xsi:type="dcterms:W3CDTF">2014-05-11T19:12:50Z</dcterms:modified>
</cp:coreProperties>
</file>