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media/image1.jpeg" ContentType="image/jpeg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media/image2.jpeg" ContentType="image/jpeg"/>
  <Override PartName="/ppt/theme/theme2.xml" ContentType="application/vnd.openxmlformats-officedocument.theme+xml"/>
  <Override PartName="/ppt/media/image3.jpeg" ContentType="image/jpeg"/>
  <Override PartName="/ppt/media/image4.jpeg" ContentType="image/jpeg"/>
  <Override PartName="/ppt/media/image5.jpeg" ContentType="image/jpeg"/>
  <Override PartName="/ppt/media/image6.jpeg" ContentType="image/jpeg"/>
  <Override PartName="/ppt/notesSlides/notesSlide1.xml" ContentType="application/vnd.openxmlformats-officedocument.presentationml.notesSlide+xml"/>
  <Override PartName="/ppt/media/image7.jpeg" ContentType="image/jpeg"/>
  <Override PartName="/ppt/charts/chart1.xml" ContentType="application/vnd.openxmlformats-officedocument.drawingml.chart+xml"/>
  <Override PartName="/ppt/media/image8.jpeg" ContentType="image/jpeg"/>
  <Override PartName="/ppt/media/image9.jpeg" ContentType="image/jpeg"/>
  <Override PartName="/ppt/media/image10.jpeg" ContentType="image/jpeg"/>
</Types>
</file>

<file path=_rels/.rels><?xml version="1.0" encoding="UTF-8" standalone="yes"?>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76" r:id="rId28"/>
    <p:sldId id="277" r:id="rId29"/>
    <p:sldId id="278" r:id="rId30"/>
    <p:sldId id="279" r:id="rId31"/>
    <p:sldId id="280" r:id="rId32"/>
    <p:sldId id="281" r:id="rId33"/>
  </p:sldIdLst>
  <p:sldSz cx="9144000" cy="6858000"/>
  <p:notesSz cx="6858000" cy="9144000"/>
  <p:defaultTextStyle>
    <a:lvl1pPr>
      <a:defRPr sz="2000">
        <a:latin typeface="Arial Bold"/>
        <a:ea typeface="Arial Bold"/>
        <a:cs typeface="Arial Bold"/>
        <a:sym typeface="Arial Bold"/>
      </a:defRPr>
    </a:lvl1pPr>
    <a:lvl2pPr indent="457200">
      <a:defRPr sz="2000">
        <a:latin typeface="Arial Bold"/>
        <a:ea typeface="Arial Bold"/>
        <a:cs typeface="Arial Bold"/>
        <a:sym typeface="Arial Bold"/>
      </a:defRPr>
    </a:lvl2pPr>
    <a:lvl3pPr indent="914400">
      <a:defRPr sz="2000">
        <a:latin typeface="Arial Bold"/>
        <a:ea typeface="Arial Bold"/>
        <a:cs typeface="Arial Bold"/>
        <a:sym typeface="Arial Bold"/>
      </a:defRPr>
    </a:lvl3pPr>
    <a:lvl4pPr indent="1371600">
      <a:defRPr sz="2000">
        <a:latin typeface="Arial Bold"/>
        <a:ea typeface="Arial Bold"/>
        <a:cs typeface="Arial Bold"/>
        <a:sym typeface="Arial Bold"/>
      </a:defRPr>
    </a:lvl4pPr>
    <a:lvl5pPr indent="1828800">
      <a:defRPr sz="2000">
        <a:latin typeface="Arial Bold"/>
        <a:ea typeface="Arial Bold"/>
        <a:cs typeface="Arial Bold"/>
        <a:sym typeface="Arial Bold"/>
      </a:defRPr>
    </a:lvl5pPr>
    <a:lvl6pPr>
      <a:defRPr sz="2000">
        <a:latin typeface="Arial Bold"/>
        <a:ea typeface="Arial Bold"/>
        <a:cs typeface="Arial Bold"/>
        <a:sym typeface="Arial Bold"/>
      </a:defRPr>
    </a:lvl6pPr>
    <a:lvl7pPr>
      <a:defRPr sz="2000">
        <a:latin typeface="Arial Bold"/>
        <a:ea typeface="Arial Bold"/>
        <a:cs typeface="Arial Bold"/>
        <a:sym typeface="Arial Bold"/>
      </a:defRPr>
    </a:lvl7pPr>
    <a:lvl8pPr>
      <a:defRPr sz="2000">
        <a:latin typeface="Arial Bold"/>
        <a:ea typeface="Arial Bold"/>
        <a:cs typeface="Arial Bold"/>
        <a:sym typeface="Arial Bold"/>
      </a:defRPr>
    </a:lvl8pPr>
    <a:lvl9pPr>
      <a:defRPr sz="2000">
        <a:latin typeface="Arial Bold"/>
        <a:ea typeface="Arial Bold"/>
        <a:cs typeface="Arial Bold"/>
        <a:sym typeface="Arial Bold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n" i="on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E7F3F4"/>
          </a:solidFill>
        </a:fill>
      </a:tcStyle>
    </a:wholeTbl>
    <a:band2H>
      <a:tcTxStyle b="def" i="def"/>
      <a:tcStyle>
        <a:tcBdr/>
        <a:fill>
          <a:solidFill>
            <a:srgbClr val="F3F9FA"/>
          </a:solidFill>
        </a:fill>
      </a:tcStyle>
    </a:band2H>
    <a:firstCol>
      <a:tcTxStyle b="on" i="on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BBE0E3"/>
          </a:solidFill>
        </a:fill>
      </a:tcStyle>
    </a:firstCol>
    <a:lastRow>
      <a:tcTxStyle b="on" i="on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BBE0E3"/>
          </a:solidFill>
        </a:fill>
      </a:tcStyle>
    </a:lastRow>
    <a:firstRow>
      <a:tcTxStyle b="on" i="on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BBE0E3"/>
          </a:solidFill>
        </a:fill>
      </a:tcStyle>
    </a:firstRow>
  </a:tblStyle>
  <a:tblStyle styleId="{C7B018BB-80A7-4F77-B60F-C8B233D01FF8}" styleName="">
    <a:tblBg/>
    <a:wholeTbl>
      <a:tcTxStyle b="on" i="on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FFFFFF"/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n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FFFFFF"/>
          </a:solidFill>
        </a:fill>
      </a:tcStyle>
    </a:firstCol>
    <a:lastRow>
      <a:tcTxStyle b="on" i="on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FFFFFF"/>
          </a:solidFill>
        </a:fill>
      </a:tcStyle>
    </a:lastRow>
    <a:firstRow>
      <a:tcTxStyle b="on" i="on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FFFFFF"/>
          </a:solidFill>
        </a:fill>
      </a:tcStyle>
    </a:firstRow>
  </a:tblStyle>
  <a:tblStyle styleId="{EEE7283C-3CF3-47DC-8721-378D4A62B228}" styleName="">
    <a:tblBg/>
    <a:wholeTbl>
      <a:tcTxStyle b="on" i="on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CCCCDA"/>
          </a:solidFill>
        </a:fill>
      </a:tcStyle>
    </a:wholeTbl>
    <a:band2H>
      <a:tcTxStyle b="def" i="def"/>
      <a:tcStyle>
        <a:tcBdr/>
        <a:fill>
          <a:solidFill>
            <a:srgbClr val="E7E7ED"/>
          </a:solidFill>
        </a:fill>
      </a:tcStyle>
    </a:band2H>
    <a:firstCol>
      <a:tcTxStyle b="on" i="on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2E2E8B"/>
          </a:solidFill>
        </a:fill>
      </a:tcStyle>
    </a:firstCol>
    <a:lastRow>
      <a:tcTxStyle b="on" i="on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2E2E8B"/>
          </a:solidFill>
        </a:fill>
      </a:tcStyle>
    </a:lastRow>
    <a:firstRow>
      <a:tcTxStyle b="on" i="on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2E2E8B"/>
          </a:solidFill>
        </a:fill>
      </a:tcStyle>
    </a:firstRow>
  </a:tblStyle>
  <a:tblStyle styleId="{CF821DB8-F4EB-4A41-A1BA-3FCAFE7338EE}" styleName="">
    <a:tblBg/>
    <a:wholeTbl>
      <a:tcTxStyle b="on" i="on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n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BBE0E3"/>
          </a:solidFill>
        </a:fill>
      </a:tcStyle>
    </a:firstCol>
    <a:lastRow>
      <a:tcTxStyle b="on" i="on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bevel/>
            </a:ln>
          </a:top>
          <a:bottom>
            <a:ln w="254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n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bevel/>
            </a:ln>
          </a:top>
          <a:bottom>
            <a:ln w="254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BBE0E3"/>
          </a:solidFill>
        </a:fill>
      </a:tcStyle>
    </a:firstRow>
  </a:tblStyle>
  <a:tblStyle styleId="{33BA23B1-9221-436E-865A-0063620EA4FD}" styleName="">
    <a:tblBg/>
    <a:wholeTbl>
      <a:tcTxStyle b="on" i="on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CACACA"/>
          </a:solidFill>
        </a:fill>
      </a:tcStyle>
    </a:wholeTbl>
    <a:band2H>
      <a:tcTxStyle b="def" i="def"/>
      <a:tcStyle>
        <a:tcBdr/>
        <a:fill>
          <a:solidFill>
            <a:srgbClr val="E6E6E6"/>
          </a:solidFill>
        </a:fill>
      </a:tcStyle>
    </a:band2H>
    <a:firstCol>
      <a:tcTxStyle b="on" i="on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/>
        </a:fill>
      </a:tcStyle>
    </a:firstCol>
    <a:lastRow>
      <a:tcTxStyle b="on" i="on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/>
        </a:fill>
      </a:tcStyle>
    </a:lastRow>
    <a:firstRow>
      <a:tcTxStyle b="on" i="on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/>
        </a:fill>
      </a:tcStyle>
    </a:firstRow>
  </a:tblStyle>
  <a:tblStyle styleId="{2708684C-4D16-4618-839F-0558EEFCDFE6}" styleName="">
    <a:tblBg/>
    <a:wholeTbl>
      <a:tcTxStyle b="on" i="on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12700" cap="flat">
              <a:solidFill>
                <a:srgbClr val="000000"/>
              </a:solidFill>
              <a:prstDash val="solid"/>
              <a:bevel/>
            </a:ln>
          </a:top>
          <a:bottom>
            <a:ln w="127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n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12700" cap="flat">
              <a:solidFill>
                <a:srgbClr val="000000"/>
              </a:solidFill>
              <a:prstDash val="solid"/>
              <a:bevel/>
            </a:ln>
          </a:top>
          <a:bottom>
            <a:ln w="127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n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50800" cap="flat">
              <a:solidFill>
                <a:srgbClr val="000000"/>
              </a:solidFill>
              <a:prstDash val="solid"/>
              <a:bevel/>
            </a:ln>
          </a:top>
          <a:bottom>
            <a:ln w="127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noFill/>
        </a:fill>
      </a:tcStyle>
    </a:lastRow>
    <a:firstRow>
      <a:tcTxStyle b="on" i="on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12700" cap="flat">
              <a:solidFill>
                <a:srgbClr val="000000"/>
              </a:solidFill>
              <a:prstDash val="solid"/>
              <a:bevel/>
            </a:ln>
          </a:top>
          <a:bottom>
            <a:ln w="254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1"/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Relationship Id="rId22" Type="http://schemas.openxmlformats.org/officeDocument/2006/relationships/slide" Target="slides/slide15.xml"/><Relationship Id="rId23" Type="http://schemas.openxmlformats.org/officeDocument/2006/relationships/slide" Target="slides/slide16.xml"/><Relationship Id="rId24" Type="http://schemas.openxmlformats.org/officeDocument/2006/relationships/slide" Target="slides/slide17.xml"/><Relationship Id="rId25" Type="http://schemas.openxmlformats.org/officeDocument/2006/relationships/slide" Target="slides/slide18.xml"/><Relationship Id="rId26" Type="http://schemas.openxmlformats.org/officeDocument/2006/relationships/slide" Target="slides/slide19.xml"/><Relationship Id="rId27" Type="http://schemas.openxmlformats.org/officeDocument/2006/relationships/slide" Target="slides/slide20.xml"/><Relationship Id="rId28" Type="http://schemas.openxmlformats.org/officeDocument/2006/relationships/slide" Target="slides/slide21.xml"/><Relationship Id="rId29" Type="http://schemas.openxmlformats.org/officeDocument/2006/relationships/slide" Target="slides/slide22.xml"/><Relationship Id="rId30" Type="http://schemas.openxmlformats.org/officeDocument/2006/relationships/slide" Target="slides/slide23.xml"/><Relationship Id="rId31" Type="http://schemas.openxmlformats.org/officeDocument/2006/relationships/slide" Target="slides/slide24.xml"/><Relationship Id="rId32" Type="http://schemas.openxmlformats.org/officeDocument/2006/relationships/slide" Target="slides/slide25.xml"/><Relationship Id="rId33" Type="http://schemas.openxmlformats.org/officeDocument/2006/relationships/slide" Target="slides/slide26.xml"/></Relationships>

</file>

<file path=ppt/charts/_rels/chart1.xml.rels><?xml version="1.0" encoding="UTF-8" standalone="yes"?><Relationships xmlns="http://schemas.openxmlformats.org/package/2006/relationships"><Relationship Id="rId1" Type="http://schemas.openxmlformats.org/officeDocument/2006/relationships/package" Target="../embeddings/Microsoft_Excel_Sheet1.xlsx"/></Relationships>
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roundedCorners val="0"/>
  <c:chart>
    <c:title>
      <c:tx>
        <c:rich>
          <a:bodyPr rot="0"/>
          <a:lstStyle/>
          <a:p>
            <a:pPr lvl="0"/>
          </a:p>
        </c:rich>
      </c:tx>
      <c:layout/>
      <c:overlay val="1"/>
    </c:title>
    <c:autoTitleDeleted val="1"/>
    <c:plotArea>
      <c:layout>
        <c:manualLayout>
          <c:layoutTarget val="inner"/>
          <c:xMode val="edge"/>
          <c:yMode val="edge"/>
          <c:x val="0.0825341"/>
          <c:y val="0.0229461"/>
          <c:w val="0.910015"/>
          <c:h val="0.890288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 idx="0">
                  <c:v>Series1</c:v>
                </c:pt>
              </c:strCache>
            </c:strRef>
          </c:tx>
          <c:spPr>
            <a:solidFill>
              <a:srgbClr val="0000D4"/>
            </a:solidFill>
            <a:ln w="12700" cap="flat">
              <a:solidFill>
                <a:srgbClr val="000000"/>
              </a:solidFill>
              <a:prstDash val="solid"/>
              <a:bevel/>
            </a:ln>
            <a:effectLst/>
          </c:spPr>
          <c:invertIfNegative val="0"/>
          <c:dLbls>
            <c:numFmt formatCode="#,##0" sourceLinked="0"/>
            <c:txPr>
              <a:bodyPr/>
              <a:lstStyle/>
              <a:p>
                <a:pPr lvl="0">
                  <a:defRPr b="0" i="0" strike="noStrike" sz="900" u="none">
                    <a:solidFill>
                      <a:srgbClr val="000000"/>
                    </a:solidFill>
                    <a:effectLst/>
                    <a:latin typeface="Arial"/>
                  </a:defRPr>
                </a:pPr>
                <a:r>
                  <a:rPr b="0" i="0" strike="noStrike" sz="900" u="none">
                    <a:solidFill>
                      <a:srgbClr val="000000"/>
                    </a:solidFill>
                    <a:effectLst/>
                    <a:latin typeface="Arial"/>
                  </a:rPr>
                  <a:t/>
                </a:r>
              </a:p>
            </c:txPr>
            <c:dLblPos val="outEnd"/>
            <c:showLegendKey val="0"/>
            <c:showVal val="0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Sheet1!$A$2:$A$25</c:f>
              <c:strCache>
                <c:ptCount val="24"/>
                <c:pt idx="0">
                  <c:v>AMSUA</c:v>
                </c:pt>
                <c:pt idx="1">
                  <c:v>IASI</c:v>
                </c:pt>
                <c:pt idx="2">
                  <c:v>AIRS</c:v>
                </c:pt>
                <c:pt idx="3">
                  <c:v>AIREP</c:v>
                </c:pt>
                <c:pt idx="4">
                  <c:v>GPS-RO</c:v>
                </c:pt>
                <c:pt idx="5">
                  <c:v>TEMP</c:v>
                </c:pt>
                <c:pt idx="6">
                  <c:v>SCAT</c:v>
                </c:pt>
                <c:pt idx="7">
                  <c:v>SYNOP</c:v>
                </c:pt>
                <c:pt idx="8">
                  <c:v>AMSUB</c:v>
                </c:pt>
                <c:pt idx="9">
                  <c:v>GOES</c:v>
                </c:pt>
                <c:pt idx="10">
                  <c:v>METEOSAT</c:v>
                </c:pt>
                <c:pt idx="11">
                  <c:v>DRIBU</c:v>
                </c:pt>
                <c:pt idx="12">
                  <c:v>PILOT</c:v>
                </c:pt>
                <c:pt idx="13">
                  <c:v>HIRS</c:v>
                </c:pt>
                <c:pt idx="14">
                  <c:v>MSG</c:v>
                </c:pt>
                <c:pt idx="15">
                  <c:v>MHS</c:v>
                </c:pt>
                <c:pt idx="16">
                  <c:v>AMSRE</c:v>
                </c:pt>
                <c:pt idx="17">
                  <c:v>SSMI</c:v>
                </c:pt>
                <c:pt idx="18">
                  <c:v>GMS</c:v>
                </c:pt>
                <c:pt idx="19">
                  <c:v>MODIS</c:v>
                </c:pt>
                <c:pt idx="20">
                  <c:v>GOES-R</c:v>
                </c:pt>
                <c:pt idx="21">
                  <c:v>MTSATIMG</c:v>
                </c:pt>
                <c:pt idx="22">
                  <c:v>METEO-R</c:v>
                </c:pt>
                <c:pt idx="23">
                  <c:v>O3</c:v>
                </c:pt>
              </c:strCache>
            </c:strRef>
          </c:cat>
          <c:val>
            <c:numRef>
              <c:f>Sheet1!$B$2:$B$25</c:f>
              <c:numCache>
                <c:ptCount val="24"/>
                <c:pt idx="0">
                  <c:v>17.241184</c:v>
                </c:pt>
                <c:pt idx="1">
                  <c:v>12.006576</c:v>
                </c:pt>
                <c:pt idx="2">
                  <c:v>11.797348</c:v>
                </c:pt>
                <c:pt idx="3">
                  <c:v>9.417379</c:v>
                </c:pt>
                <c:pt idx="4">
                  <c:v>8.631507</c:v>
                </c:pt>
                <c:pt idx="5">
                  <c:v>7.870901</c:v>
                </c:pt>
                <c:pt idx="6">
                  <c:v>5.212824</c:v>
                </c:pt>
                <c:pt idx="7">
                  <c:v>4.230908</c:v>
                </c:pt>
                <c:pt idx="8">
                  <c:v>3.612412</c:v>
                </c:pt>
                <c:pt idx="9">
                  <c:v>3.555333</c:v>
                </c:pt>
                <c:pt idx="10">
                  <c:v>3.295653</c:v>
                </c:pt>
                <c:pt idx="11">
                  <c:v>2.495029</c:v>
                </c:pt>
                <c:pt idx="12">
                  <c:v>2.145171</c:v>
                </c:pt>
                <c:pt idx="13">
                  <c:v>1.944358</c:v>
                </c:pt>
                <c:pt idx="14">
                  <c:v>1.164792</c:v>
                </c:pt>
                <c:pt idx="15">
                  <c:v>1.088679</c:v>
                </c:pt>
                <c:pt idx="16">
                  <c:v>0.870609</c:v>
                </c:pt>
                <c:pt idx="17">
                  <c:v>0.833809</c:v>
                </c:pt>
                <c:pt idx="18">
                  <c:v>0.657963</c:v>
                </c:pt>
                <c:pt idx="19">
                  <c:v>0.600918</c:v>
                </c:pt>
                <c:pt idx="20">
                  <c:v>0.581345</c:v>
                </c:pt>
                <c:pt idx="21">
                  <c:v>0.444628</c:v>
                </c:pt>
                <c:pt idx="22">
                  <c:v>0.328192</c:v>
                </c:pt>
                <c:pt idx="23">
                  <c:v>-0.027517</c:v>
                </c:pt>
              </c:numCache>
            </c:numRef>
          </c:val>
        </c:ser>
        <c:gapWidth val="80"/>
        <c:overlap val="0"/>
        <c:axId val="0"/>
        <c:axId val="1"/>
      </c:barChart>
      <c:catAx>
        <c:axId val="0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ln w="12700" cap="flat">
            <a:solidFill>
              <a:srgbClr val="808080"/>
            </a:solidFill>
            <a:prstDash val="solid"/>
            <a:bevel/>
          </a:ln>
        </c:spPr>
        <c:txPr>
          <a:bodyPr rot="0"/>
          <a:lstStyle/>
          <a:p>
            <a:pPr lvl="0">
              <a:defRPr b="0" i="0" strike="noStrike" sz="800" u="none">
                <a:solidFill>
                  <a:srgbClr val="000000"/>
                </a:solidFill>
                <a:effectLst/>
                <a:latin typeface="Arial Bold"/>
              </a:defRPr>
            </a:pPr>
          </a:p>
        </c:txPr>
        <c:crossAx val="1"/>
        <c:crosses val="autoZero"/>
        <c:auto val="1"/>
        <c:lblAlgn val="ctr"/>
        <c:noMultiLvlLbl val="1"/>
      </c:catAx>
      <c:valAx>
        <c:axId val="1"/>
        <c:scaling>
          <c:orientation val="minMax"/>
          <c:max val="18"/>
          <c:min val="0"/>
        </c:scaling>
        <c:delete val="0"/>
        <c:axPos val="b"/>
        <c:majorGridlines>
          <c:spPr>
            <a:ln w="12700" cap="flat">
              <a:solidFill>
                <a:srgbClr val="000000"/>
              </a:solidFill>
              <a:custDash>
                <a:ds d="300000" sp="300000"/>
              </a:custDash>
              <a:bevel/>
            </a:ln>
          </c:spPr>
        </c:majorGridlines>
        <c:title>
          <c:tx>
            <c:rich>
              <a:bodyPr rot="0"/>
              <a:lstStyle/>
              <a:p>
                <a:pPr lvl="0">
                  <a:defRPr b="0" i="0" strike="noStrike" sz="900" u="none">
                    <a:solidFill>
                      <a:srgbClr val="000000"/>
                    </a:solidFill>
                    <a:effectLst/>
                    <a:latin typeface="Arial Bold"/>
                  </a:defRPr>
                </a:pPr>
                <a:r>
                  <a:rPr b="0" i="0" strike="noStrike" sz="900" u="none">
                    <a:solidFill>
                      <a:srgbClr val="000000"/>
                    </a:solidFill>
                    <a:effectLst/>
                    <a:latin typeface="Arial Bold"/>
                  </a:rPr>
                  <a:t>Forecast error contribution (%)</a:t>
                </a:r>
              </a:p>
            </c:rich>
          </c:tx>
          <c:layout/>
          <c:overlay val="1"/>
        </c:title>
        <c:numFmt formatCode="0" sourceLinked="0"/>
        <c:majorTickMark val="out"/>
        <c:minorTickMark val="none"/>
        <c:tickLblPos val="high"/>
        <c:spPr>
          <a:ln w="12700" cap="flat">
            <a:solidFill>
              <a:srgbClr val="808080"/>
            </a:solidFill>
            <a:prstDash val="solid"/>
            <a:bevel/>
          </a:ln>
        </c:spPr>
        <c:txPr>
          <a:bodyPr rot="0"/>
          <a:lstStyle/>
          <a:p>
            <a:pPr lvl="0">
              <a:defRPr b="0" i="0" strike="noStrike" sz="800" u="none">
                <a:solidFill>
                  <a:srgbClr val="000000"/>
                </a:solidFill>
                <a:effectLst/>
                <a:latin typeface="Arial Bold"/>
              </a:defRPr>
            </a:pPr>
          </a:p>
        </c:txPr>
        <c:crossAx val="0"/>
        <c:crosses val="autoZero"/>
        <c:crossBetween val="between"/>
        <c:majorUnit val="4.5"/>
        <c:minorUnit val="2.25"/>
      </c:valAx>
      <c:spPr>
        <a:solidFill>
          <a:srgbClr val="FFFFFF"/>
        </a:solidFill>
        <a:ln w="12700" cap="flat">
          <a:solidFill>
            <a:srgbClr val="808080"/>
          </a:solidFill>
          <a:prstDash val="solid"/>
          <a:bevel/>
        </a:ln>
        <a:effectLst/>
      </c:spPr>
    </c:plotArea>
    <c:plotVisOnly val="1"/>
    <c:dispBlanksAs val="gap"/>
  </c:chart>
  <c:spPr>
    <a:solidFill>
      <a:srgbClr val="FFFFFF"/>
    </a:solidFill>
    <a:ln>
      <a:noFill/>
    </a:ln>
    <a:effectLst/>
  </c:spPr>
  <c:externalData r:id="rId1">
    <c:autoUpdate val="0"/>
  </c:externalData>
</c:chartSpace>
</file>

<file path=ppt/notesMasters/_rels/notes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Shape 37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 lvl="0"/>
          </a:p>
        </p:txBody>
      </p:sp>
      <p:sp>
        <p:nvSpPr>
          <p:cNvPr id="38" name="Shape 38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 lvl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>
      <a:lnSpc>
        <a:spcPct val="125000"/>
      </a:lnSpc>
      <a:defRPr sz="2400">
        <a:latin typeface="+mn-lt"/>
        <a:ea typeface="+mn-ea"/>
        <a:cs typeface="+mn-cs"/>
        <a:sym typeface="Avenir Roman"/>
      </a:defRPr>
    </a:lvl1pPr>
    <a:lvl2pPr indent="228600" defTabSz="457200">
      <a:lnSpc>
        <a:spcPct val="125000"/>
      </a:lnSpc>
      <a:defRPr sz="2400">
        <a:latin typeface="+mn-lt"/>
        <a:ea typeface="+mn-ea"/>
        <a:cs typeface="+mn-cs"/>
        <a:sym typeface="Avenir Roman"/>
      </a:defRPr>
    </a:lvl2pPr>
    <a:lvl3pPr indent="457200" defTabSz="457200">
      <a:lnSpc>
        <a:spcPct val="125000"/>
      </a:lnSpc>
      <a:defRPr sz="2400">
        <a:latin typeface="+mn-lt"/>
        <a:ea typeface="+mn-ea"/>
        <a:cs typeface="+mn-cs"/>
        <a:sym typeface="Avenir Roman"/>
      </a:defRPr>
    </a:lvl3pPr>
    <a:lvl4pPr indent="685800" defTabSz="457200">
      <a:lnSpc>
        <a:spcPct val="125000"/>
      </a:lnSpc>
      <a:defRPr sz="2400">
        <a:latin typeface="+mn-lt"/>
        <a:ea typeface="+mn-ea"/>
        <a:cs typeface="+mn-cs"/>
        <a:sym typeface="Avenir Roman"/>
      </a:defRPr>
    </a:lvl4pPr>
    <a:lvl5pPr indent="914400" defTabSz="457200">
      <a:lnSpc>
        <a:spcPct val="125000"/>
      </a:lnSpc>
      <a:defRPr sz="2400">
        <a:latin typeface="+mn-lt"/>
        <a:ea typeface="+mn-ea"/>
        <a:cs typeface="+mn-cs"/>
        <a:sym typeface="Avenir Roman"/>
      </a:defRPr>
    </a:lvl5pPr>
    <a:lvl6pPr indent="1143000" defTabSz="457200">
      <a:lnSpc>
        <a:spcPct val="125000"/>
      </a:lnSpc>
      <a:defRPr sz="2400">
        <a:latin typeface="+mn-lt"/>
        <a:ea typeface="+mn-ea"/>
        <a:cs typeface="+mn-cs"/>
        <a:sym typeface="Avenir Roman"/>
      </a:defRPr>
    </a:lvl6pPr>
    <a:lvl7pPr indent="1371600" defTabSz="457200">
      <a:lnSpc>
        <a:spcPct val="125000"/>
      </a:lnSpc>
      <a:defRPr sz="2400">
        <a:latin typeface="+mn-lt"/>
        <a:ea typeface="+mn-ea"/>
        <a:cs typeface="+mn-cs"/>
        <a:sym typeface="Avenir Roman"/>
      </a:defRPr>
    </a:lvl7pPr>
    <a:lvl8pPr indent="1600200" defTabSz="457200">
      <a:lnSpc>
        <a:spcPct val="125000"/>
      </a:lnSpc>
      <a:defRPr sz="2400">
        <a:latin typeface="+mn-lt"/>
        <a:ea typeface="+mn-ea"/>
        <a:cs typeface="+mn-cs"/>
        <a:sym typeface="Avenir Roman"/>
      </a:defRPr>
    </a:lvl8pPr>
    <a:lvl9pPr indent="1828800" defTabSz="457200">
      <a:lnSpc>
        <a:spcPct val="125000"/>
      </a:lnSpc>
      <a:defRPr sz="2400">
        <a:latin typeface="+mn-lt"/>
        <a:ea typeface="+mn-ea"/>
        <a:cs typeface="+mn-cs"/>
        <a:sym typeface="Avenir Roman"/>
      </a:defRPr>
    </a:lvl9pPr>
  </p:notesStyle>
</p:notesMaster>
</file>

<file path=ppt/notesSlides/_rels/notesSlide1.xml.rels><?xml version="1.0" encoding="UTF-8" standalone="yes"?><Relationships xmlns="http://schemas.openxmlformats.org/package/2006/relationships"><Relationship Id="rId1" Type="http://schemas.openxmlformats.org/officeDocument/2006/relationships/slide" Target="../slides/slide7.xml"/><Relationship Id="rId2" Type="http://schemas.openxmlformats.org/officeDocument/2006/relationships/notesMaster" Target="../notesMasters/notesMaster1.xml"/></Relationships>
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hape 65"/>
          <p:cNvSpPr/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</a:p>
        </p:txBody>
      </p:sp>
      <p:sp>
        <p:nvSpPr>
          <p:cNvPr id="66" name="Shape 66"/>
          <p:cNvSpPr/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 lvl="1" indent="457200" defTabSz="914400">
              <a:lnSpc>
                <a:spcPct val="100000"/>
              </a:lnSpc>
              <a:spcBef>
                <a:spcPts val="500"/>
              </a:spcBef>
              <a:defRPr sz="1800"/>
            </a:pPr>
            <a:r>
              <a:rPr b="1" i="1" sz="1600">
                <a:solidFill>
                  <a:srgbClr val="333399"/>
                </a:solidFill>
                <a:latin typeface="Times Roman"/>
                <a:ea typeface="Times Roman"/>
                <a:cs typeface="Times Roman"/>
                <a:sym typeface="Times Roman"/>
              </a:rPr>
              <a:t>Framework</a:t>
            </a:r>
            <a:r>
              <a:rPr sz="1600">
                <a:solidFill>
                  <a:srgbClr val="080808"/>
                </a:solidFill>
                <a:latin typeface="Times Roman"/>
                <a:ea typeface="Times Roman"/>
                <a:cs typeface="Times Roman"/>
                <a:sym typeface="Times Roman"/>
              </a:rPr>
              <a:t> that describes </a:t>
            </a:r>
            <a:r>
              <a:rPr b="1" i="1" sz="1600">
                <a:solidFill>
                  <a:srgbClr val="CC3300"/>
                </a:solidFill>
                <a:latin typeface="Times Roman"/>
                <a:ea typeface="Times Roman"/>
                <a:cs typeface="Times Roman"/>
                <a:sym typeface="Times Roman"/>
              </a:rPr>
              <a:t>processes, principles, procedures and practices</a:t>
            </a:r>
            <a:r>
              <a:rPr sz="1600">
                <a:solidFill>
                  <a:srgbClr val="080808"/>
                </a:solidFill>
                <a:latin typeface="Times Roman"/>
                <a:ea typeface="Times Roman"/>
                <a:cs typeface="Times Roman"/>
                <a:sym typeface="Times Roman"/>
              </a:rPr>
              <a:t> to be included in the WMO Technical Regulations (WMO-No. 49) &amp; Guides on WIGOS and other relevant documentation;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eg"/></Relationships>

</file>

<file path=ppt/slideLayouts/_rels/slideLayout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eg"/></Relationships>

</file>

<file path=ppt/slideLayouts/_rels/slideLayout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
</file>

<file path=ppt/slideLayouts/_rels/slideLayout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
</file>

<file path=ppt/slideLayouts/_rels/slideLayout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eg"/></Relationships>

</file>

<file path=ppt/slideLayouts/_rels/slideLayout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0" showMasterPhAnim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wmo_ppt_2012_last.jpeg" descr="wmo_ppt_2012_last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9" name="Shape 9"/>
          <p:cNvSpPr/>
          <p:nvPr/>
        </p:nvSpPr>
        <p:spPr>
          <a:xfrm>
            <a:off x="117475" y="6484461"/>
            <a:ext cx="1141413" cy="2692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defTabSz="457200">
              <a:defRPr sz="1200">
                <a:latin typeface="Arial Narrow"/>
                <a:ea typeface="Arial Narrow"/>
                <a:cs typeface="Arial Narrow"/>
                <a:sym typeface="Arial Narrow"/>
              </a:defRPr>
            </a:lvl1pPr>
          </a:lstStyle>
          <a:p>
            <a:pPr lvl="0">
              <a:defRPr sz="1800"/>
            </a:pPr>
            <a:r>
              <a:rPr sz="1200"/>
              <a:t>www.wmo.int</a:t>
            </a:r>
          </a:p>
        </p:txBody>
      </p:sp>
      <p:sp>
        <p:nvSpPr>
          <p:cNvPr id="10" name="Shape 10"/>
          <p:cNvSpPr/>
          <p:nvPr>
            <p:ph type="title"/>
          </p:nvPr>
        </p:nvSpPr>
        <p:spPr>
          <a:xfrm>
            <a:off x="250825" y="3573462"/>
            <a:ext cx="8713788" cy="719138"/>
          </a:xfrm>
          <a:prstGeom prst="rect">
            <a:avLst/>
          </a:prstGeom>
        </p:spPr>
        <p:txBody>
          <a:bodyPr lIns="45719" tIns="45719" rIns="45719" bIns="45719" anchor="ctr"/>
          <a:lstStyle>
            <a:lvl1pPr algn="ctr" defTabSz="914400">
              <a:defRPr sz="4000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4000">
                <a:solidFill>
                  <a:srgbClr val="FFFFFF"/>
                </a:solidFill>
              </a:rPr>
              <a:t>Title Text</a:t>
            </a:r>
          </a:p>
        </p:txBody>
      </p:sp>
    </p:spTree>
  </p:cSld>
  <p:clrMapOvr>
    <a:masterClrMapping/>
  </p:clrMapOvr>
  <p:transition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0" showMasterPhAnim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wmo_ppt_2012_last.jpeg" descr="wmo_ppt_2012_last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13" name="Shape 13"/>
          <p:cNvSpPr/>
          <p:nvPr/>
        </p:nvSpPr>
        <p:spPr>
          <a:xfrm>
            <a:off x="117475" y="6486954"/>
            <a:ext cx="1141413" cy="26425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defTabSz="457200">
              <a:defRPr sz="1200"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lvl="0">
              <a:defRPr sz="1800"/>
            </a:pPr>
            <a:r>
              <a:rPr sz="1200"/>
              <a:t>www.wmo.int</a:t>
            </a:r>
          </a:p>
        </p:txBody>
      </p:sp>
      <p:sp>
        <p:nvSpPr>
          <p:cNvPr id="14" name="Shape 14"/>
          <p:cNvSpPr/>
          <p:nvPr>
            <p:ph type="sldNum" sz="quarter" idx="2"/>
          </p:nvPr>
        </p:nvSpPr>
        <p:spPr>
          <a:xfrm>
            <a:off x="5148262" y="6462712"/>
            <a:ext cx="1905001" cy="375231"/>
          </a:xfrm>
          <a:prstGeom prst="rect">
            <a:avLst/>
          </a:prstGeom>
        </p:spPr>
        <p:txBody>
          <a:bodyPr lIns="45719" tIns="45719" rIns="45719" bIns="45719"/>
          <a:lstStyle>
            <a:lvl1pPr algn="l">
              <a:defRPr sz="2000">
                <a:solidFill>
                  <a:srgbClr val="008000"/>
                </a:solidFill>
                <a:latin typeface="Arial Bold"/>
                <a:ea typeface="Arial Bold"/>
                <a:cs typeface="Arial Bold"/>
                <a:sym typeface="Arial Bold"/>
              </a:defRPr>
            </a:lvl1pPr>
          </a:lstStyle>
          <a:p>
            <a:pPr lvl="0"/>
            <a:fld id="{86CB4B4D-7CA3-9044-876B-883B54F8677D}" type="slidenum"/>
          </a:p>
        </p:txBody>
      </p:sp>
    </p:spTree>
  </p:cSld>
  <p:clrMapOvr>
    <a:masterClrMapping/>
  </p:clrMapOvr>
  <p:transition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0" showMasterPhAnim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wmo_ppt_2012.png" descr="wmo_ppt_2012.psd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17" name="Shape 17"/>
          <p:cNvSpPr/>
          <p:nvPr/>
        </p:nvSpPr>
        <p:spPr>
          <a:xfrm>
            <a:off x="468312" y="1341437"/>
            <a:ext cx="1079501" cy="4216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spcBef>
                <a:spcPts val="1000"/>
              </a:spcBef>
              <a:defRPr b="1" sz="1800">
                <a:solidFill>
                  <a:srgbClr val="FFFFFF"/>
                </a:solidFill>
                <a:latin typeface="Arial Black"/>
                <a:ea typeface="Arial Black"/>
                <a:cs typeface="Arial Black"/>
                <a:sym typeface="Arial Black"/>
              </a:defRPr>
            </a:lvl1pPr>
          </a:lstStyle>
          <a:p>
            <a:pPr lvl="0">
              <a:defRPr b="0">
                <a:solidFill>
                  <a:srgbClr val="000000"/>
                </a:solidFill>
              </a:defRPr>
            </a:pPr>
            <a:r>
              <a:rPr b="1">
                <a:solidFill>
                  <a:srgbClr val="FFFFFF"/>
                </a:solidFill>
              </a:rPr>
              <a:t>WMO</a:t>
            </a:r>
          </a:p>
        </p:txBody>
      </p:sp>
    </p:spTree>
  </p:cSld>
  <p:clrMapOvr>
    <a:masterClrMapping/>
  </p:clrMapOvr>
  <p:transition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0" showMasterPhAnim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wmo_ppt_2012.png" descr="wmo_ppt_2012.psd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20" name="Shape 20"/>
          <p:cNvSpPr/>
          <p:nvPr/>
        </p:nvSpPr>
        <p:spPr>
          <a:xfrm>
            <a:off x="468312" y="1341437"/>
            <a:ext cx="1079501" cy="4216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spcBef>
                <a:spcPts val="1000"/>
              </a:spcBef>
              <a:defRPr b="1" sz="1800">
                <a:solidFill>
                  <a:srgbClr val="FFFFFF"/>
                </a:solidFill>
                <a:latin typeface="Arial Black"/>
                <a:ea typeface="Arial Black"/>
                <a:cs typeface="Arial Black"/>
                <a:sym typeface="Arial Black"/>
              </a:defRPr>
            </a:lvl1pPr>
          </a:lstStyle>
          <a:p>
            <a:pPr lvl="0">
              <a:defRPr b="0">
                <a:solidFill>
                  <a:srgbClr val="000000"/>
                </a:solidFill>
              </a:defRPr>
            </a:pPr>
            <a:r>
              <a:rPr b="1">
                <a:solidFill>
                  <a:srgbClr val="FFFFFF"/>
                </a:solidFill>
              </a:rPr>
              <a:t>WMO</a:t>
            </a:r>
          </a:p>
        </p:txBody>
      </p:sp>
      <p:sp>
        <p:nvSpPr>
          <p:cNvPr id="21" name="Shape 21"/>
          <p:cNvSpPr/>
          <p:nvPr>
            <p:ph type="title"/>
          </p:nvPr>
        </p:nvSpPr>
        <p:spPr>
          <a:xfrm>
            <a:off x="250825" y="117475"/>
            <a:ext cx="8713788" cy="935038"/>
          </a:xfrm>
          <a:prstGeom prst="rect">
            <a:avLst/>
          </a:prstGeom>
        </p:spPr>
        <p:txBody>
          <a:bodyPr lIns="45719" tIns="45719" rIns="45719" bIns="45719" anchor="ctr"/>
          <a:lstStyle>
            <a:lvl1pPr defTabSz="914400">
              <a:defRPr sz="3000"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lvl="0">
              <a:defRPr sz="1800"/>
            </a:pPr>
            <a:r>
              <a:rPr sz="3000"/>
              <a:t>Title Text</a:t>
            </a:r>
          </a:p>
        </p:txBody>
      </p:sp>
      <p:sp>
        <p:nvSpPr>
          <p:cNvPr id="22" name="Shape 22"/>
          <p:cNvSpPr/>
          <p:nvPr>
            <p:ph type="body" idx="1"/>
          </p:nvPr>
        </p:nvSpPr>
        <p:spPr>
          <a:xfrm>
            <a:off x="250825" y="1052512"/>
            <a:ext cx="8713788" cy="5805488"/>
          </a:xfrm>
          <a:prstGeom prst="rect">
            <a:avLst/>
          </a:prstGeom>
        </p:spPr>
        <p:txBody>
          <a:bodyPr lIns="45719" tIns="45719" rIns="45719" bIns="45719"/>
          <a:lstStyle>
            <a:lvl1pPr marL="533400" indent="-533400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2800">
                <a:latin typeface="Arial"/>
                <a:ea typeface="Arial"/>
                <a:cs typeface="Arial"/>
                <a:sym typeface="Arial"/>
              </a:defRPr>
            </a:lvl1pPr>
            <a:lvl2pPr marL="1286933" indent="-829733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2800">
                <a:latin typeface="Arial"/>
                <a:ea typeface="Arial"/>
                <a:cs typeface="Arial"/>
                <a:sym typeface="Arial"/>
              </a:defRPr>
            </a:lvl2pPr>
            <a:lvl3pPr marL="1447800" indent="-533400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2800">
                <a:latin typeface="Arial"/>
                <a:ea typeface="Arial"/>
                <a:cs typeface="Arial"/>
                <a:sym typeface="Arial"/>
              </a:defRPr>
            </a:lvl3pPr>
            <a:lvl4pPr marL="1905000" indent="-533400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2800">
                <a:latin typeface="Arial"/>
                <a:ea typeface="Arial"/>
                <a:cs typeface="Arial"/>
                <a:sym typeface="Arial"/>
              </a:defRPr>
            </a:lvl4pPr>
            <a:lvl5pPr marL="2421466" indent="-592666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2800">
                <a:latin typeface="Arial"/>
                <a:ea typeface="Arial"/>
                <a:cs typeface="Arial"/>
                <a:sym typeface="Arial"/>
              </a:defRPr>
            </a:lvl5pPr>
          </a:lstStyle>
          <a:p>
            <a:pPr lvl="0">
              <a:defRPr sz="1800"/>
            </a:pPr>
            <a:r>
              <a:rPr sz="2800"/>
              <a:t>Body Level One</a:t>
            </a:r>
            <a:endParaRPr sz="2800"/>
          </a:p>
          <a:p>
            <a:pPr lvl="1">
              <a:defRPr sz="1800"/>
            </a:pPr>
            <a:r>
              <a:rPr sz="2800"/>
              <a:t>Body Level Two</a:t>
            </a:r>
            <a:endParaRPr sz="2800"/>
          </a:p>
          <a:p>
            <a:pPr lvl="2">
              <a:defRPr sz="1800"/>
            </a:pPr>
            <a:r>
              <a:rPr sz="2800"/>
              <a:t>Body Level Three</a:t>
            </a:r>
            <a:endParaRPr sz="2800"/>
          </a:p>
          <a:p>
            <a:pPr lvl="3">
              <a:defRPr sz="1800"/>
            </a:pPr>
            <a:r>
              <a:rPr sz="2800"/>
              <a:t>Body Level Four</a:t>
            </a:r>
            <a:endParaRPr sz="2800"/>
          </a:p>
          <a:p>
            <a:pPr lvl="4">
              <a:defRPr sz="1800"/>
            </a:pPr>
            <a:r>
              <a:rPr sz="2800"/>
              <a:t>Body Level Five</a:t>
            </a:r>
          </a:p>
        </p:txBody>
      </p:sp>
    </p:spTree>
  </p:cSld>
  <p:clrMapOvr>
    <a:masterClrMapping/>
  </p:clrMapOvr>
  <p:transition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0" showMasterPhAnim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wmo_ppt_2012_last.jpeg" descr="wmo_ppt_2012_last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25" name="Shape 25"/>
          <p:cNvSpPr/>
          <p:nvPr/>
        </p:nvSpPr>
        <p:spPr>
          <a:xfrm>
            <a:off x="117475" y="6484461"/>
            <a:ext cx="1141413" cy="2692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defTabSz="457200">
              <a:defRPr sz="1200">
                <a:latin typeface="Arial Narrow"/>
                <a:ea typeface="Arial Narrow"/>
                <a:cs typeface="Arial Narrow"/>
                <a:sym typeface="Arial Narrow"/>
              </a:defRPr>
            </a:lvl1pPr>
          </a:lstStyle>
          <a:p>
            <a:pPr lvl="0">
              <a:defRPr sz="1800"/>
            </a:pPr>
            <a:r>
              <a:rPr sz="1200"/>
              <a:t>www.wmo.int</a:t>
            </a:r>
          </a:p>
        </p:txBody>
      </p:sp>
      <p:sp>
        <p:nvSpPr>
          <p:cNvPr id="26" name="Shape 26"/>
          <p:cNvSpPr/>
          <p:nvPr>
            <p:ph type="title"/>
          </p:nvPr>
        </p:nvSpPr>
        <p:spPr>
          <a:xfrm>
            <a:off x="250825" y="3573462"/>
            <a:ext cx="8713788" cy="719138"/>
          </a:xfrm>
          <a:prstGeom prst="rect">
            <a:avLst/>
          </a:prstGeom>
        </p:spPr>
        <p:txBody>
          <a:bodyPr lIns="45719" tIns="45719" rIns="45719" bIns="45719" anchor="ctr"/>
          <a:lstStyle>
            <a:lvl1pPr algn="ctr" defTabSz="914400">
              <a:defRPr sz="4000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4000">
                <a:solidFill>
                  <a:srgbClr val="FFFFFF"/>
                </a:solidFill>
              </a:rPr>
              <a:t>Title Text</a:t>
            </a:r>
          </a:p>
        </p:txBody>
      </p:sp>
      <p:sp>
        <p:nvSpPr>
          <p:cNvPr id="27" name="Shape 27"/>
          <p:cNvSpPr/>
          <p:nvPr>
            <p:ph type="sldNum" sz="quarter" idx="2"/>
          </p:nvPr>
        </p:nvSpPr>
        <p:spPr>
          <a:xfrm>
            <a:off x="5148262" y="6462712"/>
            <a:ext cx="1905001" cy="375231"/>
          </a:xfrm>
          <a:prstGeom prst="rect">
            <a:avLst/>
          </a:prstGeom>
        </p:spPr>
        <p:txBody>
          <a:bodyPr lIns="45719" tIns="45719" rIns="45719" bIns="45719"/>
          <a:lstStyle>
            <a:lvl1pPr algn="l">
              <a:defRPr sz="2000">
                <a:solidFill>
                  <a:srgbClr val="008000"/>
                </a:solidFill>
                <a:latin typeface="Arial Bold"/>
                <a:ea typeface="Arial Bold"/>
                <a:cs typeface="Arial Bold"/>
                <a:sym typeface="Arial Bold"/>
              </a:defRPr>
            </a:lvl1pPr>
          </a:lstStyle>
          <a:p>
            <a:pPr lvl="0"/>
            <a:fld id="{86CB4B4D-7CA3-9044-876B-883B54F8677D}" type="slidenum"/>
          </a:p>
        </p:txBody>
      </p:sp>
    </p:spTree>
  </p:cSld>
  <p:clrMapOvr>
    <a:masterClrMapping/>
  </p:clrMapOvr>
  <p:transition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/>
          </a:p>
        </p:txBody>
      </p:sp>
      <p:sp>
        <p:nvSpPr>
          <p:cNvPr id="30" name="Shape 30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1200"/>
              <a:t>Title Text</a:t>
            </a:r>
          </a:p>
        </p:txBody>
      </p:sp>
      <p:sp>
        <p:nvSpPr>
          <p:cNvPr id="31" name="Shape 31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1200"/>
              <a:t>Body Level One</a:t>
            </a:r>
            <a:endParaRPr sz="1200"/>
          </a:p>
          <a:p>
            <a:pPr lvl="1">
              <a:defRPr sz="1800"/>
            </a:pPr>
            <a:r>
              <a:rPr sz="1200"/>
              <a:t>Body Level Two</a:t>
            </a:r>
            <a:endParaRPr sz="1200"/>
          </a:p>
          <a:p>
            <a:pPr lvl="2">
              <a:defRPr sz="1800"/>
            </a:pPr>
            <a:r>
              <a:rPr sz="1200"/>
              <a:t>Body Level Three</a:t>
            </a:r>
            <a:endParaRPr sz="1200"/>
          </a:p>
          <a:p>
            <a:pPr lvl="3">
              <a:defRPr sz="1800"/>
            </a:pPr>
            <a:r>
              <a:rPr sz="1200"/>
              <a:t>Body Level Four</a:t>
            </a:r>
            <a:endParaRPr sz="1200"/>
          </a:p>
          <a:p>
            <a:pPr lvl="4">
              <a:defRPr sz="1800"/>
            </a:pPr>
            <a:r>
              <a:rPr sz="1200"/>
              <a:t>Body Level Five</a:t>
            </a:r>
          </a:p>
        </p:txBody>
      </p:sp>
    </p:spTree>
  </p:cSld>
  <p:clrMapOvr>
    <a:masterClrMapping/>
  </p:clrMapOvr>
  <p:transition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0" showMasterPhAnim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Shape 33"/>
          <p:cNvSpPr/>
          <p:nvPr/>
        </p:nvSpPr>
        <p:spPr>
          <a:xfrm>
            <a:off x="468312" y="6356350"/>
            <a:ext cx="5688014" cy="2825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523" y="0"/>
                </a:moveTo>
                <a:lnTo>
                  <a:pt x="0" y="21600"/>
                </a:lnTo>
                <a:lnTo>
                  <a:pt x="21077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0F3692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 algn="ctr" defTabSz="457200">
              <a:defRPr sz="1800">
                <a:solidFill>
                  <a:srgbClr val="3333FF"/>
                </a:solidFill>
                <a:latin typeface="Arial"/>
                <a:ea typeface="Arial"/>
                <a:cs typeface="Arial"/>
                <a:sym typeface="Arial"/>
              </a:defRPr>
            </a:pPr>
          </a:p>
        </p:txBody>
      </p:sp>
      <p:sp>
        <p:nvSpPr>
          <p:cNvPr id="34" name="Shape 34"/>
          <p:cNvSpPr/>
          <p:nvPr/>
        </p:nvSpPr>
        <p:spPr>
          <a:xfrm>
            <a:off x="5364162" y="5373687"/>
            <a:ext cx="792163" cy="26425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defTabSz="457200">
              <a:defRPr sz="12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1200">
                <a:solidFill>
                  <a:srgbClr val="FFFFFF"/>
                </a:solidFill>
              </a:rPr>
              <a:t>Slide </a:t>
            </a:r>
          </a:p>
        </p:txBody>
      </p:sp>
      <p:pic>
        <p:nvPicPr>
          <p:cNvPr id="35" name="ECMWF_new_logo.png" descr="ECMWF_new_logo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6443662" y="6310312"/>
            <a:ext cx="2084388" cy="374651"/>
          </a:xfrm>
          <a:prstGeom prst="rect">
            <a:avLst/>
          </a:prstGeom>
          <a:ln w="12700">
            <a:miter lim="400000"/>
          </a:ln>
        </p:spPr>
      </p:pic>
      <p:sp>
        <p:nvSpPr>
          <p:cNvPr id="36" name="Shape 36"/>
          <p:cNvSpPr/>
          <p:nvPr>
            <p:ph type="sldNum" sz="quarter" idx="2"/>
          </p:nvPr>
        </p:nvSpPr>
        <p:spPr>
          <a:xfrm>
            <a:off x="4932362" y="6353175"/>
            <a:ext cx="1079501" cy="437069"/>
          </a:xfrm>
          <a:prstGeom prst="rect">
            <a:avLst/>
          </a:prstGeom>
        </p:spPr>
        <p:txBody>
          <a:bodyPr/>
          <a:lstStyle>
            <a:lvl1pPr algn="l"/>
          </a:lstStyle>
          <a:p>
            <a:pPr lvl="0"/>
            <a:fld id="{86CB4B4D-7CA3-9044-876B-883B54F8677D}" type="slidenum"/>
          </a:p>
        </p:txBody>
      </p:sp>
    </p:spTree>
  </p:cSld>
  <p:clrMapOvr>
    <a:masterClrMapping/>
  </p:clrMapOvr>
  <p:transition spd="med" advClick="1"/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jpe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5" Type="http://schemas.openxmlformats.org/officeDocument/2006/relationships/slideLayout" Target="../slideLayouts/slideLayout3.xml"/><Relationship Id="rId6" Type="http://schemas.openxmlformats.org/officeDocument/2006/relationships/slideLayout" Target="../slideLayouts/slideLayout4.xml"/><Relationship Id="rId7" Type="http://schemas.openxmlformats.org/officeDocument/2006/relationships/slideLayout" Target="../slideLayouts/slideLayout5.xml"/><Relationship Id="rId8" Type="http://schemas.openxmlformats.org/officeDocument/2006/relationships/slideLayout" Target="../slideLayouts/slideLayout6.xml"/><Relationship Id="rId9" Type="http://schemas.openxmlformats.org/officeDocument/2006/relationships/slideLayout" Target="../slideLayouts/slideLayout7.xml"/><Relationship Id="rId10" Type="http://schemas.openxmlformats.org/officeDocument/2006/relationships/slideLayout" Target="../slideLayouts/slideLayout8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wmo_ppt_2012.jpeg" descr="wmo_ppt_2012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3" name="Shape 3"/>
          <p:cNvSpPr/>
          <p:nvPr>
            <p:ph type="sldNum" sz="quarter" idx="2"/>
          </p:nvPr>
        </p:nvSpPr>
        <p:spPr>
          <a:xfrm>
            <a:off x="5867400" y="6478587"/>
            <a:ext cx="1152525" cy="437070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spAutoFit/>
          </a:bodyPr>
          <a:lstStyle>
            <a:lvl1pPr algn="r">
              <a:defRPr sz="2400"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lvl="0"/>
            <a:fld id="{86CB4B4D-7CA3-9044-876B-883B54F8677D}" type="slidenum"/>
          </a:p>
        </p:txBody>
      </p:sp>
      <p:sp>
        <p:nvSpPr>
          <p:cNvPr id="4" name="Shape 4"/>
          <p:cNvSpPr/>
          <p:nvPr>
            <p:ph type="title"/>
          </p:nvPr>
        </p:nvSpPr>
        <p:spPr>
          <a:xfrm>
            <a:off x="457200" y="274637"/>
            <a:ext cx="8229600" cy="13255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/>
            </a:pPr>
            <a:r>
              <a:rPr sz="1200"/>
              <a:t>Title Text</a:t>
            </a:r>
          </a:p>
        </p:txBody>
      </p:sp>
      <p:sp>
        <p:nvSpPr>
          <p:cNvPr id="5" name="Shape 5"/>
          <p:cNvSpPr/>
          <p:nvPr>
            <p:ph type="body" idx="1"/>
          </p:nvPr>
        </p:nvSpPr>
        <p:spPr>
          <a:xfrm>
            <a:off x="457200" y="1600200"/>
            <a:ext cx="8229600" cy="52578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/>
            </a:pPr>
            <a:r>
              <a:rPr sz="1200"/>
              <a:t>Body Level One</a:t>
            </a:r>
            <a:endParaRPr sz="1200"/>
          </a:p>
          <a:p>
            <a:pPr lvl="1">
              <a:defRPr sz="1800"/>
            </a:pPr>
            <a:r>
              <a:rPr sz="1200"/>
              <a:t>Body Level Two</a:t>
            </a:r>
            <a:endParaRPr sz="1200"/>
          </a:p>
          <a:p>
            <a:pPr lvl="2">
              <a:defRPr sz="1800"/>
            </a:pPr>
            <a:r>
              <a:rPr sz="1200"/>
              <a:t>Body Level Three</a:t>
            </a:r>
            <a:endParaRPr sz="1200"/>
          </a:p>
          <a:p>
            <a:pPr lvl="3">
              <a:defRPr sz="1800"/>
            </a:pPr>
            <a:r>
              <a:rPr sz="1200"/>
              <a:t>Body Level Four</a:t>
            </a:r>
            <a:endParaRPr sz="1200"/>
          </a:p>
          <a:p>
            <a:pPr lvl="4">
              <a:defRPr sz="1800"/>
            </a:pPr>
            <a:r>
              <a:rPr sz="1200"/>
              <a:t>Body Level Five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</p:sldLayoutIdLst>
  <p:transition spd="med" advClick="1"/>
  <p:txStyles>
    <p:titleStyle>
      <a:lvl1pPr defTabSz="457200">
        <a:defRPr sz="1200">
          <a:latin typeface="+mj-lt"/>
          <a:ea typeface="+mj-ea"/>
          <a:cs typeface="+mj-cs"/>
          <a:sym typeface="Helvetica"/>
        </a:defRPr>
      </a:lvl1pPr>
      <a:lvl2pPr defTabSz="457200">
        <a:defRPr sz="1200">
          <a:latin typeface="+mj-lt"/>
          <a:ea typeface="+mj-ea"/>
          <a:cs typeface="+mj-cs"/>
          <a:sym typeface="Helvetica"/>
        </a:defRPr>
      </a:lvl2pPr>
      <a:lvl3pPr defTabSz="457200">
        <a:defRPr sz="1200">
          <a:latin typeface="+mj-lt"/>
          <a:ea typeface="+mj-ea"/>
          <a:cs typeface="+mj-cs"/>
          <a:sym typeface="Helvetica"/>
        </a:defRPr>
      </a:lvl3pPr>
      <a:lvl4pPr defTabSz="457200">
        <a:defRPr sz="1200">
          <a:latin typeface="+mj-lt"/>
          <a:ea typeface="+mj-ea"/>
          <a:cs typeface="+mj-cs"/>
          <a:sym typeface="Helvetica"/>
        </a:defRPr>
      </a:lvl4pPr>
      <a:lvl5pPr defTabSz="457200">
        <a:defRPr sz="1200">
          <a:latin typeface="+mj-lt"/>
          <a:ea typeface="+mj-ea"/>
          <a:cs typeface="+mj-cs"/>
          <a:sym typeface="Helvetica"/>
        </a:defRPr>
      </a:lvl5pPr>
      <a:lvl6pPr indent="457200" defTabSz="457200">
        <a:defRPr sz="1200">
          <a:latin typeface="+mj-lt"/>
          <a:ea typeface="+mj-ea"/>
          <a:cs typeface="+mj-cs"/>
          <a:sym typeface="Helvetica"/>
        </a:defRPr>
      </a:lvl6pPr>
      <a:lvl7pPr indent="914400" defTabSz="457200">
        <a:defRPr sz="1200">
          <a:latin typeface="+mj-lt"/>
          <a:ea typeface="+mj-ea"/>
          <a:cs typeface="+mj-cs"/>
          <a:sym typeface="Helvetica"/>
        </a:defRPr>
      </a:lvl7pPr>
      <a:lvl8pPr indent="1371600" defTabSz="457200">
        <a:defRPr sz="1200">
          <a:latin typeface="+mj-lt"/>
          <a:ea typeface="+mj-ea"/>
          <a:cs typeface="+mj-cs"/>
          <a:sym typeface="Helvetica"/>
        </a:defRPr>
      </a:lvl8pPr>
      <a:lvl9pPr indent="1828800" defTabSz="457200">
        <a:defRPr sz="1200">
          <a:latin typeface="+mj-lt"/>
          <a:ea typeface="+mj-ea"/>
          <a:cs typeface="+mj-cs"/>
          <a:sym typeface="Helvetica"/>
        </a:defRPr>
      </a:lvl9pPr>
    </p:titleStyle>
    <p:bodyStyle>
      <a:lvl1pPr defTabSz="457200">
        <a:defRPr sz="1200">
          <a:latin typeface="+mj-lt"/>
          <a:ea typeface="+mj-ea"/>
          <a:cs typeface="+mj-cs"/>
          <a:sym typeface="Helvetica"/>
        </a:defRPr>
      </a:lvl1pPr>
      <a:lvl2pPr indent="228600" defTabSz="457200">
        <a:defRPr sz="1200">
          <a:latin typeface="+mj-lt"/>
          <a:ea typeface="+mj-ea"/>
          <a:cs typeface="+mj-cs"/>
          <a:sym typeface="Helvetica"/>
        </a:defRPr>
      </a:lvl2pPr>
      <a:lvl3pPr indent="457200" defTabSz="457200">
        <a:defRPr sz="1200">
          <a:latin typeface="+mj-lt"/>
          <a:ea typeface="+mj-ea"/>
          <a:cs typeface="+mj-cs"/>
          <a:sym typeface="Helvetica"/>
        </a:defRPr>
      </a:lvl3pPr>
      <a:lvl4pPr indent="685800" defTabSz="457200">
        <a:defRPr sz="1200">
          <a:latin typeface="+mj-lt"/>
          <a:ea typeface="+mj-ea"/>
          <a:cs typeface="+mj-cs"/>
          <a:sym typeface="Helvetica"/>
        </a:defRPr>
      </a:lvl4pPr>
      <a:lvl5pPr indent="914400" defTabSz="457200">
        <a:defRPr sz="1200">
          <a:latin typeface="+mj-lt"/>
          <a:ea typeface="+mj-ea"/>
          <a:cs typeface="+mj-cs"/>
          <a:sym typeface="Helvetica"/>
        </a:defRPr>
      </a:lvl5pPr>
      <a:lvl6pPr indent="1371600" defTabSz="457200">
        <a:defRPr sz="1200">
          <a:latin typeface="+mj-lt"/>
          <a:ea typeface="+mj-ea"/>
          <a:cs typeface="+mj-cs"/>
          <a:sym typeface="Helvetica"/>
        </a:defRPr>
      </a:lvl6pPr>
      <a:lvl7pPr indent="1828800" defTabSz="457200">
        <a:defRPr sz="1200">
          <a:latin typeface="+mj-lt"/>
          <a:ea typeface="+mj-ea"/>
          <a:cs typeface="+mj-cs"/>
          <a:sym typeface="Helvetica"/>
        </a:defRPr>
      </a:lvl7pPr>
      <a:lvl8pPr indent="2286000" defTabSz="457200">
        <a:defRPr sz="1200">
          <a:latin typeface="+mj-lt"/>
          <a:ea typeface="+mj-ea"/>
          <a:cs typeface="+mj-cs"/>
          <a:sym typeface="Helvetica"/>
        </a:defRPr>
      </a:lvl8pPr>
      <a:lvl9pPr indent="2743200" defTabSz="457200">
        <a:defRPr sz="1200">
          <a:latin typeface="+mj-lt"/>
          <a:ea typeface="+mj-ea"/>
          <a:cs typeface="+mj-cs"/>
          <a:sym typeface="Helvetica"/>
        </a:defRPr>
      </a:lvl9pPr>
    </p:bodyStyle>
    <p:otherStyle>
      <a:lvl1pPr algn="r">
        <a:defRPr sz="2400">
          <a:solidFill>
            <a:schemeClr val="tx1"/>
          </a:solidFill>
          <a:latin typeface="+mn-lt"/>
          <a:ea typeface="+mn-ea"/>
          <a:cs typeface="+mn-cs"/>
          <a:sym typeface="Arial"/>
        </a:defRPr>
      </a:lvl1pPr>
      <a:lvl2pPr indent="457200" algn="r">
        <a:defRPr sz="2400">
          <a:solidFill>
            <a:schemeClr val="tx1"/>
          </a:solidFill>
          <a:latin typeface="+mn-lt"/>
          <a:ea typeface="+mn-ea"/>
          <a:cs typeface="+mn-cs"/>
          <a:sym typeface="Arial"/>
        </a:defRPr>
      </a:lvl2pPr>
      <a:lvl3pPr indent="914400" algn="r">
        <a:defRPr sz="2400">
          <a:solidFill>
            <a:schemeClr val="tx1"/>
          </a:solidFill>
          <a:latin typeface="+mn-lt"/>
          <a:ea typeface="+mn-ea"/>
          <a:cs typeface="+mn-cs"/>
          <a:sym typeface="Arial"/>
        </a:defRPr>
      </a:lvl3pPr>
      <a:lvl4pPr indent="1371600" algn="r">
        <a:defRPr sz="2400">
          <a:solidFill>
            <a:schemeClr val="tx1"/>
          </a:solidFill>
          <a:latin typeface="+mn-lt"/>
          <a:ea typeface="+mn-ea"/>
          <a:cs typeface="+mn-cs"/>
          <a:sym typeface="Arial"/>
        </a:defRPr>
      </a:lvl4pPr>
      <a:lvl5pPr indent="1828800" algn="r">
        <a:defRPr sz="2400">
          <a:solidFill>
            <a:schemeClr val="tx1"/>
          </a:solidFill>
          <a:latin typeface="+mn-lt"/>
          <a:ea typeface="+mn-ea"/>
          <a:cs typeface="+mn-cs"/>
          <a:sym typeface="Arial"/>
        </a:defRPr>
      </a:lvl5pPr>
      <a:lvl6pPr algn="r">
        <a:defRPr sz="2400">
          <a:solidFill>
            <a:schemeClr val="tx1"/>
          </a:solidFill>
          <a:latin typeface="+mn-lt"/>
          <a:ea typeface="+mn-ea"/>
          <a:cs typeface="+mn-cs"/>
          <a:sym typeface="Arial"/>
        </a:defRPr>
      </a:lvl6pPr>
      <a:lvl7pPr algn="r">
        <a:defRPr sz="2400">
          <a:solidFill>
            <a:schemeClr val="tx1"/>
          </a:solidFill>
          <a:latin typeface="+mn-lt"/>
          <a:ea typeface="+mn-ea"/>
          <a:cs typeface="+mn-cs"/>
          <a:sym typeface="Arial"/>
        </a:defRPr>
      </a:lvl7pPr>
      <a:lvl8pPr algn="r">
        <a:defRPr sz="2400">
          <a:solidFill>
            <a:schemeClr val="tx1"/>
          </a:solidFill>
          <a:latin typeface="+mn-lt"/>
          <a:ea typeface="+mn-ea"/>
          <a:cs typeface="+mn-cs"/>
          <a:sym typeface="Arial"/>
        </a:defRPr>
      </a:lvl8pPr>
      <a:lvl9pPr algn="r">
        <a:defRPr sz="2400">
          <a:solidFill>
            <a:schemeClr val="tx1"/>
          </a:solidFill>
          <a:latin typeface="+mn-lt"/>
          <a:ea typeface="+mn-ea"/>
          <a:cs typeface="+mn-cs"/>
          <a:sym typeface="Arial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/></Relationships>
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eg"/><Relationship Id="rId3" Type="http://schemas.openxmlformats.org/officeDocument/2006/relationships/image" Target="../media/image4.jpeg"/><Relationship Id="rId4" Type="http://schemas.openxmlformats.org/officeDocument/2006/relationships/image" Target="../media/image5.jpeg"/><Relationship Id="rId5" Type="http://schemas.openxmlformats.org/officeDocument/2006/relationships/image" Target="../media/image6.jpeg"/></Relationships>

</file>

<file path=ppt/slides/_rels/slide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
</file>

<file path=ppt/slides/_rels/slide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hyperlink" Target="http://www.wmo.int/pages/prog/www/wigos/documents.html" TargetMode="External"/></Relationships>

</file>

<file path=ppt/slides/_rels/slide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jpeg"/><Relationship Id="rId3" Type="http://schemas.openxmlformats.org/officeDocument/2006/relationships/hyperlink" Target="http://www.wmo.int/pages/prog/www/wigos/wir/manage.html" TargetMode="External"/><Relationship Id="rId4" Type="http://schemas.openxmlformats.org/officeDocument/2006/relationships/hyperlink" Target="http://www.wmo.int/pages/prog/www/wigos/wir/co-sponsored.html" TargetMode="External"/><Relationship Id="rId5" Type="http://schemas.openxmlformats.org/officeDocument/2006/relationships/hyperlink" Target="http://www.wmo.int/pages/prog/www/wigos/wir/outreach.html" TargetMode="External"/><Relationship Id="rId6" Type="http://schemas.openxmlformats.org/officeDocument/2006/relationships/hyperlink" Target="http://www.wmo.int/pages/prog/www/wigos/wir/qm.html" TargetMode="External"/><Relationship Id="rId7" Type="http://schemas.openxmlformats.org/officeDocument/2006/relationships/hyperlink" Target="http://www.wmo.int/pages/prog/www/wigos/wir/standards.html" TargetMode="External"/><Relationship Id="rId8" Type="http://schemas.openxmlformats.org/officeDocument/2006/relationships/hyperlink" Target="http://www.wmo.int/pages/prog/www/wigos/wir/index_en.html" TargetMode="External"/><Relationship Id="rId9" Type="http://schemas.openxmlformats.org/officeDocument/2006/relationships/hyperlink" Target="http://www.wmo.int/pages/prog/www/wigos/wir/cb.html" TargetMode="External"/><Relationship Id="rId10" Type="http://schemas.openxmlformats.org/officeDocument/2006/relationships/hyperlink" Target="http://www.wmo.int/pages/prog/www/wigos/wir/osde.html" TargetMode="External"/><Relationship Id="rId11" Type="http://schemas.openxmlformats.org/officeDocument/2006/relationships/hyperlink" Target="http://www.wmo.int/pages/prog/www/wigos/wir/discovery.html" TargetMode="External"/><Relationship Id="rId12" Type="http://schemas.openxmlformats.org/officeDocument/2006/relationships/hyperlink" Target="http://www.wmo.int/pages/prog/www/wigos/wir/operations.html" TargetMode="External"/><Relationship Id="rId13" Type="http://schemas.openxmlformats.org/officeDocument/2006/relationships/image" Target="../media/image3.png"/></Relationships>

</file>

<file path=ppt/slides/_rels/slide1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
</file>

<file path=ppt/slides/_rels/slide1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
</file>

<file path=ppt/slides/_rels/slide1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1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1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chart" Target="../charts/chart1.xml"/></Relationships>

</file>

<file path=ppt/slides/_rels/slide1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gif"/></Relationships>

</file>

<file path=ppt/slides/_rels/slide1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gif"/></Relationships>

</file>

<file path=ppt/slides/_rels/slide1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jpeg"/></Relationships>

</file>

<file path=ppt/slides/_rels/slide1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gif"/></Relationships>

</file>

<file path=ppt/slides/_rels/slide1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gif"/></Relationships>

</file>

<file path=ppt/slides/_rels/slide2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gif"/></Relationships>

</file>

<file path=ppt/slides/_rels/slide2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gif"/></Relationships>

</file>

<file path=ppt/slides/_rels/slide2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2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
</file>

<file path=ppt/slides/_rels/slide2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
</file>

<file path=ppt/slides/_rels/slide2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9.jpeg"/><Relationship Id="rId3" Type="http://schemas.openxmlformats.org/officeDocument/2006/relationships/image" Target="../media/image10.jpeg"/></Relationships>

</file>

<file path=ppt/slides/_rels/slide2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Shape 40"/>
          <p:cNvSpPr/>
          <p:nvPr>
            <p:ph type="title" idx="4294967295"/>
          </p:nvPr>
        </p:nvSpPr>
        <p:spPr>
          <a:xfrm>
            <a:off x="323850" y="1912937"/>
            <a:ext cx="8496300" cy="3384551"/>
          </a:xfrm>
          <a:prstGeom prst="rect">
            <a:avLst/>
          </a:prstGeom>
        </p:spPr>
        <p:txBody>
          <a:bodyPr anchor="ctr">
            <a:normAutofit fontScale="100000" lnSpcReduction="0"/>
          </a:bodyPr>
          <a:lstStyle/>
          <a:p>
            <a:pPr lvl="0" algn="ctr" defTabSz="914400">
              <a:defRPr sz="1800"/>
            </a:pPr>
            <a:r>
              <a:rPr sz="4800">
                <a:solidFill>
                  <a:srgbClr val="FBFFFB"/>
                </a:solidFill>
                <a:latin typeface="Arial Bold"/>
                <a:ea typeface="Arial Bold"/>
                <a:cs typeface="Arial Bold"/>
                <a:sym typeface="Arial Bold"/>
              </a:rPr>
              <a:t>WIGOS</a:t>
            </a:r>
            <a:endParaRPr sz="4800">
              <a:solidFill>
                <a:srgbClr val="FBFFFB"/>
              </a:solidFill>
              <a:latin typeface="Arial Bold"/>
              <a:ea typeface="Arial Bold"/>
              <a:cs typeface="Arial Bold"/>
              <a:sym typeface="Arial Bold"/>
            </a:endParaRPr>
          </a:p>
          <a:p>
            <a:pPr lvl="0" algn="ctr" defTabSz="914400">
              <a:defRPr sz="1800"/>
            </a:pPr>
            <a:r>
              <a:rPr i="1" sz="2800">
                <a:solidFill>
                  <a:srgbClr val="FBFFFB"/>
                </a:solidFill>
                <a:latin typeface="Arial Bold"/>
                <a:ea typeface="Arial Bold"/>
                <a:cs typeface="Arial Bold"/>
                <a:sym typeface="Arial Bold"/>
              </a:rPr>
              <a:t>The WMO Foundation for Meeting the Observing Needs of Weather, Climate, Water and Environmental Services</a:t>
            </a:r>
            <a:endParaRPr i="1" sz="2800">
              <a:solidFill>
                <a:srgbClr val="FBFFFB"/>
              </a:solidFill>
              <a:latin typeface="Arial Bold"/>
              <a:ea typeface="Arial Bold"/>
              <a:cs typeface="Arial Bold"/>
              <a:sym typeface="Arial Bold"/>
            </a:endParaRPr>
          </a:p>
          <a:p>
            <a:pPr lvl="0" algn="ctr" defTabSz="914400">
              <a:defRPr sz="1800"/>
            </a:pPr>
            <a:br>
              <a:rPr i="1" sz="2800">
                <a:solidFill>
                  <a:srgbClr val="000099"/>
                </a:solidFill>
                <a:latin typeface="Arial Bold"/>
                <a:ea typeface="Arial Bold"/>
                <a:cs typeface="Arial Bold"/>
                <a:sym typeface="Arial Bold"/>
              </a:rPr>
            </a:br>
            <a:r>
              <a:rPr sz="2800">
                <a:latin typeface="Arial Bold"/>
                <a:ea typeface="Arial Bold"/>
                <a:cs typeface="Arial Bold"/>
                <a:sym typeface="Arial Bold"/>
              </a:rPr>
              <a:t>Region III  Workshop on WIGOS</a:t>
            </a:r>
            <a:br>
              <a:rPr sz="2800">
                <a:latin typeface="Arial Bold"/>
                <a:ea typeface="Arial Bold"/>
                <a:cs typeface="Arial Bold"/>
                <a:sym typeface="Arial Bold"/>
              </a:rPr>
            </a:br>
            <a:r>
              <a:rPr i="1" sz="2800">
                <a:latin typeface="Arial Bold"/>
                <a:ea typeface="Arial Bold"/>
                <a:cs typeface="Arial Bold"/>
                <a:sym typeface="Arial Bold"/>
              </a:rPr>
              <a:t>Asuncion, May 14 2014 </a:t>
            </a:r>
            <a:r>
              <a:rPr i="1" sz="2800">
                <a:latin typeface="Arial"/>
                <a:ea typeface="Arial"/>
                <a:cs typeface="Arial"/>
                <a:sym typeface="Arial"/>
              </a:rPr>
              <a:t> </a:t>
            </a:r>
          </a:p>
        </p:txBody>
      </p:sp>
      <p:sp>
        <p:nvSpPr>
          <p:cNvPr id="41" name="Shape 41"/>
          <p:cNvSpPr/>
          <p:nvPr>
            <p:ph type="body" idx="4294967295"/>
          </p:nvPr>
        </p:nvSpPr>
        <p:spPr>
          <a:xfrm>
            <a:off x="395287" y="5084762"/>
            <a:ext cx="8280401" cy="1081088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 lvl="0" algn="ctr" defTabSz="914400">
              <a:lnSpc>
                <a:spcPct val="80000"/>
              </a:lnSpc>
              <a:spcBef>
                <a:spcPts val="600"/>
              </a:spcBef>
              <a:buClr>
                <a:srgbClr val="FF9900"/>
              </a:buClr>
              <a:buFont typeface="Wingdings"/>
              <a:defRPr sz="1800"/>
            </a:pPr>
            <a:endParaRPr sz="100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lvl="0" algn="ctr" defTabSz="914400">
              <a:lnSpc>
                <a:spcPct val="80000"/>
              </a:lnSpc>
              <a:spcBef>
                <a:spcPts val="600"/>
              </a:spcBef>
              <a:buClr>
                <a:srgbClr val="FF9900"/>
              </a:buClr>
              <a:buFont typeface="Wingdings"/>
              <a:defRPr sz="1800"/>
            </a:pPr>
            <a:r>
              <a:rPr sz="2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Dr L.P. Riishojgaard,</a:t>
            </a:r>
            <a:endParaRPr sz="240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lvl="0" algn="ctr" defTabSz="914400">
              <a:lnSpc>
                <a:spcPct val="80000"/>
              </a:lnSpc>
              <a:spcBef>
                <a:spcPts val="600"/>
              </a:spcBef>
              <a:buClr>
                <a:srgbClr val="FF9900"/>
              </a:buClr>
              <a:buFont typeface="Wingdings"/>
              <a:defRPr sz="1800"/>
            </a:pPr>
            <a:r>
              <a:rPr sz="2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WIGOS Project Manager, WMO Secretariat</a:t>
            </a:r>
          </a:p>
        </p:txBody>
      </p:sp>
    </p:spTree>
  </p:cSld>
  <p:clrMapOvr>
    <a:masterClrMapping/>
  </p:clrMapOvr>
  <p:transition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Shape 43"/>
          <p:cNvSpPr/>
          <p:nvPr/>
        </p:nvSpPr>
        <p:spPr>
          <a:xfrm>
            <a:off x="228600" y="1313180"/>
            <a:ext cx="1524000" cy="4216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algn="ctr">
              <a:defRPr b="1" sz="1800">
                <a:solidFill>
                  <a:srgbClr val="FFFFFF"/>
                </a:solidFill>
                <a:latin typeface="Arial Black"/>
                <a:ea typeface="Arial Black"/>
                <a:cs typeface="Arial Black"/>
                <a:sym typeface="Arial Black"/>
              </a:defRPr>
            </a:lvl1pPr>
          </a:lstStyle>
          <a:p>
            <a:pPr lvl="0">
              <a:defRPr b="0">
                <a:solidFill>
                  <a:srgbClr val="000000"/>
                </a:solidFill>
              </a:defRPr>
            </a:pPr>
            <a:r>
              <a:rPr b="1">
                <a:solidFill>
                  <a:srgbClr val="FFFFFF"/>
                </a:solidFill>
              </a:rPr>
              <a:t>WMO</a:t>
            </a:r>
          </a:p>
        </p:txBody>
      </p:sp>
      <p:sp>
        <p:nvSpPr>
          <p:cNvPr id="44" name="Shape 44"/>
          <p:cNvSpPr/>
          <p:nvPr>
            <p:ph type="title" idx="4294967295"/>
          </p:nvPr>
        </p:nvSpPr>
        <p:spPr>
          <a:xfrm>
            <a:off x="250825" y="188912"/>
            <a:ext cx="8713788" cy="792163"/>
          </a:xfrm>
          <a:prstGeom prst="rect">
            <a:avLst/>
          </a:prstGeom>
        </p:spPr>
        <p:txBody>
          <a:bodyPr anchor="ctr">
            <a:normAutofit fontScale="100000" lnSpcReduction="0"/>
          </a:bodyPr>
          <a:lstStyle>
            <a:lvl1pPr algn="ctr" defTabSz="914400">
              <a:defRPr sz="4300">
                <a:solidFill>
                  <a:srgbClr val="333399"/>
                </a:solidFill>
                <a:latin typeface="Arial Bold"/>
                <a:ea typeface="Arial Bold"/>
                <a:cs typeface="Arial Bold"/>
                <a:sym typeface="Arial Bold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4300">
                <a:solidFill>
                  <a:srgbClr val="333399"/>
                </a:solidFill>
              </a:rPr>
              <a:t>Outline</a:t>
            </a:r>
          </a:p>
        </p:txBody>
      </p:sp>
      <p:sp>
        <p:nvSpPr>
          <p:cNvPr id="45" name="Shape 45"/>
          <p:cNvSpPr/>
          <p:nvPr>
            <p:ph type="body" idx="4294967295"/>
          </p:nvPr>
        </p:nvSpPr>
        <p:spPr>
          <a:xfrm>
            <a:off x="263525" y="1222375"/>
            <a:ext cx="8713788" cy="5184775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 lvl="1" marL="990600" indent="-533400" defTabSz="914400">
              <a:spcBef>
                <a:spcPts val="4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3200">
                <a:latin typeface="Arial"/>
                <a:ea typeface="Arial"/>
                <a:cs typeface="Arial"/>
                <a:sym typeface="Arial"/>
              </a:rPr>
              <a:t>What is WIGOS and why do we need it?</a:t>
            </a:r>
            <a:endParaRPr sz="3200">
              <a:latin typeface="Arial"/>
              <a:ea typeface="Arial"/>
              <a:cs typeface="Arial"/>
              <a:sym typeface="Arial"/>
            </a:endParaRPr>
          </a:p>
          <a:p>
            <a:pPr lvl="1" marL="990600" indent="-533400" defTabSz="914400">
              <a:spcBef>
                <a:spcPts val="4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3200">
                <a:latin typeface="Arial"/>
                <a:ea typeface="Arial"/>
                <a:cs typeface="Arial"/>
                <a:sym typeface="Arial"/>
              </a:rPr>
              <a:t>WIGOS Framework &amp; Implementation:</a:t>
            </a:r>
            <a:endParaRPr sz="3200">
              <a:latin typeface="Arial"/>
              <a:ea typeface="Arial"/>
              <a:cs typeface="Arial"/>
              <a:sym typeface="Arial"/>
            </a:endParaRPr>
          </a:p>
          <a:p>
            <a:pPr lvl="2" marL="1143000" indent="-228600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800">
                <a:latin typeface="Arial"/>
                <a:ea typeface="Arial"/>
                <a:cs typeface="Arial"/>
                <a:sym typeface="Arial"/>
              </a:rPr>
              <a:t>WIGOS Key Activity Areas</a:t>
            </a:r>
            <a:endParaRPr sz="2800">
              <a:latin typeface="Arial"/>
              <a:ea typeface="Arial"/>
              <a:cs typeface="Arial"/>
              <a:sym typeface="Arial"/>
            </a:endParaRPr>
          </a:p>
          <a:p>
            <a:pPr lvl="2" marL="1143000" indent="-228600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800">
                <a:latin typeface="Arial"/>
                <a:ea typeface="Arial"/>
                <a:cs typeface="Arial"/>
                <a:sym typeface="Arial"/>
              </a:rPr>
              <a:t>Regional level</a:t>
            </a:r>
            <a:endParaRPr sz="2800">
              <a:latin typeface="Arial"/>
              <a:ea typeface="Arial"/>
              <a:cs typeface="Arial"/>
              <a:sym typeface="Arial"/>
            </a:endParaRPr>
          </a:p>
          <a:p>
            <a:pPr lvl="3" marL="1600200" indent="-228600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800">
                <a:latin typeface="Arial"/>
                <a:ea typeface="Arial"/>
                <a:cs typeface="Arial"/>
                <a:sym typeface="Arial"/>
              </a:rPr>
              <a:t>National level</a:t>
            </a:r>
            <a:endParaRPr sz="2800">
              <a:latin typeface="Arial"/>
              <a:ea typeface="Arial"/>
              <a:cs typeface="Arial"/>
              <a:sym typeface="Arial"/>
            </a:endParaRPr>
          </a:p>
          <a:p>
            <a:pPr lvl="1" marL="685800" indent="-228600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800">
                <a:latin typeface="Arial"/>
                <a:ea typeface="Arial"/>
                <a:cs typeface="Arial"/>
                <a:sym typeface="Arial"/>
              </a:rPr>
              <a:t>    Initial example of possible WIGOS Focus Areas/</a:t>
            </a:r>
            <a:endParaRPr sz="2800">
              <a:latin typeface="Arial"/>
              <a:ea typeface="Arial"/>
              <a:cs typeface="Arial"/>
              <a:sym typeface="Arial"/>
            </a:endParaRPr>
          </a:p>
          <a:p>
            <a:pPr lvl="1" marL="990600" indent="-533400" defTabSz="914400">
              <a:spcBef>
                <a:spcPts val="4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3200">
                <a:latin typeface="Arial"/>
                <a:ea typeface="Arial"/>
                <a:cs typeface="Arial"/>
                <a:sym typeface="Arial"/>
              </a:rPr>
              <a:t>Conclusions</a:t>
            </a:r>
          </a:p>
        </p:txBody>
      </p:sp>
    </p:spTree>
  </p:cSld>
  <p:clrMapOvr>
    <a:masterClrMapping/>
  </p:clrMapOvr>
  <p:transition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Shape 47"/>
          <p:cNvSpPr/>
          <p:nvPr>
            <p:ph type="title"/>
          </p:nvPr>
        </p:nvSpPr>
        <p:spPr>
          <a:xfrm>
            <a:off x="250825" y="188912"/>
            <a:ext cx="8713788" cy="792163"/>
          </a:xfrm>
          <a:prstGeom prst="rect">
            <a:avLst/>
          </a:prstGeom>
        </p:spPr>
        <p:txBody>
          <a:bodyPr anchor="ctr">
            <a:normAutofit fontScale="100000" lnSpcReduction="0"/>
          </a:bodyPr>
          <a:lstStyle>
            <a:lvl1pPr defTabSz="914400">
              <a:defRPr sz="4000">
                <a:solidFill>
                  <a:srgbClr val="333399"/>
                </a:solidFill>
                <a:latin typeface="Arial Bold"/>
                <a:ea typeface="Arial Bold"/>
                <a:cs typeface="Arial Bold"/>
                <a:sym typeface="Arial Bold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4000">
                <a:solidFill>
                  <a:srgbClr val="333399"/>
                </a:solidFill>
              </a:rPr>
              <a:t>What is WIGOS?</a:t>
            </a:r>
          </a:p>
        </p:txBody>
      </p:sp>
      <p:sp>
        <p:nvSpPr>
          <p:cNvPr id="48" name="Shape 48"/>
          <p:cNvSpPr/>
          <p:nvPr>
            <p:ph type="body" idx="1"/>
          </p:nvPr>
        </p:nvSpPr>
        <p:spPr>
          <a:xfrm>
            <a:off x="250825" y="1458912"/>
            <a:ext cx="8893175" cy="4897438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 lvl="0" marL="1244600" indent="-1244600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800">
                <a:latin typeface="Arial"/>
                <a:ea typeface="Arial"/>
                <a:cs typeface="Arial"/>
                <a:sym typeface="Arial"/>
              </a:rPr>
              <a:t>A framework for integrating all WMO observing systems and WMO contributions to co-sponsored observing systems. </a:t>
            </a:r>
            <a:endParaRPr sz="2800">
              <a:latin typeface="Arial"/>
              <a:ea typeface="Arial"/>
              <a:cs typeface="Arial"/>
              <a:sym typeface="Arial"/>
            </a:endParaRPr>
          </a:p>
          <a:p>
            <a:pPr lvl="0" marL="1244600" indent="-1244600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800">
                <a:latin typeface="Arial"/>
                <a:ea typeface="Arial"/>
                <a:cs typeface="Arial"/>
                <a:sym typeface="Arial"/>
              </a:rPr>
              <a:t>A WMO Strategic Priority Area</a:t>
            </a:r>
            <a:endParaRPr sz="2800">
              <a:latin typeface="Arial"/>
              <a:ea typeface="Arial"/>
              <a:cs typeface="Arial"/>
              <a:sym typeface="Arial"/>
            </a:endParaRPr>
          </a:p>
          <a:p>
            <a:pPr lvl="0" marL="1244600" indent="-1244600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800">
                <a:latin typeface="Arial"/>
                <a:ea typeface="Arial"/>
                <a:cs typeface="Arial"/>
                <a:sym typeface="Arial"/>
              </a:rPr>
              <a:t>Together with the WMO Information System (WIS), WIGOS is a WMO contribution to GEOSS.</a:t>
            </a:r>
            <a:endParaRPr sz="2800">
              <a:latin typeface="Arial"/>
              <a:ea typeface="Arial"/>
              <a:cs typeface="Arial"/>
              <a:sym typeface="Arial"/>
            </a:endParaRPr>
          </a:p>
          <a:p>
            <a:pPr lvl="0" marL="1244600" indent="-1244600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800">
                <a:latin typeface="Arial"/>
                <a:ea typeface="Arial"/>
                <a:cs typeface="Arial"/>
                <a:sym typeface="Arial"/>
              </a:rPr>
              <a:t>WIGOS is </a:t>
            </a:r>
            <a:r>
              <a:rPr sz="2800" u="sng">
                <a:latin typeface="Arial"/>
                <a:ea typeface="Arial"/>
                <a:cs typeface="Arial"/>
                <a:sym typeface="Arial"/>
              </a:rPr>
              <a:t>not</a:t>
            </a:r>
            <a:r>
              <a:rPr sz="2800">
                <a:latin typeface="Arial"/>
                <a:ea typeface="Arial"/>
                <a:cs typeface="Arial"/>
                <a:sym typeface="Arial"/>
              </a:rPr>
              <a:t>:</a:t>
            </a:r>
            <a:endParaRPr sz="2800">
              <a:latin typeface="Arial"/>
              <a:ea typeface="Arial"/>
              <a:cs typeface="Arial"/>
              <a:sym typeface="Arial"/>
            </a:endParaRPr>
          </a:p>
          <a:p>
            <a:pPr lvl="1" marL="990600" indent="-533400" defTabSz="914400">
              <a:spcBef>
                <a:spcPts val="4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>
                <a:latin typeface="Arial"/>
                <a:ea typeface="Arial"/>
                <a:cs typeface="Arial"/>
                <a:sym typeface="Arial"/>
              </a:rPr>
              <a:t>Replacing or taking over existing observing systems, which will continue to be 'owned' and operated by a diverse array of organizations and programmes, national as well as international.</a:t>
            </a:r>
          </a:p>
        </p:txBody>
      </p:sp>
    </p:spTree>
  </p:cSld>
  <p:clrMapOvr>
    <a:masterClrMapping/>
  </p:clrMapOvr>
  <p:transition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Shape 50"/>
          <p:cNvSpPr/>
          <p:nvPr>
            <p:ph type="body" idx="1"/>
          </p:nvPr>
        </p:nvSpPr>
        <p:spPr>
          <a:xfrm>
            <a:off x="179387" y="1204912"/>
            <a:ext cx="5256213" cy="525621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 lvl="0" marL="966787" indent="-966787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➢"/>
              <a:defRPr sz="1800"/>
            </a:pPr>
            <a:r>
              <a:rPr sz="2800">
                <a:latin typeface="Arial"/>
                <a:ea typeface="Arial"/>
                <a:cs typeface="Arial"/>
                <a:sym typeface="Arial"/>
              </a:rPr>
              <a:t>Global Observing System </a:t>
            </a:r>
            <a:endParaRPr sz="2800">
              <a:latin typeface="Arial"/>
              <a:ea typeface="Arial"/>
              <a:cs typeface="Arial"/>
              <a:sym typeface="Arial"/>
            </a:endParaRPr>
          </a:p>
          <a:p>
            <a:pPr lvl="0" marL="414337" indent="-414337" defTabSz="914400">
              <a:spcBef>
                <a:spcPts val="600"/>
              </a:spcBef>
              <a:defRPr sz="1800"/>
            </a:pPr>
            <a:r>
              <a:rPr sz="2800">
                <a:latin typeface="Arial"/>
                <a:ea typeface="Arial"/>
                <a:cs typeface="Arial"/>
                <a:sym typeface="Arial"/>
              </a:rPr>
              <a:t>      (WWW/</a:t>
            </a:r>
            <a:r>
              <a:rPr sz="2800">
                <a:latin typeface="Arial Bold"/>
                <a:ea typeface="Arial Bold"/>
                <a:cs typeface="Arial Bold"/>
                <a:sym typeface="Arial Bold"/>
              </a:rPr>
              <a:t>GOS</a:t>
            </a:r>
            <a:r>
              <a:rPr sz="2800">
                <a:latin typeface="Arial"/>
                <a:ea typeface="Arial"/>
                <a:cs typeface="Arial"/>
                <a:sym typeface="Arial"/>
              </a:rPr>
              <a:t>)</a:t>
            </a:r>
            <a:endParaRPr sz="2800">
              <a:latin typeface="Arial"/>
              <a:ea typeface="Arial"/>
              <a:cs typeface="Arial"/>
              <a:sym typeface="Arial"/>
            </a:endParaRPr>
          </a:p>
          <a:p>
            <a:pPr lvl="0" marL="966787" indent="-966787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➢"/>
              <a:defRPr sz="1800"/>
            </a:pPr>
            <a:r>
              <a:rPr sz="2800">
                <a:latin typeface="Arial"/>
                <a:ea typeface="Arial"/>
                <a:cs typeface="Arial"/>
                <a:sym typeface="Arial"/>
              </a:rPr>
              <a:t>Observing component of Global Atmospheric Watch (</a:t>
            </a:r>
            <a:r>
              <a:rPr sz="2800">
                <a:latin typeface="Arial Bold"/>
                <a:ea typeface="Arial Bold"/>
                <a:cs typeface="Arial Bold"/>
                <a:sym typeface="Arial Bold"/>
              </a:rPr>
              <a:t>GAW</a:t>
            </a:r>
            <a:r>
              <a:rPr sz="2800">
                <a:latin typeface="Arial"/>
                <a:ea typeface="Arial"/>
                <a:cs typeface="Arial"/>
                <a:sym typeface="Arial"/>
              </a:rPr>
              <a:t>)</a:t>
            </a:r>
            <a:endParaRPr sz="2800">
              <a:latin typeface="Arial"/>
              <a:ea typeface="Arial"/>
              <a:cs typeface="Arial"/>
              <a:sym typeface="Arial"/>
            </a:endParaRPr>
          </a:p>
          <a:p>
            <a:pPr lvl="0" marL="966787" indent="-966787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➢"/>
              <a:defRPr sz="1800"/>
            </a:pPr>
            <a:r>
              <a:rPr sz="2800">
                <a:latin typeface="Arial"/>
                <a:ea typeface="Arial"/>
                <a:cs typeface="Arial"/>
                <a:sym typeface="Arial"/>
              </a:rPr>
              <a:t>WMO Hydrological Observations</a:t>
            </a:r>
            <a:endParaRPr sz="2800">
              <a:latin typeface="Arial"/>
              <a:ea typeface="Arial"/>
              <a:cs typeface="Arial"/>
              <a:sym typeface="Arial"/>
            </a:endParaRPr>
          </a:p>
          <a:p>
            <a:pPr lvl="0" marL="414337" indent="-414337" defTabSz="914400">
              <a:spcBef>
                <a:spcPts val="600"/>
              </a:spcBef>
              <a:defRPr sz="1800"/>
            </a:pPr>
            <a:r>
              <a:rPr sz="2800">
                <a:latin typeface="Arial"/>
                <a:ea typeface="Arial"/>
                <a:cs typeface="Arial"/>
                <a:sym typeface="Arial"/>
              </a:rPr>
              <a:t>	(including </a:t>
            </a:r>
            <a:r>
              <a:rPr sz="2800">
                <a:latin typeface="Arial Bold"/>
                <a:ea typeface="Arial Bold"/>
                <a:cs typeface="Arial Bold"/>
                <a:sym typeface="Arial Bold"/>
              </a:rPr>
              <a:t>WHYCOS</a:t>
            </a:r>
            <a:r>
              <a:rPr sz="2800">
                <a:latin typeface="Arial"/>
                <a:ea typeface="Arial"/>
                <a:cs typeface="Arial"/>
                <a:sym typeface="Arial"/>
              </a:rPr>
              <a:t>) </a:t>
            </a:r>
            <a:endParaRPr sz="2800">
              <a:latin typeface="Arial"/>
              <a:ea typeface="Arial"/>
              <a:cs typeface="Arial"/>
              <a:sym typeface="Arial"/>
            </a:endParaRPr>
          </a:p>
          <a:p>
            <a:pPr lvl="0" marL="966787" indent="-966787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➢"/>
              <a:defRPr sz="1800"/>
            </a:pPr>
            <a:r>
              <a:rPr sz="2800">
                <a:latin typeface="Arial"/>
                <a:ea typeface="Arial"/>
                <a:cs typeface="Arial"/>
                <a:sym typeface="Arial"/>
              </a:rPr>
              <a:t>Observing component of Global Cryosphere Watch (</a:t>
            </a:r>
            <a:r>
              <a:rPr sz="2800">
                <a:latin typeface="Arial Bold"/>
                <a:ea typeface="Arial Bold"/>
                <a:cs typeface="Arial Bold"/>
                <a:sym typeface="Arial Bold"/>
              </a:rPr>
              <a:t>GCW</a:t>
            </a:r>
            <a:r>
              <a:rPr sz="2800">
                <a:latin typeface="Arial"/>
                <a:ea typeface="Arial"/>
                <a:cs typeface="Arial"/>
                <a:sym typeface="Arial"/>
              </a:rPr>
              <a:t>)</a:t>
            </a:r>
          </a:p>
        </p:txBody>
      </p:sp>
      <p:sp>
        <p:nvSpPr>
          <p:cNvPr id="51" name="Shape 51"/>
          <p:cNvSpPr/>
          <p:nvPr/>
        </p:nvSpPr>
        <p:spPr>
          <a:xfrm>
            <a:off x="250825" y="280987"/>
            <a:ext cx="8713788" cy="533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b="1" sz="3600" u="sng">
                <a:solidFill>
                  <a:srgbClr val="333399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</a:lstStyle>
          <a:p>
            <a:pPr lvl="0">
              <a:defRPr b="0" sz="1800" u="none">
                <a:solidFill>
                  <a:srgbClr val="000000"/>
                </a:solidFill>
              </a:defRPr>
            </a:pPr>
            <a:r>
              <a:rPr b="1" sz="3600" u="sng">
                <a:solidFill>
                  <a:srgbClr val="333399"/>
                </a:solidFill>
              </a:rPr>
              <a:t>WIGOS Component Systems</a:t>
            </a:r>
          </a:p>
        </p:txBody>
      </p:sp>
      <p:pic>
        <p:nvPicPr>
          <p:cNvPr id="52" name="atmos_observatories.jpeg" descr="atmos_observatories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6588125" y="4743450"/>
            <a:ext cx="2484438" cy="1716088"/>
          </a:xfrm>
          <a:prstGeom prst="rect">
            <a:avLst/>
          </a:prstGeom>
          <a:ln w="12700">
            <a:miter lim="400000"/>
          </a:ln>
        </p:spPr>
      </p:pic>
      <p:pic>
        <p:nvPicPr>
          <p:cNvPr id="53" name="WaterSensor1.jpeg" descr="WaterSensor1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932362" y="3213100"/>
            <a:ext cx="2514601" cy="1676400"/>
          </a:xfrm>
          <a:prstGeom prst="rect">
            <a:avLst/>
          </a:prstGeom>
          <a:ln w="12700">
            <a:miter lim="400000"/>
          </a:ln>
        </p:spPr>
      </p:pic>
      <p:pic>
        <p:nvPicPr>
          <p:cNvPr id="54" name="156.jpeg" descr="156"/>
          <p:cNvPicPr/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6516687" y="2209800"/>
            <a:ext cx="2484438" cy="1651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55" name="GOS-fullsize.jpeg" descr="GOS-fullsize"/>
          <p:cNvPicPr/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5580062" y="260350"/>
            <a:ext cx="3324226" cy="2105025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 advClick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Shape 57"/>
          <p:cNvSpPr/>
          <p:nvPr>
            <p:ph type="title"/>
          </p:nvPr>
        </p:nvSpPr>
        <p:spPr>
          <a:xfrm>
            <a:off x="250825" y="188912"/>
            <a:ext cx="8713788" cy="792163"/>
          </a:xfrm>
          <a:prstGeom prst="rect">
            <a:avLst/>
          </a:prstGeom>
        </p:spPr>
        <p:txBody>
          <a:bodyPr anchor="ctr">
            <a:normAutofit fontScale="100000" lnSpcReduction="0"/>
          </a:bodyPr>
          <a:lstStyle>
            <a:lvl1pPr defTabSz="914400">
              <a:defRPr sz="3600">
                <a:solidFill>
                  <a:srgbClr val="333399"/>
                </a:solidFill>
                <a:latin typeface="Arial Bold"/>
                <a:ea typeface="Arial Bold"/>
                <a:cs typeface="Arial Bold"/>
                <a:sym typeface="Arial Bold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333399"/>
                </a:solidFill>
              </a:rPr>
              <a:t>Why WIGOS?</a:t>
            </a:r>
          </a:p>
        </p:txBody>
      </p:sp>
      <p:sp>
        <p:nvSpPr>
          <p:cNvPr id="58" name="Shape 58"/>
          <p:cNvSpPr/>
          <p:nvPr>
            <p:ph type="body" idx="1"/>
          </p:nvPr>
        </p:nvSpPr>
        <p:spPr>
          <a:xfrm>
            <a:off x="250825" y="1052512"/>
            <a:ext cx="8713788" cy="4897438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 lvl="0" marL="635000" indent="-635000" defTabSz="914400">
              <a:spcBef>
                <a:spcPts val="4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b="1" i="1" sz="20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The mandate of modern NMHSs (Met Services) is much broader now than it was when WWW and the GOS were created, e.g.</a:t>
            </a:r>
            <a:endParaRPr sz="2000">
              <a:latin typeface="Arial"/>
              <a:ea typeface="Arial"/>
              <a:cs typeface="Arial"/>
              <a:sym typeface="Arial"/>
            </a:endParaRPr>
          </a:p>
          <a:p>
            <a:pPr lvl="1" marL="1115130" indent="-657930" defTabSz="914400">
              <a:spcBef>
                <a:spcPts val="4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000">
                <a:latin typeface="Arial"/>
                <a:ea typeface="Arial"/>
                <a:cs typeface="Arial"/>
                <a:sym typeface="Arial"/>
              </a:rPr>
              <a:t>Climate monitoring, climate change, mitigation </a:t>
            </a:r>
            <a:endParaRPr sz="2000">
              <a:latin typeface="Arial"/>
              <a:ea typeface="Arial"/>
              <a:cs typeface="Arial"/>
              <a:sym typeface="Arial"/>
            </a:endParaRPr>
          </a:p>
          <a:p>
            <a:pPr lvl="1" marL="1115130" indent="-657930" defTabSz="914400">
              <a:spcBef>
                <a:spcPts val="4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000">
                <a:latin typeface="Arial"/>
                <a:ea typeface="Arial"/>
                <a:cs typeface="Arial"/>
                <a:sym typeface="Arial"/>
              </a:rPr>
              <a:t>Air quality, atmospheric composition from urban to planetary scales</a:t>
            </a:r>
            <a:endParaRPr sz="2000">
              <a:latin typeface="Arial"/>
              <a:ea typeface="Arial"/>
              <a:cs typeface="Arial"/>
              <a:sym typeface="Arial"/>
            </a:endParaRPr>
          </a:p>
          <a:p>
            <a:pPr lvl="1" marL="1115130" indent="-657930" defTabSz="914400">
              <a:spcBef>
                <a:spcPts val="4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000">
                <a:latin typeface="Arial"/>
                <a:ea typeface="Arial"/>
                <a:cs typeface="Arial"/>
                <a:sym typeface="Arial"/>
              </a:rPr>
              <a:t>Oceans</a:t>
            </a:r>
            <a:endParaRPr sz="2000">
              <a:latin typeface="Arial"/>
              <a:ea typeface="Arial"/>
              <a:cs typeface="Arial"/>
              <a:sym typeface="Arial"/>
            </a:endParaRPr>
          </a:p>
          <a:p>
            <a:pPr lvl="1" marL="1115130" indent="-657930" defTabSz="914400">
              <a:spcBef>
                <a:spcPts val="4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000">
                <a:latin typeface="Arial"/>
                <a:ea typeface="Arial"/>
                <a:cs typeface="Arial"/>
                <a:sym typeface="Arial"/>
              </a:rPr>
              <a:t>Cryosphere</a:t>
            </a:r>
            <a:endParaRPr sz="2000">
              <a:latin typeface="Arial"/>
              <a:ea typeface="Arial"/>
              <a:cs typeface="Arial"/>
              <a:sym typeface="Arial"/>
            </a:endParaRPr>
          </a:p>
          <a:p>
            <a:pPr lvl="1" marL="1115130" indent="-657930" defTabSz="914400">
              <a:spcBef>
                <a:spcPts val="4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000">
                <a:latin typeface="Arial"/>
                <a:ea typeface="Arial"/>
                <a:cs typeface="Arial"/>
                <a:sym typeface="Arial"/>
              </a:rPr>
              <a:t>Water resources</a:t>
            </a:r>
            <a:endParaRPr sz="2000">
              <a:latin typeface="Arial"/>
              <a:ea typeface="Arial"/>
              <a:cs typeface="Arial"/>
              <a:sym typeface="Arial"/>
            </a:endParaRPr>
          </a:p>
          <a:p>
            <a:pPr lvl="0" marL="635000" indent="-635000" defTabSz="914400">
              <a:spcBef>
                <a:spcPts val="4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b="1" i="1" sz="2000">
                <a:solidFill>
                  <a:srgbClr val="008000"/>
                </a:solidFill>
                <a:latin typeface="Arial"/>
                <a:ea typeface="Arial"/>
                <a:cs typeface="Arial"/>
                <a:sym typeface="Arial"/>
              </a:rPr>
              <a:t>Advances (scientific and technical):</a:t>
            </a:r>
            <a:endParaRPr b="1" i="1" sz="2000">
              <a:solidFill>
                <a:srgbClr val="008000"/>
              </a:solidFill>
              <a:latin typeface="Arial"/>
              <a:ea typeface="Arial"/>
              <a:cs typeface="Arial"/>
              <a:sym typeface="Arial"/>
            </a:endParaRPr>
          </a:p>
          <a:p>
            <a:pPr lvl="1" marL="1115130" indent="-657930" defTabSz="914400">
              <a:spcBef>
                <a:spcPts val="4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000">
                <a:latin typeface="Arial"/>
                <a:ea typeface="Arial"/>
                <a:cs typeface="Arial"/>
                <a:sym typeface="Arial"/>
              </a:rPr>
              <a:t>Observing technology</a:t>
            </a:r>
            <a:endParaRPr sz="2000">
              <a:latin typeface="Arial"/>
              <a:ea typeface="Arial"/>
              <a:cs typeface="Arial"/>
              <a:sym typeface="Arial"/>
            </a:endParaRPr>
          </a:p>
          <a:p>
            <a:pPr lvl="1" marL="1115130" indent="-657930" defTabSz="914400">
              <a:spcBef>
                <a:spcPts val="4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000">
                <a:latin typeface="Arial"/>
                <a:ea typeface="Arial"/>
                <a:cs typeface="Arial"/>
                <a:sym typeface="Arial"/>
              </a:rPr>
              <a:t>Telecommunications</a:t>
            </a:r>
            <a:endParaRPr sz="2000">
              <a:latin typeface="Arial"/>
              <a:ea typeface="Arial"/>
              <a:cs typeface="Arial"/>
              <a:sym typeface="Arial"/>
            </a:endParaRPr>
          </a:p>
          <a:p>
            <a:pPr lvl="1" marL="1115130" indent="-657930" defTabSz="914400">
              <a:spcBef>
                <a:spcPts val="4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000">
                <a:latin typeface="Arial"/>
                <a:ea typeface="Arial"/>
                <a:cs typeface="Arial"/>
                <a:sym typeface="Arial"/>
              </a:rPr>
              <a:t>Numerical modeling and data assimilation </a:t>
            </a:r>
            <a:endParaRPr sz="2000">
              <a:latin typeface="Arial"/>
              <a:ea typeface="Arial"/>
              <a:cs typeface="Arial"/>
              <a:sym typeface="Arial"/>
            </a:endParaRPr>
          </a:p>
          <a:p>
            <a:pPr lvl="1" marL="1115130" indent="-657930" defTabSz="914400">
              <a:spcBef>
                <a:spcPts val="4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000">
                <a:latin typeface="Arial"/>
                <a:ea typeface="Arial"/>
                <a:cs typeface="Arial"/>
                <a:sym typeface="Arial"/>
              </a:rPr>
              <a:t>Increased user demand to access and use observations in decision making</a:t>
            </a:r>
          </a:p>
        </p:txBody>
      </p:sp>
    </p:spTree>
  </p:cSld>
  <p:clrMapOvr>
    <a:masterClrMapping/>
  </p:clrMapOvr>
  <p:transition spd="med" advClick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Shape 60"/>
          <p:cNvSpPr/>
          <p:nvPr>
            <p:ph type="title"/>
          </p:nvPr>
        </p:nvSpPr>
        <p:spPr>
          <a:xfrm>
            <a:off x="250825" y="188912"/>
            <a:ext cx="8713788" cy="792163"/>
          </a:xfrm>
          <a:prstGeom prst="rect">
            <a:avLst/>
          </a:prstGeom>
        </p:spPr>
        <p:txBody>
          <a:bodyPr anchor="ctr">
            <a:normAutofit fontScale="100000" lnSpcReduction="0"/>
          </a:bodyPr>
          <a:lstStyle>
            <a:lvl1pPr defTabSz="914400">
              <a:defRPr sz="3600">
                <a:solidFill>
                  <a:srgbClr val="333399"/>
                </a:solidFill>
                <a:latin typeface="Arial Bold"/>
                <a:ea typeface="Arial Bold"/>
                <a:cs typeface="Arial Bold"/>
                <a:sym typeface="Arial Bold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333399"/>
                </a:solidFill>
              </a:rPr>
              <a:t>Why WIGOS (continued)?</a:t>
            </a:r>
          </a:p>
        </p:txBody>
      </p:sp>
      <p:sp>
        <p:nvSpPr>
          <p:cNvPr id="61" name="Shape 61"/>
          <p:cNvSpPr/>
          <p:nvPr>
            <p:ph type="body" idx="1"/>
          </p:nvPr>
        </p:nvSpPr>
        <p:spPr>
          <a:xfrm>
            <a:off x="250825" y="1052512"/>
            <a:ext cx="8893175" cy="5184776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 lvl="0" marL="1031875" indent="-1031875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b="1" i="1" sz="2600">
                <a:latin typeface="Arial"/>
                <a:ea typeface="Arial"/>
                <a:cs typeface="Arial"/>
                <a:sym typeface="Arial"/>
              </a:rPr>
              <a:t>Shortcomings of the current situation:</a:t>
            </a:r>
            <a:endParaRPr b="1" i="1" sz="2600">
              <a:latin typeface="Arial"/>
              <a:ea typeface="Arial"/>
              <a:cs typeface="Arial"/>
              <a:sym typeface="Arial"/>
            </a:endParaRPr>
          </a:p>
          <a:p>
            <a:pPr lvl="1" marL="1252713" indent="-795513" defTabSz="914400">
              <a:spcBef>
                <a:spcPts val="5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200">
                <a:latin typeface="Arial"/>
                <a:ea typeface="Arial"/>
                <a:cs typeface="Arial"/>
                <a:sym typeface="Arial"/>
              </a:rPr>
              <a:t>Observing networks/systems not sustainable and stable, </a:t>
            </a:r>
            <a:endParaRPr sz="2200">
              <a:latin typeface="Arial"/>
              <a:ea typeface="Arial"/>
              <a:cs typeface="Arial"/>
              <a:sym typeface="Arial"/>
            </a:endParaRPr>
          </a:p>
          <a:p>
            <a:pPr lvl="1" marL="1252713" indent="-795513" defTabSz="914400">
              <a:spcBef>
                <a:spcPts val="5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200">
                <a:latin typeface="Arial"/>
                <a:ea typeface="Arial"/>
                <a:cs typeface="Arial"/>
                <a:sym typeface="Arial"/>
              </a:rPr>
              <a:t>Design and planning not well coordinated, </a:t>
            </a:r>
            <a:endParaRPr sz="2200">
              <a:latin typeface="Arial"/>
              <a:ea typeface="Arial"/>
              <a:cs typeface="Arial"/>
              <a:sym typeface="Arial"/>
            </a:endParaRPr>
          </a:p>
          <a:p>
            <a:pPr lvl="1" marL="1252713" indent="-795513" defTabSz="914400">
              <a:spcBef>
                <a:spcPts val="5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200">
                <a:latin typeface="Arial"/>
                <a:ea typeface="Arial"/>
                <a:cs typeface="Arial"/>
                <a:sym typeface="Arial"/>
              </a:rPr>
              <a:t>Observing standards not respected (and in some cases not well defined) </a:t>
            </a:r>
            <a:endParaRPr sz="2200">
              <a:latin typeface="Arial"/>
              <a:ea typeface="Arial"/>
              <a:cs typeface="Arial"/>
              <a:sym typeface="Arial"/>
            </a:endParaRPr>
          </a:p>
          <a:p>
            <a:pPr lvl="1" marL="1252713" indent="-795513" defTabSz="914400">
              <a:spcBef>
                <a:spcPts val="5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200">
                <a:latin typeface="Arial"/>
                <a:ea typeface="Arial"/>
                <a:cs typeface="Arial"/>
                <a:sym typeface="Arial"/>
              </a:rPr>
              <a:t>Databases not integrated or interoperable, including metadata, </a:t>
            </a:r>
            <a:endParaRPr sz="2200">
              <a:latin typeface="Arial"/>
              <a:ea typeface="Arial"/>
              <a:cs typeface="Arial"/>
              <a:sym typeface="Arial"/>
            </a:endParaRPr>
          </a:p>
          <a:p>
            <a:pPr lvl="1" marL="1252713" indent="-795513" defTabSz="914400">
              <a:spcBef>
                <a:spcPts val="5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200">
                <a:latin typeface="Arial"/>
                <a:ea typeface="Arial"/>
                <a:cs typeface="Arial"/>
                <a:sym typeface="Arial"/>
              </a:rPr>
              <a:t>Deficiencies in Quality Management (maintenance, monitoring, reporting, ...) </a:t>
            </a:r>
            <a:endParaRPr sz="2200">
              <a:latin typeface="Arial"/>
              <a:ea typeface="Arial"/>
              <a:cs typeface="Arial"/>
              <a:sym typeface="Arial"/>
            </a:endParaRPr>
          </a:p>
          <a:p>
            <a:pPr lvl="1" marL="1252713" indent="-795513" defTabSz="914400">
              <a:spcBef>
                <a:spcPts val="5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200">
                <a:latin typeface="Arial"/>
                <a:ea typeface="Arial"/>
                <a:cs typeface="Arial"/>
                <a:sym typeface="Arial"/>
              </a:rPr>
              <a:t>Lack of qualified and trained staff;</a:t>
            </a:r>
            <a:endParaRPr sz="2200">
              <a:latin typeface="Arial"/>
              <a:ea typeface="Arial"/>
              <a:cs typeface="Arial"/>
              <a:sym typeface="Arial"/>
            </a:endParaRPr>
          </a:p>
          <a:p>
            <a:pPr lvl="0" marL="952500" indent="-952500" defTabSz="914400">
              <a:spcBef>
                <a:spcPts val="5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400">
                <a:latin typeface="Arial"/>
                <a:ea typeface="Arial"/>
                <a:cs typeface="Arial"/>
                <a:sym typeface="Arial"/>
              </a:rPr>
              <a:t>Through coordinated</a:t>
            </a:r>
            <a:r>
              <a:rPr sz="2400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sz="2400">
                <a:solidFill>
                  <a:srgbClr val="0000CC"/>
                </a:solidFill>
                <a:latin typeface="Arial"/>
                <a:ea typeface="Arial"/>
                <a:cs typeface="Arial"/>
                <a:sym typeface="Arial"/>
              </a:rPr>
              <a:t>data sharing</a:t>
            </a:r>
            <a:r>
              <a:rPr sz="2400">
                <a:solidFill>
                  <a:srgbClr val="008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sz="2400">
                <a:latin typeface="Arial"/>
                <a:ea typeface="Arial"/>
                <a:cs typeface="Arial"/>
                <a:sym typeface="Arial"/>
              </a:rPr>
              <a:t>and </a:t>
            </a:r>
            <a:r>
              <a:rPr sz="2400">
                <a:solidFill>
                  <a:srgbClr val="0000CC"/>
                </a:solidFill>
                <a:latin typeface="Arial"/>
                <a:ea typeface="Arial"/>
                <a:cs typeface="Arial"/>
                <a:sym typeface="Arial"/>
              </a:rPr>
              <a:t>networks/systems</a:t>
            </a:r>
            <a:r>
              <a:rPr sz="240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sz="2400">
                <a:solidFill>
                  <a:srgbClr val="0000CC"/>
                </a:solidFill>
                <a:latin typeface="Arial"/>
                <a:ea typeface="Arial"/>
                <a:cs typeface="Arial"/>
                <a:sym typeface="Arial"/>
              </a:rPr>
              <a:t>development</a:t>
            </a:r>
            <a:r>
              <a:rPr sz="2400">
                <a:latin typeface="Arial"/>
                <a:ea typeface="Arial"/>
                <a:cs typeface="Arial"/>
                <a:sym typeface="Arial"/>
              </a:rPr>
              <a:t>, Members will be better equipped to address existing deficiencies and to meet future challenges</a:t>
            </a:r>
          </a:p>
        </p:txBody>
      </p:sp>
    </p:spTree>
  </p:cSld>
  <p:clrMapOvr>
    <a:masterClrMapping/>
  </p:clrMapOvr>
  <p:transition spd="med" advClick="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Shape 63"/>
          <p:cNvSpPr/>
          <p:nvPr>
            <p:ph type="title" idx="4294967295"/>
          </p:nvPr>
        </p:nvSpPr>
        <p:spPr>
          <a:xfrm>
            <a:off x="250825" y="188912"/>
            <a:ext cx="8713788" cy="792163"/>
          </a:xfrm>
          <a:prstGeom prst="rect">
            <a:avLst/>
          </a:prstGeom>
        </p:spPr>
        <p:txBody>
          <a:bodyPr anchor="ctr">
            <a:normAutofit fontScale="100000" lnSpcReduction="0"/>
          </a:bodyPr>
          <a:lstStyle>
            <a:lvl1pPr defTabSz="914400">
              <a:defRPr sz="3600">
                <a:solidFill>
                  <a:srgbClr val="333399"/>
                </a:solidFill>
                <a:latin typeface="Arial Bold"/>
                <a:ea typeface="Arial Bold"/>
                <a:cs typeface="Arial Bold"/>
                <a:sym typeface="Arial Bold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333399"/>
                </a:solidFill>
              </a:rPr>
              <a:t>WIGOS Implementation</a:t>
            </a:r>
          </a:p>
        </p:txBody>
      </p:sp>
      <p:sp>
        <p:nvSpPr>
          <p:cNvPr id="64" name="Shape 64"/>
          <p:cNvSpPr/>
          <p:nvPr>
            <p:ph type="body" idx="4294967295"/>
          </p:nvPr>
        </p:nvSpPr>
        <p:spPr>
          <a:xfrm>
            <a:off x="225425" y="1052512"/>
            <a:ext cx="8713788" cy="4897438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 lvl="0" marL="533400" indent="-533400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800">
                <a:latin typeface="Arial"/>
                <a:ea typeface="Arial"/>
                <a:cs typeface="Arial"/>
                <a:sym typeface="Arial"/>
              </a:rPr>
              <a:t>The </a:t>
            </a:r>
            <a:r>
              <a:rPr sz="2800">
                <a:latin typeface="Arial"/>
                <a:ea typeface="Arial"/>
                <a:cs typeface="Arial"/>
                <a:sym typeface="Arial"/>
              </a:rPr>
              <a:t>WIGOS framework is implemented to enable the </a:t>
            </a:r>
            <a:r>
              <a:rPr sz="2800">
                <a:solidFill>
                  <a:srgbClr val="CC3300"/>
                </a:solidFill>
                <a:latin typeface="Arial"/>
                <a:ea typeface="Arial"/>
                <a:cs typeface="Arial"/>
                <a:sym typeface="Arial"/>
              </a:rPr>
              <a:t>integration</a:t>
            </a:r>
            <a:r>
              <a:rPr sz="2800">
                <a:latin typeface="Arial"/>
                <a:ea typeface="Arial"/>
                <a:cs typeface="Arial"/>
                <a:sym typeface="Arial"/>
              </a:rPr>
              <a:t>, </a:t>
            </a:r>
            <a:r>
              <a:rPr sz="2800">
                <a:solidFill>
                  <a:srgbClr val="CC3300"/>
                </a:solidFill>
                <a:latin typeface="Arial"/>
                <a:ea typeface="Arial"/>
                <a:cs typeface="Arial"/>
                <a:sym typeface="Arial"/>
              </a:rPr>
              <a:t>interoperability</a:t>
            </a:r>
            <a:r>
              <a:rPr sz="2800">
                <a:latin typeface="Arial"/>
                <a:ea typeface="Arial"/>
                <a:cs typeface="Arial"/>
                <a:sym typeface="Arial"/>
              </a:rPr>
              <a:t>, </a:t>
            </a:r>
            <a:r>
              <a:rPr sz="2800">
                <a:solidFill>
                  <a:srgbClr val="CC3300"/>
                </a:solidFill>
                <a:latin typeface="Arial"/>
                <a:ea typeface="Arial"/>
                <a:cs typeface="Arial"/>
                <a:sym typeface="Arial"/>
              </a:rPr>
              <a:t>optimized evolution and best practice operation</a:t>
            </a:r>
            <a:r>
              <a:rPr sz="2800">
                <a:latin typeface="Arial"/>
                <a:ea typeface="Arial"/>
                <a:cs typeface="Arial"/>
                <a:sym typeface="Arial"/>
              </a:rPr>
              <a:t> for all WMO observing systems and WMO contribution to co-sponsored systems. 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lvl="0" marL="533400" indent="-533400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800">
                <a:latin typeface="Arial"/>
                <a:ea typeface="Arial"/>
                <a:cs typeface="Arial"/>
                <a:sym typeface="Arial"/>
              </a:rPr>
              <a:t>WIGOS relies on the WMO Information System (WIS) for </a:t>
            </a:r>
            <a:r>
              <a:rPr sz="2800">
                <a:solidFill>
                  <a:srgbClr val="CC3300"/>
                </a:solidFill>
                <a:latin typeface="Arial"/>
                <a:ea typeface="Arial"/>
                <a:cs typeface="Arial"/>
                <a:sym typeface="Arial"/>
              </a:rPr>
              <a:t>continuous and reliable access</a:t>
            </a:r>
            <a:r>
              <a:rPr sz="2800">
                <a:latin typeface="Arial"/>
                <a:ea typeface="Arial"/>
                <a:cs typeface="Arial"/>
                <a:sym typeface="Arial"/>
              </a:rPr>
              <a:t> to observational data and products, and associated metadata.</a:t>
            </a:r>
          </a:p>
        </p:txBody>
      </p:sp>
    </p:spTree>
  </p:cSld>
  <p:clrMapOvr>
    <a:masterClrMapping/>
  </p:clrMapOvr>
  <p:transition spd="med" advClick="1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Shape 68"/>
          <p:cNvSpPr/>
          <p:nvPr>
            <p:ph type="title" idx="4294967295"/>
          </p:nvPr>
        </p:nvSpPr>
        <p:spPr>
          <a:xfrm>
            <a:off x="179387" y="115887"/>
            <a:ext cx="8856663" cy="576263"/>
          </a:xfrm>
          <a:prstGeom prst="rect">
            <a:avLst/>
          </a:prstGeom>
        </p:spPr>
        <p:txBody>
          <a:bodyPr anchor="ctr">
            <a:normAutofit fontScale="100000" lnSpcReduction="0"/>
          </a:bodyPr>
          <a:lstStyle>
            <a:lvl1pPr defTabSz="914400">
              <a:defRPr sz="2800">
                <a:latin typeface="Arial Bold"/>
                <a:ea typeface="Arial Bold"/>
                <a:cs typeface="Arial Bold"/>
                <a:sym typeface="Arial Bold"/>
                <a:hlinkClick r:id="rId2" invalidUrl="" action="" tgtFrame="" tooltip="" history="1" highlightClick="0" endSnd="0"/>
              </a:defRPr>
            </a:lvl1pPr>
          </a:lstStyle>
          <a:p>
            <a:pPr lvl="0">
              <a:defRPr sz="1800"/>
            </a:pPr>
            <a:r>
              <a:rPr sz="2800">
                <a:hlinkClick r:id="rId2" invalidUrl="" action="" tgtFrame="" tooltip="" history="1" highlightClick="0" endSnd="0"/>
              </a:rPr>
              <a:t>WIGOS Framework Implementation Plan (WIP)</a:t>
            </a:r>
          </a:p>
        </p:txBody>
      </p:sp>
      <p:sp>
        <p:nvSpPr>
          <p:cNvPr id="69" name="Shape 69"/>
          <p:cNvSpPr/>
          <p:nvPr>
            <p:ph type="body" idx="4294967295"/>
          </p:nvPr>
        </p:nvSpPr>
        <p:spPr>
          <a:xfrm>
            <a:off x="179387" y="557212"/>
            <a:ext cx="2016126" cy="568326"/>
          </a:xfrm>
          <a:prstGeom prst="rect">
            <a:avLst/>
          </a:prstGeom>
        </p:spPr>
        <p:txBody>
          <a:bodyPr anchor="b">
            <a:normAutofit fontScale="100000" lnSpcReduction="0"/>
          </a:bodyPr>
          <a:lstStyle>
            <a:lvl1pPr marL="609600" indent="-609600" defTabSz="914400">
              <a:spcBef>
                <a:spcPts val="500"/>
              </a:spcBef>
              <a:buClr>
                <a:srgbClr val="FF9900"/>
              </a:buClr>
              <a:buFont typeface="Wingdings"/>
              <a:defRPr sz="2200">
                <a:latin typeface="Arial Bold"/>
                <a:ea typeface="Arial Bold"/>
                <a:cs typeface="Arial Bold"/>
                <a:sym typeface="Arial Bold"/>
              </a:defRPr>
            </a:lvl1pPr>
          </a:lstStyle>
          <a:p>
            <a:pPr lvl="0">
              <a:defRPr sz="1800"/>
            </a:pPr>
            <a:r>
              <a:rPr sz="2200"/>
              <a:t>CONTENTS</a:t>
            </a:r>
          </a:p>
        </p:txBody>
      </p:sp>
      <p:sp>
        <p:nvSpPr>
          <p:cNvPr id="70" name="Shape 70"/>
          <p:cNvSpPr/>
          <p:nvPr/>
        </p:nvSpPr>
        <p:spPr>
          <a:xfrm>
            <a:off x="179387" y="1268412"/>
            <a:ext cx="3671888" cy="372295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 lvl="0" marL="508000" indent="-508000">
              <a:spcBef>
                <a:spcPts val="400"/>
              </a:spcBef>
              <a:buClr>
                <a:srgbClr val="FF9900"/>
              </a:buClr>
              <a:buSzPct val="100000"/>
              <a:buAutoNum type="arabicPeriod" startAt="1"/>
              <a:defRPr sz="1800"/>
            </a:pPr>
            <a:r>
              <a:rPr sz="2000"/>
              <a:t>Introduction and Background</a:t>
            </a:r>
            <a:endParaRPr sz="2000"/>
          </a:p>
          <a:p>
            <a:pPr lvl="0" marL="508000" indent="-508000">
              <a:spcBef>
                <a:spcPts val="400"/>
              </a:spcBef>
              <a:buClr>
                <a:srgbClr val="FF9900"/>
              </a:buClr>
              <a:buSzPct val="100000"/>
              <a:buAutoNum type="arabicPeriod" startAt="1"/>
              <a:defRPr sz="1800"/>
            </a:pPr>
            <a:r>
              <a:rPr sz="2000">
                <a:solidFill>
                  <a:srgbClr val="FF0000"/>
                </a:solidFill>
              </a:rPr>
              <a:t>Key Activity Areas for WIGOS Implementation</a:t>
            </a:r>
            <a:endParaRPr sz="240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lvl="0" marL="508000" indent="-508000">
              <a:spcBef>
                <a:spcPts val="400"/>
              </a:spcBef>
              <a:buClr>
                <a:srgbClr val="FF9900"/>
              </a:buClr>
              <a:buSzPct val="100000"/>
              <a:buAutoNum type="arabicPeriod" startAt="1"/>
              <a:defRPr sz="1800"/>
            </a:pPr>
            <a:r>
              <a:rPr sz="2000"/>
              <a:t>Project Management</a:t>
            </a:r>
            <a:endParaRPr sz="2000"/>
          </a:p>
          <a:p>
            <a:pPr lvl="0" marL="508000" indent="-508000">
              <a:spcBef>
                <a:spcPts val="400"/>
              </a:spcBef>
              <a:buClr>
                <a:srgbClr val="FF9900"/>
              </a:buClr>
              <a:buSzPct val="100000"/>
              <a:buAutoNum type="arabicPeriod" startAt="1"/>
              <a:defRPr sz="1800"/>
            </a:pPr>
            <a:r>
              <a:rPr sz="2000"/>
              <a:t>Implementation</a:t>
            </a:r>
            <a:endParaRPr sz="2000"/>
          </a:p>
          <a:p>
            <a:pPr lvl="0" marL="508000" indent="-508000">
              <a:spcBef>
                <a:spcPts val="400"/>
              </a:spcBef>
              <a:buClr>
                <a:srgbClr val="FF9900"/>
              </a:buClr>
              <a:buSzPct val="100000"/>
              <a:buAutoNum type="arabicPeriod" startAt="1"/>
              <a:defRPr sz="1800"/>
            </a:pPr>
            <a:r>
              <a:rPr sz="2000"/>
              <a:t>Resources</a:t>
            </a:r>
            <a:endParaRPr sz="2000"/>
          </a:p>
          <a:p>
            <a:pPr lvl="0" marL="508000" indent="-508000">
              <a:spcBef>
                <a:spcPts val="400"/>
              </a:spcBef>
              <a:buClr>
                <a:srgbClr val="FF9900"/>
              </a:buClr>
              <a:buSzPct val="100000"/>
              <a:buAutoNum type="arabicPeriod" startAt="1"/>
              <a:defRPr sz="1800"/>
            </a:pPr>
            <a:r>
              <a:rPr sz="2000"/>
              <a:t>Risk Assessment / Management</a:t>
            </a:r>
            <a:endParaRPr sz="2000"/>
          </a:p>
          <a:p>
            <a:pPr lvl="0" marL="508000" indent="-508000">
              <a:spcBef>
                <a:spcPts val="400"/>
              </a:spcBef>
              <a:buClr>
                <a:srgbClr val="FF9900"/>
              </a:buClr>
              <a:buSzPct val="100000"/>
              <a:buAutoNum type="arabicPeriod" startAt="1"/>
              <a:defRPr sz="1800"/>
            </a:pPr>
            <a:r>
              <a:rPr sz="2000"/>
              <a:t>Outlook</a:t>
            </a:r>
            <a:endParaRPr sz="2000"/>
          </a:p>
          <a:p>
            <a:pPr lvl="0" marL="609600" indent="-609600">
              <a:spcBef>
                <a:spcPts val="400"/>
              </a:spcBef>
              <a:defRPr sz="1800"/>
            </a:pPr>
            <a:r>
              <a:rPr sz="2000"/>
              <a:t>Annexes</a:t>
            </a:r>
          </a:p>
        </p:txBody>
      </p:sp>
      <p:sp>
        <p:nvSpPr>
          <p:cNvPr id="71" name="Shape 71"/>
          <p:cNvSpPr/>
          <p:nvPr/>
        </p:nvSpPr>
        <p:spPr>
          <a:xfrm>
            <a:off x="4211637" y="615443"/>
            <a:ext cx="4402138" cy="43707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b">
            <a:spAutoFit/>
          </a:bodyPr>
          <a:lstStyle/>
          <a:p>
            <a:pPr lvl="0">
              <a:spcBef>
                <a:spcPts val="500"/>
              </a:spcBef>
              <a:defRPr sz="1800"/>
            </a:pPr>
            <a:r>
              <a:rPr sz="2200"/>
              <a:t>KEY ACTIVITY AREAS</a:t>
            </a:r>
            <a:r>
              <a:rPr sz="2400"/>
              <a:t> </a:t>
            </a:r>
          </a:p>
        </p:txBody>
      </p:sp>
      <p:sp>
        <p:nvSpPr>
          <p:cNvPr id="72" name="Shape 72"/>
          <p:cNvSpPr/>
          <p:nvPr/>
        </p:nvSpPr>
        <p:spPr>
          <a:xfrm>
            <a:off x="3706812" y="1052512"/>
            <a:ext cx="5473701" cy="471083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 lvl="1" marL="963929" indent="-506729">
              <a:lnSpc>
                <a:spcPct val="80000"/>
              </a:lnSpc>
              <a:spcBef>
                <a:spcPts val="400"/>
              </a:spcBef>
              <a:buClr>
                <a:srgbClr val="FF9900"/>
              </a:buClr>
              <a:buSzPct val="100000"/>
              <a:buAutoNum type="arabicParenR" startAt="1"/>
              <a:defRPr sz="1800"/>
            </a:pPr>
            <a:r>
              <a:rPr sz="1900">
                <a:solidFill>
                  <a:srgbClr val="000099"/>
                </a:solidFill>
              </a:rPr>
              <a:t>Management of WIGOS implementation </a:t>
            </a:r>
            <a:endParaRPr sz="1900">
              <a:solidFill>
                <a:srgbClr val="000099"/>
              </a:solidFill>
              <a:latin typeface="Arial"/>
              <a:ea typeface="Arial"/>
              <a:cs typeface="Arial"/>
              <a:sym typeface="Arial"/>
            </a:endParaRPr>
          </a:p>
          <a:p>
            <a:pPr lvl="1" marL="963929" indent="-506729">
              <a:lnSpc>
                <a:spcPct val="80000"/>
              </a:lnSpc>
              <a:spcBef>
                <a:spcPts val="400"/>
              </a:spcBef>
              <a:buClr>
                <a:srgbClr val="FF9900"/>
              </a:buClr>
              <a:buSzPct val="100000"/>
              <a:buAutoNum type="arabicParenR" startAt="1"/>
              <a:defRPr sz="1800"/>
            </a:pPr>
            <a:r>
              <a:rPr sz="1900">
                <a:solidFill>
                  <a:srgbClr val="000099"/>
                </a:solidFill>
              </a:rPr>
              <a:t>Collaboration with WMO co-sponsored observing systems &amp; </a:t>
            </a:r>
            <a:r>
              <a:rPr sz="1900">
                <a:solidFill>
                  <a:srgbClr val="000099"/>
                </a:solidFill>
              </a:rPr>
              <a:t>international partners</a:t>
            </a:r>
            <a:endParaRPr sz="1900">
              <a:solidFill>
                <a:srgbClr val="000099"/>
              </a:solidFill>
              <a:latin typeface="Arial"/>
              <a:ea typeface="Arial"/>
              <a:cs typeface="Arial"/>
              <a:sym typeface="Arial"/>
            </a:endParaRPr>
          </a:p>
          <a:p>
            <a:pPr lvl="1" marL="963929" indent="-506729">
              <a:lnSpc>
                <a:spcPct val="80000"/>
              </a:lnSpc>
              <a:spcBef>
                <a:spcPts val="400"/>
              </a:spcBef>
              <a:buClr>
                <a:srgbClr val="FF9900"/>
              </a:buClr>
              <a:buSzPct val="100000"/>
              <a:buAutoNum type="arabicParenR" startAt="1"/>
              <a:defRPr sz="1800"/>
            </a:pPr>
            <a:r>
              <a:rPr sz="1900">
                <a:solidFill>
                  <a:srgbClr val="000099"/>
                </a:solidFill>
              </a:rPr>
              <a:t>Design, planning and optimized evolution</a:t>
            </a:r>
            <a:endParaRPr sz="1900">
              <a:solidFill>
                <a:srgbClr val="000099"/>
              </a:solidFill>
              <a:latin typeface="Arial"/>
              <a:ea typeface="Arial"/>
              <a:cs typeface="Arial"/>
              <a:sym typeface="Arial"/>
            </a:endParaRPr>
          </a:p>
          <a:p>
            <a:pPr lvl="1" marL="963929" indent="-506729">
              <a:lnSpc>
                <a:spcPct val="80000"/>
              </a:lnSpc>
              <a:spcBef>
                <a:spcPts val="400"/>
              </a:spcBef>
              <a:buClr>
                <a:srgbClr val="FF9900"/>
              </a:buClr>
              <a:buSzPct val="100000"/>
              <a:buAutoNum type="arabicParenR" startAt="1"/>
              <a:defRPr sz="1800"/>
            </a:pPr>
            <a:r>
              <a:rPr sz="1900">
                <a:solidFill>
                  <a:srgbClr val="000099"/>
                </a:solidFill>
              </a:rPr>
              <a:t>Observing System operation and maintenance</a:t>
            </a:r>
            <a:endParaRPr sz="1900">
              <a:solidFill>
                <a:srgbClr val="000099"/>
              </a:solidFill>
              <a:latin typeface="Arial"/>
              <a:ea typeface="Arial"/>
              <a:cs typeface="Arial"/>
              <a:sym typeface="Arial"/>
            </a:endParaRPr>
          </a:p>
          <a:p>
            <a:pPr lvl="1" marL="963929" indent="-506729">
              <a:lnSpc>
                <a:spcPct val="80000"/>
              </a:lnSpc>
              <a:spcBef>
                <a:spcPts val="400"/>
              </a:spcBef>
              <a:buClr>
                <a:srgbClr val="FF9900"/>
              </a:buClr>
              <a:buSzPct val="100000"/>
              <a:buAutoNum type="arabicParenR" startAt="1"/>
              <a:defRPr sz="1800"/>
            </a:pPr>
            <a:r>
              <a:rPr sz="1900">
                <a:solidFill>
                  <a:srgbClr val="000099"/>
                </a:solidFill>
              </a:rPr>
              <a:t>Quality Management</a:t>
            </a:r>
            <a:endParaRPr sz="1900">
              <a:solidFill>
                <a:srgbClr val="000099"/>
              </a:solidFill>
              <a:latin typeface="Arial"/>
              <a:ea typeface="Arial"/>
              <a:cs typeface="Arial"/>
              <a:sym typeface="Arial"/>
            </a:endParaRPr>
          </a:p>
          <a:p>
            <a:pPr lvl="1" marL="963929" indent="-506729">
              <a:lnSpc>
                <a:spcPct val="80000"/>
              </a:lnSpc>
              <a:spcBef>
                <a:spcPts val="400"/>
              </a:spcBef>
              <a:buClr>
                <a:srgbClr val="FF9900"/>
              </a:buClr>
              <a:buSzPct val="100000"/>
              <a:buAutoNum type="arabicParenR" startAt="1"/>
              <a:defRPr sz="1800"/>
            </a:pPr>
            <a:r>
              <a:rPr sz="1900">
                <a:solidFill>
                  <a:srgbClr val="000099"/>
                </a:solidFill>
              </a:rPr>
              <a:t>Standardization, system interoperability and data compatibility</a:t>
            </a:r>
            <a:endParaRPr sz="1900">
              <a:solidFill>
                <a:srgbClr val="000099"/>
              </a:solidFill>
              <a:latin typeface="Arial"/>
              <a:ea typeface="Arial"/>
              <a:cs typeface="Arial"/>
              <a:sym typeface="Arial"/>
            </a:endParaRPr>
          </a:p>
          <a:p>
            <a:pPr lvl="1" marL="963929" indent="-506729">
              <a:lnSpc>
                <a:spcPct val="80000"/>
              </a:lnSpc>
              <a:spcBef>
                <a:spcPts val="400"/>
              </a:spcBef>
              <a:buClr>
                <a:srgbClr val="FF9900"/>
              </a:buClr>
              <a:buSzPct val="100000"/>
              <a:buAutoNum type="arabicParenR" startAt="1"/>
              <a:defRPr sz="1800"/>
            </a:pPr>
            <a:r>
              <a:rPr sz="1900">
                <a:solidFill>
                  <a:srgbClr val="000099"/>
                </a:solidFill>
              </a:rPr>
              <a:t>The WIGOS Operational Information Resource </a:t>
            </a:r>
            <a:endParaRPr sz="1900">
              <a:solidFill>
                <a:srgbClr val="000099"/>
              </a:solidFill>
              <a:latin typeface="Arial"/>
              <a:ea typeface="Arial"/>
              <a:cs typeface="Arial"/>
              <a:sym typeface="Arial"/>
            </a:endParaRPr>
          </a:p>
          <a:p>
            <a:pPr lvl="1" marL="963929" indent="-506729">
              <a:lnSpc>
                <a:spcPct val="80000"/>
              </a:lnSpc>
              <a:spcBef>
                <a:spcPts val="400"/>
              </a:spcBef>
              <a:buClr>
                <a:srgbClr val="FF9900"/>
              </a:buClr>
              <a:buSzPct val="100000"/>
              <a:buAutoNum type="arabicParenR" startAt="1"/>
              <a:defRPr sz="1800"/>
            </a:pPr>
            <a:r>
              <a:rPr sz="1900">
                <a:solidFill>
                  <a:srgbClr val="000099"/>
                </a:solidFill>
              </a:rPr>
              <a:t>Data and metadata management, delivery and archival</a:t>
            </a:r>
            <a:endParaRPr sz="1900">
              <a:solidFill>
                <a:srgbClr val="000099"/>
              </a:solidFill>
              <a:latin typeface="Arial"/>
              <a:ea typeface="Arial"/>
              <a:cs typeface="Arial"/>
              <a:sym typeface="Arial"/>
            </a:endParaRPr>
          </a:p>
          <a:p>
            <a:pPr lvl="1" marL="963929" indent="-506729">
              <a:lnSpc>
                <a:spcPct val="80000"/>
              </a:lnSpc>
              <a:spcBef>
                <a:spcPts val="400"/>
              </a:spcBef>
              <a:buClr>
                <a:srgbClr val="FF9900"/>
              </a:buClr>
              <a:buSzPct val="100000"/>
              <a:buAutoNum type="arabicParenR" startAt="1"/>
              <a:defRPr sz="1800"/>
            </a:pPr>
            <a:r>
              <a:rPr sz="1900">
                <a:solidFill>
                  <a:srgbClr val="000099"/>
                </a:solidFill>
              </a:rPr>
              <a:t>Capacity development</a:t>
            </a:r>
            <a:endParaRPr sz="1900">
              <a:solidFill>
                <a:srgbClr val="000099"/>
              </a:solidFill>
              <a:latin typeface="Arial"/>
              <a:ea typeface="Arial"/>
              <a:cs typeface="Arial"/>
              <a:sym typeface="Arial"/>
            </a:endParaRPr>
          </a:p>
          <a:p>
            <a:pPr lvl="1" marL="963929" indent="-506729">
              <a:lnSpc>
                <a:spcPct val="80000"/>
              </a:lnSpc>
              <a:spcBef>
                <a:spcPts val="400"/>
              </a:spcBef>
              <a:buClr>
                <a:srgbClr val="FF9900"/>
              </a:buClr>
              <a:buSzPct val="100000"/>
              <a:buAutoNum type="arabicParenR" startAt="1"/>
              <a:defRPr sz="1800"/>
            </a:pPr>
            <a:r>
              <a:rPr sz="1900">
                <a:solidFill>
                  <a:srgbClr val="000099"/>
                </a:solidFill>
              </a:rPr>
              <a:t>Communications and outreach</a:t>
            </a:r>
          </a:p>
        </p:txBody>
      </p:sp>
      <p:sp>
        <p:nvSpPr>
          <p:cNvPr id="73" name="Shape 73"/>
          <p:cNvSpPr/>
          <p:nvPr/>
        </p:nvSpPr>
        <p:spPr>
          <a:xfrm>
            <a:off x="3348037" y="1196975"/>
            <a:ext cx="792163" cy="49688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21600" y="0"/>
                </a:moveTo>
                <a:lnTo>
                  <a:pt x="21600" y="0"/>
                </a:lnTo>
                <a:cubicBezTo>
                  <a:pt x="15635" y="0"/>
                  <a:pt x="10800" y="108"/>
                  <a:pt x="10800" y="242"/>
                </a:cubicBezTo>
                <a:lnTo>
                  <a:pt x="10800" y="4589"/>
                </a:lnTo>
                <a:cubicBezTo>
                  <a:pt x="10800" y="4723"/>
                  <a:pt x="5965" y="4831"/>
                  <a:pt x="0" y="4831"/>
                </a:cubicBezTo>
                <a:lnTo>
                  <a:pt x="0" y="4831"/>
                </a:lnTo>
                <a:cubicBezTo>
                  <a:pt x="5965" y="4831"/>
                  <a:pt x="10800" y="4939"/>
                  <a:pt x="10800" y="5073"/>
                </a:cubicBezTo>
                <a:lnTo>
                  <a:pt x="10800" y="21358"/>
                </a:lnTo>
                <a:cubicBezTo>
                  <a:pt x="10800" y="21492"/>
                  <a:pt x="15635" y="21600"/>
                  <a:pt x="21600" y="21600"/>
                </a:cubicBezTo>
              </a:path>
            </a:pathLst>
          </a:custGeom>
          <a:solidFill>
            <a:srgbClr val="BBE0E3"/>
          </a:solidFill>
          <a:ln>
            <a:solidFill/>
            <a:round/>
          </a:ln>
        </p:spPr>
        <p:txBody>
          <a:bodyPr lIns="0" tIns="0" rIns="0" bIns="0"/>
          <a:lstStyle/>
          <a:p>
            <a:pPr lvl="0">
              <a:spcBef>
                <a:spcPts val="1000"/>
              </a:spcBef>
              <a:defRPr sz="2400">
                <a:latin typeface="Arial Narrow"/>
                <a:ea typeface="Arial Narrow"/>
                <a:cs typeface="Arial Narrow"/>
                <a:sym typeface="Arial Narrow"/>
              </a:defRPr>
            </a:pPr>
          </a:p>
        </p:txBody>
      </p:sp>
    </p:spTree>
  </p:cSld>
  <p:clrMapOvr>
    <a:masterClrMapping/>
  </p:clrMapOvr>
  <p:transition spd="med" advClick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" name="Key Comp.jpg" descr="Key Comp"/>
          <p:cNvPicPr/>
          <p:nvPr/>
        </p:nvPicPr>
        <p:blipFill>
          <a:blip r:embed="rId2">
            <a:extLst/>
          </a:blip>
          <a:srcRect l="27369" t="26199" r="24560" b="18594"/>
          <a:stretch>
            <a:fillRect/>
          </a:stretch>
        </p:blipFill>
        <p:spPr>
          <a:xfrm>
            <a:off x="3021012" y="2133600"/>
            <a:ext cx="3124201" cy="2690813"/>
          </a:xfrm>
          <a:prstGeom prst="rect">
            <a:avLst/>
          </a:prstGeom>
          <a:ln w="12700">
            <a:miter lim="400000"/>
          </a:ln>
        </p:spPr>
      </p:pic>
      <p:sp>
        <p:nvSpPr>
          <p:cNvPr id="76" name="Shape 76"/>
          <p:cNvSpPr/>
          <p:nvPr/>
        </p:nvSpPr>
        <p:spPr>
          <a:xfrm>
            <a:off x="2484437" y="1700212"/>
            <a:ext cx="4267201" cy="3200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spcBef>
                <a:spcPts val="900"/>
              </a:spcBef>
              <a:defRPr i="1" sz="1600">
                <a:latin typeface="Arial Narrow"/>
                <a:ea typeface="Arial Narrow"/>
                <a:cs typeface="Arial Narrow"/>
                <a:sym typeface="Arial Narrow"/>
              </a:defRPr>
            </a:lvl1pPr>
          </a:lstStyle>
          <a:p>
            <a:pPr lvl="0">
              <a:defRPr i="0" sz="1800"/>
            </a:pPr>
            <a:r>
              <a:rPr i="1" sz="1600"/>
              <a:t>To oversee, guide and coordinate WIGOS </a:t>
            </a:r>
          </a:p>
        </p:txBody>
      </p:sp>
      <p:sp>
        <p:nvSpPr>
          <p:cNvPr id="77" name="Shape 77"/>
          <p:cNvSpPr/>
          <p:nvPr/>
        </p:nvSpPr>
        <p:spPr>
          <a:xfrm>
            <a:off x="2051050" y="4868862"/>
            <a:ext cx="4910138" cy="3200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spcBef>
                <a:spcPts val="900"/>
              </a:spcBef>
              <a:defRPr i="1" sz="1600">
                <a:latin typeface="Arial Narrow"/>
                <a:ea typeface="Arial Narrow"/>
                <a:cs typeface="Arial Narrow"/>
                <a:sym typeface="Arial Narrow"/>
              </a:defRPr>
            </a:lvl1pPr>
          </a:lstStyle>
          <a:p>
            <a:pPr lvl="0">
              <a:defRPr i="0" sz="1800"/>
            </a:pPr>
            <a:r>
              <a:rPr i="1" sz="1600"/>
              <a:t>To facilitate and support the operation of WIGOS </a:t>
            </a:r>
          </a:p>
        </p:txBody>
      </p:sp>
      <p:sp>
        <p:nvSpPr>
          <p:cNvPr id="78" name="Shape 78"/>
          <p:cNvSpPr/>
          <p:nvPr/>
        </p:nvSpPr>
        <p:spPr>
          <a:xfrm rot="5400000">
            <a:off x="4877117" y="3156267"/>
            <a:ext cx="3460751" cy="5486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spcBef>
                <a:spcPts val="900"/>
              </a:spcBef>
              <a:defRPr i="1" sz="1600">
                <a:latin typeface="Arial Narrow"/>
                <a:ea typeface="Arial Narrow"/>
                <a:cs typeface="Arial Narrow"/>
                <a:sym typeface="Arial Narrow"/>
              </a:defRPr>
            </a:lvl1pPr>
          </a:lstStyle>
          <a:p>
            <a:pPr lvl="0">
              <a:defRPr i="0" sz="1800"/>
            </a:pPr>
            <a:r>
              <a:rPr i="1" sz="1600"/>
              <a:t>To plan, implement and evolve WIGOS component systems  </a:t>
            </a:r>
          </a:p>
        </p:txBody>
      </p:sp>
      <p:sp>
        <p:nvSpPr>
          <p:cNvPr id="79" name="Shape 79"/>
          <p:cNvSpPr/>
          <p:nvPr/>
        </p:nvSpPr>
        <p:spPr>
          <a:xfrm rot="16200000">
            <a:off x="547369" y="3056255"/>
            <a:ext cx="3835401" cy="5486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spcBef>
                <a:spcPts val="900"/>
              </a:spcBef>
              <a:defRPr i="1" sz="1600">
                <a:latin typeface="Arial Narrow"/>
                <a:ea typeface="Arial Narrow"/>
                <a:cs typeface="Arial Narrow"/>
                <a:sym typeface="Arial Narrow"/>
              </a:defRPr>
            </a:lvl1pPr>
          </a:lstStyle>
          <a:p>
            <a:pPr lvl="0">
              <a:defRPr i="0" sz="1800"/>
            </a:pPr>
            <a:r>
              <a:rPr i="1" sz="1600"/>
              <a:t>To ensure supply of and access to WIGOS  observations</a:t>
            </a:r>
          </a:p>
        </p:txBody>
      </p:sp>
      <p:grpSp>
        <p:nvGrpSpPr>
          <p:cNvPr id="82" name="Group 82"/>
          <p:cNvGrpSpPr/>
          <p:nvPr/>
        </p:nvGrpSpPr>
        <p:grpSpPr>
          <a:xfrm>
            <a:off x="1835150" y="836612"/>
            <a:ext cx="2665413" cy="720726"/>
            <a:chOff x="0" y="0"/>
            <a:chExt cx="2665412" cy="720725"/>
          </a:xfrm>
        </p:grpSpPr>
        <p:sp>
          <p:nvSpPr>
            <p:cNvPr id="80" name="Shape 80"/>
            <p:cNvSpPr/>
            <p:nvPr/>
          </p:nvSpPr>
          <p:spPr>
            <a:xfrm>
              <a:off x="0" y="0"/>
              <a:ext cx="2665413" cy="720725"/>
            </a:xfrm>
            <a:prstGeom prst="rect">
              <a:avLst/>
            </a:prstGeom>
            <a:solidFill>
              <a:srgbClr val="BBE0E3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>
                <a:spcBef>
                  <a:spcPts val="1000"/>
                </a:spcBef>
                <a:defRPr sz="1600">
                  <a:latin typeface="Arial Narrow"/>
                  <a:ea typeface="Arial Narrow"/>
                  <a:cs typeface="Arial Narrow"/>
                  <a:sym typeface="Arial Narrow"/>
                </a:defRPr>
              </a:pPr>
            </a:p>
          </p:txBody>
        </p:sp>
        <p:sp>
          <p:nvSpPr>
            <p:cNvPr id="81" name="Shape 81"/>
            <p:cNvSpPr/>
            <p:nvPr/>
          </p:nvSpPr>
          <p:spPr>
            <a:xfrm>
              <a:off x="0" y="0"/>
              <a:ext cx="2665413" cy="54864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>
                <a:spcBef>
                  <a:spcPts val="900"/>
                </a:spcBef>
                <a:defRPr sz="1600">
                  <a:latin typeface="Arial Narrow"/>
                  <a:ea typeface="Arial Narrow"/>
                  <a:cs typeface="Arial Narrow"/>
                  <a:sym typeface="Arial Narrow"/>
                  <a:hlinkClick r:id="rId3" invalidUrl="" action="" tgtFrame="" tooltip="" history="1" highlightClick="0" endSnd="0"/>
                </a:defRPr>
              </a:lvl1pPr>
            </a:lstStyle>
            <a:p>
              <a:pPr lvl="0">
                <a:defRPr sz="1800"/>
              </a:pPr>
              <a:r>
                <a:rPr sz="1600">
                  <a:hlinkClick r:id="rId3" invalidUrl="" action="" tgtFrame="" tooltip="" history="1" highlightClick="0" endSnd="0"/>
                </a:rPr>
                <a:t>Management of WIGOS Implementation / operation</a:t>
              </a:r>
            </a:p>
          </p:txBody>
        </p:sp>
      </p:grpSp>
      <p:grpSp>
        <p:nvGrpSpPr>
          <p:cNvPr id="85" name="Group 85"/>
          <p:cNvGrpSpPr/>
          <p:nvPr/>
        </p:nvGrpSpPr>
        <p:grpSpPr>
          <a:xfrm>
            <a:off x="4773612" y="836612"/>
            <a:ext cx="2390776" cy="825501"/>
            <a:chOff x="0" y="0"/>
            <a:chExt cx="2390775" cy="825500"/>
          </a:xfrm>
        </p:grpSpPr>
        <p:sp>
          <p:nvSpPr>
            <p:cNvPr id="83" name="Shape 83"/>
            <p:cNvSpPr/>
            <p:nvPr/>
          </p:nvSpPr>
          <p:spPr>
            <a:xfrm>
              <a:off x="0" y="0"/>
              <a:ext cx="2390775" cy="825500"/>
            </a:xfrm>
            <a:prstGeom prst="rect">
              <a:avLst/>
            </a:prstGeom>
            <a:solidFill>
              <a:srgbClr val="BBE0E3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>
                <a:spcBef>
                  <a:spcPts val="1000"/>
                </a:spcBef>
                <a:defRPr sz="1600">
                  <a:latin typeface="Arial Narrow"/>
                  <a:ea typeface="Arial Narrow"/>
                  <a:cs typeface="Arial Narrow"/>
                  <a:sym typeface="Arial Narrow"/>
                </a:defRPr>
              </a:pPr>
            </a:p>
          </p:txBody>
        </p:sp>
        <p:sp>
          <p:nvSpPr>
            <p:cNvPr id="84" name="Shape 84"/>
            <p:cNvSpPr/>
            <p:nvPr/>
          </p:nvSpPr>
          <p:spPr>
            <a:xfrm>
              <a:off x="0" y="0"/>
              <a:ext cx="2390775" cy="54864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>
                <a:spcBef>
                  <a:spcPts val="900"/>
                </a:spcBef>
                <a:defRPr sz="1600">
                  <a:latin typeface="Arial Narrow"/>
                  <a:ea typeface="Arial Narrow"/>
                  <a:cs typeface="Arial Narrow"/>
                  <a:sym typeface="Arial Narrow"/>
                  <a:hlinkClick r:id="rId4" invalidUrl="" action="" tgtFrame="" tooltip="" history="1" highlightClick="0" endSnd="0"/>
                </a:defRPr>
              </a:lvl1pPr>
            </a:lstStyle>
            <a:p>
              <a:pPr lvl="0">
                <a:defRPr sz="1800"/>
              </a:pPr>
              <a:r>
                <a:rPr sz="1600">
                  <a:hlinkClick r:id="rId4" invalidUrl="" action="" tgtFrame="" tooltip="" history="1" highlightClick="0" endSnd="0"/>
                </a:rPr>
                <a:t>Collaboration with co-sponsors and partners</a:t>
              </a:r>
            </a:p>
          </p:txBody>
        </p:sp>
      </p:grpSp>
      <p:grpSp>
        <p:nvGrpSpPr>
          <p:cNvPr id="88" name="Group 88"/>
          <p:cNvGrpSpPr/>
          <p:nvPr/>
        </p:nvGrpSpPr>
        <p:grpSpPr>
          <a:xfrm>
            <a:off x="107950" y="5230812"/>
            <a:ext cx="2160588" cy="719138"/>
            <a:chOff x="0" y="0"/>
            <a:chExt cx="2160587" cy="719137"/>
          </a:xfrm>
        </p:grpSpPr>
        <p:sp>
          <p:nvSpPr>
            <p:cNvPr id="86" name="Shape 86"/>
            <p:cNvSpPr/>
            <p:nvPr/>
          </p:nvSpPr>
          <p:spPr>
            <a:xfrm>
              <a:off x="0" y="0"/>
              <a:ext cx="2160588" cy="719138"/>
            </a:xfrm>
            <a:prstGeom prst="rect">
              <a:avLst/>
            </a:prstGeom>
            <a:solidFill>
              <a:srgbClr val="CCFFCC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>
                <a:spcBef>
                  <a:spcPts val="1000"/>
                </a:spcBef>
                <a:defRPr sz="1800">
                  <a:latin typeface="Arial Narrow"/>
                  <a:ea typeface="Arial Narrow"/>
                  <a:cs typeface="Arial Narrow"/>
                  <a:sym typeface="Arial Narrow"/>
                </a:defRPr>
              </a:pPr>
            </a:p>
          </p:txBody>
        </p:sp>
        <p:sp>
          <p:nvSpPr>
            <p:cNvPr id="87" name="Shape 87"/>
            <p:cNvSpPr/>
            <p:nvPr/>
          </p:nvSpPr>
          <p:spPr>
            <a:xfrm>
              <a:off x="0" y="0"/>
              <a:ext cx="2160588" cy="62484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>
                <a:spcBef>
                  <a:spcPts val="1000"/>
                </a:spcBef>
                <a:defRPr sz="1800">
                  <a:latin typeface="Arial Narrow"/>
                  <a:ea typeface="Arial Narrow"/>
                  <a:cs typeface="Arial Narrow"/>
                  <a:sym typeface="Arial Narrow"/>
                  <a:hlinkClick r:id="rId5" invalidUrl="" action="" tgtFrame="" tooltip="" history="1" highlightClick="0" endSnd="0"/>
                </a:defRPr>
              </a:lvl1pPr>
            </a:lstStyle>
            <a:p>
              <a:pPr lvl="0"/>
              <a:r>
                <a:rPr>
                  <a:hlinkClick r:id="rId5" invalidUrl="" action="" tgtFrame="" tooltip="" history="1" highlightClick="0" endSnd="0"/>
                </a:rPr>
                <a:t>Communications and outreach</a:t>
              </a:r>
            </a:p>
          </p:txBody>
        </p:sp>
      </p:grpSp>
      <p:grpSp>
        <p:nvGrpSpPr>
          <p:cNvPr id="91" name="Group 91"/>
          <p:cNvGrpSpPr/>
          <p:nvPr/>
        </p:nvGrpSpPr>
        <p:grpSpPr>
          <a:xfrm>
            <a:off x="7169150" y="3827462"/>
            <a:ext cx="1435100" cy="609601"/>
            <a:chOff x="0" y="0"/>
            <a:chExt cx="1435100" cy="609600"/>
          </a:xfrm>
        </p:grpSpPr>
        <p:sp>
          <p:nvSpPr>
            <p:cNvPr id="89" name="Shape 89"/>
            <p:cNvSpPr/>
            <p:nvPr/>
          </p:nvSpPr>
          <p:spPr>
            <a:xfrm>
              <a:off x="0" y="0"/>
              <a:ext cx="1435100" cy="609600"/>
            </a:xfrm>
            <a:prstGeom prst="rect">
              <a:avLst/>
            </a:prstGeom>
            <a:solidFill>
              <a:srgbClr val="BBE0E3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>
                <a:spcBef>
                  <a:spcPts val="1000"/>
                </a:spcBef>
                <a:defRPr sz="1600">
                  <a:latin typeface="Arial Narrow"/>
                  <a:ea typeface="Arial Narrow"/>
                  <a:cs typeface="Arial Narrow"/>
                  <a:sym typeface="Arial Narrow"/>
                </a:defRPr>
              </a:pPr>
            </a:p>
          </p:txBody>
        </p:sp>
        <p:sp>
          <p:nvSpPr>
            <p:cNvPr id="90" name="Shape 90"/>
            <p:cNvSpPr/>
            <p:nvPr/>
          </p:nvSpPr>
          <p:spPr>
            <a:xfrm>
              <a:off x="0" y="0"/>
              <a:ext cx="1435100" cy="54864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>
                <a:spcBef>
                  <a:spcPts val="900"/>
                </a:spcBef>
                <a:defRPr sz="1600">
                  <a:latin typeface="Arial Narrow"/>
                  <a:ea typeface="Arial Narrow"/>
                  <a:cs typeface="Arial Narrow"/>
                  <a:sym typeface="Arial Narrow"/>
                  <a:hlinkClick r:id="rId6" invalidUrl="" action="" tgtFrame="" tooltip="" history="1" highlightClick="0" endSnd="0"/>
                </a:defRPr>
              </a:lvl1pPr>
            </a:lstStyle>
            <a:p>
              <a:pPr lvl="0">
                <a:defRPr sz="1800"/>
              </a:pPr>
              <a:r>
                <a:rPr sz="1600">
                  <a:hlinkClick r:id="rId6" invalidUrl="" action="" tgtFrame="" tooltip="" history="1" highlightClick="0" endSnd="0"/>
                </a:rPr>
                <a:t>Quality Management</a:t>
              </a:r>
            </a:p>
          </p:txBody>
        </p:sp>
      </p:grpSp>
      <p:grpSp>
        <p:nvGrpSpPr>
          <p:cNvPr id="94" name="Group 94"/>
          <p:cNvGrpSpPr/>
          <p:nvPr/>
        </p:nvGrpSpPr>
        <p:grpSpPr>
          <a:xfrm>
            <a:off x="4675187" y="5300662"/>
            <a:ext cx="1722438" cy="919163"/>
            <a:chOff x="0" y="0"/>
            <a:chExt cx="1722437" cy="919162"/>
          </a:xfrm>
        </p:grpSpPr>
        <p:sp>
          <p:nvSpPr>
            <p:cNvPr id="92" name="Shape 92"/>
            <p:cNvSpPr/>
            <p:nvPr/>
          </p:nvSpPr>
          <p:spPr>
            <a:xfrm>
              <a:off x="0" y="0"/>
              <a:ext cx="1722438" cy="919163"/>
            </a:xfrm>
            <a:prstGeom prst="rect">
              <a:avLst/>
            </a:prstGeom>
            <a:solidFill>
              <a:srgbClr val="BBE0E3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>
                <a:spcBef>
                  <a:spcPts val="1000"/>
                </a:spcBef>
                <a:defRPr sz="1600">
                  <a:latin typeface="Arial Narrow"/>
                  <a:ea typeface="Arial Narrow"/>
                  <a:cs typeface="Arial Narrow"/>
                  <a:sym typeface="Arial Narrow"/>
                </a:defRPr>
              </a:pPr>
            </a:p>
          </p:txBody>
        </p:sp>
        <p:sp>
          <p:nvSpPr>
            <p:cNvPr id="93" name="Shape 93"/>
            <p:cNvSpPr/>
            <p:nvPr/>
          </p:nvSpPr>
          <p:spPr>
            <a:xfrm>
              <a:off x="0" y="0"/>
              <a:ext cx="1722438" cy="77724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>
                <a:spcBef>
                  <a:spcPts val="900"/>
                </a:spcBef>
                <a:defRPr sz="1600">
                  <a:latin typeface="Arial Narrow"/>
                  <a:ea typeface="Arial Narrow"/>
                  <a:cs typeface="Arial Narrow"/>
                  <a:sym typeface="Arial Narrow"/>
                  <a:hlinkClick r:id="rId7" invalidUrl="" action="" tgtFrame="" tooltip="" history="1" highlightClick="0" endSnd="0"/>
                </a:defRPr>
              </a:lvl1pPr>
            </a:lstStyle>
            <a:p>
              <a:pPr lvl="0">
                <a:defRPr sz="1800"/>
              </a:pPr>
              <a:r>
                <a:rPr sz="1600">
                  <a:hlinkClick r:id="rId7" invalidUrl="" action="" tgtFrame="" tooltip="" history="1" highlightClick="0" endSnd="0"/>
                </a:rPr>
                <a:t>Standardization, interoperability &amp; compatibility</a:t>
              </a:r>
            </a:p>
          </p:txBody>
        </p:sp>
      </p:grpSp>
      <p:grpSp>
        <p:nvGrpSpPr>
          <p:cNvPr id="97" name="Group 97"/>
          <p:cNvGrpSpPr/>
          <p:nvPr/>
        </p:nvGrpSpPr>
        <p:grpSpPr>
          <a:xfrm>
            <a:off x="2817812" y="5300662"/>
            <a:ext cx="1600201" cy="919163"/>
            <a:chOff x="0" y="0"/>
            <a:chExt cx="1600200" cy="919162"/>
          </a:xfrm>
        </p:grpSpPr>
        <p:sp>
          <p:nvSpPr>
            <p:cNvPr id="95" name="Shape 95"/>
            <p:cNvSpPr/>
            <p:nvPr/>
          </p:nvSpPr>
          <p:spPr>
            <a:xfrm>
              <a:off x="0" y="0"/>
              <a:ext cx="1600200" cy="919163"/>
            </a:xfrm>
            <a:prstGeom prst="rect">
              <a:avLst/>
            </a:prstGeom>
            <a:solidFill>
              <a:srgbClr val="BBE0E3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>
                <a:spcBef>
                  <a:spcPts val="1000"/>
                </a:spcBef>
                <a:defRPr sz="1600">
                  <a:latin typeface="Arial Narrow"/>
                  <a:ea typeface="Arial Narrow"/>
                  <a:cs typeface="Arial Narrow"/>
                  <a:sym typeface="Arial Narrow"/>
                </a:defRPr>
              </a:pPr>
            </a:p>
          </p:txBody>
        </p:sp>
        <p:sp>
          <p:nvSpPr>
            <p:cNvPr id="96" name="Shape 96"/>
            <p:cNvSpPr/>
            <p:nvPr/>
          </p:nvSpPr>
          <p:spPr>
            <a:xfrm>
              <a:off x="0" y="0"/>
              <a:ext cx="1600200" cy="77724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>
                <a:spcBef>
                  <a:spcPts val="900"/>
                </a:spcBef>
                <a:defRPr sz="1600">
                  <a:latin typeface="Arial Narrow"/>
                  <a:ea typeface="Arial Narrow"/>
                  <a:cs typeface="Arial Narrow"/>
                  <a:sym typeface="Arial Narrow"/>
                  <a:hlinkClick r:id="rId8" invalidUrl="" action="" tgtFrame="" tooltip="" history="1" highlightClick="0" endSnd="0"/>
                </a:defRPr>
              </a:lvl1pPr>
            </a:lstStyle>
            <a:p>
              <a:pPr lvl="0">
                <a:defRPr sz="1800"/>
              </a:pPr>
              <a:r>
                <a:rPr sz="1600">
                  <a:hlinkClick r:id="rId8" invalidUrl="" action="" tgtFrame="" tooltip="" history="1" highlightClick="0" endSnd="0"/>
                </a:rPr>
                <a:t>Operational Information Resource</a:t>
              </a:r>
            </a:p>
          </p:txBody>
        </p:sp>
      </p:grpSp>
      <p:grpSp>
        <p:nvGrpSpPr>
          <p:cNvPr id="100" name="Group 100"/>
          <p:cNvGrpSpPr/>
          <p:nvPr/>
        </p:nvGrpSpPr>
        <p:grpSpPr>
          <a:xfrm>
            <a:off x="7092950" y="5157787"/>
            <a:ext cx="1655763" cy="792163"/>
            <a:chOff x="0" y="0"/>
            <a:chExt cx="1655762" cy="792162"/>
          </a:xfrm>
        </p:grpSpPr>
        <p:sp>
          <p:nvSpPr>
            <p:cNvPr id="98" name="Shape 98"/>
            <p:cNvSpPr/>
            <p:nvPr/>
          </p:nvSpPr>
          <p:spPr>
            <a:xfrm>
              <a:off x="0" y="0"/>
              <a:ext cx="1655763" cy="792163"/>
            </a:xfrm>
            <a:prstGeom prst="rect">
              <a:avLst/>
            </a:prstGeom>
            <a:solidFill>
              <a:srgbClr val="CCFFCC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>
                <a:spcBef>
                  <a:spcPts val="1000"/>
                </a:spcBef>
                <a:defRPr sz="1800">
                  <a:latin typeface="Arial Narrow"/>
                  <a:ea typeface="Arial Narrow"/>
                  <a:cs typeface="Arial Narrow"/>
                  <a:sym typeface="Arial Narrow"/>
                </a:defRPr>
              </a:pPr>
            </a:p>
          </p:txBody>
        </p:sp>
        <p:sp>
          <p:nvSpPr>
            <p:cNvPr id="99" name="Shape 99"/>
            <p:cNvSpPr/>
            <p:nvPr/>
          </p:nvSpPr>
          <p:spPr>
            <a:xfrm>
              <a:off x="0" y="0"/>
              <a:ext cx="1655763" cy="62484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>
                <a:spcBef>
                  <a:spcPts val="1000"/>
                </a:spcBef>
                <a:defRPr sz="1800">
                  <a:latin typeface="Arial Narrow"/>
                  <a:ea typeface="Arial Narrow"/>
                  <a:cs typeface="Arial Narrow"/>
                  <a:sym typeface="Arial Narrow"/>
                  <a:hlinkClick r:id="rId9" invalidUrl="" action="" tgtFrame="" tooltip="" history="1" highlightClick="0" endSnd="0"/>
                </a:defRPr>
              </a:lvl1pPr>
            </a:lstStyle>
            <a:p>
              <a:pPr lvl="0"/>
              <a:r>
                <a:rPr>
                  <a:hlinkClick r:id="rId9" invalidUrl="" action="" tgtFrame="" tooltip="" history="1" highlightClick="0" endSnd="0"/>
                </a:rPr>
                <a:t>Capacity Development</a:t>
              </a:r>
            </a:p>
          </p:txBody>
        </p:sp>
      </p:grpSp>
      <p:grpSp>
        <p:nvGrpSpPr>
          <p:cNvPr id="103" name="Group 103"/>
          <p:cNvGrpSpPr/>
          <p:nvPr/>
        </p:nvGrpSpPr>
        <p:grpSpPr>
          <a:xfrm>
            <a:off x="7164387" y="2093912"/>
            <a:ext cx="1223963" cy="1406526"/>
            <a:chOff x="0" y="0"/>
            <a:chExt cx="1223962" cy="1406525"/>
          </a:xfrm>
        </p:grpSpPr>
        <p:sp>
          <p:nvSpPr>
            <p:cNvPr id="101" name="Shape 101"/>
            <p:cNvSpPr/>
            <p:nvPr/>
          </p:nvSpPr>
          <p:spPr>
            <a:xfrm>
              <a:off x="0" y="0"/>
              <a:ext cx="1223963" cy="1406525"/>
            </a:xfrm>
            <a:prstGeom prst="rect">
              <a:avLst/>
            </a:prstGeom>
            <a:solidFill>
              <a:srgbClr val="BBE0E3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>
                <a:spcBef>
                  <a:spcPts val="1000"/>
                </a:spcBef>
                <a:defRPr sz="1600">
                  <a:latin typeface="Arial Narrow"/>
                  <a:ea typeface="Arial Narrow"/>
                  <a:cs typeface="Arial Narrow"/>
                  <a:sym typeface="Arial Narrow"/>
                </a:defRPr>
              </a:pPr>
            </a:p>
          </p:txBody>
        </p:sp>
        <p:sp>
          <p:nvSpPr>
            <p:cNvPr id="102" name="Shape 102"/>
            <p:cNvSpPr/>
            <p:nvPr/>
          </p:nvSpPr>
          <p:spPr>
            <a:xfrm>
              <a:off x="0" y="0"/>
              <a:ext cx="1223963" cy="100584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>
                <a:spcBef>
                  <a:spcPts val="900"/>
                </a:spcBef>
                <a:defRPr sz="1600">
                  <a:latin typeface="Arial Narrow"/>
                  <a:ea typeface="Arial Narrow"/>
                  <a:cs typeface="Arial Narrow"/>
                  <a:sym typeface="Arial Narrow"/>
                  <a:hlinkClick r:id="rId10" invalidUrl="" action="" tgtFrame="" tooltip="" history="1" highlightClick="0" endSnd="0"/>
                </a:defRPr>
              </a:lvl1pPr>
            </a:lstStyle>
            <a:p>
              <a:pPr lvl="0">
                <a:defRPr sz="1800"/>
              </a:pPr>
              <a:r>
                <a:rPr sz="1600">
                  <a:hlinkClick r:id="rId10" invalidUrl="" action="" tgtFrame="" tooltip="" history="1" highlightClick="0" endSnd="0"/>
                </a:rPr>
                <a:t>Design, planning and optimised evolution</a:t>
              </a:r>
            </a:p>
          </p:txBody>
        </p:sp>
      </p:grpSp>
      <p:grpSp>
        <p:nvGrpSpPr>
          <p:cNvPr id="106" name="Group 106"/>
          <p:cNvGrpSpPr/>
          <p:nvPr/>
        </p:nvGrpSpPr>
        <p:grpSpPr>
          <a:xfrm>
            <a:off x="595312" y="1844674"/>
            <a:ext cx="1384301" cy="1220789"/>
            <a:chOff x="0" y="0"/>
            <a:chExt cx="1384300" cy="1220787"/>
          </a:xfrm>
        </p:grpSpPr>
        <p:sp>
          <p:nvSpPr>
            <p:cNvPr id="104" name="Shape 104"/>
            <p:cNvSpPr/>
            <p:nvPr/>
          </p:nvSpPr>
          <p:spPr>
            <a:xfrm>
              <a:off x="0" y="0"/>
              <a:ext cx="1384300" cy="1220788"/>
            </a:xfrm>
            <a:prstGeom prst="rect">
              <a:avLst/>
            </a:prstGeom>
            <a:solidFill>
              <a:srgbClr val="BBE0E3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>
                <a:spcBef>
                  <a:spcPts val="1000"/>
                </a:spcBef>
                <a:defRPr sz="1600">
                  <a:latin typeface="Arial Narrow"/>
                  <a:ea typeface="Arial Narrow"/>
                  <a:cs typeface="Arial Narrow"/>
                  <a:sym typeface="Arial Narrow"/>
                </a:defRPr>
              </a:pPr>
            </a:p>
          </p:txBody>
        </p:sp>
        <p:sp>
          <p:nvSpPr>
            <p:cNvPr id="105" name="Shape 105"/>
            <p:cNvSpPr/>
            <p:nvPr/>
          </p:nvSpPr>
          <p:spPr>
            <a:xfrm>
              <a:off x="0" y="0"/>
              <a:ext cx="1384300" cy="77724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>
                <a:spcBef>
                  <a:spcPts val="900"/>
                </a:spcBef>
                <a:defRPr sz="1600">
                  <a:latin typeface="Arial Narrow"/>
                  <a:ea typeface="Arial Narrow"/>
                  <a:cs typeface="Arial Narrow"/>
                  <a:sym typeface="Arial Narrow"/>
                  <a:hlinkClick r:id="rId11" invalidUrl="" action="" tgtFrame="" tooltip="" history="1" highlightClick="0" endSnd="0"/>
                </a:defRPr>
              </a:lvl1pPr>
            </a:lstStyle>
            <a:p>
              <a:pPr lvl="0">
                <a:defRPr sz="1800"/>
              </a:pPr>
              <a:r>
                <a:rPr sz="1600">
                  <a:hlinkClick r:id="rId11" invalidUrl="" action="" tgtFrame="" tooltip="" history="1" highlightClick="0" endSnd="0"/>
                </a:rPr>
                <a:t>Data discovery, delivery &amp; archival</a:t>
              </a:r>
            </a:p>
          </p:txBody>
        </p:sp>
      </p:grpSp>
      <p:grpSp>
        <p:nvGrpSpPr>
          <p:cNvPr id="109" name="Group 109"/>
          <p:cNvGrpSpPr/>
          <p:nvPr/>
        </p:nvGrpSpPr>
        <p:grpSpPr>
          <a:xfrm>
            <a:off x="590550" y="3573462"/>
            <a:ext cx="1389063" cy="1158876"/>
            <a:chOff x="0" y="0"/>
            <a:chExt cx="1389062" cy="1158875"/>
          </a:xfrm>
        </p:grpSpPr>
        <p:sp>
          <p:nvSpPr>
            <p:cNvPr id="107" name="Shape 107"/>
            <p:cNvSpPr/>
            <p:nvPr/>
          </p:nvSpPr>
          <p:spPr>
            <a:xfrm>
              <a:off x="0" y="0"/>
              <a:ext cx="1389063" cy="1158875"/>
            </a:xfrm>
            <a:prstGeom prst="rect">
              <a:avLst/>
            </a:prstGeom>
            <a:solidFill>
              <a:srgbClr val="BBE0E3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>
                <a:spcBef>
                  <a:spcPts val="1000"/>
                </a:spcBef>
                <a:defRPr sz="1600">
                  <a:latin typeface="Arial Narrow"/>
                  <a:ea typeface="Arial Narrow"/>
                  <a:cs typeface="Arial Narrow"/>
                  <a:sym typeface="Arial Narrow"/>
                </a:defRPr>
              </a:pPr>
            </a:p>
          </p:txBody>
        </p:sp>
        <p:sp>
          <p:nvSpPr>
            <p:cNvPr id="108" name="Shape 108"/>
            <p:cNvSpPr/>
            <p:nvPr/>
          </p:nvSpPr>
          <p:spPr>
            <a:xfrm>
              <a:off x="0" y="0"/>
              <a:ext cx="1389063" cy="77724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>
                <a:spcBef>
                  <a:spcPts val="900"/>
                </a:spcBef>
                <a:defRPr sz="1600">
                  <a:latin typeface="Arial Narrow"/>
                  <a:ea typeface="Arial Narrow"/>
                  <a:cs typeface="Arial Narrow"/>
                  <a:sym typeface="Arial Narrow"/>
                  <a:hlinkClick r:id="rId12" invalidUrl="" action="" tgtFrame="" tooltip="" history="1" highlightClick="0" endSnd="0"/>
                </a:defRPr>
              </a:lvl1pPr>
            </a:lstStyle>
            <a:p>
              <a:pPr lvl="0">
                <a:defRPr sz="1800"/>
              </a:pPr>
              <a:r>
                <a:rPr sz="1600">
                  <a:hlinkClick r:id="rId12" invalidUrl="" action="" tgtFrame="" tooltip="" history="1" highlightClick="0" endSnd="0"/>
                </a:rPr>
                <a:t>Observing system operation &amp; maintenance</a:t>
              </a:r>
            </a:p>
          </p:txBody>
        </p:sp>
      </p:grpSp>
      <p:sp>
        <p:nvSpPr>
          <p:cNvPr id="110" name="Shape 110"/>
          <p:cNvSpPr/>
          <p:nvPr/>
        </p:nvSpPr>
        <p:spPr>
          <a:xfrm>
            <a:off x="228600" y="115887"/>
            <a:ext cx="8736013" cy="5232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 lvl="0" algn="ctr">
              <a:spcBef>
                <a:spcPts val="1800"/>
              </a:spcBef>
              <a:defRPr sz="1800"/>
            </a:pPr>
            <a:r>
              <a:rPr sz="3000">
                <a:solidFill>
                  <a:srgbClr val="333399"/>
                </a:solidFill>
                <a:latin typeface="Arial Narrow"/>
                <a:ea typeface="Arial Narrow"/>
                <a:cs typeface="Arial Narrow"/>
                <a:sym typeface="Arial Narrow"/>
              </a:rPr>
              <a:t>WIGOS </a:t>
            </a:r>
            <a:r>
              <a:rPr sz="3000">
                <a:solidFill>
                  <a:srgbClr val="333399"/>
                </a:solidFill>
                <a:latin typeface="Arial Narrow"/>
                <a:ea typeface="Arial Narrow"/>
                <a:cs typeface="Arial Narrow"/>
                <a:sym typeface="Arial Narrow"/>
              </a:rPr>
              <a:t>Key areas </a:t>
            </a:r>
          </a:p>
        </p:txBody>
      </p:sp>
      <p:pic>
        <p:nvPicPr>
          <p:cNvPr id="111" name="WIGOS_Logo-V5.png" descr="WIGOS_Logo-V5"/>
          <p:cNvPicPr/>
          <p:nvPr/>
        </p:nvPicPr>
        <p:blipFill>
          <a:blip r:embed="rId13">
            <a:extLst/>
          </a:blip>
          <a:stretch>
            <a:fillRect/>
          </a:stretch>
        </p:blipFill>
        <p:spPr>
          <a:xfrm>
            <a:off x="3389312" y="3306762"/>
            <a:ext cx="2233613" cy="739776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 advClick="1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Shape 113"/>
          <p:cNvSpPr/>
          <p:nvPr>
            <p:ph type="title" idx="4294967295"/>
          </p:nvPr>
        </p:nvSpPr>
        <p:spPr>
          <a:xfrm>
            <a:off x="250825" y="188912"/>
            <a:ext cx="8713788" cy="792163"/>
          </a:xfrm>
          <a:prstGeom prst="rect">
            <a:avLst/>
          </a:prstGeom>
        </p:spPr>
        <p:txBody>
          <a:bodyPr anchor="ctr">
            <a:normAutofit fontScale="100000" lnSpcReduction="0"/>
          </a:bodyPr>
          <a:lstStyle>
            <a:lvl1pPr defTabSz="914400">
              <a:defRPr sz="3000">
                <a:solidFill>
                  <a:srgbClr val="333399"/>
                </a:solidFill>
                <a:latin typeface="Arial Bold"/>
                <a:ea typeface="Arial Bold"/>
                <a:cs typeface="Arial Bold"/>
                <a:sym typeface="Arial Bold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000">
                <a:solidFill>
                  <a:srgbClr val="333399"/>
                </a:solidFill>
              </a:rPr>
              <a:t>Implementation Steps - Regional Level</a:t>
            </a:r>
          </a:p>
        </p:txBody>
      </p:sp>
      <p:sp>
        <p:nvSpPr>
          <p:cNvPr id="114" name="Shape 114"/>
          <p:cNvSpPr/>
          <p:nvPr>
            <p:ph type="body" idx="4294967295"/>
          </p:nvPr>
        </p:nvSpPr>
        <p:spPr>
          <a:xfrm>
            <a:off x="179387" y="981075"/>
            <a:ext cx="8785226" cy="5064125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 lvl="0" marL="495300" indent="-495300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600">
                <a:latin typeface="Arial"/>
                <a:ea typeface="Arial"/>
                <a:cs typeface="Arial"/>
                <a:sym typeface="Arial"/>
              </a:rPr>
              <a:t>Identify</a:t>
            </a:r>
            <a:r>
              <a:rPr sz="2600">
                <a:solidFill>
                  <a:srgbClr val="080808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i="1" sz="2600">
                <a:solidFill>
                  <a:srgbClr val="CC3300"/>
                </a:solidFill>
                <a:latin typeface="Arial"/>
                <a:ea typeface="Arial"/>
                <a:cs typeface="Arial"/>
                <a:sym typeface="Arial"/>
              </a:rPr>
              <a:t>major issues</a:t>
            </a:r>
            <a:r>
              <a:rPr sz="2600">
                <a:solidFill>
                  <a:srgbClr val="080808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sz="2600">
                <a:latin typeface="Arial"/>
                <a:ea typeface="Arial"/>
                <a:cs typeface="Arial"/>
                <a:sym typeface="Arial"/>
              </a:rPr>
              <a:t>of the Region (&amp; its Sub-regions): </a:t>
            </a:r>
            <a:r>
              <a:rPr sz="2600">
                <a:latin typeface="Arial"/>
                <a:ea typeface="Arial"/>
                <a:cs typeface="Arial"/>
                <a:sym typeface="Arial"/>
              </a:rPr>
              <a:t>observational challenges, critical gaps and solutions against the identified services priorities of the Region/Sub-regions;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lvl="0" marL="495300" indent="-495300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600">
                <a:latin typeface="Arial"/>
                <a:ea typeface="Arial"/>
                <a:cs typeface="Arial"/>
                <a:sym typeface="Arial"/>
              </a:rPr>
              <a:t>Indicate</a:t>
            </a:r>
            <a:r>
              <a:rPr sz="2600">
                <a:solidFill>
                  <a:srgbClr val="080808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i="1" sz="2600">
                <a:solidFill>
                  <a:srgbClr val="CC3300"/>
                </a:solidFill>
                <a:latin typeface="Arial"/>
                <a:ea typeface="Arial"/>
                <a:cs typeface="Arial"/>
                <a:sym typeface="Arial"/>
              </a:rPr>
              <a:t>the best/appropriate working approach</a:t>
            </a:r>
            <a:r>
              <a:rPr sz="2600">
                <a:solidFill>
                  <a:srgbClr val="080808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sz="2600">
                <a:latin typeface="Arial"/>
                <a:ea typeface="Arial"/>
                <a:cs typeface="Arial"/>
                <a:sym typeface="Arial"/>
              </a:rPr>
              <a:t>for the Region / Sub-region taking advantage of on-going/planned initiatives, activities, groupings, projects (synergy of them) to address requirements, needs, priorities &amp; associated challenges, respecting specifics of each Subregion;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lvl="0" marL="495300" indent="-495300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600">
                <a:latin typeface="Arial"/>
                <a:ea typeface="Arial"/>
                <a:cs typeface="Arial"/>
                <a:sym typeface="Arial"/>
              </a:rPr>
              <a:t>Propose</a:t>
            </a:r>
            <a:r>
              <a:rPr sz="2600">
                <a:solidFill>
                  <a:srgbClr val="080808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i="1" sz="2600">
                <a:solidFill>
                  <a:srgbClr val="CC3300"/>
                </a:solidFill>
                <a:latin typeface="Arial"/>
                <a:ea typeface="Arial"/>
                <a:cs typeface="Arial"/>
                <a:sym typeface="Arial"/>
              </a:rPr>
              <a:t>potential solutions</a:t>
            </a:r>
            <a:r>
              <a:rPr sz="2600">
                <a:solidFill>
                  <a:srgbClr val="080808"/>
                </a:solidFill>
                <a:latin typeface="Arial"/>
                <a:ea typeface="Arial"/>
                <a:cs typeface="Arial"/>
                <a:sym typeface="Arial"/>
              </a:rPr>
              <a:t> against the identified services priorities of the Region/Sub-regions;</a:t>
            </a:r>
          </a:p>
        </p:txBody>
      </p:sp>
    </p:spTree>
  </p:cSld>
  <p:clrMapOvr>
    <a:masterClrMapping/>
  </p:clrMapOvr>
  <p:transition spd="med" advClick="1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/>
          <p:nvPr>
            <p:ph type="title" idx="4294967295"/>
          </p:nvPr>
        </p:nvSpPr>
        <p:spPr>
          <a:xfrm>
            <a:off x="250825" y="188912"/>
            <a:ext cx="8713788" cy="792163"/>
          </a:xfrm>
          <a:prstGeom prst="rect">
            <a:avLst/>
          </a:prstGeom>
        </p:spPr>
        <p:txBody>
          <a:bodyPr anchor="ctr">
            <a:normAutofit fontScale="100000" lnSpcReduction="0"/>
          </a:bodyPr>
          <a:lstStyle>
            <a:lvl1pPr defTabSz="914400">
              <a:defRPr sz="3000">
                <a:solidFill>
                  <a:srgbClr val="333399"/>
                </a:solidFill>
                <a:latin typeface="Arial Bold"/>
                <a:ea typeface="Arial Bold"/>
                <a:cs typeface="Arial Bold"/>
                <a:sym typeface="Arial Bold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000">
                <a:solidFill>
                  <a:srgbClr val="333399"/>
                </a:solidFill>
              </a:rPr>
              <a:t>Implementation Steps - Regional Level</a:t>
            </a:r>
          </a:p>
        </p:txBody>
      </p:sp>
      <p:sp>
        <p:nvSpPr>
          <p:cNvPr id="117" name="Shape 117"/>
          <p:cNvSpPr/>
          <p:nvPr>
            <p:ph type="body" idx="4294967295"/>
          </p:nvPr>
        </p:nvSpPr>
        <p:spPr>
          <a:xfrm>
            <a:off x="179387" y="908050"/>
            <a:ext cx="8785226" cy="5184775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 lvl="0" marL="495300" indent="-495300" defTabSz="914400">
              <a:lnSpc>
                <a:spcPct val="90000"/>
              </a:lnSpc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b="1" i="1" sz="2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Develop</a:t>
            </a:r>
            <a:r>
              <a:rPr sz="2600">
                <a:solidFill>
                  <a:srgbClr val="FF0000"/>
                </a:solidFill>
                <a:latin typeface="Arial Bold"/>
                <a:ea typeface="Arial Bold"/>
                <a:cs typeface="Arial Bold"/>
                <a:sym typeface="Arial Bold"/>
              </a:rPr>
              <a:t> R-WIP</a:t>
            </a:r>
            <a:r>
              <a:rPr sz="2600">
                <a:latin typeface="Arial"/>
                <a:ea typeface="Arial"/>
                <a:cs typeface="Arial"/>
                <a:sym typeface="Arial"/>
              </a:rPr>
              <a:t>: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lvl="1" marL="806450" indent="-349250" defTabSz="914400">
              <a:lnSpc>
                <a:spcPct val="90000"/>
              </a:lnSpc>
              <a:spcBef>
                <a:spcPts val="5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200">
                <a:latin typeface="Arial"/>
                <a:ea typeface="Arial"/>
                <a:cs typeface="Arial"/>
                <a:sym typeface="Arial"/>
              </a:rPr>
              <a:t>Identify implementation activities for WIGOS Key Activity Areas</a:t>
            </a:r>
            <a:r>
              <a:rPr sz="2200">
                <a:latin typeface="Arial"/>
                <a:ea typeface="Arial"/>
                <a:cs typeface="Arial"/>
                <a:sym typeface="Arial"/>
              </a:rPr>
              <a:t>;</a:t>
            </a:r>
            <a:r>
              <a:rPr b="1" i="1" sz="2200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b="1" i="1" sz="2200">
              <a:solidFill>
                <a:srgbClr val="000099"/>
              </a:solidFill>
              <a:latin typeface="Arial"/>
              <a:ea typeface="Arial"/>
              <a:cs typeface="Arial"/>
              <a:sym typeface="Arial"/>
            </a:endParaRPr>
          </a:p>
          <a:p>
            <a:pPr lvl="1" marL="806450" indent="-349250" defTabSz="914400">
              <a:lnSpc>
                <a:spcPct val="90000"/>
              </a:lnSpc>
              <a:spcBef>
                <a:spcPts val="5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200">
                <a:latin typeface="Arial"/>
                <a:ea typeface="Arial"/>
                <a:cs typeface="Arial"/>
                <a:sym typeface="Arial"/>
              </a:rPr>
              <a:t>Align R-WIP with major regional / subregional &amp; national activities and on-going national/bilateral/subregional projects; </a:t>
            </a:r>
            <a:endParaRPr sz="2200">
              <a:latin typeface="Arial"/>
              <a:ea typeface="Arial"/>
              <a:cs typeface="Arial"/>
              <a:sym typeface="Arial"/>
            </a:endParaRPr>
          </a:p>
          <a:p>
            <a:pPr lvl="1" marL="806450" indent="-349250" defTabSz="914400">
              <a:lnSpc>
                <a:spcPct val="90000"/>
              </a:lnSpc>
              <a:spcBef>
                <a:spcPts val="5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200">
                <a:latin typeface="Arial"/>
                <a:ea typeface="Arial"/>
                <a:cs typeface="Arial"/>
                <a:sym typeface="Arial"/>
              </a:rPr>
              <a:t>Align R-WIP-I with all WMO Priorities (GFCS-IP, CB/CD, DRR), and GCOS-IP, EGOS-IP; </a:t>
            </a:r>
            <a:endParaRPr sz="2200">
              <a:latin typeface="Arial"/>
              <a:ea typeface="Arial"/>
              <a:cs typeface="Arial"/>
              <a:sym typeface="Arial"/>
            </a:endParaRPr>
          </a:p>
          <a:p>
            <a:pPr lvl="1" marL="806450" indent="-349250" defTabSz="914400">
              <a:lnSpc>
                <a:spcPct val="90000"/>
              </a:lnSpc>
              <a:spcBef>
                <a:spcPts val="5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200">
                <a:latin typeface="Arial"/>
                <a:ea typeface="Arial"/>
                <a:cs typeface="Arial"/>
                <a:sym typeface="Arial"/>
              </a:rPr>
              <a:t>Propose </a:t>
            </a:r>
            <a:r>
              <a:rPr i="1" sz="2200" u="sng">
                <a:latin typeface="Arial"/>
                <a:ea typeface="Arial"/>
                <a:cs typeface="Arial"/>
                <a:sym typeface="Arial"/>
              </a:rPr>
              <a:t>bilateral or multilateral Sub-regional projects, or inter-regional projects </a:t>
            </a:r>
            <a:r>
              <a:rPr sz="2200">
                <a:latin typeface="Arial"/>
                <a:ea typeface="Arial"/>
                <a:cs typeface="Arial"/>
                <a:sym typeface="Arial"/>
              </a:rPr>
              <a:t>(e.g. between RA III &amp; IV);</a:t>
            </a:r>
            <a:endParaRPr sz="2200">
              <a:latin typeface="Arial"/>
              <a:ea typeface="Arial"/>
              <a:cs typeface="Arial"/>
              <a:sym typeface="Arial"/>
            </a:endParaRPr>
          </a:p>
          <a:p>
            <a:pPr lvl="1" marL="806450" indent="-349250" defTabSz="914400">
              <a:lnSpc>
                <a:spcPct val="90000"/>
              </a:lnSpc>
              <a:spcBef>
                <a:spcPts val="5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i="1" sz="2200" u="sng">
                <a:latin typeface="Arial"/>
                <a:ea typeface="Arial"/>
                <a:cs typeface="Arial"/>
                <a:sym typeface="Arial"/>
              </a:rPr>
              <a:t>Align </a:t>
            </a:r>
            <a:r>
              <a:rPr i="1" sz="2200" u="sng">
                <a:latin typeface="Arial"/>
                <a:ea typeface="Arial"/>
                <a:cs typeface="Arial"/>
                <a:sym typeface="Arial"/>
              </a:rPr>
              <a:t>with existing funding and look for funding opportunities;</a:t>
            </a:r>
            <a:endParaRPr i="1" sz="2200" u="sng">
              <a:latin typeface="Arial"/>
              <a:ea typeface="Arial"/>
              <a:cs typeface="Arial"/>
              <a:sym typeface="Arial"/>
            </a:endParaRPr>
          </a:p>
          <a:p>
            <a:pPr lvl="0" marL="495300" indent="-495300" defTabSz="914400">
              <a:lnSpc>
                <a:spcPct val="90000"/>
              </a:lnSpc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600">
                <a:latin typeface="Arial"/>
                <a:ea typeface="Arial"/>
                <a:cs typeface="Arial"/>
                <a:sym typeface="Arial"/>
              </a:rPr>
              <a:t>Identify appropriate mechanism for implementation of agreed tasks and projects.</a:t>
            </a:r>
            <a:r>
              <a:rPr sz="2600">
                <a:latin typeface="Arial"/>
                <a:ea typeface="Arial"/>
                <a:cs typeface="Arial"/>
                <a:sym typeface="Arial"/>
              </a:rPr>
              <a:t> 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lvl="0" marL="495300" indent="-495300" defTabSz="914400">
              <a:lnSpc>
                <a:spcPct val="90000"/>
              </a:lnSpc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600">
                <a:latin typeface="Arial"/>
                <a:ea typeface="Arial"/>
                <a:cs typeface="Arial"/>
                <a:sym typeface="Arial"/>
              </a:rPr>
              <a:t>Identify resources and gaps</a:t>
            </a:r>
          </a:p>
        </p:txBody>
      </p:sp>
    </p:spTree>
  </p:cSld>
  <p:clrMapOvr>
    <a:masterClrMapping/>
  </p:clrMapOvr>
  <p:transition spd="med" advClick="1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Shape 119"/>
          <p:cNvSpPr/>
          <p:nvPr>
            <p:ph type="title"/>
          </p:nvPr>
        </p:nvSpPr>
        <p:spPr>
          <a:xfrm>
            <a:off x="250825" y="188912"/>
            <a:ext cx="8713788" cy="792163"/>
          </a:xfrm>
          <a:prstGeom prst="rect">
            <a:avLst/>
          </a:prstGeom>
        </p:spPr>
        <p:txBody>
          <a:bodyPr anchor="ctr">
            <a:normAutofit fontScale="100000" lnSpcReduction="0"/>
          </a:bodyPr>
          <a:lstStyle/>
          <a:p>
            <a:pPr lvl="0" defTabSz="685800">
              <a:defRPr sz="1800"/>
            </a:pPr>
            <a:r>
              <a:rPr sz="2700">
                <a:solidFill>
                  <a:srgbClr val="333399"/>
                </a:solidFill>
                <a:latin typeface="Arial Bold"/>
                <a:ea typeface="Arial Bold"/>
                <a:cs typeface="Arial Bold"/>
                <a:sym typeface="Arial Bold"/>
              </a:rPr>
              <a:t>Regional WIGOS Implementation Plan</a:t>
            </a:r>
            <a:endParaRPr sz="2700">
              <a:solidFill>
                <a:srgbClr val="333399"/>
              </a:solidFill>
              <a:latin typeface="Arial Bold"/>
              <a:ea typeface="Arial Bold"/>
              <a:cs typeface="Arial Bold"/>
              <a:sym typeface="Arial Bold"/>
            </a:endParaRPr>
          </a:p>
          <a:p>
            <a:pPr lvl="0" defTabSz="685800">
              <a:defRPr sz="1800"/>
            </a:pPr>
            <a:r>
              <a:rPr sz="2700">
                <a:solidFill>
                  <a:srgbClr val="333399"/>
                </a:solidFill>
                <a:latin typeface="Arial Bold"/>
                <a:ea typeface="Arial Bold"/>
                <a:cs typeface="Arial Bold"/>
                <a:sym typeface="Arial Bold"/>
              </a:rPr>
              <a:t>for Region III (R-WIP-III)</a:t>
            </a:r>
          </a:p>
        </p:txBody>
      </p:sp>
      <p:sp>
        <p:nvSpPr>
          <p:cNvPr id="120" name="Shape 120"/>
          <p:cNvSpPr/>
          <p:nvPr>
            <p:ph type="body" idx="1"/>
          </p:nvPr>
        </p:nvSpPr>
        <p:spPr>
          <a:xfrm>
            <a:off x="250825" y="1243012"/>
            <a:ext cx="8893175" cy="4897438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 lvl="0" marL="490727" indent="-490727" defTabSz="841247">
              <a:spcBef>
                <a:spcPts val="5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endParaRPr sz="2576">
              <a:latin typeface="Arial"/>
              <a:ea typeface="Arial"/>
              <a:cs typeface="Arial"/>
              <a:sym typeface="Arial"/>
            </a:endParaRPr>
          </a:p>
          <a:p>
            <a:pPr lvl="0" marL="1145032" indent="-1145032" defTabSz="841247">
              <a:spcBef>
                <a:spcPts val="5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576">
                <a:latin typeface="Arial"/>
                <a:ea typeface="Arial"/>
                <a:cs typeface="Arial"/>
                <a:sym typeface="Arial"/>
              </a:rPr>
              <a:t>Draft RWIP-III exists</a:t>
            </a:r>
            <a:endParaRPr sz="2576">
              <a:latin typeface="Arial"/>
              <a:ea typeface="Arial"/>
              <a:cs typeface="Arial"/>
              <a:sym typeface="Arial"/>
            </a:endParaRPr>
          </a:p>
          <a:p>
            <a:pPr lvl="0" marL="1145032" indent="-1145032" defTabSz="841247">
              <a:spcBef>
                <a:spcPts val="5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576">
                <a:latin typeface="Arial"/>
                <a:ea typeface="Arial"/>
                <a:cs typeface="Arial"/>
                <a:sym typeface="Arial"/>
              </a:rPr>
              <a:t>The plan is to have R-WIP-III adopted by the RA-III Session in Sepyember 2014</a:t>
            </a:r>
            <a:endParaRPr sz="2576">
              <a:latin typeface="Arial"/>
              <a:ea typeface="Arial"/>
              <a:cs typeface="Arial"/>
              <a:sym typeface="Arial"/>
            </a:endParaRPr>
          </a:p>
          <a:p>
            <a:pPr lvl="0" marL="1145032" indent="-1145032" defTabSz="841247">
              <a:spcBef>
                <a:spcPts val="5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576">
                <a:latin typeface="Arial"/>
                <a:ea typeface="Arial"/>
                <a:cs typeface="Arial"/>
                <a:sym typeface="Arial"/>
              </a:rPr>
              <a:t>The key element of the R-WIP is section 2, listing the ten main activity areas of the WIGOS implementation, with a regional focus</a:t>
            </a:r>
            <a:endParaRPr sz="2576">
              <a:latin typeface="Arial"/>
              <a:ea typeface="Arial"/>
              <a:cs typeface="Arial"/>
              <a:sym typeface="Arial"/>
            </a:endParaRPr>
          </a:p>
          <a:p>
            <a:pPr lvl="0" marL="1145032" indent="-1145032" defTabSz="841247">
              <a:spcBef>
                <a:spcPts val="5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576">
                <a:latin typeface="Arial"/>
                <a:ea typeface="Arial"/>
                <a:cs typeface="Arial"/>
                <a:sym typeface="Arial"/>
              </a:rPr>
              <a:t>Two main goals of the present Workshop:</a:t>
            </a:r>
            <a:endParaRPr sz="2576">
              <a:latin typeface="Arial"/>
              <a:ea typeface="Arial"/>
              <a:cs typeface="Arial"/>
              <a:sym typeface="Arial"/>
            </a:endParaRPr>
          </a:p>
          <a:p>
            <a:pPr lvl="1" marL="1565655" indent="-1145032" defTabSz="841247">
              <a:spcBef>
                <a:spcPts val="5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576">
                <a:latin typeface="Arial"/>
                <a:ea typeface="Arial"/>
                <a:cs typeface="Arial"/>
                <a:sym typeface="Arial"/>
              </a:rPr>
              <a:t>to review and endorse this plan</a:t>
            </a:r>
            <a:endParaRPr sz="2576">
              <a:latin typeface="Arial"/>
              <a:ea typeface="Arial"/>
              <a:cs typeface="Arial"/>
              <a:sym typeface="Arial"/>
            </a:endParaRPr>
          </a:p>
          <a:p>
            <a:pPr lvl="1" marL="1565655" indent="-1145032" defTabSz="841247">
              <a:spcBef>
                <a:spcPts val="5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576">
                <a:latin typeface="Arial"/>
                <a:ea typeface="Arial"/>
                <a:cs typeface="Arial"/>
                <a:sym typeface="Arial"/>
              </a:rPr>
              <a:t>to start the process of translating the plan into concrete WIGOS implementation steps of particular relevance to the sub-region</a:t>
            </a:r>
          </a:p>
        </p:txBody>
      </p:sp>
    </p:spTree>
  </p:cSld>
  <p:clrMapOvr>
    <a:masterClrMapping/>
  </p:clrMapOvr>
  <p:transition spd="med" advClick="1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Shape 122"/>
          <p:cNvSpPr/>
          <p:nvPr>
            <p:ph type="title"/>
          </p:nvPr>
        </p:nvSpPr>
        <p:spPr>
          <a:xfrm>
            <a:off x="250825" y="188912"/>
            <a:ext cx="8713788" cy="792163"/>
          </a:xfrm>
          <a:prstGeom prst="rect">
            <a:avLst/>
          </a:prstGeom>
        </p:spPr>
        <p:txBody>
          <a:bodyPr anchor="ctr">
            <a:normAutofit fontScale="100000" lnSpcReduction="0"/>
          </a:bodyPr>
          <a:lstStyle>
            <a:lvl1pPr defTabSz="685800">
              <a:defRPr sz="2700">
                <a:solidFill>
                  <a:srgbClr val="333399"/>
                </a:solidFill>
                <a:latin typeface="Arial Bold"/>
                <a:ea typeface="Arial Bold"/>
                <a:cs typeface="Arial Bold"/>
                <a:sym typeface="Arial Bold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700">
                <a:solidFill>
                  <a:srgbClr val="333399"/>
                </a:solidFill>
              </a:rPr>
              <a:t>What are the main challenges in WIGOS for South America?</a:t>
            </a:r>
          </a:p>
        </p:txBody>
      </p:sp>
      <p:sp>
        <p:nvSpPr>
          <p:cNvPr id="123" name="Shape 123"/>
          <p:cNvSpPr/>
          <p:nvPr>
            <p:ph type="body" idx="1"/>
          </p:nvPr>
        </p:nvSpPr>
        <p:spPr>
          <a:xfrm>
            <a:off x="250825" y="1243012"/>
            <a:ext cx="8893175" cy="4897438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 lvl="0" marL="448055" indent="-448055" defTabSz="768095">
              <a:spcBef>
                <a:spcPts val="5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b="1" sz="2688">
                <a:latin typeface="Arial"/>
                <a:ea typeface="Arial"/>
                <a:cs typeface="Arial"/>
                <a:sym typeface="Arial"/>
              </a:rPr>
              <a:t>That is for the Workshop to map out!</a:t>
            </a:r>
            <a:endParaRPr b="1" sz="2688">
              <a:latin typeface="Arial"/>
              <a:ea typeface="Arial"/>
              <a:cs typeface="Arial"/>
              <a:sym typeface="Arial"/>
            </a:endParaRPr>
          </a:p>
          <a:p>
            <a:pPr lvl="0" marL="448055" indent="-448055" defTabSz="768095">
              <a:spcBef>
                <a:spcPts val="5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endParaRPr sz="2351">
              <a:latin typeface="Arial"/>
              <a:ea typeface="Arial"/>
              <a:cs typeface="Arial"/>
              <a:sym typeface="Arial"/>
            </a:endParaRPr>
          </a:p>
          <a:p>
            <a:pPr lvl="0" marL="1045463" indent="-1045463" defTabSz="768095">
              <a:spcBef>
                <a:spcPts val="5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351">
                <a:latin typeface="Arial"/>
                <a:ea typeface="Arial"/>
                <a:cs typeface="Arial"/>
                <a:sym typeface="Arial"/>
              </a:rPr>
              <a:t>One example: Design and performance of the upper-air network over the region </a:t>
            </a:r>
            <a:endParaRPr sz="2351">
              <a:latin typeface="Arial"/>
              <a:ea typeface="Arial"/>
              <a:cs typeface="Arial"/>
              <a:sym typeface="Arial"/>
            </a:endParaRPr>
          </a:p>
          <a:p>
            <a:pPr lvl="1" marL="1429511" indent="-1045463" defTabSz="768095">
              <a:spcBef>
                <a:spcPts val="5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351">
                <a:latin typeface="Arial"/>
                <a:ea typeface="Arial"/>
                <a:cs typeface="Arial"/>
                <a:sym typeface="Arial"/>
              </a:rPr>
              <a:t>According to the Fifth WMO Impact Workshop (Sedona, 2012), the </a:t>
            </a:r>
            <a:r>
              <a:rPr b="1" sz="2351">
                <a:latin typeface="Arial"/>
                <a:ea typeface="Arial"/>
                <a:cs typeface="Arial"/>
                <a:sym typeface="Arial"/>
              </a:rPr>
              <a:t>radiosonde</a:t>
            </a:r>
            <a:r>
              <a:rPr sz="2351">
                <a:latin typeface="Arial"/>
                <a:ea typeface="Arial"/>
                <a:cs typeface="Arial"/>
                <a:sym typeface="Arial"/>
              </a:rPr>
              <a:t> and </a:t>
            </a:r>
            <a:r>
              <a:rPr b="1" sz="2351">
                <a:latin typeface="Arial"/>
                <a:ea typeface="Arial"/>
                <a:cs typeface="Arial"/>
                <a:sym typeface="Arial"/>
              </a:rPr>
              <a:t>AMDAR</a:t>
            </a:r>
            <a:r>
              <a:rPr sz="2351">
                <a:latin typeface="Arial"/>
                <a:ea typeface="Arial"/>
                <a:cs typeface="Arial"/>
                <a:sym typeface="Arial"/>
              </a:rPr>
              <a:t> network are both among the five most important observing systems overall</a:t>
            </a:r>
            <a:endParaRPr sz="2351">
              <a:latin typeface="Arial"/>
              <a:ea typeface="Arial"/>
              <a:cs typeface="Arial"/>
              <a:sym typeface="Arial"/>
            </a:endParaRPr>
          </a:p>
          <a:p>
            <a:pPr lvl="1" marL="1429511" indent="-1045463" defTabSz="768095">
              <a:spcBef>
                <a:spcPts val="5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351">
                <a:latin typeface="Arial"/>
                <a:ea typeface="Arial"/>
                <a:cs typeface="Arial"/>
                <a:sym typeface="Arial"/>
              </a:rPr>
              <a:t>One of the few direct measurements of winds</a:t>
            </a:r>
            <a:endParaRPr sz="2351">
              <a:latin typeface="Arial"/>
              <a:ea typeface="Arial"/>
              <a:cs typeface="Arial"/>
              <a:sym typeface="Arial"/>
            </a:endParaRPr>
          </a:p>
          <a:p>
            <a:pPr lvl="1" marL="1429511" indent="-1045463" defTabSz="768095">
              <a:spcBef>
                <a:spcPts val="5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351">
                <a:latin typeface="Arial"/>
                <a:ea typeface="Arial"/>
                <a:cs typeface="Arial"/>
                <a:sym typeface="Arial"/>
              </a:rPr>
              <a:t>Especially in the tropics, wind measurements are indispensable; flow cannot readily be inferred from temperature measurements</a:t>
            </a:r>
            <a:endParaRPr sz="2351">
              <a:latin typeface="Arial"/>
              <a:ea typeface="Arial"/>
              <a:cs typeface="Arial"/>
              <a:sym typeface="Arial"/>
            </a:endParaRPr>
          </a:p>
          <a:p>
            <a:pPr lvl="1" marL="1429511" indent="-1045463" defTabSz="768095">
              <a:spcBef>
                <a:spcPts val="5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351">
                <a:latin typeface="Arial"/>
                <a:ea typeface="Arial"/>
                <a:cs typeface="Arial"/>
                <a:sym typeface="Arial"/>
              </a:rPr>
              <a:t>These data are important for </a:t>
            </a:r>
            <a:r>
              <a:rPr b="1" sz="2351">
                <a:latin typeface="Arial"/>
                <a:ea typeface="Arial"/>
                <a:cs typeface="Arial"/>
                <a:sym typeface="Arial"/>
              </a:rPr>
              <a:t>all WMO members</a:t>
            </a:r>
            <a:r>
              <a:rPr sz="2351">
                <a:latin typeface="Arial"/>
                <a:ea typeface="Arial"/>
                <a:cs typeface="Arial"/>
                <a:sym typeface="Arial"/>
              </a:rPr>
              <a:t>, not just for the sub-region itself</a:t>
            </a:r>
          </a:p>
        </p:txBody>
      </p:sp>
    </p:spTree>
  </p:cSld>
  <p:clrMapOvr>
    <a:masterClrMapping/>
  </p:clrMapOvr>
  <p:transition spd="med" advClick="1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5" name="Chart 125"/>
          <p:cNvGraphicFramePr/>
          <p:nvPr/>
        </p:nvGraphicFramePr>
        <p:xfrm>
          <a:off x="399943" y="657675"/>
          <a:ext cx="8435521" cy="4836385"/>
        </p:xfrm>
        <a:graphic xmlns:a="http://schemas.openxmlformats.org/drawingml/2006/main">
          <a:graphicData uri="http://schemas.openxmlformats.org/drawingml/2006/chart">
            <c:chart xmlns:c="http://schemas.openxmlformats.org/drawingml/2006/chart" r:id="rId2"/>
          </a:graphicData>
        </a:graphic>
      </p:graphicFrame>
      <p:sp>
        <p:nvSpPr>
          <p:cNvPr id="126" name="Shape 126"/>
          <p:cNvSpPr/>
          <p:nvPr/>
        </p:nvSpPr>
        <p:spPr>
          <a:xfrm>
            <a:off x="4102100" y="2120900"/>
            <a:ext cx="3734396" cy="922162"/>
          </a:xfrm>
          <a:prstGeom prst="rect">
            <a:avLst/>
          </a:prstGeom>
          <a:solidFill>
            <a:srgbClr val="CCFFCC"/>
          </a:solidFill>
          <a:ln w="38100">
            <a:solidFill>
              <a:srgbClr val="008000"/>
            </a:solidFill>
            <a:round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defTabSz="457200">
              <a:defRPr sz="1800"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lvl="0"/>
            <a:r>
              <a:t>In spite of impact of satellite data, conventional upper air data remain extremely important for NWPW skill</a:t>
            </a:r>
          </a:p>
        </p:txBody>
      </p:sp>
      <p:sp>
        <p:nvSpPr>
          <p:cNvPr id="127" name="Shape 127"/>
          <p:cNvSpPr/>
          <p:nvPr/>
        </p:nvSpPr>
        <p:spPr>
          <a:xfrm>
            <a:off x="381000" y="130175"/>
            <a:ext cx="8839200" cy="60549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lvl="0" algn="ctr" defTabSz="457200">
              <a:defRPr sz="1800"/>
            </a:pPr>
            <a:r>
              <a:rPr sz="2000">
                <a:latin typeface="Arial"/>
                <a:ea typeface="Arial"/>
                <a:cs typeface="Arial"/>
                <a:sym typeface="Arial"/>
              </a:rPr>
              <a:t>Impact of GOS components on 24-h ECMWF Global Forecast skill</a:t>
            </a:r>
            <a:endParaRPr sz="2000">
              <a:latin typeface="Arial"/>
              <a:ea typeface="Arial"/>
              <a:cs typeface="Arial"/>
              <a:sym typeface="Arial"/>
            </a:endParaRPr>
          </a:p>
          <a:p>
            <a:pPr lvl="0" algn="ctr" defTabSz="457200">
              <a:defRPr sz="1800"/>
            </a:pPr>
            <a:r>
              <a:rPr i="1" sz="1600">
                <a:latin typeface="Arial"/>
                <a:ea typeface="Arial"/>
                <a:cs typeface="Arial"/>
                <a:sym typeface="Arial"/>
              </a:rPr>
              <a:t>(courtesy of Erik Andersson, ECMWF)</a:t>
            </a:r>
          </a:p>
        </p:txBody>
      </p:sp>
    </p:spTree>
  </p:cSld>
  <p:clrMapOvr>
    <a:masterClrMapping/>
  </p:clrMapOvr>
  <p:transition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nodeType="clickEffect" presetClass="entr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nodeType="clickEffect" presetClass="exit" presetSubtype="0" presetID="10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animEffect filter="fade" transition="out">
                                      <p:cBhvr>
                                        <p:cTn id="10" dur="2000" fill="hold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26" grpId="1"/>
      <p:bldP build="whole" bldLvl="1" animBg="1" rev="0" advAuto="0" spid="126" grpId="2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" name="EC TEMP May 11 2014 12Z.gif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232691"/>
            <a:ext cx="9144000" cy="6392618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 advClick="1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" name="EC TEMP May 12 2014 00Z.gif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232691"/>
            <a:ext cx="9144000" cy="6392618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 advClick="1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" name="TEMPS RA III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50902"/>
            <a:ext cx="9144000" cy="6756196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 advClick="1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" name="EC aircraft May 11 2014 06Z.gif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232691"/>
            <a:ext cx="9144000" cy="6392618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 advClick="1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7" name="EC aircraft May 11 2014 12Z.gif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232691"/>
            <a:ext cx="9144000" cy="6392618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 advClick="1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9" name="EC aircraft May 11 2014 18Z.gif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232691"/>
            <a:ext cx="9144000" cy="6392618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 advClick="1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1" name="EC aircraft May 12 2014 00Z.gif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232691"/>
            <a:ext cx="9144000" cy="6392618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 advClick="1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hape 143"/>
          <p:cNvSpPr/>
          <p:nvPr>
            <p:ph type="title"/>
          </p:nvPr>
        </p:nvSpPr>
        <p:spPr>
          <a:xfrm>
            <a:off x="250825" y="188912"/>
            <a:ext cx="8713788" cy="792163"/>
          </a:xfrm>
          <a:prstGeom prst="rect">
            <a:avLst/>
          </a:prstGeom>
        </p:spPr>
        <p:txBody>
          <a:bodyPr anchor="ctr">
            <a:normAutofit fontScale="100000" lnSpcReduction="0"/>
          </a:bodyPr>
          <a:lstStyle>
            <a:lvl1pPr defTabSz="832104">
              <a:defRPr sz="3276">
                <a:solidFill>
                  <a:srgbClr val="333399"/>
                </a:solidFill>
                <a:latin typeface="Arial Bold"/>
                <a:ea typeface="Arial Bold"/>
                <a:cs typeface="Arial Bold"/>
                <a:sym typeface="Arial Bold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276">
                <a:solidFill>
                  <a:srgbClr val="333399"/>
                </a:solidFill>
              </a:rPr>
              <a:t>Example WIGOS question to the Workshop:</a:t>
            </a:r>
          </a:p>
        </p:txBody>
      </p:sp>
      <p:sp>
        <p:nvSpPr>
          <p:cNvPr id="144" name="Shape 144"/>
          <p:cNvSpPr/>
          <p:nvPr>
            <p:ph type="body" idx="1"/>
          </p:nvPr>
        </p:nvSpPr>
        <p:spPr>
          <a:xfrm>
            <a:off x="250825" y="1243012"/>
            <a:ext cx="8893175" cy="4897438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 lvl="0" marL="533400" indent="-533400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b="1" sz="3200">
                <a:latin typeface="Arial"/>
                <a:ea typeface="Arial"/>
                <a:cs typeface="Arial"/>
                <a:sym typeface="Arial"/>
              </a:rPr>
              <a:t>Should we take steps to mitigate this situation?</a:t>
            </a:r>
            <a:endParaRPr b="1" sz="3200">
              <a:latin typeface="Arial"/>
              <a:ea typeface="Arial"/>
              <a:cs typeface="Arial"/>
              <a:sym typeface="Arial"/>
            </a:endParaRPr>
          </a:p>
          <a:p>
            <a:pPr lvl="0" marL="533400" indent="-533400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b="1" sz="3200">
                <a:latin typeface="Arial"/>
                <a:ea typeface="Arial"/>
                <a:cs typeface="Arial"/>
                <a:sym typeface="Arial"/>
              </a:rPr>
              <a:t>Should we redesign the network?</a:t>
            </a:r>
            <a:endParaRPr b="1" sz="3200">
              <a:latin typeface="Arial"/>
              <a:ea typeface="Arial"/>
              <a:cs typeface="Arial"/>
              <a:sym typeface="Arial"/>
            </a:endParaRPr>
          </a:p>
          <a:p>
            <a:pPr lvl="1" marL="990600" indent="-533400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b="1" sz="3200">
                <a:latin typeface="Arial"/>
                <a:ea typeface="Arial"/>
                <a:cs typeface="Arial"/>
                <a:sym typeface="Arial"/>
              </a:rPr>
              <a:t>Perhaps fewer stations, supplemented by better AMDAR coverage?</a:t>
            </a:r>
            <a:endParaRPr b="1" sz="3200">
              <a:latin typeface="Arial"/>
              <a:ea typeface="Arial"/>
              <a:cs typeface="Arial"/>
              <a:sym typeface="Arial"/>
            </a:endParaRPr>
          </a:p>
          <a:p>
            <a:pPr lvl="1" marL="990600" indent="-533400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b="1" sz="3200">
                <a:latin typeface="Arial"/>
                <a:ea typeface="Arial"/>
                <a:cs typeface="Arial"/>
                <a:sym typeface="Arial"/>
              </a:rPr>
              <a:t>Telecommunications issues</a:t>
            </a:r>
            <a:endParaRPr b="1" sz="32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ransition spd="med" advClick="1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Shape 146"/>
          <p:cNvSpPr/>
          <p:nvPr>
            <p:ph type="title" idx="4294967295"/>
          </p:nvPr>
        </p:nvSpPr>
        <p:spPr>
          <a:xfrm>
            <a:off x="250825" y="188912"/>
            <a:ext cx="8713788" cy="792163"/>
          </a:xfrm>
          <a:prstGeom prst="rect">
            <a:avLst/>
          </a:prstGeom>
        </p:spPr>
        <p:txBody>
          <a:bodyPr anchor="ctr">
            <a:normAutofit fontScale="100000" lnSpcReduction="0"/>
          </a:bodyPr>
          <a:lstStyle>
            <a:lvl1pPr defTabSz="914400">
              <a:defRPr sz="3000">
                <a:solidFill>
                  <a:srgbClr val="333399"/>
                </a:solidFill>
                <a:latin typeface="Arial Bold"/>
                <a:ea typeface="Arial Bold"/>
                <a:cs typeface="Arial Bold"/>
                <a:sym typeface="Arial Bold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000">
                <a:solidFill>
                  <a:srgbClr val="333399"/>
                </a:solidFill>
              </a:rPr>
              <a:t>What does WIGOS mean at a National level? </a:t>
            </a:r>
          </a:p>
        </p:txBody>
      </p:sp>
      <p:sp>
        <p:nvSpPr>
          <p:cNvPr id="147" name="Shape 147"/>
          <p:cNvSpPr/>
          <p:nvPr>
            <p:ph type="body" idx="4294967295"/>
          </p:nvPr>
        </p:nvSpPr>
        <p:spPr>
          <a:xfrm>
            <a:off x="179387" y="981075"/>
            <a:ext cx="8785226" cy="5184775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 lvl="0" marL="495300" indent="-495300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600">
                <a:solidFill>
                  <a:srgbClr val="080808"/>
                </a:solidFill>
                <a:latin typeface="Arial"/>
                <a:ea typeface="Arial"/>
                <a:cs typeface="Arial"/>
                <a:sym typeface="Arial"/>
              </a:rPr>
              <a:t>N-WIGOS </a:t>
            </a:r>
            <a:r>
              <a:rPr b="1" i="1" sz="2600">
                <a:solidFill>
                  <a:srgbClr val="CC3300"/>
                </a:solidFill>
                <a:latin typeface="Arial"/>
                <a:ea typeface="Arial"/>
                <a:cs typeface="Arial"/>
                <a:sym typeface="Arial"/>
              </a:rPr>
              <a:t>must be aligned with</a:t>
            </a:r>
            <a:r>
              <a:rPr sz="2600">
                <a:solidFill>
                  <a:srgbClr val="080808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i="1" sz="2600">
                <a:solidFill>
                  <a:srgbClr val="CC3300"/>
                </a:solidFill>
                <a:latin typeface="Arial"/>
                <a:ea typeface="Arial"/>
                <a:cs typeface="Arial"/>
                <a:sym typeface="Arial"/>
              </a:rPr>
              <a:t>national</a:t>
            </a:r>
            <a:r>
              <a:rPr sz="2600">
                <a:solidFill>
                  <a:srgbClr val="080808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i="1" sz="2600">
                <a:solidFill>
                  <a:srgbClr val="CC3300"/>
                </a:solidFill>
                <a:latin typeface="Arial"/>
                <a:ea typeface="Arial"/>
                <a:cs typeface="Arial"/>
                <a:sym typeface="Arial"/>
              </a:rPr>
              <a:t>needs/priorities</a:t>
            </a:r>
            <a:r>
              <a:rPr sz="2600">
                <a:solidFill>
                  <a:srgbClr val="080808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sz="2600">
                <a:latin typeface="Arial"/>
                <a:ea typeface="Arial"/>
                <a:cs typeface="Arial"/>
                <a:sym typeface="Arial"/>
              </a:rPr>
              <a:t>(strategic and operational): 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lvl="1" marL="1227666" indent="-770466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600">
                <a:solidFill>
                  <a:srgbClr val="080808"/>
                </a:solidFill>
                <a:latin typeface="Arial"/>
                <a:ea typeface="Arial"/>
                <a:cs typeface="Arial"/>
                <a:sym typeface="Arial"/>
              </a:rPr>
              <a:t>NMS Strategy &amp; Plan drive N-WIP </a:t>
            </a:r>
            <a:endParaRPr sz="2600">
              <a:solidFill>
                <a:srgbClr val="080808"/>
              </a:solidFill>
              <a:latin typeface="Arial"/>
              <a:ea typeface="Arial"/>
              <a:cs typeface="Arial"/>
              <a:sym typeface="Arial"/>
            </a:endParaRPr>
          </a:p>
          <a:p>
            <a:pPr lvl="1" marL="1227666" indent="-770466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600">
                <a:solidFill>
                  <a:srgbClr val="080808"/>
                </a:solidFill>
                <a:latin typeface="Arial"/>
                <a:ea typeface="Arial"/>
                <a:cs typeface="Arial"/>
                <a:sym typeface="Arial"/>
              </a:rPr>
              <a:t>N-WIP has to take such a Strategy &amp; Plan into account and built on it</a:t>
            </a:r>
            <a:endParaRPr sz="2600">
              <a:solidFill>
                <a:srgbClr val="080808"/>
              </a:solidFill>
              <a:latin typeface="Arial"/>
              <a:ea typeface="Arial"/>
              <a:cs typeface="Arial"/>
              <a:sym typeface="Arial"/>
            </a:endParaRPr>
          </a:p>
          <a:p>
            <a:pPr lvl="0" marL="495300" indent="-495300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600">
                <a:solidFill>
                  <a:srgbClr val="080808"/>
                </a:solidFill>
                <a:latin typeface="Arial"/>
                <a:ea typeface="Arial"/>
                <a:cs typeface="Arial"/>
                <a:sym typeface="Arial"/>
              </a:rPr>
              <a:t>N-WIP </a:t>
            </a:r>
            <a:r>
              <a:rPr b="1" i="1" sz="2600">
                <a:solidFill>
                  <a:srgbClr val="CC3300"/>
                </a:solidFill>
                <a:latin typeface="Arial"/>
                <a:ea typeface="Arial"/>
                <a:cs typeface="Arial"/>
                <a:sym typeface="Arial"/>
              </a:rPr>
              <a:t>must be</a:t>
            </a:r>
            <a:r>
              <a:rPr sz="2600">
                <a:solidFill>
                  <a:srgbClr val="CC33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i="1" sz="2600">
                <a:solidFill>
                  <a:srgbClr val="CC3300"/>
                </a:solidFill>
                <a:latin typeface="Arial"/>
                <a:ea typeface="Arial"/>
                <a:cs typeface="Arial"/>
                <a:sym typeface="Arial"/>
              </a:rPr>
              <a:t>consistent</a:t>
            </a:r>
            <a:r>
              <a:rPr sz="2600">
                <a:solidFill>
                  <a:srgbClr val="080808"/>
                </a:solidFill>
                <a:latin typeface="Arial"/>
                <a:ea typeface="Arial"/>
                <a:cs typeface="Arial"/>
                <a:sym typeface="Arial"/>
              </a:rPr>
              <a:t> with: </a:t>
            </a:r>
            <a:endParaRPr sz="2600">
              <a:solidFill>
                <a:srgbClr val="080808"/>
              </a:solidFill>
              <a:latin typeface="Arial"/>
              <a:ea typeface="Arial"/>
              <a:cs typeface="Arial"/>
              <a:sym typeface="Arial"/>
            </a:endParaRPr>
          </a:p>
          <a:p>
            <a:pPr lvl="1" marL="1227666" indent="-770466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600">
                <a:solidFill>
                  <a:srgbClr val="080808"/>
                </a:solidFill>
                <a:latin typeface="Arial"/>
                <a:ea typeface="Arial"/>
                <a:cs typeface="Arial"/>
                <a:sym typeface="Arial"/>
              </a:rPr>
              <a:t>WIP and R-WIP (Key Activity Areas),</a:t>
            </a:r>
            <a:endParaRPr sz="2600">
              <a:solidFill>
                <a:srgbClr val="080808"/>
              </a:solidFill>
              <a:latin typeface="Arial"/>
              <a:ea typeface="Arial"/>
              <a:cs typeface="Arial"/>
              <a:sym typeface="Arial"/>
            </a:endParaRPr>
          </a:p>
          <a:p>
            <a:pPr lvl="1" marL="1227666" indent="-770466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600">
                <a:solidFill>
                  <a:srgbClr val="080808"/>
                </a:solidFill>
                <a:latin typeface="Arial"/>
                <a:ea typeface="Arial"/>
                <a:cs typeface="Arial"/>
                <a:sym typeface="Arial"/>
              </a:rPr>
              <a:t>GCOS-IP, EGOS-IP, GFCS-IP; </a:t>
            </a:r>
          </a:p>
        </p:txBody>
      </p:sp>
    </p:spTree>
  </p:cSld>
  <p:clrMapOvr>
    <a:masterClrMapping/>
  </p:clrMapOvr>
  <p:transition spd="med" advClick="1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Shape 149"/>
          <p:cNvSpPr/>
          <p:nvPr>
            <p:ph type="title" idx="4294967295"/>
          </p:nvPr>
        </p:nvSpPr>
        <p:spPr>
          <a:xfrm>
            <a:off x="250825" y="188912"/>
            <a:ext cx="8713788" cy="792163"/>
          </a:xfrm>
          <a:prstGeom prst="rect">
            <a:avLst/>
          </a:prstGeom>
        </p:spPr>
        <p:txBody>
          <a:bodyPr anchor="ctr">
            <a:normAutofit fontScale="100000" lnSpcReduction="0"/>
          </a:bodyPr>
          <a:lstStyle>
            <a:lvl1pPr defTabSz="914400">
              <a:defRPr sz="3000">
                <a:solidFill>
                  <a:srgbClr val="333399"/>
                </a:solidFill>
                <a:latin typeface="Arial Bold"/>
                <a:ea typeface="Arial Bold"/>
                <a:cs typeface="Arial Bold"/>
                <a:sym typeface="Arial Bold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000">
                <a:solidFill>
                  <a:srgbClr val="333399"/>
                </a:solidFill>
              </a:rPr>
              <a:t>National leadership through WIGOS</a:t>
            </a:r>
          </a:p>
        </p:txBody>
      </p:sp>
      <p:sp>
        <p:nvSpPr>
          <p:cNvPr id="150" name="Shape 150"/>
          <p:cNvSpPr/>
          <p:nvPr>
            <p:ph type="body" idx="4294967295"/>
          </p:nvPr>
        </p:nvSpPr>
        <p:spPr>
          <a:xfrm>
            <a:off x="250825" y="1052512"/>
            <a:ext cx="8713788" cy="5184776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 lvl="0" marL="495300" indent="-495300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600">
                <a:solidFill>
                  <a:srgbClr val="FF0000"/>
                </a:solidFill>
                <a:latin typeface="Arial Bold"/>
                <a:ea typeface="Arial Bold"/>
                <a:cs typeface="Arial Bold"/>
                <a:sym typeface="Arial Bold"/>
              </a:rPr>
              <a:t>WIGOS and WIS </a:t>
            </a:r>
            <a:r>
              <a:rPr sz="2600">
                <a:solidFill>
                  <a:srgbClr val="080808"/>
                </a:solidFill>
                <a:latin typeface="Arial"/>
                <a:ea typeface="Arial"/>
                <a:cs typeface="Arial"/>
                <a:sym typeface="Arial"/>
              </a:rPr>
              <a:t>provide </a:t>
            </a:r>
            <a:r>
              <a:rPr sz="2600">
                <a:solidFill>
                  <a:srgbClr val="CC3300"/>
                </a:solidFill>
                <a:latin typeface="Arial"/>
                <a:ea typeface="Arial"/>
                <a:cs typeface="Arial"/>
                <a:sym typeface="Arial"/>
              </a:rPr>
              <a:t>means &amp; opportunities</a:t>
            </a:r>
            <a:r>
              <a:rPr sz="2600">
                <a:solidFill>
                  <a:srgbClr val="080808"/>
                </a:solidFill>
                <a:latin typeface="Arial"/>
                <a:ea typeface="Arial"/>
                <a:cs typeface="Arial"/>
                <a:sym typeface="Arial"/>
              </a:rPr>
              <a:t>:</a:t>
            </a:r>
            <a:endParaRPr sz="2600">
              <a:solidFill>
                <a:srgbClr val="080808"/>
              </a:solidFill>
              <a:latin typeface="Arial"/>
              <a:ea typeface="Arial"/>
              <a:cs typeface="Arial"/>
              <a:sym typeface="Arial"/>
            </a:endParaRPr>
          </a:p>
          <a:p>
            <a:pPr lvl="1" marL="1227666" indent="-770466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600">
                <a:latin typeface="Arial"/>
                <a:ea typeface="Arial"/>
                <a:cs typeface="Arial"/>
                <a:sym typeface="Arial"/>
              </a:rPr>
              <a:t>To enhance national observing networks for benefit of all users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lvl="1" marL="1227666" indent="-770466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600">
                <a:latin typeface="Arial"/>
                <a:ea typeface="Arial"/>
                <a:cs typeface="Arial"/>
                <a:sym typeface="Arial"/>
              </a:rPr>
              <a:t>To enhance sharing and accessibility of observations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lvl="1" marL="1227666" indent="-770466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600">
                <a:latin typeface="Arial"/>
                <a:ea typeface="Arial"/>
                <a:cs typeface="Arial"/>
                <a:sym typeface="Arial"/>
              </a:rPr>
              <a:t>To reinforce central role of NMHS through partnerships &amp; a network of networks</a:t>
            </a:r>
            <a:endParaRPr sz="2600">
              <a:solidFill>
                <a:srgbClr val="080808"/>
              </a:solidFill>
              <a:latin typeface="Arial"/>
              <a:ea typeface="Arial"/>
              <a:cs typeface="Arial"/>
              <a:sym typeface="Arial"/>
            </a:endParaRPr>
          </a:p>
          <a:p>
            <a:pPr lvl="1" marL="1227666" indent="-770466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600">
                <a:solidFill>
                  <a:srgbClr val="080808"/>
                </a:solidFill>
                <a:latin typeface="Arial"/>
                <a:ea typeface="Arial"/>
                <a:cs typeface="Arial"/>
                <a:sym typeface="Arial"/>
              </a:rPr>
              <a:t>To strengthen national mandate and authority</a:t>
            </a:r>
            <a:endParaRPr sz="2600">
              <a:solidFill>
                <a:srgbClr val="080808"/>
              </a:solidFill>
              <a:latin typeface="Arial"/>
              <a:ea typeface="Arial"/>
              <a:cs typeface="Arial"/>
              <a:sym typeface="Arial"/>
            </a:endParaRPr>
          </a:p>
          <a:p>
            <a:pPr lvl="0" marL="495300" indent="-495300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600">
                <a:latin typeface="Arial"/>
                <a:ea typeface="Arial"/>
                <a:cs typeface="Arial"/>
                <a:sym typeface="Arial"/>
              </a:rPr>
              <a:t>Strong national coordination &amp; cooperation will assist in building strong regional coordination &amp; cooperation</a:t>
            </a:r>
          </a:p>
        </p:txBody>
      </p:sp>
    </p:spTree>
  </p:cSld>
  <p:clrMapOvr>
    <a:masterClrMapping/>
  </p:clrMapOvr>
  <p:transition spd="med" advClick="1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="0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Shape 152"/>
          <p:cNvSpPr/>
          <p:nvPr>
            <p:ph type="title" idx="4294967295"/>
          </p:nvPr>
        </p:nvSpPr>
        <p:spPr>
          <a:xfrm>
            <a:off x="250825" y="188912"/>
            <a:ext cx="8713788" cy="792163"/>
          </a:xfrm>
          <a:prstGeom prst="rect">
            <a:avLst/>
          </a:prstGeom>
        </p:spPr>
        <p:txBody>
          <a:bodyPr anchor="ctr">
            <a:normAutofit fontScale="100000" lnSpcReduction="0"/>
          </a:bodyPr>
          <a:lstStyle>
            <a:lvl1pPr defTabSz="914400">
              <a:defRPr sz="3000">
                <a:solidFill>
                  <a:srgbClr val="333399"/>
                </a:solidFill>
                <a:latin typeface="Arial Bold"/>
                <a:ea typeface="Arial Bold"/>
                <a:cs typeface="Arial Bold"/>
                <a:sym typeface="Arial Bold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000">
                <a:solidFill>
                  <a:srgbClr val="333399"/>
                </a:solidFill>
              </a:rPr>
              <a:t>Observing Practices &amp; Procedures</a:t>
            </a:r>
          </a:p>
        </p:txBody>
      </p:sp>
      <p:sp>
        <p:nvSpPr>
          <p:cNvPr id="153" name="Shape 153"/>
          <p:cNvSpPr/>
          <p:nvPr>
            <p:ph type="body" idx="4294967295"/>
          </p:nvPr>
        </p:nvSpPr>
        <p:spPr>
          <a:xfrm>
            <a:off x="107950" y="1052512"/>
            <a:ext cx="8497888" cy="5113338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 lvl="0" marL="457200" indent="-457200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b="1" i="1" sz="2400">
                <a:solidFill>
                  <a:srgbClr val="CC3300"/>
                </a:solidFill>
                <a:latin typeface="Arial"/>
                <a:ea typeface="Arial"/>
                <a:cs typeface="Arial"/>
                <a:sym typeface="Arial"/>
              </a:rPr>
              <a:t>Standards</a:t>
            </a:r>
            <a:r>
              <a:rPr sz="2400">
                <a:solidFill>
                  <a:srgbClr val="080808"/>
                </a:solidFill>
                <a:latin typeface="Arial"/>
                <a:ea typeface="Arial"/>
                <a:cs typeface="Arial"/>
                <a:sym typeface="Arial"/>
              </a:rPr>
              <a:t> and </a:t>
            </a:r>
            <a:r>
              <a:rPr b="1" i="1" sz="2400">
                <a:solidFill>
                  <a:srgbClr val="F52913"/>
                </a:solidFill>
                <a:latin typeface="Arial"/>
                <a:ea typeface="Arial"/>
                <a:cs typeface="Arial"/>
                <a:sym typeface="Arial"/>
              </a:rPr>
              <a:t>recommendations</a:t>
            </a:r>
            <a:r>
              <a:rPr sz="2600">
                <a:solidFill>
                  <a:srgbClr val="080808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sz="2400">
                <a:solidFill>
                  <a:srgbClr val="080808"/>
                </a:solidFill>
                <a:latin typeface="Arial"/>
                <a:ea typeface="Arial"/>
                <a:cs typeface="Arial"/>
                <a:sym typeface="Arial"/>
              </a:rPr>
              <a:t>for instruments and methods of observation;</a:t>
            </a:r>
            <a:endParaRPr sz="2400">
              <a:solidFill>
                <a:srgbClr val="080808"/>
              </a:solidFill>
              <a:latin typeface="Arial"/>
              <a:ea typeface="Arial"/>
              <a:cs typeface="Arial"/>
              <a:sym typeface="Arial"/>
            </a:endParaRPr>
          </a:p>
          <a:p>
            <a:pPr lvl="0" marL="457200" indent="-457200" defTabSz="914400">
              <a:spcBef>
                <a:spcPts val="5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400">
                <a:solidFill>
                  <a:srgbClr val="080808"/>
                </a:solidFill>
                <a:latin typeface="Arial"/>
                <a:ea typeface="Arial"/>
                <a:cs typeface="Arial"/>
                <a:sym typeface="Arial"/>
              </a:rPr>
              <a:t>All aspects of observations and observing systems:</a:t>
            </a:r>
            <a:endParaRPr sz="2400">
              <a:solidFill>
                <a:srgbClr val="080808"/>
              </a:solidFill>
              <a:latin typeface="Arial"/>
              <a:ea typeface="Arial"/>
              <a:cs typeface="Arial"/>
              <a:sym typeface="Arial"/>
            </a:endParaRPr>
          </a:p>
          <a:p>
            <a:pPr lvl="1" marL="1168400" indent="-711200" defTabSz="914400">
              <a:spcBef>
                <a:spcPts val="5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400">
                <a:solidFill>
                  <a:srgbClr val="080808"/>
                </a:solidFill>
                <a:latin typeface="Arial"/>
                <a:ea typeface="Arial"/>
                <a:cs typeface="Arial"/>
                <a:sym typeface="Arial"/>
              </a:rPr>
              <a:t>establishment and installation;</a:t>
            </a:r>
            <a:endParaRPr sz="2400">
              <a:solidFill>
                <a:srgbClr val="080808"/>
              </a:solidFill>
              <a:latin typeface="Arial"/>
              <a:ea typeface="Arial"/>
              <a:cs typeface="Arial"/>
              <a:sym typeface="Arial"/>
            </a:endParaRPr>
          </a:p>
          <a:p>
            <a:pPr lvl="1" marL="1168400" indent="-711200" defTabSz="914400">
              <a:spcBef>
                <a:spcPts val="5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400">
                <a:solidFill>
                  <a:srgbClr val="080808"/>
                </a:solidFill>
                <a:latin typeface="Arial"/>
                <a:ea typeface="Arial"/>
                <a:cs typeface="Arial"/>
                <a:sym typeface="Arial"/>
              </a:rPr>
              <a:t>management and operation; </a:t>
            </a:r>
            <a:endParaRPr sz="2400">
              <a:solidFill>
                <a:srgbClr val="080808"/>
              </a:solidFill>
              <a:latin typeface="Arial"/>
              <a:ea typeface="Arial"/>
              <a:cs typeface="Arial"/>
              <a:sym typeface="Arial"/>
            </a:endParaRPr>
          </a:p>
          <a:p>
            <a:pPr lvl="1" marL="1168400" indent="-711200" defTabSz="914400">
              <a:spcBef>
                <a:spcPts val="5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400">
                <a:solidFill>
                  <a:srgbClr val="080808"/>
                </a:solidFill>
                <a:latin typeface="Arial"/>
                <a:ea typeface="Arial"/>
                <a:cs typeface="Arial"/>
                <a:sym typeface="Arial"/>
              </a:rPr>
              <a:t>maintenance, inspection and supervision; </a:t>
            </a:r>
            <a:endParaRPr sz="2400">
              <a:solidFill>
                <a:srgbClr val="080808"/>
              </a:solidFill>
              <a:latin typeface="Arial"/>
              <a:ea typeface="Arial"/>
              <a:cs typeface="Arial"/>
              <a:sym typeface="Arial"/>
            </a:endParaRPr>
          </a:p>
          <a:p>
            <a:pPr lvl="1" marL="1168400" indent="-711200" defTabSz="914400">
              <a:spcBef>
                <a:spcPts val="5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400">
                <a:solidFill>
                  <a:srgbClr val="080808"/>
                </a:solidFill>
                <a:latin typeface="Arial"/>
                <a:ea typeface="Arial"/>
                <a:cs typeface="Arial"/>
                <a:sym typeface="Arial"/>
              </a:rPr>
              <a:t>delivery &amp; sharing of observations; </a:t>
            </a:r>
            <a:endParaRPr sz="2400">
              <a:solidFill>
                <a:srgbClr val="080808"/>
              </a:solidFill>
              <a:latin typeface="Arial"/>
              <a:ea typeface="Arial"/>
              <a:cs typeface="Arial"/>
              <a:sym typeface="Arial"/>
            </a:endParaRPr>
          </a:p>
          <a:p>
            <a:pPr lvl="1" marL="1168400" indent="-711200" defTabSz="914400">
              <a:spcBef>
                <a:spcPts val="5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400">
                <a:solidFill>
                  <a:srgbClr val="080808"/>
                </a:solidFill>
                <a:latin typeface="Arial"/>
                <a:ea typeface="Arial"/>
                <a:cs typeface="Arial"/>
                <a:sym typeface="Arial"/>
              </a:rPr>
              <a:t>data and metadata management</a:t>
            </a:r>
            <a:r>
              <a:rPr sz="2400">
                <a:latin typeface="Arial"/>
                <a:ea typeface="Arial"/>
                <a:cs typeface="Arial"/>
                <a:sym typeface="Arial"/>
              </a:rPr>
              <a:t> (pre-processing &amp; processing, QC, monitoring, remedial actions, …)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lvl="0" marL="457200" indent="-457200" defTabSz="914400">
              <a:spcBef>
                <a:spcPts val="5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400">
                <a:solidFill>
                  <a:srgbClr val="080808"/>
                </a:solidFill>
                <a:latin typeface="Arial"/>
                <a:ea typeface="Arial"/>
                <a:cs typeface="Arial"/>
                <a:sym typeface="Arial"/>
              </a:rPr>
              <a:t>Data Quality: 'fit-for-purpose' ideal</a:t>
            </a:r>
            <a:endParaRPr sz="2400">
              <a:solidFill>
                <a:srgbClr val="080808"/>
              </a:solidFill>
              <a:latin typeface="Arial"/>
              <a:ea typeface="Arial"/>
              <a:cs typeface="Arial"/>
              <a:sym typeface="Arial"/>
            </a:endParaRPr>
          </a:p>
          <a:p>
            <a:pPr lvl="0" marL="457200" indent="-457200" defTabSz="914400">
              <a:spcBef>
                <a:spcPts val="5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b="1" i="1" sz="2400">
                <a:solidFill>
                  <a:srgbClr val="CC3300"/>
                </a:solidFill>
                <a:latin typeface="Arial"/>
                <a:ea typeface="Arial"/>
                <a:cs typeface="Arial"/>
                <a:sym typeface="Arial"/>
              </a:rPr>
              <a:t>Documenting known quality is key.</a:t>
            </a:r>
          </a:p>
        </p:txBody>
      </p:sp>
      <p:pic>
        <p:nvPicPr>
          <p:cNvPr id="154" name="1_21_asos2.jpg" descr="1_21_asos2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6516687" y="4941887"/>
            <a:ext cx="2663826" cy="1998663"/>
          </a:xfrm>
          <a:prstGeom prst="rect">
            <a:avLst/>
          </a:prstGeom>
          <a:ln w="12700">
            <a:miter lim="400000"/>
          </a:ln>
        </p:spPr>
      </p:pic>
      <p:pic>
        <p:nvPicPr>
          <p:cNvPr id="155" name="image 1.jpeg" descr="image 1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6948487" y="2276475"/>
            <a:ext cx="2411413" cy="1808163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 advClick="1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Shape 157"/>
          <p:cNvSpPr/>
          <p:nvPr>
            <p:ph type="title" idx="4294967295"/>
          </p:nvPr>
        </p:nvSpPr>
        <p:spPr>
          <a:xfrm>
            <a:off x="250825" y="188912"/>
            <a:ext cx="8713788" cy="792163"/>
          </a:xfrm>
          <a:prstGeom prst="rect">
            <a:avLst/>
          </a:prstGeom>
        </p:spPr>
        <p:txBody>
          <a:bodyPr anchor="ctr">
            <a:normAutofit fontScale="100000" lnSpcReduction="0"/>
          </a:bodyPr>
          <a:lstStyle>
            <a:lvl1pPr defTabSz="914400">
              <a:defRPr sz="3600">
                <a:solidFill>
                  <a:srgbClr val="333399"/>
                </a:solidFill>
                <a:latin typeface="Arial Bold"/>
                <a:ea typeface="Arial Bold"/>
                <a:cs typeface="Arial Bold"/>
                <a:sym typeface="Arial Bold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333399"/>
                </a:solidFill>
              </a:rPr>
              <a:t>In conclusion…</a:t>
            </a:r>
          </a:p>
        </p:txBody>
      </p:sp>
      <p:sp>
        <p:nvSpPr>
          <p:cNvPr id="158" name="Shape 158"/>
          <p:cNvSpPr/>
          <p:nvPr>
            <p:ph type="body" idx="4294967295"/>
          </p:nvPr>
        </p:nvSpPr>
        <p:spPr>
          <a:xfrm>
            <a:off x="179387" y="1052512"/>
            <a:ext cx="8785226" cy="4897438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 lvl="0" marL="533400" indent="-533400" defTabSz="914400">
              <a:lnSpc>
                <a:spcPct val="90000"/>
              </a:lnSpc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800">
                <a:latin typeface="Arial"/>
                <a:ea typeface="Arial"/>
                <a:cs typeface="Arial"/>
                <a:sym typeface="Arial"/>
              </a:rPr>
              <a:t> </a:t>
            </a:r>
            <a:endParaRPr sz="2800">
              <a:latin typeface="Arial"/>
              <a:ea typeface="Arial"/>
              <a:cs typeface="Arial"/>
              <a:sym typeface="Arial"/>
            </a:endParaRPr>
          </a:p>
          <a:p>
            <a:pPr lvl="0" marL="533400" indent="-533400" defTabSz="914400">
              <a:lnSpc>
                <a:spcPct val="90000"/>
              </a:lnSpc>
              <a:spcBef>
                <a:spcPts val="4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800">
                <a:latin typeface="Arial"/>
                <a:ea typeface="Arial"/>
                <a:cs typeface="Arial"/>
                <a:sym typeface="Arial"/>
              </a:rPr>
              <a:t>WIGOS </a:t>
            </a:r>
            <a:r>
              <a:rPr b="1" i="1" sz="2800">
                <a:solidFill>
                  <a:srgbClr val="CC3300"/>
                </a:solidFill>
                <a:latin typeface="Arial"/>
                <a:ea typeface="Arial"/>
                <a:cs typeface="Arial"/>
                <a:sym typeface="Arial"/>
              </a:rPr>
              <a:t>will not fix all problems</a:t>
            </a:r>
            <a:r>
              <a:rPr sz="2800">
                <a:latin typeface="Arial"/>
                <a:ea typeface="Arial"/>
                <a:cs typeface="Arial"/>
                <a:sym typeface="Arial"/>
              </a:rPr>
              <a:t> of current national/regional observing systems/networks, </a:t>
            </a:r>
            <a:r>
              <a:rPr b="1" sz="2800">
                <a:latin typeface="Arial"/>
                <a:ea typeface="Arial"/>
                <a:cs typeface="Arial"/>
                <a:sym typeface="Arial"/>
              </a:rPr>
              <a:t>but</a:t>
            </a:r>
            <a:r>
              <a:rPr sz="2800">
                <a:latin typeface="Arial"/>
                <a:ea typeface="Arial"/>
                <a:cs typeface="Arial"/>
                <a:sym typeface="Arial"/>
              </a:rPr>
              <a:t> </a:t>
            </a:r>
            <a:endParaRPr sz="2800">
              <a:latin typeface="Arial"/>
              <a:ea typeface="Arial"/>
              <a:cs typeface="Arial"/>
              <a:sym typeface="Arial"/>
            </a:endParaRPr>
          </a:p>
          <a:p>
            <a:pPr lvl="0" marL="533400" indent="-533400" defTabSz="914400">
              <a:lnSpc>
                <a:spcPct val="90000"/>
              </a:lnSpc>
              <a:spcBef>
                <a:spcPts val="4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800">
                <a:latin typeface="Arial"/>
                <a:ea typeface="Arial"/>
                <a:cs typeface="Arial"/>
                <a:sym typeface="Arial"/>
              </a:rPr>
              <a:t>WIGOS </a:t>
            </a:r>
            <a:r>
              <a:rPr b="1" i="1" sz="2800">
                <a:solidFill>
                  <a:srgbClr val="006600"/>
                </a:solidFill>
                <a:latin typeface="Arial"/>
                <a:ea typeface="Arial"/>
                <a:cs typeface="Arial"/>
                <a:sym typeface="Arial"/>
              </a:rPr>
              <a:t>will lay down a framework</a:t>
            </a:r>
            <a:r>
              <a:rPr sz="2800">
                <a:latin typeface="Arial"/>
                <a:ea typeface="Arial"/>
                <a:cs typeface="Arial"/>
                <a:sym typeface="Arial"/>
              </a:rPr>
              <a:t> that allows Members to start addressing the current problems in a </a:t>
            </a:r>
            <a:r>
              <a:rPr b="1" i="1" sz="2800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rPr>
              <a:t>systematic, coordinated, sustainable, efficient and effective way</a:t>
            </a:r>
            <a:r>
              <a:rPr sz="2800">
                <a:latin typeface="Arial"/>
                <a:ea typeface="Arial"/>
                <a:cs typeface="Arial"/>
                <a:sym typeface="Arial"/>
              </a:rPr>
              <a:t>.</a:t>
            </a:r>
          </a:p>
        </p:txBody>
      </p:sp>
    </p:spTree>
  </p:cSld>
  <p:clrMapOvr>
    <a:masterClrMapping/>
  </p:clrMapOvr>
  <p:transition spd="med" advClick="1"/>
</p:sld>
</file>

<file path=ppt/theme/theme1.xml><?xml version="1.0" encoding="utf-8"?>
<a:theme xmlns:a="http://schemas.openxmlformats.org/drawingml/2006/main" xmlns:r="http://schemas.openxmlformats.org/officeDocument/2006/relationships" name="Default">
  <a:themeElements>
    <a:clrScheme name="Defaul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BBE0E3"/>
      </a:accent1>
      <a:accent2>
        <a:srgbClr val="333399"/>
      </a:accent2>
      <a:accent3>
        <a:srgbClr val="8F8F8F"/>
      </a:accent3>
      <a:accent4>
        <a:srgbClr val="707070"/>
      </a:accent4>
      <a:accent5>
        <a:srgbClr val="D8ECED"/>
      </a:accent5>
      <a:accent6>
        <a:srgbClr val="2E2E8B"/>
      </a:accent6>
      <a:hlink>
        <a:srgbClr val="0000FF"/>
      </a:hlink>
      <a:folHlink>
        <a:srgbClr val="FF00FF"/>
      </a:folHlink>
    </a:clrScheme>
    <a:fontScheme name="Default">
      <a:majorFont>
        <a:latin typeface="Helvetica"/>
        <a:ea typeface="Helvetica"/>
        <a:cs typeface="Helvetica"/>
      </a:majorFont>
      <a:minorFont>
        <a:latin typeface="Avenir Roman"/>
        <a:ea typeface="Avenir Roman"/>
        <a:cs typeface="Avenir Roman"/>
      </a:minorFont>
    </a:fontScheme>
    <a:fmtScheme name="Defaul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sx="100000" sy="100000" kx="0" ky="0" algn="b" rotWithShape="0" blurRad="38100" dist="20000" dir="540000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rgbClr val="BBE0E3"/>
          </a:solidFill>
          <a:prstDash val="solid"/>
          <a:bevel/>
        </a:ln>
        <a:effectLst/>
      </a:spPr>
      <a:bodyPr rot="0" spcFirstLastPara="1" vertOverflow="overflow" horzOverflow="overflow" vert="horz" wrap="square" lIns="45719" tIns="45719" rIns="45719" bIns="45719" numCol="1" spcCol="38100" rtlCol="0" anchor="t" upright="0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0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Arial Bold"/>
            <a:ea typeface="Arial Bold"/>
            <a:cs typeface="Arial Bold"/>
            <a:sym typeface="Arial Bold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BBE0E3"/>
          </a:solidFill>
          <a:prstDash val="solid"/>
          <a:bevel/>
        </a:ln>
        <a:effectLst>
          <a:outerShdw sx="100000" sy="100000" kx="0" ky="0" algn="b" rotWithShape="0" blurRad="38100" dist="20000" dir="5400000">
            <a:srgbClr val="000000">
              <a:alpha val="38000"/>
            </a:srgbClr>
          </a:outerShdw>
        </a:effectLst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45719" tIns="45719" rIns="45719" bIns="45719" numCol="1" spcCol="38100" rtlCol="0" anchor="t" upright="0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0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Arial Bold"/>
            <a:ea typeface="Arial Bold"/>
            <a:cs typeface="Arial Bold"/>
            <a:sym typeface="Arial Bold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Default">
  <a:themeElements>
    <a:clrScheme name="Defaul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BBE0E3"/>
      </a:accent1>
      <a:accent2>
        <a:srgbClr val="333399"/>
      </a:accent2>
      <a:accent3>
        <a:srgbClr val="8F8F8F"/>
      </a:accent3>
      <a:accent4>
        <a:srgbClr val="707070"/>
      </a:accent4>
      <a:accent5>
        <a:srgbClr val="D8ECED"/>
      </a:accent5>
      <a:accent6>
        <a:srgbClr val="2E2E8B"/>
      </a:accent6>
      <a:hlink>
        <a:srgbClr val="0000FF"/>
      </a:hlink>
      <a:folHlink>
        <a:srgbClr val="FF00FF"/>
      </a:folHlink>
    </a:clrScheme>
    <a:fontScheme name="Default">
      <a:majorFont>
        <a:latin typeface="Helvetica"/>
        <a:ea typeface="Helvetica"/>
        <a:cs typeface="Helvetica"/>
      </a:majorFont>
      <a:minorFont>
        <a:latin typeface="Avenir Roman"/>
        <a:ea typeface="Avenir Roman"/>
        <a:cs typeface="Avenir Roman"/>
      </a:minorFont>
    </a:fontScheme>
    <a:fmtScheme name="Defaul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sx="100000" sy="100000" kx="0" ky="0" algn="b" rotWithShape="0" blurRad="38100" dist="20000" dir="540000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rgbClr val="BBE0E3"/>
          </a:solidFill>
          <a:prstDash val="solid"/>
          <a:bevel/>
        </a:ln>
        <a:effectLst/>
      </a:spPr>
      <a:bodyPr rot="0" spcFirstLastPara="1" vertOverflow="overflow" horzOverflow="overflow" vert="horz" wrap="square" lIns="45719" tIns="45719" rIns="45719" bIns="45719" numCol="1" spcCol="38100" rtlCol="0" anchor="t" upright="0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0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Arial Bold"/>
            <a:ea typeface="Arial Bold"/>
            <a:cs typeface="Arial Bold"/>
            <a:sym typeface="Arial Bold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BBE0E3"/>
          </a:solidFill>
          <a:prstDash val="solid"/>
          <a:bevel/>
        </a:ln>
        <a:effectLst>
          <a:outerShdw sx="100000" sy="100000" kx="0" ky="0" algn="b" rotWithShape="0" blurRad="38100" dist="20000" dir="5400000">
            <a:srgbClr val="000000">
              <a:alpha val="38000"/>
            </a:srgbClr>
          </a:outerShdw>
        </a:effectLst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45719" tIns="45719" rIns="45719" bIns="45719" numCol="1" spcCol="38100" rtlCol="0" anchor="t" upright="0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0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Arial Bold"/>
            <a:ea typeface="Arial Bold"/>
            <a:cs typeface="Arial Bold"/>
            <a:sym typeface="Arial Bold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