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512" r:id="rId2"/>
    <p:sldId id="514" r:id="rId3"/>
    <p:sldId id="510" r:id="rId4"/>
    <p:sldId id="515" r:id="rId5"/>
    <p:sldId id="519" r:id="rId6"/>
    <p:sldId id="513" r:id="rId7"/>
    <p:sldId id="517" r:id="rId8"/>
    <p:sldId id="518" r:id="rId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006600"/>
    <a:srgbClr val="FFFFCC"/>
    <a:srgbClr val="FF0066"/>
    <a:srgbClr val="F4E9E9"/>
    <a:srgbClr val="EAEAEA"/>
    <a:srgbClr val="E8D0D0"/>
    <a:srgbClr val="333333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2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D5B04DF-DBB9-471C-A237-1AAFE3915FC2}" type="datetimeFigureOut">
              <a:rPr lang="zh-CN" altLang="en-US"/>
              <a:pPr/>
              <a:t>2014-3-22</a:t>
            </a:fld>
            <a:endParaRPr lang="en-US" altLang="zh-CN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6839F79-BCB4-4C97-8678-70B74A50E49C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81998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宋体" charset="-122"/>
        <a:cs typeface="宋体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宋体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宋体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宋体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宋体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38138"/>
          </a:xfrm>
        </p:spPr>
        <p:txBody>
          <a:bodyPr/>
          <a:lstStyle>
            <a:lvl1pPr>
              <a:lnSpc>
                <a:spcPct val="120000"/>
              </a:lnSpc>
              <a:defRPr sz="320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anose="020B0604020202020204" pitchFamily="34" charset="0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2000"/>
            <a:ext cx="8229600" cy="4464496"/>
          </a:xfrm>
        </p:spPr>
        <p:txBody>
          <a:bodyPr/>
          <a:lstStyle>
            <a:lvl1pPr>
              <a:lnSpc>
                <a:spcPct val="120000"/>
              </a:lnSpc>
              <a:buClr>
                <a:schemeClr val="tx2">
                  <a:lumMod val="75000"/>
                </a:schemeClr>
              </a:buClr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lnSpc>
                <a:spcPct val="120000"/>
              </a:lnSpc>
              <a:buClr>
                <a:schemeClr val="tx1"/>
              </a:buClr>
              <a:defRPr sz="2400" baseline="0">
                <a:solidFill>
                  <a:schemeClr val="tx1"/>
                </a:solidFill>
                <a:latin typeface="Calibri" panose="020F0502020204030204" pitchFamily="34" charset="0"/>
                <a:ea typeface="黑体" pitchFamily="49" charset="-122"/>
              </a:defRPr>
            </a:lvl2pPr>
            <a:lvl3pPr>
              <a:lnSpc>
                <a:spcPct val="120000"/>
              </a:lnSpc>
              <a:defRPr sz="2000">
                <a:solidFill>
                  <a:schemeClr val="tx1"/>
                </a:solidFill>
                <a:latin typeface="Calibri" panose="020F0502020204030204" pitchFamily="34" charset="0"/>
                <a:ea typeface="黑体" pitchFamily="49" charset="-122"/>
              </a:defRPr>
            </a:lvl3pPr>
            <a:lvl4pPr>
              <a:lnSpc>
                <a:spcPct val="120000"/>
              </a:lnSpc>
              <a:defRPr sz="1600">
                <a:solidFill>
                  <a:schemeClr val="tx1"/>
                </a:solidFill>
                <a:latin typeface="Calibri" panose="020F0502020204030204" pitchFamily="34" charset="0"/>
                <a:ea typeface="黑体" pitchFamily="49" charset="-122"/>
              </a:defRPr>
            </a:lvl4pPr>
            <a:lvl5pPr>
              <a:lnSpc>
                <a:spcPct val="120000"/>
              </a:lnSpc>
              <a:defRPr sz="1200">
                <a:solidFill>
                  <a:schemeClr val="tx1"/>
                </a:solidFill>
                <a:latin typeface="Calibri" panose="020F0502020204030204" pitchFamily="34" charset="0"/>
                <a:ea typeface="黑体" pitchFamily="49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0DD357B-5BA0-46B8-988C-5EA460FA0D61}" type="datetimeFigureOut">
              <a:rPr lang="zh-CN" altLang="en-US"/>
              <a:pPr/>
              <a:t>2014-3-22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E7A4D3-4F79-4862-B9CA-8100796D510C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38138"/>
          </a:xfr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2000"/>
            <a:ext cx="8229600" cy="4536504"/>
          </a:xfrm>
        </p:spPr>
        <p:txBody>
          <a:bodyPr/>
          <a:lstStyle>
            <a:lvl1pPr>
              <a:buFont typeface="Wingdings" pitchFamily="2" charset="2"/>
              <a:buChar char="n"/>
              <a:defRPr sz="2800">
                <a:latin typeface="Arial" pitchFamily="34" charset="0"/>
              </a:defRPr>
            </a:lvl1pPr>
            <a:lvl2pPr>
              <a:buClr>
                <a:schemeClr val="tx1"/>
              </a:buClr>
              <a:defRPr sz="2400" baseline="0">
                <a:solidFill>
                  <a:srgbClr val="6F6F6F"/>
                </a:solidFill>
                <a:latin typeface="Arial" pitchFamily="34" charset="0"/>
                <a:ea typeface="黑体" pitchFamily="49" charset="-122"/>
              </a:defRPr>
            </a:lvl2pPr>
            <a:lvl3pPr>
              <a:defRPr sz="2000">
                <a:latin typeface="Arial" pitchFamily="34" charset="0"/>
                <a:ea typeface="黑体" pitchFamily="49" charset="-122"/>
              </a:defRPr>
            </a:lvl3pPr>
            <a:lvl4pPr>
              <a:defRPr sz="1600">
                <a:latin typeface="Arial" pitchFamily="34" charset="0"/>
                <a:ea typeface="黑体" pitchFamily="49" charset="-122"/>
              </a:defRPr>
            </a:lvl4pPr>
            <a:lvl5pPr>
              <a:defRPr sz="1200">
                <a:latin typeface="Arial" pitchFamily="34" charset="0"/>
                <a:ea typeface="黑体" pitchFamily="49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42063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F329B48B-FAA9-4F3B-9322-945C8676EAE4}" type="datetimeFigureOut">
              <a:rPr lang="zh-CN" altLang="en-US"/>
              <a:pPr/>
              <a:t>2014-3-22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42063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42063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582E1401-4EFD-4880-9564-24F3E49D4631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A2214F7-D207-4509-AD0A-4500D1CC14F6}" type="datetimeFigureOut">
              <a:rPr lang="zh-CN" altLang="en-US"/>
              <a:pPr/>
              <a:t>2014-3-22</a:t>
            </a:fld>
            <a:endParaRPr lang="en-US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9DF2B4-25E3-4F5A-A824-747B615A9C7B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603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075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58041AE3-CB36-4FDF-8166-BBF31B5494B9}" type="datetimeFigureOut">
              <a:rPr lang="zh-CN" altLang="en-US"/>
              <a:pPr/>
              <a:t>2014-3-22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2DE08196-AA71-4A67-8639-A27FD095C81C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3" r:id="rId1"/>
    <p:sldLayoutId id="2147483905" r:id="rId2"/>
    <p:sldLayoutId id="2147483904" r:id="rId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lang="zh-CN" altLang="en-US" sz="4400" kern="1200" dirty="0">
          <a:solidFill>
            <a:srgbClr val="0070C0"/>
          </a:solidFill>
          <a:latin typeface="Arial" pitchFamily="34" charset="0"/>
          <a:ea typeface="黑体" pitchFamily="49" charset="-122"/>
          <a:cs typeface="黑体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0070C0"/>
          </a:solidFill>
          <a:latin typeface="Arial" pitchFamily="34" charset="0"/>
          <a:ea typeface="黑体" pitchFamily="49" charset="-122"/>
          <a:cs typeface="黑体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0070C0"/>
          </a:solidFill>
          <a:latin typeface="Arial" pitchFamily="34" charset="0"/>
          <a:ea typeface="黑体" pitchFamily="49" charset="-122"/>
          <a:cs typeface="黑体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0070C0"/>
          </a:solidFill>
          <a:latin typeface="Arial" pitchFamily="34" charset="0"/>
          <a:ea typeface="黑体" pitchFamily="49" charset="-122"/>
          <a:cs typeface="黑体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0070C0"/>
          </a:solidFill>
          <a:latin typeface="Arial" pitchFamily="34" charset="0"/>
          <a:ea typeface="黑体" pitchFamily="49" charset="-122"/>
          <a:cs typeface="黑体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514350" indent="-514350" algn="l" rtl="0" eaLnBrk="0" fontAlgn="base" hangingPunct="0">
        <a:spcBef>
          <a:spcPct val="20000"/>
        </a:spcBef>
        <a:spcAft>
          <a:spcPct val="0"/>
        </a:spcAft>
        <a:buClr>
          <a:srgbClr val="0070C0"/>
        </a:buClr>
        <a:buSzPct val="70000"/>
        <a:buFont typeface="Wingdings" pitchFamily="2" charset="2"/>
        <a:buChar char="n"/>
        <a:defRPr kumimoji="1" lang="zh-CN" altLang="en-US" sz="2800" kern="1200" dirty="0">
          <a:solidFill>
            <a:schemeClr val="tx1"/>
          </a:solidFill>
          <a:latin typeface="Arial" pitchFamily="34" charset="0"/>
          <a:ea typeface="黑体" pitchFamily="49" charset="-122"/>
          <a:cs typeface="黑体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lang="zh-CN" altLang="en-US" sz="2400" kern="1200" dirty="0">
          <a:solidFill>
            <a:srgbClr val="6F6F6F"/>
          </a:solidFill>
          <a:latin typeface="Arial" pitchFamily="34" charset="0"/>
          <a:ea typeface="黑体" pitchFamily="49" charset="-122"/>
          <a:cs typeface="黑体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lang="zh-CN" altLang="en-US" sz="2400" kern="1200" dirty="0">
          <a:solidFill>
            <a:srgbClr val="6F6F6F"/>
          </a:solidFill>
          <a:latin typeface="Arial" pitchFamily="34" charset="0"/>
          <a:ea typeface="黑体" pitchFamily="49" charset="-122"/>
          <a:cs typeface="黑体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000" kern="1200">
          <a:solidFill>
            <a:schemeClr val="tx1"/>
          </a:solidFill>
          <a:latin typeface="+mn-lt"/>
          <a:ea typeface="宋体" charset="-122"/>
          <a:cs typeface="宋体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000" kern="1200">
          <a:solidFill>
            <a:schemeClr val="tx1"/>
          </a:solidFill>
          <a:latin typeface="+mn-lt"/>
          <a:ea typeface="宋体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1484784"/>
            <a:ext cx="8229600" cy="2304256"/>
          </a:xfrm>
        </p:spPr>
        <p:txBody>
          <a:bodyPr/>
          <a:lstStyle/>
          <a:p>
            <a:r>
              <a:rPr lang="en-US" altLang="zh-CN" b="1" dirty="0"/>
              <a:t>Review of the current status of implementation of TCP/IP procedures and applications at WIS </a:t>
            </a:r>
            <a:r>
              <a:rPr lang="en-US" altLang="zh-CN" b="1" dirty="0" smtClean="0"/>
              <a:t>centers</a:t>
            </a:r>
            <a:br>
              <a:rPr lang="en-US" altLang="zh-CN" b="1" dirty="0" smtClean="0"/>
            </a:br>
            <a:r>
              <a:rPr lang="en-US" altLang="zh-CN" b="1" dirty="0" smtClean="0"/>
              <a:t>GISC </a:t>
            </a:r>
            <a:r>
              <a:rPr lang="en-US" altLang="zh-CN" b="1" dirty="0" smtClean="0"/>
              <a:t>Beijing</a:t>
            </a:r>
            <a:br>
              <a:rPr lang="en-US" altLang="zh-CN" b="1" dirty="0" smtClean="0"/>
            </a:br>
            <a:r>
              <a:rPr lang="en-US" altLang="zh-CN" b="1" dirty="0" smtClean="0"/>
              <a:t>(Doc 14)</a:t>
            </a:r>
            <a:endParaRPr lang="zh-CN" altLang="en-US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228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46646"/>
            <a:ext cx="8229600" cy="1138138"/>
          </a:xfrm>
        </p:spPr>
        <p:txBody>
          <a:bodyPr/>
          <a:lstStyle/>
          <a:p>
            <a:r>
              <a:rPr lang="en-US" altLang="zh-CN" sz="3200" dirty="0" smtClean="0"/>
              <a:t>CMA’s WIS Core network connection</a:t>
            </a:r>
            <a:br>
              <a:rPr lang="en-US" altLang="zh-CN" sz="3200" dirty="0" smtClean="0"/>
            </a:br>
            <a:r>
              <a:rPr lang="en-US" altLang="zh-CN" sz="3200" dirty="0" smtClean="0">
                <a:solidFill>
                  <a:schemeClr val="tx2">
                    <a:lumMod val="75000"/>
                  </a:schemeClr>
                </a:solidFill>
              </a:rPr>
              <a:t>migrated to RMDCN-NG</a:t>
            </a:r>
            <a:endParaRPr lang="zh-CN" altLang="en-US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464496"/>
          </a:xfrm>
        </p:spPr>
        <p:txBody>
          <a:bodyPr/>
          <a:lstStyle/>
          <a:p>
            <a:pPr>
              <a:buClr>
                <a:schemeClr val="tx2">
                  <a:lumMod val="75000"/>
                </a:schemeClr>
              </a:buClr>
            </a:pPr>
            <a:r>
              <a:rPr lang="en-US" altLang="zh-CN" dirty="0" smtClean="0"/>
              <a:t>CMA migrated to RMDCN-NG on Jan 14, 2014</a:t>
            </a:r>
          </a:p>
          <a:p>
            <a:pPr>
              <a:buClr>
                <a:schemeClr val="tx2">
                  <a:lumMod val="75000"/>
                </a:schemeClr>
              </a:buClr>
            </a:pPr>
            <a:r>
              <a:rPr lang="en-US" altLang="zh-CN" dirty="0" smtClean="0"/>
              <a:t>All transition implemented  in 2 hours</a:t>
            </a:r>
          </a:p>
          <a:p>
            <a:pPr>
              <a:buClr>
                <a:schemeClr val="tx2">
                  <a:lumMod val="75000"/>
                </a:schemeClr>
              </a:buClr>
            </a:pPr>
            <a:r>
              <a:rPr lang="en-US" altLang="zh-CN" dirty="0"/>
              <a:t>The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linkspeed</a:t>
            </a:r>
            <a:r>
              <a:rPr lang="en-US" altLang="zh-CN" dirty="0" smtClean="0"/>
              <a:t> as well as the bandwidth of CMA’s RMDCN-NG connection upgraded from 4Mbps (RMDCN) to currently 8Mbps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73408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圆柱形 114"/>
          <p:cNvSpPr/>
          <p:nvPr/>
        </p:nvSpPr>
        <p:spPr>
          <a:xfrm>
            <a:off x="1392854" y="1857375"/>
            <a:ext cx="500063" cy="285750"/>
          </a:xfrm>
          <a:prstGeom prst="can">
            <a:avLst>
              <a:gd name="adj" fmla="val 35000"/>
            </a:avLst>
          </a:prstGeom>
          <a:solidFill>
            <a:schemeClr val="bg1"/>
          </a:solidFill>
          <a:ln w="12700"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0</a:t>
            </a:r>
            <a:endParaRPr lang="zh-CN" altLang="en-US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8" name="圆柱形 67"/>
          <p:cNvSpPr/>
          <p:nvPr/>
        </p:nvSpPr>
        <p:spPr>
          <a:xfrm>
            <a:off x="7179334" y="3357563"/>
            <a:ext cx="357188" cy="500062"/>
          </a:xfrm>
          <a:prstGeom prst="can">
            <a:avLst>
              <a:gd name="adj" fmla="val 35000"/>
            </a:avLst>
          </a:prstGeom>
          <a:solidFill>
            <a:schemeClr val="bg1"/>
          </a:solidFill>
          <a:ln w="12700"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126" name="直接连接符 125"/>
          <p:cNvCxnSpPr/>
          <p:nvPr/>
        </p:nvCxnSpPr>
        <p:spPr>
          <a:xfrm rot="5400000">
            <a:off x="6929293" y="3607594"/>
            <a:ext cx="928688" cy="0"/>
          </a:xfrm>
          <a:prstGeom prst="line">
            <a:avLst/>
          </a:prstGeom>
          <a:ln w="19050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 bwMode="auto">
          <a:xfrm>
            <a:off x="241418" y="5888406"/>
            <a:ext cx="1000084" cy="3603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r>
              <a:rPr lang="en-US" altLang="zh-CN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Bangkok</a:t>
            </a:r>
            <a:endParaRPr lang="zh-CN" altLang="en-US" sz="14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/>
        </p:nvSpPr>
        <p:spPr bwMode="auto">
          <a:xfrm>
            <a:off x="1420364" y="5888407"/>
            <a:ext cx="1048577" cy="3603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r>
              <a:rPr lang="en-US" altLang="zh-CN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Hanoi</a:t>
            </a:r>
            <a:endParaRPr lang="zh-CN" altLang="en-US" sz="14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2593976" y="5888406"/>
            <a:ext cx="1168610" cy="3603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r>
              <a:rPr lang="en-US" altLang="zh-CN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Pyongyang</a:t>
            </a:r>
            <a:endParaRPr lang="zh-CN" altLang="en-US" sz="14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 bwMode="auto">
          <a:xfrm>
            <a:off x="3893583" y="5888406"/>
            <a:ext cx="1130558" cy="3603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r>
              <a:rPr lang="en-US" altLang="zh-CN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Ulan Bator</a:t>
            </a:r>
            <a:endParaRPr lang="zh-CN" altLang="en-US" sz="14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 bwMode="auto">
          <a:xfrm>
            <a:off x="5169601" y="5892012"/>
            <a:ext cx="1000563" cy="36036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r>
              <a:rPr lang="en-US" altLang="zh-CN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Seoul</a:t>
            </a:r>
            <a:endParaRPr lang="zh-CN" altLang="en-US" sz="14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/>
          <p:nvPr/>
        </p:nvSpPr>
        <p:spPr bwMode="auto">
          <a:xfrm>
            <a:off x="1146365" y="1284311"/>
            <a:ext cx="960869" cy="35875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r>
              <a:rPr lang="en-US" altLang="zh-CN" sz="1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Offenbach</a:t>
            </a:r>
            <a:endParaRPr lang="zh-CN" altLang="en-US" sz="12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28"/>
          <p:cNvSpPr/>
          <p:nvPr/>
        </p:nvSpPr>
        <p:spPr bwMode="auto">
          <a:xfrm>
            <a:off x="2178677" y="1285876"/>
            <a:ext cx="642937" cy="3571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r>
              <a:rPr lang="en-US" altLang="zh-CN" sz="1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Tokyo</a:t>
            </a:r>
            <a:endParaRPr lang="zh-CN" altLang="en-US" sz="12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矩形 31"/>
          <p:cNvSpPr/>
          <p:nvPr/>
        </p:nvSpPr>
        <p:spPr bwMode="auto">
          <a:xfrm>
            <a:off x="2857334" y="1285444"/>
            <a:ext cx="839331" cy="3571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r>
              <a:rPr lang="en-US" altLang="zh-CN" sz="1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Moscow</a:t>
            </a:r>
            <a:endParaRPr lang="zh-CN" altLang="en-US" sz="12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矩形 34"/>
          <p:cNvSpPr/>
          <p:nvPr/>
        </p:nvSpPr>
        <p:spPr bwMode="auto">
          <a:xfrm>
            <a:off x="3750326" y="1284311"/>
            <a:ext cx="928685" cy="35875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r>
              <a:rPr lang="en-US" altLang="zh-CN" sz="1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New Delhi</a:t>
            </a:r>
            <a:endParaRPr lang="zh-CN" altLang="en-US" sz="12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5" name="组合 89"/>
          <p:cNvGrpSpPr>
            <a:grpSpLocks/>
          </p:cNvGrpSpPr>
          <p:nvPr/>
        </p:nvGrpSpPr>
        <p:grpSpPr bwMode="auto">
          <a:xfrm>
            <a:off x="964227" y="2500313"/>
            <a:ext cx="3786214" cy="791064"/>
            <a:chOff x="831550" y="2113895"/>
            <a:chExt cx="1571712" cy="934580"/>
          </a:xfrm>
        </p:grpSpPr>
        <p:sp>
          <p:nvSpPr>
            <p:cNvPr id="38" name="云形 37"/>
            <p:cNvSpPr/>
            <p:nvPr/>
          </p:nvSpPr>
          <p:spPr>
            <a:xfrm rot="165387">
              <a:off x="831550" y="2113895"/>
              <a:ext cx="1571712" cy="928375"/>
            </a:xfrm>
            <a:prstGeom prst="cloud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rgbClr val="003366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spc="-150" dirty="0"/>
            </a:p>
          </p:txBody>
        </p:sp>
        <p:sp>
          <p:nvSpPr>
            <p:cNvPr id="3146" name="TextBox 88"/>
            <p:cNvSpPr txBox="1">
              <a:spLocks noChangeArrowheads="1"/>
            </p:cNvSpPr>
            <p:nvPr/>
          </p:nvSpPr>
          <p:spPr bwMode="auto">
            <a:xfrm>
              <a:off x="879878" y="2139441"/>
              <a:ext cx="1500269" cy="9090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2000" b="1" dirty="0" smtClean="0">
                  <a:latin typeface="Calibri" panose="020F0502020204030204" pitchFamily="34" charset="0"/>
                  <a:ea typeface="黑体" pitchFamily="49" charset="-122"/>
                </a:rPr>
                <a:t>RMDCN-NG </a:t>
              </a:r>
              <a:endParaRPr lang="en-US" altLang="zh-CN" sz="2000" b="1" dirty="0">
                <a:latin typeface="Calibri" panose="020F0502020204030204" pitchFamily="34" charset="0"/>
                <a:ea typeface="黑体" pitchFamily="49" charset="-122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2000" b="1" dirty="0">
                  <a:latin typeface="Calibri" panose="020F0502020204030204" pitchFamily="34" charset="0"/>
                  <a:ea typeface="黑体" pitchFamily="49" charset="-122"/>
                </a:rPr>
                <a:t>MPLS VPN</a:t>
              </a:r>
            </a:p>
          </p:txBody>
        </p:sp>
      </p:grpSp>
      <p:grpSp>
        <p:nvGrpSpPr>
          <p:cNvPr id="17" name="组合 46"/>
          <p:cNvGrpSpPr>
            <a:grpSpLocks/>
          </p:cNvGrpSpPr>
          <p:nvPr/>
        </p:nvGrpSpPr>
        <p:grpSpPr bwMode="auto">
          <a:xfrm>
            <a:off x="619342" y="4534275"/>
            <a:ext cx="214313" cy="1357312"/>
            <a:chOff x="1428728" y="3857628"/>
            <a:chExt cx="214314" cy="1357322"/>
          </a:xfrm>
        </p:grpSpPr>
        <p:sp>
          <p:nvSpPr>
            <p:cNvPr id="43" name="圆柱形 42"/>
            <p:cNvSpPr/>
            <p:nvPr/>
          </p:nvSpPr>
          <p:spPr>
            <a:xfrm rot="10800000">
              <a:off x="1428728" y="4071942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b="1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46" name="直接连接符 45"/>
            <p:cNvCxnSpPr/>
            <p:nvPr/>
          </p:nvCxnSpPr>
          <p:spPr>
            <a:xfrm rot="5400000">
              <a:off x="864368" y="4536289"/>
              <a:ext cx="1357322" cy="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47"/>
          <p:cNvGrpSpPr>
            <a:grpSpLocks/>
          </p:cNvGrpSpPr>
          <p:nvPr/>
        </p:nvGrpSpPr>
        <p:grpSpPr bwMode="auto">
          <a:xfrm>
            <a:off x="1798042" y="4536288"/>
            <a:ext cx="214312" cy="1357312"/>
            <a:chOff x="1428728" y="3857628"/>
            <a:chExt cx="214314" cy="1357322"/>
          </a:xfrm>
        </p:grpSpPr>
        <p:sp>
          <p:nvSpPr>
            <p:cNvPr id="49" name="圆柱形 48"/>
            <p:cNvSpPr/>
            <p:nvPr/>
          </p:nvSpPr>
          <p:spPr>
            <a:xfrm rot="10800000">
              <a:off x="1428728" y="4071942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b="1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50" name="直接连接符 49"/>
            <p:cNvCxnSpPr/>
            <p:nvPr/>
          </p:nvCxnSpPr>
          <p:spPr>
            <a:xfrm rot="5400000">
              <a:off x="864368" y="4536289"/>
              <a:ext cx="1357322" cy="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50"/>
          <p:cNvGrpSpPr>
            <a:grpSpLocks/>
          </p:cNvGrpSpPr>
          <p:nvPr/>
        </p:nvGrpSpPr>
        <p:grpSpPr bwMode="auto">
          <a:xfrm>
            <a:off x="3061823" y="4523488"/>
            <a:ext cx="214313" cy="1357312"/>
            <a:chOff x="1428728" y="3857628"/>
            <a:chExt cx="214314" cy="1357322"/>
          </a:xfrm>
        </p:grpSpPr>
        <p:sp>
          <p:nvSpPr>
            <p:cNvPr id="52" name="圆柱形 51"/>
            <p:cNvSpPr/>
            <p:nvPr/>
          </p:nvSpPr>
          <p:spPr>
            <a:xfrm rot="10800000">
              <a:off x="1428728" y="4071942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b="1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53" name="直接连接符 52"/>
            <p:cNvCxnSpPr/>
            <p:nvPr/>
          </p:nvCxnSpPr>
          <p:spPr>
            <a:xfrm rot="5400000">
              <a:off x="864368" y="4536289"/>
              <a:ext cx="1357322" cy="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53"/>
          <p:cNvGrpSpPr>
            <a:grpSpLocks/>
          </p:cNvGrpSpPr>
          <p:nvPr/>
        </p:nvGrpSpPr>
        <p:grpSpPr bwMode="auto">
          <a:xfrm>
            <a:off x="4347885" y="4523488"/>
            <a:ext cx="214312" cy="1357312"/>
            <a:chOff x="1428728" y="3857628"/>
            <a:chExt cx="214314" cy="1357322"/>
          </a:xfrm>
        </p:grpSpPr>
        <p:sp>
          <p:nvSpPr>
            <p:cNvPr id="55" name="圆柱形 54"/>
            <p:cNvSpPr/>
            <p:nvPr/>
          </p:nvSpPr>
          <p:spPr>
            <a:xfrm rot="10800000">
              <a:off x="1428728" y="4071942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b="1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56" name="直接连接符 55"/>
            <p:cNvCxnSpPr/>
            <p:nvPr/>
          </p:nvCxnSpPr>
          <p:spPr>
            <a:xfrm rot="5400000">
              <a:off x="864368" y="4536289"/>
              <a:ext cx="1357322" cy="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组合 56"/>
          <p:cNvGrpSpPr>
            <a:grpSpLocks/>
          </p:cNvGrpSpPr>
          <p:nvPr/>
        </p:nvGrpSpPr>
        <p:grpSpPr bwMode="auto">
          <a:xfrm>
            <a:off x="5541078" y="4551340"/>
            <a:ext cx="214313" cy="1357312"/>
            <a:chOff x="1428728" y="3857628"/>
            <a:chExt cx="214314" cy="1357322"/>
          </a:xfrm>
        </p:grpSpPr>
        <p:sp>
          <p:nvSpPr>
            <p:cNvPr id="58" name="圆柱形 57"/>
            <p:cNvSpPr/>
            <p:nvPr/>
          </p:nvSpPr>
          <p:spPr>
            <a:xfrm rot="10800000">
              <a:off x="1428728" y="4071942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b="1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59" name="直接连接符 58"/>
            <p:cNvCxnSpPr/>
            <p:nvPr/>
          </p:nvCxnSpPr>
          <p:spPr>
            <a:xfrm rot="5400000">
              <a:off x="864368" y="4536289"/>
              <a:ext cx="1357322" cy="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圆柱形 62"/>
          <p:cNvSpPr/>
          <p:nvPr/>
        </p:nvSpPr>
        <p:spPr>
          <a:xfrm>
            <a:off x="443526" y="1857375"/>
            <a:ext cx="592138" cy="357188"/>
          </a:xfrm>
          <a:prstGeom prst="can">
            <a:avLst>
              <a:gd name="adj" fmla="val 35000"/>
            </a:avLst>
          </a:prstGeom>
          <a:solidFill>
            <a:schemeClr val="bg1"/>
          </a:solidFill>
          <a:ln w="12700"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4" name="圆柱形 63"/>
          <p:cNvSpPr/>
          <p:nvPr/>
        </p:nvSpPr>
        <p:spPr>
          <a:xfrm>
            <a:off x="2250110" y="1857375"/>
            <a:ext cx="500062" cy="285750"/>
          </a:xfrm>
          <a:prstGeom prst="can">
            <a:avLst>
              <a:gd name="adj" fmla="val 35000"/>
            </a:avLst>
          </a:prstGeom>
          <a:solidFill>
            <a:schemeClr val="bg1"/>
          </a:solidFill>
          <a:ln w="12700"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5" name="圆柱形 64"/>
          <p:cNvSpPr/>
          <p:nvPr/>
        </p:nvSpPr>
        <p:spPr>
          <a:xfrm>
            <a:off x="3972616" y="1856239"/>
            <a:ext cx="500063" cy="347206"/>
          </a:xfrm>
          <a:prstGeom prst="can">
            <a:avLst>
              <a:gd name="adj" fmla="val 35000"/>
            </a:avLst>
          </a:prstGeom>
          <a:solidFill>
            <a:schemeClr val="bg1"/>
          </a:solidFill>
          <a:ln w="12700"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6" name="圆柱形 65"/>
          <p:cNvSpPr/>
          <p:nvPr/>
        </p:nvSpPr>
        <p:spPr>
          <a:xfrm>
            <a:off x="3035928" y="1857375"/>
            <a:ext cx="500062" cy="285750"/>
          </a:xfrm>
          <a:prstGeom prst="can">
            <a:avLst>
              <a:gd name="adj" fmla="val 35000"/>
            </a:avLst>
          </a:prstGeom>
          <a:solidFill>
            <a:schemeClr val="bg1"/>
          </a:solidFill>
          <a:ln w="12700"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7" name="圆柱形 66"/>
          <p:cNvSpPr/>
          <p:nvPr/>
        </p:nvSpPr>
        <p:spPr>
          <a:xfrm>
            <a:off x="1535730" y="3429000"/>
            <a:ext cx="2428892" cy="357188"/>
          </a:xfrm>
          <a:prstGeom prst="can">
            <a:avLst>
              <a:gd name="adj" fmla="val 35000"/>
            </a:avLst>
          </a:prstGeom>
          <a:solidFill>
            <a:schemeClr val="bg1"/>
          </a:solidFill>
          <a:ln w="12700"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87" name="曲线连接符 86"/>
          <p:cNvCxnSpPr/>
          <p:nvPr/>
        </p:nvCxnSpPr>
        <p:spPr>
          <a:xfrm rot="16200000" flipH="1">
            <a:off x="731080" y="2552912"/>
            <a:ext cx="2357442" cy="537746"/>
          </a:xfrm>
          <a:prstGeom prst="curvedConnector3">
            <a:avLst>
              <a:gd name="adj1" fmla="val 50000"/>
            </a:avLst>
          </a:prstGeom>
          <a:ln w="19050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曲线连接符 97"/>
          <p:cNvCxnSpPr/>
          <p:nvPr/>
        </p:nvCxnSpPr>
        <p:spPr>
          <a:xfrm rot="5400000">
            <a:off x="1928644" y="2607471"/>
            <a:ext cx="2357443" cy="428626"/>
          </a:xfrm>
          <a:prstGeom prst="curvedConnector3">
            <a:avLst>
              <a:gd name="adj1" fmla="val 50000"/>
            </a:avLst>
          </a:prstGeom>
          <a:ln w="19050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曲线连接符 111"/>
          <p:cNvCxnSpPr/>
          <p:nvPr/>
        </p:nvCxnSpPr>
        <p:spPr>
          <a:xfrm rot="16200000" flipH="1">
            <a:off x="71274" y="2250295"/>
            <a:ext cx="2357441" cy="1142976"/>
          </a:xfrm>
          <a:prstGeom prst="curvedConnector3">
            <a:avLst>
              <a:gd name="adj1" fmla="val 47312"/>
            </a:avLst>
          </a:prstGeom>
          <a:ln w="19050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曲线连接符 117"/>
          <p:cNvCxnSpPr/>
          <p:nvPr/>
        </p:nvCxnSpPr>
        <p:spPr>
          <a:xfrm rot="5400000">
            <a:off x="2553736" y="2339570"/>
            <a:ext cx="2357441" cy="964427"/>
          </a:xfrm>
          <a:prstGeom prst="curvedConnector3">
            <a:avLst>
              <a:gd name="adj1" fmla="val 50000"/>
            </a:avLst>
          </a:prstGeom>
          <a:ln w="19050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" name="圆柱形 132"/>
          <p:cNvSpPr/>
          <p:nvPr/>
        </p:nvSpPr>
        <p:spPr>
          <a:xfrm>
            <a:off x="6250629" y="1857364"/>
            <a:ext cx="571500" cy="285750"/>
          </a:xfrm>
          <a:prstGeom prst="can">
            <a:avLst>
              <a:gd name="adj" fmla="val 35000"/>
            </a:avLst>
          </a:prstGeom>
          <a:solidFill>
            <a:schemeClr val="bg1"/>
          </a:solidFill>
          <a:ln w="12700"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1" name="矩形 130"/>
          <p:cNvSpPr/>
          <p:nvPr/>
        </p:nvSpPr>
        <p:spPr bwMode="auto">
          <a:xfrm>
            <a:off x="5774343" y="1284311"/>
            <a:ext cx="989142" cy="35832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Melbourne</a:t>
            </a:r>
            <a:endParaRPr lang="zh-CN" altLang="en-US" sz="12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6" name="矩形 135"/>
          <p:cNvSpPr/>
          <p:nvPr/>
        </p:nvSpPr>
        <p:spPr bwMode="auto">
          <a:xfrm>
            <a:off x="6879316" y="1281740"/>
            <a:ext cx="1032339" cy="3581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r>
              <a:rPr lang="en-US" altLang="zh-CN" sz="1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Islamabad</a:t>
            </a:r>
            <a:endParaRPr lang="zh-CN" altLang="en-US" sz="12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8" name="圆柱形 137"/>
          <p:cNvSpPr/>
          <p:nvPr/>
        </p:nvSpPr>
        <p:spPr>
          <a:xfrm>
            <a:off x="7250765" y="1857375"/>
            <a:ext cx="571500" cy="285750"/>
          </a:xfrm>
          <a:prstGeom prst="can">
            <a:avLst>
              <a:gd name="adj" fmla="val 35000"/>
            </a:avLst>
          </a:prstGeom>
          <a:solidFill>
            <a:schemeClr val="bg1"/>
          </a:solidFill>
          <a:ln w="12700"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140" name="形状 139"/>
          <p:cNvCxnSpPr>
            <a:stCxn id="136" idx="2"/>
            <a:endCxn id="41" idx="3"/>
          </p:cNvCxnSpPr>
          <p:nvPr/>
        </p:nvCxnSpPr>
        <p:spPr>
          <a:xfrm rot="16200000" flipH="1">
            <a:off x="7031534" y="2003832"/>
            <a:ext cx="766603" cy="38698"/>
          </a:xfrm>
          <a:prstGeom prst="curvedConnector3">
            <a:avLst>
              <a:gd name="adj1" fmla="val 50000"/>
            </a:avLst>
          </a:prstGeom>
          <a:ln w="19050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曲线连接符 152"/>
          <p:cNvCxnSpPr/>
          <p:nvPr/>
        </p:nvCxnSpPr>
        <p:spPr>
          <a:xfrm rot="16200000" flipH="1">
            <a:off x="6251429" y="1858164"/>
            <a:ext cx="785808" cy="355603"/>
          </a:xfrm>
          <a:prstGeom prst="curvedConnector3">
            <a:avLst>
              <a:gd name="adj1" fmla="val 50000"/>
            </a:avLst>
          </a:prstGeom>
          <a:ln w="19050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4" name="圆柱形 153"/>
          <p:cNvSpPr/>
          <p:nvPr/>
        </p:nvSpPr>
        <p:spPr>
          <a:xfrm>
            <a:off x="8322335" y="1857366"/>
            <a:ext cx="571500" cy="285750"/>
          </a:xfrm>
          <a:prstGeom prst="can">
            <a:avLst>
              <a:gd name="adj" fmla="val 35000"/>
            </a:avLst>
          </a:prstGeom>
          <a:solidFill>
            <a:schemeClr val="bg1"/>
          </a:solidFill>
          <a:ln w="12700"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105" name="TextBox 161"/>
          <p:cNvSpPr txBox="1">
            <a:spLocks noChangeArrowheads="1"/>
          </p:cNvSpPr>
          <p:nvPr/>
        </p:nvSpPr>
        <p:spPr bwMode="auto">
          <a:xfrm>
            <a:off x="827584" y="4891462"/>
            <a:ext cx="7143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64</a:t>
            </a:r>
          </a:p>
          <a:p>
            <a:r>
              <a:rPr lang="en-US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Kbps</a:t>
            </a:r>
            <a:endParaRPr lang="zh-CN" altLang="en-US" sz="15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06" name="TextBox 162"/>
          <p:cNvSpPr txBox="1">
            <a:spLocks noChangeArrowheads="1"/>
          </p:cNvSpPr>
          <p:nvPr/>
        </p:nvSpPr>
        <p:spPr bwMode="auto">
          <a:xfrm>
            <a:off x="2006284" y="4893475"/>
            <a:ext cx="7143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64</a:t>
            </a:r>
          </a:p>
          <a:p>
            <a:r>
              <a:rPr lang="en-US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Kbps</a:t>
            </a:r>
            <a:endParaRPr lang="zh-CN" altLang="en-US" sz="15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07" name="TextBox 163"/>
          <p:cNvSpPr txBox="1">
            <a:spLocks noChangeArrowheads="1"/>
          </p:cNvSpPr>
          <p:nvPr/>
        </p:nvSpPr>
        <p:spPr bwMode="auto">
          <a:xfrm>
            <a:off x="3270065" y="4880675"/>
            <a:ext cx="7143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64</a:t>
            </a:r>
          </a:p>
          <a:p>
            <a:r>
              <a:rPr lang="en-US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Kbps</a:t>
            </a:r>
            <a:endParaRPr lang="zh-CN" altLang="en-US" sz="15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08" name="TextBox 164"/>
          <p:cNvSpPr txBox="1">
            <a:spLocks noChangeArrowheads="1"/>
          </p:cNvSpPr>
          <p:nvPr/>
        </p:nvSpPr>
        <p:spPr bwMode="auto">
          <a:xfrm>
            <a:off x="4556127" y="4880675"/>
            <a:ext cx="7143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64</a:t>
            </a:r>
          </a:p>
          <a:p>
            <a:r>
              <a:rPr lang="en-US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Kbps</a:t>
            </a:r>
            <a:endParaRPr lang="zh-CN" altLang="en-US" sz="15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09" name="TextBox 165"/>
          <p:cNvSpPr txBox="1">
            <a:spLocks noChangeArrowheads="1"/>
          </p:cNvSpPr>
          <p:nvPr/>
        </p:nvSpPr>
        <p:spPr bwMode="auto">
          <a:xfrm>
            <a:off x="5749320" y="4908527"/>
            <a:ext cx="7143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5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256</a:t>
            </a:r>
          </a:p>
          <a:p>
            <a:r>
              <a:rPr lang="en-US" altLang="zh-CN" sz="15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Kbps</a:t>
            </a:r>
            <a:endParaRPr lang="zh-CN" altLang="en-US" sz="15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10" name="TextBox 166"/>
          <p:cNvSpPr txBox="1">
            <a:spLocks noChangeArrowheads="1"/>
          </p:cNvSpPr>
          <p:nvPr/>
        </p:nvSpPr>
        <p:spPr bwMode="auto">
          <a:xfrm>
            <a:off x="7536522" y="3344863"/>
            <a:ext cx="12858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6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350Mbps</a:t>
            </a:r>
            <a:endParaRPr lang="zh-CN" altLang="en-US" sz="16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11" name="TextBox 167"/>
          <p:cNvSpPr txBox="1">
            <a:spLocks noChangeArrowheads="1"/>
          </p:cNvSpPr>
          <p:nvPr/>
        </p:nvSpPr>
        <p:spPr bwMode="auto">
          <a:xfrm>
            <a:off x="3821741" y="2214554"/>
            <a:ext cx="85726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15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4Mbps</a:t>
            </a:r>
            <a:endParaRPr lang="zh-CN" altLang="en-US" sz="15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12" name="TextBox 168"/>
          <p:cNvSpPr txBox="1">
            <a:spLocks noChangeArrowheads="1"/>
          </p:cNvSpPr>
          <p:nvPr/>
        </p:nvSpPr>
        <p:spPr bwMode="auto">
          <a:xfrm>
            <a:off x="2964490" y="2161752"/>
            <a:ext cx="100013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16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10Mbps</a:t>
            </a:r>
            <a:endParaRPr lang="zh-CN" altLang="en-US" sz="16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13" name="TextBox 169"/>
          <p:cNvSpPr txBox="1">
            <a:spLocks noChangeArrowheads="1"/>
          </p:cNvSpPr>
          <p:nvPr/>
        </p:nvSpPr>
        <p:spPr bwMode="auto">
          <a:xfrm>
            <a:off x="2107234" y="2143125"/>
            <a:ext cx="100013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16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10Mbps</a:t>
            </a:r>
            <a:endParaRPr lang="zh-CN" altLang="en-US" sz="16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14" name="TextBox 170"/>
          <p:cNvSpPr txBox="1">
            <a:spLocks noChangeArrowheads="1"/>
          </p:cNvSpPr>
          <p:nvPr/>
        </p:nvSpPr>
        <p:spPr bwMode="auto">
          <a:xfrm>
            <a:off x="1178525" y="2161752"/>
            <a:ext cx="100014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16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50Mbps</a:t>
            </a:r>
            <a:endParaRPr lang="zh-CN" altLang="en-US" sz="16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15" name="TextBox 171"/>
          <p:cNvSpPr txBox="1">
            <a:spLocks noChangeArrowheads="1"/>
          </p:cNvSpPr>
          <p:nvPr/>
        </p:nvSpPr>
        <p:spPr bwMode="auto">
          <a:xfrm>
            <a:off x="3964628" y="3429000"/>
            <a:ext cx="8572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6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8</a:t>
            </a:r>
            <a:r>
              <a:rPr lang="en-US" altLang="zh-CN" sz="16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Mbps</a:t>
            </a:r>
            <a:endParaRPr lang="zh-CN" altLang="en-US" sz="16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16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156774"/>
            <a:ext cx="9001000" cy="1138138"/>
          </a:xfrm>
        </p:spPr>
        <p:txBody>
          <a:bodyPr/>
          <a:lstStyle/>
          <a:p>
            <a:r>
              <a:rPr lang="en-US" sz="2800" dirty="0" smtClean="0">
                <a:cs typeface="Arial" panose="020B0604020202020204" pitchFamily="34" charset="0"/>
              </a:rPr>
              <a:t>International </a:t>
            </a:r>
            <a:r>
              <a:rPr lang="en-US" altLang="zh-CN" sz="2800" dirty="0" smtClean="0">
                <a:cs typeface="Arial" panose="020B0604020202020204" pitchFamily="34" charset="0"/>
              </a:rPr>
              <a:t>Telecommunication Network of CMA</a:t>
            </a:r>
            <a:endParaRPr sz="2800" dirty="0" smtClean="0">
              <a:solidFill>
                <a:schemeClr val="tx1"/>
              </a:solidFill>
              <a:ea typeface="Arial Unicode MS" pitchFamily="34" charset="-122"/>
              <a:cs typeface="Arial" panose="020B0604020202020204" pitchFamily="34" charset="0"/>
            </a:endParaRPr>
          </a:p>
        </p:txBody>
      </p:sp>
      <p:sp>
        <p:nvSpPr>
          <p:cNvPr id="95" name="矩形 94"/>
          <p:cNvSpPr/>
          <p:nvPr/>
        </p:nvSpPr>
        <p:spPr bwMode="auto">
          <a:xfrm>
            <a:off x="16471" y="1285875"/>
            <a:ext cx="1072713" cy="3571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r>
              <a:rPr lang="en-US" altLang="zh-CN" sz="1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EUMETSAT</a:t>
            </a:r>
            <a:endParaRPr lang="zh-CN" altLang="en-US" sz="12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96" name="曲线连接符 95"/>
          <p:cNvCxnSpPr/>
          <p:nvPr/>
        </p:nvCxnSpPr>
        <p:spPr>
          <a:xfrm rot="5400000">
            <a:off x="7656559" y="1832169"/>
            <a:ext cx="1091040" cy="750071"/>
          </a:xfrm>
          <a:prstGeom prst="curvedConnector3">
            <a:avLst>
              <a:gd name="adj1" fmla="val 50000"/>
            </a:avLst>
          </a:prstGeom>
          <a:ln w="19050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曲线连接符 112"/>
          <p:cNvCxnSpPr/>
          <p:nvPr/>
        </p:nvCxnSpPr>
        <p:spPr>
          <a:xfrm rot="5400000">
            <a:off x="1357938" y="2820988"/>
            <a:ext cx="2357437" cy="1588"/>
          </a:xfrm>
          <a:prstGeom prst="curvedConnector3">
            <a:avLst>
              <a:gd name="adj1" fmla="val 45391"/>
            </a:avLst>
          </a:prstGeom>
          <a:ln w="19050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 bwMode="auto">
          <a:xfrm>
            <a:off x="443454" y="4000500"/>
            <a:ext cx="8450381" cy="5000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GISC Beijing</a:t>
            </a:r>
            <a:endParaRPr lang="zh-CN" altLang="en-US" sz="2400" b="1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122" name="TextBox 166"/>
          <p:cNvSpPr txBox="1">
            <a:spLocks noChangeArrowheads="1"/>
          </p:cNvSpPr>
          <p:nvPr/>
        </p:nvSpPr>
        <p:spPr bwMode="auto">
          <a:xfrm>
            <a:off x="7751399" y="1617124"/>
            <a:ext cx="64293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6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…</a:t>
            </a:r>
            <a:endParaRPr lang="zh-CN" altLang="en-US" sz="16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9" name="TextBox 170"/>
          <p:cNvSpPr txBox="1">
            <a:spLocks noChangeArrowheads="1"/>
          </p:cNvSpPr>
          <p:nvPr/>
        </p:nvSpPr>
        <p:spPr bwMode="auto">
          <a:xfrm>
            <a:off x="249846" y="2233190"/>
            <a:ext cx="107156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16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20Mbps</a:t>
            </a:r>
            <a:endParaRPr lang="zh-CN" altLang="en-US" sz="16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云形 40"/>
          <p:cNvSpPr/>
          <p:nvPr/>
        </p:nvSpPr>
        <p:spPr bwMode="auto">
          <a:xfrm rot="43660">
            <a:off x="6536394" y="2357438"/>
            <a:ext cx="1785937" cy="857250"/>
          </a:xfrm>
          <a:prstGeom prst="cloud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10000"/>
              </a:lnSpc>
            </a:pPr>
            <a:r>
              <a:rPr lang="en-US" altLang="zh-CN" b="1" dirty="0">
                <a:latin typeface="Calibri" panose="020F0502020204030204" pitchFamily="34" charset="0"/>
                <a:ea typeface="黑体" pitchFamily="49" charset="-122"/>
              </a:rPr>
              <a:t>Internet</a:t>
            </a:r>
          </a:p>
        </p:txBody>
      </p:sp>
      <p:sp>
        <p:nvSpPr>
          <p:cNvPr id="103" name="矩形 102"/>
          <p:cNvSpPr/>
          <p:nvPr/>
        </p:nvSpPr>
        <p:spPr bwMode="auto">
          <a:xfrm>
            <a:off x="4761832" y="1285649"/>
            <a:ext cx="928685" cy="3571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r>
              <a:rPr lang="en-US" altLang="zh-CN" sz="1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Toulouse</a:t>
            </a:r>
            <a:endParaRPr lang="zh-CN" altLang="en-US" sz="12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9" name="圆柱形 108"/>
          <p:cNvSpPr/>
          <p:nvPr/>
        </p:nvSpPr>
        <p:spPr>
          <a:xfrm>
            <a:off x="4956525" y="1845647"/>
            <a:ext cx="500063" cy="357187"/>
          </a:xfrm>
          <a:prstGeom prst="can">
            <a:avLst>
              <a:gd name="adj" fmla="val 35000"/>
            </a:avLst>
          </a:prstGeom>
          <a:solidFill>
            <a:schemeClr val="bg1"/>
          </a:solidFill>
          <a:ln w="12700"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106" name="曲线连接符 105"/>
          <p:cNvCxnSpPr>
            <a:stCxn id="103" idx="2"/>
          </p:cNvCxnSpPr>
          <p:nvPr/>
        </p:nvCxnSpPr>
        <p:spPr>
          <a:xfrm rot="5400000">
            <a:off x="3243771" y="2017891"/>
            <a:ext cx="2357458" cy="1607351"/>
          </a:xfrm>
          <a:prstGeom prst="curvedConnector3">
            <a:avLst>
              <a:gd name="adj1" fmla="val 50000"/>
            </a:avLst>
          </a:prstGeom>
          <a:ln w="19050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1" name="TextBox 167"/>
          <p:cNvSpPr txBox="1">
            <a:spLocks noChangeArrowheads="1"/>
          </p:cNvSpPr>
          <p:nvPr/>
        </p:nvSpPr>
        <p:spPr bwMode="auto">
          <a:xfrm>
            <a:off x="4821869" y="2214554"/>
            <a:ext cx="1000132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15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50Mbps</a:t>
            </a:r>
            <a:endParaRPr lang="zh-CN" altLang="en-US" sz="15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37" name="矩形 3136"/>
          <p:cNvSpPr/>
          <p:nvPr/>
        </p:nvSpPr>
        <p:spPr>
          <a:xfrm>
            <a:off x="7965117" y="1286913"/>
            <a:ext cx="1143387" cy="35311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r>
              <a:rPr lang="en-US" altLang="zh-CN" sz="1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Washington</a:t>
            </a:r>
            <a:endParaRPr lang="zh-CN" altLang="en-US" sz="12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4" name="矩形 113"/>
          <p:cNvSpPr/>
          <p:nvPr/>
        </p:nvSpPr>
        <p:spPr bwMode="auto">
          <a:xfrm>
            <a:off x="6300617" y="5888407"/>
            <a:ext cx="1202777" cy="36036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r>
              <a:rPr lang="en-US" altLang="zh-CN" sz="14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Hong Kong</a:t>
            </a:r>
            <a:endParaRPr lang="zh-CN" altLang="en-US" sz="14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16" name="组合 56"/>
          <p:cNvGrpSpPr>
            <a:grpSpLocks/>
          </p:cNvGrpSpPr>
          <p:nvPr/>
        </p:nvGrpSpPr>
        <p:grpSpPr bwMode="auto">
          <a:xfrm>
            <a:off x="6704172" y="4551340"/>
            <a:ext cx="214313" cy="1357312"/>
            <a:chOff x="1428728" y="3857628"/>
            <a:chExt cx="214314" cy="1357322"/>
          </a:xfrm>
        </p:grpSpPr>
        <p:sp>
          <p:nvSpPr>
            <p:cNvPr id="117" name="圆柱形 116"/>
            <p:cNvSpPr/>
            <p:nvPr/>
          </p:nvSpPr>
          <p:spPr>
            <a:xfrm rot="10800000">
              <a:off x="1428728" y="4071942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b="1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119" name="直接连接符 118"/>
            <p:cNvCxnSpPr/>
            <p:nvPr/>
          </p:nvCxnSpPr>
          <p:spPr>
            <a:xfrm rot="5400000">
              <a:off x="864368" y="4536289"/>
              <a:ext cx="1357322" cy="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0" name="TextBox 165"/>
          <p:cNvSpPr txBox="1">
            <a:spLocks noChangeArrowheads="1"/>
          </p:cNvSpPr>
          <p:nvPr/>
        </p:nvSpPr>
        <p:spPr bwMode="auto">
          <a:xfrm>
            <a:off x="6912414" y="4908527"/>
            <a:ext cx="7143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5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4</a:t>
            </a:r>
          </a:p>
          <a:p>
            <a:r>
              <a:rPr lang="en-US" altLang="zh-CN" sz="15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M</a:t>
            </a:r>
            <a:r>
              <a:rPr lang="en-US" altLang="zh-CN" sz="15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bps</a:t>
            </a:r>
            <a:endParaRPr lang="zh-CN" altLang="en-US" sz="15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1" name="矩形 120"/>
          <p:cNvSpPr/>
          <p:nvPr/>
        </p:nvSpPr>
        <p:spPr bwMode="auto">
          <a:xfrm>
            <a:off x="7617695" y="5888407"/>
            <a:ext cx="1202777" cy="36036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r>
              <a:rPr lang="en-US" altLang="zh-CN" sz="14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Macao</a:t>
            </a:r>
            <a:endParaRPr lang="zh-CN" altLang="en-US" sz="14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2" name="组合 56"/>
          <p:cNvGrpSpPr>
            <a:grpSpLocks/>
          </p:cNvGrpSpPr>
          <p:nvPr/>
        </p:nvGrpSpPr>
        <p:grpSpPr bwMode="auto">
          <a:xfrm>
            <a:off x="8010141" y="4551340"/>
            <a:ext cx="214313" cy="1357312"/>
            <a:chOff x="1428728" y="3857628"/>
            <a:chExt cx="214314" cy="1357322"/>
          </a:xfrm>
        </p:grpSpPr>
        <p:sp>
          <p:nvSpPr>
            <p:cNvPr id="123" name="圆柱形 122"/>
            <p:cNvSpPr/>
            <p:nvPr/>
          </p:nvSpPr>
          <p:spPr>
            <a:xfrm rot="10800000">
              <a:off x="1428728" y="4071942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b="1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124" name="直接连接符 123"/>
            <p:cNvCxnSpPr/>
            <p:nvPr/>
          </p:nvCxnSpPr>
          <p:spPr>
            <a:xfrm rot="5400000">
              <a:off x="864368" y="4536289"/>
              <a:ext cx="1357322" cy="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5" name="TextBox 165"/>
          <p:cNvSpPr txBox="1">
            <a:spLocks noChangeArrowheads="1"/>
          </p:cNvSpPr>
          <p:nvPr/>
        </p:nvSpPr>
        <p:spPr bwMode="auto">
          <a:xfrm>
            <a:off x="8218383" y="4908527"/>
            <a:ext cx="7143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5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en-US" altLang="zh-CN" sz="15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5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M</a:t>
            </a:r>
            <a:r>
              <a:rPr lang="en-US" altLang="zh-CN" sz="15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bps</a:t>
            </a:r>
            <a:endParaRPr lang="zh-CN" altLang="en-US" sz="15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7" name="TextBox 165"/>
          <p:cNvSpPr txBox="1">
            <a:spLocks noChangeArrowheads="1"/>
          </p:cNvSpPr>
          <p:nvPr/>
        </p:nvSpPr>
        <p:spPr bwMode="auto">
          <a:xfrm>
            <a:off x="7179334" y="6371864"/>
            <a:ext cx="2040642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15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Under Construction</a:t>
            </a:r>
            <a:endParaRPr lang="en-US" altLang="zh-CN" sz="15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3200" dirty="0" smtClean="0"/>
              <a:t>GISC Beijing Service</a:t>
            </a:r>
            <a:endParaRPr lang="zh-CN" altLang="en-US" sz="32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4576"/>
          </a:xfrm>
        </p:spPr>
        <p:txBody>
          <a:bodyPr/>
          <a:lstStyle/>
          <a:p>
            <a:r>
              <a:rPr lang="en-US" altLang="zh-CN" sz="3200" dirty="0" smtClean="0"/>
              <a:t>WIS center in the responsible area of GISC Beijing </a:t>
            </a:r>
          </a:p>
          <a:p>
            <a:pPr lvl="1"/>
            <a:r>
              <a:rPr lang="en-US" altLang="zh-CN" sz="2800" dirty="0" smtClean="0"/>
              <a:t>5 </a:t>
            </a:r>
            <a:r>
              <a:rPr lang="en-US" altLang="zh-CN" sz="2800" dirty="0"/>
              <a:t>internal Data Collection or Product Centers </a:t>
            </a:r>
          </a:p>
          <a:p>
            <a:pPr lvl="2"/>
            <a:r>
              <a:rPr lang="en-US" altLang="zh-CN" sz="2400" dirty="0" smtClean="0"/>
              <a:t>RTH Beijing, RSMC-Geographical </a:t>
            </a:r>
            <a:r>
              <a:rPr lang="en-US" altLang="zh-CN" sz="2400" dirty="0"/>
              <a:t>(NMC</a:t>
            </a:r>
            <a:r>
              <a:rPr lang="en-US" altLang="zh-CN" sz="2400" dirty="0" smtClean="0"/>
              <a:t>), RSMC-Activity-ATM </a:t>
            </a:r>
            <a:r>
              <a:rPr lang="en-US" altLang="zh-CN" sz="2400" dirty="0"/>
              <a:t>(NMC</a:t>
            </a:r>
            <a:r>
              <a:rPr lang="en-US" altLang="zh-CN" sz="2400" dirty="0" smtClean="0"/>
              <a:t>), RCC </a:t>
            </a:r>
            <a:r>
              <a:rPr lang="en-US" altLang="zh-CN" sz="2400" dirty="0"/>
              <a:t>(Beijing NCC, - RA II</a:t>
            </a:r>
            <a:r>
              <a:rPr lang="en-US" altLang="zh-CN" sz="2400" dirty="0" smtClean="0"/>
              <a:t>), NSMC</a:t>
            </a:r>
            <a:endParaRPr lang="en-US" altLang="zh-CN" sz="2400" dirty="0"/>
          </a:p>
          <a:p>
            <a:pPr lvl="1"/>
            <a:r>
              <a:rPr lang="en-US" altLang="zh-CN" sz="2800" dirty="0" smtClean="0"/>
              <a:t>6 </a:t>
            </a:r>
            <a:r>
              <a:rPr lang="en-US" altLang="zh-CN" sz="2800" dirty="0"/>
              <a:t>external National Centers  or DCPC in responsible area</a:t>
            </a:r>
          </a:p>
          <a:p>
            <a:pPr lvl="2"/>
            <a:r>
              <a:rPr lang="en-US" altLang="zh-CN" sz="2400" dirty="0" smtClean="0"/>
              <a:t>WWIS </a:t>
            </a:r>
            <a:r>
              <a:rPr lang="en-US" altLang="zh-CN" sz="2400" dirty="0"/>
              <a:t>( </a:t>
            </a:r>
            <a:r>
              <a:rPr lang="en-US" altLang="zh-CN" sz="2400" dirty="0" smtClean="0"/>
              <a:t>Hong Kong</a:t>
            </a:r>
            <a:r>
              <a:rPr lang="en-US" altLang="zh-CN" sz="2400" dirty="0"/>
              <a:t>, China </a:t>
            </a:r>
            <a:r>
              <a:rPr lang="en-US" altLang="zh-CN" sz="2400" dirty="0" smtClean="0"/>
              <a:t>), Mongolia, Nepal,  Pakistan, Hong Kong</a:t>
            </a:r>
            <a:r>
              <a:rPr lang="en-US" altLang="zh-CN" sz="2400" dirty="0"/>
              <a:t>, </a:t>
            </a:r>
            <a:r>
              <a:rPr lang="en-US" altLang="zh-CN" sz="2400" dirty="0" smtClean="0"/>
              <a:t>Macao</a:t>
            </a:r>
          </a:p>
        </p:txBody>
      </p:sp>
    </p:spTree>
    <p:extLst>
      <p:ext uri="{BB962C8B-B14F-4D97-AF65-F5344CB8AC3E}">
        <p14:creationId xmlns:p14="http://schemas.microsoft.com/office/powerpoint/2010/main" val="11273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3200" dirty="0"/>
              <a:t>GISC Beijing Service</a:t>
            </a:r>
            <a:endParaRPr lang="zh-CN" altLang="en-US" sz="32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040560"/>
          </a:xfrm>
        </p:spPr>
        <p:txBody>
          <a:bodyPr/>
          <a:lstStyle/>
          <a:p>
            <a:r>
              <a:rPr lang="en-US" altLang="zh-CN" dirty="0"/>
              <a:t>Subscription service of GISC Beijing</a:t>
            </a:r>
          </a:p>
          <a:p>
            <a:pPr lvl="1"/>
            <a:r>
              <a:rPr lang="en-US" altLang="zh-CN" dirty="0"/>
              <a:t>About 20GB/day via </a:t>
            </a:r>
            <a:r>
              <a:rPr lang="en-US" altLang="zh-CN" dirty="0" err="1"/>
              <a:t>CMACast</a:t>
            </a:r>
            <a:r>
              <a:rPr lang="en-US" altLang="zh-CN" dirty="0"/>
              <a:t> system to </a:t>
            </a:r>
            <a:r>
              <a:rPr lang="en-US" altLang="zh-CN" dirty="0" err="1"/>
              <a:t>CMACast</a:t>
            </a:r>
            <a:r>
              <a:rPr lang="en-US" altLang="zh-CN" dirty="0"/>
              <a:t> members, include:</a:t>
            </a:r>
          </a:p>
          <a:p>
            <a:pPr lvl="2"/>
            <a:r>
              <a:rPr lang="en-US" altLang="zh-CN" dirty="0"/>
              <a:t>Australia, Bangladesh, DPRK, Indonesia, Iran, </a:t>
            </a:r>
            <a:r>
              <a:rPr lang="en-US" altLang="zh-CN" dirty="0" err="1"/>
              <a:t>Kazakstan</a:t>
            </a:r>
            <a:r>
              <a:rPr lang="en-US" altLang="zh-CN" dirty="0"/>
              <a:t>, Kyrgyzstan, Laos, Malaysia, Maldives, Mongolia, Myanmar, Nepal, Pakistan, Philippines, Sri Lanka, Thailand, Uzbekistan, Viet Nam, Hong Kong and </a:t>
            </a:r>
            <a:r>
              <a:rPr lang="en-US" altLang="zh-CN" dirty="0" err="1"/>
              <a:t>Macau,China</a:t>
            </a:r>
            <a:endParaRPr lang="en-US" altLang="zh-CN" dirty="0"/>
          </a:p>
          <a:p>
            <a:pPr lvl="1"/>
            <a:r>
              <a:rPr lang="en-US" altLang="zh-CN" dirty="0"/>
              <a:t>Internet data </a:t>
            </a:r>
            <a:r>
              <a:rPr lang="en-US" altLang="zh-CN" dirty="0" smtClean="0"/>
              <a:t>dissemination</a:t>
            </a:r>
          </a:p>
          <a:p>
            <a:pPr lvl="2"/>
            <a:r>
              <a:rPr lang="en-US" altLang="zh-CN" dirty="0" smtClean="0"/>
              <a:t>Russia: 7MB daily, by Push</a:t>
            </a:r>
            <a:endParaRPr lang="en-US" altLang="zh-CN" dirty="0"/>
          </a:p>
          <a:p>
            <a:pPr lvl="2"/>
            <a:r>
              <a:rPr lang="en-US" altLang="zh-CN" dirty="0" smtClean="0"/>
              <a:t>Nepal: 20MB daily, by Pull</a:t>
            </a:r>
          </a:p>
          <a:p>
            <a:pPr lvl="2"/>
            <a:r>
              <a:rPr lang="en-US" altLang="zh-CN" dirty="0" smtClean="0"/>
              <a:t>Mongolia: 200MB daily, by Pull</a:t>
            </a:r>
          </a:p>
        </p:txBody>
      </p:sp>
    </p:spTree>
    <p:extLst>
      <p:ext uri="{BB962C8B-B14F-4D97-AF65-F5344CB8AC3E}">
        <p14:creationId xmlns:p14="http://schemas.microsoft.com/office/powerpoint/2010/main" val="3727573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IPv6 and Multicast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2000"/>
            <a:ext cx="8229600" cy="4779328"/>
          </a:xfrm>
        </p:spPr>
        <p:txBody>
          <a:bodyPr/>
          <a:lstStyle/>
          <a:p>
            <a:r>
              <a:rPr lang="en-US" altLang="zh-CN" sz="2000" dirty="0"/>
              <a:t>CMA connected to IPv6 network in 2006 via China National Education and Research Network. </a:t>
            </a:r>
            <a:endParaRPr lang="en-US" altLang="zh-CN" sz="2000" dirty="0" smtClean="0"/>
          </a:p>
          <a:p>
            <a:r>
              <a:rPr lang="en-US" altLang="zh-CN" sz="2000" dirty="0" smtClean="0"/>
              <a:t>The </a:t>
            </a:r>
            <a:r>
              <a:rPr lang="en-US" altLang="zh-CN" sz="2000" dirty="0"/>
              <a:t>access speed of the IPv6 connection is 100Mbps with /48 mask IPv6 address block</a:t>
            </a:r>
            <a:r>
              <a:rPr lang="en-US" altLang="zh-CN" sz="2000" dirty="0" smtClean="0"/>
              <a:t>.</a:t>
            </a:r>
          </a:p>
          <a:p>
            <a:r>
              <a:rPr lang="en-US" altLang="zh-CN" sz="2000" dirty="0" smtClean="0"/>
              <a:t>In </a:t>
            </a:r>
            <a:r>
              <a:rPr lang="en-US" altLang="zh-CN" sz="2000" dirty="0"/>
              <a:t>2008, CMA participated in IPv6 performance test leading by ECMWF.  And CMA also participated the recent IPv6 pilot project. </a:t>
            </a:r>
            <a:endParaRPr lang="en-US" altLang="zh-CN" sz="2000" dirty="0" smtClean="0"/>
          </a:p>
          <a:p>
            <a:r>
              <a:rPr lang="en-US" altLang="zh-CN" sz="2000" dirty="0" smtClean="0"/>
              <a:t>Up </a:t>
            </a:r>
            <a:r>
              <a:rPr lang="en-US" altLang="zh-CN" sz="2000" dirty="0"/>
              <a:t>to now, CMA didn’t make a clear IPv6 transplant strategy and all the operation is based on IPv4</a:t>
            </a:r>
            <a:r>
              <a:rPr lang="en-US" altLang="zh-CN" sz="2000" dirty="0" smtClean="0"/>
              <a:t>.</a:t>
            </a:r>
            <a:endParaRPr lang="en-US" altLang="zh-CN" sz="2000" dirty="0"/>
          </a:p>
          <a:p>
            <a:r>
              <a:rPr lang="en-US" altLang="zh-CN" sz="2000" dirty="0" smtClean="0"/>
              <a:t>A </a:t>
            </a:r>
            <a:r>
              <a:rPr lang="en-US" altLang="zh-CN" sz="2000" dirty="0"/>
              <a:t>research project be supported to test the data dissemination based on multicast in provincial level inside </a:t>
            </a:r>
            <a:r>
              <a:rPr lang="en-US" altLang="zh-CN" sz="2000" dirty="0" smtClean="0"/>
              <a:t>CMA in 2013. </a:t>
            </a:r>
            <a:r>
              <a:rPr lang="en-US" altLang="zh-CN" sz="2000" dirty="0"/>
              <a:t>There’s no final result of the project now and we will keep up to date on the progress. </a:t>
            </a:r>
          </a:p>
        </p:txBody>
      </p:sp>
    </p:spTree>
    <p:extLst>
      <p:ext uri="{BB962C8B-B14F-4D97-AF65-F5344CB8AC3E}">
        <p14:creationId xmlns:p14="http://schemas.microsoft.com/office/powerpoint/2010/main" val="1767288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CMA’s communication City Backup System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Backup system construction started in Sep, 2013</a:t>
            </a:r>
          </a:p>
          <a:p>
            <a:r>
              <a:rPr lang="en-US" altLang="zh-CN" dirty="0" smtClean="0"/>
              <a:t>About 20km west of CMA, in Beijing</a:t>
            </a:r>
          </a:p>
          <a:p>
            <a:r>
              <a:rPr lang="en-US" altLang="zh-CN" dirty="0" smtClean="0"/>
              <a:t>Backup functions include:</a:t>
            </a:r>
          </a:p>
          <a:p>
            <a:pPr lvl="1"/>
            <a:r>
              <a:rPr lang="en-US" altLang="zh-CN" dirty="0" smtClean="0"/>
              <a:t>CMA’s Internal network and communication system</a:t>
            </a:r>
          </a:p>
          <a:p>
            <a:pPr lvl="1"/>
            <a:r>
              <a:rPr lang="en-US" altLang="zh-CN" dirty="0" smtClean="0"/>
              <a:t>CMA’s International network system and GISC Beijing</a:t>
            </a:r>
          </a:p>
          <a:p>
            <a:pPr lvl="1"/>
            <a:r>
              <a:rPr lang="en-US" altLang="zh-CN" dirty="0" smtClean="0"/>
              <a:t>Master station of </a:t>
            </a:r>
            <a:r>
              <a:rPr lang="en-US" altLang="zh-CN" dirty="0" err="1" smtClean="0"/>
              <a:t>CMACast</a:t>
            </a:r>
            <a:r>
              <a:rPr lang="en-US" altLang="zh-CN" dirty="0" smtClean="0"/>
              <a:t> system</a:t>
            </a:r>
          </a:p>
        </p:txBody>
      </p:sp>
    </p:spTree>
    <p:extLst>
      <p:ext uri="{BB962C8B-B14F-4D97-AF65-F5344CB8AC3E}">
        <p14:creationId xmlns:p14="http://schemas.microsoft.com/office/powerpoint/2010/main" val="2393656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2800" dirty="0" smtClean="0"/>
              <a:t>Compass (</a:t>
            </a:r>
            <a:r>
              <a:rPr lang="en-US" altLang="zh-CN" sz="2800" dirty="0" err="1" smtClean="0"/>
              <a:t>Beidou</a:t>
            </a:r>
            <a:r>
              <a:rPr lang="en-US" altLang="zh-CN" sz="2800" dirty="0" smtClean="0"/>
              <a:t>) Navigation Satellite System for Emergency Communication </a:t>
            </a:r>
            <a:endParaRPr lang="zh-CN" altLang="en-US" sz="28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896544"/>
          </a:xfrm>
        </p:spPr>
        <p:txBody>
          <a:bodyPr/>
          <a:lstStyle/>
          <a:p>
            <a:r>
              <a:rPr lang="en-US" altLang="zh-CN" sz="1800" dirty="0" smtClean="0"/>
              <a:t>For the station emergency communication while all the public communication facility is in failure, support the observation data transmission and SMS</a:t>
            </a:r>
          </a:p>
          <a:p>
            <a:r>
              <a:rPr lang="en-US" altLang="zh-CN" sz="1800" dirty="0" smtClean="0"/>
              <a:t>Compass navigation satellite system support communication in “Message” format, and the satellite system could cover all china</a:t>
            </a:r>
          </a:p>
          <a:p>
            <a:r>
              <a:rPr lang="en-US" altLang="zh-CN" sz="1800" dirty="0" smtClean="0"/>
              <a:t>Capability of communication depend on the type of SIM card:</a:t>
            </a:r>
          </a:p>
          <a:p>
            <a:pPr lvl="1"/>
            <a:r>
              <a:rPr lang="en-US" altLang="zh-CN" sz="1600" dirty="0" smtClean="0"/>
              <a:t>Third SIM card: 73Bytes/min</a:t>
            </a:r>
          </a:p>
          <a:p>
            <a:pPr lvl="1"/>
            <a:r>
              <a:rPr lang="en-US" altLang="zh-CN" sz="1600" dirty="0" smtClean="0"/>
              <a:t>Fourth SIM card: 106Bytes/min</a:t>
            </a:r>
          </a:p>
          <a:p>
            <a:r>
              <a:rPr lang="en-US" altLang="zh-CN" sz="1800" dirty="0"/>
              <a:t>Test result with the current observation report file</a:t>
            </a:r>
          </a:p>
          <a:p>
            <a:pPr lvl="1"/>
            <a:r>
              <a:rPr lang="en-US" altLang="zh-CN" sz="1600" dirty="0" smtClean="0"/>
              <a:t>Single AWS observation report file transmission in 5 </a:t>
            </a:r>
            <a:r>
              <a:rPr lang="en-US" altLang="zh-CN" sz="1600" dirty="0" err="1" smtClean="0"/>
              <a:t>mins</a:t>
            </a:r>
            <a:endParaRPr lang="en-US" altLang="zh-CN" sz="1600" dirty="0" smtClean="0"/>
          </a:p>
          <a:p>
            <a:pPr lvl="1"/>
            <a:r>
              <a:rPr lang="en-US" altLang="zh-CN" sz="1600" dirty="0" err="1" smtClean="0"/>
              <a:t>Radiosounding</a:t>
            </a:r>
            <a:r>
              <a:rPr lang="en-US" altLang="zh-CN" sz="1600" dirty="0" smtClean="0"/>
              <a:t> observation report file transmission could be completed in 50 </a:t>
            </a:r>
            <a:r>
              <a:rPr lang="en-US" altLang="zh-CN" sz="1600" dirty="0" err="1" smtClean="0"/>
              <a:t>mins</a:t>
            </a:r>
            <a:endParaRPr lang="en-US" altLang="zh-CN" sz="1600" dirty="0" smtClean="0"/>
          </a:p>
          <a:p>
            <a:r>
              <a:rPr lang="en-US" altLang="zh-CN" sz="1800" dirty="0"/>
              <a:t>First stage of the system</a:t>
            </a:r>
          </a:p>
          <a:p>
            <a:pPr lvl="1"/>
            <a:r>
              <a:rPr lang="en-US" altLang="zh-CN" sz="1600" dirty="0" smtClean="0"/>
              <a:t>Be deployed in 80 </a:t>
            </a:r>
            <a:r>
              <a:rPr lang="en-US" altLang="zh-CN" sz="1600" dirty="0"/>
              <a:t>country-level </a:t>
            </a:r>
            <a:r>
              <a:rPr lang="en-US" altLang="zh-CN" sz="1600" dirty="0" smtClean="0"/>
              <a:t>stations, Sichuan </a:t>
            </a:r>
            <a:r>
              <a:rPr lang="en-US" altLang="zh-CN" sz="1600" dirty="0"/>
              <a:t>province</a:t>
            </a:r>
          </a:p>
          <a:p>
            <a:pPr lvl="1"/>
            <a:r>
              <a:rPr lang="en-US" altLang="zh-CN" sz="1600" dirty="0" smtClean="0"/>
              <a:t>Complete </a:t>
            </a:r>
            <a:r>
              <a:rPr lang="en-US" altLang="zh-CN" sz="1600" dirty="0"/>
              <a:t>in June, 2014</a:t>
            </a:r>
          </a:p>
        </p:txBody>
      </p:sp>
    </p:spTree>
    <p:extLst>
      <p:ext uri="{BB962C8B-B14F-4D97-AF65-F5344CB8AC3E}">
        <p14:creationId xmlns:p14="http://schemas.microsoft.com/office/powerpoint/2010/main" val="512349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r="100000" b="100000"/>
          </a:path>
          <a:tileRect l="-100000" t="-100000"/>
        </a:gradFill>
        <a:ln>
          <a:solidFill>
            <a:srgbClr val="0070C0"/>
          </a:solidFill>
        </a:ln>
      </a:spPr>
      <a:bodyPr/>
      <a:lstStyle>
        <a:defPPr>
          <a:defRPr b="1" dirty="0">
            <a:solidFill>
              <a:schemeClr val="bg1"/>
            </a:solidFill>
            <a:latin typeface="黑体" pitchFamily="49" charset="-122"/>
            <a:ea typeface="黑体" pitchFamily="49" charset="-122"/>
          </a:defRPr>
        </a:defPPr>
      </a:lstStyle>
      <a:style>
        <a:lnRef idx="1">
          <a:schemeClr val="accent1">
            <a:hueOff val="0"/>
            <a:satOff val="0"/>
            <a:lumOff val="0"/>
            <a:alphaOff val="0"/>
          </a:schemeClr>
        </a:lnRef>
        <a:fillRef idx="1">
          <a:schemeClr val="lt1">
            <a:alpha val="90000"/>
            <a:hueOff val="0"/>
            <a:satOff val="0"/>
            <a:lumOff val="0"/>
            <a:alphaOff val="0"/>
          </a:schemeClr>
        </a:fillRef>
        <a:effectRef idx="2">
          <a:schemeClr val="lt1">
            <a:alpha val="90000"/>
            <a:hueOff val="0"/>
            <a:satOff val="0"/>
            <a:lumOff val="0"/>
            <a:alphaOff val="0"/>
          </a:schemeClr>
        </a:effectRef>
        <a:fontRef idx="minor">
          <a:schemeClr val="dk1">
            <a:hueOff val="0"/>
            <a:satOff val="0"/>
            <a:lumOff val="0"/>
            <a:alphaOff val="0"/>
          </a:schemeClr>
        </a:fontRef>
      </a:style>
    </a:sp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532394</TotalTime>
  <Words>546</Words>
  <Application>Microsoft Office PowerPoint</Application>
  <PresentationFormat>On-screen Show (4:3)</PresentationFormat>
  <Paragraphs>90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主题</vt:lpstr>
      <vt:lpstr>Review of the current status of implementation of TCP/IP procedures and applications at WIS centers GISC Beijing (Doc 14)</vt:lpstr>
      <vt:lpstr>CMA’s WIS Core network connection migrated to RMDCN-NG</vt:lpstr>
      <vt:lpstr>International Telecommunication Network of CMA</vt:lpstr>
      <vt:lpstr>GISC Beijing Service</vt:lpstr>
      <vt:lpstr>GISC Beijing Service</vt:lpstr>
      <vt:lpstr>IPv6 and Multicast</vt:lpstr>
      <vt:lpstr>CMA’s communication City Backup System</vt:lpstr>
      <vt:lpstr>Compass (Beidou) Navigation Satellite System for Emergency Communication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关丹桐</dc:creator>
  <cp:lastModifiedBy>David Thomas</cp:lastModifiedBy>
  <cp:revision>702</cp:revision>
  <cp:lastPrinted>2012-08-31T07:30:43Z</cp:lastPrinted>
  <dcterms:created xsi:type="dcterms:W3CDTF">2010-12-11T10:51:24Z</dcterms:created>
  <dcterms:modified xsi:type="dcterms:W3CDTF">2014-03-21T23:58:40Z</dcterms:modified>
</cp:coreProperties>
</file>