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22"/>
  </p:notesMasterIdLst>
  <p:sldIdLst>
    <p:sldId id="256" r:id="rId2"/>
    <p:sldId id="257" r:id="rId3"/>
    <p:sldId id="262" r:id="rId4"/>
    <p:sldId id="258" r:id="rId5"/>
    <p:sldId id="259" r:id="rId6"/>
    <p:sldId id="260" r:id="rId7"/>
    <p:sldId id="276" r:id="rId8"/>
    <p:sldId id="264" r:id="rId9"/>
    <p:sldId id="265" r:id="rId10"/>
    <p:sldId id="266" r:id="rId11"/>
    <p:sldId id="267" r:id="rId12"/>
    <p:sldId id="268" r:id="rId13"/>
    <p:sldId id="269" r:id="rId14"/>
    <p:sldId id="277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33FF"/>
    <a:srgbClr val="FF0000"/>
    <a:srgbClr val="666699"/>
    <a:srgbClr val="66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EA2F42-4E5C-46EA-9393-C8B454EF9C6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F2D0B-4C16-47C0-9C7C-723F66D8654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866610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F2D0B-4C16-47C0-9C7C-723F66D8654E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755224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4" descr="clouds_head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7823B18-845C-42CF-9718-BD30C73B62EE}" type="datetimeFigureOut">
              <a:rPr kumimoji="1" lang="ja-JP" altLang="en-US" smtClean="0"/>
              <a:pPr/>
              <a:t>2014/3/19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4" descr="clouds_header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38E01EBD-9976-4C46-B17A-EC33886CADF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pic>
        <p:nvPicPr>
          <p:cNvPr id="8" name="図 7" descr="jmalogo-cm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532440" y="6165304"/>
            <a:ext cx="420638" cy="42063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792074" y="6642556"/>
            <a:ext cx="23519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8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MS UI Gothic" pitchFamily="50" charset="-128"/>
                <a:cs typeface="Tahoma" pitchFamily="34" charset="0"/>
              </a:rPr>
              <a:t>GISC Tokyo/Japan Meteorological Agency</a:t>
            </a:r>
            <a:endParaRPr kumimoji="1" lang="ja-JP" altLang="en-US" sz="8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MS UI Gothic" pitchFamily="50" charset="-128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jma.go.jp/jma/jma-eng/jma-center/rth/GTS_upgrades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ma.go.jp/jma/indexe.html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is-jma.go.jp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477000" cy="1828800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Calibri" pitchFamily="34" charset="0"/>
              </a:rPr>
              <a:t>Status Report of </a:t>
            </a:r>
            <a:r>
              <a:rPr kumimoji="1" lang="en-US" altLang="ja-JP" sz="3600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</a:rPr>
              <a:t>RTH</a:t>
            </a:r>
            <a:r>
              <a:rPr kumimoji="1" lang="en-US" altLang="ja-JP" sz="3600" dirty="0" smtClean="0">
                <a:latin typeface="Calibri" pitchFamily="34" charset="0"/>
              </a:rPr>
              <a:t> Tokyo</a:t>
            </a:r>
            <a:endParaRPr kumimoji="1" lang="ja-JP" altLang="en-US" sz="3600" dirty="0">
              <a:latin typeface="Calibri" pitchFamily="34" charset="0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15616" y="3717032"/>
            <a:ext cx="6944816" cy="1473200"/>
          </a:xfrm>
        </p:spPr>
        <p:txBody>
          <a:bodyPr>
            <a:normAutofit fontScale="77500" lnSpcReduction="20000"/>
          </a:bodyPr>
          <a:lstStyle/>
          <a:p>
            <a:r>
              <a:rPr lang="en-US" altLang="ja-JP" dirty="0" err="1" smtClean="0">
                <a:solidFill>
                  <a:schemeClr val="tx2"/>
                </a:solidFill>
                <a:latin typeface="Calibri" pitchFamily="34" charset="0"/>
              </a:rPr>
              <a:t>Yoritsugi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 OHNO and </a:t>
            </a:r>
            <a:r>
              <a:rPr lang="en-US" altLang="ja-JP" dirty="0" err="1" smtClean="0">
                <a:solidFill>
                  <a:schemeClr val="tx2"/>
                </a:solidFill>
                <a:latin typeface="Calibri" pitchFamily="34" charset="0"/>
              </a:rPr>
              <a:t>Kentaro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 TSUBOI</a:t>
            </a:r>
          </a:p>
          <a:p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Japan Meteorological Agency (JMA)</a:t>
            </a:r>
          </a:p>
          <a:p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 ET-CTS meeting at 18</a:t>
            </a:r>
            <a:r>
              <a:rPr lang="en-US" altLang="ja-JP" baseline="30000" dirty="0" smtClean="0">
                <a:solidFill>
                  <a:schemeClr val="tx2"/>
                </a:solidFill>
                <a:latin typeface="Calibri" pitchFamily="34" charset="0"/>
              </a:rPr>
              <a:t>th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 - 21</a:t>
            </a:r>
            <a:r>
              <a:rPr lang="en-US" altLang="ja-JP" baseline="30000" dirty="0" smtClean="0">
                <a:solidFill>
                  <a:schemeClr val="tx2"/>
                </a:solidFill>
                <a:latin typeface="Calibri" pitchFamily="34" charset="0"/>
              </a:rPr>
              <a:t>st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</a:rPr>
              <a:t> March 2014, in Brasilia (INMET)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GTS Connections (1)</a:t>
            </a:r>
            <a:endParaRPr kumimoji="1" lang="ja-JP" altLang="en-US" dirty="0">
              <a:latin typeface="Calibri" pitchFamily="34" charset="0"/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79512" y="1988840"/>
            <a:ext cx="8856984" cy="4032448"/>
          </a:xfrm>
        </p:spPr>
        <p:txBody>
          <a:bodyPr>
            <a:noAutofit/>
          </a:bodyPr>
          <a:lstStyle/>
          <a:p>
            <a:r>
              <a:rPr lang="en-US" altLang="ja-JP" sz="2800" dirty="0" smtClean="0">
                <a:latin typeface="Calibri" pitchFamily="34" charset="0"/>
              </a:rPr>
              <a:t>Topics:</a:t>
            </a:r>
          </a:p>
          <a:p>
            <a:pPr lvl="1"/>
            <a:r>
              <a:rPr lang="en-US" altLang="ja-JP" dirty="0" smtClean="0">
                <a:latin typeface="Calibri" pitchFamily="34" charset="0"/>
              </a:rPr>
              <a:t>Establishment of direct link with Offenbach, Oct. 2012</a:t>
            </a:r>
          </a:p>
          <a:p>
            <a:pPr lvl="1"/>
            <a:r>
              <a:rPr lang="en-US" altLang="ja-JP" dirty="0" smtClean="0">
                <a:latin typeface="Calibri" pitchFamily="34" charset="0"/>
              </a:rPr>
              <a:t>Entire replacement </a:t>
            </a:r>
            <a:r>
              <a:rPr lang="en-US" altLang="ja-JP" dirty="0">
                <a:latin typeface="Calibri" pitchFamily="34" charset="0"/>
              </a:rPr>
              <a:t>of </a:t>
            </a:r>
            <a:r>
              <a:rPr lang="en-US" altLang="ja-JP" dirty="0" smtClean="0">
                <a:latin typeface="Calibri" pitchFamily="34" charset="0"/>
              </a:rPr>
              <a:t>MSS, </a:t>
            </a:r>
            <a:r>
              <a:rPr lang="en-US" altLang="ja-JP" dirty="0">
                <a:latin typeface="Calibri" pitchFamily="34" charset="0"/>
              </a:rPr>
              <a:t>Oct. </a:t>
            </a:r>
            <a:r>
              <a:rPr lang="en-US" altLang="ja-JP" dirty="0" smtClean="0">
                <a:latin typeface="Calibri" pitchFamily="34" charset="0"/>
              </a:rPr>
              <a:t>2013</a:t>
            </a:r>
          </a:p>
          <a:p>
            <a:pPr lvl="1"/>
            <a:r>
              <a:rPr lang="en-US" altLang="ja-JP" dirty="0" smtClean="0"/>
              <a:t>Migration </a:t>
            </a:r>
            <a:r>
              <a:rPr lang="en-US" altLang="ja-JP" dirty="0"/>
              <a:t>the </a:t>
            </a:r>
            <a:r>
              <a:rPr lang="en-US" altLang="ja-JP" dirty="0" smtClean="0"/>
              <a:t>previous </a:t>
            </a:r>
            <a:r>
              <a:rPr lang="en-US" altLang="ja-JP" dirty="0"/>
              <a:t>RMDCN (Orange Business Services) to </a:t>
            </a:r>
            <a:r>
              <a:rPr lang="en-US" altLang="ja-JP" dirty="0" smtClean="0"/>
              <a:t>RMDCN-NG (</a:t>
            </a:r>
            <a:r>
              <a:rPr lang="en-US" altLang="ja-JP" dirty="0" err="1" smtClean="0"/>
              <a:t>Interoute</a:t>
            </a:r>
            <a:r>
              <a:rPr lang="en-US" altLang="ja-JP" dirty="0"/>
              <a:t>); Feb 2014</a:t>
            </a:r>
            <a:endParaRPr lang="ja-JP" altLang="ja-JP" dirty="0">
              <a:latin typeface="Calibri" pitchFamily="34" charset="0"/>
            </a:endParaRPr>
          </a:p>
          <a:p>
            <a:pPr lvl="1"/>
            <a:r>
              <a:rPr lang="en-US" altLang="ja-JP" dirty="0" err="1"/>
              <a:t>Météo</a:t>
            </a:r>
            <a:r>
              <a:rPr lang="en-US" altLang="ja-JP" dirty="0"/>
              <a:t>-France and JMA will establish the direct link in a short time.</a:t>
            </a:r>
            <a:endParaRPr lang="en-US" altLang="ja-JP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正方形/長方形 49"/>
          <p:cNvSpPr/>
          <p:nvPr/>
        </p:nvSpPr>
        <p:spPr>
          <a:xfrm>
            <a:off x="899592" y="1844824"/>
            <a:ext cx="6552728" cy="3240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>
                <a:latin typeface="Calibri" pitchFamily="34" charset="0"/>
              </a:rPr>
              <a:t>GTS Connections (2)</a:t>
            </a:r>
            <a:endParaRPr kumimoji="1" lang="ja-JP" altLang="en-US" dirty="0"/>
          </a:p>
        </p:txBody>
      </p:sp>
      <p:sp>
        <p:nvSpPr>
          <p:cNvPr id="6" name="雲 5"/>
          <p:cNvSpPr/>
          <p:nvPr/>
        </p:nvSpPr>
        <p:spPr bwMode="auto">
          <a:xfrm>
            <a:off x="3307552" y="3046804"/>
            <a:ext cx="2176598" cy="845747"/>
          </a:xfrm>
          <a:prstGeom prst="cloud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雲 6"/>
          <p:cNvSpPr/>
          <p:nvPr/>
        </p:nvSpPr>
        <p:spPr bwMode="auto">
          <a:xfrm>
            <a:off x="5639735" y="3103302"/>
            <a:ext cx="1768387" cy="823326"/>
          </a:xfrm>
          <a:prstGeom prst="cloud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雲 7"/>
          <p:cNvSpPr/>
          <p:nvPr/>
        </p:nvSpPr>
        <p:spPr bwMode="auto">
          <a:xfrm>
            <a:off x="1116714" y="3103302"/>
            <a:ext cx="1909732" cy="823326"/>
          </a:xfrm>
          <a:prstGeom prst="cloud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0" name="テキスト ボックス 172"/>
          <p:cNvSpPr txBox="1">
            <a:spLocks noChangeArrowheads="1"/>
          </p:cNvSpPr>
          <p:nvPr/>
        </p:nvSpPr>
        <p:spPr bwMode="auto">
          <a:xfrm>
            <a:off x="3353417" y="2659970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10M </a:t>
            </a:r>
            <a:r>
              <a:rPr lang="en-US" altLang="ja-JP" sz="1400" dirty="0">
                <a:latin typeface="Calibri" pitchFamily="34" charset="0"/>
                <a:ea typeface="Arial Unicode MS" pitchFamily="50" charset="-128"/>
                <a:cs typeface="Arial" charset="0"/>
              </a:rPr>
              <a:t>x 2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1" name="テキスト ボックス 172"/>
          <p:cNvSpPr txBox="1">
            <a:spLocks noChangeArrowheads="1"/>
          </p:cNvSpPr>
          <p:nvPr/>
        </p:nvSpPr>
        <p:spPr bwMode="auto">
          <a:xfrm>
            <a:off x="5286374" y="2651314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2M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2" name="テキスト ボックス 172"/>
          <p:cNvSpPr txBox="1">
            <a:spLocks noChangeArrowheads="1"/>
          </p:cNvSpPr>
          <p:nvPr/>
        </p:nvSpPr>
        <p:spPr bwMode="auto">
          <a:xfrm>
            <a:off x="1374596" y="2651314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100M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3" name="角丸四角形 104"/>
          <p:cNvSpPr>
            <a:spLocks noChangeArrowheads="1"/>
          </p:cNvSpPr>
          <p:nvPr/>
        </p:nvSpPr>
        <p:spPr bwMode="auto">
          <a:xfrm>
            <a:off x="7335868" y="2481818"/>
            <a:ext cx="1109332" cy="322605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altLang="ja-JP" sz="1600" dirty="0">
                <a:latin typeface="Calibri" pitchFamily="34" charset="0"/>
                <a:cs typeface="Arial" charset="0"/>
              </a:rPr>
              <a:t>Seoul</a:t>
            </a:r>
            <a:endParaRPr lang="ja-JP" altLang="en-US" sz="1600" dirty="0">
              <a:latin typeface="Calibri" pitchFamily="34" charset="0"/>
              <a:cs typeface="Arial" charset="0"/>
            </a:endParaRPr>
          </a:p>
        </p:txBody>
      </p:sp>
      <p:sp>
        <p:nvSpPr>
          <p:cNvPr id="14" name="角丸四角形 105"/>
          <p:cNvSpPr>
            <a:spLocks noChangeArrowheads="1"/>
          </p:cNvSpPr>
          <p:nvPr/>
        </p:nvSpPr>
        <p:spPr bwMode="auto">
          <a:xfrm>
            <a:off x="7335868" y="1973331"/>
            <a:ext cx="1458336" cy="323850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altLang="ja-JP" sz="1600" dirty="0">
                <a:latin typeface="Calibri" pitchFamily="34" charset="0"/>
                <a:cs typeface="Arial" charset="0"/>
              </a:rPr>
              <a:t>Khabarovsk</a:t>
            </a:r>
            <a:endParaRPr lang="ja-JP" altLang="en-US" sz="1600" dirty="0">
              <a:latin typeface="Calibri" pitchFamily="34" charset="0"/>
              <a:cs typeface="Arial" charset="0"/>
            </a:endParaRPr>
          </a:p>
        </p:txBody>
      </p:sp>
      <p:sp>
        <p:nvSpPr>
          <p:cNvPr id="15" name="円柱 14"/>
          <p:cNvSpPr/>
          <p:nvPr/>
        </p:nvSpPr>
        <p:spPr bwMode="auto">
          <a:xfrm rot="5400000">
            <a:off x="6685742" y="2086231"/>
            <a:ext cx="169497" cy="282689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6" name="円柱 15"/>
          <p:cNvSpPr/>
          <p:nvPr/>
        </p:nvSpPr>
        <p:spPr bwMode="auto">
          <a:xfrm rot="5400000">
            <a:off x="6685742" y="2312225"/>
            <a:ext cx="169497" cy="282689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7" name="フリーフォーム 16"/>
          <p:cNvSpPr/>
          <p:nvPr/>
        </p:nvSpPr>
        <p:spPr>
          <a:xfrm>
            <a:off x="6890069" y="2145854"/>
            <a:ext cx="434841" cy="73964"/>
          </a:xfrm>
          <a:custGeom>
            <a:avLst/>
            <a:gdLst>
              <a:gd name="connsiteX0" fmla="*/ 0 w 443060"/>
              <a:gd name="connsiteY0" fmla="*/ 94268 h 94268"/>
              <a:gd name="connsiteX1" fmla="*/ 179109 w 443060"/>
              <a:gd name="connsiteY1" fmla="*/ 84841 h 94268"/>
              <a:gd name="connsiteX2" fmla="*/ 443060 w 443060"/>
              <a:gd name="connsiteY2" fmla="*/ 0 h 94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3060" h="94268">
                <a:moveTo>
                  <a:pt x="0" y="94268"/>
                </a:moveTo>
                <a:lnTo>
                  <a:pt x="179109" y="84841"/>
                </a:lnTo>
                <a:cubicBezTo>
                  <a:pt x="252952" y="69130"/>
                  <a:pt x="348006" y="34565"/>
                  <a:pt x="443060" y="0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8" name="フリーフォーム 17"/>
          <p:cNvSpPr/>
          <p:nvPr/>
        </p:nvSpPr>
        <p:spPr>
          <a:xfrm>
            <a:off x="6899322" y="2456503"/>
            <a:ext cx="425589" cy="177515"/>
          </a:xfrm>
          <a:custGeom>
            <a:avLst/>
            <a:gdLst>
              <a:gd name="connsiteX0" fmla="*/ 0 w 433633"/>
              <a:gd name="connsiteY0" fmla="*/ 0 h 226244"/>
              <a:gd name="connsiteX1" fmla="*/ 179109 w 433633"/>
              <a:gd name="connsiteY1" fmla="*/ 94268 h 226244"/>
              <a:gd name="connsiteX2" fmla="*/ 433633 w 433633"/>
              <a:gd name="connsiteY2" fmla="*/ 226244 h 22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3633" h="226244">
                <a:moveTo>
                  <a:pt x="0" y="0"/>
                </a:moveTo>
                <a:lnTo>
                  <a:pt x="179109" y="94268"/>
                </a:lnTo>
                <a:lnTo>
                  <a:pt x="433633" y="226244"/>
                </a:ln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9" name="フリーフォーム 18"/>
          <p:cNvSpPr/>
          <p:nvPr/>
        </p:nvSpPr>
        <p:spPr>
          <a:xfrm>
            <a:off x="4487652" y="2604431"/>
            <a:ext cx="228213" cy="1672823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0" name="フリーフォーム 19"/>
          <p:cNvSpPr/>
          <p:nvPr/>
        </p:nvSpPr>
        <p:spPr>
          <a:xfrm>
            <a:off x="4422111" y="2594815"/>
            <a:ext cx="369558" cy="197745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1" name="フリーフォーム 20"/>
          <p:cNvSpPr/>
          <p:nvPr/>
        </p:nvSpPr>
        <p:spPr>
          <a:xfrm>
            <a:off x="4351439" y="2594815"/>
            <a:ext cx="369558" cy="237294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2" name="フリーフォーム 21"/>
          <p:cNvSpPr/>
          <p:nvPr/>
        </p:nvSpPr>
        <p:spPr>
          <a:xfrm flipH="1">
            <a:off x="3943601" y="2594815"/>
            <a:ext cx="369558" cy="2356746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3" name="フリーフォーム 22"/>
          <p:cNvSpPr/>
          <p:nvPr/>
        </p:nvSpPr>
        <p:spPr>
          <a:xfrm flipH="1">
            <a:off x="3872930" y="2594815"/>
            <a:ext cx="369558" cy="197745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4" name="フリーフォーム 23"/>
          <p:cNvSpPr/>
          <p:nvPr/>
        </p:nvSpPr>
        <p:spPr>
          <a:xfrm flipH="1">
            <a:off x="3943602" y="2594815"/>
            <a:ext cx="228213" cy="1672823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6" name="フリーフォーム 25"/>
          <p:cNvSpPr/>
          <p:nvPr/>
        </p:nvSpPr>
        <p:spPr>
          <a:xfrm>
            <a:off x="1823436" y="2594816"/>
            <a:ext cx="494705" cy="1581960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7" name="フリーフォーム 26"/>
          <p:cNvSpPr/>
          <p:nvPr/>
        </p:nvSpPr>
        <p:spPr>
          <a:xfrm>
            <a:off x="1894108" y="2594815"/>
            <a:ext cx="494705" cy="2274345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9" name="角丸四角形 28"/>
          <p:cNvSpPr/>
          <p:nvPr/>
        </p:nvSpPr>
        <p:spPr bwMode="auto">
          <a:xfrm>
            <a:off x="323528" y="3950781"/>
            <a:ext cx="1585036" cy="39549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DAR Users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0" name="角丸四角形 29"/>
          <p:cNvSpPr/>
          <p:nvPr/>
        </p:nvSpPr>
        <p:spPr bwMode="auto">
          <a:xfrm>
            <a:off x="323528" y="4437112"/>
            <a:ext cx="1585036" cy="792088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200" dirty="0" smtClean="0">
                <a:latin typeface="Calibri" pitchFamily="34" charset="0"/>
              </a:rPr>
              <a:t>NMHS users of MTSAT Imagery and High-resolution GSM</a:t>
            </a:r>
            <a:endParaRPr lang="ja-JP" altLang="en-US" sz="12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1" name="角丸四角形 30"/>
          <p:cNvSpPr/>
          <p:nvPr/>
        </p:nvSpPr>
        <p:spPr bwMode="auto">
          <a:xfrm>
            <a:off x="2555776" y="4459269"/>
            <a:ext cx="1410041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Melbourne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2" name="角丸四角形 31"/>
          <p:cNvSpPr/>
          <p:nvPr/>
        </p:nvSpPr>
        <p:spPr bwMode="auto">
          <a:xfrm>
            <a:off x="2555776" y="4063778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Washington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3" name="角丸四角形 32"/>
          <p:cNvSpPr/>
          <p:nvPr/>
        </p:nvSpPr>
        <p:spPr bwMode="auto">
          <a:xfrm>
            <a:off x="2742175" y="4854759"/>
            <a:ext cx="1182103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Beijing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4" name="角丸四角形 33"/>
          <p:cNvSpPr/>
          <p:nvPr/>
        </p:nvSpPr>
        <p:spPr bwMode="auto">
          <a:xfrm>
            <a:off x="4718086" y="4854759"/>
            <a:ext cx="1182103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Exeter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5" name="角丸四角形 34"/>
          <p:cNvSpPr/>
          <p:nvPr/>
        </p:nvSpPr>
        <p:spPr bwMode="auto">
          <a:xfrm>
            <a:off x="4718087" y="4063778"/>
            <a:ext cx="1294074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New Delhi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6" name="角丸四角形 35"/>
          <p:cNvSpPr/>
          <p:nvPr/>
        </p:nvSpPr>
        <p:spPr bwMode="auto">
          <a:xfrm>
            <a:off x="4718087" y="4459269"/>
            <a:ext cx="1294074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EUMETSAT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8" name="テキスト ボックス 172"/>
          <p:cNvSpPr txBox="1">
            <a:spLocks noChangeArrowheads="1"/>
          </p:cNvSpPr>
          <p:nvPr/>
        </p:nvSpPr>
        <p:spPr bwMode="auto">
          <a:xfrm>
            <a:off x="6346457" y="2538317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128K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39" name="テキスト ボックス 172"/>
          <p:cNvSpPr txBox="1">
            <a:spLocks noChangeArrowheads="1"/>
          </p:cNvSpPr>
          <p:nvPr/>
        </p:nvSpPr>
        <p:spPr bwMode="auto">
          <a:xfrm>
            <a:off x="6346457" y="1916832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64K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40" name="フリーフォーム 39"/>
          <p:cNvSpPr/>
          <p:nvPr/>
        </p:nvSpPr>
        <p:spPr>
          <a:xfrm flipH="1">
            <a:off x="6275785" y="2594815"/>
            <a:ext cx="565378" cy="158196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41" name="フリーフォーム 40"/>
          <p:cNvSpPr/>
          <p:nvPr/>
        </p:nvSpPr>
        <p:spPr>
          <a:xfrm flipH="1">
            <a:off x="6205113" y="2594815"/>
            <a:ext cx="636050" cy="197745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42" name="フリーフォーム 41"/>
          <p:cNvSpPr/>
          <p:nvPr/>
        </p:nvSpPr>
        <p:spPr>
          <a:xfrm flipH="1">
            <a:off x="6134441" y="2594815"/>
            <a:ext cx="706722" cy="237294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43" name="角丸四角形 42"/>
          <p:cNvSpPr/>
          <p:nvPr/>
        </p:nvSpPr>
        <p:spPr bwMode="auto">
          <a:xfrm>
            <a:off x="6841163" y="4798260"/>
            <a:ext cx="1189861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Manila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4" name="角丸四角形 43"/>
          <p:cNvSpPr/>
          <p:nvPr/>
        </p:nvSpPr>
        <p:spPr bwMode="auto">
          <a:xfrm>
            <a:off x="6841163" y="4402770"/>
            <a:ext cx="1458238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Hong Kong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5" name="角丸四角形 44"/>
          <p:cNvSpPr/>
          <p:nvPr/>
        </p:nvSpPr>
        <p:spPr bwMode="auto">
          <a:xfrm>
            <a:off x="6841163" y="4007280"/>
            <a:ext cx="1295350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Bangkok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6" name="正方形/長方形 124"/>
          <p:cNvSpPr>
            <a:spLocks noChangeArrowheads="1"/>
          </p:cNvSpPr>
          <p:nvPr/>
        </p:nvSpPr>
        <p:spPr bwMode="auto">
          <a:xfrm>
            <a:off x="5678686" y="3140968"/>
            <a:ext cx="16468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MPLS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Network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(</a:t>
            </a:r>
            <a:r>
              <a:rPr lang="en-US" altLang="ja-JP" sz="1400" dirty="0" smtClean="0">
                <a:latin typeface="Calibri" pitchFamily="34" charset="0"/>
                <a:cs typeface="Arial" charset="0"/>
              </a:rPr>
              <a:t>NTT-COM)</a:t>
            </a:r>
            <a:endParaRPr lang="en-US" altLang="ja-JP" sz="1400" dirty="0">
              <a:latin typeface="Calibri" pitchFamily="34" charset="0"/>
              <a:cs typeface="Arial" charset="0"/>
            </a:endParaRPr>
          </a:p>
        </p:txBody>
      </p:sp>
      <p:sp>
        <p:nvSpPr>
          <p:cNvPr id="47" name="円柱 46"/>
          <p:cNvSpPr/>
          <p:nvPr/>
        </p:nvSpPr>
        <p:spPr bwMode="auto">
          <a:xfrm rot="10800000">
            <a:off x="5922424" y="2651314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51" name="角丸四角形 50"/>
          <p:cNvSpPr/>
          <p:nvPr/>
        </p:nvSpPr>
        <p:spPr bwMode="auto">
          <a:xfrm>
            <a:off x="4716016" y="5265908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Offenbach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52" name="フリーフォーム 51"/>
          <p:cNvSpPr/>
          <p:nvPr/>
        </p:nvSpPr>
        <p:spPr>
          <a:xfrm>
            <a:off x="4346458" y="2747215"/>
            <a:ext cx="369558" cy="2770017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37" name="円柱 36"/>
          <p:cNvSpPr/>
          <p:nvPr/>
        </p:nvSpPr>
        <p:spPr bwMode="auto">
          <a:xfrm rot="10800000">
            <a:off x="4084947" y="2651314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5" name="正方形/長方形 120"/>
          <p:cNvSpPr>
            <a:spLocks noChangeArrowheads="1"/>
          </p:cNvSpPr>
          <p:nvPr/>
        </p:nvSpPr>
        <p:spPr bwMode="auto">
          <a:xfrm>
            <a:off x="3450893" y="3140968"/>
            <a:ext cx="18712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RMDCN MPLS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Network</a:t>
            </a:r>
          </a:p>
          <a:p>
            <a:pPr algn="ctr"/>
            <a:r>
              <a:rPr lang="en-US" altLang="ja-JP" sz="1400" dirty="0" smtClean="0">
                <a:latin typeface="Calibri" pitchFamily="34" charset="0"/>
                <a:cs typeface="Arial" charset="0"/>
              </a:rPr>
              <a:t>(</a:t>
            </a:r>
            <a:r>
              <a:rPr lang="en-US" altLang="ja-JP" sz="1400" dirty="0" err="1" smtClean="0">
                <a:latin typeface="Calibri" pitchFamily="34" charset="0"/>
                <a:cs typeface="Arial" charset="0"/>
              </a:rPr>
              <a:t>Interoute</a:t>
            </a:r>
            <a:r>
              <a:rPr lang="en-US" altLang="ja-JP" sz="1400" dirty="0" smtClean="0">
                <a:latin typeface="Calibri" pitchFamily="34" charset="0"/>
                <a:cs typeface="Arial" charset="0"/>
              </a:rPr>
              <a:t>)</a:t>
            </a:r>
            <a:endParaRPr lang="en-US" altLang="ja-JP" sz="1400" dirty="0">
              <a:latin typeface="Calibri" pitchFamily="34" charset="0"/>
              <a:cs typeface="Arial" charset="0"/>
            </a:endParaRPr>
          </a:p>
        </p:txBody>
      </p:sp>
      <p:sp>
        <p:nvSpPr>
          <p:cNvPr id="28" name="正方形/長方形 124"/>
          <p:cNvSpPr>
            <a:spLocks noChangeArrowheads="1"/>
          </p:cNvSpPr>
          <p:nvPr/>
        </p:nvSpPr>
        <p:spPr bwMode="auto">
          <a:xfrm>
            <a:off x="1399403" y="3329297"/>
            <a:ext cx="1364172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2000" dirty="0" smtClean="0">
                <a:latin typeface="Calibri" pitchFamily="34" charset="0"/>
                <a:cs typeface="Arial" charset="0"/>
              </a:rPr>
              <a:t>Internet</a:t>
            </a:r>
            <a:endParaRPr lang="en-US" altLang="ja-JP" sz="2000" dirty="0">
              <a:latin typeface="Calibri" pitchFamily="34" charset="0"/>
              <a:cs typeface="Arial" charset="0"/>
            </a:endParaRPr>
          </a:p>
        </p:txBody>
      </p:sp>
      <p:sp>
        <p:nvSpPr>
          <p:cNvPr id="48" name="円柱 47"/>
          <p:cNvSpPr/>
          <p:nvPr/>
        </p:nvSpPr>
        <p:spPr bwMode="auto">
          <a:xfrm rot="10800000">
            <a:off x="2125310" y="2651314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1964780" y="2086328"/>
            <a:ext cx="4664366" cy="507864"/>
          </a:xfrm>
          <a:prstGeom prst="roundRect">
            <a:avLst>
              <a:gd name="adj" fmla="val 1132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ja-JP" sz="20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GISC Tokyo (RTH Tokyo)</a:t>
            </a:r>
            <a:endParaRPr lang="ja-JP" altLang="en-US" sz="20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49" name="テキスト ボックス 172"/>
          <p:cNvSpPr txBox="1">
            <a:spLocks noChangeArrowheads="1"/>
          </p:cNvSpPr>
          <p:nvPr/>
        </p:nvSpPr>
        <p:spPr bwMode="auto">
          <a:xfrm>
            <a:off x="3424089" y="3870613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3" name="テキスト ボックス 172"/>
          <p:cNvSpPr txBox="1">
            <a:spLocks noChangeArrowheads="1"/>
          </p:cNvSpPr>
          <p:nvPr/>
        </p:nvSpPr>
        <p:spPr bwMode="auto">
          <a:xfrm>
            <a:off x="4203182" y="4194073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4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4" name="テキスト ボックス 172"/>
          <p:cNvSpPr txBox="1">
            <a:spLocks noChangeArrowheads="1"/>
          </p:cNvSpPr>
          <p:nvPr/>
        </p:nvSpPr>
        <p:spPr bwMode="auto">
          <a:xfrm>
            <a:off x="4114835" y="4518666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2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5" name="テキスト ボックス 172"/>
          <p:cNvSpPr txBox="1">
            <a:spLocks noChangeArrowheads="1"/>
          </p:cNvSpPr>
          <p:nvPr/>
        </p:nvSpPr>
        <p:spPr bwMode="auto">
          <a:xfrm>
            <a:off x="4117067" y="4916481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2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6" name="テキスト ボックス 172"/>
          <p:cNvSpPr txBox="1">
            <a:spLocks noChangeArrowheads="1"/>
          </p:cNvSpPr>
          <p:nvPr/>
        </p:nvSpPr>
        <p:spPr bwMode="auto">
          <a:xfrm>
            <a:off x="4131174" y="5471646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7" name="テキスト ボックス 172"/>
          <p:cNvSpPr txBox="1">
            <a:spLocks noChangeArrowheads="1"/>
          </p:cNvSpPr>
          <p:nvPr/>
        </p:nvSpPr>
        <p:spPr bwMode="auto">
          <a:xfrm>
            <a:off x="3635896" y="450912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2M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8" name="テキスト ボックス 172"/>
          <p:cNvSpPr txBox="1">
            <a:spLocks noChangeArrowheads="1"/>
          </p:cNvSpPr>
          <p:nvPr/>
        </p:nvSpPr>
        <p:spPr bwMode="auto">
          <a:xfrm>
            <a:off x="3627118" y="492313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8M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9" name="テキスト ボックス 172"/>
          <p:cNvSpPr txBox="1">
            <a:spLocks noChangeArrowheads="1"/>
          </p:cNvSpPr>
          <p:nvPr/>
        </p:nvSpPr>
        <p:spPr bwMode="auto">
          <a:xfrm>
            <a:off x="6228184" y="414908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128K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60" name="テキスト ボックス 172"/>
          <p:cNvSpPr txBox="1">
            <a:spLocks noChangeArrowheads="1"/>
          </p:cNvSpPr>
          <p:nvPr/>
        </p:nvSpPr>
        <p:spPr bwMode="auto">
          <a:xfrm>
            <a:off x="6234615" y="455473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61" name="テキスト ボックス 172"/>
          <p:cNvSpPr txBox="1">
            <a:spLocks noChangeArrowheads="1"/>
          </p:cNvSpPr>
          <p:nvPr/>
        </p:nvSpPr>
        <p:spPr bwMode="auto">
          <a:xfrm>
            <a:off x="6228184" y="4941168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64K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>
                <a:latin typeface="Calibri" pitchFamily="34" charset="0"/>
              </a:rPr>
              <a:t>GTS Connections (3)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6437561" y="1844824"/>
            <a:ext cx="1961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25</a:t>
            </a:r>
            <a:r>
              <a:rPr lang="en-US" altLang="ja-JP" baseline="30000" dirty="0" smtClean="0">
                <a:latin typeface="Calibri" pitchFamily="34" charset="0"/>
              </a:rPr>
              <a:t>th</a:t>
            </a:r>
            <a:r>
              <a:rPr lang="en-US" altLang="ja-JP" dirty="0" smtClean="0">
                <a:latin typeface="Calibri" pitchFamily="34" charset="0"/>
              </a:rPr>
              <a:t> February 2014</a:t>
            </a:r>
            <a:endParaRPr lang="ja-JP" altLang="en-US" dirty="0">
              <a:latin typeface="Calibri" pitchFamily="34" charset="0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2195736" y="5543654"/>
            <a:ext cx="62646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r" fontAlgn="base">
              <a:spcBef>
                <a:spcPct val="0"/>
              </a:spcBef>
              <a:spcAft>
                <a:spcPct val="0"/>
              </a:spcAft>
              <a:tabLst>
                <a:tab pos="2514600" algn="l"/>
              </a:tabLst>
            </a:pPr>
            <a:r>
              <a:rPr lang="en-US" altLang="ja-JP" sz="1100" dirty="0" smtClean="0">
                <a:latin typeface="Arial" pitchFamily="34" charset="0"/>
                <a:ea typeface="ＭＳ 明朝" pitchFamily="17" charset="-128"/>
                <a:cs typeface="Times New Roman" pitchFamily="18" charset="0"/>
                <a:hlinkClick r:id="rId2"/>
              </a:rPr>
              <a:t>http://www.jma.go.jp/jma/jma-eng/jma-center/rth/GTS_upgrades.html</a:t>
            </a:r>
            <a:endParaRPr lang="en-US" altLang="ja-JP" dirty="0" smtClean="0">
              <a:latin typeface="Arial" pitchFamily="34" charset="0"/>
              <a:ea typeface="ＭＳ Ｐゴシック" pitchFamily="50" charset="-128"/>
            </a:endParaRPr>
          </a:p>
        </p:txBody>
      </p:sp>
      <p:pic>
        <p:nvPicPr>
          <p:cNvPr id="7" name="図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3608" y="2281236"/>
            <a:ext cx="7321654" cy="309198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Daily Volume (1)</a:t>
            </a:r>
            <a:endParaRPr kumimoji="1" lang="ja-JP" altLang="en-US" dirty="0">
              <a:latin typeface="Calibri" pitchFamily="34" charset="0"/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800" dirty="0" smtClean="0">
                <a:latin typeface="Calibri" pitchFamily="34" charset="0"/>
              </a:rPr>
              <a:t>Text, Binary, FAX message and File</a:t>
            </a:r>
            <a:endParaRPr kumimoji="1" lang="ja-JP" altLang="en-US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1604" y="2492896"/>
            <a:ext cx="6296025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Calibri" pitchFamily="34" charset="0"/>
              </a:rPr>
              <a:t>Daily Volume (2)</a:t>
            </a:r>
            <a:endParaRPr kumimoji="1" lang="ja-JP" altLang="en-US" dirty="0">
              <a:latin typeface="Calibri" pitchFamily="34" charset="0"/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800" dirty="0" smtClean="0">
                <a:latin typeface="Calibri" pitchFamily="34" charset="0"/>
              </a:rPr>
              <a:t>Occupancy rate (each channel)</a:t>
            </a:r>
            <a:endParaRPr kumimoji="1" lang="ja-JP" altLang="en-US" sz="2800" dirty="0">
              <a:latin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2309" y="2578199"/>
            <a:ext cx="349567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0741" y="2578199"/>
            <a:ext cx="349567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フローチャート : 組合せ 7">
            <a:hlinkClick r:id="rId4" action="ppaction://hlinksldjump"/>
          </p:cNvPr>
          <p:cNvSpPr/>
          <p:nvPr/>
        </p:nvSpPr>
        <p:spPr>
          <a:xfrm>
            <a:off x="7956376" y="6133470"/>
            <a:ext cx="360040" cy="396044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>
                <a:latin typeface="Calibri" pitchFamily="34" charset="0"/>
                <a:cs typeface="Calibri" pitchFamily="34" charset="0"/>
              </a:rPr>
              <a:t>Establishment of the DRS</a:t>
            </a:r>
            <a:endParaRPr kumimoji="1" lang="ja-JP" alt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11560" y="1124743"/>
            <a:ext cx="8153400" cy="2915203"/>
          </a:xfrm>
        </p:spPr>
        <p:txBody>
          <a:bodyPr/>
          <a:lstStyle/>
          <a:p>
            <a:r>
              <a:rPr lang="en-GB" altLang="ja-JP" sz="2000" dirty="0" smtClean="0">
                <a:latin typeface="Calibri" pitchFamily="34" charset="0"/>
                <a:cs typeface="Calibri" pitchFamily="34" charset="0"/>
              </a:rPr>
              <a:t>JMA </a:t>
            </a:r>
            <a:r>
              <a:rPr lang="en-GB" altLang="ja-JP" sz="2000" dirty="0">
                <a:latin typeface="Calibri" pitchFamily="34" charset="0"/>
                <a:cs typeface="Calibri" pitchFamily="34" charset="0"/>
              </a:rPr>
              <a:t>has a plan to </a:t>
            </a:r>
            <a:r>
              <a:rPr lang="en-GB" altLang="ja-JP" sz="2000" dirty="0" smtClean="0">
                <a:latin typeface="Calibri" pitchFamily="34" charset="0"/>
                <a:cs typeface="Calibri" pitchFamily="34" charset="0"/>
              </a:rPr>
              <a:t>establish the Disaster Recovery Site (DRS) at west side of Japan in 2015.</a:t>
            </a:r>
          </a:p>
          <a:p>
            <a:r>
              <a:rPr lang="en-US" altLang="ja-JP" sz="2000" dirty="0" smtClean="0">
                <a:latin typeface="Calibri" pitchFamily="34" charset="0"/>
                <a:cs typeface="Calibri" pitchFamily="34" charset="0"/>
              </a:rPr>
              <a:t>This </a:t>
            </a:r>
            <a:r>
              <a:rPr lang="en-US" altLang="ja-JP" sz="2000" dirty="0">
                <a:latin typeface="Calibri" pitchFamily="34" charset="0"/>
                <a:cs typeface="Calibri" pitchFamily="34" charset="0"/>
              </a:rPr>
              <a:t>geographical location is expected to provide continuous service when the serious disaster is occurred.</a:t>
            </a:r>
          </a:p>
          <a:p>
            <a:r>
              <a:rPr lang="en-US" altLang="ja-JP" sz="2000" dirty="0">
                <a:latin typeface="Calibri" pitchFamily="34" charset="0"/>
                <a:cs typeface="Calibri" pitchFamily="34" charset="0"/>
              </a:rPr>
              <a:t>This DRS will be constructed based on the same system design-architecture as RTH Tokyo and will be connected to MPLS networks.</a:t>
            </a:r>
          </a:p>
          <a:p>
            <a:r>
              <a:rPr lang="en-US" altLang="ja-JP" sz="2000" dirty="0">
                <a:latin typeface="Calibri" pitchFamily="34" charset="0"/>
                <a:cs typeface="Calibri" pitchFamily="34" charset="0"/>
              </a:rPr>
              <a:t>JMA will ask neighboring centers to make arrangements for our new IP address and preliminary connectivity test in 2015.</a:t>
            </a:r>
            <a:endParaRPr lang="en-GB" altLang="ja-JP" sz="2000" dirty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9" name="グループ化 28"/>
          <p:cNvGrpSpPr/>
          <p:nvPr/>
        </p:nvGrpSpPr>
        <p:grpSpPr>
          <a:xfrm>
            <a:off x="2801740" y="4039947"/>
            <a:ext cx="3145880" cy="2621567"/>
            <a:chOff x="2467368" y="2994839"/>
            <a:chExt cx="4150196" cy="3458497"/>
          </a:xfrm>
        </p:grpSpPr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7368" y="2994839"/>
              <a:ext cx="4150196" cy="345849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2" name="二等辺三角形 11"/>
            <p:cNvSpPr/>
            <p:nvPr/>
          </p:nvSpPr>
          <p:spPr>
            <a:xfrm>
              <a:off x="4499992" y="4724087"/>
              <a:ext cx="144016" cy="157848"/>
            </a:xfrm>
            <a:prstGeom prst="triangle">
              <a:avLst/>
            </a:pr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0" name="テキスト ボックス 9"/>
            <p:cNvSpPr txBox="1"/>
            <p:nvPr/>
          </p:nvSpPr>
          <p:spPr>
            <a:xfrm rot="20701937">
              <a:off x="4680012" y="4796459"/>
              <a:ext cx="100811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 smtClean="0"/>
                <a:t>500Km</a:t>
              </a:r>
              <a:endParaRPr kumimoji="1" lang="ja-JP" altLang="en-US" sz="1400" dirty="0"/>
            </a:p>
          </p:txBody>
        </p:sp>
        <p:sp>
          <p:nvSpPr>
            <p:cNvPr id="11" name="テキスト ボックス 10"/>
            <p:cNvSpPr txBox="1"/>
            <p:nvPr/>
          </p:nvSpPr>
          <p:spPr>
            <a:xfrm>
              <a:off x="5389014" y="4510357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/>
                <a:t>Tokyo</a:t>
              </a:r>
              <a:endParaRPr kumimoji="1" lang="ja-JP" altLang="en-US" dirty="0"/>
            </a:p>
          </p:txBody>
        </p:sp>
        <p:cxnSp>
          <p:nvCxnSpPr>
            <p:cNvPr id="7" name="直線コネクタ 6"/>
            <p:cNvCxnSpPr>
              <a:endCxn id="8" idx="5"/>
            </p:cNvCxnSpPr>
            <p:nvPr/>
          </p:nvCxnSpPr>
          <p:spPr>
            <a:xfrm flipH="1" flipV="1">
              <a:off x="5256076" y="4622015"/>
              <a:ext cx="709002" cy="862890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コネクタ 26"/>
            <p:cNvCxnSpPr>
              <a:endCxn id="8" idx="1"/>
            </p:cNvCxnSpPr>
            <p:nvPr/>
          </p:nvCxnSpPr>
          <p:spPr>
            <a:xfrm>
              <a:off x="4499992" y="3429000"/>
              <a:ext cx="684076" cy="1193015"/>
            </a:xfrm>
            <a:prstGeom prst="line">
              <a:avLst/>
            </a:prstGeom>
            <a:ln w="76200" cmpd="dbl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コネクタ 29"/>
            <p:cNvCxnSpPr>
              <a:endCxn id="12" idx="1"/>
            </p:cNvCxnSpPr>
            <p:nvPr/>
          </p:nvCxnSpPr>
          <p:spPr>
            <a:xfrm>
              <a:off x="3707904" y="3535594"/>
              <a:ext cx="828092" cy="1267417"/>
            </a:xfrm>
            <a:prstGeom prst="line">
              <a:avLst/>
            </a:prstGeom>
            <a:ln w="28575">
              <a:solidFill>
                <a:srgbClr val="FF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線コネクタ 32"/>
            <p:cNvCxnSpPr>
              <a:stCxn id="12" idx="3"/>
            </p:cNvCxnSpPr>
            <p:nvPr/>
          </p:nvCxnSpPr>
          <p:spPr>
            <a:xfrm>
              <a:off x="4572000" y="4881935"/>
              <a:ext cx="504056" cy="707305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雲 4"/>
            <p:cNvSpPr/>
            <p:nvPr/>
          </p:nvSpPr>
          <p:spPr>
            <a:xfrm>
              <a:off x="3012750" y="3310780"/>
              <a:ext cx="2376264" cy="810672"/>
            </a:xfrm>
            <a:prstGeom prst="cloud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>
                  <a:solidFill>
                    <a:schemeClr val="tx1"/>
                  </a:solidFill>
                </a:rPr>
                <a:t>RMDCN-NG</a:t>
              </a:r>
              <a:endParaRPr kumimoji="1" lang="ja-JP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0" name="正方形/長方形 49"/>
            <p:cNvSpPr/>
            <p:nvPr/>
          </p:nvSpPr>
          <p:spPr>
            <a:xfrm>
              <a:off x="3779912" y="4653136"/>
              <a:ext cx="597492" cy="228799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テキスト ボックス 15"/>
            <p:cNvSpPr txBox="1"/>
            <p:nvPr/>
          </p:nvSpPr>
          <p:spPr>
            <a:xfrm>
              <a:off x="3724793" y="4570211"/>
              <a:ext cx="7751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>
                  <a:solidFill>
                    <a:srgbClr val="FF0000"/>
                  </a:solidFill>
                </a:rPr>
                <a:t>Osaka</a:t>
              </a:r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3" name="雲 12"/>
            <p:cNvSpPr/>
            <p:nvPr/>
          </p:nvSpPr>
          <p:spPr>
            <a:xfrm>
              <a:off x="4499992" y="5301208"/>
              <a:ext cx="2041150" cy="810672"/>
            </a:xfrm>
            <a:prstGeom prst="cloud">
              <a:avLst/>
            </a:prstGeom>
            <a:gradFill flip="none" rotWithShape="1">
              <a:gsLst>
                <a:gs pos="0">
                  <a:srgbClr val="00B050">
                    <a:tint val="66000"/>
                    <a:satMod val="160000"/>
                  </a:srgbClr>
                </a:gs>
                <a:gs pos="50000">
                  <a:srgbClr val="00B050">
                    <a:tint val="44500"/>
                    <a:satMod val="160000"/>
                  </a:srgbClr>
                </a:gs>
                <a:gs pos="100000">
                  <a:srgbClr val="00B05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>
                  <a:solidFill>
                    <a:schemeClr val="tx1"/>
                  </a:solidFill>
                </a:rPr>
                <a:t>AMDCN</a:t>
              </a:r>
              <a:endParaRPr kumimoji="1" lang="ja-JP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19" name="直線コネクタ 18"/>
            <p:cNvCxnSpPr>
              <a:stCxn id="8" idx="1"/>
              <a:endCxn id="12" idx="5"/>
            </p:cNvCxnSpPr>
            <p:nvPr/>
          </p:nvCxnSpPr>
          <p:spPr>
            <a:xfrm flipH="1">
              <a:off x="4608004" y="4622015"/>
              <a:ext cx="576064" cy="180996"/>
            </a:xfrm>
            <a:prstGeom prst="line">
              <a:avLst/>
            </a:prstGeom>
            <a:ln w="285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二等辺三角形 7"/>
            <p:cNvSpPr/>
            <p:nvPr/>
          </p:nvSpPr>
          <p:spPr>
            <a:xfrm>
              <a:off x="5148064" y="4539423"/>
              <a:ext cx="144016" cy="165184"/>
            </a:xfrm>
            <a:prstGeom prst="triangle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24" name="直線矢印コネクタ 23"/>
            <p:cNvCxnSpPr/>
            <p:nvPr/>
          </p:nvCxnSpPr>
          <p:spPr>
            <a:xfrm flipV="1">
              <a:off x="4719758" y="4810741"/>
              <a:ext cx="428306" cy="13042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917252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11560" y="2780928"/>
            <a:ext cx="8153400" cy="990600"/>
          </a:xfrm>
        </p:spPr>
        <p:txBody>
          <a:bodyPr>
            <a:noAutofit/>
          </a:bodyPr>
          <a:lstStyle/>
          <a:p>
            <a:pPr algn="ctr"/>
            <a:r>
              <a:rPr lang="en-US" altLang="ja-JP" sz="7200" dirty="0" smtClean="0">
                <a:latin typeface="Calibri" pitchFamily="34" charset="0"/>
              </a:rPr>
              <a:t>Thank you!</a:t>
            </a:r>
            <a:endParaRPr kumimoji="1" lang="ja-JP" altLang="en-US" sz="72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437112"/>
            <a:ext cx="1872208" cy="733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正方形/長方形 7"/>
          <p:cNvSpPr/>
          <p:nvPr/>
        </p:nvSpPr>
        <p:spPr>
          <a:xfrm>
            <a:off x="2915816" y="5733256"/>
            <a:ext cx="3869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>
                <a:latin typeface="Calibri" pitchFamily="34" charset="0"/>
                <a:hlinkClick r:id="rId3"/>
              </a:rPr>
              <a:t>http://www.jma.go.jp/jma/indexe.html</a:t>
            </a:r>
            <a:endParaRPr lang="ja-JP" altLang="en-US" dirty="0">
              <a:latin typeface="Calibri" pitchFamily="34" charset="0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3347864" y="5301208"/>
            <a:ext cx="2692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ja-JP" dirty="0" smtClean="0">
                <a:latin typeface="Calibri" pitchFamily="34" charset="0"/>
                <a:hlinkClick r:id="rId4"/>
              </a:rPr>
              <a:t>http://www.wis-jma.go.jp/</a:t>
            </a:r>
            <a:endParaRPr lang="en-US" altLang="ja-JP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動作設定ボタン : 戻る 6">
            <a:hlinkClick r:id="rId2" action="ppaction://hlinksldjump" highlightClick="1"/>
          </p:cNvPr>
          <p:cNvSpPr/>
          <p:nvPr/>
        </p:nvSpPr>
        <p:spPr>
          <a:xfrm>
            <a:off x="8388424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49012" y="3573016"/>
            <a:ext cx="5612130" cy="2884170"/>
          </a:xfrm>
          <a:prstGeom prst="rect">
            <a:avLst/>
          </a:prstGeom>
        </p:spPr>
      </p:pic>
      <p:pic>
        <p:nvPicPr>
          <p:cNvPr id="11" name="図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5549" y="404664"/>
            <a:ext cx="5612130" cy="2884170"/>
          </a:xfrm>
          <a:prstGeom prst="rect">
            <a:avLst/>
          </a:prstGeom>
        </p:spPr>
      </p:pic>
      <p:sp>
        <p:nvSpPr>
          <p:cNvPr id="4" name="横巻き 3"/>
          <p:cNvSpPr/>
          <p:nvPr/>
        </p:nvSpPr>
        <p:spPr>
          <a:xfrm>
            <a:off x="7169707" y="539432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175MB/Day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16832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2.4G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388424" y="188640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66963" y="3573016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66963" y="400814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26244" y="539432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859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50289" y="1814907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143M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13357" y="93849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9632" y="3641174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9632" y="476672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26244" y="5485266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1.4GB/Day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9076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803M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24428" y="94163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9632" y="3685190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9632" y="472822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26244" y="5506499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309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96494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>
                <a:solidFill>
                  <a:schemeClr val="tx1"/>
                </a:solidFill>
              </a:rPr>
              <a:t>1</a:t>
            </a:r>
            <a:r>
              <a:rPr lang="en-US" altLang="ja-JP" sz="2000" dirty="0" smtClean="0">
                <a:solidFill>
                  <a:schemeClr val="tx1"/>
                </a:solidFill>
              </a:rPr>
              <a:t>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388424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9632" y="3641174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9632" y="504664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26243" y="5445224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12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918757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12M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03596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5" name="図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73073" y="3592200"/>
            <a:ext cx="5612130" cy="2884170"/>
          </a:xfrm>
          <a:prstGeom prst="rect">
            <a:avLst/>
          </a:prstGeom>
        </p:spPr>
      </p:pic>
      <p:pic>
        <p:nvPicPr>
          <p:cNvPr id="9" name="図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73073" y="476672"/>
            <a:ext cx="5612130" cy="2884170"/>
          </a:xfrm>
          <a:prstGeom prst="rect">
            <a:avLst/>
          </a:prstGeom>
        </p:spPr>
      </p:pic>
      <p:sp>
        <p:nvSpPr>
          <p:cNvPr id="10" name="横巻き 9"/>
          <p:cNvSpPr/>
          <p:nvPr/>
        </p:nvSpPr>
        <p:spPr>
          <a:xfrm>
            <a:off x="7139685" y="5417359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180MB/Day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1" name="横巻き 10"/>
          <p:cNvSpPr/>
          <p:nvPr/>
        </p:nvSpPr>
        <p:spPr>
          <a:xfrm>
            <a:off x="7142958" y="188884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7M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0228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12222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8655" y="3646949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8655" y="476672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26244" y="5468258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107MB/Day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1981" y="188884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0.7M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24428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80840" y="3681591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80840" y="476672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42957" y="5445224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121MB/Day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9076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2.7M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動作設定ボタン : 戻る 6">
            <a:hlinkClick r:id="rId2" action="ppaction://hlinksldjump" highlightClick="1"/>
          </p:cNvPr>
          <p:cNvSpPr/>
          <p:nvPr/>
        </p:nvSpPr>
        <p:spPr>
          <a:xfrm>
            <a:off x="8316416" y="167989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図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88366" y="3681553"/>
            <a:ext cx="5612130" cy="2884170"/>
          </a:xfrm>
          <a:prstGeom prst="rect">
            <a:avLst/>
          </a:prstGeom>
        </p:spPr>
      </p:pic>
      <p:pic>
        <p:nvPicPr>
          <p:cNvPr id="11" name="図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9632" y="476672"/>
            <a:ext cx="5612130" cy="2884170"/>
          </a:xfrm>
          <a:prstGeom prst="rect">
            <a:avLst/>
          </a:prstGeom>
        </p:spPr>
      </p:pic>
      <p:sp>
        <p:nvSpPr>
          <p:cNvPr id="12" name="横巻き 11"/>
          <p:cNvSpPr/>
          <p:nvPr/>
        </p:nvSpPr>
        <p:spPr>
          <a:xfrm>
            <a:off x="7154978" y="5534491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1.3GB/Day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3" name="横巻き 12"/>
          <p:cNvSpPr/>
          <p:nvPr/>
        </p:nvSpPr>
        <p:spPr>
          <a:xfrm>
            <a:off x="7142958" y="189076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5M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388424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71789" y="3713182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71789" y="472822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38401" y="5534491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623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8691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21M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動作設定ボタン : 戻る 5">
            <a:hlinkClick r:id="rId2" action="ppaction://hlinksldjump" highlightClick="1"/>
          </p:cNvPr>
          <p:cNvSpPr/>
          <p:nvPr/>
        </p:nvSpPr>
        <p:spPr>
          <a:xfrm>
            <a:off x="8403596" y="116632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9632" y="3736181"/>
            <a:ext cx="5612130" cy="2884170"/>
          </a:xfrm>
          <a:prstGeom prst="rect">
            <a:avLst/>
          </a:prstGeom>
        </p:spPr>
      </p:pic>
      <p:pic>
        <p:nvPicPr>
          <p:cNvPr id="10" name="図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9632" y="472822"/>
            <a:ext cx="5612130" cy="2884170"/>
          </a:xfrm>
          <a:prstGeom prst="rect">
            <a:avLst/>
          </a:prstGeom>
        </p:spPr>
      </p:pic>
      <p:sp>
        <p:nvSpPr>
          <p:cNvPr id="11" name="横巻き 10"/>
          <p:cNvSpPr/>
          <p:nvPr/>
        </p:nvSpPr>
        <p:spPr>
          <a:xfrm>
            <a:off x="7126244" y="5557490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>
                <a:solidFill>
                  <a:schemeClr val="tx1"/>
                </a:solidFill>
              </a:rPr>
              <a:t>129MB/Day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12" name="横巻き 11"/>
          <p:cNvSpPr/>
          <p:nvPr/>
        </p:nvSpPr>
        <p:spPr>
          <a:xfrm>
            <a:off x="7142958" y="1886915"/>
            <a:ext cx="1794781" cy="936104"/>
          </a:xfrm>
          <a:prstGeom prst="horizontalScroll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0.2M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動作設定ボタン : 戻る 20">
            <a:hlinkClick r:id="rId2" action="ppaction://hlinksldjump" highlightClick="1"/>
          </p:cNvPr>
          <p:cNvSpPr/>
          <p:nvPr/>
        </p:nvSpPr>
        <p:spPr>
          <a:xfrm>
            <a:off x="8388424" y="143289"/>
            <a:ext cx="648072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5054407" y="5085184"/>
            <a:ext cx="19613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ja-JP" sz="1600" dirty="0" smtClean="0">
                <a:latin typeface="Calibri" pitchFamily="34" charset="0"/>
              </a:rPr>
              <a:t>Bandwidth 100Mbps</a:t>
            </a:r>
            <a:endParaRPr lang="ja-JP" altLang="en-US" sz="1600" dirty="0">
              <a:latin typeface="Calibri" pitchFamily="34" charset="0"/>
            </a:endParaRPr>
          </a:p>
        </p:txBody>
      </p:sp>
      <p:sp>
        <p:nvSpPr>
          <p:cNvPr id="32" name="正方形/長方形 31"/>
          <p:cNvSpPr/>
          <p:nvPr/>
        </p:nvSpPr>
        <p:spPr>
          <a:xfrm>
            <a:off x="611560" y="764704"/>
            <a:ext cx="4536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ja-JP" sz="2400" dirty="0" smtClean="0">
                <a:latin typeface="Calibri" pitchFamily="34" charset="0"/>
              </a:rPr>
              <a:t>WIS part-B Internet Traffic</a:t>
            </a:r>
            <a:endParaRPr lang="ja-JP" altLang="en-US" sz="2400" dirty="0">
              <a:latin typeface="Calibri" pitchFamily="34" charset="0"/>
            </a:endParaRPr>
          </a:p>
        </p:txBody>
      </p:sp>
      <p:sp>
        <p:nvSpPr>
          <p:cNvPr id="10" name="横巻き 9"/>
          <p:cNvSpPr/>
          <p:nvPr/>
        </p:nvSpPr>
        <p:spPr>
          <a:xfrm>
            <a:off x="7126244" y="2968398"/>
            <a:ext cx="1794781" cy="1252690"/>
          </a:xfrm>
          <a:prstGeom prst="horizontalScroll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Downloading data</a:t>
            </a:r>
          </a:p>
          <a:p>
            <a:pPr algn="ctr"/>
            <a:r>
              <a:rPr lang="en-US" altLang="ja-JP" sz="2000" dirty="0" smtClean="0">
                <a:solidFill>
                  <a:schemeClr val="tx1"/>
                </a:solidFill>
              </a:rPr>
              <a:t>236G</a:t>
            </a:r>
            <a:r>
              <a:rPr kumimoji="1" lang="en-US" altLang="ja-JP" sz="2000" dirty="0" smtClean="0">
                <a:solidFill>
                  <a:schemeClr val="tx1"/>
                </a:solidFill>
              </a:rPr>
              <a:t>B/Day</a:t>
            </a:r>
            <a:endParaRPr kumimoji="1" lang="ja-JP" altLang="en-US" sz="2000" dirty="0">
              <a:solidFill>
                <a:schemeClr val="tx1"/>
              </a:solidFill>
            </a:endParaRPr>
          </a:p>
        </p:txBody>
      </p:sp>
      <p:pic>
        <p:nvPicPr>
          <p:cNvPr id="7" name="図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9632" y="1901929"/>
            <a:ext cx="5612130" cy="318325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ISC Tokyo PP theme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Metadata_sync</Template>
  <TotalTime>2249</TotalTime>
  <Words>314</Words>
  <Application>Microsoft Office PowerPoint</Application>
  <PresentationFormat>画面に合わせる (4:3)</PresentationFormat>
  <Paragraphs>95</Paragraphs>
  <Slides>20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20</vt:i4>
      </vt:variant>
    </vt:vector>
  </HeadingPairs>
  <TitlesOfParts>
    <vt:vector size="21" baseType="lpstr">
      <vt:lpstr>GISC Tokyo PP theme_1</vt:lpstr>
      <vt:lpstr>Status Report of RTH Tokyo</vt:lpstr>
      <vt:lpstr>GTS Connections (1)</vt:lpstr>
      <vt:lpstr>GTS Connections (2)</vt:lpstr>
      <vt:lpstr>GTS Connections (3)</vt:lpstr>
      <vt:lpstr>Daily Volume (1)</vt:lpstr>
      <vt:lpstr>Daily Volume (2)</vt:lpstr>
      <vt:lpstr>Establishment of the DRS</vt:lpstr>
      <vt:lpstr>Thank you!</vt:lpstr>
      <vt:lpstr>スライド 9</vt:lpstr>
      <vt:lpstr>スライド 10</vt:lpstr>
      <vt:lpstr>スライド 11</vt:lpstr>
      <vt:lpstr>スライド 12</vt:lpstr>
      <vt:lpstr>スライド 13</vt:lpstr>
      <vt:lpstr>スライド 14</vt:lpstr>
      <vt:lpstr>スライド 15</vt:lpstr>
      <vt:lpstr>スライド 16</vt:lpstr>
      <vt:lpstr>スライド 17</vt:lpstr>
      <vt:lpstr>スライド 18</vt:lpstr>
      <vt:lpstr>スライド 19</vt:lpstr>
      <vt:lpstr>スライド 20</vt:lpstr>
    </vt:vector>
  </TitlesOfParts>
  <Company>気象庁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Report of RTH Tokyo</dc:title>
  <dc:creator>気象庁</dc:creator>
  <cp:lastModifiedBy>kokusai</cp:lastModifiedBy>
  <cp:revision>101</cp:revision>
  <cp:lastPrinted>2014-03-12T01:22:57Z</cp:lastPrinted>
  <dcterms:created xsi:type="dcterms:W3CDTF">2012-04-24T10:49:34Z</dcterms:created>
  <dcterms:modified xsi:type="dcterms:W3CDTF">2014-03-19T10:41:58Z</dcterms:modified>
</cp:coreProperties>
</file>