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2" r:id="rId1"/>
  </p:sldMasterIdLst>
  <p:notesMasterIdLst>
    <p:notesMasterId r:id="rId11"/>
  </p:notesMasterIdLst>
  <p:handoutMasterIdLst>
    <p:handoutMasterId r:id="rId12"/>
  </p:handoutMasterIdLst>
  <p:sldIdLst>
    <p:sldId id="256" r:id="rId2"/>
    <p:sldId id="844" r:id="rId3"/>
    <p:sldId id="925" r:id="rId4"/>
    <p:sldId id="926" r:id="rId5"/>
    <p:sldId id="922" r:id="rId6"/>
    <p:sldId id="920" r:id="rId7"/>
    <p:sldId id="921" r:id="rId8"/>
    <p:sldId id="923" r:id="rId9"/>
    <p:sldId id="924" r:id="rId10"/>
  </p:sldIdLst>
  <p:sldSz cx="9906000" cy="6858000" type="A4"/>
  <p:notesSz cx="6794500" cy="99314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CCFF99"/>
    <a:srgbClr val="99C221"/>
    <a:srgbClr val="CB333B"/>
    <a:srgbClr val="FEDB00"/>
    <a:srgbClr val="00B5E2"/>
    <a:srgbClr val="FE5000"/>
    <a:srgbClr val="C5B9AC"/>
    <a:srgbClr val="968C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630" autoAdjust="0"/>
    <p:restoredTop sz="92864" autoAdjust="0"/>
  </p:normalViewPr>
  <p:slideViewPr>
    <p:cSldViewPr snapToGrid="0">
      <p:cViewPr>
        <p:scale>
          <a:sx n="68" d="100"/>
          <a:sy n="68" d="100"/>
        </p:scale>
        <p:origin x="-912" y="-222"/>
      </p:cViewPr>
      <p:guideLst>
        <p:guide orient="horz" pos="1164"/>
        <p:guide orient="horz" pos="1410"/>
        <p:guide orient="horz" pos="2715"/>
        <p:guide orient="horz" pos="2389"/>
        <p:guide orient="horz" pos="2064"/>
        <p:guide orient="horz" pos="1735"/>
        <p:guide orient="horz" pos="3369"/>
        <p:guide orient="horz" pos="3698"/>
        <p:guide pos="4214"/>
        <p:guide pos="196"/>
        <p:guide pos="1552"/>
        <p:guide pos="4879"/>
        <p:guide pos="5556"/>
        <p:guide pos="2235"/>
        <p:guide pos="87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93" d="100"/>
          <a:sy n="93" d="100"/>
        </p:scale>
        <p:origin x="-3726" y="-114"/>
      </p:cViewPr>
      <p:guideLst>
        <p:guide orient="horz" pos="3129"/>
        <p:guide pos="2139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0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defTabSz="920450" eaLnBrk="0" hangingPunct="0">
              <a:spcBef>
                <a:spcPct val="0"/>
              </a:spcBef>
              <a:defRPr sz="1200" b="0">
                <a:solidFill>
                  <a:srgbClr val="000000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829425" y="0"/>
            <a:ext cx="0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r" defTabSz="920450" eaLnBrk="0" hangingPunct="0">
              <a:spcBef>
                <a:spcPct val="0"/>
              </a:spcBef>
              <a:defRPr sz="1200" b="0">
                <a:solidFill>
                  <a:srgbClr val="000000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69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39313"/>
            <a:ext cx="0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defTabSz="920450" eaLnBrk="0" hangingPunct="0">
              <a:spcBef>
                <a:spcPct val="0"/>
              </a:spcBef>
              <a:defRPr sz="1200" b="0">
                <a:solidFill>
                  <a:srgbClr val="000000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69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642100" y="9739313"/>
            <a:ext cx="1873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 defTabSz="920450" eaLnBrk="0" hangingPunct="0">
              <a:spcBef>
                <a:spcPct val="0"/>
              </a:spcBef>
              <a:defRPr sz="1200" b="0">
                <a:solidFill>
                  <a:srgbClr val="000000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fld id="{4A313533-1D04-46DB-82E6-B6878F8F61BC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92341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80" tIns="45990" rIns="91980" bIns="45990" numCol="1" anchor="t" anchorCtr="0" compatLnSpc="1">
            <a:prstTxWarp prst="textNoShape">
              <a:avLst/>
            </a:prstTxWarp>
          </a:bodyPr>
          <a:lstStyle>
            <a:lvl1pPr defTabSz="920450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80" tIns="45990" rIns="91980" bIns="45990" numCol="1" anchor="t" anchorCtr="0" compatLnSpc="1">
            <a:prstTxWarp prst="textNoShape">
              <a:avLst/>
            </a:prstTxWarp>
          </a:bodyPr>
          <a:lstStyle>
            <a:lvl1pPr algn="r" defTabSz="920450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08025" y="742950"/>
            <a:ext cx="537845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714875"/>
            <a:ext cx="4984750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80" tIns="45990" rIns="91980" bIns="459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80" tIns="45990" rIns="91980" bIns="45990" numCol="1" anchor="b" anchorCtr="0" compatLnSpc="1">
            <a:prstTxWarp prst="textNoShape">
              <a:avLst/>
            </a:prstTxWarp>
          </a:bodyPr>
          <a:lstStyle>
            <a:lvl1pPr defTabSz="920450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80" tIns="45990" rIns="91980" bIns="45990" numCol="1" anchor="b" anchorCtr="0" compatLnSpc="1">
            <a:prstTxWarp prst="textNoShape">
              <a:avLst/>
            </a:prstTxWarp>
          </a:bodyPr>
          <a:lstStyle>
            <a:lvl1pPr algn="r" defTabSz="920450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AA520AE1-FD00-41BB-9B99-7CE1B2FCB2C5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306086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9163"/>
            <a:fld id="{DCC66EE5-EA1B-4D60-AD29-13317542372A}" type="slidenum">
              <a:rPr lang="de-DE" smtClean="0"/>
              <a:pPr defTabSz="919163"/>
              <a:t>1</a:t>
            </a:fld>
            <a:endParaRPr lang="de-DE" smtClean="0"/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4.png"/><Relationship Id="rId7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1.bin"/><Relationship Id="rId10" Type="http://schemas.openxmlformats.org/officeDocument/2006/relationships/image" Target="../media/image7.png"/><Relationship Id="rId4" Type="http://schemas.openxmlformats.org/officeDocument/2006/relationships/image" Target="../media/image5.png"/><Relationship Id="rId9" Type="http://schemas.openxmlformats.org/officeDocument/2006/relationships/image" Target="../media/image6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0">
          <a:blip r:embed="rId3" cstate="print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auto">
          <a:xfrm>
            <a:off x="0" y="503238"/>
            <a:ext cx="9906000" cy="1501775"/>
          </a:xfrm>
          <a:prstGeom prst="rect">
            <a:avLst/>
          </a:prstGeom>
          <a:solidFill>
            <a:srgbClr val="00205B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tIns="36000" rIns="36000" bIns="36000"/>
          <a:lstStyle/>
          <a:p>
            <a:pPr eaLnBrk="0" hangingPunct="0">
              <a:spcBef>
                <a:spcPct val="50000"/>
              </a:spcBef>
              <a:defRPr/>
            </a:pPr>
            <a:endParaRPr lang="en-GB"/>
          </a:p>
        </p:txBody>
      </p:sp>
      <p:sp>
        <p:nvSpPr>
          <p:cNvPr id="4" name="Rectangle 3"/>
          <p:cNvSpPr/>
          <p:nvPr userDrawn="1"/>
        </p:nvSpPr>
        <p:spPr bwMode="auto">
          <a:xfrm>
            <a:off x="6334125" y="542925"/>
            <a:ext cx="3571875" cy="147637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tIns="36000" rIns="36000" bIns="36000"/>
          <a:lstStyle/>
          <a:p>
            <a:pPr eaLnBrk="0" hangingPunct="0">
              <a:spcBef>
                <a:spcPct val="50000"/>
              </a:spcBef>
              <a:defRPr/>
            </a:pPr>
            <a:endParaRPr lang="en-GB"/>
          </a:p>
        </p:txBody>
      </p:sp>
      <p:pic>
        <p:nvPicPr>
          <p:cNvPr id="5" name="Picture 11" descr="EUMETSATLogo_hor_noTagline_solid_CMYK UPDATED version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10375" y="1019175"/>
            <a:ext cx="2614613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245"/>
          <p:cNvGrpSpPr>
            <a:grpSpLocks/>
          </p:cNvGrpSpPr>
          <p:nvPr userDrawn="1"/>
        </p:nvGrpSpPr>
        <p:grpSpPr bwMode="auto">
          <a:xfrm>
            <a:off x="369888" y="6624638"/>
            <a:ext cx="7927975" cy="128587"/>
            <a:chOff x="505734" y="6602412"/>
            <a:chExt cx="7927213" cy="128165"/>
          </a:xfrm>
        </p:grpSpPr>
        <p:grpSp>
          <p:nvGrpSpPr>
            <p:cNvPr id="7" name="Group 4"/>
            <p:cNvGrpSpPr>
              <a:grpSpLocks/>
            </p:cNvGrpSpPr>
            <p:nvPr userDrawn="1"/>
          </p:nvGrpSpPr>
          <p:grpSpPr bwMode="auto">
            <a:xfrm>
              <a:off x="5210351" y="6602415"/>
              <a:ext cx="192217" cy="126604"/>
              <a:chOff x="4182" y="1087"/>
              <a:chExt cx="238" cy="162"/>
            </a:xfrm>
          </p:grpSpPr>
          <p:sp>
            <p:nvSpPr>
              <p:cNvPr id="236" name="Freeform 5"/>
              <p:cNvSpPr>
                <a:spLocks/>
              </p:cNvSpPr>
              <p:nvPr/>
            </p:nvSpPr>
            <p:spPr bwMode="auto">
              <a:xfrm>
                <a:off x="4182" y="1087"/>
                <a:ext cx="238" cy="162"/>
              </a:xfrm>
              <a:custGeom>
                <a:avLst/>
                <a:gdLst>
                  <a:gd name="T0" fmla="*/ 10 w 250"/>
                  <a:gd name="T1" fmla="*/ 86 h 162"/>
                  <a:gd name="T2" fmla="*/ 10 w 250"/>
                  <a:gd name="T3" fmla="*/ 0 h 162"/>
                  <a:gd name="T4" fmla="*/ 0 w 250"/>
                  <a:gd name="T5" fmla="*/ 0 h 162"/>
                  <a:gd name="T6" fmla="*/ 0 w 250"/>
                  <a:gd name="T7" fmla="*/ 86 h 162"/>
                  <a:gd name="T8" fmla="*/ 10 w 250"/>
                  <a:gd name="T9" fmla="*/ 86 h 162"/>
                  <a:gd name="T10" fmla="*/ 10 w 250"/>
                  <a:gd name="T11" fmla="*/ 86 h 16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0"/>
                  <a:gd name="T19" fmla="*/ 0 h 162"/>
                  <a:gd name="T20" fmla="*/ 250 w 250"/>
                  <a:gd name="T21" fmla="*/ 162 h 16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0" h="162">
                    <a:moveTo>
                      <a:pt x="250" y="162"/>
                    </a:moveTo>
                    <a:lnTo>
                      <a:pt x="250" y="0"/>
                    </a:lnTo>
                    <a:lnTo>
                      <a:pt x="0" y="0"/>
                    </a:lnTo>
                    <a:lnTo>
                      <a:pt x="0" y="162"/>
                    </a:lnTo>
                    <a:lnTo>
                      <a:pt x="250" y="162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7" name="Freeform 6"/>
              <p:cNvSpPr>
                <a:spLocks/>
              </p:cNvSpPr>
              <p:nvPr/>
            </p:nvSpPr>
            <p:spPr bwMode="auto">
              <a:xfrm>
                <a:off x="4182" y="1087"/>
                <a:ext cx="238" cy="53"/>
              </a:xfrm>
              <a:custGeom>
                <a:avLst/>
                <a:gdLst>
                  <a:gd name="T0" fmla="*/ 10 w 250"/>
                  <a:gd name="T1" fmla="*/ 51 h 51"/>
                  <a:gd name="T2" fmla="*/ 10 w 250"/>
                  <a:gd name="T3" fmla="*/ 0 h 51"/>
                  <a:gd name="T4" fmla="*/ 0 w 250"/>
                  <a:gd name="T5" fmla="*/ 0 h 51"/>
                  <a:gd name="T6" fmla="*/ 0 w 250"/>
                  <a:gd name="T7" fmla="*/ 51 h 51"/>
                  <a:gd name="T8" fmla="*/ 10 w 250"/>
                  <a:gd name="T9" fmla="*/ 51 h 51"/>
                  <a:gd name="T10" fmla="*/ 10 w 250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0"/>
                  <a:gd name="T19" fmla="*/ 0 h 51"/>
                  <a:gd name="T20" fmla="*/ 250 w 250"/>
                  <a:gd name="T21" fmla="*/ 51 h 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0" h="51">
                    <a:moveTo>
                      <a:pt x="250" y="51"/>
                    </a:moveTo>
                    <a:lnTo>
                      <a:pt x="250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250" y="5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8" name="Freeform 7"/>
              <p:cNvSpPr>
                <a:spLocks/>
              </p:cNvSpPr>
              <p:nvPr/>
            </p:nvSpPr>
            <p:spPr bwMode="auto">
              <a:xfrm>
                <a:off x="4182" y="1198"/>
                <a:ext cx="238" cy="51"/>
              </a:xfrm>
              <a:custGeom>
                <a:avLst/>
                <a:gdLst>
                  <a:gd name="T0" fmla="*/ 10 w 250"/>
                  <a:gd name="T1" fmla="*/ 50 h 50"/>
                  <a:gd name="T2" fmla="*/ 10 w 250"/>
                  <a:gd name="T3" fmla="*/ 0 h 50"/>
                  <a:gd name="T4" fmla="*/ 0 w 250"/>
                  <a:gd name="T5" fmla="*/ 0 h 50"/>
                  <a:gd name="T6" fmla="*/ 0 w 250"/>
                  <a:gd name="T7" fmla="*/ 50 h 50"/>
                  <a:gd name="T8" fmla="*/ 10 w 250"/>
                  <a:gd name="T9" fmla="*/ 50 h 50"/>
                  <a:gd name="T10" fmla="*/ 10 w 250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0"/>
                  <a:gd name="T19" fmla="*/ 0 h 50"/>
                  <a:gd name="T20" fmla="*/ 250 w 250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0" h="50">
                    <a:moveTo>
                      <a:pt x="250" y="50"/>
                    </a:moveTo>
                    <a:lnTo>
                      <a:pt x="250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50" y="50"/>
                    </a:lnTo>
                    <a:close/>
                  </a:path>
                </a:pathLst>
              </a:custGeom>
              <a:solidFill>
                <a:srgbClr val="FF1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9" name="Freeform 8"/>
              <p:cNvSpPr>
                <a:spLocks/>
              </p:cNvSpPr>
              <p:nvPr/>
            </p:nvSpPr>
            <p:spPr bwMode="auto">
              <a:xfrm>
                <a:off x="4182" y="1087"/>
                <a:ext cx="238" cy="162"/>
              </a:xfrm>
              <a:custGeom>
                <a:avLst/>
                <a:gdLst>
                  <a:gd name="T0" fmla="*/ 10 w 250"/>
                  <a:gd name="T1" fmla="*/ 86 h 162"/>
                  <a:gd name="T2" fmla="*/ 0 w 250"/>
                  <a:gd name="T3" fmla="*/ 86 h 162"/>
                  <a:gd name="T4" fmla="*/ 0 w 250"/>
                  <a:gd name="T5" fmla="*/ 0 h 162"/>
                  <a:gd name="T6" fmla="*/ 10 w 250"/>
                  <a:gd name="T7" fmla="*/ 0 h 162"/>
                  <a:gd name="T8" fmla="*/ 10 w 250"/>
                  <a:gd name="T9" fmla="*/ 86 h 162"/>
                  <a:gd name="T10" fmla="*/ 10 w 250"/>
                  <a:gd name="T11" fmla="*/ 86 h 16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0"/>
                  <a:gd name="T19" fmla="*/ 0 h 162"/>
                  <a:gd name="T20" fmla="*/ 250 w 250"/>
                  <a:gd name="T21" fmla="*/ 162 h 16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0" h="162">
                    <a:moveTo>
                      <a:pt x="250" y="162"/>
                    </a:moveTo>
                    <a:lnTo>
                      <a:pt x="0" y="162"/>
                    </a:lnTo>
                    <a:lnTo>
                      <a:pt x="0" y="0"/>
                    </a:lnTo>
                    <a:lnTo>
                      <a:pt x="250" y="0"/>
                    </a:lnTo>
                    <a:lnTo>
                      <a:pt x="250" y="162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0" name="Freeform 9"/>
              <p:cNvSpPr>
                <a:spLocks/>
              </p:cNvSpPr>
              <p:nvPr/>
            </p:nvSpPr>
            <p:spPr bwMode="auto">
              <a:xfrm>
                <a:off x="4237" y="1132"/>
                <a:ext cx="71" cy="83"/>
              </a:xfrm>
              <a:custGeom>
                <a:avLst/>
                <a:gdLst>
                  <a:gd name="T0" fmla="*/ 11 w 72"/>
                  <a:gd name="T1" fmla="*/ 42 h 84"/>
                  <a:gd name="T2" fmla="*/ 11 w 72"/>
                  <a:gd name="T3" fmla="*/ 42 h 84"/>
                  <a:gd name="T4" fmla="*/ 11 w 72"/>
                  <a:gd name="T5" fmla="*/ 42 h 84"/>
                  <a:gd name="T6" fmla="*/ 11 w 72"/>
                  <a:gd name="T7" fmla="*/ 42 h 84"/>
                  <a:gd name="T8" fmla="*/ 11 w 72"/>
                  <a:gd name="T9" fmla="*/ 42 h 84"/>
                  <a:gd name="T10" fmla="*/ 11 w 72"/>
                  <a:gd name="T11" fmla="*/ 42 h 84"/>
                  <a:gd name="T12" fmla="*/ 11 w 72"/>
                  <a:gd name="T13" fmla="*/ 42 h 84"/>
                  <a:gd name="T14" fmla="*/ 6 w 72"/>
                  <a:gd name="T15" fmla="*/ 42 h 84"/>
                  <a:gd name="T16" fmla="*/ 0 w 72"/>
                  <a:gd name="T17" fmla="*/ 42 h 84"/>
                  <a:gd name="T18" fmla="*/ 0 w 72"/>
                  <a:gd name="T19" fmla="*/ 42 h 84"/>
                  <a:gd name="T20" fmla="*/ 0 w 72"/>
                  <a:gd name="T21" fmla="*/ 39 h 84"/>
                  <a:gd name="T22" fmla="*/ 0 w 72"/>
                  <a:gd name="T23" fmla="*/ 22 h 84"/>
                  <a:gd name="T24" fmla="*/ 0 w 72"/>
                  <a:gd name="T25" fmla="*/ 0 h 84"/>
                  <a:gd name="T26" fmla="*/ 11 w 72"/>
                  <a:gd name="T27" fmla="*/ 0 h 84"/>
                  <a:gd name="T28" fmla="*/ 11 w 72"/>
                  <a:gd name="T29" fmla="*/ 6 h 84"/>
                  <a:gd name="T30" fmla="*/ 11 w 72"/>
                  <a:gd name="T31" fmla="*/ 22 h 84"/>
                  <a:gd name="T32" fmla="*/ 11 w 72"/>
                  <a:gd name="T33" fmla="*/ 39 h 84"/>
                  <a:gd name="T34" fmla="*/ 11 w 72"/>
                  <a:gd name="T35" fmla="*/ 42 h 84"/>
                  <a:gd name="T36" fmla="*/ 11 w 72"/>
                  <a:gd name="T37" fmla="*/ 42 h 8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2"/>
                  <a:gd name="T58" fmla="*/ 0 h 84"/>
                  <a:gd name="T59" fmla="*/ 72 w 72"/>
                  <a:gd name="T60" fmla="*/ 84 h 84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2" h="84">
                    <a:moveTo>
                      <a:pt x="72" y="45"/>
                    </a:moveTo>
                    <a:lnTo>
                      <a:pt x="66" y="61"/>
                    </a:lnTo>
                    <a:lnTo>
                      <a:pt x="54" y="73"/>
                    </a:lnTo>
                    <a:lnTo>
                      <a:pt x="42" y="84"/>
                    </a:lnTo>
                    <a:lnTo>
                      <a:pt x="36" y="84"/>
                    </a:lnTo>
                    <a:lnTo>
                      <a:pt x="30" y="84"/>
                    </a:lnTo>
                    <a:lnTo>
                      <a:pt x="18" y="78"/>
                    </a:lnTo>
                    <a:lnTo>
                      <a:pt x="6" y="67"/>
                    </a:lnTo>
                    <a:lnTo>
                      <a:pt x="0" y="50"/>
                    </a:lnTo>
                    <a:lnTo>
                      <a:pt x="0" y="39"/>
                    </a:lnTo>
                    <a:lnTo>
                      <a:pt x="0" y="22"/>
                    </a:lnTo>
                    <a:lnTo>
                      <a:pt x="0" y="0"/>
                    </a:lnTo>
                    <a:lnTo>
                      <a:pt x="72" y="0"/>
                    </a:lnTo>
                    <a:lnTo>
                      <a:pt x="72" y="6"/>
                    </a:lnTo>
                    <a:lnTo>
                      <a:pt x="72" y="22"/>
                    </a:lnTo>
                    <a:lnTo>
                      <a:pt x="72" y="39"/>
                    </a:lnTo>
                    <a:lnTo>
                      <a:pt x="72" y="45"/>
                    </a:lnTo>
                    <a:close/>
                  </a:path>
                </a:pathLst>
              </a:custGeom>
              <a:solidFill>
                <a:srgbClr val="FF1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1" name="Freeform 10"/>
              <p:cNvSpPr>
                <a:spLocks/>
              </p:cNvSpPr>
              <p:nvPr/>
            </p:nvSpPr>
            <p:spPr bwMode="auto">
              <a:xfrm>
                <a:off x="4267" y="1140"/>
                <a:ext cx="4" cy="49"/>
              </a:xfrm>
              <a:custGeom>
                <a:avLst/>
                <a:gdLst>
                  <a:gd name="T0" fmla="*/ 3 w 6"/>
                  <a:gd name="T1" fmla="*/ 25 h 50"/>
                  <a:gd name="T2" fmla="*/ 0 w 6"/>
                  <a:gd name="T3" fmla="*/ 25 h 50"/>
                  <a:gd name="T4" fmla="*/ 0 w 6"/>
                  <a:gd name="T5" fmla="*/ 0 h 50"/>
                  <a:gd name="T6" fmla="*/ 3 w 6"/>
                  <a:gd name="T7" fmla="*/ 0 h 50"/>
                  <a:gd name="T8" fmla="*/ 3 w 6"/>
                  <a:gd name="T9" fmla="*/ 25 h 50"/>
                  <a:gd name="T10" fmla="*/ 3 w 6"/>
                  <a:gd name="T11" fmla="*/ 25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50"/>
                  <a:gd name="T20" fmla="*/ 6 w 6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50">
                    <a:moveTo>
                      <a:pt x="6" y="50"/>
                    </a:moveTo>
                    <a:lnTo>
                      <a:pt x="0" y="5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5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2" name="Freeform 11"/>
              <p:cNvSpPr>
                <a:spLocks/>
              </p:cNvSpPr>
              <p:nvPr/>
            </p:nvSpPr>
            <p:spPr bwMode="auto">
              <a:xfrm>
                <a:off x="4257" y="1150"/>
                <a:ext cx="33" cy="4"/>
              </a:xfrm>
              <a:custGeom>
                <a:avLst/>
                <a:gdLst>
                  <a:gd name="T0" fmla="*/ 18 w 36"/>
                  <a:gd name="T1" fmla="*/ 5 h 5"/>
                  <a:gd name="T2" fmla="*/ 0 w 36"/>
                  <a:gd name="T3" fmla="*/ 5 h 5"/>
                  <a:gd name="T4" fmla="*/ 0 w 36"/>
                  <a:gd name="T5" fmla="*/ 0 h 5"/>
                  <a:gd name="T6" fmla="*/ 18 w 36"/>
                  <a:gd name="T7" fmla="*/ 0 h 5"/>
                  <a:gd name="T8" fmla="*/ 18 w 36"/>
                  <a:gd name="T9" fmla="*/ 5 h 5"/>
                  <a:gd name="T10" fmla="*/ 18 w 36"/>
                  <a:gd name="T11" fmla="*/ 5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"/>
                  <a:gd name="T19" fmla="*/ 0 h 5"/>
                  <a:gd name="T20" fmla="*/ 36 w 36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" h="5">
                    <a:moveTo>
                      <a:pt x="36" y="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3" name="Freeform 12"/>
              <p:cNvSpPr>
                <a:spLocks/>
              </p:cNvSpPr>
              <p:nvPr/>
            </p:nvSpPr>
            <p:spPr bwMode="auto">
              <a:xfrm>
                <a:off x="4251" y="1164"/>
                <a:ext cx="39" cy="6"/>
              </a:xfrm>
              <a:custGeom>
                <a:avLst/>
                <a:gdLst>
                  <a:gd name="T0" fmla="*/ 10 w 42"/>
                  <a:gd name="T1" fmla="*/ 3 h 6"/>
                  <a:gd name="T2" fmla="*/ 0 w 42"/>
                  <a:gd name="T3" fmla="*/ 3 h 6"/>
                  <a:gd name="T4" fmla="*/ 0 w 42"/>
                  <a:gd name="T5" fmla="*/ 0 h 6"/>
                  <a:gd name="T6" fmla="*/ 10 w 42"/>
                  <a:gd name="T7" fmla="*/ 0 h 6"/>
                  <a:gd name="T8" fmla="*/ 10 w 42"/>
                  <a:gd name="T9" fmla="*/ 3 h 6"/>
                  <a:gd name="T10" fmla="*/ 10 w 42"/>
                  <a:gd name="T11" fmla="*/ 3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2"/>
                  <a:gd name="T19" fmla="*/ 0 h 6"/>
                  <a:gd name="T20" fmla="*/ 42 w 42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2" h="6">
                    <a:moveTo>
                      <a:pt x="42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42" y="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4" name="Freeform 13"/>
              <p:cNvSpPr>
                <a:spLocks/>
              </p:cNvSpPr>
              <p:nvPr/>
            </p:nvSpPr>
            <p:spPr bwMode="auto">
              <a:xfrm>
                <a:off x="4245" y="1182"/>
                <a:ext cx="57" cy="32"/>
              </a:xfrm>
              <a:custGeom>
                <a:avLst/>
                <a:gdLst>
                  <a:gd name="T0" fmla="*/ 0 w 60"/>
                  <a:gd name="T1" fmla="*/ 11 h 34"/>
                  <a:gd name="T2" fmla="*/ 6 w 60"/>
                  <a:gd name="T3" fmla="*/ 6 h 34"/>
                  <a:gd name="T4" fmla="*/ 10 w 60"/>
                  <a:gd name="T5" fmla="*/ 6 h 34"/>
                  <a:gd name="T6" fmla="*/ 10 w 60"/>
                  <a:gd name="T7" fmla="*/ 6 h 34"/>
                  <a:gd name="T8" fmla="*/ 10 w 60"/>
                  <a:gd name="T9" fmla="*/ 11 h 34"/>
                  <a:gd name="T10" fmla="*/ 10 w 60"/>
                  <a:gd name="T11" fmla="*/ 6 h 34"/>
                  <a:gd name="T12" fmla="*/ 10 w 60"/>
                  <a:gd name="T13" fmla="*/ 0 h 34"/>
                  <a:gd name="T14" fmla="*/ 10 w 60"/>
                  <a:gd name="T15" fmla="*/ 6 h 34"/>
                  <a:gd name="T16" fmla="*/ 10 w 60"/>
                  <a:gd name="T17" fmla="*/ 11 h 34"/>
                  <a:gd name="T18" fmla="*/ 10 w 60"/>
                  <a:gd name="T19" fmla="*/ 11 h 34"/>
                  <a:gd name="T20" fmla="*/ 10 w 60"/>
                  <a:gd name="T21" fmla="*/ 6 h 34"/>
                  <a:gd name="T22" fmla="*/ 10 w 60"/>
                  <a:gd name="T23" fmla="*/ 6 h 34"/>
                  <a:gd name="T24" fmla="*/ 10 w 60"/>
                  <a:gd name="T25" fmla="*/ 11 h 34"/>
                  <a:gd name="T26" fmla="*/ 10 w 60"/>
                  <a:gd name="T27" fmla="*/ 11 h 34"/>
                  <a:gd name="T28" fmla="*/ 10 w 60"/>
                  <a:gd name="T29" fmla="*/ 23 h 34"/>
                  <a:gd name="T30" fmla="*/ 10 w 60"/>
                  <a:gd name="T31" fmla="*/ 34 h 34"/>
                  <a:gd name="T32" fmla="*/ 10 w 60"/>
                  <a:gd name="T33" fmla="*/ 34 h 34"/>
                  <a:gd name="T34" fmla="*/ 10 w 60"/>
                  <a:gd name="T35" fmla="*/ 34 h 34"/>
                  <a:gd name="T36" fmla="*/ 10 w 60"/>
                  <a:gd name="T37" fmla="*/ 28 h 34"/>
                  <a:gd name="T38" fmla="*/ 10 w 60"/>
                  <a:gd name="T39" fmla="*/ 23 h 34"/>
                  <a:gd name="T40" fmla="*/ 6 w 60"/>
                  <a:gd name="T41" fmla="*/ 17 h 34"/>
                  <a:gd name="T42" fmla="*/ 6 w 60"/>
                  <a:gd name="T43" fmla="*/ 11 h 34"/>
                  <a:gd name="T44" fmla="*/ 0 w 60"/>
                  <a:gd name="T45" fmla="*/ 11 h 34"/>
                  <a:gd name="T46" fmla="*/ 0 w 60"/>
                  <a:gd name="T47" fmla="*/ 11 h 34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60"/>
                  <a:gd name="T73" fmla="*/ 0 h 34"/>
                  <a:gd name="T74" fmla="*/ 60 w 60"/>
                  <a:gd name="T75" fmla="*/ 34 h 34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60" h="34">
                    <a:moveTo>
                      <a:pt x="0" y="11"/>
                    </a:moveTo>
                    <a:lnTo>
                      <a:pt x="6" y="6"/>
                    </a:lnTo>
                    <a:lnTo>
                      <a:pt x="12" y="6"/>
                    </a:lnTo>
                    <a:lnTo>
                      <a:pt x="18" y="6"/>
                    </a:lnTo>
                    <a:lnTo>
                      <a:pt x="18" y="11"/>
                    </a:lnTo>
                    <a:lnTo>
                      <a:pt x="18" y="6"/>
                    </a:lnTo>
                    <a:lnTo>
                      <a:pt x="30" y="0"/>
                    </a:lnTo>
                    <a:lnTo>
                      <a:pt x="42" y="6"/>
                    </a:lnTo>
                    <a:lnTo>
                      <a:pt x="42" y="11"/>
                    </a:lnTo>
                    <a:lnTo>
                      <a:pt x="42" y="6"/>
                    </a:lnTo>
                    <a:lnTo>
                      <a:pt x="48" y="6"/>
                    </a:lnTo>
                    <a:lnTo>
                      <a:pt x="54" y="11"/>
                    </a:lnTo>
                    <a:lnTo>
                      <a:pt x="60" y="11"/>
                    </a:lnTo>
                    <a:lnTo>
                      <a:pt x="48" y="23"/>
                    </a:lnTo>
                    <a:lnTo>
                      <a:pt x="42" y="34"/>
                    </a:lnTo>
                    <a:lnTo>
                      <a:pt x="30" y="34"/>
                    </a:lnTo>
                    <a:lnTo>
                      <a:pt x="24" y="34"/>
                    </a:lnTo>
                    <a:lnTo>
                      <a:pt x="18" y="28"/>
                    </a:lnTo>
                    <a:lnTo>
                      <a:pt x="12" y="23"/>
                    </a:lnTo>
                    <a:lnTo>
                      <a:pt x="6" y="17"/>
                    </a:lnTo>
                    <a:lnTo>
                      <a:pt x="6" y="11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5" name="Freeform 14"/>
              <p:cNvSpPr>
                <a:spLocks/>
              </p:cNvSpPr>
              <p:nvPr/>
            </p:nvSpPr>
            <p:spPr bwMode="auto">
              <a:xfrm>
                <a:off x="4237" y="1132"/>
                <a:ext cx="71" cy="83"/>
              </a:xfrm>
              <a:custGeom>
                <a:avLst/>
                <a:gdLst>
                  <a:gd name="T0" fmla="*/ 11 w 72"/>
                  <a:gd name="T1" fmla="*/ 42 h 84"/>
                  <a:gd name="T2" fmla="*/ 11 w 72"/>
                  <a:gd name="T3" fmla="*/ 42 h 84"/>
                  <a:gd name="T4" fmla="*/ 11 w 72"/>
                  <a:gd name="T5" fmla="*/ 42 h 84"/>
                  <a:gd name="T6" fmla="*/ 11 w 72"/>
                  <a:gd name="T7" fmla="*/ 42 h 84"/>
                  <a:gd name="T8" fmla="*/ 11 w 72"/>
                  <a:gd name="T9" fmla="*/ 42 h 84"/>
                  <a:gd name="T10" fmla="*/ 11 w 72"/>
                  <a:gd name="T11" fmla="*/ 42 h 84"/>
                  <a:gd name="T12" fmla="*/ 11 w 72"/>
                  <a:gd name="T13" fmla="*/ 42 h 84"/>
                  <a:gd name="T14" fmla="*/ 6 w 72"/>
                  <a:gd name="T15" fmla="*/ 42 h 84"/>
                  <a:gd name="T16" fmla="*/ 0 w 72"/>
                  <a:gd name="T17" fmla="*/ 42 h 84"/>
                  <a:gd name="T18" fmla="*/ 0 w 72"/>
                  <a:gd name="T19" fmla="*/ 42 h 84"/>
                  <a:gd name="T20" fmla="*/ 0 w 72"/>
                  <a:gd name="T21" fmla="*/ 39 h 84"/>
                  <a:gd name="T22" fmla="*/ 0 w 72"/>
                  <a:gd name="T23" fmla="*/ 22 h 84"/>
                  <a:gd name="T24" fmla="*/ 0 w 72"/>
                  <a:gd name="T25" fmla="*/ 0 h 84"/>
                  <a:gd name="T26" fmla="*/ 11 w 72"/>
                  <a:gd name="T27" fmla="*/ 0 h 84"/>
                  <a:gd name="T28" fmla="*/ 11 w 72"/>
                  <a:gd name="T29" fmla="*/ 6 h 84"/>
                  <a:gd name="T30" fmla="*/ 11 w 72"/>
                  <a:gd name="T31" fmla="*/ 22 h 84"/>
                  <a:gd name="T32" fmla="*/ 11 w 72"/>
                  <a:gd name="T33" fmla="*/ 39 h 84"/>
                  <a:gd name="T34" fmla="*/ 11 w 72"/>
                  <a:gd name="T35" fmla="*/ 42 h 84"/>
                  <a:gd name="T36" fmla="*/ 11 w 72"/>
                  <a:gd name="T37" fmla="*/ 42 h 8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2"/>
                  <a:gd name="T58" fmla="*/ 0 h 84"/>
                  <a:gd name="T59" fmla="*/ 72 w 72"/>
                  <a:gd name="T60" fmla="*/ 84 h 84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2" h="84">
                    <a:moveTo>
                      <a:pt x="72" y="45"/>
                    </a:moveTo>
                    <a:lnTo>
                      <a:pt x="66" y="61"/>
                    </a:lnTo>
                    <a:lnTo>
                      <a:pt x="54" y="73"/>
                    </a:lnTo>
                    <a:lnTo>
                      <a:pt x="42" y="84"/>
                    </a:lnTo>
                    <a:lnTo>
                      <a:pt x="36" y="84"/>
                    </a:lnTo>
                    <a:lnTo>
                      <a:pt x="30" y="84"/>
                    </a:lnTo>
                    <a:lnTo>
                      <a:pt x="18" y="78"/>
                    </a:lnTo>
                    <a:lnTo>
                      <a:pt x="6" y="67"/>
                    </a:lnTo>
                    <a:lnTo>
                      <a:pt x="0" y="50"/>
                    </a:lnTo>
                    <a:lnTo>
                      <a:pt x="0" y="39"/>
                    </a:lnTo>
                    <a:lnTo>
                      <a:pt x="0" y="22"/>
                    </a:lnTo>
                    <a:lnTo>
                      <a:pt x="0" y="0"/>
                    </a:lnTo>
                    <a:lnTo>
                      <a:pt x="72" y="0"/>
                    </a:lnTo>
                    <a:lnTo>
                      <a:pt x="72" y="6"/>
                    </a:lnTo>
                    <a:lnTo>
                      <a:pt x="72" y="22"/>
                    </a:lnTo>
                    <a:lnTo>
                      <a:pt x="72" y="39"/>
                    </a:lnTo>
                    <a:lnTo>
                      <a:pt x="72" y="45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9" name="Group 16"/>
            <p:cNvGrpSpPr>
              <a:grpSpLocks/>
            </p:cNvGrpSpPr>
            <p:nvPr userDrawn="1"/>
          </p:nvGrpSpPr>
          <p:grpSpPr bwMode="auto">
            <a:xfrm>
              <a:off x="1737382" y="6602412"/>
              <a:ext cx="190622" cy="123448"/>
              <a:chOff x="1116" y="1646"/>
              <a:chExt cx="245" cy="151"/>
            </a:xfrm>
          </p:grpSpPr>
          <p:sp>
            <p:nvSpPr>
              <p:cNvPr id="233" name="Freeform 17"/>
              <p:cNvSpPr>
                <a:spLocks/>
              </p:cNvSpPr>
              <p:nvPr/>
            </p:nvSpPr>
            <p:spPr bwMode="auto">
              <a:xfrm>
                <a:off x="1116" y="1646"/>
                <a:ext cx="245" cy="151"/>
              </a:xfrm>
              <a:custGeom>
                <a:avLst/>
                <a:gdLst>
                  <a:gd name="T0" fmla="*/ 244 w 244"/>
                  <a:gd name="T1" fmla="*/ 151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151 h 151"/>
                  <a:gd name="T8" fmla="*/ 244 w 244"/>
                  <a:gd name="T9" fmla="*/ 151 h 151"/>
                  <a:gd name="T10" fmla="*/ 244 w 24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4" name="Freeform 18"/>
              <p:cNvSpPr>
                <a:spLocks/>
              </p:cNvSpPr>
              <p:nvPr/>
            </p:nvSpPr>
            <p:spPr bwMode="auto">
              <a:xfrm>
                <a:off x="1116" y="1646"/>
                <a:ext cx="245" cy="151"/>
              </a:xfrm>
              <a:custGeom>
                <a:avLst/>
                <a:gdLst>
                  <a:gd name="T0" fmla="*/ 244 w 244"/>
                  <a:gd name="T1" fmla="*/ 151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151 h 151"/>
                  <a:gd name="T8" fmla="*/ 244 w 244"/>
                  <a:gd name="T9" fmla="*/ 151 h 151"/>
                  <a:gd name="T10" fmla="*/ 244 w 24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5" name="Freeform 19"/>
              <p:cNvSpPr>
                <a:spLocks/>
              </p:cNvSpPr>
              <p:nvPr/>
            </p:nvSpPr>
            <p:spPr bwMode="auto">
              <a:xfrm>
                <a:off x="1116" y="1646"/>
                <a:ext cx="245" cy="151"/>
              </a:xfrm>
              <a:custGeom>
                <a:avLst/>
                <a:gdLst>
                  <a:gd name="T0" fmla="*/ 244 w 244"/>
                  <a:gd name="T1" fmla="*/ 61 h 151"/>
                  <a:gd name="T2" fmla="*/ 89 w 244"/>
                  <a:gd name="T3" fmla="*/ 61 h 151"/>
                  <a:gd name="T4" fmla="*/ 89 w 244"/>
                  <a:gd name="T5" fmla="*/ 0 h 151"/>
                  <a:gd name="T6" fmla="*/ 59 w 244"/>
                  <a:gd name="T7" fmla="*/ 0 h 151"/>
                  <a:gd name="T8" fmla="*/ 59 w 244"/>
                  <a:gd name="T9" fmla="*/ 61 h 151"/>
                  <a:gd name="T10" fmla="*/ 0 w 244"/>
                  <a:gd name="T11" fmla="*/ 61 h 151"/>
                  <a:gd name="T12" fmla="*/ 0 w 244"/>
                  <a:gd name="T13" fmla="*/ 89 h 151"/>
                  <a:gd name="T14" fmla="*/ 59 w 244"/>
                  <a:gd name="T15" fmla="*/ 89 h 151"/>
                  <a:gd name="T16" fmla="*/ 59 w 244"/>
                  <a:gd name="T17" fmla="*/ 151 h 151"/>
                  <a:gd name="T18" fmla="*/ 89 w 244"/>
                  <a:gd name="T19" fmla="*/ 151 h 151"/>
                  <a:gd name="T20" fmla="*/ 89 w 244"/>
                  <a:gd name="T21" fmla="*/ 89 h 151"/>
                  <a:gd name="T22" fmla="*/ 244 w 244"/>
                  <a:gd name="T23" fmla="*/ 89 h 151"/>
                  <a:gd name="T24" fmla="*/ 244 w 244"/>
                  <a:gd name="T25" fmla="*/ 61 h 151"/>
                  <a:gd name="T26" fmla="*/ 244 w 244"/>
                  <a:gd name="T27" fmla="*/ 61 h 15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44"/>
                  <a:gd name="T43" fmla="*/ 0 h 151"/>
                  <a:gd name="T44" fmla="*/ 244 w 244"/>
                  <a:gd name="T45" fmla="*/ 151 h 15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44" h="151">
                    <a:moveTo>
                      <a:pt x="244" y="61"/>
                    </a:moveTo>
                    <a:lnTo>
                      <a:pt x="89" y="61"/>
                    </a:lnTo>
                    <a:lnTo>
                      <a:pt x="89" y="0"/>
                    </a:lnTo>
                    <a:lnTo>
                      <a:pt x="59" y="0"/>
                    </a:lnTo>
                    <a:lnTo>
                      <a:pt x="59" y="61"/>
                    </a:lnTo>
                    <a:lnTo>
                      <a:pt x="0" y="61"/>
                    </a:lnTo>
                    <a:lnTo>
                      <a:pt x="0" y="89"/>
                    </a:lnTo>
                    <a:lnTo>
                      <a:pt x="59" y="89"/>
                    </a:lnTo>
                    <a:lnTo>
                      <a:pt x="59" y="151"/>
                    </a:lnTo>
                    <a:lnTo>
                      <a:pt x="89" y="151"/>
                    </a:lnTo>
                    <a:lnTo>
                      <a:pt x="89" y="89"/>
                    </a:lnTo>
                    <a:lnTo>
                      <a:pt x="244" y="89"/>
                    </a:lnTo>
                    <a:lnTo>
                      <a:pt x="244" y="61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" name="Group 20"/>
            <p:cNvGrpSpPr>
              <a:grpSpLocks/>
            </p:cNvGrpSpPr>
            <p:nvPr userDrawn="1"/>
          </p:nvGrpSpPr>
          <p:grpSpPr bwMode="auto">
            <a:xfrm>
              <a:off x="3229506" y="6602410"/>
              <a:ext cx="190248" cy="121850"/>
              <a:chOff x="1117" y="2897"/>
              <a:chExt cx="243" cy="157"/>
            </a:xfrm>
          </p:grpSpPr>
          <p:sp>
            <p:nvSpPr>
              <p:cNvPr id="229" name="Freeform 21"/>
              <p:cNvSpPr>
                <a:spLocks/>
              </p:cNvSpPr>
              <p:nvPr/>
            </p:nvSpPr>
            <p:spPr bwMode="auto">
              <a:xfrm>
                <a:off x="1117" y="2897"/>
                <a:ext cx="243" cy="157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0" name="Freeform 22"/>
              <p:cNvSpPr>
                <a:spLocks/>
              </p:cNvSpPr>
              <p:nvPr/>
            </p:nvSpPr>
            <p:spPr bwMode="auto">
              <a:xfrm>
                <a:off x="1117" y="2897"/>
                <a:ext cx="77" cy="157"/>
              </a:xfrm>
              <a:custGeom>
                <a:avLst/>
                <a:gdLst>
                  <a:gd name="T0" fmla="*/ 77 w 77"/>
                  <a:gd name="T1" fmla="*/ 156 h 156"/>
                  <a:gd name="T2" fmla="*/ 77 w 77"/>
                  <a:gd name="T3" fmla="*/ 0 h 156"/>
                  <a:gd name="T4" fmla="*/ 0 w 77"/>
                  <a:gd name="T5" fmla="*/ 0 h 156"/>
                  <a:gd name="T6" fmla="*/ 0 w 77"/>
                  <a:gd name="T7" fmla="*/ 156 h 156"/>
                  <a:gd name="T8" fmla="*/ 77 w 77"/>
                  <a:gd name="T9" fmla="*/ 156 h 156"/>
                  <a:gd name="T10" fmla="*/ 77 w 77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6"/>
                  <a:gd name="T20" fmla="*/ 77 w 77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6">
                    <a:moveTo>
                      <a:pt x="77" y="156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7" y="156"/>
                    </a:lnTo>
                    <a:close/>
                  </a:path>
                </a:pathLst>
              </a:custGeom>
              <a:solidFill>
                <a:srgbClr val="00883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1" name="Freeform 23"/>
              <p:cNvSpPr>
                <a:spLocks/>
              </p:cNvSpPr>
              <p:nvPr/>
            </p:nvSpPr>
            <p:spPr bwMode="auto">
              <a:xfrm>
                <a:off x="1277" y="2897"/>
                <a:ext cx="83" cy="157"/>
              </a:xfrm>
              <a:custGeom>
                <a:avLst/>
                <a:gdLst>
                  <a:gd name="T0" fmla="*/ 84 w 84"/>
                  <a:gd name="T1" fmla="*/ 156 h 156"/>
                  <a:gd name="T2" fmla="*/ 84 w 84"/>
                  <a:gd name="T3" fmla="*/ 0 h 156"/>
                  <a:gd name="T4" fmla="*/ 0 w 84"/>
                  <a:gd name="T5" fmla="*/ 0 h 156"/>
                  <a:gd name="T6" fmla="*/ 0 w 84"/>
                  <a:gd name="T7" fmla="*/ 156 h 156"/>
                  <a:gd name="T8" fmla="*/ 84 w 84"/>
                  <a:gd name="T9" fmla="*/ 156 h 156"/>
                  <a:gd name="T10" fmla="*/ 84 w 8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156"/>
                  <a:gd name="T20" fmla="*/ 84 w 8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156">
                    <a:moveTo>
                      <a:pt x="84" y="156"/>
                    </a:moveTo>
                    <a:lnTo>
                      <a:pt x="8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84" y="1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2" name="Freeform 24"/>
              <p:cNvSpPr>
                <a:spLocks/>
              </p:cNvSpPr>
              <p:nvPr/>
            </p:nvSpPr>
            <p:spPr bwMode="auto">
              <a:xfrm>
                <a:off x="1117" y="2897"/>
                <a:ext cx="243" cy="157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1" name="Group 25"/>
            <p:cNvGrpSpPr>
              <a:grpSpLocks/>
            </p:cNvGrpSpPr>
            <p:nvPr userDrawn="1"/>
          </p:nvGrpSpPr>
          <p:grpSpPr bwMode="auto">
            <a:xfrm>
              <a:off x="2983809" y="6602410"/>
              <a:ext cx="190248" cy="121850"/>
              <a:chOff x="1118" y="2646"/>
              <a:chExt cx="243" cy="157"/>
            </a:xfrm>
          </p:grpSpPr>
          <p:sp>
            <p:nvSpPr>
              <p:cNvPr id="225" name="Freeform 26"/>
              <p:cNvSpPr>
                <a:spLocks/>
              </p:cNvSpPr>
              <p:nvPr/>
            </p:nvSpPr>
            <p:spPr bwMode="auto">
              <a:xfrm>
                <a:off x="1118" y="2646"/>
                <a:ext cx="243" cy="157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6" name="Freeform 27"/>
              <p:cNvSpPr>
                <a:spLocks/>
              </p:cNvSpPr>
              <p:nvPr/>
            </p:nvSpPr>
            <p:spPr bwMode="auto">
              <a:xfrm>
                <a:off x="1118" y="2646"/>
                <a:ext cx="77" cy="157"/>
              </a:xfrm>
              <a:custGeom>
                <a:avLst/>
                <a:gdLst>
                  <a:gd name="T0" fmla="*/ 77 w 77"/>
                  <a:gd name="T1" fmla="*/ 156 h 156"/>
                  <a:gd name="T2" fmla="*/ 77 w 77"/>
                  <a:gd name="T3" fmla="*/ 0 h 156"/>
                  <a:gd name="T4" fmla="*/ 0 w 77"/>
                  <a:gd name="T5" fmla="*/ 0 h 156"/>
                  <a:gd name="T6" fmla="*/ 0 w 77"/>
                  <a:gd name="T7" fmla="*/ 156 h 156"/>
                  <a:gd name="T8" fmla="*/ 77 w 77"/>
                  <a:gd name="T9" fmla="*/ 156 h 156"/>
                  <a:gd name="T10" fmla="*/ 77 w 77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6"/>
                  <a:gd name="T20" fmla="*/ 77 w 77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6">
                    <a:moveTo>
                      <a:pt x="77" y="156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7" y="156"/>
                    </a:lnTo>
                    <a:close/>
                  </a:path>
                </a:pathLst>
              </a:custGeom>
              <a:solidFill>
                <a:srgbClr val="00883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7" name="Freeform 28"/>
              <p:cNvSpPr>
                <a:spLocks/>
              </p:cNvSpPr>
              <p:nvPr/>
            </p:nvSpPr>
            <p:spPr bwMode="auto">
              <a:xfrm>
                <a:off x="1278" y="2646"/>
                <a:ext cx="83" cy="157"/>
              </a:xfrm>
              <a:custGeom>
                <a:avLst/>
                <a:gdLst>
                  <a:gd name="T0" fmla="*/ 84 w 84"/>
                  <a:gd name="T1" fmla="*/ 156 h 156"/>
                  <a:gd name="T2" fmla="*/ 84 w 84"/>
                  <a:gd name="T3" fmla="*/ 0 h 156"/>
                  <a:gd name="T4" fmla="*/ 0 w 84"/>
                  <a:gd name="T5" fmla="*/ 0 h 156"/>
                  <a:gd name="T6" fmla="*/ 0 w 84"/>
                  <a:gd name="T7" fmla="*/ 156 h 156"/>
                  <a:gd name="T8" fmla="*/ 84 w 84"/>
                  <a:gd name="T9" fmla="*/ 156 h 156"/>
                  <a:gd name="T10" fmla="*/ 84 w 8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156"/>
                  <a:gd name="T20" fmla="*/ 84 w 8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156">
                    <a:moveTo>
                      <a:pt x="84" y="156"/>
                    </a:moveTo>
                    <a:lnTo>
                      <a:pt x="8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84" y="156"/>
                    </a:lnTo>
                    <a:close/>
                  </a:path>
                </a:pathLst>
              </a:custGeom>
              <a:solidFill>
                <a:srgbClr val="FF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8" name="Freeform 29"/>
              <p:cNvSpPr>
                <a:spLocks/>
              </p:cNvSpPr>
              <p:nvPr/>
            </p:nvSpPr>
            <p:spPr bwMode="auto">
              <a:xfrm>
                <a:off x="1118" y="2646"/>
                <a:ext cx="243" cy="157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2" name="Group 30"/>
            <p:cNvGrpSpPr>
              <a:grpSpLocks/>
            </p:cNvGrpSpPr>
            <p:nvPr userDrawn="1"/>
          </p:nvGrpSpPr>
          <p:grpSpPr bwMode="auto">
            <a:xfrm>
              <a:off x="2229633" y="6602408"/>
              <a:ext cx="190248" cy="121477"/>
              <a:chOff x="1117" y="2143"/>
              <a:chExt cx="243" cy="155"/>
            </a:xfrm>
          </p:grpSpPr>
          <p:sp>
            <p:nvSpPr>
              <p:cNvPr id="221" name="Freeform 31"/>
              <p:cNvSpPr>
                <a:spLocks/>
              </p:cNvSpPr>
              <p:nvPr/>
            </p:nvSpPr>
            <p:spPr bwMode="auto">
              <a:xfrm>
                <a:off x="1117" y="2143"/>
                <a:ext cx="243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2" name="Freeform 32"/>
              <p:cNvSpPr>
                <a:spLocks/>
              </p:cNvSpPr>
              <p:nvPr/>
            </p:nvSpPr>
            <p:spPr bwMode="auto">
              <a:xfrm>
                <a:off x="1117" y="2143"/>
                <a:ext cx="243" cy="50"/>
              </a:xfrm>
              <a:custGeom>
                <a:avLst/>
                <a:gdLst>
                  <a:gd name="T0" fmla="*/ 244 w 244"/>
                  <a:gd name="T1" fmla="*/ 50 h 50"/>
                  <a:gd name="T2" fmla="*/ 244 w 244"/>
                  <a:gd name="T3" fmla="*/ 0 h 50"/>
                  <a:gd name="T4" fmla="*/ 0 w 244"/>
                  <a:gd name="T5" fmla="*/ 0 h 50"/>
                  <a:gd name="T6" fmla="*/ 0 w 244"/>
                  <a:gd name="T7" fmla="*/ 50 h 50"/>
                  <a:gd name="T8" fmla="*/ 244 w 244"/>
                  <a:gd name="T9" fmla="*/ 50 h 50"/>
                  <a:gd name="T10" fmla="*/ 244 w 244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3" name="Freeform 33"/>
              <p:cNvSpPr>
                <a:spLocks/>
              </p:cNvSpPr>
              <p:nvPr/>
            </p:nvSpPr>
            <p:spPr bwMode="auto">
              <a:xfrm>
                <a:off x="1117" y="2248"/>
                <a:ext cx="243" cy="50"/>
              </a:xfrm>
              <a:custGeom>
                <a:avLst/>
                <a:gdLst>
                  <a:gd name="T0" fmla="*/ 244 w 244"/>
                  <a:gd name="T1" fmla="*/ 50 h 50"/>
                  <a:gd name="T2" fmla="*/ 244 w 244"/>
                  <a:gd name="T3" fmla="*/ 0 h 50"/>
                  <a:gd name="T4" fmla="*/ 0 w 244"/>
                  <a:gd name="T5" fmla="*/ 0 h 50"/>
                  <a:gd name="T6" fmla="*/ 0 w 244"/>
                  <a:gd name="T7" fmla="*/ 50 h 50"/>
                  <a:gd name="T8" fmla="*/ 244 w 244"/>
                  <a:gd name="T9" fmla="*/ 50 h 50"/>
                  <a:gd name="T10" fmla="*/ 244 w 244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4" name="Freeform 34"/>
              <p:cNvSpPr>
                <a:spLocks/>
              </p:cNvSpPr>
              <p:nvPr/>
            </p:nvSpPr>
            <p:spPr bwMode="auto">
              <a:xfrm>
                <a:off x="1117" y="2143"/>
                <a:ext cx="243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3" name="Group 35"/>
            <p:cNvGrpSpPr>
              <a:grpSpLocks/>
            </p:cNvGrpSpPr>
            <p:nvPr userDrawn="1"/>
          </p:nvGrpSpPr>
          <p:grpSpPr bwMode="auto">
            <a:xfrm>
              <a:off x="1983302" y="6602409"/>
              <a:ext cx="190248" cy="121477"/>
              <a:chOff x="1117" y="1892"/>
              <a:chExt cx="243" cy="155"/>
            </a:xfrm>
          </p:grpSpPr>
          <p:sp>
            <p:nvSpPr>
              <p:cNvPr id="217" name="Freeform 36"/>
              <p:cNvSpPr>
                <a:spLocks/>
              </p:cNvSpPr>
              <p:nvPr/>
            </p:nvSpPr>
            <p:spPr bwMode="auto">
              <a:xfrm>
                <a:off x="1117" y="1892"/>
                <a:ext cx="243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8" name="Freeform 37"/>
              <p:cNvSpPr>
                <a:spLocks/>
              </p:cNvSpPr>
              <p:nvPr/>
            </p:nvSpPr>
            <p:spPr bwMode="auto">
              <a:xfrm>
                <a:off x="1117" y="1892"/>
                <a:ext cx="77" cy="155"/>
              </a:xfrm>
              <a:custGeom>
                <a:avLst/>
                <a:gdLst>
                  <a:gd name="T0" fmla="*/ 77 w 77"/>
                  <a:gd name="T1" fmla="*/ 156 h 156"/>
                  <a:gd name="T2" fmla="*/ 77 w 77"/>
                  <a:gd name="T3" fmla="*/ 0 h 156"/>
                  <a:gd name="T4" fmla="*/ 0 w 77"/>
                  <a:gd name="T5" fmla="*/ 0 h 156"/>
                  <a:gd name="T6" fmla="*/ 0 w 77"/>
                  <a:gd name="T7" fmla="*/ 156 h 156"/>
                  <a:gd name="T8" fmla="*/ 77 w 77"/>
                  <a:gd name="T9" fmla="*/ 156 h 156"/>
                  <a:gd name="T10" fmla="*/ 77 w 77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6"/>
                  <a:gd name="T20" fmla="*/ 77 w 77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6">
                    <a:moveTo>
                      <a:pt x="77" y="156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7" y="156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9" name="Freeform 38"/>
              <p:cNvSpPr>
                <a:spLocks/>
              </p:cNvSpPr>
              <p:nvPr/>
            </p:nvSpPr>
            <p:spPr bwMode="auto">
              <a:xfrm>
                <a:off x="1277" y="1892"/>
                <a:ext cx="83" cy="155"/>
              </a:xfrm>
              <a:custGeom>
                <a:avLst/>
                <a:gdLst>
                  <a:gd name="T0" fmla="*/ 84 w 84"/>
                  <a:gd name="T1" fmla="*/ 156 h 156"/>
                  <a:gd name="T2" fmla="*/ 84 w 84"/>
                  <a:gd name="T3" fmla="*/ 0 h 156"/>
                  <a:gd name="T4" fmla="*/ 0 w 84"/>
                  <a:gd name="T5" fmla="*/ 0 h 156"/>
                  <a:gd name="T6" fmla="*/ 0 w 84"/>
                  <a:gd name="T7" fmla="*/ 156 h 156"/>
                  <a:gd name="T8" fmla="*/ 84 w 84"/>
                  <a:gd name="T9" fmla="*/ 156 h 156"/>
                  <a:gd name="T10" fmla="*/ 84 w 8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156"/>
                  <a:gd name="T20" fmla="*/ 84 w 8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156">
                    <a:moveTo>
                      <a:pt x="84" y="156"/>
                    </a:moveTo>
                    <a:lnTo>
                      <a:pt x="8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84" y="1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0" name="Freeform 39"/>
              <p:cNvSpPr>
                <a:spLocks/>
              </p:cNvSpPr>
              <p:nvPr/>
            </p:nvSpPr>
            <p:spPr bwMode="auto">
              <a:xfrm>
                <a:off x="1117" y="1892"/>
                <a:ext cx="243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4" name="Group 255"/>
            <p:cNvGrpSpPr>
              <a:grpSpLocks/>
            </p:cNvGrpSpPr>
            <p:nvPr userDrawn="1"/>
          </p:nvGrpSpPr>
          <p:grpSpPr bwMode="auto">
            <a:xfrm>
              <a:off x="1493064" y="6602412"/>
              <a:ext cx="190482" cy="123419"/>
              <a:chOff x="7106991" y="2034190"/>
              <a:chExt cx="255683" cy="163929"/>
            </a:xfrm>
          </p:grpSpPr>
          <p:sp>
            <p:nvSpPr>
              <p:cNvPr id="215" name="Freeform 41"/>
              <p:cNvSpPr>
                <a:spLocks/>
              </p:cNvSpPr>
              <p:nvPr/>
            </p:nvSpPr>
            <p:spPr bwMode="auto">
              <a:xfrm>
                <a:off x="7106991" y="2034190"/>
                <a:ext cx="255683" cy="163929"/>
              </a:xfrm>
              <a:custGeom>
                <a:avLst/>
                <a:gdLst>
                  <a:gd name="T0" fmla="*/ 244 w 244"/>
                  <a:gd name="T1" fmla="*/ 2942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2942 h 151"/>
                  <a:gd name="T8" fmla="*/ 244 w 244"/>
                  <a:gd name="T9" fmla="*/ 2942 h 151"/>
                  <a:gd name="T10" fmla="*/ 244 w 244"/>
                  <a:gd name="T11" fmla="*/ 2942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6" name="Freeform 42"/>
              <p:cNvSpPr>
                <a:spLocks/>
              </p:cNvSpPr>
              <p:nvPr userDrawn="1"/>
            </p:nvSpPr>
            <p:spPr bwMode="auto">
              <a:xfrm>
                <a:off x="7106991" y="2034190"/>
                <a:ext cx="255683" cy="161827"/>
              </a:xfrm>
              <a:custGeom>
                <a:avLst/>
                <a:gdLst>
                  <a:gd name="T0" fmla="*/ 244 w 244"/>
                  <a:gd name="T1" fmla="*/ 264 h 151"/>
                  <a:gd name="T2" fmla="*/ 95 w 244"/>
                  <a:gd name="T3" fmla="*/ 264 h 151"/>
                  <a:gd name="T4" fmla="*/ 95 w 244"/>
                  <a:gd name="T5" fmla="*/ 0 h 151"/>
                  <a:gd name="T6" fmla="*/ 65 w 244"/>
                  <a:gd name="T7" fmla="*/ 0 h 151"/>
                  <a:gd name="T8" fmla="*/ 65 w 244"/>
                  <a:gd name="T9" fmla="*/ 264 h 151"/>
                  <a:gd name="T10" fmla="*/ 0 w 244"/>
                  <a:gd name="T11" fmla="*/ 264 h 151"/>
                  <a:gd name="T12" fmla="*/ 0 w 244"/>
                  <a:gd name="T13" fmla="*/ 398 h 151"/>
                  <a:gd name="T14" fmla="*/ 65 w 244"/>
                  <a:gd name="T15" fmla="*/ 398 h 151"/>
                  <a:gd name="T16" fmla="*/ 65 w 244"/>
                  <a:gd name="T17" fmla="*/ 666 h 151"/>
                  <a:gd name="T18" fmla="*/ 95 w 244"/>
                  <a:gd name="T19" fmla="*/ 666 h 151"/>
                  <a:gd name="T20" fmla="*/ 95 w 244"/>
                  <a:gd name="T21" fmla="*/ 398 h 151"/>
                  <a:gd name="T22" fmla="*/ 244 w 244"/>
                  <a:gd name="T23" fmla="*/ 398 h 151"/>
                  <a:gd name="T24" fmla="*/ 244 w 244"/>
                  <a:gd name="T25" fmla="*/ 264 h 151"/>
                  <a:gd name="T26" fmla="*/ 244 w 244"/>
                  <a:gd name="T27" fmla="*/ 264 h 15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44"/>
                  <a:gd name="T43" fmla="*/ 0 h 151"/>
                  <a:gd name="T44" fmla="*/ 244 w 244"/>
                  <a:gd name="T45" fmla="*/ 151 h 15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44" h="151">
                    <a:moveTo>
                      <a:pt x="244" y="62"/>
                    </a:moveTo>
                    <a:lnTo>
                      <a:pt x="95" y="62"/>
                    </a:lnTo>
                    <a:lnTo>
                      <a:pt x="95" y="0"/>
                    </a:lnTo>
                    <a:lnTo>
                      <a:pt x="65" y="0"/>
                    </a:lnTo>
                    <a:lnTo>
                      <a:pt x="65" y="62"/>
                    </a:lnTo>
                    <a:lnTo>
                      <a:pt x="0" y="62"/>
                    </a:lnTo>
                    <a:lnTo>
                      <a:pt x="0" y="90"/>
                    </a:lnTo>
                    <a:lnTo>
                      <a:pt x="65" y="90"/>
                    </a:lnTo>
                    <a:lnTo>
                      <a:pt x="65" y="151"/>
                    </a:lnTo>
                    <a:lnTo>
                      <a:pt x="95" y="151"/>
                    </a:lnTo>
                    <a:lnTo>
                      <a:pt x="95" y="90"/>
                    </a:lnTo>
                    <a:lnTo>
                      <a:pt x="244" y="90"/>
                    </a:lnTo>
                    <a:lnTo>
                      <a:pt x="244" y="6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5" name="Group 254"/>
            <p:cNvGrpSpPr>
              <a:grpSpLocks/>
            </p:cNvGrpSpPr>
            <p:nvPr userDrawn="1"/>
          </p:nvGrpSpPr>
          <p:grpSpPr bwMode="auto">
            <a:xfrm>
              <a:off x="751772" y="6602412"/>
              <a:ext cx="190482" cy="128165"/>
              <a:chOff x="6341261" y="2034186"/>
              <a:chExt cx="254095" cy="170190"/>
            </a:xfrm>
          </p:grpSpPr>
          <p:sp>
            <p:nvSpPr>
              <p:cNvPr id="212" name="Freeform 211"/>
              <p:cNvSpPr>
                <a:spLocks/>
              </p:cNvSpPr>
              <p:nvPr/>
            </p:nvSpPr>
            <p:spPr bwMode="auto">
              <a:xfrm>
                <a:off x="6341261" y="2034186"/>
                <a:ext cx="254095" cy="170190"/>
              </a:xfrm>
              <a:custGeom>
                <a:avLst/>
                <a:gdLst>
                  <a:gd name="T0" fmla="*/ 244 w 244"/>
                  <a:gd name="T1" fmla="*/ 151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151 h 151"/>
                  <a:gd name="T8" fmla="*/ 244 w 244"/>
                  <a:gd name="T9" fmla="*/ 151 h 151"/>
                  <a:gd name="T10" fmla="*/ 244 w 24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3" name="Freeform 212"/>
              <p:cNvSpPr>
                <a:spLocks/>
              </p:cNvSpPr>
              <p:nvPr/>
            </p:nvSpPr>
            <p:spPr bwMode="auto">
              <a:xfrm>
                <a:off x="6341261" y="2034186"/>
                <a:ext cx="80463" cy="170190"/>
              </a:xfrm>
              <a:custGeom>
                <a:avLst/>
                <a:gdLst>
                  <a:gd name="T0" fmla="*/ 77 w 77"/>
                  <a:gd name="T1" fmla="*/ 151 h 151"/>
                  <a:gd name="T2" fmla="*/ 77 w 77"/>
                  <a:gd name="T3" fmla="*/ 0 h 151"/>
                  <a:gd name="T4" fmla="*/ 0 w 77"/>
                  <a:gd name="T5" fmla="*/ 0 h 151"/>
                  <a:gd name="T6" fmla="*/ 0 w 77"/>
                  <a:gd name="T7" fmla="*/ 151 h 151"/>
                  <a:gd name="T8" fmla="*/ 77 w 77"/>
                  <a:gd name="T9" fmla="*/ 151 h 151"/>
                  <a:gd name="T10" fmla="*/ 77 w 77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1"/>
                  <a:gd name="T20" fmla="*/ 77 w 77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1">
                    <a:moveTo>
                      <a:pt x="77" y="151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77" y="15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4" name="Freeform 213"/>
              <p:cNvSpPr>
                <a:spLocks/>
              </p:cNvSpPr>
              <p:nvPr/>
            </p:nvSpPr>
            <p:spPr bwMode="auto">
              <a:xfrm>
                <a:off x="6508541" y="2034186"/>
                <a:ext cx="86815" cy="170190"/>
              </a:xfrm>
              <a:custGeom>
                <a:avLst/>
                <a:gdLst>
                  <a:gd name="T0" fmla="*/ 84 w 84"/>
                  <a:gd name="T1" fmla="*/ 151 h 151"/>
                  <a:gd name="T2" fmla="*/ 84 w 84"/>
                  <a:gd name="T3" fmla="*/ 0 h 151"/>
                  <a:gd name="T4" fmla="*/ 0 w 84"/>
                  <a:gd name="T5" fmla="*/ 0 h 151"/>
                  <a:gd name="T6" fmla="*/ 0 w 84"/>
                  <a:gd name="T7" fmla="*/ 151 h 151"/>
                  <a:gd name="T8" fmla="*/ 84 w 84"/>
                  <a:gd name="T9" fmla="*/ 151 h 151"/>
                  <a:gd name="T10" fmla="*/ 84 w 8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151"/>
                  <a:gd name="T20" fmla="*/ 84 w 8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151">
                    <a:moveTo>
                      <a:pt x="84" y="151"/>
                    </a:moveTo>
                    <a:lnTo>
                      <a:pt x="8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84" y="1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6" name="Group 49"/>
            <p:cNvGrpSpPr>
              <a:grpSpLocks/>
            </p:cNvGrpSpPr>
            <p:nvPr userDrawn="1"/>
          </p:nvGrpSpPr>
          <p:grpSpPr bwMode="auto">
            <a:xfrm>
              <a:off x="505734" y="6602412"/>
              <a:ext cx="190622" cy="123448"/>
              <a:chOff x="529" y="1166"/>
              <a:chExt cx="245" cy="157"/>
            </a:xfrm>
          </p:grpSpPr>
          <p:sp>
            <p:nvSpPr>
              <p:cNvPr id="208" name="Freeform 50"/>
              <p:cNvSpPr>
                <a:spLocks/>
              </p:cNvSpPr>
              <p:nvPr/>
            </p:nvSpPr>
            <p:spPr bwMode="auto">
              <a:xfrm>
                <a:off x="529" y="1166"/>
                <a:ext cx="245" cy="151"/>
              </a:xfrm>
              <a:custGeom>
                <a:avLst/>
                <a:gdLst>
                  <a:gd name="T0" fmla="*/ 244 w 244"/>
                  <a:gd name="T1" fmla="*/ 151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151 h 151"/>
                  <a:gd name="T8" fmla="*/ 244 w 244"/>
                  <a:gd name="T9" fmla="*/ 151 h 151"/>
                  <a:gd name="T10" fmla="*/ 244 w 24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9" name="Freeform 51"/>
              <p:cNvSpPr>
                <a:spLocks/>
              </p:cNvSpPr>
              <p:nvPr/>
            </p:nvSpPr>
            <p:spPr bwMode="auto">
              <a:xfrm>
                <a:off x="529" y="1166"/>
                <a:ext cx="245" cy="50"/>
              </a:xfrm>
              <a:custGeom>
                <a:avLst/>
                <a:gdLst>
                  <a:gd name="T0" fmla="*/ 244 w 244"/>
                  <a:gd name="T1" fmla="*/ 50 h 50"/>
                  <a:gd name="T2" fmla="*/ 244 w 244"/>
                  <a:gd name="T3" fmla="*/ 0 h 50"/>
                  <a:gd name="T4" fmla="*/ 0 w 244"/>
                  <a:gd name="T5" fmla="*/ 0 h 50"/>
                  <a:gd name="T6" fmla="*/ 0 w 244"/>
                  <a:gd name="T7" fmla="*/ 50 h 50"/>
                  <a:gd name="T8" fmla="*/ 244 w 244"/>
                  <a:gd name="T9" fmla="*/ 50 h 50"/>
                  <a:gd name="T10" fmla="*/ 244 w 244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0" name="Freeform 52"/>
              <p:cNvSpPr>
                <a:spLocks/>
              </p:cNvSpPr>
              <p:nvPr/>
            </p:nvSpPr>
            <p:spPr bwMode="auto">
              <a:xfrm>
                <a:off x="529" y="1273"/>
                <a:ext cx="245" cy="50"/>
              </a:xfrm>
              <a:custGeom>
                <a:avLst/>
                <a:gdLst>
                  <a:gd name="T0" fmla="*/ 244 w 244"/>
                  <a:gd name="T1" fmla="*/ 51 h 51"/>
                  <a:gd name="T2" fmla="*/ 244 w 244"/>
                  <a:gd name="T3" fmla="*/ 0 h 51"/>
                  <a:gd name="T4" fmla="*/ 0 w 244"/>
                  <a:gd name="T5" fmla="*/ 0 h 51"/>
                  <a:gd name="T6" fmla="*/ 0 w 244"/>
                  <a:gd name="T7" fmla="*/ 51 h 51"/>
                  <a:gd name="T8" fmla="*/ 244 w 244"/>
                  <a:gd name="T9" fmla="*/ 51 h 51"/>
                  <a:gd name="T10" fmla="*/ 244 w 244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1"/>
                  <a:gd name="T20" fmla="*/ 244 w 244"/>
                  <a:gd name="T21" fmla="*/ 51 h 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1">
                    <a:moveTo>
                      <a:pt x="244" y="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244" y="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1" name="Freeform 53"/>
              <p:cNvSpPr>
                <a:spLocks/>
              </p:cNvSpPr>
              <p:nvPr/>
            </p:nvSpPr>
            <p:spPr bwMode="auto">
              <a:xfrm>
                <a:off x="529" y="1166"/>
                <a:ext cx="245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7" name="Group 54"/>
            <p:cNvGrpSpPr>
              <a:grpSpLocks/>
            </p:cNvGrpSpPr>
            <p:nvPr userDrawn="1"/>
          </p:nvGrpSpPr>
          <p:grpSpPr bwMode="auto">
            <a:xfrm>
              <a:off x="2475962" y="6602412"/>
              <a:ext cx="191814" cy="123448"/>
              <a:chOff x="1117" y="2394"/>
              <a:chExt cx="245" cy="157"/>
            </a:xfrm>
          </p:grpSpPr>
          <p:sp>
            <p:nvSpPr>
              <p:cNvPr id="197" name="Freeform 55"/>
              <p:cNvSpPr>
                <a:spLocks/>
              </p:cNvSpPr>
              <p:nvPr/>
            </p:nvSpPr>
            <p:spPr bwMode="auto">
              <a:xfrm>
                <a:off x="1117" y="2394"/>
                <a:ext cx="245" cy="157"/>
              </a:xfrm>
              <a:custGeom>
                <a:avLst/>
                <a:gdLst>
                  <a:gd name="T0" fmla="*/ 244 w 244"/>
                  <a:gd name="T1" fmla="*/ 157 h 157"/>
                  <a:gd name="T2" fmla="*/ 0 w 244"/>
                  <a:gd name="T3" fmla="*/ 157 h 157"/>
                  <a:gd name="T4" fmla="*/ 0 w 244"/>
                  <a:gd name="T5" fmla="*/ 0 h 157"/>
                  <a:gd name="T6" fmla="*/ 244 w 244"/>
                  <a:gd name="T7" fmla="*/ 0 h 157"/>
                  <a:gd name="T8" fmla="*/ 244 w 244"/>
                  <a:gd name="T9" fmla="*/ 157 h 157"/>
                  <a:gd name="T10" fmla="*/ 244 w 244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7"/>
                  <a:gd name="T20" fmla="*/ 244 w 244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7">
                    <a:moveTo>
                      <a:pt x="244" y="157"/>
                    </a:moveTo>
                    <a:lnTo>
                      <a:pt x="0" y="157"/>
                    </a:lnTo>
                    <a:lnTo>
                      <a:pt x="0" y="0"/>
                    </a:lnTo>
                    <a:lnTo>
                      <a:pt x="244" y="0"/>
                    </a:lnTo>
                    <a:lnTo>
                      <a:pt x="244" y="15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8" name="Freeform 56"/>
              <p:cNvSpPr>
                <a:spLocks/>
              </p:cNvSpPr>
              <p:nvPr/>
            </p:nvSpPr>
            <p:spPr bwMode="auto">
              <a:xfrm>
                <a:off x="1117" y="2394"/>
                <a:ext cx="34" cy="34"/>
              </a:xfrm>
              <a:custGeom>
                <a:avLst/>
                <a:gdLst>
                  <a:gd name="T0" fmla="*/ 35 w 35"/>
                  <a:gd name="T1" fmla="*/ 34 h 34"/>
                  <a:gd name="T2" fmla="*/ 0 w 35"/>
                  <a:gd name="T3" fmla="*/ 34 h 34"/>
                  <a:gd name="T4" fmla="*/ 0 w 35"/>
                  <a:gd name="T5" fmla="*/ 0 h 34"/>
                  <a:gd name="T6" fmla="*/ 35 w 35"/>
                  <a:gd name="T7" fmla="*/ 0 h 34"/>
                  <a:gd name="T8" fmla="*/ 35 w 35"/>
                  <a:gd name="T9" fmla="*/ 34 h 34"/>
                  <a:gd name="T10" fmla="*/ 35 w 35"/>
                  <a:gd name="T11" fmla="*/ 34 h 3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34"/>
                  <a:gd name="T20" fmla="*/ 35 w 35"/>
                  <a:gd name="T21" fmla="*/ 34 h 3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34">
                    <a:moveTo>
                      <a:pt x="35" y="34"/>
                    </a:moveTo>
                    <a:lnTo>
                      <a:pt x="0" y="34"/>
                    </a:lnTo>
                    <a:lnTo>
                      <a:pt x="0" y="0"/>
                    </a:lnTo>
                    <a:lnTo>
                      <a:pt x="35" y="0"/>
                    </a:lnTo>
                    <a:lnTo>
                      <a:pt x="35" y="34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9" name="Freeform 57"/>
              <p:cNvSpPr>
                <a:spLocks/>
              </p:cNvSpPr>
              <p:nvPr/>
            </p:nvSpPr>
            <p:spPr bwMode="auto">
              <a:xfrm>
                <a:off x="1117" y="2444"/>
                <a:ext cx="34" cy="34"/>
              </a:xfrm>
              <a:custGeom>
                <a:avLst/>
                <a:gdLst>
                  <a:gd name="T0" fmla="*/ 35 w 35"/>
                  <a:gd name="T1" fmla="*/ 33 h 33"/>
                  <a:gd name="T2" fmla="*/ 0 w 35"/>
                  <a:gd name="T3" fmla="*/ 33 h 33"/>
                  <a:gd name="T4" fmla="*/ 0 w 35"/>
                  <a:gd name="T5" fmla="*/ 0 h 33"/>
                  <a:gd name="T6" fmla="*/ 35 w 35"/>
                  <a:gd name="T7" fmla="*/ 0 h 33"/>
                  <a:gd name="T8" fmla="*/ 35 w 35"/>
                  <a:gd name="T9" fmla="*/ 33 h 33"/>
                  <a:gd name="T10" fmla="*/ 35 w 35"/>
                  <a:gd name="T11" fmla="*/ 33 h 3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33"/>
                  <a:gd name="T20" fmla="*/ 35 w 35"/>
                  <a:gd name="T21" fmla="*/ 33 h 3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33">
                    <a:moveTo>
                      <a:pt x="35" y="33"/>
                    </a:moveTo>
                    <a:lnTo>
                      <a:pt x="0" y="33"/>
                    </a:lnTo>
                    <a:lnTo>
                      <a:pt x="0" y="0"/>
                    </a:lnTo>
                    <a:lnTo>
                      <a:pt x="35" y="0"/>
                    </a:lnTo>
                    <a:lnTo>
                      <a:pt x="35" y="33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0" name="Freeform 58"/>
              <p:cNvSpPr>
                <a:spLocks/>
              </p:cNvSpPr>
              <p:nvPr/>
            </p:nvSpPr>
            <p:spPr bwMode="auto">
              <a:xfrm>
                <a:off x="1175" y="2394"/>
                <a:ext cx="22" cy="34"/>
              </a:xfrm>
              <a:custGeom>
                <a:avLst/>
                <a:gdLst>
                  <a:gd name="T0" fmla="*/ 36 w 36"/>
                  <a:gd name="T1" fmla="*/ 34 h 34"/>
                  <a:gd name="T2" fmla="*/ 0 w 36"/>
                  <a:gd name="T3" fmla="*/ 34 h 34"/>
                  <a:gd name="T4" fmla="*/ 0 w 36"/>
                  <a:gd name="T5" fmla="*/ 0 h 34"/>
                  <a:gd name="T6" fmla="*/ 36 w 36"/>
                  <a:gd name="T7" fmla="*/ 0 h 34"/>
                  <a:gd name="T8" fmla="*/ 36 w 36"/>
                  <a:gd name="T9" fmla="*/ 34 h 34"/>
                  <a:gd name="T10" fmla="*/ 36 w 36"/>
                  <a:gd name="T11" fmla="*/ 34 h 3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"/>
                  <a:gd name="T19" fmla="*/ 0 h 34"/>
                  <a:gd name="T20" fmla="*/ 36 w 36"/>
                  <a:gd name="T21" fmla="*/ 34 h 3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" h="34">
                    <a:moveTo>
                      <a:pt x="36" y="34"/>
                    </a:moveTo>
                    <a:lnTo>
                      <a:pt x="0" y="34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34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1" name="Freeform 59"/>
              <p:cNvSpPr>
                <a:spLocks/>
              </p:cNvSpPr>
              <p:nvPr/>
            </p:nvSpPr>
            <p:spPr bwMode="auto">
              <a:xfrm>
                <a:off x="1175" y="2444"/>
                <a:ext cx="22" cy="34"/>
              </a:xfrm>
              <a:custGeom>
                <a:avLst/>
                <a:gdLst>
                  <a:gd name="T0" fmla="*/ 36 w 36"/>
                  <a:gd name="T1" fmla="*/ 33 h 33"/>
                  <a:gd name="T2" fmla="*/ 0 w 36"/>
                  <a:gd name="T3" fmla="*/ 33 h 33"/>
                  <a:gd name="T4" fmla="*/ 0 w 36"/>
                  <a:gd name="T5" fmla="*/ 0 h 33"/>
                  <a:gd name="T6" fmla="*/ 36 w 36"/>
                  <a:gd name="T7" fmla="*/ 0 h 33"/>
                  <a:gd name="T8" fmla="*/ 36 w 36"/>
                  <a:gd name="T9" fmla="*/ 33 h 33"/>
                  <a:gd name="T10" fmla="*/ 36 w 36"/>
                  <a:gd name="T11" fmla="*/ 33 h 3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"/>
                  <a:gd name="T19" fmla="*/ 0 h 33"/>
                  <a:gd name="T20" fmla="*/ 36 w 36"/>
                  <a:gd name="T21" fmla="*/ 33 h 3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" h="33">
                    <a:moveTo>
                      <a:pt x="36" y="33"/>
                    </a:moveTo>
                    <a:lnTo>
                      <a:pt x="0" y="33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33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2" name="Freeform 60"/>
              <p:cNvSpPr>
                <a:spLocks/>
              </p:cNvSpPr>
              <p:nvPr/>
            </p:nvSpPr>
            <p:spPr bwMode="auto">
              <a:xfrm>
                <a:off x="1117" y="2501"/>
                <a:ext cx="245" cy="16"/>
              </a:xfrm>
              <a:custGeom>
                <a:avLst/>
                <a:gdLst>
                  <a:gd name="T0" fmla="*/ 244 w 244"/>
                  <a:gd name="T1" fmla="*/ 0 h 17"/>
                  <a:gd name="T2" fmla="*/ 0 w 244"/>
                  <a:gd name="T3" fmla="*/ 0 h 17"/>
                  <a:gd name="T4" fmla="*/ 0 w 244"/>
                  <a:gd name="T5" fmla="*/ 17 h 17"/>
                  <a:gd name="T6" fmla="*/ 244 w 244"/>
                  <a:gd name="T7" fmla="*/ 17 h 17"/>
                  <a:gd name="T8" fmla="*/ 244 w 244"/>
                  <a:gd name="T9" fmla="*/ 0 h 17"/>
                  <a:gd name="T10" fmla="*/ 244 w 244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7"/>
                  <a:gd name="T20" fmla="*/ 244 w 24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7">
                    <a:moveTo>
                      <a:pt x="244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244" y="17"/>
                    </a:lnTo>
                    <a:lnTo>
                      <a:pt x="244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3" name="Freeform 61"/>
              <p:cNvSpPr>
                <a:spLocks/>
              </p:cNvSpPr>
              <p:nvPr/>
            </p:nvSpPr>
            <p:spPr bwMode="auto">
              <a:xfrm>
                <a:off x="1117" y="2535"/>
                <a:ext cx="245" cy="16"/>
              </a:xfrm>
              <a:custGeom>
                <a:avLst/>
                <a:gdLst>
                  <a:gd name="T0" fmla="*/ 244 w 244"/>
                  <a:gd name="T1" fmla="*/ 0 h 17"/>
                  <a:gd name="T2" fmla="*/ 0 w 244"/>
                  <a:gd name="T3" fmla="*/ 0 h 17"/>
                  <a:gd name="T4" fmla="*/ 0 w 244"/>
                  <a:gd name="T5" fmla="*/ 17 h 17"/>
                  <a:gd name="T6" fmla="*/ 244 w 244"/>
                  <a:gd name="T7" fmla="*/ 17 h 17"/>
                  <a:gd name="T8" fmla="*/ 244 w 244"/>
                  <a:gd name="T9" fmla="*/ 0 h 17"/>
                  <a:gd name="T10" fmla="*/ 244 w 244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7"/>
                  <a:gd name="T20" fmla="*/ 244 w 24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7">
                    <a:moveTo>
                      <a:pt x="244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244" y="17"/>
                    </a:lnTo>
                    <a:lnTo>
                      <a:pt x="244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4" name="Freeform 62"/>
              <p:cNvSpPr>
                <a:spLocks/>
              </p:cNvSpPr>
              <p:nvPr/>
            </p:nvSpPr>
            <p:spPr bwMode="auto">
              <a:xfrm>
                <a:off x="1212" y="2428"/>
                <a:ext cx="150" cy="18"/>
              </a:xfrm>
              <a:custGeom>
                <a:avLst/>
                <a:gdLst>
                  <a:gd name="T0" fmla="*/ 149 w 149"/>
                  <a:gd name="T1" fmla="*/ 0 h 17"/>
                  <a:gd name="T2" fmla="*/ 0 w 149"/>
                  <a:gd name="T3" fmla="*/ 0 h 17"/>
                  <a:gd name="T4" fmla="*/ 0 w 149"/>
                  <a:gd name="T5" fmla="*/ 17 h 17"/>
                  <a:gd name="T6" fmla="*/ 149 w 149"/>
                  <a:gd name="T7" fmla="*/ 17 h 17"/>
                  <a:gd name="T8" fmla="*/ 149 w 149"/>
                  <a:gd name="T9" fmla="*/ 0 h 17"/>
                  <a:gd name="T10" fmla="*/ 149 w 149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17"/>
                  <a:gd name="T20" fmla="*/ 149 w 149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17">
                    <a:moveTo>
                      <a:pt x="149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149" y="17"/>
                    </a:lnTo>
                    <a:lnTo>
                      <a:pt x="149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5" name="Freeform 63"/>
              <p:cNvSpPr>
                <a:spLocks/>
              </p:cNvSpPr>
              <p:nvPr/>
            </p:nvSpPr>
            <p:spPr bwMode="auto">
              <a:xfrm>
                <a:off x="1212" y="2394"/>
                <a:ext cx="150" cy="16"/>
              </a:xfrm>
              <a:custGeom>
                <a:avLst/>
                <a:gdLst>
                  <a:gd name="T0" fmla="*/ 149 w 149"/>
                  <a:gd name="T1" fmla="*/ 0 h 17"/>
                  <a:gd name="T2" fmla="*/ 0 w 149"/>
                  <a:gd name="T3" fmla="*/ 0 h 17"/>
                  <a:gd name="T4" fmla="*/ 0 w 149"/>
                  <a:gd name="T5" fmla="*/ 17 h 17"/>
                  <a:gd name="T6" fmla="*/ 149 w 149"/>
                  <a:gd name="T7" fmla="*/ 17 h 17"/>
                  <a:gd name="T8" fmla="*/ 149 w 149"/>
                  <a:gd name="T9" fmla="*/ 0 h 17"/>
                  <a:gd name="T10" fmla="*/ 149 w 149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17"/>
                  <a:gd name="T20" fmla="*/ 149 w 149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17">
                    <a:moveTo>
                      <a:pt x="149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149" y="17"/>
                    </a:lnTo>
                    <a:lnTo>
                      <a:pt x="149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6" name="Freeform 64"/>
              <p:cNvSpPr>
                <a:spLocks/>
              </p:cNvSpPr>
              <p:nvPr/>
            </p:nvSpPr>
            <p:spPr bwMode="auto">
              <a:xfrm>
                <a:off x="1212" y="2460"/>
                <a:ext cx="150" cy="18"/>
              </a:xfrm>
              <a:custGeom>
                <a:avLst/>
                <a:gdLst>
                  <a:gd name="T0" fmla="*/ 149 w 149"/>
                  <a:gd name="T1" fmla="*/ 0 h 17"/>
                  <a:gd name="T2" fmla="*/ 0 w 149"/>
                  <a:gd name="T3" fmla="*/ 0 h 17"/>
                  <a:gd name="T4" fmla="*/ 0 w 149"/>
                  <a:gd name="T5" fmla="*/ 17 h 17"/>
                  <a:gd name="T6" fmla="*/ 149 w 149"/>
                  <a:gd name="T7" fmla="*/ 17 h 17"/>
                  <a:gd name="T8" fmla="*/ 149 w 149"/>
                  <a:gd name="T9" fmla="*/ 0 h 17"/>
                  <a:gd name="T10" fmla="*/ 149 w 149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17"/>
                  <a:gd name="T20" fmla="*/ 149 w 149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17">
                    <a:moveTo>
                      <a:pt x="149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149" y="17"/>
                    </a:lnTo>
                    <a:lnTo>
                      <a:pt x="149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7" name="Freeform 65"/>
              <p:cNvSpPr>
                <a:spLocks/>
              </p:cNvSpPr>
              <p:nvPr/>
            </p:nvSpPr>
            <p:spPr bwMode="auto">
              <a:xfrm>
                <a:off x="1117" y="2394"/>
                <a:ext cx="245" cy="157"/>
              </a:xfrm>
              <a:custGeom>
                <a:avLst/>
                <a:gdLst>
                  <a:gd name="T0" fmla="*/ 244 w 244"/>
                  <a:gd name="T1" fmla="*/ 157 h 157"/>
                  <a:gd name="T2" fmla="*/ 244 w 244"/>
                  <a:gd name="T3" fmla="*/ 0 h 157"/>
                  <a:gd name="T4" fmla="*/ 0 w 244"/>
                  <a:gd name="T5" fmla="*/ 0 h 157"/>
                  <a:gd name="T6" fmla="*/ 0 w 244"/>
                  <a:gd name="T7" fmla="*/ 157 h 157"/>
                  <a:gd name="T8" fmla="*/ 244 w 244"/>
                  <a:gd name="T9" fmla="*/ 157 h 157"/>
                  <a:gd name="T10" fmla="*/ 244 w 244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7"/>
                  <a:gd name="T20" fmla="*/ 244 w 244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7">
                    <a:moveTo>
                      <a:pt x="244" y="157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4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8" name="Group 66"/>
            <p:cNvGrpSpPr>
              <a:grpSpLocks/>
            </p:cNvGrpSpPr>
            <p:nvPr userDrawn="1"/>
          </p:nvGrpSpPr>
          <p:grpSpPr bwMode="auto">
            <a:xfrm>
              <a:off x="6685215" y="6602412"/>
              <a:ext cx="193786" cy="122262"/>
              <a:chOff x="1592" y="2897"/>
              <a:chExt cx="247" cy="156"/>
            </a:xfrm>
          </p:grpSpPr>
          <p:sp>
            <p:nvSpPr>
              <p:cNvPr id="182" name="Freeform 67"/>
              <p:cNvSpPr>
                <a:spLocks/>
              </p:cNvSpPr>
              <p:nvPr/>
            </p:nvSpPr>
            <p:spPr bwMode="auto">
              <a:xfrm>
                <a:off x="1592" y="2897"/>
                <a:ext cx="247" cy="155"/>
              </a:xfrm>
              <a:custGeom>
                <a:avLst/>
                <a:gdLst>
                  <a:gd name="T0" fmla="*/ 0 w 245"/>
                  <a:gd name="T1" fmla="*/ 156 h 156"/>
                  <a:gd name="T2" fmla="*/ 0 w 245"/>
                  <a:gd name="T3" fmla="*/ 0 h 156"/>
                  <a:gd name="T4" fmla="*/ 245 w 245"/>
                  <a:gd name="T5" fmla="*/ 0 h 156"/>
                  <a:gd name="T6" fmla="*/ 245 w 245"/>
                  <a:gd name="T7" fmla="*/ 156 h 156"/>
                  <a:gd name="T8" fmla="*/ 0 w 245"/>
                  <a:gd name="T9" fmla="*/ 156 h 156"/>
                  <a:gd name="T10" fmla="*/ 0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0" y="156"/>
                    </a:moveTo>
                    <a:lnTo>
                      <a:pt x="0" y="0"/>
                    </a:lnTo>
                    <a:lnTo>
                      <a:pt x="245" y="0"/>
                    </a:lnTo>
                    <a:lnTo>
                      <a:pt x="245" y="156"/>
                    </a:lnTo>
                    <a:lnTo>
                      <a:pt x="0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3" name="Freeform 68"/>
              <p:cNvSpPr>
                <a:spLocks/>
              </p:cNvSpPr>
              <p:nvPr/>
            </p:nvSpPr>
            <p:spPr bwMode="auto">
              <a:xfrm>
                <a:off x="1592" y="2897"/>
                <a:ext cx="247" cy="155"/>
              </a:xfrm>
              <a:custGeom>
                <a:avLst/>
                <a:gdLst>
                  <a:gd name="T0" fmla="*/ 0 w 245"/>
                  <a:gd name="T1" fmla="*/ 67 h 156"/>
                  <a:gd name="T2" fmla="*/ 114 w 245"/>
                  <a:gd name="T3" fmla="*/ 67 h 156"/>
                  <a:gd name="T4" fmla="*/ 114 w 245"/>
                  <a:gd name="T5" fmla="*/ 0 h 156"/>
                  <a:gd name="T6" fmla="*/ 137 w 245"/>
                  <a:gd name="T7" fmla="*/ 0 h 156"/>
                  <a:gd name="T8" fmla="*/ 137 w 245"/>
                  <a:gd name="T9" fmla="*/ 67 h 156"/>
                  <a:gd name="T10" fmla="*/ 245 w 245"/>
                  <a:gd name="T11" fmla="*/ 67 h 156"/>
                  <a:gd name="T12" fmla="*/ 245 w 245"/>
                  <a:gd name="T13" fmla="*/ 89 h 156"/>
                  <a:gd name="T14" fmla="*/ 137 w 245"/>
                  <a:gd name="T15" fmla="*/ 89 h 156"/>
                  <a:gd name="T16" fmla="*/ 137 w 245"/>
                  <a:gd name="T17" fmla="*/ 156 h 156"/>
                  <a:gd name="T18" fmla="*/ 114 w 245"/>
                  <a:gd name="T19" fmla="*/ 156 h 156"/>
                  <a:gd name="T20" fmla="*/ 114 w 245"/>
                  <a:gd name="T21" fmla="*/ 89 h 156"/>
                  <a:gd name="T22" fmla="*/ 0 w 245"/>
                  <a:gd name="T23" fmla="*/ 89 h 156"/>
                  <a:gd name="T24" fmla="*/ 0 w 245"/>
                  <a:gd name="T25" fmla="*/ 67 h 156"/>
                  <a:gd name="T26" fmla="*/ 0 w 245"/>
                  <a:gd name="T27" fmla="*/ 67 h 15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45"/>
                  <a:gd name="T43" fmla="*/ 0 h 156"/>
                  <a:gd name="T44" fmla="*/ 245 w 245"/>
                  <a:gd name="T45" fmla="*/ 156 h 15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45" h="156">
                    <a:moveTo>
                      <a:pt x="0" y="67"/>
                    </a:moveTo>
                    <a:lnTo>
                      <a:pt x="114" y="67"/>
                    </a:lnTo>
                    <a:lnTo>
                      <a:pt x="114" y="0"/>
                    </a:lnTo>
                    <a:lnTo>
                      <a:pt x="137" y="0"/>
                    </a:lnTo>
                    <a:lnTo>
                      <a:pt x="137" y="67"/>
                    </a:lnTo>
                    <a:lnTo>
                      <a:pt x="245" y="67"/>
                    </a:lnTo>
                    <a:lnTo>
                      <a:pt x="245" y="89"/>
                    </a:lnTo>
                    <a:lnTo>
                      <a:pt x="137" y="89"/>
                    </a:lnTo>
                    <a:lnTo>
                      <a:pt x="137" y="156"/>
                    </a:lnTo>
                    <a:lnTo>
                      <a:pt x="114" y="156"/>
                    </a:lnTo>
                    <a:lnTo>
                      <a:pt x="114" y="89"/>
                    </a:lnTo>
                    <a:lnTo>
                      <a:pt x="0" y="89"/>
                    </a:lnTo>
                    <a:lnTo>
                      <a:pt x="0" y="67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4" name="Freeform 69"/>
              <p:cNvSpPr>
                <a:spLocks/>
              </p:cNvSpPr>
              <p:nvPr/>
            </p:nvSpPr>
            <p:spPr bwMode="auto">
              <a:xfrm>
                <a:off x="1742" y="2897"/>
                <a:ext cx="67" cy="50"/>
              </a:xfrm>
              <a:custGeom>
                <a:avLst/>
                <a:gdLst>
                  <a:gd name="T0" fmla="*/ 0 w 66"/>
                  <a:gd name="T1" fmla="*/ 0 h 50"/>
                  <a:gd name="T2" fmla="*/ 0 w 66"/>
                  <a:gd name="T3" fmla="*/ 50 h 50"/>
                  <a:gd name="T4" fmla="*/ 66 w 66"/>
                  <a:gd name="T5" fmla="*/ 0 h 50"/>
                  <a:gd name="T6" fmla="*/ 0 w 66"/>
                  <a:gd name="T7" fmla="*/ 0 h 50"/>
                  <a:gd name="T8" fmla="*/ 0 w 66"/>
                  <a:gd name="T9" fmla="*/ 0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"/>
                  <a:gd name="T16" fmla="*/ 0 h 50"/>
                  <a:gd name="T17" fmla="*/ 66 w 66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" h="50">
                    <a:moveTo>
                      <a:pt x="0" y="0"/>
                    </a:moveTo>
                    <a:lnTo>
                      <a:pt x="0" y="50"/>
                    </a:lnTo>
                    <a:lnTo>
                      <a:pt x="6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5" name="Freeform 70"/>
              <p:cNvSpPr>
                <a:spLocks/>
              </p:cNvSpPr>
              <p:nvPr/>
            </p:nvSpPr>
            <p:spPr bwMode="auto">
              <a:xfrm>
                <a:off x="1778" y="2913"/>
                <a:ext cx="61" cy="40"/>
              </a:xfrm>
              <a:custGeom>
                <a:avLst/>
                <a:gdLst>
                  <a:gd name="T0" fmla="*/ 0 w 60"/>
                  <a:gd name="T1" fmla="*/ 39 h 39"/>
                  <a:gd name="T2" fmla="*/ 60 w 60"/>
                  <a:gd name="T3" fmla="*/ 39 h 39"/>
                  <a:gd name="T4" fmla="*/ 60 w 60"/>
                  <a:gd name="T5" fmla="*/ 0 h 39"/>
                  <a:gd name="T6" fmla="*/ 0 w 60"/>
                  <a:gd name="T7" fmla="*/ 39 h 39"/>
                  <a:gd name="T8" fmla="*/ 0 w 60"/>
                  <a:gd name="T9" fmla="*/ 39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"/>
                  <a:gd name="T16" fmla="*/ 0 h 39"/>
                  <a:gd name="T17" fmla="*/ 60 w 60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" h="39">
                    <a:moveTo>
                      <a:pt x="0" y="39"/>
                    </a:moveTo>
                    <a:lnTo>
                      <a:pt x="60" y="39"/>
                    </a:lnTo>
                    <a:lnTo>
                      <a:pt x="60" y="0"/>
                    </a:lnTo>
                    <a:lnTo>
                      <a:pt x="0" y="39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6" name="Freeform 71"/>
              <p:cNvSpPr>
                <a:spLocks/>
              </p:cNvSpPr>
              <p:nvPr/>
            </p:nvSpPr>
            <p:spPr bwMode="auto">
              <a:xfrm>
                <a:off x="1742" y="2897"/>
                <a:ext cx="97" cy="57"/>
              </a:xfrm>
              <a:custGeom>
                <a:avLst/>
                <a:gdLst>
                  <a:gd name="T0" fmla="*/ 0 w 96"/>
                  <a:gd name="T1" fmla="*/ 56 h 56"/>
                  <a:gd name="T2" fmla="*/ 78 w 96"/>
                  <a:gd name="T3" fmla="*/ 0 h 56"/>
                  <a:gd name="T4" fmla="*/ 96 w 96"/>
                  <a:gd name="T5" fmla="*/ 0 h 56"/>
                  <a:gd name="T6" fmla="*/ 18 w 96"/>
                  <a:gd name="T7" fmla="*/ 56 h 56"/>
                  <a:gd name="T8" fmla="*/ 0 w 96"/>
                  <a:gd name="T9" fmla="*/ 56 h 56"/>
                  <a:gd name="T10" fmla="*/ 0 w 96"/>
                  <a:gd name="T11" fmla="*/ 56 h 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6"/>
                  <a:gd name="T19" fmla="*/ 0 h 56"/>
                  <a:gd name="T20" fmla="*/ 96 w 96"/>
                  <a:gd name="T21" fmla="*/ 56 h 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6" h="56">
                    <a:moveTo>
                      <a:pt x="0" y="56"/>
                    </a:moveTo>
                    <a:lnTo>
                      <a:pt x="78" y="0"/>
                    </a:lnTo>
                    <a:lnTo>
                      <a:pt x="96" y="0"/>
                    </a:lnTo>
                    <a:lnTo>
                      <a:pt x="18" y="56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7" name="Freeform 72"/>
              <p:cNvSpPr>
                <a:spLocks/>
              </p:cNvSpPr>
              <p:nvPr/>
            </p:nvSpPr>
            <p:spPr bwMode="auto">
              <a:xfrm>
                <a:off x="1616" y="2897"/>
                <a:ext cx="77" cy="44"/>
              </a:xfrm>
              <a:custGeom>
                <a:avLst/>
                <a:gdLst>
                  <a:gd name="T0" fmla="*/ 78 w 78"/>
                  <a:gd name="T1" fmla="*/ 0 h 45"/>
                  <a:gd name="T2" fmla="*/ 78 w 78"/>
                  <a:gd name="T3" fmla="*/ 45 h 45"/>
                  <a:gd name="T4" fmla="*/ 0 w 78"/>
                  <a:gd name="T5" fmla="*/ 0 h 45"/>
                  <a:gd name="T6" fmla="*/ 78 w 78"/>
                  <a:gd name="T7" fmla="*/ 0 h 45"/>
                  <a:gd name="T8" fmla="*/ 78 w 78"/>
                  <a:gd name="T9" fmla="*/ 0 h 4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45"/>
                  <a:gd name="T17" fmla="*/ 78 w 78"/>
                  <a:gd name="T18" fmla="*/ 45 h 4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45">
                    <a:moveTo>
                      <a:pt x="78" y="0"/>
                    </a:moveTo>
                    <a:lnTo>
                      <a:pt x="78" y="45"/>
                    </a:lnTo>
                    <a:lnTo>
                      <a:pt x="0" y="0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8" name="Freeform 73"/>
              <p:cNvSpPr>
                <a:spLocks/>
              </p:cNvSpPr>
              <p:nvPr/>
            </p:nvSpPr>
            <p:spPr bwMode="auto">
              <a:xfrm>
                <a:off x="1592" y="2913"/>
                <a:ext cx="61" cy="40"/>
              </a:xfrm>
              <a:custGeom>
                <a:avLst/>
                <a:gdLst>
                  <a:gd name="T0" fmla="*/ 60 w 60"/>
                  <a:gd name="T1" fmla="*/ 39 h 39"/>
                  <a:gd name="T2" fmla="*/ 0 w 60"/>
                  <a:gd name="T3" fmla="*/ 39 h 39"/>
                  <a:gd name="T4" fmla="*/ 0 w 60"/>
                  <a:gd name="T5" fmla="*/ 0 h 39"/>
                  <a:gd name="T6" fmla="*/ 60 w 60"/>
                  <a:gd name="T7" fmla="*/ 39 h 39"/>
                  <a:gd name="T8" fmla="*/ 60 w 60"/>
                  <a:gd name="T9" fmla="*/ 39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"/>
                  <a:gd name="T16" fmla="*/ 0 h 39"/>
                  <a:gd name="T17" fmla="*/ 60 w 60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" h="39">
                    <a:moveTo>
                      <a:pt x="60" y="39"/>
                    </a:moveTo>
                    <a:lnTo>
                      <a:pt x="0" y="39"/>
                    </a:lnTo>
                    <a:lnTo>
                      <a:pt x="0" y="0"/>
                    </a:lnTo>
                    <a:lnTo>
                      <a:pt x="60" y="39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9" name="Freeform 74"/>
              <p:cNvSpPr>
                <a:spLocks/>
              </p:cNvSpPr>
              <p:nvPr/>
            </p:nvSpPr>
            <p:spPr bwMode="auto">
              <a:xfrm>
                <a:off x="1592" y="2897"/>
                <a:ext cx="95" cy="57"/>
              </a:xfrm>
              <a:custGeom>
                <a:avLst/>
                <a:gdLst>
                  <a:gd name="T0" fmla="*/ 96 w 96"/>
                  <a:gd name="T1" fmla="*/ 56 h 56"/>
                  <a:gd name="T2" fmla="*/ 0 w 96"/>
                  <a:gd name="T3" fmla="*/ 0 h 56"/>
                  <a:gd name="T4" fmla="*/ 6 w 96"/>
                  <a:gd name="T5" fmla="*/ 11 h 56"/>
                  <a:gd name="T6" fmla="*/ 78 w 96"/>
                  <a:gd name="T7" fmla="*/ 56 h 56"/>
                  <a:gd name="T8" fmla="*/ 96 w 96"/>
                  <a:gd name="T9" fmla="*/ 56 h 56"/>
                  <a:gd name="T10" fmla="*/ 96 w 96"/>
                  <a:gd name="T11" fmla="*/ 56 h 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6"/>
                  <a:gd name="T19" fmla="*/ 0 h 56"/>
                  <a:gd name="T20" fmla="*/ 96 w 96"/>
                  <a:gd name="T21" fmla="*/ 56 h 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6" h="56">
                    <a:moveTo>
                      <a:pt x="96" y="56"/>
                    </a:moveTo>
                    <a:lnTo>
                      <a:pt x="0" y="0"/>
                    </a:lnTo>
                    <a:lnTo>
                      <a:pt x="6" y="11"/>
                    </a:lnTo>
                    <a:lnTo>
                      <a:pt x="78" y="56"/>
                    </a:lnTo>
                    <a:lnTo>
                      <a:pt x="96" y="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0" name="Freeform 75"/>
              <p:cNvSpPr>
                <a:spLocks/>
              </p:cNvSpPr>
              <p:nvPr/>
            </p:nvSpPr>
            <p:spPr bwMode="auto">
              <a:xfrm>
                <a:off x="1742" y="3008"/>
                <a:ext cx="73" cy="44"/>
              </a:xfrm>
              <a:custGeom>
                <a:avLst/>
                <a:gdLst>
                  <a:gd name="T0" fmla="*/ 0 w 72"/>
                  <a:gd name="T1" fmla="*/ 44 h 44"/>
                  <a:gd name="T2" fmla="*/ 0 w 72"/>
                  <a:gd name="T3" fmla="*/ 0 h 44"/>
                  <a:gd name="T4" fmla="*/ 72 w 72"/>
                  <a:gd name="T5" fmla="*/ 44 h 44"/>
                  <a:gd name="T6" fmla="*/ 0 w 72"/>
                  <a:gd name="T7" fmla="*/ 44 h 44"/>
                  <a:gd name="T8" fmla="*/ 0 w 72"/>
                  <a:gd name="T9" fmla="*/ 44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2"/>
                  <a:gd name="T16" fmla="*/ 0 h 44"/>
                  <a:gd name="T17" fmla="*/ 72 w 72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2" h="44">
                    <a:moveTo>
                      <a:pt x="0" y="44"/>
                    </a:moveTo>
                    <a:lnTo>
                      <a:pt x="0" y="0"/>
                    </a:lnTo>
                    <a:lnTo>
                      <a:pt x="72" y="44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1" name="Freeform 76"/>
              <p:cNvSpPr>
                <a:spLocks/>
              </p:cNvSpPr>
              <p:nvPr/>
            </p:nvSpPr>
            <p:spPr bwMode="auto">
              <a:xfrm>
                <a:off x="1778" y="2998"/>
                <a:ext cx="61" cy="38"/>
              </a:xfrm>
              <a:custGeom>
                <a:avLst/>
                <a:gdLst>
                  <a:gd name="T0" fmla="*/ 0 w 60"/>
                  <a:gd name="T1" fmla="*/ 0 h 39"/>
                  <a:gd name="T2" fmla="*/ 60 w 60"/>
                  <a:gd name="T3" fmla="*/ 0 h 39"/>
                  <a:gd name="T4" fmla="*/ 60 w 60"/>
                  <a:gd name="T5" fmla="*/ 39 h 39"/>
                  <a:gd name="T6" fmla="*/ 0 w 60"/>
                  <a:gd name="T7" fmla="*/ 0 h 39"/>
                  <a:gd name="T8" fmla="*/ 0 w 60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"/>
                  <a:gd name="T16" fmla="*/ 0 h 39"/>
                  <a:gd name="T17" fmla="*/ 60 w 60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" h="39">
                    <a:moveTo>
                      <a:pt x="0" y="0"/>
                    </a:moveTo>
                    <a:lnTo>
                      <a:pt x="60" y="0"/>
                    </a:lnTo>
                    <a:lnTo>
                      <a:pt x="60" y="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2" name="Freeform 77"/>
              <p:cNvSpPr>
                <a:spLocks/>
              </p:cNvSpPr>
              <p:nvPr/>
            </p:nvSpPr>
            <p:spPr bwMode="auto">
              <a:xfrm>
                <a:off x="1754" y="2998"/>
                <a:ext cx="85" cy="55"/>
              </a:xfrm>
              <a:custGeom>
                <a:avLst/>
                <a:gdLst>
                  <a:gd name="T0" fmla="*/ 0 w 84"/>
                  <a:gd name="T1" fmla="*/ 0 h 55"/>
                  <a:gd name="T2" fmla="*/ 84 w 84"/>
                  <a:gd name="T3" fmla="*/ 55 h 55"/>
                  <a:gd name="T4" fmla="*/ 84 w 84"/>
                  <a:gd name="T5" fmla="*/ 44 h 55"/>
                  <a:gd name="T6" fmla="*/ 18 w 84"/>
                  <a:gd name="T7" fmla="*/ 0 h 55"/>
                  <a:gd name="T8" fmla="*/ 0 w 84"/>
                  <a:gd name="T9" fmla="*/ 0 h 55"/>
                  <a:gd name="T10" fmla="*/ 0 w 84"/>
                  <a:gd name="T11" fmla="*/ 0 h 5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55"/>
                  <a:gd name="T20" fmla="*/ 84 w 84"/>
                  <a:gd name="T21" fmla="*/ 55 h 5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55">
                    <a:moveTo>
                      <a:pt x="0" y="0"/>
                    </a:moveTo>
                    <a:lnTo>
                      <a:pt x="84" y="55"/>
                    </a:lnTo>
                    <a:lnTo>
                      <a:pt x="84" y="44"/>
                    </a:lnTo>
                    <a:lnTo>
                      <a:pt x="1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3" name="Freeform 78"/>
              <p:cNvSpPr>
                <a:spLocks/>
              </p:cNvSpPr>
              <p:nvPr/>
            </p:nvSpPr>
            <p:spPr bwMode="auto">
              <a:xfrm>
                <a:off x="1622" y="3002"/>
                <a:ext cx="71" cy="50"/>
              </a:xfrm>
              <a:custGeom>
                <a:avLst/>
                <a:gdLst>
                  <a:gd name="T0" fmla="*/ 72 w 72"/>
                  <a:gd name="T1" fmla="*/ 50 h 50"/>
                  <a:gd name="T2" fmla="*/ 72 w 72"/>
                  <a:gd name="T3" fmla="*/ 0 h 50"/>
                  <a:gd name="T4" fmla="*/ 0 w 72"/>
                  <a:gd name="T5" fmla="*/ 50 h 50"/>
                  <a:gd name="T6" fmla="*/ 72 w 72"/>
                  <a:gd name="T7" fmla="*/ 50 h 50"/>
                  <a:gd name="T8" fmla="*/ 72 w 72"/>
                  <a:gd name="T9" fmla="*/ 50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2"/>
                  <a:gd name="T16" fmla="*/ 0 h 50"/>
                  <a:gd name="T17" fmla="*/ 72 w 72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2" h="50">
                    <a:moveTo>
                      <a:pt x="72" y="50"/>
                    </a:moveTo>
                    <a:lnTo>
                      <a:pt x="72" y="0"/>
                    </a:lnTo>
                    <a:lnTo>
                      <a:pt x="0" y="50"/>
                    </a:lnTo>
                    <a:lnTo>
                      <a:pt x="72" y="5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4" name="Freeform 79"/>
              <p:cNvSpPr>
                <a:spLocks/>
              </p:cNvSpPr>
              <p:nvPr/>
            </p:nvSpPr>
            <p:spPr bwMode="auto">
              <a:xfrm>
                <a:off x="1592" y="2998"/>
                <a:ext cx="55" cy="38"/>
              </a:xfrm>
              <a:custGeom>
                <a:avLst/>
                <a:gdLst>
                  <a:gd name="T0" fmla="*/ 54 w 54"/>
                  <a:gd name="T1" fmla="*/ 0 h 39"/>
                  <a:gd name="T2" fmla="*/ 0 w 54"/>
                  <a:gd name="T3" fmla="*/ 0 h 39"/>
                  <a:gd name="T4" fmla="*/ 0 w 54"/>
                  <a:gd name="T5" fmla="*/ 39 h 39"/>
                  <a:gd name="T6" fmla="*/ 54 w 54"/>
                  <a:gd name="T7" fmla="*/ 0 h 39"/>
                  <a:gd name="T8" fmla="*/ 54 w 54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"/>
                  <a:gd name="T16" fmla="*/ 0 h 39"/>
                  <a:gd name="T17" fmla="*/ 54 w 54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" h="39">
                    <a:moveTo>
                      <a:pt x="54" y="0"/>
                    </a:moveTo>
                    <a:lnTo>
                      <a:pt x="0" y="0"/>
                    </a:lnTo>
                    <a:lnTo>
                      <a:pt x="0" y="39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5" name="Freeform 80"/>
              <p:cNvSpPr>
                <a:spLocks/>
              </p:cNvSpPr>
              <p:nvPr/>
            </p:nvSpPr>
            <p:spPr bwMode="auto">
              <a:xfrm>
                <a:off x="1598" y="2998"/>
                <a:ext cx="95" cy="55"/>
              </a:xfrm>
              <a:custGeom>
                <a:avLst/>
                <a:gdLst>
                  <a:gd name="T0" fmla="*/ 96 w 96"/>
                  <a:gd name="T1" fmla="*/ 0 h 55"/>
                  <a:gd name="T2" fmla="*/ 18 w 96"/>
                  <a:gd name="T3" fmla="*/ 55 h 55"/>
                  <a:gd name="T4" fmla="*/ 0 w 96"/>
                  <a:gd name="T5" fmla="*/ 55 h 55"/>
                  <a:gd name="T6" fmla="*/ 78 w 96"/>
                  <a:gd name="T7" fmla="*/ 0 h 55"/>
                  <a:gd name="T8" fmla="*/ 96 w 96"/>
                  <a:gd name="T9" fmla="*/ 0 h 55"/>
                  <a:gd name="T10" fmla="*/ 96 w 96"/>
                  <a:gd name="T11" fmla="*/ 0 h 5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6"/>
                  <a:gd name="T19" fmla="*/ 0 h 55"/>
                  <a:gd name="T20" fmla="*/ 96 w 96"/>
                  <a:gd name="T21" fmla="*/ 55 h 5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6" h="55">
                    <a:moveTo>
                      <a:pt x="96" y="0"/>
                    </a:moveTo>
                    <a:lnTo>
                      <a:pt x="18" y="55"/>
                    </a:lnTo>
                    <a:lnTo>
                      <a:pt x="0" y="55"/>
                    </a:lnTo>
                    <a:lnTo>
                      <a:pt x="78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6" name="Freeform 81"/>
              <p:cNvSpPr>
                <a:spLocks/>
              </p:cNvSpPr>
              <p:nvPr/>
            </p:nvSpPr>
            <p:spPr bwMode="auto">
              <a:xfrm>
                <a:off x="1592" y="2897"/>
                <a:ext cx="247" cy="155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9" name="Group 82"/>
            <p:cNvGrpSpPr>
              <a:grpSpLocks/>
            </p:cNvGrpSpPr>
            <p:nvPr userDrawn="1"/>
          </p:nvGrpSpPr>
          <p:grpSpPr bwMode="auto">
            <a:xfrm>
              <a:off x="6189791" y="6602409"/>
              <a:ext cx="191811" cy="121483"/>
              <a:chOff x="1778" y="2004"/>
              <a:chExt cx="246" cy="156"/>
            </a:xfrm>
          </p:grpSpPr>
          <p:sp>
            <p:nvSpPr>
              <p:cNvPr id="179" name="Freeform 83"/>
              <p:cNvSpPr>
                <a:spLocks/>
              </p:cNvSpPr>
              <p:nvPr/>
            </p:nvSpPr>
            <p:spPr bwMode="auto">
              <a:xfrm>
                <a:off x="1778" y="2004"/>
                <a:ext cx="246" cy="156"/>
              </a:xfrm>
              <a:custGeom>
                <a:avLst/>
                <a:gdLst>
                  <a:gd name="T0" fmla="*/ 1573 w 239"/>
                  <a:gd name="T1" fmla="*/ 2942 h 151"/>
                  <a:gd name="T2" fmla="*/ 1573 w 239"/>
                  <a:gd name="T3" fmla="*/ 0 h 151"/>
                  <a:gd name="T4" fmla="*/ 0 w 239"/>
                  <a:gd name="T5" fmla="*/ 0 h 151"/>
                  <a:gd name="T6" fmla="*/ 0 w 239"/>
                  <a:gd name="T7" fmla="*/ 2942 h 151"/>
                  <a:gd name="T8" fmla="*/ 1573 w 239"/>
                  <a:gd name="T9" fmla="*/ 2942 h 151"/>
                  <a:gd name="T10" fmla="*/ 1573 w 239"/>
                  <a:gd name="T11" fmla="*/ 2942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9"/>
                  <a:gd name="T19" fmla="*/ 0 h 151"/>
                  <a:gd name="T20" fmla="*/ 239 w 239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9" h="151">
                    <a:moveTo>
                      <a:pt x="239" y="151"/>
                    </a:moveTo>
                    <a:lnTo>
                      <a:pt x="239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39" y="1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0" name="Freeform 84"/>
              <p:cNvSpPr>
                <a:spLocks/>
              </p:cNvSpPr>
              <p:nvPr/>
            </p:nvSpPr>
            <p:spPr bwMode="auto">
              <a:xfrm>
                <a:off x="1845" y="2026"/>
                <a:ext cx="120" cy="118"/>
              </a:xfrm>
              <a:custGeom>
                <a:avLst/>
                <a:gdLst>
                  <a:gd name="T0" fmla="*/ 77 w 119"/>
                  <a:gd name="T1" fmla="*/ 78 h 117"/>
                  <a:gd name="T2" fmla="*/ 119 w 119"/>
                  <a:gd name="T3" fmla="*/ 78 h 117"/>
                  <a:gd name="T4" fmla="*/ 119 w 119"/>
                  <a:gd name="T5" fmla="*/ 44 h 117"/>
                  <a:gd name="T6" fmla="*/ 77 w 119"/>
                  <a:gd name="T7" fmla="*/ 44 h 117"/>
                  <a:gd name="T8" fmla="*/ 77 w 119"/>
                  <a:gd name="T9" fmla="*/ 0 h 117"/>
                  <a:gd name="T10" fmla="*/ 42 w 119"/>
                  <a:gd name="T11" fmla="*/ 0 h 117"/>
                  <a:gd name="T12" fmla="*/ 42 w 119"/>
                  <a:gd name="T13" fmla="*/ 44 h 117"/>
                  <a:gd name="T14" fmla="*/ 0 w 119"/>
                  <a:gd name="T15" fmla="*/ 44 h 117"/>
                  <a:gd name="T16" fmla="*/ 0 w 119"/>
                  <a:gd name="T17" fmla="*/ 78 h 117"/>
                  <a:gd name="T18" fmla="*/ 42 w 119"/>
                  <a:gd name="T19" fmla="*/ 78 h 117"/>
                  <a:gd name="T20" fmla="*/ 42 w 119"/>
                  <a:gd name="T21" fmla="*/ 117 h 117"/>
                  <a:gd name="T22" fmla="*/ 77 w 119"/>
                  <a:gd name="T23" fmla="*/ 117 h 117"/>
                  <a:gd name="T24" fmla="*/ 77 w 119"/>
                  <a:gd name="T25" fmla="*/ 78 h 117"/>
                  <a:gd name="T26" fmla="*/ 77 w 119"/>
                  <a:gd name="T27" fmla="*/ 78 h 11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9"/>
                  <a:gd name="T43" fmla="*/ 0 h 117"/>
                  <a:gd name="T44" fmla="*/ 119 w 119"/>
                  <a:gd name="T45" fmla="*/ 117 h 11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9" h="117">
                    <a:moveTo>
                      <a:pt x="77" y="78"/>
                    </a:moveTo>
                    <a:lnTo>
                      <a:pt x="119" y="78"/>
                    </a:lnTo>
                    <a:lnTo>
                      <a:pt x="119" y="44"/>
                    </a:lnTo>
                    <a:lnTo>
                      <a:pt x="77" y="44"/>
                    </a:lnTo>
                    <a:lnTo>
                      <a:pt x="77" y="0"/>
                    </a:lnTo>
                    <a:lnTo>
                      <a:pt x="42" y="0"/>
                    </a:lnTo>
                    <a:lnTo>
                      <a:pt x="42" y="44"/>
                    </a:lnTo>
                    <a:lnTo>
                      <a:pt x="0" y="44"/>
                    </a:lnTo>
                    <a:lnTo>
                      <a:pt x="0" y="78"/>
                    </a:lnTo>
                    <a:lnTo>
                      <a:pt x="42" y="78"/>
                    </a:lnTo>
                    <a:lnTo>
                      <a:pt x="42" y="117"/>
                    </a:lnTo>
                    <a:lnTo>
                      <a:pt x="77" y="117"/>
                    </a:lnTo>
                    <a:lnTo>
                      <a:pt x="77" y="7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1" name="Freeform 85"/>
              <p:cNvSpPr>
                <a:spLocks/>
              </p:cNvSpPr>
              <p:nvPr/>
            </p:nvSpPr>
            <p:spPr bwMode="auto">
              <a:xfrm>
                <a:off x="1778" y="2004"/>
                <a:ext cx="246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0" name="Group 86"/>
            <p:cNvGrpSpPr>
              <a:grpSpLocks/>
            </p:cNvGrpSpPr>
            <p:nvPr userDrawn="1"/>
          </p:nvGrpSpPr>
          <p:grpSpPr bwMode="auto">
            <a:xfrm>
              <a:off x="5946810" y="6602412"/>
              <a:ext cx="191394" cy="122262"/>
              <a:chOff x="1592" y="2143"/>
              <a:chExt cx="247" cy="156"/>
            </a:xfrm>
          </p:grpSpPr>
          <p:sp>
            <p:nvSpPr>
              <p:cNvPr id="173" name="Freeform 87"/>
              <p:cNvSpPr>
                <a:spLocks/>
              </p:cNvSpPr>
              <p:nvPr/>
            </p:nvSpPr>
            <p:spPr bwMode="auto">
              <a:xfrm>
                <a:off x="1592" y="2143"/>
                <a:ext cx="246" cy="155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4" name="Freeform 88"/>
              <p:cNvSpPr>
                <a:spLocks/>
              </p:cNvSpPr>
              <p:nvPr/>
            </p:nvSpPr>
            <p:spPr bwMode="auto">
              <a:xfrm>
                <a:off x="1592" y="2143"/>
                <a:ext cx="66" cy="67"/>
              </a:xfrm>
              <a:custGeom>
                <a:avLst/>
                <a:gdLst>
                  <a:gd name="T0" fmla="*/ 66 w 66"/>
                  <a:gd name="T1" fmla="*/ 0 h 67"/>
                  <a:gd name="T2" fmla="*/ 0 w 66"/>
                  <a:gd name="T3" fmla="*/ 0 h 67"/>
                  <a:gd name="T4" fmla="*/ 0 w 66"/>
                  <a:gd name="T5" fmla="*/ 67 h 67"/>
                  <a:gd name="T6" fmla="*/ 66 w 66"/>
                  <a:gd name="T7" fmla="*/ 67 h 67"/>
                  <a:gd name="T8" fmla="*/ 66 w 66"/>
                  <a:gd name="T9" fmla="*/ 0 h 67"/>
                  <a:gd name="T10" fmla="*/ 66 w 66"/>
                  <a:gd name="T11" fmla="*/ 0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6"/>
                  <a:gd name="T19" fmla="*/ 0 h 67"/>
                  <a:gd name="T20" fmla="*/ 66 w 66"/>
                  <a:gd name="T21" fmla="*/ 67 h 6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6" h="67">
                    <a:moveTo>
                      <a:pt x="66" y="0"/>
                    </a:moveTo>
                    <a:lnTo>
                      <a:pt x="0" y="0"/>
                    </a:lnTo>
                    <a:lnTo>
                      <a:pt x="0" y="67"/>
                    </a:lnTo>
                    <a:lnTo>
                      <a:pt x="66" y="67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5" name="Freeform 89"/>
              <p:cNvSpPr>
                <a:spLocks/>
              </p:cNvSpPr>
              <p:nvPr/>
            </p:nvSpPr>
            <p:spPr bwMode="auto">
              <a:xfrm>
                <a:off x="1592" y="2238"/>
                <a:ext cx="66" cy="61"/>
              </a:xfrm>
              <a:custGeom>
                <a:avLst/>
                <a:gdLst>
                  <a:gd name="T0" fmla="*/ 0 w 66"/>
                  <a:gd name="T1" fmla="*/ 0 h 61"/>
                  <a:gd name="T2" fmla="*/ 0 w 66"/>
                  <a:gd name="T3" fmla="*/ 61 h 61"/>
                  <a:gd name="T4" fmla="*/ 66 w 66"/>
                  <a:gd name="T5" fmla="*/ 61 h 61"/>
                  <a:gd name="T6" fmla="*/ 66 w 66"/>
                  <a:gd name="T7" fmla="*/ 0 h 61"/>
                  <a:gd name="T8" fmla="*/ 0 w 66"/>
                  <a:gd name="T9" fmla="*/ 0 h 61"/>
                  <a:gd name="T10" fmla="*/ 0 w 66"/>
                  <a:gd name="T11" fmla="*/ 0 h 6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6"/>
                  <a:gd name="T19" fmla="*/ 0 h 61"/>
                  <a:gd name="T20" fmla="*/ 66 w 66"/>
                  <a:gd name="T21" fmla="*/ 61 h 6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6" h="61">
                    <a:moveTo>
                      <a:pt x="0" y="0"/>
                    </a:moveTo>
                    <a:lnTo>
                      <a:pt x="0" y="61"/>
                    </a:lnTo>
                    <a:lnTo>
                      <a:pt x="66" y="61"/>
                    </a:lnTo>
                    <a:lnTo>
                      <a:pt x="6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6" name="Freeform 90"/>
              <p:cNvSpPr>
                <a:spLocks/>
              </p:cNvSpPr>
              <p:nvPr/>
            </p:nvSpPr>
            <p:spPr bwMode="auto">
              <a:xfrm>
                <a:off x="1689" y="2238"/>
                <a:ext cx="150" cy="61"/>
              </a:xfrm>
              <a:custGeom>
                <a:avLst/>
                <a:gdLst>
                  <a:gd name="T0" fmla="*/ 0 w 149"/>
                  <a:gd name="T1" fmla="*/ 61 h 61"/>
                  <a:gd name="T2" fmla="*/ 149 w 149"/>
                  <a:gd name="T3" fmla="*/ 61 h 61"/>
                  <a:gd name="T4" fmla="*/ 149 w 149"/>
                  <a:gd name="T5" fmla="*/ 0 h 61"/>
                  <a:gd name="T6" fmla="*/ 0 w 149"/>
                  <a:gd name="T7" fmla="*/ 0 h 61"/>
                  <a:gd name="T8" fmla="*/ 0 w 149"/>
                  <a:gd name="T9" fmla="*/ 61 h 61"/>
                  <a:gd name="T10" fmla="*/ 0 w 149"/>
                  <a:gd name="T11" fmla="*/ 61 h 6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61"/>
                  <a:gd name="T20" fmla="*/ 149 w 149"/>
                  <a:gd name="T21" fmla="*/ 61 h 6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61">
                    <a:moveTo>
                      <a:pt x="0" y="61"/>
                    </a:moveTo>
                    <a:lnTo>
                      <a:pt x="149" y="61"/>
                    </a:lnTo>
                    <a:lnTo>
                      <a:pt x="149" y="0"/>
                    </a:lnTo>
                    <a:lnTo>
                      <a:pt x="0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7" name="Freeform 91"/>
              <p:cNvSpPr>
                <a:spLocks/>
              </p:cNvSpPr>
              <p:nvPr/>
            </p:nvSpPr>
            <p:spPr bwMode="auto">
              <a:xfrm>
                <a:off x="1689" y="2143"/>
                <a:ext cx="150" cy="67"/>
              </a:xfrm>
              <a:custGeom>
                <a:avLst/>
                <a:gdLst>
                  <a:gd name="T0" fmla="*/ 0 w 149"/>
                  <a:gd name="T1" fmla="*/ 0 h 67"/>
                  <a:gd name="T2" fmla="*/ 0 w 149"/>
                  <a:gd name="T3" fmla="*/ 67 h 67"/>
                  <a:gd name="T4" fmla="*/ 149 w 149"/>
                  <a:gd name="T5" fmla="*/ 67 h 67"/>
                  <a:gd name="T6" fmla="*/ 149 w 149"/>
                  <a:gd name="T7" fmla="*/ 0 h 67"/>
                  <a:gd name="T8" fmla="*/ 0 w 149"/>
                  <a:gd name="T9" fmla="*/ 0 h 67"/>
                  <a:gd name="T10" fmla="*/ 0 w 149"/>
                  <a:gd name="T11" fmla="*/ 0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67"/>
                  <a:gd name="T20" fmla="*/ 149 w 149"/>
                  <a:gd name="T21" fmla="*/ 67 h 6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67">
                    <a:moveTo>
                      <a:pt x="0" y="0"/>
                    </a:moveTo>
                    <a:lnTo>
                      <a:pt x="0" y="67"/>
                    </a:lnTo>
                    <a:lnTo>
                      <a:pt x="149" y="67"/>
                    </a:lnTo>
                    <a:lnTo>
                      <a:pt x="14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8" name="Freeform 92"/>
              <p:cNvSpPr>
                <a:spLocks/>
              </p:cNvSpPr>
              <p:nvPr/>
            </p:nvSpPr>
            <p:spPr bwMode="auto">
              <a:xfrm>
                <a:off x="1592" y="2143"/>
                <a:ext cx="246" cy="155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1" name="Group 93"/>
            <p:cNvGrpSpPr>
              <a:grpSpLocks/>
            </p:cNvGrpSpPr>
            <p:nvPr userDrawn="1"/>
          </p:nvGrpSpPr>
          <p:grpSpPr bwMode="auto">
            <a:xfrm>
              <a:off x="5702628" y="6602412"/>
              <a:ext cx="190251" cy="122262"/>
              <a:chOff x="1593" y="1897"/>
              <a:chExt cx="244" cy="157"/>
            </a:xfrm>
          </p:grpSpPr>
          <p:sp>
            <p:nvSpPr>
              <p:cNvPr id="169" name="Freeform 94"/>
              <p:cNvSpPr>
                <a:spLocks/>
              </p:cNvSpPr>
              <p:nvPr/>
            </p:nvSpPr>
            <p:spPr bwMode="auto">
              <a:xfrm>
                <a:off x="1593" y="1897"/>
                <a:ext cx="244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0" name="Freeform 95"/>
              <p:cNvSpPr>
                <a:spLocks/>
              </p:cNvSpPr>
              <p:nvPr/>
            </p:nvSpPr>
            <p:spPr bwMode="auto">
              <a:xfrm>
                <a:off x="1593" y="1897"/>
                <a:ext cx="244" cy="47"/>
              </a:xfrm>
              <a:custGeom>
                <a:avLst/>
                <a:gdLst>
                  <a:gd name="T0" fmla="*/ 245 w 245"/>
                  <a:gd name="T1" fmla="*/ 45 h 45"/>
                  <a:gd name="T2" fmla="*/ 245 w 245"/>
                  <a:gd name="T3" fmla="*/ 0 h 45"/>
                  <a:gd name="T4" fmla="*/ 0 w 245"/>
                  <a:gd name="T5" fmla="*/ 0 h 45"/>
                  <a:gd name="T6" fmla="*/ 0 w 245"/>
                  <a:gd name="T7" fmla="*/ 45 h 45"/>
                  <a:gd name="T8" fmla="*/ 245 w 245"/>
                  <a:gd name="T9" fmla="*/ 45 h 45"/>
                  <a:gd name="T10" fmla="*/ 245 w 245"/>
                  <a:gd name="T11" fmla="*/ 45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45"/>
                  <a:gd name="T20" fmla="*/ 245 w 245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45">
                    <a:moveTo>
                      <a:pt x="245" y="45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45"/>
                    </a:lnTo>
                    <a:lnTo>
                      <a:pt x="245" y="4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1" name="Freeform 96"/>
              <p:cNvSpPr>
                <a:spLocks/>
              </p:cNvSpPr>
              <p:nvPr/>
            </p:nvSpPr>
            <p:spPr bwMode="auto">
              <a:xfrm>
                <a:off x="1593" y="2003"/>
                <a:ext cx="244" cy="51"/>
              </a:xfrm>
              <a:custGeom>
                <a:avLst/>
                <a:gdLst>
                  <a:gd name="T0" fmla="*/ 245 w 245"/>
                  <a:gd name="T1" fmla="*/ 51 h 51"/>
                  <a:gd name="T2" fmla="*/ 245 w 245"/>
                  <a:gd name="T3" fmla="*/ 0 h 51"/>
                  <a:gd name="T4" fmla="*/ 0 w 245"/>
                  <a:gd name="T5" fmla="*/ 0 h 51"/>
                  <a:gd name="T6" fmla="*/ 0 w 245"/>
                  <a:gd name="T7" fmla="*/ 51 h 51"/>
                  <a:gd name="T8" fmla="*/ 245 w 245"/>
                  <a:gd name="T9" fmla="*/ 51 h 51"/>
                  <a:gd name="T10" fmla="*/ 245 w 245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51"/>
                  <a:gd name="T20" fmla="*/ 245 w 245"/>
                  <a:gd name="T21" fmla="*/ 51 h 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51">
                    <a:moveTo>
                      <a:pt x="245" y="51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245" y="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2" name="Freeform 97"/>
              <p:cNvSpPr>
                <a:spLocks/>
              </p:cNvSpPr>
              <p:nvPr/>
            </p:nvSpPr>
            <p:spPr bwMode="auto">
              <a:xfrm>
                <a:off x="1593" y="1897"/>
                <a:ext cx="244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2" name="Group 98"/>
            <p:cNvGrpSpPr>
              <a:grpSpLocks/>
            </p:cNvGrpSpPr>
            <p:nvPr userDrawn="1"/>
          </p:nvGrpSpPr>
          <p:grpSpPr bwMode="auto">
            <a:xfrm>
              <a:off x="4704037" y="6602411"/>
              <a:ext cx="192590" cy="121850"/>
              <a:chOff x="1778" y="1164"/>
              <a:chExt cx="247" cy="157"/>
            </a:xfrm>
          </p:grpSpPr>
          <p:sp>
            <p:nvSpPr>
              <p:cNvPr id="120" name="Freeform 99"/>
              <p:cNvSpPr>
                <a:spLocks/>
              </p:cNvSpPr>
              <p:nvPr/>
            </p:nvSpPr>
            <p:spPr bwMode="auto">
              <a:xfrm>
                <a:off x="1778" y="1164"/>
                <a:ext cx="102" cy="157"/>
              </a:xfrm>
              <a:custGeom>
                <a:avLst/>
                <a:gdLst>
                  <a:gd name="T0" fmla="*/ 9612 w 96"/>
                  <a:gd name="T1" fmla="*/ 156 h 156"/>
                  <a:gd name="T2" fmla="*/ 0 w 96"/>
                  <a:gd name="T3" fmla="*/ 156 h 156"/>
                  <a:gd name="T4" fmla="*/ 0 w 96"/>
                  <a:gd name="T5" fmla="*/ 0 h 156"/>
                  <a:gd name="T6" fmla="*/ 9612 w 96"/>
                  <a:gd name="T7" fmla="*/ 0 h 156"/>
                  <a:gd name="T8" fmla="*/ 9612 w 96"/>
                  <a:gd name="T9" fmla="*/ 156 h 156"/>
                  <a:gd name="T10" fmla="*/ 9612 w 96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6"/>
                  <a:gd name="T19" fmla="*/ 0 h 156"/>
                  <a:gd name="T20" fmla="*/ 96 w 96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6" h="156">
                    <a:moveTo>
                      <a:pt x="96" y="156"/>
                    </a:moveTo>
                    <a:lnTo>
                      <a:pt x="0" y="156"/>
                    </a:lnTo>
                    <a:lnTo>
                      <a:pt x="0" y="0"/>
                    </a:lnTo>
                    <a:lnTo>
                      <a:pt x="96" y="0"/>
                    </a:lnTo>
                    <a:lnTo>
                      <a:pt x="96" y="156"/>
                    </a:lnTo>
                    <a:close/>
                  </a:path>
                </a:pathLst>
              </a:custGeom>
              <a:solidFill>
                <a:srgbClr val="13863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1" name="Freeform 100"/>
              <p:cNvSpPr>
                <a:spLocks/>
              </p:cNvSpPr>
              <p:nvPr/>
            </p:nvSpPr>
            <p:spPr bwMode="auto">
              <a:xfrm>
                <a:off x="1880" y="1164"/>
                <a:ext cx="145" cy="157"/>
              </a:xfrm>
              <a:custGeom>
                <a:avLst/>
                <a:gdLst>
                  <a:gd name="T0" fmla="*/ 143 w 143"/>
                  <a:gd name="T1" fmla="*/ 156 h 156"/>
                  <a:gd name="T2" fmla="*/ 0 w 143"/>
                  <a:gd name="T3" fmla="*/ 156 h 156"/>
                  <a:gd name="T4" fmla="*/ 0 w 143"/>
                  <a:gd name="T5" fmla="*/ 0 h 156"/>
                  <a:gd name="T6" fmla="*/ 143 w 143"/>
                  <a:gd name="T7" fmla="*/ 0 h 156"/>
                  <a:gd name="T8" fmla="*/ 143 w 143"/>
                  <a:gd name="T9" fmla="*/ 156 h 156"/>
                  <a:gd name="T10" fmla="*/ 143 w 143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3"/>
                  <a:gd name="T19" fmla="*/ 0 h 156"/>
                  <a:gd name="T20" fmla="*/ 143 w 143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3" h="156">
                    <a:moveTo>
                      <a:pt x="143" y="156"/>
                    </a:moveTo>
                    <a:lnTo>
                      <a:pt x="0" y="156"/>
                    </a:lnTo>
                    <a:lnTo>
                      <a:pt x="0" y="0"/>
                    </a:lnTo>
                    <a:lnTo>
                      <a:pt x="143" y="0"/>
                    </a:lnTo>
                    <a:lnTo>
                      <a:pt x="143" y="156"/>
                    </a:lnTo>
                    <a:close/>
                  </a:path>
                </a:pathLst>
              </a:custGeom>
              <a:solidFill>
                <a:srgbClr val="FF170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2" name="Freeform 101"/>
              <p:cNvSpPr>
                <a:spLocks/>
              </p:cNvSpPr>
              <p:nvPr/>
            </p:nvSpPr>
            <p:spPr bwMode="auto">
              <a:xfrm>
                <a:off x="1874" y="1199"/>
                <a:ext cx="12" cy="90"/>
              </a:xfrm>
              <a:custGeom>
                <a:avLst/>
                <a:gdLst>
                  <a:gd name="T0" fmla="*/ 12 w 12"/>
                  <a:gd name="T1" fmla="*/ 90 h 90"/>
                  <a:gd name="T2" fmla="*/ 0 w 12"/>
                  <a:gd name="T3" fmla="*/ 90 h 90"/>
                  <a:gd name="T4" fmla="*/ 0 w 12"/>
                  <a:gd name="T5" fmla="*/ 0 h 90"/>
                  <a:gd name="T6" fmla="*/ 12 w 12"/>
                  <a:gd name="T7" fmla="*/ 0 h 90"/>
                  <a:gd name="T8" fmla="*/ 12 w 12"/>
                  <a:gd name="T9" fmla="*/ 90 h 90"/>
                  <a:gd name="T10" fmla="*/ 12 w 12"/>
                  <a:gd name="T11" fmla="*/ 90 h 9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90"/>
                  <a:gd name="T20" fmla="*/ 12 w 12"/>
                  <a:gd name="T21" fmla="*/ 90 h 9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90">
                    <a:moveTo>
                      <a:pt x="12" y="90"/>
                    </a:moveTo>
                    <a:lnTo>
                      <a:pt x="0" y="9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9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3" name="Freeform 102"/>
              <p:cNvSpPr>
                <a:spLocks/>
              </p:cNvSpPr>
              <p:nvPr/>
            </p:nvSpPr>
            <p:spPr bwMode="auto">
              <a:xfrm>
                <a:off x="1874" y="1199"/>
                <a:ext cx="12" cy="90"/>
              </a:xfrm>
              <a:custGeom>
                <a:avLst/>
                <a:gdLst>
                  <a:gd name="T0" fmla="*/ 12 w 12"/>
                  <a:gd name="T1" fmla="*/ 90 h 90"/>
                  <a:gd name="T2" fmla="*/ 0 w 12"/>
                  <a:gd name="T3" fmla="*/ 90 h 90"/>
                  <a:gd name="T4" fmla="*/ 0 w 12"/>
                  <a:gd name="T5" fmla="*/ 0 h 90"/>
                  <a:gd name="T6" fmla="*/ 12 w 12"/>
                  <a:gd name="T7" fmla="*/ 0 h 90"/>
                  <a:gd name="T8" fmla="*/ 12 w 12"/>
                  <a:gd name="T9" fmla="*/ 90 h 90"/>
                  <a:gd name="T10" fmla="*/ 12 w 12"/>
                  <a:gd name="T11" fmla="*/ 90 h 9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90"/>
                  <a:gd name="T20" fmla="*/ 12 w 12"/>
                  <a:gd name="T21" fmla="*/ 90 h 9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90">
                    <a:moveTo>
                      <a:pt x="12" y="90"/>
                    </a:moveTo>
                    <a:lnTo>
                      <a:pt x="0" y="9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9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4" name="Freeform 103"/>
              <p:cNvSpPr>
                <a:spLocks/>
              </p:cNvSpPr>
              <p:nvPr/>
            </p:nvSpPr>
            <p:spPr bwMode="auto">
              <a:xfrm>
                <a:off x="1837" y="1221"/>
                <a:ext cx="49" cy="22"/>
              </a:xfrm>
              <a:custGeom>
                <a:avLst/>
                <a:gdLst>
                  <a:gd name="T0" fmla="*/ 42 w 48"/>
                  <a:gd name="T1" fmla="*/ 22 h 22"/>
                  <a:gd name="T2" fmla="*/ 0 w 48"/>
                  <a:gd name="T3" fmla="*/ 5 h 22"/>
                  <a:gd name="T4" fmla="*/ 6 w 48"/>
                  <a:gd name="T5" fmla="*/ 0 h 22"/>
                  <a:gd name="T6" fmla="*/ 48 w 48"/>
                  <a:gd name="T7" fmla="*/ 16 h 22"/>
                  <a:gd name="T8" fmla="*/ 42 w 48"/>
                  <a:gd name="T9" fmla="*/ 22 h 22"/>
                  <a:gd name="T10" fmla="*/ 42 w 48"/>
                  <a:gd name="T11" fmla="*/ 22 h 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8"/>
                  <a:gd name="T19" fmla="*/ 0 h 22"/>
                  <a:gd name="T20" fmla="*/ 48 w 48"/>
                  <a:gd name="T21" fmla="*/ 22 h 2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8" h="22">
                    <a:moveTo>
                      <a:pt x="42" y="22"/>
                    </a:moveTo>
                    <a:lnTo>
                      <a:pt x="0" y="5"/>
                    </a:lnTo>
                    <a:lnTo>
                      <a:pt x="6" y="0"/>
                    </a:lnTo>
                    <a:lnTo>
                      <a:pt x="48" y="16"/>
                    </a:lnTo>
                    <a:lnTo>
                      <a:pt x="42" y="22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5" name="Freeform 104"/>
              <p:cNvSpPr>
                <a:spLocks/>
              </p:cNvSpPr>
              <p:nvPr/>
            </p:nvSpPr>
            <p:spPr bwMode="auto">
              <a:xfrm>
                <a:off x="1837" y="1221"/>
                <a:ext cx="49" cy="22"/>
              </a:xfrm>
              <a:custGeom>
                <a:avLst/>
                <a:gdLst>
                  <a:gd name="T0" fmla="*/ 42 w 48"/>
                  <a:gd name="T1" fmla="*/ 22 h 22"/>
                  <a:gd name="T2" fmla="*/ 0 w 48"/>
                  <a:gd name="T3" fmla="*/ 5 h 22"/>
                  <a:gd name="T4" fmla="*/ 6 w 48"/>
                  <a:gd name="T5" fmla="*/ 0 h 22"/>
                  <a:gd name="T6" fmla="*/ 48 w 48"/>
                  <a:gd name="T7" fmla="*/ 16 h 22"/>
                  <a:gd name="T8" fmla="*/ 42 w 48"/>
                  <a:gd name="T9" fmla="*/ 22 h 22"/>
                  <a:gd name="T10" fmla="*/ 42 w 48"/>
                  <a:gd name="T11" fmla="*/ 22 h 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8"/>
                  <a:gd name="T19" fmla="*/ 0 h 22"/>
                  <a:gd name="T20" fmla="*/ 48 w 48"/>
                  <a:gd name="T21" fmla="*/ 22 h 2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8" h="22">
                    <a:moveTo>
                      <a:pt x="42" y="22"/>
                    </a:moveTo>
                    <a:lnTo>
                      <a:pt x="0" y="5"/>
                    </a:lnTo>
                    <a:lnTo>
                      <a:pt x="6" y="0"/>
                    </a:lnTo>
                    <a:lnTo>
                      <a:pt x="48" y="16"/>
                    </a:lnTo>
                    <a:lnTo>
                      <a:pt x="42" y="22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6" name="Freeform 105"/>
              <p:cNvSpPr>
                <a:spLocks/>
              </p:cNvSpPr>
              <p:nvPr/>
            </p:nvSpPr>
            <p:spPr bwMode="auto">
              <a:xfrm>
                <a:off x="1880" y="1237"/>
                <a:ext cx="49" cy="27"/>
              </a:xfrm>
              <a:custGeom>
                <a:avLst/>
                <a:gdLst>
                  <a:gd name="T0" fmla="*/ 41 w 47"/>
                  <a:gd name="T1" fmla="*/ 28 h 28"/>
                  <a:gd name="T2" fmla="*/ 0 w 47"/>
                  <a:gd name="T3" fmla="*/ 6 h 28"/>
                  <a:gd name="T4" fmla="*/ 6 w 47"/>
                  <a:gd name="T5" fmla="*/ 0 h 28"/>
                  <a:gd name="T6" fmla="*/ 47 w 47"/>
                  <a:gd name="T7" fmla="*/ 23 h 28"/>
                  <a:gd name="T8" fmla="*/ 41 w 47"/>
                  <a:gd name="T9" fmla="*/ 28 h 28"/>
                  <a:gd name="T10" fmla="*/ 41 w 47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28"/>
                  <a:gd name="T20" fmla="*/ 47 w 47"/>
                  <a:gd name="T21" fmla="*/ 28 h 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28">
                    <a:moveTo>
                      <a:pt x="41" y="28"/>
                    </a:moveTo>
                    <a:lnTo>
                      <a:pt x="0" y="6"/>
                    </a:lnTo>
                    <a:lnTo>
                      <a:pt x="6" y="0"/>
                    </a:lnTo>
                    <a:lnTo>
                      <a:pt x="47" y="23"/>
                    </a:lnTo>
                    <a:lnTo>
                      <a:pt x="41" y="28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7" name="Freeform 106"/>
              <p:cNvSpPr>
                <a:spLocks/>
              </p:cNvSpPr>
              <p:nvPr/>
            </p:nvSpPr>
            <p:spPr bwMode="auto">
              <a:xfrm>
                <a:off x="1880" y="1237"/>
                <a:ext cx="49" cy="27"/>
              </a:xfrm>
              <a:custGeom>
                <a:avLst/>
                <a:gdLst>
                  <a:gd name="T0" fmla="*/ 41 w 47"/>
                  <a:gd name="T1" fmla="*/ 28 h 28"/>
                  <a:gd name="T2" fmla="*/ 0 w 47"/>
                  <a:gd name="T3" fmla="*/ 6 h 28"/>
                  <a:gd name="T4" fmla="*/ 6 w 47"/>
                  <a:gd name="T5" fmla="*/ 0 h 28"/>
                  <a:gd name="T6" fmla="*/ 47 w 47"/>
                  <a:gd name="T7" fmla="*/ 23 h 28"/>
                  <a:gd name="T8" fmla="*/ 41 w 47"/>
                  <a:gd name="T9" fmla="*/ 28 h 28"/>
                  <a:gd name="T10" fmla="*/ 41 w 47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28"/>
                  <a:gd name="T20" fmla="*/ 47 w 47"/>
                  <a:gd name="T21" fmla="*/ 28 h 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28">
                    <a:moveTo>
                      <a:pt x="41" y="28"/>
                    </a:moveTo>
                    <a:lnTo>
                      <a:pt x="0" y="6"/>
                    </a:lnTo>
                    <a:lnTo>
                      <a:pt x="6" y="0"/>
                    </a:lnTo>
                    <a:lnTo>
                      <a:pt x="47" y="23"/>
                    </a:lnTo>
                    <a:lnTo>
                      <a:pt x="41" y="28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8" name="Freeform 107"/>
              <p:cNvSpPr>
                <a:spLocks/>
              </p:cNvSpPr>
              <p:nvPr/>
            </p:nvSpPr>
            <p:spPr bwMode="auto">
              <a:xfrm>
                <a:off x="1880" y="1221"/>
                <a:ext cx="43" cy="29"/>
              </a:xfrm>
              <a:custGeom>
                <a:avLst/>
                <a:gdLst>
                  <a:gd name="T0" fmla="*/ 0 w 41"/>
                  <a:gd name="T1" fmla="*/ 28 h 28"/>
                  <a:gd name="T2" fmla="*/ 41 w 41"/>
                  <a:gd name="T3" fmla="*/ 5 h 28"/>
                  <a:gd name="T4" fmla="*/ 41 w 41"/>
                  <a:gd name="T5" fmla="*/ 0 h 28"/>
                  <a:gd name="T6" fmla="*/ 0 w 41"/>
                  <a:gd name="T7" fmla="*/ 22 h 28"/>
                  <a:gd name="T8" fmla="*/ 0 w 41"/>
                  <a:gd name="T9" fmla="*/ 28 h 28"/>
                  <a:gd name="T10" fmla="*/ 0 w 41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1"/>
                  <a:gd name="T19" fmla="*/ 0 h 28"/>
                  <a:gd name="T20" fmla="*/ 41 w 41"/>
                  <a:gd name="T21" fmla="*/ 28 h 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1" h="28">
                    <a:moveTo>
                      <a:pt x="0" y="28"/>
                    </a:moveTo>
                    <a:lnTo>
                      <a:pt x="41" y="5"/>
                    </a:lnTo>
                    <a:lnTo>
                      <a:pt x="41" y="0"/>
                    </a:lnTo>
                    <a:lnTo>
                      <a:pt x="0" y="22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9" name="Freeform 108"/>
              <p:cNvSpPr>
                <a:spLocks/>
              </p:cNvSpPr>
              <p:nvPr/>
            </p:nvSpPr>
            <p:spPr bwMode="auto">
              <a:xfrm>
                <a:off x="1880" y="1221"/>
                <a:ext cx="43" cy="29"/>
              </a:xfrm>
              <a:custGeom>
                <a:avLst/>
                <a:gdLst>
                  <a:gd name="T0" fmla="*/ 0 w 41"/>
                  <a:gd name="T1" fmla="*/ 28 h 28"/>
                  <a:gd name="T2" fmla="*/ 41 w 41"/>
                  <a:gd name="T3" fmla="*/ 5 h 28"/>
                  <a:gd name="T4" fmla="*/ 41 w 41"/>
                  <a:gd name="T5" fmla="*/ 0 h 28"/>
                  <a:gd name="T6" fmla="*/ 0 w 41"/>
                  <a:gd name="T7" fmla="*/ 22 h 28"/>
                  <a:gd name="T8" fmla="*/ 0 w 41"/>
                  <a:gd name="T9" fmla="*/ 28 h 28"/>
                  <a:gd name="T10" fmla="*/ 0 w 41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1"/>
                  <a:gd name="T19" fmla="*/ 0 h 28"/>
                  <a:gd name="T20" fmla="*/ 41 w 41"/>
                  <a:gd name="T21" fmla="*/ 28 h 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1" h="28">
                    <a:moveTo>
                      <a:pt x="0" y="28"/>
                    </a:moveTo>
                    <a:lnTo>
                      <a:pt x="41" y="5"/>
                    </a:lnTo>
                    <a:lnTo>
                      <a:pt x="41" y="0"/>
                    </a:lnTo>
                    <a:lnTo>
                      <a:pt x="0" y="22"/>
                    </a:lnTo>
                    <a:lnTo>
                      <a:pt x="0" y="28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0" name="Freeform 109"/>
              <p:cNvSpPr>
                <a:spLocks/>
              </p:cNvSpPr>
              <p:nvPr/>
            </p:nvSpPr>
            <p:spPr bwMode="auto">
              <a:xfrm>
                <a:off x="1831" y="1225"/>
                <a:ext cx="55" cy="18"/>
              </a:xfrm>
              <a:custGeom>
                <a:avLst/>
                <a:gdLst>
                  <a:gd name="T0" fmla="*/ 54 w 54"/>
                  <a:gd name="T1" fmla="*/ 6 h 17"/>
                  <a:gd name="T2" fmla="*/ 0 w 54"/>
                  <a:gd name="T3" fmla="*/ 17 h 17"/>
                  <a:gd name="T4" fmla="*/ 0 w 54"/>
                  <a:gd name="T5" fmla="*/ 11 h 17"/>
                  <a:gd name="T6" fmla="*/ 54 w 54"/>
                  <a:gd name="T7" fmla="*/ 0 h 17"/>
                  <a:gd name="T8" fmla="*/ 54 w 54"/>
                  <a:gd name="T9" fmla="*/ 6 h 17"/>
                  <a:gd name="T10" fmla="*/ 54 w 54"/>
                  <a:gd name="T11" fmla="*/ 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7"/>
                  <a:gd name="T20" fmla="*/ 54 w 5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7">
                    <a:moveTo>
                      <a:pt x="54" y="6"/>
                    </a:moveTo>
                    <a:lnTo>
                      <a:pt x="0" y="17"/>
                    </a:lnTo>
                    <a:lnTo>
                      <a:pt x="0" y="11"/>
                    </a:lnTo>
                    <a:lnTo>
                      <a:pt x="54" y="0"/>
                    </a:lnTo>
                    <a:lnTo>
                      <a:pt x="54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1" name="Freeform 110"/>
              <p:cNvSpPr>
                <a:spLocks/>
              </p:cNvSpPr>
              <p:nvPr/>
            </p:nvSpPr>
            <p:spPr bwMode="auto">
              <a:xfrm>
                <a:off x="1831" y="1225"/>
                <a:ext cx="55" cy="18"/>
              </a:xfrm>
              <a:custGeom>
                <a:avLst/>
                <a:gdLst>
                  <a:gd name="T0" fmla="*/ 54 w 54"/>
                  <a:gd name="T1" fmla="*/ 6 h 17"/>
                  <a:gd name="T2" fmla="*/ 0 w 54"/>
                  <a:gd name="T3" fmla="*/ 17 h 17"/>
                  <a:gd name="T4" fmla="*/ 0 w 54"/>
                  <a:gd name="T5" fmla="*/ 11 h 17"/>
                  <a:gd name="T6" fmla="*/ 54 w 54"/>
                  <a:gd name="T7" fmla="*/ 0 h 17"/>
                  <a:gd name="T8" fmla="*/ 54 w 54"/>
                  <a:gd name="T9" fmla="*/ 6 h 17"/>
                  <a:gd name="T10" fmla="*/ 54 w 54"/>
                  <a:gd name="T11" fmla="*/ 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7"/>
                  <a:gd name="T20" fmla="*/ 54 w 5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7">
                    <a:moveTo>
                      <a:pt x="54" y="6"/>
                    </a:moveTo>
                    <a:lnTo>
                      <a:pt x="0" y="17"/>
                    </a:lnTo>
                    <a:lnTo>
                      <a:pt x="0" y="11"/>
                    </a:lnTo>
                    <a:lnTo>
                      <a:pt x="54" y="0"/>
                    </a:lnTo>
                    <a:lnTo>
                      <a:pt x="54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" name="Freeform 111"/>
              <p:cNvSpPr>
                <a:spLocks/>
              </p:cNvSpPr>
              <p:nvPr/>
            </p:nvSpPr>
            <p:spPr bwMode="auto">
              <a:xfrm>
                <a:off x="1837" y="1248"/>
                <a:ext cx="55" cy="16"/>
              </a:xfrm>
              <a:custGeom>
                <a:avLst/>
                <a:gdLst>
                  <a:gd name="T0" fmla="*/ 54 w 54"/>
                  <a:gd name="T1" fmla="*/ 5 h 16"/>
                  <a:gd name="T2" fmla="*/ 0 w 54"/>
                  <a:gd name="T3" fmla="*/ 16 h 16"/>
                  <a:gd name="T4" fmla="*/ 0 w 54"/>
                  <a:gd name="T5" fmla="*/ 11 h 16"/>
                  <a:gd name="T6" fmla="*/ 54 w 54"/>
                  <a:gd name="T7" fmla="*/ 0 h 16"/>
                  <a:gd name="T8" fmla="*/ 54 w 54"/>
                  <a:gd name="T9" fmla="*/ 5 h 16"/>
                  <a:gd name="T10" fmla="*/ 54 w 54"/>
                  <a:gd name="T11" fmla="*/ 5 h 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6"/>
                  <a:gd name="T20" fmla="*/ 54 w 54"/>
                  <a:gd name="T21" fmla="*/ 16 h 1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6">
                    <a:moveTo>
                      <a:pt x="54" y="5"/>
                    </a:moveTo>
                    <a:lnTo>
                      <a:pt x="0" y="16"/>
                    </a:lnTo>
                    <a:lnTo>
                      <a:pt x="0" y="11"/>
                    </a:lnTo>
                    <a:lnTo>
                      <a:pt x="54" y="0"/>
                    </a:lnTo>
                    <a:lnTo>
                      <a:pt x="54" y="5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" name="Freeform 112"/>
              <p:cNvSpPr>
                <a:spLocks/>
              </p:cNvSpPr>
              <p:nvPr/>
            </p:nvSpPr>
            <p:spPr bwMode="auto">
              <a:xfrm>
                <a:off x="1837" y="1248"/>
                <a:ext cx="55" cy="16"/>
              </a:xfrm>
              <a:custGeom>
                <a:avLst/>
                <a:gdLst>
                  <a:gd name="T0" fmla="*/ 54 w 54"/>
                  <a:gd name="T1" fmla="*/ 5 h 16"/>
                  <a:gd name="T2" fmla="*/ 0 w 54"/>
                  <a:gd name="T3" fmla="*/ 16 h 16"/>
                  <a:gd name="T4" fmla="*/ 0 w 54"/>
                  <a:gd name="T5" fmla="*/ 11 h 16"/>
                  <a:gd name="T6" fmla="*/ 54 w 54"/>
                  <a:gd name="T7" fmla="*/ 0 h 16"/>
                  <a:gd name="T8" fmla="*/ 54 w 54"/>
                  <a:gd name="T9" fmla="*/ 5 h 16"/>
                  <a:gd name="T10" fmla="*/ 54 w 54"/>
                  <a:gd name="T11" fmla="*/ 5 h 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6"/>
                  <a:gd name="T20" fmla="*/ 54 w 54"/>
                  <a:gd name="T21" fmla="*/ 16 h 1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6">
                    <a:moveTo>
                      <a:pt x="54" y="5"/>
                    </a:moveTo>
                    <a:lnTo>
                      <a:pt x="0" y="16"/>
                    </a:lnTo>
                    <a:lnTo>
                      <a:pt x="0" y="11"/>
                    </a:lnTo>
                    <a:lnTo>
                      <a:pt x="54" y="0"/>
                    </a:lnTo>
                    <a:lnTo>
                      <a:pt x="54" y="5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4" name="Freeform 113"/>
              <p:cNvSpPr>
                <a:spLocks/>
              </p:cNvSpPr>
              <p:nvPr/>
            </p:nvSpPr>
            <p:spPr bwMode="auto">
              <a:xfrm>
                <a:off x="1831" y="1244"/>
                <a:ext cx="55" cy="10"/>
              </a:xfrm>
              <a:custGeom>
                <a:avLst/>
                <a:gdLst>
                  <a:gd name="T0" fmla="*/ 0 w 54"/>
                  <a:gd name="T1" fmla="*/ 0 h 11"/>
                  <a:gd name="T2" fmla="*/ 54 w 54"/>
                  <a:gd name="T3" fmla="*/ 11 h 11"/>
                  <a:gd name="T4" fmla="*/ 54 w 54"/>
                  <a:gd name="T5" fmla="*/ 11 h 11"/>
                  <a:gd name="T6" fmla="*/ 0 w 54"/>
                  <a:gd name="T7" fmla="*/ 0 h 11"/>
                  <a:gd name="T8" fmla="*/ 0 w 54"/>
                  <a:gd name="T9" fmla="*/ 0 h 11"/>
                  <a:gd name="T10" fmla="*/ 0 w 54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1"/>
                  <a:gd name="T20" fmla="*/ 54 w 54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1">
                    <a:moveTo>
                      <a:pt x="0" y="0"/>
                    </a:moveTo>
                    <a:lnTo>
                      <a:pt x="54" y="1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5" name="Freeform 114"/>
              <p:cNvSpPr>
                <a:spLocks/>
              </p:cNvSpPr>
              <p:nvPr/>
            </p:nvSpPr>
            <p:spPr bwMode="auto">
              <a:xfrm>
                <a:off x="1831" y="1244"/>
                <a:ext cx="55" cy="10"/>
              </a:xfrm>
              <a:custGeom>
                <a:avLst/>
                <a:gdLst>
                  <a:gd name="T0" fmla="*/ 0 w 54"/>
                  <a:gd name="T1" fmla="*/ 0 h 11"/>
                  <a:gd name="T2" fmla="*/ 54 w 54"/>
                  <a:gd name="T3" fmla="*/ 11 h 11"/>
                  <a:gd name="T4" fmla="*/ 54 w 54"/>
                  <a:gd name="T5" fmla="*/ 11 h 11"/>
                  <a:gd name="T6" fmla="*/ 0 w 54"/>
                  <a:gd name="T7" fmla="*/ 0 h 11"/>
                  <a:gd name="T8" fmla="*/ 0 w 54"/>
                  <a:gd name="T9" fmla="*/ 0 h 11"/>
                  <a:gd name="T10" fmla="*/ 0 w 54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1"/>
                  <a:gd name="T20" fmla="*/ 54 w 54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1">
                    <a:moveTo>
                      <a:pt x="0" y="0"/>
                    </a:moveTo>
                    <a:lnTo>
                      <a:pt x="54" y="11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6" name="Freeform 115"/>
              <p:cNvSpPr>
                <a:spLocks/>
              </p:cNvSpPr>
              <p:nvPr/>
            </p:nvSpPr>
            <p:spPr bwMode="auto">
              <a:xfrm>
                <a:off x="1880" y="1225"/>
                <a:ext cx="49" cy="18"/>
              </a:xfrm>
              <a:custGeom>
                <a:avLst/>
                <a:gdLst>
                  <a:gd name="T0" fmla="*/ 0 w 47"/>
                  <a:gd name="T1" fmla="*/ 6 h 17"/>
                  <a:gd name="T2" fmla="*/ 47 w 47"/>
                  <a:gd name="T3" fmla="*/ 17 h 17"/>
                  <a:gd name="T4" fmla="*/ 47 w 47"/>
                  <a:gd name="T5" fmla="*/ 11 h 17"/>
                  <a:gd name="T6" fmla="*/ 0 w 47"/>
                  <a:gd name="T7" fmla="*/ 0 h 17"/>
                  <a:gd name="T8" fmla="*/ 0 w 47"/>
                  <a:gd name="T9" fmla="*/ 6 h 17"/>
                  <a:gd name="T10" fmla="*/ 0 w 47"/>
                  <a:gd name="T11" fmla="*/ 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17"/>
                  <a:gd name="T20" fmla="*/ 47 w 4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17">
                    <a:moveTo>
                      <a:pt x="0" y="6"/>
                    </a:moveTo>
                    <a:lnTo>
                      <a:pt x="47" y="17"/>
                    </a:lnTo>
                    <a:lnTo>
                      <a:pt x="47" y="11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7" name="Freeform 116"/>
              <p:cNvSpPr>
                <a:spLocks/>
              </p:cNvSpPr>
              <p:nvPr/>
            </p:nvSpPr>
            <p:spPr bwMode="auto">
              <a:xfrm>
                <a:off x="1880" y="1225"/>
                <a:ext cx="49" cy="18"/>
              </a:xfrm>
              <a:custGeom>
                <a:avLst/>
                <a:gdLst>
                  <a:gd name="T0" fmla="*/ 0 w 47"/>
                  <a:gd name="T1" fmla="*/ 6 h 17"/>
                  <a:gd name="T2" fmla="*/ 47 w 47"/>
                  <a:gd name="T3" fmla="*/ 17 h 17"/>
                  <a:gd name="T4" fmla="*/ 47 w 47"/>
                  <a:gd name="T5" fmla="*/ 11 h 17"/>
                  <a:gd name="T6" fmla="*/ 0 w 47"/>
                  <a:gd name="T7" fmla="*/ 0 h 17"/>
                  <a:gd name="T8" fmla="*/ 0 w 47"/>
                  <a:gd name="T9" fmla="*/ 6 h 17"/>
                  <a:gd name="T10" fmla="*/ 0 w 47"/>
                  <a:gd name="T11" fmla="*/ 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17"/>
                  <a:gd name="T20" fmla="*/ 47 w 4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17">
                    <a:moveTo>
                      <a:pt x="0" y="6"/>
                    </a:moveTo>
                    <a:lnTo>
                      <a:pt x="47" y="17"/>
                    </a:lnTo>
                    <a:lnTo>
                      <a:pt x="47" y="11"/>
                    </a:lnTo>
                    <a:lnTo>
                      <a:pt x="0" y="0"/>
                    </a:lnTo>
                    <a:lnTo>
                      <a:pt x="0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8" name="Freeform 117"/>
              <p:cNvSpPr>
                <a:spLocks/>
              </p:cNvSpPr>
              <p:nvPr/>
            </p:nvSpPr>
            <p:spPr bwMode="auto">
              <a:xfrm>
                <a:off x="1880" y="1244"/>
                <a:ext cx="49" cy="10"/>
              </a:xfrm>
              <a:custGeom>
                <a:avLst/>
                <a:gdLst>
                  <a:gd name="T0" fmla="*/ 47 w 47"/>
                  <a:gd name="T1" fmla="*/ 0 h 11"/>
                  <a:gd name="T2" fmla="*/ 0 w 47"/>
                  <a:gd name="T3" fmla="*/ 11 h 11"/>
                  <a:gd name="T4" fmla="*/ 0 w 47"/>
                  <a:gd name="T5" fmla="*/ 11 h 11"/>
                  <a:gd name="T6" fmla="*/ 47 w 47"/>
                  <a:gd name="T7" fmla="*/ 0 h 11"/>
                  <a:gd name="T8" fmla="*/ 47 w 47"/>
                  <a:gd name="T9" fmla="*/ 0 h 11"/>
                  <a:gd name="T10" fmla="*/ 47 w 47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11"/>
                  <a:gd name="T20" fmla="*/ 47 w 47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11">
                    <a:moveTo>
                      <a:pt x="47" y="0"/>
                    </a:moveTo>
                    <a:lnTo>
                      <a:pt x="0" y="11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9" name="Freeform 118"/>
              <p:cNvSpPr>
                <a:spLocks/>
              </p:cNvSpPr>
              <p:nvPr/>
            </p:nvSpPr>
            <p:spPr bwMode="auto">
              <a:xfrm>
                <a:off x="1880" y="1244"/>
                <a:ext cx="49" cy="10"/>
              </a:xfrm>
              <a:custGeom>
                <a:avLst/>
                <a:gdLst>
                  <a:gd name="T0" fmla="*/ 47 w 47"/>
                  <a:gd name="T1" fmla="*/ 0 h 11"/>
                  <a:gd name="T2" fmla="*/ 0 w 47"/>
                  <a:gd name="T3" fmla="*/ 11 h 11"/>
                  <a:gd name="T4" fmla="*/ 0 w 47"/>
                  <a:gd name="T5" fmla="*/ 11 h 11"/>
                  <a:gd name="T6" fmla="*/ 47 w 47"/>
                  <a:gd name="T7" fmla="*/ 0 h 11"/>
                  <a:gd name="T8" fmla="*/ 47 w 47"/>
                  <a:gd name="T9" fmla="*/ 0 h 11"/>
                  <a:gd name="T10" fmla="*/ 47 w 47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11"/>
                  <a:gd name="T20" fmla="*/ 47 w 47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11">
                    <a:moveTo>
                      <a:pt x="47" y="0"/>
                    </a:moveTo>
                    <a:lnTo>
                      <a:pt x="0" y="11"/>
                    </a:lnTo>
                    <a:lnTo>
                      <a:pt x="47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0" name="Freeform 119"/>
              <p:cNvSpPr>
                <a:spLocks/>
              </p:cNvSpPr>
              <p:nvPr/>
            </p:nvSpPr>
            <p:spPr bwMode="auto">
              <a:xfrm>
                <a:off x="1837" y="1264"/>
                <a:ext cx="86" cy="2"/>
              </a:xfrm>
              <a:custGeom>
                <a:avLst/>
                <a:gdLst>
                  <a:gd name="T0" fmla="*/ 83 w 83"/>
                  <a:gd name="T1" fmla="*/ 0 h 1"/>
                  <a:gd name="T2" fmla="*/ 0 w 83"/>
                  <a:gd name="T3" fmla="*/ 0 h 1"/>
                  <a:gd name="T4" fmla="*/ 0 w 83"/>
                  <a:gd name="T5" fmla="*/ 0 h 1"/>
                  <a:gd name="T6" fmla="*/ 83 w 83"/>
                  <a:gd name="T7" fmla="*/ 0 h 1"/>
                  <a:gd name="T8" fmla="*/ 83 w 83"/>
                  <a:gd name="T9" fmla="*/ 0 h 1"/>
                  <a:gd name="T10" fmla="*/ 83 w 83"/>
                  <a:gd name="T11" fmla="*/ 0 h 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3"/>
                  <a:gd name="T19" fmla="*/ 0 h 1"/>
                  <a:gd name="T20" fmla="*/ 83 w 83"/>
                  <a:gd name="T21" fmla="*/ 1 h 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3" h="1">
                    <a:moveTo>
                      <a:pt x="83" y="0"/>
                    </a:moveTo>
                    <a:lnTo>
                      <a:pt x="0" y="0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1" name="Freeform 120"/>
              <p:cNvSpPr>
                <a:spLocks/>
              </p:cNvSpPr>
              <p:nvPr/>
            </p:nvSpPr>
            <p:spPr bwMode="auto">
              <a:xfrm>
                <a:off x="1837" y="1264"/>
                <a:ext cx="86" cy="2"/>
              </a:xfrm>
              <a:custGeom>
                <a:avLst/>
                <a:gdLst>
                  <a:gd name="T0" fmla="*/ 83 w 83"/>
                  <a:gd name="T1" fmla="*/ 0 h 1"/>
                  <a:gd name="T2" fmla="*/ 0 w 83"/>
                  <a:gd name="T3" fmla="*/ 0 h 1"/>
                  <a:gd name="T4" fmla="*/ 0 w 83"/>
                  <a:gd name="T5" fmla="*/ 0 h 1"/>
                  <a:gd name="T6" fmla="*/ 83 w 83"/>
                  <a:gd name="T7" fmla="*/ 0 h 1"/>
                  <a:gd name="T8" fmla="*/ 83 w 83"/>
                  <a:gd name="T9" fmla="*/ 0 h 1"/>
                  <a:gd name="T10" fmla="*/ 83 w 83"/>
                  <a:gd name="T11" fmla="*/ 0 h 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3"/>
                  <a:gd name="T19" fmla="*/ 0 h 1"/>
                  <a:gd name="T20" fmla="*/ 83 w 83"/>
                  <a:gd name="T21" fmla="*/ 1 h 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3" h="1">
                    <a:moveTo>
                      <a:pt x="83" y="0"/>
                    </a:moveTo>
                    <a:lnTo>
                      <a:pt x="0" y="0"/>
                    </a:lnTo>
                    <a:lnTo>
                      <a:pt x="83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2" name="Freeform 121"/>
              <p:cNvSpPr>
                <a:spLocks/>
              </p:cNvSpPr>
              <p:nvPr/>
            </p:nvSpPr>
            <p:spPr bwMode="auto">
              <a:xfrm>
                <a:off x="1837" y="1215"/>
                <a:ext cx="86" cy="6"/>
              </a:xfrm>
              <a:custGeom>
                <a:avLst/>
                <a:gdLst>
                  <a:gd name="T0" fmla="*/ 83 w 83"/>
                  <a:gd name="T1" fmla="*/ 6 h 6"/>
                  <a:gd name="T2" fmla="*/ 0 w 83"/>
                  <a:gd name="T3" fmla="*/ 6 h 6"/>
                  <a:gd name="T4" fmla="*/ 0 w 83"/>
                  <a:gd name="T5" fmla="*/ 0 h 6"/>
                  <a:gd name="T6" fmla="*/ 83 w 83"/>
                  <a:gd name="T7" fmla="*/ 0 h 6"/>
                  <a:gd name="T8" fmla="*/ 83 w 83"/>
                  <a:gd name="T9" fmla="*/ 6 h 6"/>
                  <a:gd name="T10" fmla="*/ 83 w 83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3"/>
                  <a:gd name="T19" fmla="*/ 0 h 6"/>
                  <a:gd name="T20" fmla="*/ 83 w 8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3" h="6">
                    <a:moveTo>
                      <a:pt x="83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83" y="0"/>
                    </a:lnTo>
                    <a:lnTo>
                      <a:pt x="83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3" name="Freeform 122"/>
              <p:cNvSpPr>
                <a:spLocks/>
              </p:cNvSpPr>
              <p:nvPr/>
            </p:nvSpPr>
            <p:spPr bwMode="auto">
              <a:xfrm>
                <a:off x="1837" y="1215"/>
                <a:ext cx="86" cy="6"/>
              </a:xfrm>
              <a:custGeom>
                <a:avLst/>
                <a:gdLst>
                  <a:gd name="T0" fmla="*/ 83 w 83"/>
                  <a:gd name="T1" fmla="*/ 6 h 6"/>
                  <a:gd name="T2" fmla="*/ 0 w 83"/>
                  <a:gd name="T3" fmla="*/ 6 h 6"/>
                  <a:gd name="T4" fmla="*/ 0 w 83"/>
                  <a:gd name="T5" fmla="*/ 0 h 6"/>
                  <a:gd name="T6" fmla="*/ 83 w 83"/>
                  <a:gd name="T7" fmla="*/ 0 h 6"/>
                  <a:gd name="T8" fmla="*/ 83 w 83"/>
                  <a:gd name="T9" fmla="*/ 6 h 6"/>
                  <a:gd name="T10" fmla="*/ 83 w 83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3"/>
                  <a:gd name="T19" fmla="*/ 0 h 6"/>
                  <a:gd name="T20" fmla="*/ 83 w 8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3" h="6">
                    <a:moveTo>
                      <a:pt x="83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83" y="0"/>
                    </a:lnTo>
                    <a:lnTo>
                      <a:pt x="83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4" name="Freeform 123"/>
              <p:cNvSpPr>
                <a:spLocks noEditPoints="1"/>
              </p:cNvSpPr>
              <p:nvPr/>
            </p:nvSpPr>
            <p:spPr bwMode="auto">
              <a:xfrm>
                <a:off x="1831" y="1199"/>
                <a:ext cx="104" cy="90"/>
              </a:xfrm>
              <a:custGeom>
                <a:avLst/>
                <a:gdLst>
                  <a:gd name="T0" fmla="*/ 48 w 101"/>
                  <a:gd name="T1" fmla="*/ 0 h 90"/>
                  <a:gd name="T2" fmla="*/ 30 w 101"/>
                  <a:gd name="T3" fmla="*/ 6 h 90"/>
                  <a:gd name="T4" fmla="*/ 18 w 101"/>
                  <a:gd name="T5" fmla="*/ 12 h 90"/>
                  <a:gd name="T6" fmla="*/ 6 w 101"/>
                  <a:gd name="T7" fmla="*/ 28 h 90"/>
                  <a:gd name="T8" fmla="*/ 0 w 101"/>
                  <a:gd name="T9" fmla="*/ 45 h 90"/>
                  <a:gd name="T10" fmla="*/ 6 w 101"/>
                  <a:gd name="T11" fmla="*/ 62 h 90"/>
                  <a:gd name="T12" fmla="*/ 18 w 101"/>
                  <a:gd name="T13" fmla="*/ 79 h 90"/>
                  <a:gd name="T14" fmla="*/ 30 w 101"/>
                  <a:gd name="T15" fmla="*/ 84 h 90"/>
                  <a:gd name="T16" fmla="*/ 48 w 101"/>
                  <a:gd name="T17" fmla="*/ 90 h 90"/>
                  <a:gd name="T18" fmla="*/ 71 w 101"/>
                  <a:gd name="T19" fmla="*/ 84 h 90"/>
                  <a:gd name="T20" fmla="*/ 83 w 101"/>
                  <a:gd name="T21" fmla="*/ 79 h 90"/>
                  <a:gd name="T22" fmla="*/ 95 w 101"/>
                  <a:gd name="T23" fmla="*/ 62 h 90"/>
                  <a:gd name="T24" fmla="*/ 101 w 101"/>
                  <a:gd name="T25" fmla="*/ 45 h 90"/>
                  <a:gd name="T26" fmla="*/ 95 w 101"/>
                  <a:gd name="T27" fmla="*/ 28 h 90"/>
                  <a:gd name="T28" fmla="*/ 83 w 101"/>
                  <a:gd name="T29" fmla="*/ 12 h 90"/>
                  <a:gd name="T30" fmla="*/ 71 w 101"/>
                  <a:gd name="T31" fmla="*/ 6 h 90"/>
                  <a:gd name="T32" fmla="*/ 48 w 101"/>
                  <a:gd name="T33" fmla="*/ 0 h 90"/>
                  <a:gd name="T34" fmla="*/ 48 w 101"/>
                  <a:gd name="T35" fmla="*/ 0 h 90"/>
                  <a:gd name="T36" fmla="*/ 48 w 101"/>
                  <a:gd name="T37" fmla="*/ 84 h 90"/>
                  <a:gd name="T38" fmla="*/ 30 w 101"/>
                  <a:gd name="T39" fmla="*/ 84 h 90"/>
                  <a:gd name="T40" fmla="*/ 18 w 101"/>
                  <a:gd name="T41" fmla="*/ 73 h 90"/>
                  <a:gd name="T42" fmla="*/ 12 w 101"/>
                  <a:gd name="T43" fmla="*/ 62 h 90"/>
                  <a:gd name="T44" fmla="*/ 6 w 101"/>
                  <a:gd name="T45" fmla="*/ 45 h 90"/>
                  <a:gd name="T46" fmla="*/ 12 w 101"/>
                  <a:gd name="T47" fmla="*/ 28 h 90"/>
                  <a:gd name="T48" fmla="*/ 18 w 101"/>
                  <a:gd name="T49" fmla="*/ 17 h 90"/>
                  <a:gd name="T50" fmla="*/ 30 w 101"/>
                  <a:gd name="T51" fmla="*/ 6 h 90"/>
                  <a:gd name="T52" fmla="*/ 48 w 101"/>
                  <a:gd name="T53" fmla="*/ 0 h 90"/>
                  <a:gd name="T54" fmla="*/ 66 w 101"/>
                  <a:gd name="T55" fmla="*/ 6 h 90"/>
                  <a:gd name="T56" fmla="*/ 83 w 101"/>
                  <a:gd name="T57" fmla="*/ 17 h 90"/>
                  <a:gd name="T58" fmla="*/ 89 w 101"/>
                  <a:gd name="T59" fmla="*/ 28 h 90"/>
                  <a:gd name="T60" fmla="*/ 95 w 101"/>
                  <a:gd name="T61" fmla="*/ 45 h 90"/>
                  <a:gd name="T62" fmla="*/ 89 w 101"/>
                  <a:gd name="T63" fmla="*/ 62 h 90"/>
                  <a:gd name="T64" fmla="*/ 83 w 101"/>
                  <a:gd name="T65" fmla="*/ 73 h 90"/>
                  <a:gd name="T66" fmla="*/ 66 w 101"/>
                  <a:gd name="T67" fmla="*/ 84 h 90"/>
                  <a:gd name="T68" fmla="*/ 48 w 101"/>
                  <a:gd name="T69" fmla="*/ 84 h 90"/>
                  <a:gd name="T70" fmla="*/ 48 w 101"/>
                  <a:gd name="T71" fmla="*/ 84 h 90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101"/>
                  <a:gd name="T109" fmla="*/ 0 h 90"/>
                  <a:gd name="T110" fmla="*/ 101 w 101"/>
                  <a:gd name="T111" fmla="*/ 90 h 90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101" h="90">
                    <a:moveTo>
                      <a:pt x="48" y="0"/>
                    </a:moveTo>
                    <a:lnTo>
                      <a:pt x="30" y="6"/>
                    </a:lnTo>
                    <a:lnTo>
                      <a:pt x="18" y="12"/>
                    </a:lnTo>
                    <a:lnTo>
                      <a:pt x="6" y="28"/>
                    </a:lnTo>
                    <a:lnTo>
                      <a:pt x="0" y="45"/>
                    </a:lnTo>
                    <a:lnTo>
                      <a:pt x="6" y="62"/>
                    </a:lnTo>
                    <a:lnTo>
                      <a:pt x="18" y="79"/>
                    </a:lnTo>
                    <a:lnTo>
                      <a:pt x="30" y="84"/>
                    </a:lnTo>
                    <a:lnTo>
                      <a:pt x="48" y="90"/>
                    </a:lnTo>
                    <a:lnTo>
                      <a:pt x="71" y="84"/>
                    </a:lnTo>
                    <a:lnTo>
                      <a:pt x="83" y="79"/>
                    </a:lnTo>
                    <a:lnTo>
                      <a:pt x="95" y="62"/>
                    </a:lnTo>
                    <a:lnTo>
                      <a:pt x="101" y="45"/>
                    </a:lnTo>
                    <a:lnTo>
                      <a:pt x="95" y="28"/>
                    </a:lnTo>
                    <a:lnTo>
                      <a:pt x="83" y="12"/>
                    </a:lnTo>
                    <a:lnTo>
                      <a:pt x="71" y="6"/>
                    </a:lnTo>
                    <a:lnTo>
                      <a:pt x="48" y="0"/>
                    </a:lnTo>
                    <a:close/>
                    <a:moveTo>
                      <a:pt x="48" y="84"/>
                    </a:moveTo>
                    <a:lnTo>
                      <a:pt x="30" y="84"/>
                    </a:lnTo>
                    <a:lnTo>
                      <a:pt x="18" y="73"/>
                    </a:lnTo>
                    <a:lnTo>
                      <a:pt x="12" y="62"/>
                    </a:lnTo>
                    <a:lnTo>
                      <a:pt x="6" y="45"/>
                    </a:lnTo>
                    <a:lnTo>
                      <a:pt x="12" y="28"/>
                    </a:lnTo>
                    <a:lnTo>
                      <a:pt x="18" y="17"/>
                    </a:lnTo>
                    <a:lnTo>
                      <a:pt x="30" y="6"/>
                    </a:lnTo>
                    <a:lnTo>
                      <a:pt x="48" y="0"/>
                    </a:lnTo>
                    <a:lnTo>
                      <a:pt x="66" y="6"/>
                    </a:lnTo>
                    <a:lnTo>
                      <a:pt x="83" y="17"/>
                    </a:lnTo>
                    <a:lnTo>
                      <a:pt x="89" y="28"/>
                    </a:lnTo>
                    <a:lnTo>
                      <a:pt x="95" y="45"/>
                    </a:lnTo>
                    <a:lnTo>
                      <a:pt x="89" y="62"/>
                    </a:lnTo>
                    <a:lnTo>
                      <a:pt x="83" y="73"/>
                    </a:lnTo>
                    <a:lnTo>
                      <a:pt x="66" y="84"/>
                    </a:lnTo>
                    <a:lnTo>
                      <a:pt x="48" y="84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5" name="Freeform 124"/>
              <p:cNvSpPr>
                <a:spLocks/>
              </p:cNvSpPr>
              <p:nvPr/>
            </p:nvSpPr>
            <p:spPr bwMode="auto">
              <a:xfrm>
                <a:off x="1831" y="1199"/>
                <a:ext cx="104" cy="90"/>
              </a:xfrm>
              <a:custGeom>
                <a:avLst/>
                <a:gdLst>
                  <a:gd name="T0" fmla="*/ 48 w 101"/>
                  <a:gd name="T1" fmla="*/ 0 h 90"/>
                  <a:gd name="T2" fmla="*/ 30 w 101"/>
                  <a:gd name="T3" fmla="*/ 6 h 90"/>
                  <a:gd name="T4" fmla="*/ 18 w 101"/>
                  <a:gd name="T5" fmla="*/ 12 h 90"/>
                  <a:gd name="T6" fmla="*/ 6 w 101"/>
                  <a:gd name="T7" fmla="*/ 28 h 90"/>
                  <a:gd name="T8" fmla="*/ 0 w 101"/>
                  <a:gd name="T9" fmla="*/ 45 h 90"/>
                  <a:gd name="T10" fmla="*/ 6 w 101"/>
                  <a:gd name="T11" fmla="*/ 62 h 90"/>
                  <a:gd name="T12" fmla="*/ 18 w 101"/>
                  <a:gd name="T13" fmla="*/ 79 h 90"/>
                  <a:gd name="T14" fmla="*/ 30 w 101"/>
                  <a:gd name="T15" fmla="*/ 84 h 90"/>
                  <a:gd name="T16" fmla="*/ 48 w 101"/>
                  <a:gd name="T17" fmla="*/ 90 h 90"/>
                  <a:gd name="T18" fmla="*/ 71 w 101"/>
                  <a:gd name="T19" fmla="*/ 84 h 90"/>
                  <a:gd name="T20" fmla="*/ 83 w 101"/>
                  <a:gd name="T21" fmla="*/ 79 h 90"/>
                  <a:gd name="T22" fmla="*/ 95 w 101"/>
                  <a:gd name="T23" fmla="*/ 62 h 90"/>
                  <a:gd name="T24" fmla="*/ 101 w 101"/>
                  <a:gd name="T25" fmla="*/ 45 h 90"/>
                  <a:gd name="T26" fmla="*/ 95 w 101"/>
                  <a:gd name="T27" fmla="*/ 28 h 90"/>
                  <a:gd name="T28" fmla="*/ 83 w 101"/>
                  <a:gd name="T29" fmla="*/ 12 h 90"/>
                  <a:gd name="T30" fmla="*/ 71 w 101"/>
                  <a:gd name="T31" fmla="*/ 6 h 90"/>
                  <a:gd name="T32" fmla="*/ 48 w 101"/>
                  <a:gd name="T33" fmla="*/ 0 h 90"/>
                  <a:gd name="T34" fmla="*/ 48 w 101"/>
                  <a:gd name="T35" fmla="*/ 0 h 9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01"/>
                  <a:gd name="T55" fmla="*/ 0 h 90"/>
                  <a:gd name="T56" fmla="*/ 101 w 101"/>
                  <a:gd name="T57" fmla="*/ 90 h 90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01" h="90">
                    <a:moveTo>
                      <a:pt x="48" y="0"/>
                    </a:moveTo>
                    <a:lnTo>
                      <a:pt x="30" y="6"/>
                    </a:lnTo>
                    <a:lnTo>
                      <a:pt x="18" y="12"/>
                    </a:lnTo>
                    <a:lnTo>
                      <a:pt x="6" y="28"/>
                    </a:lnTo>
                    <a:lnTo>
                      <a:pt x="0" y="45"/>
                    </a:lnTo>
                    <a:lnTo>
                      <a:pt x="6" y="62"/>
                    </a:lnTo>
                    <a:lnTo>
                      <a:pt x="18" y="79"/>
                    </a:lnTo>
                    <a:lnTo>
                      <a:pt x="30" y="84"/>
                    </a:lnTo>
                    <a:lnTo>
                      <a:pt x="48" y="90"/>
                    </a:lnTo>
                    <a:lnTo>
                      <a:pt x="71" y="84"/>
                    </a:lnTo>
                    <a:lnTo>
                      <a:pt x="83" y="79"/>
                    </a:lnTo>
                    <a:lnTo>
                      <a:pt x="95" y="62"/>
                    </a:lnTo>
                    <a:lnTo>
                      <a:pt x="101" y="45"/>
                    </a:lnTo>
                    <a:lnTo>
                      <a:pt x="95" y="28"/>
                    </a:lnTo>
                    <a:lnTo>
                      <a:pt x="83" y="12"/>
                    </a:lnTo>
                    <a:lnTo>
                      <a:pt x="71" y="6"/>
                    </a:lnTo>
                    <a:lnTo>
                      <a:pt x="48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6" name="Freeform 125"/>
              <p:cNvSpPr>
                <a:spLocks/>
              </p:cNvSpPr>
              <p:nvPr/>
            </p:nvSpPr>
            <p:spPr bwMode="auto">
              <a:xfrm>
                <a:off x="1837" y="1199"/>
                <a:ext cx="92" cy="84"/>
              </a:xfrm>
              <a:custGeom>
                <a:avLst/>
                <a:gdLst>
                  <a:gd name="T0" fmla="*/ 42 w 89"/>
                  <a:gd name="T1" fmla="*/ 84 h 84"/>
                  <a:gd name="T2" fmla="*/ 24 w 89"/>
                  <a:gd name="T3" fmla="*/ 84 h 84"/>
                  <a:gd name="T4" fmla="*/ 12 w 89"/>
                  <a:gd name="T5" fmla="*/ 73 h 84"/>
                  <a:gd name="T6" fmla="*/ 6 w 89"/>
                  <a:gd name="T7" fmla="*/ 62 h 84"/>
                  <a:gd name="T8" fmla="*/ 0 w 89"/>
                  <a:gd name="T9" fmla="*/ 45 h 84"/>
                  <a:gd name="T10" fmla="*/ 6 w 89"/>
                  <a:gd name="T11" fmla="*/ 28 h 84"/>
                  <a:gd name="T12" fmla="*/ 12 w 89"/>
                  <a:gd name="T13" fmla="*/ 17 h 84"/>
                  <a:gd name="T14" fmla="*/ 24 w 89"/>
                  <a:gd name="T15" fmla="*/ 6 h 84"/>
                  <a:gd name="T16" fmla="*/ 42 w 89"/>
                  <a:gd name="T17" fmla="*/ 0 h 84"/>
                  <a:gd name="T18" fmla="*/ 60 w 89"/>
                  <a:gd name="T19" fmla="*/ 6 h 84"/>
                  <a:gd name="T20" fmla="*/ 77 w 89"/>
                  <a:gd name="T21" fmla="*/ 17 h 84"/>
                  <a:gd name="T22" fmla="*/ 83 w 89"/>
                  <a:gd name="T23" fmla="*/ 28 h 84"/>
                  <a:gd name="T24" fmla="*/ 89 w 89"/>
                  <a:gd name="T25" fmla="*/ 45 h 84"/>
                  <a:gd name="T26" fmla="*/ 83 w 89"/>
                  <a:gd name="T27" fmla="*/ 62 h 84"/>
                  <a:gd name="T28" fmla="*/ 77 w 89"/>
                  <a:gd name="T29" fmla="*/ 73 h 84"/>
                  <a:gd name="T30" fmla="*/ 60 w 89"/>
                  <a:gd name="T31" fmla="*/ 84 h 84"/>
                  <a:gd name="T32" fmla="*/ 42 w 89"/>
                  <a:gd name="T33" fmla="*/ 84 h 84"/>
                  <a:gd name="T34" fmla="*/ 42 w 89"/>
                  <a:gd name="T35" fmla="*/ 84 h 84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89"/>
                  <a:gd name="T55" fmla="*/ 0 h 84"/>
                  <a:gd name="T56" fmla="*/ 89 w 89"/>
                  <a:gd name="T57" fmla="*/ 84 h 84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89" h="84">
                    <a:moveTo>
                      <a:pt x="42" y="84"/>
                    </a:moveTo>
                    <a:lnTo>
                      <a:pt x="24" y="84"/>
                    </a:lnTo>
                    <a:lnTo>
                      <a:pt x="12" y="73"/>
                    </a:lnTo>
                    <a:lnTo>
                      <a:pt x="6" y="62"/>
                    </a:lnTo>
                    <a:lnTo>
                      <a:pt x="0" y="45"/>
                    </a:lnTo>
                    <a:lnTo>
                      <a:pt x="6" y="28"/>
                    </a:lnTo>
                    <a:lnTo>
                      <a:pt x="12" y="17"/>
                    </a:lnTo>
                    <a:lnTo>
                      <a:pt x="24" y="6"/>
                    </a:lnTo>
                    <a:lnTo>
                      <a:pt x="42" y="0"/>
                    </a:lnTo>
                    <a:lnTo>
                      <a:pt x="60" y="6"/>
                    </a:lnTo>
                    <a:lnTo>
                      <a:pt x="77" y="17"/>
                    </a:lnTo>
                    <a:lnTo>
                      <a:pt x="83" y="28"/>
                    </a:lnTo>
                    <a:lnTo>
                      <a:pt x="89" y="45"/>
                    </a:lnTo>
                    <a:lnTo>
                      <a:pt x="83" y="62"/>
                    </a:lnTo>
                    <a:lnTo>
                      <a:pt x="77" y="73"/>
                    </a:lnTo>
                    <a:lnTo>
                      <a:pt x="60" y="84"/>
                    </a:lnTo>
                    <a:lnTo>
                      <a:pt x="42" y="84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7" name="Freeform 126"/>
              <p:cNvSpPr>
                <a:spLocks/>
              </p:cNvSpPr>
              <p:nvPr/>
            </p:nvSpPr>
            <p:spPr bwMode="auto">
              <a:xfrm>
                <a:off x="1858" y="1209"/>
                <a:ext cx="53" cy="67"/>
              </a:xfrm>
              <a:custGeom>
                <a:avLst/>
                <a:gdLst>
                  <a:gd name="T0" fmla="*/ 53 w 53"/>
                  <a:gd name="T1" fmla="*/ 50 h 67"/>
                  <a:gd name="T2" fmla="*/ 53 w 53"/>
                  <a:gd name="T3" fmla="*/ 55 h 67"/>
                  <a:gd name="T4" fmla="*/ 47 w 53"/>
                  <a:gd name="T5" fmla="*/ 61 h 67"/>
                  <a:gd name="T6" fmla="*/ 36 w 53"/>
                  <a:gd name="T7" fmla="*/ 67 h 67"/>
                  <a:gd name="T8" fmla="*/ 24 w 53"/>
                  <a:gd name="T9" fmla="*/ 67 h 67"/>
                  <a:gd name="T10" fmla="*/ 18 w 53"/>
                  <a:gd name="T11" fmla="*/ 67 h 67"/>
                  <a:gd name="T12" fmla="*/ 6 w 53"/>
                  <a:gd name="T13" fmla="*/ 61 h 67"/>
                  <a:gd name="T14" fmla="*/ 0 w 53"/>
                  <a:gd name="T15" fmla="*/ 55 h 67"/>
                  <a:gd name="T16" fmla="*/ 0 w 53"/>
                  <a:gd name="T17" fmla="*/ 50 h 67"/>
                  <a:gd name="T18" fmla="*/ 0 w 53"/>
                  <a:gd name="T19" fmla="*/ 0 h 67"/>
                  <a:gd name="T20" fmla="*/ 53 w 53"/>
                  <a:gd name="T21" fmla="*/ 0 h 67"/>
                  <a:gd name="T22" fmla="*/ 53 w 53"/>
                  <a:gd name="T23" fmla="*/ 50 h 67"/>
                  <a:gd name="T24" fmla="*/ 53 w 53"/>
                  <a:gd name="T25" fmla="*/ 50 h 6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53"/>
                  <a:gd name="T40" fmla="*/ 0 h 67"/>
                  <a:gd name="T41" fmla="*/ 53 w 53"/>
                  <a:gd name="T42" fmla="*/ 67 h 67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53" h="67">
                    <a:moveTo>
                      <a:pt x="53" y="50"/>
                    </a:moveTo>
                    <a:lnTo>
                      <a:pt x="53" y="55"/>
                    </a:lnTo>
                    <a:lnTo>
                      <a:pt x="47" y="61"/>
                    </a:lnTo>
                    <a:lnTo>
                      <a:pt x="36" y="67"/>
                    </a:lnTo>
                    <a:lnTo>
                      <a:pt x="24" y="67"/>
                    </a:lnTo>
                    <a:lnTo>
                      <a:pt x="18" y="67"/>
                    </a:lnTo>
                    <a:lnTo>
                      <a:pt x="6" y="61"/>
                    </a:lnTo>
                    <a:lnTo>
                      <a:pt x="0" y="55"/>
                    </a:lnTo>
                    <a:lnTo>
                      <a:pt x="0" y="50"/>
                    </a:lnTo>
                    <a:lnTo>
                      <a:pt x="0" y="0"/>
                    </a:lnTo>
                    <a:lnTo>
                      <a:pt x="53" y="0"/>
                    </a:lnTo>
                    <a:lnTo>
                      <a:pt x="53" y="50"/>
                    </a:lnTo>
                    <a:close/>
                  </a:path>
                </a:pathLst>
              </a:custGeom>
              <a:solidFill>
                <a:srgbClr val="FF160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8" name="Freeform 127"/>
              <p:cNvSpPr>
                <a:spLocks/>
              </p:cNvSpPr>
              <p:nvPr/>
            </p:nvSpPr>
            <p:spPr bwMode="auto">
              <a:xfrm>
                <a:off x="1858" y="1209"/>
                <a:ext cx="53" cy="67"/>
              </a:xfrm>
              <a:custGeom>
                <a:avLst/>
                <a:gdLst>
                  <a:gd name="T0" fmla="*/ 53 w 53"/>
                  <a:gd name="T1" fmla="*/ 50 h 67"/>
                  <a:gd name="T2" fmla="*/ 53 w 53"/>
                  <a:gd name="T3" fmla="*/ 55 h 67"/>
                  <a:gd name="T4" fmla="*/ 47 w 53"/>
                  <a:gd name="T5" fmla="*/ 61 h 67"/>
                  <a:gd name="T6" fmla="*/ 36 w 53"/>
                  <a:gd name="T7" fmla="*/ 67 h 67"/>
                  <a:gd name="T8" fmla="*/ 24 w 53"/>
                  <a:gd name="T9" fmla="*/ 67 h 67"/>
                  <a:gd name="T10" fmla="*/ 18 w 53"/>
                  <a:gd name="T11" fmla="*/ 67 h 67"/>
                  <a:gd name="T12" fmla="*/ 6 w 53"/>
                  <a:gd name="T13" fmla="*/ 61 h 67"/>
                  <a:gd name="T14" fmla="*/ 0 w 53"/>
                  <a:gd name="T15" fmla="*/ 55 h 67"/>
                  <a:gd name="T16" fmla="*/ 0 w 53"/>
                  <a:gd name="T17" fmla="*/ 50 h 67"/>
                  <a:gd name="T18" fmla="*/ 0 w 53"/>
                  <a:gd name="T19" fmla="*/ 0 h 67"/>
                  <a:gd name="T20" fmla="*/ 53 w 53"/>
                  <a:gd name="T21" fmla="*/ 0 h 67"/>
                  <a:gd name="T22" fmla="*/ 53 w 53"/>
                  <a:gd name="T23" fmla="*/ 50 h 67"/>
                  <a:gd name="T24" fmla="*/ 53 w 53"/>
                  <a:gd name="T25" fmla="*/ 50 h 6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53"/>
                  <a:gd name="T40" fmla="*/ 0 h 67"/>
                  <a:gd name="T41" fmla="*/ 53 w 53"/>
                  <a:gd name="T42" fmla="*/ 67 h 67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53" h="67">
                    <a:moveTo>
                      <a:pt x="53" y="50"/>
                    </a:moveTo>
                    <a:lnTo>
                      <a:pt x="53" y="55"/>
                    </a:lnTo>
                    <a:lnTo>
                      <a:pt x="47" y="61"/>
                    </a:lnTo>
                    <a:lnTo>
                      <a:pt x="36" y="67"/>
                    </a:lnTo>
                    <a:lnTo>
                      <a:pt x="24" y="67"/>
                    </a:lnTo>
                    <a:lnTo>
                      <a:pt x="18" y="67"/>
                    </a:lnTo>
                    <a:lnTo>
                      <a:pt x="6" y="61"/>
                    </a:lnTo>
                    <a:lnTo>
                      <a:pt x="0" y="55"/>
                    </a:lnTo>
                    <a:lnTo>
                      <a:pt x="0" y="50"/>
                    </a:lnTo>
                    <a:lnTo>
                      <a:pt x="0" y="0"/>
                    </a:lnTo>
                    <a:lnTo>
                      <a:pt x="53" y="0"/>
                    </a:lnTo>
                    <a:lnTo>
                      <a:pt x="53" y="50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9" name="Freeform 128"/>
              <p:cNvSpPr>
                <a:spLocks/>
              </p:cNvSpPr>
              <p:nvPr/>
            </p:nvSpPr>
            <p:spPr bwMode="auto">
              <a:xfrm>
                <a:off x="1868" y="1225"/>
                <a:ext cx="31" cy="35"/>
              </a:xfrm>
              <a:custGeom>
                <a:avLst/>
                <a:gdLst>
                  <a:gd name="T0" fmla="*/ 30 w 30"/>
                  <a:gd name="T1" fmla="*/ 28 h 34"/>
                  <a:gd name="T2" fmla="*/ 24 w 30"/>
                  <a:gd name="T3" fmla="*/ 34 h 34"/>
                  <a:gd name="T4" fmla="*/ 12 w 30"/>
                  <a:gd name="T5" fmla="*/ 34 h 34"/>
                  <a:gd name="T6" fmla="*/ 6 w 30"/>
                  <a:gd name="T7" fmla="*/ 34 h 34"/>
                  <a:gd name="T8" fmla="*/ 0 w 30"/>
                  <a:gd name="T9" fmla="*/ 28 h 34"/>
                  <a:gd name="T10" fmla="*/ 0 w 30"/>
                  <a:gd name="T11" fmla="*/ 0 h 34"/>
                  <a:gd name="T12" fmla="*/ 30 w 30"/>
                  <a:gd name="T13" fmla="*/ 0 h 34"/>
                  <a:gd name="T14" fmla="*/ 30 w 30"/>
                  <a:gd name="T15" fmla="*/ 28 h 34"/>
                  <a:gd name="T16" fmla="*/ 30 w 30"/>
                  <a:gd name="T17" fmla="*/ 28 h 3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4"/>
                  <a:gd name="T29" fmla="*/ 30 w 30"/>
                  <a:gd name="T30" fmla="*/ 34 h 3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4">
                    <a:moveTo>
                      <a:pt x="30" y="28"/>
                    </a:moveTo>
                    <a:lnTo>
                      <a:pt x="24" y="34"/>
                    </a:lnTo>
                    <a:lnTo>
                      <a:pt x="12" y="34"/>
                    </a:lnTo>
                    <a:lnTo>
                      <a:pt x="6" y="34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30" y="0"/>
                    </a:lnTo>
                    <a:lnTo>
                      <a:pt x="30" y="2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0" name="Freeform 129"/>
              <p:cNvSpPr>
                <a:spLocks/>
              </p:cNvSpPr>
              <p:nvPr/>
            </p:nvSpPr>
            <p:spPr bwMode="auto">
              <a:xfrm>
                <a:off x="1880" y="1225"/>
                <a:ext cx="6" cy="12"/>
              </a:xfrm>
              <a:custGeom>
                <a:avLst/>
                <a:gdLst>
                  <a:gd name="T0" fmla="*/ 6 w 6"/>
                  <a:gd name="T1" fmla="*/ 6 h 11"/>
                  <a:gd name="T2" fmla="*/ 6 w 6"/>
                  <a:gd name="T3" fmla="*/ 11 h 11"/>
                  <a:gd name="T4" fmla="*/ 0 w 6"/>
                  <a:gd name="T5" fmla="*/ 11 h 11"/>
                  <a:gd name="T6" fmla="*/ 0 w 6"/>
                  <a:gd name="T7" fmla="*/ 11 h 11"/>
                  <a:gd name="T8" fmla="*/ 0 w 6"/>
                  <a:gd name="T9" fmla="*/ 6 h 11"/>
                  <a:gd name="T10" fmla="*/ 0 w 6"/>
                  <a:gd name="T11" fmla="*/ 0 h 11"/>
                  <a:gd name="T12" fmla="*/ 6 w 6"/>
                  <a:gd name="T13" fmla="*/ 0 h 11"/>
                  <a:gd name="T14" fmla="*/ 6 w 6"/>
                  <a:gd name="T15" fmla="*/ 6 h 11"/>
                  <a:gd name="T16" fmla="*/ 6 w 6"/>
                  <a:gd name="T17" fmla="*/ 6 h 1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"/>
                  <a:gd name="T28" fmla="*/ 0 h 11"/>
                  <a:gd name="T29" fmla="*/ 6 w 6"/>
                  <a:gd name="T30" fmla="*/ 11 h 1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" h="11">
                    <a:moveTo>
                      <a:pt x="6" y="6"/>
                    </a:moveTo>
                    <a:lnTo>
                      <a:pt x="6" y="11"/>
                    </a:lnTo>
                    <a:lnTo>
                      <a:pt x="0" y="11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A50A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1" name="Freeform 130"/>
              <p:cNvSpPr>
                <a:spLocks/>
              </p:cNvSpPr>
              <p:nvPr/>
            </p:nvSpPr>
            <p:spPr bwMode="auto">
              <a:xfrm>
                <a:off x="1880" y="1248"/>
                <a:ext cx="6" cy="6"/>
              </a:xfrm>
              <a:custGeom>
                <a:avLst/>
                <a:gdLst>
                  <a:gd name="T0" fmla="*/ 6 w 6"/>
                  <a:gd name="T1" fmla="*/ 5 h 5"/>
                  <a:gd name="T2" fmla="*/ 6 w 6"/>
                  <a:gd name="T3" fmla="*/ 5 h 5"/>
                  <a:gd name="T4" fmla="*/ 0 w 6"/>
                  <a:gd name="T5" fmla="*/ 5 h 5"/>
                  <a:gd name="T6" fmla="*/ 0 w 6"/>
                  <a:gd name="T7" fmla="*/ 5 h 5"/>
                  <a:gd name="T8" fmla="*/ 0 w 6"/>
                  <a:gd name="T9" fmla="*/ 0 h 5"/>
                  <a:gd name="T10" fmla="*/ 6 w 6"/>
                  <a:gd name="T11" fmla="*/ 0 h 5"/>
                  <a:gd name="T12" fmla="*/ 6 w 6"/>
                  <a:gd name="T13" fmla="*/ 5 h 5"/>
                  <a:gd name="T14" fmla="*/ 6 w 6"/>
                  <a:gd name="T15" fmla="*/ 5 h 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"/>
                  <a:gd name="T25" fmla="*/ 0 h 5"/>
                  <a:gd name="T26" fmla="*/ 6 w 6"/>
                  <a:gd name="T27" fmla="*/ 5 h 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" h="5">
                    <a:moveTo>
                      <a:pt x="6" y="5"/>
                    </a:moveTo>
                    <a:lnTo>
                      <a:pt x="6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0A50A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2" name="Freeform 131"/>
              <p:cNvSpPr>
                <a:spLocks/>
              </p:cNvSpPr>
              <p:nvPr/>
            </p:nvSpPr>
            <p:spPr bwMode="auto">
              <a:xfrm>
                <a:off x="1886" y="1237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0 w 6"/>
                  <a:gd name="T5" fmla="*/ 6 h 6"/>
                  <a:gd name="T6" fmla="*/ 0 w 6"/>
                  <a:gd name="T7" fmla="*/ 6 h 6"/>
                  <a:gd name="T8" fmla="*/ 0 w 6"/>
                  <a:gd name="T9" fmla="*/ 0 h 6"/>
                  <a:gd name="T10" fmla="*/ 6 w 6"/>
                  <a:gd name="T11" fmla="*/ 0 h 6"/>
                  <a:gd name="T12" fmla="*/ 6 w 6"/>
                  <a:gd name="T13" fmla="*/ 6 h 6"/>
                  <a:gd name="T14" fmla="*/ 6 w 6"/>
                  <a:gd name="T15" fmla="*/ 6 h 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"/>
                  <a:gd name="T25" fmla="*/ 0 h 6"/>
                  <a:gd name="T26" fmla="*/ 6 w 6"/>
                  <a:gd name="T27" fmla="*/ 6 h 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A50A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3" name="Freeform 132"/>
              <p:cNvSpPr>
                <a:spLocks/>
              </p:cNvSpPr>
              <p:nvPr/>
            </p:nvSpPr>
            <p:spPr bwMode="auto">
              <a:xfrm>
                <a:off x="1874" y="1237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0 w 6"/>
                  <a:gd name="T5" fmla="*/ 6 h 6"/>
                  <a:gd name="T6" fmla="*/ 0 w 6"/>
                  <a:gd name="T7" fmla="*/ 6 h 6"/>
                  <a:gd name="T8" fmla="*/ 0 w 6"/>
                  <a:gd name="T9" fmla="*/ 0 h 6"/>
                  <a:gd name="T10" fmla="*/ 6 w 6"/>
                  <a:gd name="T11" fmla="*/ 0 h 6"/>
                  <a:gd name="T12" fmla="*/ 6 w 6"/>
                  <a:gd name="T13" fmla="*/ 6 h 6"/>
                  <a:gd name="T14" fmla="*/ 6 w 6"/>
                  <a:gd name="T15" fmla="*/ 6 h 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"/>
                  <a:gd name="T25" fmla="*/ 0 h 6"/>
                  <a:gd name="T26" fmla="*/ 6 w 6"/>
                  <a:gd name="T27" fmla="*/ 6 h 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A50A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4" name="Freeform 133"/>
              <p:cNvSpPr>
                <a:spLocks/>
              </p:cNvSpPr>
              <p:nvPr/>
            </p:nvSpPr>
            <p:spPr bwMode="auto">
              <a:xfrm>
                <a:off x="1862" y="1209"/>
                <a:ext cx="6" cy="12"/>
              </a:xfrm>
              <a:custGeom>
                <a:avLst/>
                <a:gdLst>
                  <a:gd name="T0" fmla="*/ 6 w 6"/>
                  <a:gd name="T1" fmla="*/ 11 h 11"/>
                  <a:gd name="T2" fmla="*/ 0 w 6"/>
                  <a:gd name="T3" fmla="*/ 11 h 11"/>
                  <a:gd name="T4" fmla="*/ 0 w 6"/>
                  <a:gd name="T5" fmla="*/ 0 h 11"/>
                  <a:gd name="T6" fmla="*/ 6 w 6"/>
                  <a:gd name="T7" fmla="*/ 0 h 11"/>
                  <a:gd name="T8" fmla="*/ 6 w 6"/>
                  <a:gd name="T9" fmla="*/ 11 h 11"/>
                  <a:gd name="T10" fmla="*/ 6 w 6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6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11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5" name="Freeform 134"/>
              <p:cNvSpPr>
                <a:spLocks/>
              </p:cNvSpPr>
              <p:nvPr/>
            </p:nvSpPr>
            <p:spPr bwMode="auto">
              <a:xfrm>
                <a:off x="1862" y="1209"/>
                <a:ext cx="6" cy="12"/>
              </a:xfrm>
              <a:custGeom>
                <a:avLst/>
                <a:gdLst>
                  <a:gd name="T0" fmla="*/ 6 w 6"/>
                  <a:gd name="T1" fmla="*/ 11 h 11"/>
                  <a:gd name="T2" fmla="*/ 0 w 6"/>
                  <a:gd name="T3" fmla="*/ 11 h 11"/>
                  <a:gd name="T4" fmla="*/ 0 w 6"/>
                  <a:gd name="T5" fmla="*/ 0 h 11"/>
                  <a:gd name="T6" fmla="*/ 6 w 6"/>
                  <a:gd name="T7" fmla="*/ 0 h 11"/>
                  <a:gd name="T8" fmla="*/ 6 w 6"/>
                  <a:gd name="T9" fmla="*/ 11 h 11"/>
                  <a:gd name="T10" fmla="*/ 6 w 6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6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1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6" name="Freeform 135"/>
              <p:cNvSpPr>
                <a:spLocks/>
              </p:cNvSpPr>
              <p:nvPr/>
            </p:nvSpPr>
            <p:spPr bwMode="auto">
              <a:xfrm>
                <a:off x="1898" y="1209"/>
                <a:ext cx="6" cy="12"/>
              </a:xfrm>
              <a:custGeom>
                <a:avLst/>
                <a:gdLst>
                  <a:gd name="T0" fmla="*/ 5 w 5"/>
                  <a:gd name="T1" fmla="*/ 11 h 11"/>
                  <a:gd name="T2" fmla="*/ 0 w 5"/>
                  <a:gd name="T3" fmla="*/ 11 h 11"/>
                  <a:gd name="T4" fmla="*/ 0 w 5"/>
                  <a:gd name="T5" fmla="*/ 0 h 11"/>
                  <a:gd name="T6" fmla="*/ 5 w 5"/>
                  <a:gd name="T7" fmla="*/ 0 h 11"/>
                  <a:gd name="T8" fmla="*/ 5 w 5"/>
                  <a:gd name="T9" fmla="*/ 11 h 11"/>
                  <a:gd name="T10" fmla="*/ 5 w 5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11"/>
                  <a:gd name="T20" fmla="*/ 5 w 5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11">
                    <a:moveTo>
                      <a:pt x="5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11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7" name="Freeform 136"/>
              <p:cNvSpPr>
                <a:spLocks/>
              </p:cNvSpPr>
              <p:nvPr/>
            </p:nvSpPr>
            <p:spPr bwMode="auto">
              <a:xfrm>
                <a:off x="1898" y="1209"/>
                <a:ext cx="6" cy="12"/>
              </a:xfrm>
              <a:custGeom>
                <a:avLst/>
                <a:gdLst>
                  <a:gd name="T0" fmla="*/ 5 w 5"/>
                  <a:gd name="T1" fmla="*/ 11 h 11"/>
                  <a:gd name="T2" fmla="*/ 0 w 5"/>
                  <a:gd name="T3" fmla="*/ 11 h 11"/>
                  <a:gd name="T4" fmla="*/ 0 w 5"/>
                  <a:gd name="T5" fmla="*/ 0 h 11"/>
                  <a:gd name="T6" fmla="*/ 5 w 5"/>
                  <a:gd name="T7" fmla="*/ 0 h 11"/>
                  <a:gd name="T8" fmla="*/ 5 w 5"/>
                  <a:gd name="T9" fmla="*/ 11 h 11"/>
                  <a:gd name="T10" fmla="*/ 5 w 5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11"/>
                  <a:gd name="T20" fmla="*/ 5 w 5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11">
                    <a:moveTo>
                      <a:pt x="5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1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8" name="Freeform 137"/>
              <p:cNvSpPr>
                <a:spLocks/>
              </p:cNvSpPr>
              <p:nvPr/>
            </p:nvSpPr>
            <p:spPr bwMode="auto">
              <a:xfrm>
                <a:off x="1862" y="1237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0 w 6"/>
                  <a:gd name="T3" fmla="*/ 6 h 6"/>
                  <a:gd name="T4" fmla="*/ 0 w 6"/>
                  <a:gd name="T5" fmla="*/ 0 h 6"/>
                  <a:gd name="T6" fmla="*/ 6 w 6"/>
                  <a:gd name="T7" fmla="*/ 0 h 6"/>
                  <a:gd name="T8" fmla="*/ 6 w 6"/>
                  <a:gd name="T9" fmla="*/ 6 h 6"/>
                  <a:gd name="T10" fmla="*/ 6 w 6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6"/>
                  <a:gd name="T20" fmla="*/ 6 w 6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6">
                    <a:moveTo>
                      <a:pt x="6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9" name="Freeform 138"/>
              <p:cNvSpPr>
                <a:spLocks/>
              </p:cNvSpPr>
              <p:nvPr/>
            </p:nvSpPr>
            <p:spPr bwMode="auto">
              <a:xfrm>
                <a:off x="1862" y="1237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0 w 6"/>
                  <a:gd name="T3" fmla="*/ 6 h 6"/>
                  <a:gd name="T4" fmla="*/ 0 w 6"/>
                  <a:gd name="T5" fmla="*/ 0 h 6"/>
                  <a:gd name="T6" fmla="*/ 6 w 6"/>
                  <a:gd name="T7" fmla="*/ 0 h 6"/>
                  <a:gd name="T8" fmla="*/ 6 w 6"/>
                  <a:gd name="T9" fmla="*/ 6 h 6"/>
                  <a:gd name="T10" fmla="*/ 6 w 6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6"/>
                  <a:gd name="T20" fmla="*/ 6 w 6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6">
                    <a:moveTo>
                      <a:pt x="6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0" name="Freeform 139"/>
              <p:cNvSpPr>
                <a:spLocks/>
              </p:cNvSpPr>
              <p:nvPr/>
            </p:nvSpPr>
            <p:spPr bwMode="auto">
              <a:xfrm>
                <a:off x="1862" y="1254"/>
                <a:ext cx="12" cy="10"/>
              </a:xfrm>
              <a:custGeom>
                <a:avLst/>
                <a:gdLst>
                  <a:gd name="T0" fmla="*/ 12 w 12"/>
                  <a:gd name="T1" fmla="*/ 6 h 11"/>
                  <a:gd name="T2" fmla="*/ 12 w 12"/>
                  <a:gd name="T3" fmla="*/ 11 h 11"/>
                  <a:gd name="T4" fmla="*/ 0 w 12"/>
                  <a:gd name="T5" fmla="*/ 6 h 11"/>
                  <a:gd name="T6" fmla="*/ 6 w 12"/>
                  <a:gd name="T7" fmla="*/ 0 h 11"/>
                  <a:gd name="T8" fmla="*/ 12 w 12"/>
                  <a:gd name="T9" fmla="*/ 6 h 11"/>
                  <a:gd name="T10" fmla="*/ 12 w 12"/>
                  <a:gd name="T11" fmla="*/ 6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11"/>
                  <a:gd name="T20" fmla="*/ 12 w 12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11">
                    <a:moveTo>
                      <a:pt x="12" y="6"/>
                    </a:moveTo>
                    <a:lnTo>
                      <a:pt x="12" y="11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12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1" name="Freeform 140"/>
              <p:cNvSpPr>
                <a:spLocks/>
              </p:cNvSpPr>
              <p:nvPr/>
            </p:nvSpPr>
            <p:spPr bwMode="auto">
              <a:xfrm>
                <a:off x="1862" y="1254"/>
                <a:ext cx="12" cy="10"/>
              </a:xfrm>
              <a:custGeom>
                <a:avLst/>
                <a:gdLst>
                  <a:gd name="T0" fmla="*/ 12 w 12"/>
                  <a:gd name="T1" fmla="*/ 6 h 11"/>
                  <a:gd name="T2" fmla="*/ 12 w 12"/>
                  <a:gd name="T3" fmla="*/ 11 h 11"/>
                  <a:gd name="T4" fmla="*/ 0 w 12"/>
                  <a:gd name="T5" fmla="*/ 6 h 11"/>
                  <a:gd name="T6" fmla="*/ 6 w 12"/>
                  <a:gd name="T7" fmla="*/ 0 h 11"/>
                  <a:gd name="T8" fmla="*/ 12 w 12"/>
                  <a:gd name="T9" fmla="*/ 6 h 11"/>
                  <a:gd name="T10" fmla="*/ 12 w 12"/>
                  <a:gd name="T11" fmla="*/ 6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11"/>
                  <a:gd name="T20" fmla="*/ 12 w 12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11">
                    <a:moveTo>
                      <a:pt x="12" y="6"/>
                    </a:moveTo>
                    <a:lnTo>
                      <a:pt x="12" y="11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12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2" name="Freeform 141"/>
              <p:cNvSpPr>
                <a:spLocks/>
              </p:cNvSpPr>
              <p:nvPr/>
            </p:nvSpPr>
            <p:spPr bwMode="auto">
              <a:xfrm>
                <a:off x="1892" y="1254"/>
                <a:ext cx="6" cy="10"/>
              </a:xfrm>
              <a:custGeom>
                <a:avLst/>
                <a:gdLst>
                  <a:gd name="T0" fmla="*/ 0 w 6"/>
                  <a:gd name="T1" fmla="*/ 6 h 11"/>
                  <a:gd name="T2" fmla="*/ 0 w 6"/>
                  <a:gd name="T3" fmla="*/ 11 h 11"/>
                  <a:gd name="T4" fmla="*/ 6 w 6"/>
                  <a:gd name="T5" fmla="*/ 6 h 11"/>
                  <a:gd name="T6" fmla="*/ 6 w 6"/>
                  <a:gd name="T7" fmla="*/ 0 h 11"/>
                  <a:gd name="T8" fmla="*/ 0 w 6"/>
                  <a:gd name="T9" fmla="*/ 6 h 11"/>
                  <a:gd name="T10" fmla="*/ 0 w 6"/>
                  <a:gd name="T11" fmla="*/ 6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0" y="6"/>
                    </a:moveTo>
                    <a:lnTo>
                      <a:pt x="0" y="11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3" name="Freeform 142"/>
              <p:cNvSpPr>
                <a:spLocks/>
              </p:cNvSpPr>
              <p:nvPr/>
            </p:nvSpPr>
            <p:spPr bwMode="auto">
              <a:xfrm>
                <a:off x="1892" y="1254"/>
                <a:ext cx="6" cy="10"/>
              </a:xfrm>
              <a:custGeom>
                <a:avLst/>
                <a:gdLst>
                  <a:gd name="T0" fmla="*/ 0 w 6"/>
                  <a:gd name="T1" fmla="*/ 6 h 11"/>
                  <a:gd name="T2" fmla="*/ 0 w 6"/>
                  <a:gd name="T3" fmla="*/ 11 h 11"/>
                  <a:gd name="T4" fmla="*/ 6 w 6"/>
                  <a:gd name="T5" fmla="*/ 6 h 11"/>
                  <a:gd name="T6" fmla="*/ 6 w 6"/>
                  <a:gd name="T7" fmla="*/ 0 h 11"/>
                  <a:gd name="T8" fmla="*/ 0 w 6"/>
                  <a:gd name="T9" fmla="*/ 6 h 11"/>
                  <a:gd name="T10" fmla="*/ 0 w 6"/>
                  <a:gd name="T11" fmla="*/ 6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0" y="6"/>
                    </a:moveTo>
                    <a:lnTo>
                      <a:pt x="0" y="11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4" name="Freeform 143"/>
              <p:cNvSpPr>
                <a:spLocks/>
              </p:cNvSpPr>
              <p:nvPr/>
            </p:nvSpPr>
            <p:spPr bwMode="auto">
              <a:xfrm>
                <a:off x="1898" y="1237"/>
                <a:ext cx="6" cy="6"/>
              </a:xfrm>
              <a:custGeom>
                <a:avLst/>
                <a:gdLst>
                  <a:gd name="T0" fmla="*/ 5 w 5"/>
                  <a:gd name="T1" fmla="*/ 6 h 6"/>
                  <a:gd name="T2" fmla="*/ 0 w 5"/>
                  <a:gd name="T3" fmla="*/ 6 h 6"/>
                  <a:gd name="T4" fmla="*/ 0 w 5"/>
                  <a:gd name="T5" fmla="*/ 0 h 6"/>
                  <a:gd name="T6" fmla="*/ 5 w 5"/>
                  <a:gd name="T7" fmla="*/ 0 h 6"/>
                  <a:gd name="T8" fmla="*/ 5 w 5"/>
                  <a:gd name="T9" fmla="*/ 6 h 6"/>
                  <a:gd name="T10" fmla="*/ 5 w 5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5" name="Freeform 144"/>
              <p:cNvSpPr>
                <a:spLocks/>
              </p:cNvSpPr>
              <p:nvPr/>
            </p:nvSpPr>
            <p:spPr bwMode="auto">
              <a:xfrm>
                <a:off x="1898" y="1237"/>
                <a:ext cx="6" cy="6"/>
              </a:xfrm>
              <a:custGeom>
                <a:avLst/>
                <a:gdLst>
                  <a:gd name="T0" fmla="*/ 5 w 5"/>
                  <a:gd name="T1" fmla="*/ 6 h 6"/>
                  <a:gd name="T2" fmla="*/ 0 w 5"/>
                  <a:gd name="T3" fmla="*/ 6 h 6"/>
                  <a:gd name="T4" fmla="*/ 0 w 5"/>
                  <a:gd name="T5" fmla="*/ 0 h 6"/>
                  <a:gd name="T6" fmla="*/ 5 w 5"/>
                  <a:gd name="T7" fmla="*/ 0 h 6"/>
                  <a:gd name="T8" fmla="*/ 5 w 5"/>
                  <a:gd name="T9" fmla="*/ 6 h 6"/>
                  <a:gd name="T10" fmla="*/ 5 w 5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6" name="Freeform 145"/>
              <p:cNvSpPr>
                <a:spLocks/>
              </p:cNvSpPr>
              <p:nvPr/>
            </p:nvSpPr>
            <p:spPr bwMode="auto">
              <a:xfrm>
                <a:off x="1880" y="1209"/>
                <a:ext cx="6" cy="12"/>
              </a:xfrm>
              <a:custGeom>
                <a:avLst/>
                <a:gdLst>
                  <a:gd name="T0" fmla="*/ 6 w 6"/>
                  <a:gd name="T1" fmla="*/ 11 h 11"/>
                  <a:gd name="T2" fmla="*/ 0 w 6"/>
                  <a:gd name="T3" fmla="*/ 11 h 11"/>
                  <a:gd name="T4" fmla="*/ 0 w 6"/>
                  <a:gd name="T5" fmla="*/ 0 h 11"/>
                  <a:gd name="T6" fmla="*/ 6 w 6"/>
                  <a:gd name="T7" fmla="*/ 0 h 11"/>
                  <a:gd name="T8" fmla="*/ 6 w 6"/>
                  <a:gd name="T9" fmla="*/ 11 h 11"/>
                  <a:gd name="T10" fmla="*/ 6 w 6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6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11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7" name="Freeform 146"/>
              <p:cNvSpPr>
                <a:spLocks/>
              </p:cNvSpPr>
              <p:nvPr/>
            </p:nvSpPr>
            <p:spPr bwMode="auto">
              <a:xfrm>
                <a:off x="1880" y="1209"/>
                <a:ext cx="6" cy="12"/>
              </a:xfrm>
              <a:custGeom>
                <a:avLst/>
                <a:gdLst>
                  <a:gd name="T0" fmla="*/ 6 w 6"/>
                  <a:gd name="T1" fmla="*/ 11 h 11"/>
                  <a:gd name="T2" fmla="*/ 0 w 6"/>
                  <a:gd name="T3" fmla="*/ 11 h 11"/>
                  <a:gd name="T4" fmla="*/ 0 w 6"/>
                  <a:gd name="T5" fmla="*/ 0 h 11"/>
                  <a:gd name="T6" fmla="*/ 6 w 6"/>
                  <a:gd name="T7" fmla="*/ 0 h 11"/>
                  <a:gd name="T8" fmla="*/ 6 w 6"/>
                  <a:gd name="T9" fmla="*/ 11 h 11"/>
                  <a:gd name="T10" fmla="*/ 6 w 6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6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1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8" name="Freeform 147"/>
              <p:cNvSpPr>
                <a:spLocks/>
              </p:cNvSpPr>
              <p:nvPr/>
            </p:nvSpPr>
            <p:spPr bwMode="auto">
              <a:xfrm>
                <a:off x="1778" y="1164"/>
                <a:ext cx="246" cy="157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3" name="Group 148"/>
            <p:cNvGrpSpPr>
              <a:grpSpLocks/>
            </p:cNvGrpSpPr>
            <p:nvPr userDrawn="1"/>
          </p:nvGrpSpPr>
          <p:grpSpPr bwMode="auto">
            <a:xfrm>
              <a:off x="4212242" y="6602412"/>
              <a:ext cx="192217" cy="122262"/>
              <a:chOff x="1595" y="1394"/>
              <a:chExt cx="245" cy="157"/>
            </a:xfrm>
          </p:grpSpPr>
          <p:sp>
            <p:nvSpPr>
              <p:cNvPr id="113" name="Freeform 149"/>
              <p:cNvSpPr>
                <a:spLocks/>
              </p:cNvSpPr>
              <p:nvPr/>
            </p:nvSpPr>
            <p:spPr bwMode="auto">
              <a:xfrm>
                <a:off x="1595" y="1394"/>
                <a:ext cx="245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4" name="Freeform 150"/>
              <p:cNvSpPr>
                <a:spLocks/>
              </p:cNvSpPr>
              <p:nvPr/>
            </p:nvSpPr>
            <p:spPr bwMode="auto">
              <a:xfrm>
                <a:off x="1595" y="1394"/>
                <a:ext cx="73" cy="47"/>
              </a:xfrm>
              <a:custGeom>
                <a:avLst/>
                <a:gdLst>
                  <a:gd name="T0" fmla="*/ 72 w 72"/>
                  <a:gd name="T1" fmla="*/ 0 h 45"/>
                  <a:gd name="T2" fmla="*/ 0 w 72"/>
                  <a:gd name="T3" fmla="*/ 0 h 45"/>
                  <a:gd name="T4" fmla="*/ 0 w 72"/>
                  <a:gd name="T5" fmla="*/ 45 h 45"/>
                  <a:gd name="T6" fmla="*/ 72 w 72"/>
                  <a:gd name="T7" fmla="*/ 45 h 45"/>
                  <a:gd name="T8" fmla="*/ 72 w 72"/>
                  <a:gd name="T9" fmla="*/ 0 h 45"/>
                  <a:gd name="T10" fmla="*/ 72 w 72"/>
                  <a:gd name="T11" fmla="*/ 0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2"/>
                  <a:gd name="T19" fmla="*/ 0 h 45"/>
                  <a:gd name="T20" fmla="*/ 72 w 72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2" h="45">
                    <a:moveTo>
                      <a:pt x="72" y="0"/>
                    </a:moveTo>
                    <a:lnTo>
                      <a:pt x="0" y="0"/>
                    </a:lnTo>
                    <a:lnTo>
                      <a:pt x="0" y="45"/>
                    </a:lnTo>
                    <a:lnTo>
                      <a:pt x="72" y="45"/>
                    </a:lnTo>
                    <a:lnTo>
                      <a:pt x="72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5" name="Freeform 151"/>
              <p:cNvSpPr>
                <a:spLocks/>
              </p:cNvSpPr>
              <p:nvPr/>
            </p:nvSpPr>
            <p:spPr bwMode="auto">
              <a:xfrm>
                <a:off x="1595" y="1504"/>
                <a:ext cx="73" cy="47"/>
              </a:xfrm>
              <a:custGeom>
                <a:avLst/>
                <a:gdLst>
                  <a:gd name="T0" fmla="*/ 0 w 72"/>
                  <a:gd name="T1" fmla="*/ 0 h 45"/>
                  <a:gd name="T2" fmla="*/ 0 w 72"/>
                  <a:gd name="T3" fmla="*/ 45 h 45"/>
                  <a:gd name="T4" fmla="*/ 72 w 72"/>
                  <a:gd name="T5" fmla="*/ 45 h 45"/>
                  <a:gd name="T6" fmla="*/ 72 w 72"/>
                  <a:gd name="T7" fmla="*/ 0 h 45"/>
                  <a:gd name="T8" fmla="*/ 0 w 72"/>
                  <a:gd name="T9" fmla="*/ 0 h 45"/>
                  <a:gd name="T10" fmla="*/ 0 w 72"/>
                  <a:gd name="T11" fmla="*/ 0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2"/>
                  <a:gd name="T19" fmla="*/ 0 h 45"/>
                  <a:gd name="T20" fmla="*/ 72 w 72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2" h="45">
                    <a:moveTo>
                      <a:pt x="0" y="0"/>
                    </a:moveTo>
                    <a:lnTo>
                      <a:pt x="0" y="45"/>
                    </a:lnTo>
                    <a:lnTo>
                      <a:pt x="72" y="45"/>
                    </a:lnTo>
                    <a:lnTo>
                      <a:pt x="7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6" name="Freeform 152"/>
              <p:cNvSpPr>
                <a:spLocks/>
              </p:cNvSpPr>
              <p:nvPr/>
            </p:nvSpPr>
            <p:spPr bwMode="auto">
              <a:xfrm>
                <a:off x="1739" y="1504"/>
                <a:ext cx="101" cy="47"/>
              </a:xfrm>
              <a:custGeom>
                <a:avLst/>
                <a:gdLst>
                  <a:gd name="T0" fmla="*/ 0 w 102"/>
                  <a:gd name="T1" fmla="*/ 45 h 45"/>
                  <a:gd name="T2" fmla="*/ 102 w 102"/>
                  <a:gd name="T3" fmla="*/ 45 h 45"/>
                  <a:gd name="T4" fmla="*/ 102 w 102"/>
                  <a:gd name="T5" fmla="*/ 0 h 45"/>
                  <a:gd name="T6" fmla="*/ 0 w 102"/>
                  <a:gd name="T7" fmla="*/ 0 h 45"/>
                  <a:gd name="T8" fmla="*/ 0 w 102"/>
                  <a:gd name="T9" fmla="*/ 45 h 45"/>
                  <a:gd name="T10" fmla="*/ 0 w 102"/>
                  <a:gd name="T11" fmla="*/ 45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2"/>
                  <a:gd name="T19" fmla="*/ 0 h 45"/>
                  <a:gd name="T20" fmla="*/ 102 w 102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2" h="45">
                    <a:moveTo>
                      <a:pt x="0" y="45"/>
                    </a:moveTo>
                    <a:lnTo>
                      <a:pt x="102" y="45"/>
                    </a:lnTo>
                    <a:lnTo>
                      <a:pt x="102" y="0"/>
                    </a:lnTo>
                    <a:lnTo>
                      <a:pt x="0" y="0"/>
                    </a:lnTo>
                    <a:lnTo>
                      <a:pt x="0" y="4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7" name="Freeform 153"/>
              <p:cNvSpPr>
                <a:spLocks/>
              </p:cNvSpPr>
              <p:nvPr/>
            </p:nvSpPr>
            <p:spPr bwMode="auto">
              <a:xfrm>
                <a:off x="1739" y="1394"/>
                <a:ext cx="101" cy="47"/>
              </a:xfrm>
              <a:custGeom>
                <a:avLst/>
                <a:gdLst>
                  <a:gd name="T0" fmla="*/ 0 w 102"/>
                  <a:gd name="T1" fmla="*/ 0 h 45"/>
                  <a:gd name="T2" fmla="*/ 0 w 102"/>
                  <a:gd name="T3" fmla="*/ 45 h 45"/>
                  <a:gd name="T4" fmla="*/ 102 w 102"/>
                  <a:gd name="T5" fmla="*/ 45 h 45"/>
                  <a:gd name="T6" fmla="*/ 102 w 102"/>
                  <a:gd name="T7" fmla="*/ 0 h 45"/>
                  <a:gd name="T8" fmla="*/ 0 w 102"/>
                  <a:gd name="T9" fmla="*/ 0 h 45"/>
                  <a:gd name="T10" fmla="*/ 0 w 102"/>
                  <a:gd name="T11" fmla="*/ 0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2"/>
                  <a:gd name="T19" fmla="*/ 0 h 45"/>
                  <a:gd name="T20" fmla="*/ 102 w 102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2" h="45">
                    <a:moveTo>
                      <a:pt x="0" y="0"/>
                    </a:moveTo>
                    <a:lnTo>
                      <a:pt x="0" y="45"/>
                    </a:lnTo>
                    <a:lnTo>
                      <a:pt x="102" y="45"/>
                    </a:lnTo>
                    <a:lnTo>
                      <a:pt x="1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8" name="Freeform 154"/>
              <p:cNvSpPr>
                <a:spLocks/>
              </p:cNvSpPr>
              <p:nvPr/>
            </p:nvSpPr>
            <p:spPr bwMode="auto">
              <a:xfrm>
                <a:off x="1595" y="1394"/>
                <a:ext cx="245" cy="156"/>
              </a:xfrm>
              <a:custGeom>
                <a:avLst/>
                <a:gdLst>
                  <a:gd name="T0" fmla="*/ 125 w 245"/>
                  <a:gd name="T1" fmla="*/ 157 h 157"/>
                  <a:gd name="T2" fmla="*/ 125 w 245"/>
                  <a:gd name="T3" fmla="*/ 95 h 157"/>
                  <a:gd name="T4" fmla="*/ 245 w 245"/>
                  <a:gd name="T5" fmla="*/ 95 h 157"/>
                  <a:gd name="T6" fmla="*/ 245 w 245"/>
                  <a:gd name="T7" fmla="*/ 62 h 157"/>
                  <a:gd name="T8" fmla="*/ 125 w 245"/>
                  <a:gd name="T9" fmla="*/ 62 h 157"/>
                  <a:gd name="T10" fmla="*/ 125 w 245"/>
                  <a:gd name="T11" fmla="*/ 0 h 157"/>
                  <a:gd name="T12" fmla="*/ 90 w 245"/>
                  <a:gd name="T13" fmla="*/ 0 h 157"/>
                  <a:gd name="T14" fmla="*/ 90 w 245"/>
                  <a:gd name="T15" fmla="*/ 62 h 157"/>
                  <a:gd name="T16" fmla="*/ 0 w 245"/>
                  <a:gd name="T17" fmla="*/ 62 h 157"/>
                  <a:gd name="T18" fmla="*/ 0 w 245"/>
                  <a:gd name="T19" fmla="*/ 95 h 157"/>
                  <a:gd name="T20" fmla="*/ 90 w 245"/>
                  <a:gd name="T21" fmla="*/ 95 h 157"/>
                  <a:gd name="T22" fmla="*/ 90 w 245"/>
                  <a:gd name="T23" fmla="*/ 157 h 157"/>
                  <a:gd name="T24" fmla="*/ 125 w 245"/>
                  <a:gd name="T25" fmla="*/ 157 h 157"/>
                  <a:gd name="T26" fmla="*/ 125 w 245"/>
                  <a:gd name="T27" fmla="*/ 157 h 15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45"/>
                  <a:gd name="T43" fmla="*/ 0 h 157"/>
                  <a:gd name="T44" fmla="*/ 245 w 245"/>
                  <a:gd name="T45" fmla="*/ 157 h 15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45" h="157">
                    <a:moveTo>
                      <a:pt x="125" y="157"/>
                    </a:moveTo>
                    <a:lnTo>
                      <a:pt x="125" y="95"/>
                    </a:lnTo>
                    <a:lnTo>
                      <a:pt x="245" y="95"/>
                    </a:lnTo>
                    <a:lnTo>
                      <a:pt x="245" y="62"/>
                    </a:lnTo>
                    <a:lnTo>
                      <a:pt x="125" y="62"/>
                    </a:lnTo>
                    <a:lnTo>
                      <a:pt x="125" y="0"/>
                    </a:lnTo>
                    <a:lnTo>
                      <a:pt x="90" y="0"/>
                    </a:lnTo>
                    <a:lnTo>
                      <a:pt x="90" y="62"/>
                    </a:lnTo>
                    <a:lnTo>
                      <a:pt x="0" y="62"/>
                    </a:lnTo>
                    <a:lnTo>
                      <a:pt x="0" y="95"/>
                    </a:lnTo>
                    <a:lnTo>
                      <a:pt x="90" y="95"/>
                    </a:lnTo>
                    <a:lnTo>
                      <a:pt x="90" y="157"/>
                    </a:lnTo>
                    <a:lnTo>
                      <a:pt x="125" y="157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9" name="Freeform 155"/>
              <p:cNvSpPr>
                <a:spLocks/>
              </p:cNvSpPr>
              <p:nvPr/>
            </p:nvSpPr>
            <p:spPr bwMode="auto">
              <a:xfrm>
                <a:off x="1595" y="1394"/>
                <a:ext cx="245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4" name="Group 156"/>
            <p:cNvGrpSpPr>
              <a:grpSpLocks/>
            </p:cNvGrpSpPr>
            <p:nvPr userDrawn="1"/>
          </p:nvGrpSpPr>
          <p:grpSpPr bwMode="auto">
            <a:xfrm>
              <a:off x="3964194" y="6602412"/>
              <a:ext cx="190251" cy="122262"/>
              <a:chOff x="1593" y="1143"/>
              <a:chExt cx="244" cy="157"/>
            </a:xfrm>
          </p:grpSpPr>
          <p:sp>
            <p:nvSpPr>
              <p:cNvPr id="109" name="Freeform 157"/>
              <p:cNvSpPr>
                <a:spLocks/>
              </p:cNvSpPr>
              <p:nvPr/>
            </p:nvSpPr>
            <p:spPr bwMode="auto">
              <a:xfrm>
                <a:off x="1593" y="1143"/>
                <a:ext cx="244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0" name="Freeform 158"/>
              <p:cNvSpPr>
                <a:spLocks/>
              </p:cNvSpPr>
              <p:nvPr/>
            </p:nvSpPr>
            <p:spPr bwMode="auto">
              <a:xfrm>
                <a:off x="1593" y="1143"/>
                <a:ext cx="244" cy="47"/>
              </a:xfrm>
              <a:custGeom>
                <a:avLst/>
                <a:gdLst>
                  <a:gd name="T0" fmla="*/ 245 w 245"/>
                  <a:gd name="T1" fmla="*/ 45 h 45"/>
                  <a:gd name="T2" fmla="*/ 245 w 245"/>
                  <a:gd name="T3" fmla="*/ 0 h 45"/>
                  <a:gd name="T4" fmla="*/ 0 w 245"/>
                  <a:gd name="T5" fmla="*/ 0 h 45"/>
                  <a:gd name="T6" fmla="*/ 0 w 245"/>
                  <a:gd name="T7" fmla="*/ 45 h 45"/>
                  <a:gd name="T8" fmla="*/ 245 w 245"/>
                  <a:gd name="T9" fmla="*/ 45 h 45"/>
                  <a:gd name="T10" fmla="*/ 245 w 245"/>
                  <a:gd name="T11" fmla="*/ 45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45"/>
                  <a:gd name="T20" fmla="*/ 245 w 245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45">
                    <a:moveTo>
                      <a:pt x="245" y="45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45"/>
                    </a:lnTo>
                    <a:lnTo>
                      <a:pt x="245" y="4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1" name="Freeform 159"/>
              <p:cNvSpPr>
                <a:spLocks/>
              </p:cNvSpPr>
              <p:nvPr/>
            </p:nvSpPr>
            <p:spPr bwMode="auto">
              <a:xfrm>
                <a:off x="1593" y="1249"/>
                <a:ext cx="244" cy="51"/>
              </a:xfrm>
              <a:custGeom>
                <a:avLst/>
                <a:gdLst>
                  <a:gd name="T0" fmla="*/ 245 w 245"/>
                  <a:gd name="T1" fmla="*/ 51 h 51"/>
                  <a:gd name="T2" fmla="*/ 245 w 245"/>
                  <a:gd name="T3" fmla="*/ 0 h 51"/>
                  <a:gd name="T4" fmla="*/ 0 w 245"/>
                  <a:gd name="T5" fmla="*/ 0 h 51"/>
                  <a:gd name="T6" fmla="*/ 0 w 245"/>
                  <a:gd name="T7" fmla="*/ 51 h 51"/>
                  <a:gd name="T8" fmla="*/ 245 w 245"/>
                  <a:gd name="T9" fmla="*/ 51 h 51"/>
                  <a:gd name="T10" fmla="*/ 245 w 245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51"/>
                  <a:gd name="T20" fmla="*/ 245 w 245"/>
                  <a:gd name="T21" fmla="*/ 51 h 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51">
                    <a:moveTo>
                      <a:pt x="245" y="51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245" y="51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2" name="Freeform 160"/>
              <p:cNvSpPr>
                <a:spLocks/>
              </p:cNvSpPr>
              <p:nvPr/>
            </p:nvSpPr>
            <p:spPr bwMode="auto">
              <a:xfrm>
                <a:off x="1593" y="1143"/>
                <a:ext cx="244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5" name="Group 161"/>
            <p:cNvGrpSpPr>
              <a:grpSpLocks/>
            </p:cNvGrpSpPr>
            <p:nvPr userDrawn="1"/>
          </p:nvGrpSpPr>
          <p:grpSpPr bwMode="auto">
            <a:xfrm>
              <a:off x="3716938" y="6602411"/>
              <a:ext cx="191811" cy="121850"/>
              <a:chOff x="1592" y="892"/>
              <a:chExt cx="246" cy="157"/>
            </a:xfrm>
          </p:grpSpPr>
          <p:sp>
            <p:nvSpPr>
              <p:cNvPr id="105" name="Freeform 162"/>
              <p:cNvSpPr>
                <a:spLocks/>
              </p:cNvSpPr>
              <p:nvPr/>
            </p:nvSpPr>
            <p:spPr bwMode="auto">
              <a:xfrm>
                <a:off x="1592" y="892"/>
                <a:ext cx="246" cy="157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6" name="Freeform 163"/>
              <p:cNvSpPr>
                <a:spLocks/>
              </p:cNvSpPr>
              <p:nvPr/>
            </p:nvSpPr>
            <p:spPr bwMode="auto">
              <a:xfrm>
                <a:off x="1592" y="892"/>
                <a:ext cx="246" cy="51"/>
              </a:xfrm>
              <a:custGeom>
                <a:avLst/>
                <a:gdLst>
                  <a:gd name="T0" fmla="*/ 245 w 245"/>
                  <a:gd name="T1" fmla="*/ 50 h 50"/>
                  <a:gd name="T2" fmla="*/ 245 w 245"/>
                  <a:gd name="T3" fmla="*/ 0 h 50"/>
                  <a:gd name="T4" fmla="*/ 0 w 245"/>
                  <a:gd name="T5" fmla="*/ 0 h 50"/>
                  <a:gd name="T6" fmla="*/ 0 w 245"/>
                  <a:gd name="T7" fmla="*/ 50 h 50"/>
                  <a:gd name="T8" fmla="*/ 245 w 245"/>
                  <a:gd name="T9" fmla="*/ 50 h 50"/>
                  <a:gd name="T10" fmla="*/ 245 w 245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50"/>
                  <a:gd name="T20" fmla="*/ 245 w 245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50">
                    <a:moveTo>
                      <a:pt x="245" y="50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5" y="5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7" name="Freeform 164"/>
              <p:cNvSpPr>
                <a:spLocks/>
              </p:cNvSpPr>
              <p:nvPr/>
            </p:nvSpPr>
            <p:spPr bwMode="auto">
              <a:xfrm>
                <a:off x="1592" y="998"/>
                <a:ext cx="246" cy="51"/>
              </a:xfrm>
              <a:custGeom>
                <a:avLst/>
                <a:gdLst>
                  <a:gd name="T0" fmla="*/ 245 w 245"/>
                  <a:gd name="T1" fmla="*/ 50 h 50"/>
                  <a:gd name="T2" fmla="*/ 245 w 245"/>
                  <a:gd name="T3" fmla="*/ 0 h 50"/>
                  <a:gd name="T4" fmla="*/ 0 w 245"/>
                  <a:gd name="T5" fmla="*/ 0 h 50"/>
                  <a:gd name="T6" fmla="*/ 0 w 245"/>
                  <a:gd name="T7" fmla="*/ 50 h 50"/>
                  <a:gd name="T8" fmla="*/ 245 w 245"/>
                  <a:gd name="T9" fmla="*/ 50 h 50"/>
                  <a:gd name="T10" fmla="*/ 245 w 245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50"/>
                  <a:gd name="T20" fmla="*/ 245 w 245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50">
                    <a:moveTo>
                      <a:pt x="245" y="50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5" y="50"/>
                    </a:lnTo>
                    <a:close/>
                  </a:path>
                </a:pathLst>
              </a:custGeom>
              <a:solidFill>
                <a:srgbClr val="1D93C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8" name="Freeform 165"/>
              <p:cNvSpPr>
                <a:spLocks/>
              </p:cNvSpPr>
              <p:nvPr/>
            </p:nvSpPr>
            <p:spPr bwMode="auto">
              <a:xfrm>
                <a:off x="1592" y="892"/>
                <a:ext cx="246" cy="157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aphicFrame>
          <p:nvGraphicFramePr>
            <p:cNvPr id="26" name="Object 166"/>
            <p:cNvGraphicFramePr>
              <a:graphicFrameLocks noChangeAspect="1"/>
            </p:cNvGraphicFramePr>
            <p:nvPr/>
          </p:nvGraphicFramePr>
          <p:xfrm>
            <a:off x="6436302" y="6602412"/>
            <a:ext cx="195777" cy="1270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533" name="Clip" r:id="rId5" imgW="3809524" imgH="2619048" progId="">
                    <p:embed/>
                  </p:oleObj>
                </mc:Choice>
                <mc:Fallback>
                  <p:oleObj name="Clip" r:id="rId5" imgW="3809524" imgH="2619048" progId="">
                    <p:embed/>
                    <p:pic>
                      <p:nvPicPr>
                        <p:cNvPr id="0" name="Picture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36302" y="6602412"/>
                          <a:ext cx="195777" cy="127009"/>
                        </a:xfrm>
                        <a:prstGeom prst="rect">
                          <a:avLst/>
                        </a:prstGeom>
                        <a:noFill/>
                        <a:ln w="6350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7" name="Group 185"/>
            <p:cNvGrpSpPr>
              <a:grpSpLocks/>
            </p:cNvGrpSpPr>
            <p:nvPr userDrawn="1"/>
          </p:nvGrpSpPr>
          <p:grpSpPr bwMode="auto">
            <a:xfrm>
              <a:off x="999602" y="6602411"/>
              <a:ext cx="192217" cy="121827"/>
              <a:chOff x="4187" y="1590"/>
              <a:chExt cx="238" cy="162"/>
            </a:xfrm>
          </p:grpSpPr>
          <p:sp>
            <p:nvSpPr>
              <p:cNvPr id="78" name="Freeform 186"/>
              <p:cNvSpPr>
                <a:spLocks/>
              </p:cNvSpPr>
              <p:nvPr/>
            </p:nvSpPr>
            <p:spPr bwMode="auto">
              <a:xfrm>
                <a:off x="4187" y="1590"/>
                <a:ext cx="238" cy="53"/>
              </a:xfrm>
              <a:custGeom>
                <a:avLst/>
                <a:gdLst>
                  <a:gd name="T0" fmla="*/ 0 w 244"/>
                  <a:gd name="T1" fmla="*/ 0 h 50"/>
                  <a:gd name="T2" fmla="*/ 40 w 244"/>
                  <a:gd name="T3" fmla="*/ 0 h 50"/>
                  <a:gd name="T4" fmla="*/ 40 w 244"/>
                  <a:gd name="T5" fmla="*/ 962 h 50"/>
                  <a:gd name="T6" fmla="*/ 0 w 244"/>
                  <a:gd name="T7" fmla="*/ 962 h 50"/>
                  <a:gd name="T8" fmla="*/ 0 w 244"/>
                  <a:gd name="T9" fmla="*/ 0 h 50"/>
                  <a:gd name="T10" fmla="*/ 0 w 244"/>
                  <a:gd name="T11" fmla="*/ 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0" y="0"/>
                    </a:moveTo>
                    <a:lnTo>
                      <a:pt x="244" y="0"/>
                    </a:lnTo>
                    <a:lnTo>
                      <a:pt x="244" y="50"/>
                    </a:lnTo>
                    <a:lnTo>
                      <a:pt x="0" y="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9" name="Freeform 187"/>
              <p:cNvSpPr>
                <a:spLocks/>
              </p:cNvSpPr>
              <p:nvPr/>
            </p:nvSpPr>
            <p:spPr bwMode="auto">
              <a:xfrm>
                <a:off x="4187" y="1695"/>
                <a:ext cx="238" cy="57"/>
              </a:xfrm>
              <a:custGeom>
                <a:avLst/>
                <a:gdLst>
                  <a:gd name="T0" fmla="*/ 0 w 244"/>
                  <a:gd name="T1" fmla="*/ 0 h 55"/>
                  <a:gd name="T2" fmla="*/ 40 w 244"/>
                  <a:gd name="T3" fmla="*/ 0 h 55"/>
                  <a:gd name="T4" fmla="*/ 40 w 244"/>
                  <a:gd name="T5" fmla="*/ 820 h 55"/>
                  <a:gd name="T6" fmla="*/ 0 w 244"/>
                  <a:gd name="T7" fmla="*/ 820 h 55"/>
                  <a:gd name="T8" fmla="*/ 0 w 244"/>
                  <a:gd name="T9" fmla="*/ 0 h 55"/>
                  <a:gd name="T10" fmla="*/ 0 w 244"/>
                  <a:gd name="T11" fmla="*/ 0 h 5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5"/>
                  <a:gd name="T20" fmla="*/ 244 w 244"/>
                  <a:gd name="T21" fmla="*/ 55 h 5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5">
                    <a:moveTo>
                      <a:pt x="0" y="0"/>
                    </a:moveTo>
                    <a:lnTo>
                      <a:pt x="244" y="0"/>
                    </a:lnTo>
                    <a:lnTo>
                      <a:pt x="244" y="55"/>
                    </a:lnTo>
                    <a:lnTo>
                      <a:pt x="0" y="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C0A7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0" name="Freeform 188"/>
              <p:cNvSpPr>
                <a:spLocks/>
              </p:cNvSpPr>
              <p:nvPr/>
            </p:nvSpPr>
            <p:spPr bwMode="auto">
              <a:xfrm>
                <a:off x="4187" y="1643"/>
                <a:ext cx="238" cy="57"/>
              </a:xfrm>
              <a:custGeom>
                <a:avLst/>
                <a:gdLst>
                  <a:gd name="T0" fmla="*/ 0 w 244"/>
                  <a:gd name="T1" fmla="*/ 0 h 56"/>
                  <a:gd name="T2" fmla="*/ 40 w 244"/>
                  <a:gd name="T3" fmla="*/ 0 h 56"/>
                  <a:gd name="T4" fmla="*/ 40 w 244"/>
                  <a:gd name="T5" fmla="*/ 201 h 56"/>
                  <a:gd name="T6" fmla="*/ 0 w 244"/>
                  <a:gd name="T7" fmla="*/ 201 h 56"/>
                  <a:gd name="T8" fmla="*/ 0 w 244"/>
                  <a:gd name="T9" fmla="*/ 0 h 56"/>
                  <a:gd name="T10" fmla="*/ 0 w 244"/>
                  <a:gd name="T11" fmla="*/ 0 h 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6"/>
                  <a:gd name="T20" fmla="*/ 244 w 244"/>
                  <a:gd name="T21" fmla="*/ 56 h 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6">
                    <a:moveTo>
                      <a:pt x="0" y="0"/>
                    </a:moveTo>
                    <a:lnTo>
                      <a:pt x="244" y="0"/>
                    </a:lnTo>
                    <a:lnTo>
                      <a:pt x="244" y="56"/>
                    </a:lnTo>
                    <a:lnTo>
                      <a:pt x="0" y="5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1" name="Freeform 189"/>
              <p:cNvSpPr>
                <a:spLocks/>
              </p:cNvSpPr>
              <p:nvPr/>
            </p:nvSpPr>
            <p:spPr bwMode="auto">
              <a:xfrm>
                <a:off x="4267" y="1643"/>
                <a:ext cx="69" cy="63"/>
              </a:xfrm>
              <a:custGeom>
                <a:avLst/>
                <a:gdLst>
                  <a:gd name="T0" fmla="*/ 17 w 71"/>
                  <a:gd name="T1" fmla="*/ 355 h 62"/>
                  <a:gd name="T2" fmla="*/ 17 w 71"/>
                  <a:gd name="T3" fmla="*/ 0 h 62"/>
                  <a:gd name="T4" fmla="*/ 0 w 71"/>
                  <a:gd name="T5" fmla="*/ 0 h 62"/>
                  <a:gd name="T6" fmla="*/ 0 w 71"/>
                  <a:gd name="T7" fmla="*/ 355 h 62"/>
                  <a:gd name="T8" fmla="*/ 6 w 71"/>
                  <a:gd name="T9" fmla="*/ 503 h 62"/>
                  <a:gd name="T10" fmla="*/ 12 w 71"/>
                  <a:gd name="T11" fmla="*/ 571 h 62"/>
                  <a:gd name="T12" fmla="*/ 17 w 71"/>
                  <a:gd name="T13" fmla="*/ 618 h 62"/>
                  <a:gd name="T14" fmla="*/ 17 w 71"/>
                  <a:gd name="T15" fmla="*/ 680 h 62"/>
                  <a:gd name="T16" fmla="*/ 17 w 71"/>
                  <a:gd name="T17" fmla="*/ 618 h 62"/>
                  <a:gd name="T18" fmla="*/ 17 w 71"/>
                  <a:gd name="T19" fmla="*/ 571 h 62"/>
                  <a:gd name="T20" fmla="*/ 17 w 71"/>
                  <a:gd name="T21" fmla="*/ 503 h 62"/>
                  <a:gd name="T22" fmla="*/ 17 w 71"/>
                  <a:gd name="T23" fmla="*/ 355 h 62"/>
                  <a:gd name="T24" fmla="*/ 17 w 71"/>
                  <a:gd name="T25" fmla="*/ 355 h 6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1"/>
                  <a:gd name="T40" fmla="*/ 0 h 62"/>
                  <a:gd name="T41" fmla="*/ 71 w 71"/>
                  <a:gd name="T42" fmla="*/ 62 h 6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1" h="62">
                    <a:moveTo>
                      <a:pt x="71" y="34"/>
                    </a:moveTo>
                    <a:lnTo>
                      <a:pt x="71" y="0"/>
                    </a:lnTo>
                    <a:lnTo>
                      <a:pt x="0" y="0"/>
                    </a:lnTo>
                    <a:lnTo>
                      <a:pt x="0" y="34"/>
                    </a:lnTo>
                    <a:lnTo>
                      <a:pt x="6" y="45"/>
                    </a:lnTo>
                    <a:lnTo>
                      <a:pt x="12" y="51"/>
                    </a:lnTo>
                    <a:lnTo>
                      <a:pt x="24" y="56"/>
                    </a:lnTo>
                    <a:lnTo>
                      <a:pt x="36" y="62"/>
                    </a:lnTo>
                    <a:lnTo>
                      <a:pt x="54" y="56"/>
                    </a:lnTo>
                    <a:lnTo>
                      <a:pt x="60" y="51"/>
                    </a:lnTo>
                    <a:lnTo>
                      <a:pt x="66" y="45"/>
                    </a:lnTo>
                    <a:lnTo>
                      <a:pt x="71" y="3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2" name="Freeform 190"/>
              <p:cNvSpPr>
                <a:spLocks/>
              </p:cNvSpPr>
              <p:nvPr/>
            </p:nvSpPr>
            <p:spPr bwMode="auto">
              <a:xfrm>
                <a:off x="4267" y="1643"/>
                <a:ext cx="69" cy="63"/>
              </a:xfrm>
              <a:custGeom>
                <a:avLst/>
                <a:gdLst>
                  <a:gd name="T0" fmla="*/ 17 w 71"/>
                  <a:gd name="T1" fmla="*/ 355 h 62"/>
                  <a:gd name="T2" fmla="*/ 17 w 71"/>
                  <a:gd name="T3" fmla="*/ 0 h 62"/>
                  <a:gd name="T4" fmla="*/ 0 w 71"/>
                  <a:gd name="T5" fmla="*/ 0 h 62"/>
                  <a:gd name="T6" fmla="*/ 0 w 71"/>
                  <a:gd name="T7" fmla="*/ 355 h 62"/>
                  <a:gd name="T8" fmla="*/ 6 w 71"/>
                  <a:gd name="T9" fmla="*/ 503 h 62"/>
                  <a:gd name="T10" fmla="*/ 12 w 71"/>
                  <a:gd name="T11" fmla="*/ 571 h 62"/>
                  <a:gd name="T12" fmla="*/ 17 w 71"/>
                  <a:gd name="T13" fmla="*/ 618 h 62"/>
                  <a:gd name="T14" fmla="*/ 17 w 71"/>
                  <a:gd name="T15" fmla="*/ 680 h 62"/>
                  <a:gd name="T16" fmla="*/ 17 w 71"/>
                  <a:gd name="T17" fmla="*/ 618 h 62"/>
                  <a:gd name="T18" fmla="*/ 17 w 71"/>
                  <a:gd name="T19" fmla="*/ 571 h 62"/>
                  <a:gd name="T20" fmla="*/ 17 w 71"/>
                  <a:gd name="T21" fmla="*/ 503 h 62"/>
                  <a:gd name="T22" fmla="*/ 17 w 71"/>
                  <a:gd name="T23" fmla="*/ 355 h 62"/>
                  <a:gd name="T24" fmla="*/ 17 w 71"/>
                  <a:gd name="T25" fmla="*/ 355 h 6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1"/>
                  <a:gd name="T40" fmla="*/ 0 h 62"/>
                  <a:gd name="T41" fmla="*/ 71 w 71"/>
                  <a:gd name="T42" fmla="*/ 62 h 6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1" h="62">
                    <a:moveTo>
                      <a:pt x="71" y="34"/>
                    </a:moveTo>
                    <a:lnTo>
                      <a:pt x="71" y="0"/>
                    </a:lnTo>
                    <a:lnTo>
                      <a:pt x="0" y="0"/>
                    </a:lnTo>
                    <a:lnTo>
                      <a:pt x="0" y="34"/>
                    </a:lnTo>
                    <a:lnTo>
                      <a:pt x="6" y="45"/>
                    </a:lnTo>
                    <a:lnTo>
                      <a:pt x="12" y="51"/>
                    </a:lnTo>
                    <a:lnTo>
                      <a:pt x="24" y="56"/>
                    </a:lnTo>
                    <a:lnTo>
                      <a:pt x="36" y="62"/>
                    </a:lnTo>
                    <a:lnTo>
                      <a:pt x="54" y="56"/>
                    </a:lnTo>
                    <a:lnTo>
                      <a:pt x="60" y="51"/>
                    </a:lnTo>
                    <a:lnTo>
                      <a:pt x="66" y="45"/>
                    </a:lnTo>
                    <a:lnTo>
                      <a:pt x="71" y="34"/>
                    </a:lnTo>
                  </a:path>
                </a:pathLst>
              </a:custGeom>
              <a:noFill/>
              <a:ln w="0">
                <a:solidFill>
                  <a:srgbClr val="FB0F0C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3" name="Freeform 191"/>
              <p:cNvSpPr>
                <a:spLocks/>
              </p:cNvSpPr>
              <p:nvPr/>
            </p:nvSpPr>
            <p:spPr bwMode="auto">
              <a:xfrm>
                <a:off x="4267" y="1643"/>
                <a:ext cx="69" cy="63"/>
              </a:xfrm>
              <a:custGeom>
                <a:avLst/>
                <a:gdLst>
                  <a:gd name="T0" fmla="*/ 17 w 71"/>
                  <a:gd name="T1" fmla="*/ 0 h 62"/>
                  <a:gd name="T2" fmla="*/ 17 w 71"/>
                  <a:gd name="T3" fmla="*/ 251 h 62"/>
                  <a:gd name="T4" fmla="*/ 0 w 71"/>
                  <a:gd name="T5" fmla="*/ 251 h 62"/>
                  <a:gd name="T6" fmla="*/ 0 w 71"/>
                  <a:gd name="T7" fmla="*/ 355 h 62"/>
                  <a:gd name="T8" fmla="*/ 17 w 71"/>
                  <a:gd name="T9" fmla="*/ 355 h 62"/>
                  <a:gd name="T10" fmla="*/ 17 w 71"/>
                  <a:gd name="T11" fmla="*/ 571 h 62"/>
                  <a:gd name="T12" fmla="*/ 17 w 71"/>
                  <a:gd name="T13" fmla="*/ 618 h 62"/>
                  <a:gd name="T14" fmla="*/ 12 w 71"/>
                  <a:gd name="T15" fmla="*/ 571 h 62"/>
                  <a:gd name="T16" fmla="*/ 6 w 71"/>
                  <a:gd name="T17" fmla="*/ 571 h 62"/>
                  <a:gd name="T18" fmla="*/ 17 w 71"/>
                  <a:gd name="T19" fmla="*/ 571 h 62"/>
                  <a:gd name="T20" fmla="*/ 17 w 71"/>
                  <a:gd name="T21" fmla="*/ 571 h 62"/>
                  <a:gd name="T22" fmla="*/ 17 w 71"/>
                  <a:gd name="T23" fmla="*/ 618 h 62"/>
                  <a:gd name="T24" fmla="*/ 17 w 71"/>
                  <a:gd name="T25" fmla="*/ 680 h 62"/>
                  <a:gd name="T26" fmla="*/ 17 w 71"/>
                  <a:gd name="T27" fmla="*/ 618 h 62"/>
                  <a:gd name="T28" fmla="*/ 17 w 71"/>
                  <a:gd name="T29" fmla="*/ 355 h 62"/>
                  <a:gd name="T30" fmla="*/ 17 w 71"/>
                  <a:gd name="T31" fmla="*/ 251 h 62"/>
                  <a:gd name="T32" fmla="*/ 17 w 71"/>
                  <a:gd name="T33" fmla="*/ 251 h 62"/>
                  <a:gd name="T34" fmla="*/ 17 w 71"/>
                  <a:gd name="T35" fmla="*/ 355 h 62"/>
                  <a:gd name="T36" fmla="*/ 17 w 71"/>
                  <a:gd name="T37" fmla="*/ 355 h 62"/>
                  <a:gd name="T38" fmla="*/ 17 w 71"/>
                  <a:gd name="T39" fmla="*/ 355 h 62"/>
                  <a:gd name="T40" fmla="*/ 17 w 71"/>
                  <a:gd name="T41" fmla="*/ 251 h 62"/>
                  <a:gd name="T42" fmla="*/ 17 w 71"/>
                  <a:gd name="T43" fmla="*/ 0 h 62"/>
                  <a:gd name="T44" fmla="*/ 0 w 71"/>
                  <a:gd name="T45" fmla="*/ 0 h 62"/>
                  <a:gd name="T46" fmla="*/ 0 w 71"/>
                  <a:gd name="T47" fmla="*/ 11 h 62"/>
                  <a:gd name="T48" fmla="*/ 17 w 71"/>
                  <a:gd name="T49" fmla="*/ 11 h 62"/>
                  <a:gd name="T50" fmla="*/ 17 w 71"/>
                  <a:gd name="T51" fmla="*/ 11 h 62"/>
                  <a:gd name="T52" fmla="*/ 17 w 71"/>
                  <a:gd name="T53" fmla="*/ 11 h 62"/>
                  <a:gd name="T54" fmla="*/ 17 w 71"/>
                  <a:gd name="T55" fmla="*/ 0 h 62"/>
                  <a:gd name="T56" fmla="*/ 17 w 71"/>
                  <a:gd name="T57" fmla="*/ 0 h 62"/>
                  <a:gd name="T58" fmla="*/ 17 w 71"/>
                  <a:gd name="T59" fmla="*/ 11 h 62"/>
                  <a:gd name="T60" fmla="*/ 17 w 71"/>
                  <a:gd name="T61" fmla="*/ 355 h 62"/>
                  <a:gd name="T62" fmla="*/ 17 w 71"/>
                  <a:gd name="T63" fmla="*/ 355 h 62"/>
                  <a:gd name="T64" fmla="*/ 17 w 71"/>
                  <a:gd name="T65" fmla="*/ 571 h 62"/>
                  <a:gd name="T66" fmla="*/ 17 w 71"/>
                  <a:gd name="T67" fmla="*/ 571 h 62"/>
                  <a:gd name="T68" fmla="*/ 17 w 71"/>
                  <a:gd name="T69" fmla="*/ 618 h 62"/>
                  <a:gd name="T70" fmla="*/ 17 w 71"/>
                  <a:gd name="T71" fmla="*/ 571 h 62"/>
                  <a:gd name="T72" fmla="*/ 17 w 71"/>
                  <a:gd name="T73" fmla="*/ 571 h 62"/>
                  <a:gd name="T74" fmla="*/ 17 w 71"/>
                  <a:gd name="T75" fmla="*/ 571 h 62"/>
                  <a:gd name="T76" fmla="*/ 17 w 71"/>
                  <a:gd name="T77" fmla="*/ 355 h 62"/>
                  <a:gd name="T78" fmla="*/ 17 w 71"/>
                  <a:gd name="T79" fmla="*/ 355 h 62"/>
                  <a:gd name="T80" fmla="*/ 17 w 71"/>
                  <a:gd name="T81" fmla="*/ 251 h 62"/>
                  <a:gd name="T82" fmla="*/ 17 w 71"/>
                  <a:gd name="T83" fmla="*/ 251 h 62"/>
                  <a:gd name="T84" fmla="*/ 17 w 71"/>
                  <a:gd name="T85" fmla="*/ 251 h 62"/>
                  <a:gd name="T86" fmla="*/ 17 w 71"/>
                  <a:gd name="T87" fmla="*/ 0 h 62"/>
                  <a:gd name="T88" fmla="*/ 17 w 71"/>
                  <a:gd name="T89" fmla="*/ 0 h 62"/>
                  <a:gd name="T90" fmla="*/ 17 w 71"/>
                  <a:gd name="T91" fmla="*/ 0 h 62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71"/>
                  <a:gd name="T139" fmla="*/ 0 h 62"/>
                  <a:gd name="T140" fmla="*/ 71 w 71"/>
                  <a:gd name="T141" fmla="*/ 62 h 62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71" h="62">
                    <a:moveTo>
                      <a:pt x="30" y="0"/>
                    </a:moveTo>
                    <a:lnTo>
                      <a:pt x="30" y="23"/>
                    </a:lnTo>
                    <a:lnTo>
                      <a:pt x="0" y="23"/>
                    </a:lnTo>
                    <a:lnTo>
                      <a:pt x="0" y="34"/>
                    </a:lnTo>
                    <a:lnTo>
                      <a:pt x="18" y="34"/>
                    </a:lnTo>
                    <a:lnTo>
                      <a:pt x="18" y="51"/>
                    </a:lnTo>
                    <a:lnTo>
                      <a:pt x="18" y="56"/>
                    </a:lnTo>
                    <a:lnTo>
                      <a:pt x="12" y="51"/>
                    </a:lnTo>
                    <a:lnTo>
                      <a:pt x="6" y="51"/>
                    </a:lnTo>
                    <a:lnTo>
                      <a:pt x="30" y="51"/>
                    </a:lnTo>
                    <a:lnTo>
                      <a:pt x="42" y="51"/>
                    </a:lnTo>
                    <a:lnTo>
                      <a:pt x="42" y="56"/>
                    </a:lnTo>
                    <a:lnTo>
                      <a:pt x="36" y="62"/>
                    </a:lnTo>
                    <a:lnTo>
                      <a:pt x="30" y="56"/>
                    </a:lnTo>
                    <a:lnTo>
                      <a:pt x="30" y="34"/>
                    </a:lnTo>
                    <a:lnTo>
                      <a:pt x="30" y="23"/>
                    </a:lnTo>
                    <a:lnTo>
                      <a:pt x="42" y="23"/>
                    </a:lnTo>
                    <a:lnTo>
                      <a:pt x="42" y="34"/>
                    </a:lnTo>
                    <a:lnTo>
                      <a:pt x="30" y="34"/>
                    </a:lnTo>
                    <a:lnTo>
                      <a:pt x="18" y="34"/>
                    </a:lnTo>
                    <a:lnTo>
                      <a:pt x="18" y="23"/>
                    </a:lnTo>
                    <a:lnTo>
                      <a:pt x="18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18" y="11"/>
                    </a:lnTo>
                    <a:lnTo>
                      <a:pt x="60" y="11"/>
                    </a:lnTo>
                    <a:lnTo>
                      <a:pt x="71" y="11"/>
                    </a:lnTo>
                    <a:lnTo>
                      <a:pt x="71" y="0"/>
                    </a:lnTo>
                    <a:lnTo>
                      <a:pt x="60" y="0"/>
                    </a:lnTo>
                    <a:lnTo>
                      <a:pt x="60" y="11"/>
                    </a:lnTo>
                    <a:lnTo>
                      <a:pt x="60" y="34"/>
                    </a:lnTo>
                    <a:lnTo>
                      <a:pt x="42" y="34"/>
                    </a:lnTo>
                    <a:lnTo>
                      <a:pt x="42" y="51"/>
                    </a:lnTo>
                    <a:lnTo>
                      <a:pt x="60" y="51"/>
                    </a:lnTo>
                    <a:lnTo>
                      <a:pt x="60" y="56"/>
                    </a:lnTo>
                    <a:lnTo>
                      <a:pt x="60" y="51"/>
                    </a:lnTo>
                    <a:lnTo>
                      <a:pt x="66" y="51"/>
                    </a:lnTo>
                    <a:lnTo>
                      <a:pt x="60" y="51"/>
                    </a:lnTo>
                    <a:lnTo>
                      <a:pt x="60" y="34"/>
                    </a:lnTo>
                    <a:lnTo>
                      <a:pt x="71" y="34"/>
                    </a:lnTo>
                    <a:lnTo>
                      <a:pt x="71" y="23"/>
                    </a:lnTo>
                    <a:lnTo>
                      <a:pt x="60" y="23"/>
                    </a:lnTo>
                    <a:lnTo>
                      <a:pt x="42" y="23"/>
                    </a:lnTo>
                    <a:lnTo>
                      <a:pt x="42" y="0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4" name="Freeform 192"/>
              <p:cNvSpPr>
                <a:spLocks/>
              </p:cNvSpPr>
              <p:nvPr/>
            </p:nvSpPr>
            <p:spPr bwMode="auto">
              <a:xfrm>
                <a:off x="4256" y="1607"/>
                <a:ext cx="92" cy="36"/>
              </a:xfrm>
              <a:custGeom>
                <a:avLst/>
                <a:gdLst>
                  <a:gd name="T0" fmla="*/ 23 w 95"/>
                  <a:gd name="T1" fmla="*/ 256 h 33"/>
                  <a:gd name="T2" fmla="*/ 23 w 95"/>
                  <a:gd name="T3" fmla="*/ 256 h 33"/>
                  <a:gd name="T4" fmla="*/ 23 w 95"/>
                  <a:gd name="T5" fmla="*/ 256 h 33"/>
                  <a:gd name="T6" fmla="*/ 23 w 95"/>
                  <a:gd name="T7" fmla="*/ 256 h 33"/>
                  <a:gd name="T8" fmla="*/ 23 w 95"/>
                  <a:gd name="T9" fmla="*/ 256 h 33"/>
                  <a:gd name="T10" fmla="*/ 23 w 95"/>
                  <a:gd name="T11" fmla="*/ 297 h 33"/>
                  <a:gd name="T12" fmla="*/ 23 w 95"/>
                  <a:gd name="T13" fmla="*/ 297 h 33"/>
                  <a:gd name="T14" fmla="*/ 23 w 95"/>
                  <a:gd name="T15" fmla="*/ 11 h 33"/>
                  <a:gd name="T16" fmla="*/ 23 w 95"/>
                  <a:gd name="T17" fmla="*/ 5 h 33"/>
                  <a:gd name="T18" fmla="*/ 23 w 95"/>
                  <a:gd name="T19" fmla="*/ 5 h 33"/>
                  <a:gd name="T20" fmla="*/ 23 w 95"/>
                  <a:gd name="T21" fmla="*/ 0 h 33"/>
                  <a:gd name="T22" fmla="*/ 23 w 95"/>
                  <a:gd name="T23" fmla="*/ 5 h 33"/>
                  <a:gd name="T24" fmla="*/ 23 w 95"/>
                  <a:gd name="T25" fmla="*/ 0 h 33"/>
                  <a:gd name="T26" fmla="*/ 23 w 95"/>
                  <a:gd name="T27" fmla="*/ 5 h 33"/>
                  <a:gd name="T28" fmla="*/ 23 w 95"/>
                  <a:gd name="T29" fmla="*/ 0 h 33"/>
                  <a:gd name="T30" fmla="*/ 18 w 95"/>
                  <a:gd name="T31" fmla="*/ 5 h 33"/>
                  <a:gd name="T32" fmla="*/ 12 w 95"/>
                  <a:gd name="T33" fmla="*/ 5 h 33"/>
                  <a:gd name="T34" fmla="*/ 0 w 95"/>
                  <a:gd name="T35" fmla="*/ 11 h 33"/>
                  <a:gd name="T36" fmla="*/ 12 w 95"/>
                  <a:gd name="T37" fmla="*/ 297 h 33"/>
                  <a:gd name="T38" fmla="*/ 18 w 95"/>
                  <a:gd name="T39" fmla="*/ 256 h 33"/>
                  <a:gd name="T40" fmla="*/ 23 w 95"/>
                  <a:gd name="T41" fmla="*/ 256 h 33"/>
                  <a:gd name="T42" fmla="*/ 23 w 95"/>
                  <a:gd name="T43" fmla="*/ 256 h 33"/>
                  <a:gd name="T44" fmla="*/ 23 w 95"/>
                  <a:gd name="T45" fmla="*/ 256 h 33"/>
                  <a:gd name="T46" fmla="*/ 23 w 95"/>
                  <a:gd name="T47" fmla="*/ 256 h 33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95"/>
                  <a:gd name="T73" fmla="*/ 0 h 33"/>
                  <a:gd name="T74" fmla="*/ 95 w 95"/>
                  <a:gd name="T75" fmla="*/ 33 h 33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95" h="33">
                    <a:moveTo>
                      <a:pt x="48" y="28"/>
                    </a:moveTo>
                    <a:lnTo>
                      <a:pt x="54" y="28"/>
                    </a:lnTo>
                    <a:lnTo>
                      <a:pt x="60" y="28"/>
                    </a:lnTo>
                    <a:lnTo>
                      <a:pt x="66" y="28"/>
                    </a:lnTo>
                    <a:lnTo>
                      <a:pt x="78" y="28"/>
                    </a:lnTo>
                    <a:lnTo>
                      <a:pt x="78" y="33"/>
                    </a:lnTo>
                    <a:lnTo>
                      <a:pt x="83" y="33"/>
                    </a:lnTo>
                    <a:lnTo>
                      <a:pt x="95" y="11"/>
                    </a:lnTo>
                    <a:lnTo>
                      <a:pt x="89" y="5"/>
                    </a:lnTo>
                    <a:lnTo>
                      <a:pt x="78" y="5"/>
                    </a:lnTo>
                    <a:lnTo>
                      <a:pt x="72" y="0"/>
                    </a:lnTo>
                    <a:lnTo>
                      <a:pt x="60" y="5"/>
                    </a:lnTo>
                    <a:lnTo>
                      <a:pt x="48" y="0"/>
                    </a:lnTo>
                    <a:lnTo>
                      <a:pt x="36" y="5"/>
                    </a:lnTo>
                    <a:lnTo>
                      <a:pt x="30" y="0"/>
                    </a:lnTo>
                    <a:lnTo>
                      <a:pt x="18" y="5"/>
                    </a:lnTo>
                    <a:lnTo>
                      <a:pt x="12" y="5"/>
                    </a:lnTo>
                    <a:lnTo>
                      <a:pt x="0" y="11"/>
                    </a:lnTo>
                    <a:lnTo>
                      <a:pt x="12" y="33"/>
                    </a:lnTo>
                    <a:lnTo>
                      <a:pt x="18" y="28"/>
                    </a:lnTo>
                    <a:lnTo>
                      <a:pt x="30" y="28"/>
                    </a:lnTo>
                    <a:lnTo>
                      <a:pt x="36" y="28"/>
                    </a:lnTo>
                    <a:lnTo>
                      <a:pt x="48" y="28"/>
                    </a:lnTo>
                    <a:close/>
                  </a:path>
                </a:pathLst>
              </a:custGeom>
              <a:solidFill>
                <a:srgbClr val="2F309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5" name="Freeform 193"/>
              <p:cNvSpPr>
                <a:spLocks/>
              </p:cNvSpPr>
              <p:nvPr/>
            </p:nvSpPr>
            <p:spPr bwMode="auto">
              <a:xfrm>
                <a:off x="4256" y="1607"/>
                <a:ext cx="92" cy="36"/>
              </a:xfrm>
              <a:custGeom>
                <a:avLst/>
                <a:gdLst>
                  <a:gd name="T0" fmla="*/ 23 w 95"/>
                  <a:gd name="T1" fmla="*/ 256 h 33"/>
                  <a:gd name="T2" fmla="*/ 23 w 95"/>
                  <a:gd name="T3" fmla="*/ 256 h 33"/>
                  <a:gd name="T4" fmla="*/ 23 w 95"/>
                  <a:gd name="T5" fmla="*/ 256 h 33"/>
                  <a:gd name="T6" fmla="*/ 23 w 95"/>
                  <a:gd name="T7" fmla="*/ 256 h 33"/>
                  <a:gd name="T8" fmla="*/ 23 w 95"/>
                  <a:gd name="T9" fmla="*/ 256 h 33"/>
                  <a:gd name="T10" fmla="*/ 23 w 95"/>
                  <a:gd name="T11" fmla="*/ 297 h 33"/>
                  <a:gd name="T12" fmla="*/ 23 w 95"/>
                  <a:gd name="T13" fmla="*/ 297 h 33"/>
                  <a:gd name="T14" fmla="*/ 23 w 95"/>
                  <a:gd name="T15" fmla="*/ 11 h 33"/>
                  <a:gd name="T16" fmla="*/ 23 w 95"/>
                  <a:gd name="T17" fmla="*/ 5 h 33"/>
                  <a:gd name="T18" fmla="*/ 23 w 95"/>
                  <a:gd name="T19" fmla="*/ 5 h 33"/>
                  <a:gd name="T20" fmla="*/ 23 w 95"/>
                  <a:gd name="T21" fmla="*/ 0 h 33"/>
                  <a:gd name="T22" fmla="*/ 23 w 95"/>
                  <a:gd name="T23" fmla="*/ 5 h 33"/>
                  <a:gd name="T24" fmla="*/ 23 w 95"/>
                  <a:gd name="T25" fmla="*/ 0 h 33"/>
                  <a:gd name="T26" fmla="*/ 23 w 95"/>
                  <a:gd name="T27" fmla="*/ 5 h 33"/>
                  <a:gd name="T28" fmla="*/ 23 w 95"/>
                  <a:gd name="T29" fmla="*/ 0 h 33"/>
                  <a:gd name="T30" fmla="*/ 18 w 95"/>
                  <a:gd name="T31" fmla="*/ 5 h 33"/>
                  <a:gd name="T32" fmla="*/ 12 w 95"/>
                  <a:gd name="T33" fmla="*/ 5 h 33"/>
                  <a:gd name="T34" fmla="*/ 0 w 95"/>
                  <a:gd name="T35" fmla="*/ 11 h 33"/>
                  <a:gd name="T36" fmla="*/ 12 w 95"/>
                  <a:gd name="T37" fmla="*/ 297 h 33"/>
                  <a:gd name="T38" fmla="*/ 18 w 95"/>
                  <a:gd name="T39" fmla="*/ 256 h 33"/>
                  <a:gd name="T40" fmla="*/ 23 w 95"/>
                  <a:gd name="T41" fmla="*/ 256 h 33"/>
                  <a:gd name="T42" fmla="*/ 23 w 95"/>
                  <a:gd name="T43" fmla="*/ 256 h 33"/>
                  <a:gd name="T44" fmla="*/ 23 w 95"/>
                  <a:gd name="T45" fmla="*/ 256 h 33"/>
                  <a:gd name="T46" fmla="*/ 23 w 95"/>
                  <a:gd name="T47" fmla="*/ 256 h 33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95"/>
                  <a:gd name="T73" fmla="*/ 0 h 33"/>
                  <a:gd name="T74" fmla="*/ 95 w 95"/>
                  <a:gd name="T75" fmla="*/ 33 h 33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95" h="33">
                    <a:moveTo>
                      <a:pt x="48" y="28"/>
                    </a:moveTo>
                    <a:lnTo>
                      <a:pt x="54" y="28"/>
                    </a:lnTo>
                    <a:lnTo>
                      <a:pt x="60" y="28"/>
                    </a:lnTo>
                    <a:lnTo>
                      <a:pt x="66" y="28"/>
                    </a:lnTo>
                    <a:lnTo>
                      <a:pt x="78" y="28"/>
                    </a:lnTo>
                    <a:lnTo>
                      <a:pt x="78" y="33"/>
                    </a:lnTo>
                    <a:lnTo>
                      <a:pt x="83" y="33"/>
                    </a:lnTo>
                    <a:lnTo>
                      <a:pt x="95" y="11"/>
                    </a:lnTo>
                    <a:lnTo>
                      <a:pt x="89" y="5"/>
                    </a:lnTo>
                    <a:lnTo>
                      <a:pt x="78" y="5"/>
                    </a:lnTo>
                    <a:lnTo>
                      <a:pt x="72" y="0"/>
                    </a:lnTo>
                    <a:lnTo>
                      <a:pt x="60" y="5"/>
                    </a:lnTo>
                    <a:lnTo>
                      <a:pt x="48" y="0"/>
                    </a:lnTo>
                    <a:lnTo>
                      <a:pt x="36" y="5"/>
                    </a:lnTo>
                    <a:lnTo>
                      <a:pt x="30" y="0"/>
                    </a:lnTo>
                    <a:lnTo>
                      <a:pt x="18" y="5"/>
                    </a:lnTo>
                    <a:lnTo>
                      <a:pt x="12" y="5"/>
                    </a:lnTo>
                    <a:lnTo>
                      <a:pt x="0" y="11"/>
                    </a:lnTo>
                    <a:lnTo>
                      <a:pt x="12" y="33"/>
                    </a:lnTo>
                    <a:lnTo>
                      <a:pt x="18" y="28"/>
                    </a:lnTo>
                    <a:lnTo>
                      <a:pt x="30" y="28"/>
                    </a:lnTo>
                    <a:lnTo>
                      <a:pt x="36" y="28"/>
                    </a:lnTo>
                    <a:lnTo>
                      <a:pt x="48" y="28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6" name="Freeform 194"/>
              <p:cNvSpPr>
                <a:spLocks/>
              </p:cNvSpPr>
              <p:nvPr/>
            </p:nvSpPr>
            <p:spPr bwMode="auto">
              <a:xfrm>
                <a:off x="4273" y="1607"/>
                <a:ext cx="24" cy="29"/>
              </a:xfrm>
              <a:custGeom>
                <a:avLst/>
                <a:gdLst>
                  <a:gd name="T0" fmla="*/ 12 w 24"/>
                  <a:gd name="T1" fmla="*/ 5 h 28"/>
                  <a:gd name="T2" fmla="*/ 12 w 24"/>
                  <a:gd name="T3" fmla="*/ 0 h 28"/>
                  <a:gd name="T4" fmla="*/ 0 w 24"/>
                  <a:gd name="T5" fmla="*/ 5 h 28"/>
                  <a:gd name="T6" fmla="*/ 6 w 24"/>
                  <a:gd name="T7" fmla="*/ 28 h 28"/>
                  <a:gd name="T8" fmla="*/ 12 w 24"/>
                  <a:gd name="T9" fmla="*/ 28 h 28"/>
                  <a:gd name="T10" fmla="*/ 12 w 24"/>
                  <a:gd name="T11" fmla="*/ 28 h 28"/>
                  <a:gd name="T12" fmla="*/ 12 w 24"/>
                  <a:gd name="T13" fmla="*/ 5 h 28"/>
                  <a:gd name="T14" fmla="*/ 12 w 24"/>
                  <a:gd name="T15" fmla="*/ 5 h 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4"/>
                  <a:gd name="T25" fmla="*/ 0 h 28"/>
                  <a:gd name="T26" fmla="*/ 24 w 24"/>
                  <a:gd name="T27" fmla="*/ 28 h 2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4" h="28">
                    <a:moveTo>
                      <a:pt x="18" y="5"/>
                    </a:moveTo>
                    <a:lnTo>
                      <a:pt x="12" y="0"/>
                    </a:lnTo>
                    <a:lnTo>
                      <a:pt x="0" y="5"/>
                    </a:lnTo>
                    <a:lnTo>
                      <a:pt x="6" y="28"/>
                    </a:lnTo>
                    <a:lnTo>
                      <a:pt x="18" y="28"/>
                    </a:lnTo>
                    <a:lnTo>
                      <a:pt x="24" y="28"/>
                    </a:lnTo>
                    <a:lnTo>
                      <a:pt x="18" y="5"/>
                    </a:lnTo>
                    <a:close/>
                  </a:path>
                </a:pathLst>
              </a:custGeom>
              <a:solidFill>
                <a:srgbClr val="16067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7" name="Freeform 195"/>
              <p:cNvSpPr>
                <a:spLocks/>
              </p:cNvSpPr>
              <p:nvPr/>
            </p:nvSpPr>
            <p:spPr bwMode="auto">
              <a:xfrm>
                <a:off x="4273" y="1607"/>
                <a:ext cx="24" cy="29"/>
              </a:xfrm>
              <a:custGeom>
                <a:avLst/>
                <a:gdLst>
                  <a:gd name="T0" fmla="*/ 12 w 24"/>
                  <a:gd name="T1" fmla="*/ 5 h 28"/>
                  <a:gd name="T2" fmla="*/ 12 w 24"/>
                  <a:gd name="T3" fmla="*/ 0 h 28"/>
                  <a:gd name="T4" fmla="*/ 0 w 24"/>
                  <a:gd name="T5" fmla="*/ 5 h 28"/>
                  <a:gd name="T6" fmla="*/ 6 w 24"/>
                  <a:gd name="T7" fmla="*/ 28 h 28"/>
                  <a:gd name="T8" fmla="*/ 12 w 24"/>
                  <a:gd name="T9" fmla="*/ 28 h 28"/>
                  <a:gd name="T10" fmla="*/ 12 w 24"/>
                  <a:gd name="T11" fmla="*/ 28 h 28"/>
                  <a:gd name="T12" fmla="*/ 12 w 24"/>
                  <a:gd name="T13" fmla="*/ 5 h 28"/>
                  <a:gd name="T14" fmla="*/ 12 w 24"/>
                  <a:gd name="T15" fmla="*/ 5 h 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4"/>
                  <a:gd name="T25" fmla="*/ 0 h 28"/>
                  <a:gd name="T26" fmla="*/ 24 w 24"/>
                  <a:gd name="T27" fmla="*/ 28 h 2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4" h="28">
                    <a:moveTo>
                      <a:pt x="18" y="5"/>
                    </a:moveTo>
                    <a:lnTo>
                      <a:pt x="12" y="0"/>
                    </a:lnTo>
                    <a:lnTo>
                      <a:pt x="0" y="5"/>
                    </a:lnTo>
                    <a:lnTo>
                      <a:pt x="6" y="28"/>
                    </a:lnTo>
                    <a:lnTo>
                      <a:pt x="18" y="28"/>
                    </a:lnTo>
                    <a:lnTo>
                      <a:pt x="24" y="28"/>
                    </a:lnTo>
                    <a:lnTo>
                      <a:pt x="18" y="5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8" name="Freeform 196"/>
              <p:cNvSpPr>
                <a:spLocks/>
              </p:cNvSpPr>
              <p:nvPr/>
            </p:nvSpPr>
            <p:spPr bwMode="auto">
              <a:xfrm>
                <a:off x="4315" y="1607"/>
                <a:ext cx="18" cy="29"/>
              </a:xfrm>
              <a:custGeom>
                <a:avLst/>
                <a:gdLst>
                  <a:gd name="T0" fmla="*/ 0 w 18"/>
                  <a:gd name="T1" fmla="*/ 5 h 28"/>
                  <a:gd name="T2" fmla="*/ 9 w 18"/>
                  <a:gd name="T3" fmla="*/ 0 h 28"/>
                  <a:gd name="T4" fmla="*/ 9 w 18"/>
                  <a:gd name="T5" fmla="*/ 5 h 28"/>
                  <a:gd name="T6" fmla="*/ 9 w 18"/>
                  <a:gd name="T7" fmla="*/ 28 h 28"/>
                  <a:gd name="T8" fmla="*/ 6 w 18"/>
                  <a:gd name="T9" fmla="*/ 28 h 28"/>
                  <a:gd name="T10" fmla="*/ 0 w 18"/>
                  <a:gd name="T11" fmla="*/ 28 h 28"/>
                  <a:gd name="T12" fmla="*/ 0 w 18"/>
                  <a:gd name="T13" fmla="*/ 5 h 28"/>
                  <a:gd name="T14" fmla="*/ 0 w 18"/>
                  <a:gd name="T15" fmla="*/ 5 h 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8"/>
                  <a:gd name="T25" fmla="*/ 0 h 28"/>
                  <a:gd name="T26" fmla="*/ 18 w 18"/>
                  <a:gd name="T27" fmla="*/ 28 h 2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8" h="28">
                    <a:moveTo>
                      <a:pt x="0" y="5"/>
                    </a:moveTo>
                    <a:lnTo>
                      <a:pt x="12" y="0"/>
                    </a:lnTo>
                    <a:lnTo>
                      <a:pt x="18" y="5"/>
                    </a:lnTo>
                    <a:lnTo>
                      <a:pt x="12" y="28"/>
                    </a:lnTo>
                    <a:lnTo>
                      <a:pt x="6" y="28"/>
                    </a:lnTo>
                    <a:lnTo>
                      <a:pt x="0" y="28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16067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9" name="Freeform 197"/>
              <p:cNvSpPr>
                <a:spLocks/>
              </p:cNvSpPr>
              <p:nvPr/>
            </p:nvSpPr>
            <p:spPr bwMode="auto">
              <a:xfrm>
                <a:off x="4315" y="1607"/>
                <a:ext cx="18" cy="29"/>
              </a:xfrm>
              <a:custGeom>
                <a:avLst/>
                <a:gdLst>
                  <a:gd name="T0" fmla="*/ 0 w 18"/>
                  <a:gd name="T1" fmla="*/ 5 h 28"/>
                  <a:gd name="T2" fmla="*/ 9 w 18"/>
                  <a:gd name="T3" fmla="*/ 0 h 28"/>
                  <a:gd name="T4" fmla="*/ 9 w 18"/>
                  <a:gd name="T5" fmla="*/ 5 h 28"/>
                  <a:gd name="T6" fmla="*/ 9 w 18"/>
                  <a:gd name="T7" fmla="*/ 28 h 28"/>
                  <a:gd name="T8" fmla="*/ 6 w 18"/>
                  <a:gd name="T9" fmla="*/ 28 h 28"/>
                  <a:gd name="T10" fmla="*/ 0 w 18"/>
                  <a:gd name="T11" fmla="*/ 28 h 28"/>
                  <a:gd name="T12" fmla="*/ 0 w 18"/>
                  <a:gd name="T13" fmla="*/ 5 h 28"/>
                  <a:gd name="T14" fmla="*/ 0 w 18"/>
                  <a:gd name="T15" fmla="*/ 5 h 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8"/>
                  <a:gd name="T25" fmla="*/ 0 h 28"/>
                  <a:gd name="T26" fmla="*/ 18 w 18"/>
                  <a:gd name="T27" fmla="*/ 28 h 2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8" h="28">
                    <a:moveTo>
                      <a:pt x="0" y="5"/>
                    </a:moveTo>
                    <a:lnTo>
                      <a:pt x="12" y="0"/>
                    </a:lnTo>
                    <a:lnTo>
                      <a:pt x="18" y="5"/>
                    </a:lnTo>
                    <a:lnTo>
                      <a:pt x="12" y="28"/>
                    </a:lnTo>
                    <a:lnTo>
                      <a:pt x="6" y="28"/>
                    </a:lnTo>
                    <a:lnTo>
                      <a:pt x="0" y="28"/>
                    </a:lnTo>
                    <a:lnTo>
                      <a:pt x="0" y="5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0" name="Freeform 198"/>
              <p:cNvSpPr>
                <a:spLocks/>
              </p:cNvSpPr>
              <p:nvPr/>
            </p:nvSpPr>
            <p:spPr bwMode="auto">
              <a:xfrm>
                <a:off x="4261" y="1617"/>
                <a:ext cx="12" cy="6"/>
              </a:xfrm>
              <a:custGeom>
                <a:avLst/>
                <a:gdLst>
                  <a:gd name="T0" fmla="*/ 0 w 12"/>
                  <a:gd name="T1" fmla="*/ 5 h 5"/>
                  <a:gd name="T2" fmla="*/ 6 w 12"/>
                  <a:gd name="T3" fmla="*/ 5 h 5"/>
                  <a:gd name="T4" fmla="*/ 6 w 12"/>
                  <a:gd name="T5" fmla="*/ 5 h 5"/>
                  <a:gd name="T6" fmla="*/ 6 w 12"/>
                  <a:gd name="T7" fmla="*/ 5 h 5"/>
                  <a:gd name="T8" fmla="*/ 6 w 12"/>
                  <a:gd name="T9" fmla="*/ 5 h 5"/>
                  <a:gd name="T10" fmla="*/ 6 w 12"/>
                  <a:gd name="T11" fmla="*/ 5 h 5"/>
                  <a:gd name="T12" fmla="*/ 12 w 12"/>
                  <a:gd name="T13" fmla="*/ 5 h 5"/>
                  <a:gd name="T14" fmla="*/ 12 w 12"/>
                  <a:gd name="T15" fmla="*/ 5 h 5"/>
                  <a:gd name="T16" fmla="*/ 12 w 12"/>
                  <a:gd name="T17" fmla="*/ 0 h 5"/>
                  <a:gd name="T18" fmla="*/ 6 w 12"/>
                  <a:gd name="T19" fmla="*/ 0 h 5"/>
                  <a:gd name="T20" fmla="*/ 6 w 12"/>
                  <a:gd name="T21" fmla="*/ 0 h 5"/>
                  <a:gd name="T22" fmla="*/ 6 w 12"/>
                  <a:gd name="T23" fmla="*/ 0 h 5"/>
                  <a:gd name="T24" fmla="*/ 0 w 12"/>
                  <a:gd name="T25" fmla="*/ 5 h 5"/>
                  <a:gd name="T26" fmla="*/ 0 w 12"/>
                  <a:gd name="T27" fmla="*/ 5 h 5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"/>
                  <a:gd name="T43" fmla="*/ 0 h 5"/>
                  <a:gd name="T44" fmla="*/ 12 w 12"/>
                  <a:gd name="T45" fmla="*/ 5 h 5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" h="5">
                    <a:moveTo>
                      <a:pt x="0" y="5"/>
                    </a:moveTo>
                    <a:lnTo>
                      <a:pt x="6" y="5"/>
                    </a:lnTo>
                    <a:lnTo>
                      <a:pt x="12" y="5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1" name="Freeform 199"/>
              <p:cNvSpPr>
                <a:spLocks/>
              </p:cNvSpPr>
              <p:nvPr/>
            </p:nvSpPr>
            <p:spPr bwMode="auto">
              <a:xfrm>
                <a:off x="4267" y="1630"/>
                <a:ext cx="12" cy="6"/>
              </a:xfrm>
              <a:custGeom>
                <a:avLst/>
                <a:gdLst>
                  <a:gd name="T0" fmla="*/ 0 w 12"/>
                  <a:gd name="T1" fmla="*/ 6 h 6"/>
                  <a:gd name="T2" fmla="*/ 0 w 12"/>
                  <a:gd name="T3" fmla="*/ 6 h 6"/>
                  <a:gd name="T4" fmla="*/ 0 w 12"/>
                  <a:gd name="T5" fmla="*/ 6 h 6"/>
                  <a:gd name="T6" fmla="*/ 6 w 12"/>
                  <a:gd name="T7" fmla="*/ 6 h 6"/>
                  <a:gd name="T8" fmla="*/ 6 w 12"/>
                  <a:gd name="T9" fmla="*/ 6 h 6"/>
                  <a:gd name="T10" fmla="*/ 6 w 12"/>
                  <a:gd name="T11" fmla="*/ 6 h 6"/>
                  <a:gd name="T12" fmla="*/ 12 w 12"/>
                  <a:gd name="T13" fmla="*/ 0 h 6"/>
                  <a:gd name="T14" fmla="*/ 12 w 12"/>
                  <a:gd name="T15" fmla="*/ 0 h 6"/>
                  <a:gd name="T16" fmla="*/ 12 w 12"/>
                  <a:gd name="T17" fmla="*/ 0 h 6"/>
                  <a:gd name="T18" fmla="*/ 6 w 12"/>
                  <a:gd name="T19" fmla="*/ 0 h 6"/>
                  <a:gd name="T20" fmla="*/ 6 w 12"/>
                  <a:gd name="T21" fmla="*/ 0 h 6"/>
                  <a:gd name="T22" fmla="*/ 6 w 12"/>
                  <a:gd name="T23" fmla="*/ 6 h 6"/>
                  <a:gd name="T24" fmla="*/ 0 w 12"/>
                  <a:gd name="T25" fmla="*/ 6 h 6"/>
                  <a:gd name="T26" fmla="*/ 0 w 12"/>
                  <a:gd name="T27" fmla="*/ 6 h 6"/>
                  <a:gd name="T28" fmla="*/ 0 w 12"/>
                  <a:gd name="T29" fmla="*/ 6 h 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2"/>
                  <a:gd name="T46" fmla="*/ 0 h 6"/>
                  <a:gd name="T47" fmla="*/ 12 w 12"/>
                  <a:gd name="T48" fmla="*/ 6 h 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2" h="6">
                    <a:moveTo>
                      <a:pt x="0" y="6"/>
                    </a:moveTo>
                    <a:lnTo>
                      <a:pt x="0" y="6"/>
                    </a:lnTo>
                    <a:lnTo>
                      <a:pt x="6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6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2" name="Freeform 200"/>
              <p:cNvSpPr>
                <a:spLocks/>
              </p:cNvSpPr>
              <p:nvPr/>
            </p:nvSpPr>
            <p:spPr bwMode="auto">
              <a:xfrm>
                <a:off x="4273" y="1613"/>
                <a:ext cx="18" cy="13"/>
              </a:xfrm>
              <a:custGeom>
                <a:avLst/>
                <a:gdLst>
                  <a:gd name="T0" fmla="*/ 9 w 18"/>
                  <a:gd name="T1" fmla="*/ 0 h 11"/>
                  <a:gd name="T2" fmla="*/ 9 w 18"/>
                  <a:gd name="T3" fmla="*/ 0 h 11"/>
                  <a:gd name="T4" fmla="*/ 6 w 18"/>
                  <a:gd name="T5" fmla="*/ 0 h 11"/>
                  <a:gd name="T6" fmla="*/ 0 w 18"/>
                  <a:gd name="T7" fmla="*/ 6 h 11"/>
                  <a:gd name="T8" fmla="*/ 6 w 18"/>
                  <a:gd name="T9" fmla="*/ 11 h 11"/>
                  <a:gd name="T10" fmla="*/ 9 w 18"/>
                  <a:gd name="T11" fmla="*/ 6 h 11"/>
                  <a:gd name="T12" fmla="*/ 9 w 18"/>
                  <a:gd name="T13" fmla="*/ 6 h 11"/>
                  <a:gd name="T14" fmla="*/ 9 w 18"/>
                  <a:gd name="T15" fmla="*/ 6 h 11"/>
                  <a:gd name="T16" fmla="*/ 9 w 18"/>
                  <a:gd name="T17" fmla="*/ 0 h 11"/>
                  <a:gd name="T18" fmla="*/ 9 w 18"/>
                  <a:gd name="T19" fmla="*/ 0 h 1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8"/>
                  <a:gd name="T31" fmla="*/ 0 h 11"/>
                  <a:gd name="T32" fmla="*/ 18 w 18"/>
                  <a:gd name="T33" fmla="*/ 11 h 1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8" h="11">
                    <a:moveTo>
                      <a:pt x="18" y="0"/>
                    </a:moveTo>
                    <a:lnTo>
                      <a:pt x="12" y="0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6" y="11"/>
                    </a:lnTo>
                    <a:lnTo>
                      <a:pt x="12" y="6"/>
                    </a:lnTo>
                    <a:lnTo>
                      <a:pt x="18" y="6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3" name="Freeform 201"/>
              <p:cNvSpPr>
                <a:spLocks/>
              </p:cNvSpPr>
              <p:nvPr/>
            </p:nvSpPr>
            <p:spPr bwMode="auto">
              <a:xfrm>
                <a:off x="4279" y="1626"/>
                <a:ext cx="18" cy="4"/>
              </a:xfrm>
              <a:custGeom>
                <a:avLst/>
                <a:gdLst>
                  <a:gd name="T0" fmla="*/ 9 w 18"/>
                  <a:gd name="T1" fmla="*/ 0 h 6"/>
                  <a:gd name="T2" fmla="*/ 9 w 18"/>
                  <a:gd name="T3" fmla="*/ 0 h 6"/>
                  <a:gd name="T4" fmla="*/ 6 w 18"/>
                  <a:gd name="T5" fmla="*/ 0 h 6"/>
                  <a:gd name="T6" fmla="*/ 0 w 18"/>
                  <a:gd name="T7" fmla="*/ 0 h 6"/>
                  <a:gd name="T8" fmla="*/ 0 w 18"/>
                  <a:gd name="T9" fmla="*/ 6 h 6"/>
                  <a:gd name="T10" fmla="*/ 6 w 18"/>
                  <a:gd name="T11" fmla="*/ 6 h 6"/>
                  <a:gd name="T12" fmla="*/ 9 w 18"/>
                  <a:gd name="T13" fmla="*/ 6 h 6"/>
                  <a:gd name="T14" fmla="*/ 9 w 18"/>
                  <a:gd name="T15" fmla="*/ 6 h 6"/>
                  <a:gd name="T16" fmla="*/ 9 w 18"/>
                  <a:gd name="T17" fmla="*/ 0 h 6"/>
                  <a:gd name="T18" fmla="*/ 9 w 18"/>
                  <a:gd name="T19" fmla="*/ 0 h 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8"/>
                  <a:gd name="T31" fmla="*/ 0 h 6"/>
                  <a:gd name="T32" fmla="*/ 18 w 18"/>
                  <a:gd name="T33" fmla="*/ 6 h 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8" h="6">
                    <a:moveTo>
                      <a:pt x="12" y="0"/>
                    </a:move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8" y="6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4" name="Freeform 202"/>
              <p:cNvSpPr>
                <a:spLocks/>
              </p:cNvSpPr>
              <p:nvPr/>
            </p:nvSpPr>
            <p:spPr bwMode="auto">
              <a:xfrm>
                <a:off x="4332" y="1613"/>
                <a:ext cx="10" cy="13"/>
              </a:xfrm>
              <a:custGeom>
                <a:avLst/>
                <a:gdLst>
                  <a:gd name="T0" fmla="*/ 5 w 11"/>
                  <a:gd name="T1" fmla="*/ 0 h 11"/>
                  <a:gd name="T2" fmla="*/ 5 w 11"/>
                  <a:gd name="T3" fmla="*/ 6 h 11"/>
                  <a:gd name="T4" fmla="*/ 5 w 11"/>
                  <a:gd name="T5" fmla="*/ 6 h 11"/>
                  <a:gd name="T6" fmla="*/ 5 w 11"/>
                  <a:gd name="T7" fmla="*/ 6 h 11"/>
                  <a:gd name="T8" fmla="*/ 0 w 11"/>
                  <a:gd name="T9" fmla="*/ 6 h 11"/>
                  <a:gd name="T10" fmla="*/ 5 w 11"/>
                  <a:gd name="T11" fmla="*/ 11 h 11"/>
                  <a:gd name="T12" fmla="*/ 5 w 11"/>
                  <a:gd name="T13" fmla="*/ 11 h 11"/>
                  <a:gd name="T14" fmla="*/ 5 w 11"/>
                  <a:gd name="T15" fmla="*/ 11 h 11"/>
                  <a:gd name="T16" fmla="*/ 11 w 11"/>
                  <a:gd name="T17" fmla="*/ 11 h 11"/>
                  <a:gd name="T18" fmla="*/ 11 w 11"/>
                  <a:gd name="T19" fmla="*/ 6 h 11"/>
                  <a:gd name="T20" fmla="*/ 11 w 11"/>
                  <a:gd name="T21" fmla="*/ 6 h 11"/>
                  <a:gd name="T22" fmla="*/ 11 w 11"/>
                  <a:gd name="T23" fmla="*/ 6 h 11"/>
                  <a:gd name="T24" fmla="*/ 5 w 11"/>
                  <a:gd name="T25" fmla="*/ 0 h 11"/>
                  <a:gd name="T26" fmla="*/ 5 w 11"/>
                  <a:gd name="T27" fmla="*/ 0 h 1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"/>
                  <a:gd name="T43" fmla="*/ 0 h 11"/>
                  <a:gd name="T44" fmla="*/ 11 w 11"/>
                  <a:gd name="T45" fmla="*/ 11 h 1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" h="11">
                    <a:moveTo>
                      <a:pt x="5" y="0"/>
                    </a:moveTo>
                    <a:lnTo>
                      <a:pt x="5" y="6"/>
                    </a:lnTo>
                    <a:lnTo>
                      <a:pt x="0" y="6"/>
                    </a:lnTo>
                    <a:lnTo>
                      <a:pt x="5" y="11"/>
                    </a:lnTo>
                    <a:lnTo>
                      <a:pt x="11" y="11"/>
                    </a:lnTo>
                    <a:lnTo>
                      <a:pt x="11" y="6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5" name="Freeform 203"/>
              <p:cNvSpPr>
                <a:spLocks/>
              </p:cNvSpPr>
              <p:nvPr/>
            </p:nvSpPr>
            <p:spPr bwMode="auto">
              <a:xfrm>
                <a:off x="4326" y="1626"/>
                <a:ext cx="16" cy="11"/>
              </a:xfrm>
              <a:custGeom>
                <a:avLst/>
                <a:gdLst>
                  <a:gd name="T0" fmla="*/ 6 w 17"/>
                  <a:gd name="T1" fmla="*/ 0 h 12"/>
                  <a:gd name="T2" fmla="*/ 6 w 17"/>
                  <a:gd name="T3" fmla="*/ 0 h 12"/>
                  <a:gd name="T4" fmla="*/ 11 w 17"/>
                  <a:gd name="T5" fmla="*/ 0 h 12"/>
                  <a:gd name="T6" fmla="*/ 11 w 17"/>
                  <a:gd name="T7" fmla="*/ 0 h 12"/>
                  <a:gd name="T8" fmla="*/ 17 w 17"/>
                  <a:gd name="T9" fmla="*/ 0 h 12"/>
                  <a:gd name="T10" fmla="*/ 17 w 17"/>
                  <a:gd name="T11" fmla="*/ 6 h 12"/>
                  <a:gd name="T12" fmla="*/ 11 w 17"/>
                  <a:gd name="T13" fmla="*/ 12 h 12"/>
                  <a:gd name="T14" fmla="*/ 11 w 17"/>
                  <a:gd name="T15" fmla="*/ 12 h 12"/>
                  <a:gd name="T16" fmla="*/ 6 w 17"/>
                  <a:gd name="T17" fmla="*/ 12 h 12"/>
                  <a:gd name="T18" fmla="*/ 0 w 17"/>
                  <a:gd name="T19" fmla="*/ 12 h 12"/>
                  <a:gd name="T20" fmla="*/ 6 w 17"/>
                  <a:gd name="T21" fmla="*/ 0 h 12"/>
                  <a:gd name="T22" fmla="*/ 6 w 17"/>
                  <a:gd name="T23" fmla="*/ 0 h 1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7"/>
                  <a:gd name="T37" fmla="*/ 0 h 12"/>
                  <a:gd name="T38" fmla="*/ 17 w 17"/>
                  <a:gd name="T39" fmla="*/ 12 h 12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7" h="12">
                    <a:moveTo>
                      <a:pt x="6" y="0"/>
                    </a:moveTo>
                    <a:lnTo>
                      <a:pt x="6" y="0"/>
                    </a:lnTo>
                    <a:lnTo>
                      <a:pt x="11" y="0"/>
                    </a:lnTo>
                    <a:lnTo>
                      <a:pt x="17" y="0"/>
                    </a:lnTo>
                    <a:lnTo>
                      <a:pt x="17" y="6"/>
                    </a:lnTo>
                    <a:lnTo>
                      <a:pt x="11" y="12"/>
                    </a:lnTo>
                    <a:lnTo>
                      <a:pt x="6" y="12"/>
                    </a:lnTo>
                    <a:lnTo>
                      <a:pt x="0" y="1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6" name="Freeform 204"/>
              <p:cNvSpPr>
                <a:spLocks/>
              </p:cNvSpPr>
              <p:nvPr/>
            </p:nvSpPr>
            <p:spPr bwMode="auto">
              <a:xfrm>
                <a:off x="4326" y="1626"/>
                <a:ext cx="16" cy="11"/>
              </a:xfrm>
              <a:custGeom>
                <a:avLst/>
                <a:gdLst>
                  <a:gd name="T0" fmla="*/ 0 w 17"/>
                  <a:gd name="T1" fmla="*/ 0 h 12"/>
                  <a:gd name="T2" fmla="*/ 6 w 17"/>
                  <a:gd name="T3" fmla="*/ 0 h 12"/>
                  <a:gd name="T4" fmla="*/ 11 w 17"/>
                  <a:gd name="T5" fmla="*/ 6 h 12"/>
                  <a:gd name="T6" fmla="*/ 11 w 17"/>
                  <a:gd name="T7" fmla="*/ 6 h 12"/>
                  <a:gd name="T8" fmla="*/ 17 w 17"/>
                  <a:gd name="T9" fmla="*/ 6 h 12"/>
                  <a:gd name="T10" fmla="*/ 11 w 17"/>
                  <a:gd name="T11" fmla="*/ 12 h 12"/>
                  <a:gd name="T12" fmla="*/ 11 w 17"/>
                  <a:gd name="T13" fmla="*/ 12 h 12"/>
                  <a:gd name="T14" fmla="*/ 6 w 17"/>
                  <a:gd name="T15" fmla="*/ 12 h 12"/>
                  <a:gd name="T16" fmla="*/ 0 w 17"/>
                  <a:gd name="T17" fmla="*/ 6 h 12"/>
                  <a:gd name="T18" fmla="*/ 0 w 17"/>
                  <a:gd name="T19" fmla="*/ 0 h 12"/>
                  <a:gd name="T20" fmla="*/ 0 w 17"/>
                  <a:gd name="T21" fmla="*/ 0 h 1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7"/>
                  <a:gd name="T34" fmla="*/ 0 h 12"/>
                  <a:gd name="T35" fmla="*/ 17 w 17"/>
                  <a:gd name="T36" fmla="*/ 12 h 1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7" h="12">
                    <a:moveTo>
                      <a:pt x="0" y="0"/>
                    </a:moveTo>
                    <a:lnTo>
                      <a:pt x="6" y="0"/>
                    </a:lnTo>
                    <a:lnTo>
                      <a:pt x="11" y="6"/>
                    </a:lnTo>
                    <a:lnTo>
                      <a:pt x="17" y="6"/>
                    </a:lnTo>
                    <a:lnTo>
                      <a:pt x="11" y="12"/>
                    </a:lnTo>
                    <a:lnTo>
                      <a:pt x="6" y="12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7" name="Freeform 205"/>
              <p:cNvSpPr>
                <a:spLocks/>
              </p:cNvSpPr>
              <p:nvPr/>
            </p:nvSpPr>
            <p:spPr bwMode="auto">
              <a:xfrm>
                <a:off x="4332" y="1630"/>
                <a:ext cx="10" cy="6"/>
              </a:xfrm>
              <a:custGeom>
                <a:avLst/>
                <a:gdLst>
                  <a:gd name="T0" fmla="*/ 5 w 11"/>
                  <a:gd name="T1" fmla="*/ 6 h 6"/>
                  <a:gd name="T2" fmla="*/ 5 w 11"/>
                  <a:gd name="T3" fmla="*/ 6 h 6"/>
                  <a:gd name="T4" fmla="*/ 5 w 11"/>
                  <a:gd name="T5" fmla="*/ 0 h 6"/>
                  <a:gd name="T6" fmla="*/ 5 w 11"/>
                  <a:gd name="T7" fmla="*/ 0 h 6"/>
                  <a:gd name="T8" fmla="*/ 5 w 11"/>
                  <a:gd name="T9" fmla="*/ 0 h 6"/>
                  <a:gd name="T10" fmla="*/ 11 w 11"/>
                  <a:gd name="T11" fmla="*/ 0 h 6"/>
                  <a:gd name="T12" fmla="*/ 11 w 11"/>
                  <a:gd name="T13" fmla="*/ 0 h 6"/>
                  <a:gd name="T14" fmla="*/ 11 w 11"/>
                  <a:gd name="T15" fmla="*/ 0 h 6"/>
                  <a:gd name="T16" fmla="*/ 5 w 11"/>
                  <a:gd name="T17" fmla="*/ 0 h 6"/>
                  <a:gd name="T18" fmla="*/ 5 w 11"/>
                  <a:gd name="T19" fmla="*/ 0 h 6"/>
                  <a:gd name="T20" fmla="*/ 5 w 11"/>
                  <a:gd name="T21" fmla="*/ 0 h 6"/>
                  <a:gd name="T22" fmla="*/ 0 w 11"/>
                  <a:gd name="T23" fmla="*/ 0 h 6"/>
                  <a:gd name="T24" fmla="*/ 0 w 11"/>
                  <a:gd name="T25" fmla="*/ 0 h 6"/>
                  <a:gd name="T26" fmla="*/ 0 w 11"/>
                  <a:gd name="T27" fmla="*/ 0 h 6"/>
                  <a:gd name="T28" fmla="*/ 0 w 11"/>
                  <a:gd name="T29" fmla="*/ 0 h 6"/>
                  <a:gd name="T30" fmla="*/ 0 w 11"/>
                  <a:gd name="T31" fmla="*/ 0 h 6"/>
                  <a:gd name="T32" fmla="*/ 0 w 11"/>
                  <a:gd name="T33" fmla="*/ 0 h 6"/>
                  <a:gd name="T34" fmla="*/ 0 w 11"/>
                  <a:gd name="T35" fmla="*/ 0 h 6"/>
                  <a:gd name="T36" fmla="*/ 0 w 11"/>
                  <a:gd name="T37" fmla="*/ 0 h 6"/>
                  <a:gd name="T38" fmla="*/ 0 w 11"/>
                  <a:gd name="T39" fmla="*/ 0 h 6"/>
                  <a:gd name="T40" fmla="*/ 0 w 11"/>
                  <a:gd name="T41" fmla="*/ 0 h 6"/>
                  <a:gd name="T42" fmla="*/ 0 w 11"/>
                  <a:gd name="T43" fmla="*/ 0 h 6"/>
                  <a:gd name="T44" fmla="*/ 0 w 11"/>
                  <a:gd name="T45" fmla="*/ 0 h 6"/>
                  <a:gd name="T46" fmla="*/ 0 w 11"/>
                  <a:gd name="T47" fmla="*/ 0 h 6"/>
                  <a:gd name="T48" fmla="*/ 0 w 11"/>
                  <a:gd name="T49" fmla="*/ 0 h 6"/>
                  <a:gd name="T50" fmla="*/ 0 w 11"/>
                  <a:gd name="T51" fmla="*/ 0 h 6"/>
                  <a:gd name="T52" fmla="*/ 0 w 11"/>
                  <a:gd name="T53" fmla="*/ 0 h 6"/>
                  <a:gd name="T54" fmla="*/ 0 w 11"/>
                  <a:gd name="T55" fmla="*/ 0 h 6"/>
                  <a:gd name="T56" fmla="*/ 0 w 11"/>
                  <a:gd name="T57" fmla="*/ 0 h 6"/>
                  <a:gd name="T58" fmla="*/ 0 w 11"/>
                  <a:gd name="T59" fmla="*/ 0 h 6"/>
                  <a:gd name="T60" fmla="*/ 0 w 11"/>
                  <a:gd name="T61" fmla="*/ 0 h 6"/>
                  <a:gd name="T62" fmla="*/ 0 w 11"/>
                  <a:gd name="T63" fmla="*/ 0 h 6"/>
                  <a:gd name="T64" fmla="*/ 5 w 11"/>
                  <a:gd name="T65" fmla="*/ 0 h 6"/>
                  <a:gd name="T66" fmla="*/ 5 w 11"/>
                  <a:gd name="T67" fmla="*/ 0 h 6"/>
                  <a:gd name="T68" fmla="*/ 5 w 11"/>
                  <a:gd name="T69" fmla="*/ 6 h 6"/>
                  <a:gd name="T70" fmla="*/ 5 w 11"/>
                  <a:gd name="T71" fmla="*/ 6 h 6"/>
                  <a:gd name="T72" fmla="*/ 5 w 11"/>
                  <a:gd name="T73" fmla="*/ 6 h 6"/>
                  <a:gd name="T74" fmla="*/ 5 w 11"/>
                  <a:gd name="T75" fmla="*/ 0 h 6"/>
                  <a:gd name="T76" fmla="*/ 5 w 11"/>
                  <a:gd name="T77" fmla="*/ 0 h 6"/>
                  <a:gd name="T78" fmla="*/ 5 w 11"/>
                  <a:gd name="T79" fmla="*/ 0 h 6"/>
                  <a:gd name="T80" fmla="*/ 5 w 11"/>
                  <a:gd name="T81" fmla="*/ 0 h 6"/>
                  <a:gd name="T82" fmla="*/ 5 w 11"/>
                  <a:gd name="T83" fmla="*/ 6 h 6"/>
                  <a:gd name="T84" fmla="*/ 5 w 11"/>
                  <a:gd name="T85" fmla="*/ 6 h 6"/>
                  <a:gd name="T86" fmla="*/ 5 w 11"/>
                  <a:gd name="T87" fmla="*/ 6 h 6"/>
                  <a:gd name="T88" fmla="*/ 5 w 11"/>
                  <a:gd name="T89" fmla="*/ 6 h 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11"/>
                  <a:gd name="T136" fmla="*/ 0 h 6"/>
                  <a:gd name="T137" fmla="*/ 11 w 11"/>
                  <a:gd name="T138" fmla="*/ 6 h 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11" h="6">
                    <a:moveTo>
                      <a:pt x="5" y="6"/>
                    </a:moveTo>
                    <a:lnTo>
                      <a:pt x="5" y="6"/>
                    </a:lnTo>
                    <a:lnTo>
                      <a:pt x="5" y="0"/>
                    </a:lnTo>
                    <a:lnTo>
                      <a:pt x="11" y="0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6"/>
                    </a:lnTo>
                    <a:lnTo>
                      <a:pt x="5" y="0"/>
                    </a:lnTo>
                    <a:lnTo>
                      <a:pt x="5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8" name="Freeform 206"/>
              <p:cNvSpPr>
                <a:spLocks/>
              </p:cNvSpPr>
              <p:nvPr/>
            </p:nvSpPr>
            <p:spPr bwMode="auto">
              <a:xfrm>
                <a:off x="4315" y="1617"/>
                <a:ext cx="12" cy="13"/>
              </a:xfrm>
              <a:custGeom>
                <a:avLst/>
                <a:gdLst>
                  <a:gd name="T0" fmla="*/ 6 w 12"/>
                  <a:gd name="T1" fmla="*/ 11 h 11"/>
                  <a:gd name="T2" fmla="*/ 6 w 12"/>
                  <a:gd name="T3" fmla="*/ 11 h 11"/>
                  <a:gd name="T4" fmla="*/ 6 w 12"/>
                  <a:gd name="T5" fmla="*/ 5 h 11"/>
                  <a:gd name="T6" fmla="*/ 6 w 12"/>
                  <a:gd name="T7" fmla="*/ 5 h 11"/>
                  <a:gd name="T8" fmla="*/ 6 w 12"/>
                  <a:gd name="T9" fmla="*/ 5 h 11"/>
                  <a:gd name="T10" fmla="*/ 6 w 12"/>
                  <a:gd name="T11" fmla="*/ 5 h 11"/>
                  <a:gd name="T12" fmla="*/ 6 w 12"/>
                  <a:gd name="T13" fmla="*/ 5 h 11"/>
                  <a:gd name="T14" fmla="*/ 6 w 12"/>
                  <a:gd name="T15" fmla="*/ 5 h 11"/>
                  <a:gd name="T16" fmla="*/ 6 w 12"/>
                  <a:gd name="T17" fmla="*/ 5 h 11"/>
                  <a:gd name="T18" fmla="*/ 6 w 12"/>
                  <a:gd name="T19" fmla="*/ 5 h 11"/>
                  <a:gd name="T20" fmla="*/ 6 w 12"/>
                  <a:gd name="T21" fmla="*/ 5 h 11"/>
                  <a:gd name="T22" fmla="*/ 6 w 12"/>
                  <a:gd name="T23" fmla="*/ 0 h 11"/>
                  <a:gd name="T24" fmla="*/ 0 w 12"/>
                  <a:gd name="T25" fmla="*/ 0 h 11"/>
                  <a:gd name="T26" fmla="*/ 0 w 12"/>
                  <a:gd name="T27" fmla="*/ 0 h 11"/>
                  <a:gd name="T28" fmla="*/ 0 w 12"/>
                  <a:gd name="T29" fmla="*/ 0 h 11"/>
                  <a:gd name="T30" fmla="*/ 0 w 12"/>
                  <a:gd name="T31" fmla="*/ 5 h 11"/>
                  <a:gd name="T32" fmla="*/ 0 w 12"/>
                  <a:gd name="T33" fmla="*/ 5 h 11"/>
                  <a:gd name="T34" fmla="*/ 0 w 12"/>
                  <a:gd name="T35" fmla="*/ 5 h 11"/>
                  <a:gd name="T36" fmla="*/ 0 w 12"/>
                  <a:gd name="T37" fmla="*/ 5 h 11"/>
                  <a:gd name="T38" fmla="*/ 0 w 12"/>
                  <a:gd name="T39" fmla="*/ 5 h 11"/>
                  <a:gd name="T40" fmla="*/ 6 w 12"/>
                  <a:gd name="T41" fmla="*/ 5 h 11"/>
                  <a:gd name="T42" fmla="*/ 0 w 12"/>
                  <a:gd name="T43" fmla="*/ 5 h 11"/>
                  <a:gd name="T44" fmla="*/ 6 w 12"/>
                  <a:gd name="T45" fmla="*/ 11 h 11"/>
                  <a:gd name="T46" fmla="*/ 6 w 12"/>
                  <a:gd name="T47" fmla="*/ 11 h 11"/>
                  <a:gd name="T48" fmla="*/ 6 w 12"/>
                  <a:gd name="T49" fmla="*/ 5 h 11"/>
                  <a:gd name="T50" fmla="*/ 6 w 12"/>
                  <a:gd name="T51" fmla="*/ 5 h 11"/>
                  <a:gd name="T52" fmla="*/ 6 w 12"/>
                  <a:gd name="T53" fmla="*/ 5 h 11"/>
                  <a:gd name="T54" fmla="*/ 6 w 12"/>
                  <a:gd name="T55" fmla="*/ 11 h 11"/>
                  <a:gd name="T56" fmla="*/ 6 w 12"/>
                  <a:gd name="T57" fmla="*/ 11 h 11"/>
                  <a:gd name="T58" fmla="*/ 6 w 12"/>
                  <a:gd name="T59" fmla="*/ 11 h 11"/>
                  <a:gd name="T60" fmla="*/ 6 w 12"/>
                  <a:gd name="T61" fmla="*/ 5 h 11"/>
                  <a:gd name="T62" fmla="*/ 6 w 12"/>
                  <a:gd name="T63" fmla="*/ 5 h 11"/>
                  <a:gd name="T64" fmla="*/ 6 w 12"/>
                  <a:gd name="T65" fmla="*/ 5 h 11"/>
                  <a:gd name="T66" fmla="*/ 6 w 12"/>
                  <a:gd name="T67" fmla="*/ 5 h 11"/>
                  <a:gd name="T68" fmla="*/ 6 w 12"/>
                  <a:gd name="T69" fmla="*/ 5 h 11"/>
                  <a:gd name="T70" fmla="*/ 6 w 12"/>
                  <a:gd name="T71" fmla="*/ 11 h 11"/>
                  <a:gd name="T72" fmla="*/ 6 w 12"/>
                  <a:gd name="T73" fmla="*/ 11 h 11"/>
                  <a:gd name="T74" fmla="*/ 6 w 12"/>
                  <a:gd name="T75" fmla="*/ 5 h 11"/>
                  <a:gd name="T76" fmla="*/ 6 w 12"/>
                  <a:gd name="T77" fmla="*/ 5 h 11"/>
                  <a:gd name="T78" fmla="*/ 6 w 12"/>
                  <a:gd name="T79" fmla="*/ 5 h 11"/>
                  <a:gd name="T80" fmla="*/ 6 w 12"/>
                  <a:gd name="T81" fmla="*/ 11 h 11"/>
                  <a:gd name="T82" fmla="*/ 6 w 12"/>
                  <a:gd name="T83" fmla="*/ 11 h 11"/>
                  <a:gd name="T84" fmla="*/ 6 w 12"/>
                  <a:gd name="T85" fmla="*/ 11 h 11"/>
                  <a:gd name="T86" fmla="*/ 6 w 12"/>
                  <a:gd name="T87" fmla="*/ 11 h 11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12"/>
                  <a:gd name="T133" fmla="*/ 0 h 11"/>
                  <a:gd name="T134" fmla="*/ 12 w 12"/>
                  <a:gd name="T135" fmla="*/ 11 h 11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12" h="11">
                    <a:moveTo>
                      <a:pt x="12" y="11"/>
                    </a:moveTo>
                    <a:lnTo>
                      <a:pt x="12" y="11"/>
                    </a:lnTo>
                    <a:lnTo>
                      <a:pt x="12" y="5"/>
                    </a:lnTo>
                    <a:lnTo>
                      <a:pt x="6" y="5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6" y="5"/>
                    </a:lnTo>
                    <a:lnTo>
                      <a:pt x="0" y="5"/>
                    </a:lnTo>
                    <a:lnTo>
                      <a:pt x="6" y="11"/>
                    </a:lnTo>
                    <a:lnTo>
                      <a:pt x="6" y="5"/>
                    </a:lnTo>
                    <a:lnTo>
                      <a:pt x="6" y="11"/>
                    </a:lnTo>
                    <a:lnTo>
                      <a:pt x="6" y="5"/>
                    </a:lnTo>
                    <a:lnTo>
                      <a:pt x="12" y="11"/>
                    </a:lnTo>
                    <a:lnTo>
                      <a:pt x="12" y="5"/>
                    </a:lnTo>
                    <a:lnTo>
                      <a:pt x="12" y="1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9" name="Freeform 207"/>
              <p:cNvSpPr>
                <a:spLocks/>
              </p:cNvSpPr>
              <p:nvPr/>
            </p:nvSpPr>
            <p:spPr bwMode="auto">
              <a:xfrm>
                <a:off x="4315" y="1617"/>
                <a:ext cx="6" cy="2"/>
              </a:xfrm>
              <a:custGeom>
                <a:avLst/>
                <a:gdLst>
                  <a:gd name="T0" fmla="*/ 6 w 6"/>
                  <a:gd name="T1" fmla="*/ 0 h 1"/>
                  <a:gd name="T2" fmla="*/ 6 w 6"/>
                  <a:gd name="T3" fmla="*/ 0 h 1"/>
                  <a:gd name="T4" fmla="*/ 6 w 6"/>
                  <a:gd name="T5" fmla="*/ 0 h 1"/>
                  <a:gd name="T6" fmla="*/ 6 w 6"/>
                  <a:gd name="T7" fmla="*/ 0 h 1"/>
                  <a:gd name="T8" fmla="*/ 6 w 6"/>
                  <a:gd name="T9" fmla="*/ 0 h 1"/>
                  <a:gd name="T10" fmla="*/ 6 w 6"/>
                  <a:gd name="T11" fmla="*/ 0 h 1"/>
                  <a:gd name="T12" fmla="*/ 6 w 6"/>
                  <a:gd name="T13" fmla="*/ 0 h 1"/>
                  <a:gd name="T14" fmla="*/ 6 w 6"/>
                  <a:gd name="T15" fmla="*/ 0 h 1"/>
                  <a:gd name="T16" fmla="*/ 0 w 6"/>
                  <a:gd name="T17" fmla="*/ 0 h 1"/>
                  <a:gd name="T18" fmla="*/ 0 w 6"/>
                  <a:gd name="T19" fmla="*/ 0 h 1"/>
                  <a:gd name="T20" fmla="*/ 0 w 6"/>
                  <a:gd name="T21" fmla="*/ 0 h 1"/>
                  <a:gd name="T22" fmla="*/ 0 w 6"/>
                  <a:gd name="T23" fmla="*/ 0 h 1"/>
                  <a:gd name="T24" fmla="*/ 0 w 6"/>
                  <a:gd name="T25" fmla="*/ 0 h 1"/>
                  <a:gd name="T26" fmla="*/ 0 w 6"/>
                  <a:gd name="T27" fmla="*/ 0 h 1"/>
                  <a:gd name="T28" fmla="*/ 0 w 6"/>
                  <a:gd name="T29" fmla="*/ 0 h 1"/>
                  <a:gd name="T30" fmla="*/ 6 w 6"/>
                  <a:gd name="T31" fmla="*/ 0 h 1"/>
                  <a:gd name="T32" fmla="*/ 6 w 6"/>
                  <a:gd name="T33" fmla="*/ 0 h 1"/>
                  <a:gd name="T34" fmla="*/ 6 w 6"/>
                  <a:gd name="T35" fmla="*/ 0 h 1"/>
                  <a:gd name="T36" fmla="*/ 6 w 6"/>
                  <a:gd name="T37" fmla="*/ 0 h 1"/>
                  <a:gd name="T38" fmla="*/ 6 w 6"/>
                  <a:gd name="T39" fmla="*/ 0 h 1"/>
                  <a:gd name="T40" fmla="*/ 6 w 6"/>
                  <a:gd name="T41" fmla="*/ 0 h 1"/>
                  <a:gd name="T42" fmla="*/ 6 w 6"/>
                  <a:gd name="T43" fmla="*/ 0 h 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6"/>
                  <a:gd name="T67" fmla="*/ 0 h 1"/>
                  <a:gd name="T68" fmla="*/ 6 w 6"/>
                  <a:gd name="T69" fmla="*/ 1 h 1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6" h="1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0" name="Freeform 208"/>
              <p:cNvSpPr>
                <a:spLocks/>
              </p:cNvSpPr>
              <p:nvPr/>
            </p:nvSpPr>
            <p:spPr bwMode="auto">
              <a:xfrm>
                <a:off x="4315" y="1617"/>
                <a:ext cx="6" cy="6"/>
              </a:xfrm>
              <a:custGeom>
                <a:avLst/>
                <a:gdLst>
                  <a:gd name="T0" fmla="*/ 6 w 6"/>
                  <a:gd name="T1" fmla="*/ 0 h 5"/>
                  <a:gd name="T2" fmla="*/ 0 w 6"/>
                  <a:gd name="T3" fmla="*/ 0 h 5"/>
                  <a:gd name="T4" fmla="*/ 6 w 6"/>
                  <a:gd name="T5" fmla="*/ 5 h 5"/>
                  <a:gd name="T6" fmla="*/ 6 w 6"/>
                  <a:gd name="T7" fmla="*/ 0 h 5"/>
                  <a:gd name="T8" fmla="*/ 6 w 6"/>
                  <a:gd name="T9" fmla="*/ 0 h 5"/>
                  <a:gd name="T10" fmla="*/ 6 w 6"/>
                  <a:gd name="T11" fmla="*/ 0 h 5"/>
                  <a:gd name="T12" fmla="*/ 6 w 6"/>
                  <a:gd name="T13" fmla="*/ 5 h 5"/>
                  <a:gd name="T14" fmla="*/ 6 w 6"/>
                  <a:gd name="T15" fmla="*/ 5 h 5"/>
                  <a:gd name="T16" fmla="*/ 6 w 6"/>
                  <a:gd name="T17" fmla="*/ 5 h 5"/>
                  <a:gd name="T18" fmla="*/ 6 w 6"/>
                  <a:gd name="T19" fmla="*/ 0 h 5"/>
                  <a:gd name="T20" fmla="*/ 6 w 6"/>
                  <a:gd name="T21" fmla="*/ 0 h 5"/>
                  <a:gd name="T22" fmla="*/ 6 w 6"/>
                  <a:gd name="T23" fmla="*/ 0 h 5"/>
                  <a:gd name="T24" fmla="*/ 6 w 6"/>
                  <a:gd name="T25" fmla="*/ 0 h 5"/>
                  <a:gd name="T26" fmla="*/ 6 w 6"/>
                  <a:gd name="T27" fmla="*/ 0 h 5"/>
                  <a:gd name="T28" fmla="*/ 6 w 6"/>
                  <a:gd name="T29" fmla="*/ 0 h 5"/>
                  <a:gd name="T30" fmla="*/ 6 w 6"/>
                  <a:gd name="T31" fmla="*/ 0 h 5"/>
                  <a:gd name="T32" fmla="*/ 6 w 6"/>
                  <a:gd name="T33" fmla="*/ 0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6"/>
                  <a:gd name="T52" fmla="*/ 0 h 5"/>
                  <a:gd name="T53" fmla="*/ 6 w 6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6" h="5">
                    <a:moveTo>
                      <a:pt x="6" y="0"/>
                    </a:moveTo>
                    <a:lnTo>
                      <a:pt x="0" y="0"/>
                    </a:lnTo>
                    <a:lnTo>
                      <a:pt x="6" y="5"/>
                    </a:lnTo>
                    <a:lnTo>
                      <a:pt x="6" y="0"/>
                    </a:lnTo>
                    <a:lnTo>
                      <a:pt x="6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1" name="Freeform 209"/>
              <p:cNvSpPr>
                <a:spLocks/>
              </p:cNvSpPr>
              <p:nvPr/>
            </p:nvSpPr>
            <p:spPr bwMode="auto">
              <a:xfrm>
                <a:off x="4303" y="1626"/>
                <a:ext cx="6" cy="0"/>
              </a:xfrm>
              <a:custGeom>
                <a:avLst/>
                <a:gdLst>
                  <a:gd name="T0" fmla="*/ 0 w 6"/>
                  <a:gd name="T1" fmla="*/ 0 h 1"/>
                  <a:gd name="T2" fmla="*/ 0 w 6"/>
                  <a:gd name="T3" fmla="*/ 0 h 1"/>
                  <a:gd name="T4" fmla="*/ 0 w 6"/>
                  <a:gd name="T5" fmla="*/ 0 h 1"/>
                  <a:gd name="T6" fmla="*/ 6 w 6"/>
                  <a:gd name="T7" fmla="*/ 0 h 1"/>
                  <a:gd name="T8" fmla="*/ 6 w 6"/>
                  <a:gd name="T9" fmla="*/ 0 h 1"/>
                  <a:gd name="T10" fmla="*/ 0 w 6"/>
                  <a:gd name="T11" fmla="*/ 0 h 1"/>
                  <a:gd name="T12" fmla="*/ 0 w 6"/>
                  <a:gd name="T13" fmla="*/ 0 h 1"/>
                  <a:gd name="T14" fmla="*/ 0 w 6"/>
                  <a:gd name="T15" fmla="*/ 0 h 1"/>
                  <a:gd name="T16" fmla="*/ 0 w 6"/>
                  <a:gd name="T17" fmla="*/ 0 h 1"/>
                  <a:gd name="T18" fmla="*/ 0 w 6"/>
                  <a:gd name="T19" fmla="*/ 0 h 1"/>
                  <a:gd name="T20" fmla="*/ 0 w 6"/>
                  <a:gd name="T21" fmla="*/ 0 h 1"/>
                  <a:gd name="T22" fmla="*/ 0 w 6"/>
                  <a:gd name="T23" fmla="*/ 0 h 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"/>
                  <a:gd name="T37" fmla="*/ 0 h 1"/>
                  <a:gd name="T38" fmla="*/ 6 w 6"/>
                  <a:gd name="T39" fmla="*/ 1 h 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" h="1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CF4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2" name="Freeform 210"/>
              <p:cNvSpPr>
                <a:spLocks/>
              </p:cNvSpPr>
              <p:nvPr/>
            </p:nvSpPr>
            <p:spPr bwMode="auto">
              <a:xfrm>
                <a:off x="4297" y="1617"/>
                <a:ext cx="6" cy="2"/>
              </a:xfrm>
              <a:custGeom>
                <a:avLst/>
                <a:gdLst>
                  <a:gd name="T0" fmla="*/ 0 w 6"/>
                  <a:gd name="T1" fmla="*/ 0 h 1"/>
                  <a:gd name="T2" fmla="*/ 0 w 6"/>
                  <a:gd name="T3" fmla="*/ 0 h 1"/>
                  <a:gd name="T4" fmla="*/ 0 w 6"/>
                  <a:gd name="T5" fmla="*/ 0 h 1"/>
                  <a:gd name="T6" fmla="*/ 6 w 6"/>
                  <a:gd name="T7" fmla="*/ 0 h 1"/>
                  <a:gd name="T8" fmla="*/ 6 w 6"/>
                  <a:gd name="T9" fmla="*/ 0 h 1"/>
                  <a:gd name="T10" fmla="*/ 6 w 6"/>
                  <a:gd name="T11" fmla="*/ 0 h 1"/>
                  <a:gd name="T12" fmla="*/ 6 w 6"/>
                  <a:gd name="T13" fmla="*/ 0 h 1"/>
                  <a:gd name="T14" fmla="*/ 0 w 6"/>
                  <a:gd name="T15" fmla="*/ 0 h 1"/>
                  <a:gd name="T16" fmla="*/ 0 w 6"/>
                  <a:gd name="T17" fmla="*/ 0 h 1"/>
                  <a:gd name="T18" fmla="*/ 0 w 6"/>
                  <a:gd name="T19" fmla="*/ 0 h 1"/>
                  <a:gd name="T20" fmla="*/ 0 w 6"/>
                  <a:gd name="T21" fmla="*/ 0 h 1"/>
                  <a:gd name="T22" fmla="*/ 0 w 6"/>
                  <a:gd name="T23" fmla="*/ 0 h 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"/>
                  <a:gd name="T37" fmla="*/ 0 h 1"/>
                  <a:gd name="T38" fmla="*/ 6 w 6"/>
                  <a:gd name="T39" fmla="*/ 1 h 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" h="1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CF4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3" name="Freeform 211"/>
              <p:cNvSpPr>
                <a:spLocks/>
              </p:cNvSpPr>
              <p:nvPr/>
            </p:nvSpPr>
            <p:spPr bwMode="auto">
              <a:xfrm>
                <a:off x="4309" y="1617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0 w 1"/>
                  <a:gd name="T11" fmla="*/ 0 h 1"/>
                  <a:gd name="T12" fmla="*/ 0 w 1"/>
                  <a:gd name="T13" fmla="*/ 0 h 1"/>
                  <a:gd name="T14" fmla="*/ 0 w 1"/>
                  <a:gd name="T15" fmla="*/ 0 h 1"/>
                  <a:gd name="T16" fmla="*/ 0 w 1"/>
                  <a:gd name="T17" fmla="*/ 0 h 1"/>
                  <a:gd name="T18" fmla="*/ 0 w 1"/>
                  <a:gd name="T19" fmla="*/ 0 h 1"/>
                  <a:gd name="T20" fmla="*/ 0 w 1"/>
                  <a:gd name="T21" fmla="*/ 0 h 1"/>
                  <a:gd name="T22" fmla="*/ 0 w 1"/>
                  <a:gd name="T23" fmla="*/ 0 h 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"/>
                  <a:gd name="T37" fmla="*/ 0 h 1"/>
                  <a:gd name="T38" fmla="*/ 1 w 1"/>
                  <a:gd name="T39" fmla="*/ 1 h 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CF4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4" name="Freeform 212"/>
              <p:cNvSpPr>
                <a:spLocks/>
              </p:cNvSpPr>
              <p:nvPr/>
            </p:nvSpPr>
            <p:spPr bwMode="auto">
              <a:xfrm>
                <a:off x="4187" y="1590"/>
                <a:ext cx="238" cy="162"/>
              </a:xfrm>
              <a:custGeom>
                <a:avLst/>
                <a:gdLst>
                  <a:gd name="T0" fmla="*/ 40 w 244"/>
                  <a:gd name="T1" fmla="*/ 1704 h 156"/>
                  <a:gd name="T2" fmla="*/ 40 w 244"/>
                  <a:gd name="T3" fmla="*/ 0 h 156"/>
                  <a:gd name="T4" fmla="*/ 0 w 244"/>
                  <a:gd name="T5" fmla="*/ 0 h 156"/>
                  <a:gd name="T6" fmla="*/ 0 w 244"/>
                  <a:gd name="T7" fmla="*/ 1704 h 156"/>
                  <a:gd name="T8" fmla="*/ 40 w 244"/>
                  <a:gd name="T9" fmla="*/ 1704 h 156"/>
                  <a:gd name="T10" fmla="*/ 40 w 244"/>
                  <a:gd name="T11" fmla="*/ 1704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8" name="Group 256"/>
            <p:cNvGrpSpPr>
              <a:grpSpLocks/>
            </p:cNvGrpSpPr>
            <p:nvPr userDrawn="1"/>
          </p:nvGrpSpPr>
          <p:grpSpPr bwMode="auto">
            <a:xfrm>
              <a:off x="4458229" y="6602412"/>
              <a:ext cx="190482" cy="123419"/>
              <a:chOff x="7877798" y="2333052"/>
              <a:chExt cx="253806" cy="164973"/>
            </a:xfrm>
          </p:grpSpPr>
          <p:sp>
            <p:nvSpPr>
              <p:cNvPr id="76" name="Freeform 220"/>
              <p:cNvSpPr>
                <a:spLocks/>
              </p:cNvSpPr>
              <p:nvPr userDrawn="1"/>
            </p:nvSpPr>
            <p:spPr bwMode="auto">
              <a:xfrm>
                <a:off x="7877798" y="2333052"/>
                <a:ext cx="253806" cy="74026"/>
              </a:xfrm>
              <a:custGeom>
                <a:avLst/>
                <a:gdLst>
                  <a:gd name="T0" fmla="*/ 37 w 238"/>
                  <a:gd name="T1" fmla="*/ 36 h 72"/>
                  <a:gd name="T2" fmla="*/ 0 w 238"/>
                  <a:gd name="T3" fmla="*/ 36 h 72"/>
                  <a:gd name="T4" fmla="*/ 0 w 238"/>
                  <a:gd name="T5" fmla="*/ 0 h 72"/>
                  <a:gd name="T6" fmla="*/ 37 w 238"/>
                  <a:gd name="T7" fmla="*/ 0 h 72"/>
                  <a:gd name="T8" fmla="*/ 37 w 238"/>
                  <a:gd name="T9" fmla="*/ 36 h 72"/>
                  <a:gd name="T10" fmla="*/ 37 w 238"/>
                  <a:gd name="T11" fmla="*/ 36 h 7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72"/>
                  <a:gd name="T20" fmla="*/ 238 w 238"/>
                  <a:gd name="T21" fmla="*/ 72 h 7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72">
                    <a:moveTo>
                      <a:pt x="238" y="72"/>
                    </a:moveTo>
                    <a:lnTo>
                      <a:pt x="0" y="72"/>
                    </a:lnTo>
                    <a:lnTo>
                      <a:pt x="0" y="0"/>
                    </a:lnTo>
                    <a:lnTo>
                      <a:pt x="238" y="0"/>
                    </a:lnTo>
                    <a:lnTo>
                      <a:pt x="238" y="7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7" name="Freeform 221"/>
              <p:cNvSpPr>
                <a:spLocks/>
              </p:cNvSpPr>
              <p:nvPr userDrawn="1"/>
            </p:nvSpPr>
            <p:spPr bwMode="auto">
              <a:xfrm>
                <a:off x="7879912" y="2411308"/>
                <a:ext cx="251692" cy="86717"/>
              </a:xfrm>
              <a:custGeom>
                <a:avLst/>
                <a:gdLst>
                  <a:gd name="T0" fmla="*/ 238 w 238"/>
                  <a:gd name="T1" fmla="*/ 84 h 84"/>
                  <a:gd name="T2" fmla="*/ 238 w 238"/>
                  <a:gd name="T3" fmla="*/ 0 h 84"/>
                  <a:gd name="T4" fmla="*/ 0 w 238"/>
                  <a:gd name="T5" fmla="*/ 0 h 84"/>
                  <a:gd name="T6" fmla="*/ 0 w 238"/>
                  <a:gd name="T7" fmla="*/ 84 h 84"/>
                  <a:gd name="T8" fmla="*/ 238 w 238"/>
                  <a:gd name="T9" fmla="*/ 84 h 84"/>
                  <a:gd name="T10" fmla="*/ 238 w 238"/>
                  <a:gd name="T11" fmla="*/ 84 h 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84"/>
                  <a:gd name="T20" fmla="*/ 238 w 238"/>
                  <a:gd name="T21" fmla="*/ 84 h 8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84">
                    <a:moveTo>
                      <a:pt x="238" y="84"/>
                    </a:moveTo>
                    <a:lnTo>
                      <a:pt x="238" y="0"/>
                    </a:lnTo>
                    <a:lnTo>
                      <a:pt x="0" y="0"/>
                    </a:lnTo>
                    <a:lnTo>
                      <a:pt x="0" y="84"/>
                    </a:lnTo>
                    <a:lnTo>
                      <a:pt x="238" y="84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9" name="Group 223"/>
            <p:cNvGrpSpPr>
              <a:grpSpLocks/>
            </p:cNvGrpSpPr>
            <p:nvPr userDrawn="1"/>
          </p:nvGrpSpPr>
          <p:grpSpPr bwMode="auto">
            <a:xfrm>
              <a:off x="2734554" y="6602412"/>
              <a:ext cx="192217" cy="121826"/>
              <a:chOff x="4184" y="1339"/>
              <a:chExt cx="238" cy="162"/>
            </a:xfrm>
          </p:grpSpPr>
          <p:sp>
            <p:nvSpPr>
              <p:cNvPr id="72" name="Freeform 224"/>
              <p:cNvSpPr>
                <a:spLocks/>
              </p:cNvSpPr>
              <p:nvPr/>
            </p:nvSpPr>
            <p:spPr bwMode="auto">
              <a:xfrm>
                <a:off x="4184" y="1339"/>
                <a:ext cx="238" cy="162"/>
              </a:xfrm>
              <a:custGeom>
                <a:avLst/>
                <a:gdLst>
                  <a:gd name="T0" fmla="*/ 40 w 244"/>
                  <a:gd name="T1" fmla="*/ 1704 h 156"/>
                  <a:gd name="T2" fmla="*/ 40 w 244"/>
                  <a:gd name="T3" fmla="*/ 0 h 156"/>
                  <a:gd name="T4" fmla="*/ 0 w 244"/>
                  <a:gd name="T5" fmla="*/ 0 h 156"/>
                  <a:gd name="T6" fmla="*/ 0 w 244"/>
                  <a:gd name="T7" fmla="*/ 1704 h 156"/>
                  <a:gd name="T8" fmla="*/ 40 w 244"/>
                  <a:gd name="T9" fmla="*/ 1704 h 156"/>
                  <a:gd name="T10" fmla="*/ 40 w 244"/>
                  <a:gd name="T11" fmla="*/ 1704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3" name="Freeform 225"/>
              <p:cNvSpPr>
                <a:spLocks/>
              </p:cNvSpPr>
              <p:nvPr/>
            </p:nvSpPr>
            <p:spPr bwMode="auto">
              <a:xfrm>
                <a:off x="4184" y="1339"/>
                <a:ext cx="238" cy="53"/>
              </a:xfrm>
              <a:custGeom>
                <a:avLst/>
                <a:gdLst>
                  <a:gd name="T0" fmla="*/ 40 w 244"/>
                  <a:gd name="T1" fmla="*/ 962 h 50"/>
                  <a:gd name="T2" fmla="*/ 40 w 244"/>
                  <a:gd name="T3" fmla="*/ 0 h 50"/>
                  <a:gd name="T4" fmla="*/ 0 w 244"/>
                  <a:gd name="T5" fmla="*/ 0 h 50"/>
                  <a:gd name="T6" fmla="*/ 0 w 244"/>
                  <a:gd name="T7" fmla="*/ 962 h 50"/>
                  <a:gd name="T8" fmla="*/ 40 w 244"/>
                  <a:gd name="T9" fmla="*/ 962 h 50"/>
                  <a:gd name="T10" fmla="*/ 40 w 244"/>
                  <a:gd name="T11" fmla="*/ 962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4" name="Freeform 226"/>
              <p:cNvSpPr>
                <a:spLocks/>
              </p:cNvSpPr>
              <p:nvPr/>
            </p:nvSpPr>
            <p:spPr bwMode="auto">
              <a:xfrm>
                <a:off x="4184" y="1448"/>
                <a:ext cx="238" cy="53"/>
              </a:xfrm>
              <a:custGeom>
                <a:avLst/>
                <a:gdLst>
                  <a:gd name="T0" fmla="*/ 40 w 244"/>
                  <a:gd name="T1" fmla="*/ 962 h 50"/>
                  <a:gd name="T2" fmla="*/ 40 w 244"/>
                  <a:gd name="T3" fmla="*/ 0 h 50"/>
                  <a:gd name="T4" fmla="*/ 0 w 244"/>
                  <a:gd name="T5" fmla="*/ 0 h 50"/>
                  <a:gd name="T6" fmla="*/ 0 w 244"/>
                  <a:gd name="T7" fmla="*/ 962 h 50"/>
                  <a:gd name="T8" fmla="*/ 40 w 244"/>
                  <a:gd name="T9" fmla="*/ 962 h 50"/>
                  <a:gd name="T10" fmla="*/ 40 w 244"/>
                  <a:gd name="T11" fmla="*/ 962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409D2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5" name="Freeform 227"/>
              <p:cNvSpPr>
                <a:spLocks/>
              </p:cNvSpPr>
              <p:nvPr/>
            </p:nvSpPr>
            <p:spPr bwMode="auto">
              <a:xfrm>
                <a:off x="4184" y="1339"/>
                <a:ext cx="238" cy="162"/>
              </a:xfrm>
              <a:custGeom>
                <a:avLst/>
                <a:gdLst>
                  <a:gd name="T0" fmla="*/ 40 w 244"/>
                  <a:gd name="T1" fmla="*/ 1704 h 156"/>
                  <a:gd name="T2" fmla="*/ 40 w 244"/>
                  <a:gd name="T3" fmla="*/ 0 h 156"/>
                  <a:gd name="T4" fmla="*/ 0 w 244"/>
                  <a:gd name="T5" fmla="*/ 0 h 156"/>
                  <a:gd name="T6" fmla="*/ 0 w 244"/>
                  <a:gd name="T7" fmla="*/ 1704 h 156"/>
                  <a:gd name="T8" fmla="*/ 40 w 244"/>
                  <a:gd name="T9" fmla="*/ 1704 h 156"/>
                  <a:gd name="T10" fmla="*/ 40 w 244"/>
                  <a:gd name="T11" fmla="*/ 1704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30" name="Group 228"/>
            <p:cNvGrpSpPr>
              <a:grpSpLocks/>
            </p:cNvGrpSpPr>
            <p:nvPr userDrawn="1"/>
          </p:nvGrpSpPr>
          <p:grpSpPr bwMode="auto">
            <a:xfrm>
              <a:off x="5456491" y="6602405"/>
              <a:ext cx="192217" cy="126603"/>
              <a:chOff x="4188" y="2157"/>
              <a:chExt cx="238" cy="162"/>
            </a:xfrm>
          </p:grpSpPr>
          <p:sp>
            <p:nvSpPr>
              <p:cNvPr id="59" name="Freeform 229"/>
              <p:cNvSpPr>
                <a:spLocks/>
              </p:cNvSpPr>
              <p:nvPr/>
            </p:nvSpPr>
            <p:spPr bwMode="auto">
              <a:xfrm>
                <a:off x="4188" y="2157"/>
                <a:ext cx="238" cy="158"/>
              </a:xfrm>
              <a:custGeom>
                <a:avLst/>
                <a:gdLst>
                  <a:gd name="T0" fmla="*/ 0 w 238"/>
                  <a:gd name="T1" fmla="*/ 0 h 151"/>
                  <a:gd name="T2" fmla="*/ 238 w 238"/>
                  <a:gd name="T3" fmla="*/ 0 h 151"/>
                  <a:gd name="T4" fmla="*/ 238 w 238"/>
                  <a:gd name="T5" fmla="*/ 1791 h 151"/>
                  <a:gd name="T6" fmla="*/ 0 w 238"/>
                  <a:gd name="T7" fmla="*/ 1791 h 151"/>
                  <a:gd name="T8" fmla="*/ 0 w 238"/>
                  <a:gd name="T9" fmla="*/ 0 h 151"/>
                  <a:gd name="T10" fmla="*/ 0 w 238"/>
                  <a:gd name="T11" fmla="*/ 0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151"/>
                  <a:gd name="T20" fmla="*/ 238 w 238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151">
                    <a:moveTo>
                      <a:pt x="0" y="0"/>
                    </a:moveTo>
                    <a:lnTo>
                      <a:pt x="238" y="0"/>
                    </a:lnTo>
                    <a:lnTo>
                      <a:pt x="238" y="151"/>
                    </a:lnTo>
                    <a:lnTo>
                      <a:pt x="0" y="15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" name="Freeform 230"/>
              <p:cNvSpPr>
                <a:spLocks/>
              </p:cNvSpPr>
              <p:nvPr/>
            </p:nvSpPr>
            <p:spPr bwMode="auto">
              <a:xfrm>
                <a:off x="4188" y="2157"/>
                <a:ext cx="238" cy="59"/>
              </a:xfrm>
              <a:custGeom>
                <a:avLst/>
                <a:gdLst>
                  <a:gd name="T0" fmla="*/ 0 w 238"/>
                  <a:gd name="T1" fmla="*/ 0 h 56"/>
                  <a:gd name="T2" fmla="*/ 238 w 238"/>
                  <a:gd name="T3" fmla="*/ 0 h 56"/>
                  <a:gd name="T4" fmla="*/ 238 w 238"/>
                  <a:gd name="T5" fmla="*/ 800 h 56"/>
                  <a:gd name="T6" fmla="*/ 0 w 238"/>
                  <a:gd name="T7" fmla="*/ 800 h 56"/>
                  <a:gd name="T8" fmla="*/ 0 w 238"/>
                  <a:gd name="T9" fmla="*/ 0 h 56"/>
                  <a:gd name="T10" fmla="*/ 0 w 238"/>
                  <a:gd name="T11" fmla="*/ 0 h 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56"/>
                  <a:gd name="T20" fmla="*/ 238 w 238"/>
                  <a:gd name="T21" fmla="*/ 56 h 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56">
                    <a:moveTo>
                      <a:pt x="0" y="0"/>
                    </a:moveTo>
                    <a:lnTo>
                      <a:pt x="238" y="0"/>
                    </a:lnTo>
                    <a:lnTo>
                      <a:pt x="238" y="56"/>
                    </a:lnTo>
                    <a:lnTo>
                      <a:pt x="0" y="5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1" name="Freeform 231"/>
              <p:cNvSpPr>
                <a:spLocks/>
              </p:cNvSpPr>
              <p:nvPr/>
            </p:nvSpPr>
            <p:spPr bwMode="auto">
              <a:xfrm>
                <a:off x="4188" y="2260"/>
                <a:ext cx="238" cy="59"/>
              </a:xfrm>
              <a:custGeom>
                <a:avLst/>
                <a:gdLst>
                  <a:gd name="T0" fmla="*/ 0 w 238"/>
                  <a:gd name="T1" fmla="*/ 0 h 55"/>
                  <a:gd name="T2" fmla="*/ 238 w 238"/>
                  <a:gd name="T3" fmla="*/ 0 h 55"/>
                  <a:gd name="T4" fmla="*/ 238 w 238"/>
                  <a:gd name="T5" fmla="*/ 820 h 55"/>
                  <a:gd name="T6" fmla="*/ 0 w 238"/>
                  <a:gd name="T7" fmla="*/ 820 h 55"/>
                  <a:gd name="T8" fmla="*/ 0 w 238"/>
                  <a:gd name="T9" fmla="*/ 0 h 55"/>
                  <a:gd name="T10" fmla="*/ 0 w 238"/>
                  <a:gd name="T11" fmla="*/ 0 h 5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55"/>
                  <a:gd name="T20" fmla="*/ 238 w 238"/>
                  <a:gd name="T21" fmla="*/ 55 h 5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55">
                    <a:moveTo>
                      <a:pt x="0" y="0"/>
                    </a:moveTo>
                    <a:lnTo>
                      <a:pt x="238" y="0"/>
                    </a:lnTo>
                    <a:lnTo>
                      <a:pt x="238" y="55"/>
                    </a:lnTo>
                    <a:lnTo>
                      <a:pt x="0" y="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2" name="Freeform 232"/>
              <p:cNvSpPr>
                <a:spLocks/>
              </p:cNvSpPr>
              <p:nvPr/>
            </p:nvSpPr>
            <p:spPr bwMode="auto">
              <a:xfrm>
                <a:off x="4218" y="2185"/>
                <a:ext cx="41" cy="47"/>
              </a:xfrm>
              <a:custGeom>
                <a:avLst/>
                <a:gdLst>
                  <a:gd name="T0" fmla="*/ 42 w 42"/>
                  <a:gd name="T1" fmla="*/ 153 h 45"/>
                  <a:gd name="T2" fmla="*/ 42 w 42"/>
                  <a:gd name="T3" fmla="*/ 11 h 45"/>
                  <a:gd name="T4" fmla="*/ 42 w 42"/>
                  <a:gd name="T5" fmla="*/ 0 h 45"/>
                  <a:gd name="T6" fmla="*/ 0 w 42"/>
                  <a:gd name="T7" fmla="*/ 0 h 45"/>
                  <a:gd name="T8" fmla="*/ 0 w 42"/>
                  <a:gd name="T9" fmla="*/ 11 h 45"/>
                  <a:gd name="T10" fmla="*/ 0 w 42"/>
                  <a:gd name="T11" fmla="*/ 153 h 45"/>
                  <a:gd name="T12" fmla="*/ 6 w 42"/>
                  <a:gd name="T13" fmla="*/ 175 h 45"/>
                  <a:gd name="T14" fmla="*/ 6 w 42"/>
                  <a:gd name="T15" fmla="*/ 195 h 45"/>
                  <a:gd name="T16" fmla="*/ 12 w 42"/>
                  <a:gd name="T17" fmla="*/ 223 h 45"/>
                  <a:gd name="T18" fmla="*/ 18 w 42"/>
                  <a:gd name="T19" fmla="*/ 223 h 45"/>
                  <a:gd name="T20" fmla="*/ 24 w 42"/>
                  <a:gd name="T21" fmla="*/ 223 h 45"/>
                  <a:gd name="T22" fmla="*/ 30 w 42"/>
                  <a:gd name="T23" fmla="*/ 223 h 45"/>
                  <a:gd name="T24" fmla="*/ 30 w 42"/>
                  <a:gd name="T25" fmla="*/ 223 h 45"/>
                  <a:gd name="T26" fmla="*/ 36 w 42"/>
                  <a:gd name="T27" fmla="*/ 195 h 45"/>
                  <a:gd name="T28" fmla="*/ 36 w 42"/>
                  <a:gd name="T29" fmla="*/ 175 h 45"/>
                  <a:gd name="T30" fmla="*/ 42 w 42"/>
                  <a:gd name="T31" fmla="*/ 153 h 45"/>
                  <a:gd name="T32" fmla="*/ 42 w 42"/>
                  <a:gd name="T33" fmla="*/ 153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2"/>
                  <a:gd name="T52" fmla="*/ 0 h 45"/>
                  <a:gd name="T53" fmla="*/ 42 w 42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2" h="45">
                    <a:moveTo>
                      <a:pt x="42" y="28"/>
                    </a:moveTo>
                    <a:lnTo>
                      <a:pt x="42" y="11"/>
                    </a:lnTo>
                    <a:lnTo>
                      <a:pt x="42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0" y="28"/>
                    </a:lnTo>
                    <a:lnTo>
                      <a:pt x="6" y="34"/>
                    </a:lnTo>
                    <a:lnTo>
                      <a:pt x="6" y="39"/>
                    </a:lnTo>
                    <a:lnTo>
                      <a:pt x="12" y="45"/>
                    </a:lnTo>
                    <a:lnTo>
                      <a:pt x="18" y="45"/>
                    </a:lnTo>
                    <a:lnTo>
                      <a:pt x="24" y="45"/>
                    </a:lnTo>
                    <a:lnTo>
                      <a:pt x="30" y="45"/>
                    </a:lnTo>
                    <a:lnTo>
                      <a:pt x="36" y="39"/>
                    </a:lnTo>
                    <a:lnTo>
                      <a:pt x="36" y="34"/>
                    </a:lnTo>
                    <a:lnTo>
                      <a:pt x="42" y="28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3" name="Freeform 233"/>
              <p:cNvSpPr>
                <a:spLocks/>
              </p:cNvSpPr>
              <p:nvPr/>
            </p:nvSpPr>
            <p:spPr bwMode="auto">
              <a:xfrm>
                <a:off x="4218" y="2185"/>
                <a:ext cx="41" cy="47"/>
              </a:xfrm>
              <a:custGeom>
                <a:avLst/>
                <a:gdLst>
                  <a:gd name="T0" fmla="*/ 42 w 42"/>
                  <a:gd name="T1" fmla="*/ 153 h 45"/>
                  <a:gd name="T2" fmla="*/ 42 w 42"/>
                  <a:gd name="T3" fmla="*/ 11 h 45"/>
                  <a:gd name="T4" fmla="*/ 42 w 42"/>
                  <a:gd name="T5" fmla="*/ 0 h 45"/>
                  <a:gd name="T6" fmla="*/ 0 w 42"/>
                  <a:gd name="T7" fmla="*/ 0 h 45"/>
                  <a:gd name="T8" fmla="*/ 0 w 42"/>
                  <a:gd name="T9" fmla="*/ 11 h 45"/>
                  <a:gd name="T10" fmla="*/ 0 w 42"/>
                  <a:gd name="T11" fmla="*/ 153 h 45"/>
                  <a:gd name="T12" fmla="*/ 6 w 42"/>
                  <a:gd name="T13" fmla="*/ 175 h 45"/>
                  <a:gd name="T14" fmla="*/ 6 w 42"/>
                  <a:gd name="T15" fmla="*/ 195 h 45"/>
                  <a:gd name="T16" fmla="*/ 12 w 42"/>
                  <a:gd name="T17" fmla="*/ 223 h 45"/>
                  <a:gd name="T18" fmla="*/ 18 w 42"/>
                  <a:gd name="T19" fmla="*/ 223 h 45"/>
                  <a:gd name="T20" fmla="*/ 24 w 42"/>
                  <a:gd name="T21" fmla="*/ 223 h 45"/>
                  <a:gd name="T22" fmla="*/ 30 w 42"/>
                  <a:gd name="T23" fmla="*/ 223 h 45"/>
                  <a:gd name="T24" fmla="*/ 30 w 42"/>
                  <a:gd name="T25" fmla="*/ 223 h 45"/>
                  <a:gd name="T26" fmla="*/ 36 w 42"/>
                  <a:gd name="T27" fmla="*/ 195 h 45"/>
                  <a:gd name="T28" fmla="*/ 36 w 42"/>
                  <a:gd name="T29" fmla="*/ 175 h 45"/>
                  <a:gd name="T30" fmla="*/ 42 w 42"/>
                  <a:gd name="T31" fmla="*/ 153 h 45"/>
                  <a:gd name="T32" fmla="*/ 42 w 42"/>
                  <a:gd name="T33" fmla="*/ 153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2"/>
                  <a:gd name="T52" fmla="*/ 0 h 45"/>
                  <a:gd name="T53" fmla="*/ 42 w 42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2" h="45">
                    <a:moveTo>
                      <a:pt x="42" y="28"/>
                    </a:moveTo>
                    <a:lnTo>
                      <a:pt x="42" y="11"/>
                    </a:lnTo>
                    <a:lnTo>
                      <a:pt x="42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0" y="28"/>
                    </a:lnTo>
                    <a:lnTo>
                      <a:pt x="6" y="34"/>
                    </a:lnTo>
                    <a:lnTo>
                      <a:pt x="6" y="39"/>
                    </a:lnTo>
                    <a:lnTo>
                      <a:pt x="12" y="45"/>
                    </a:lnTo>
                    <a:lnTo>
                      <a:pt x="18" y="45"/>
                    </a:lnTo>
                    <a:lnTo>
                      <a:pt x="24" y="45"/>
                    </a:lnTo>
                    <a:lnTo>
                      <a:pt x="30" y="45"/>
                    </a:lnTo>
                    <a:lnTo>
                      <a:pt x="36" y="39"/>
                    </a:lnTo>
                    <a:lnTo>
                      <a:pt x="36" y="34"/>
                    </a:lnTo>
                    <a:lnTo>
                      <a:pt x="42" y="28"/>
                    </a:lnTo>
                  </a:path>
                </a:pathLst>
              </a:custGeom>
              <a:noFill/>
              <a:ln w="0">
                <a:solidFill>
                  <a:srgbClr val="FF19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4" name="Freeform 234"/>
              <p:cNvSpPr>
                <a:spLocks/>
              </p:cNvSpPr>
              <p:nvPr/>
            </p:nvSpPr>
            <p:spPr bwMode="auto">
              <a:xfrm>
                <a:off x="4218" y="2179"/>
                <a:ext cx="41" cy="12"/>
              </a:xfrm>
              <a:custGeom>
                <a:avLst/>
                <a:gdLst>
                  <a:gd name="T0" fmla="*/ 42 w 42"/>
                  <a:gd name="T1" fmla="*/ 6 h 12"/>
                  <a:gd name="T2" fmla="*/ 42 w 42"/>
                  <a:gd name="T3" fmla="*/ 6 h 12"/>
                  <a:gd name="T4" fmla="*/ 36 w 42"/>
                  <a:gd name="T5" fmla="*/ 6 h 12"/>
                  <a:gd name="T6" fmla="*/ 30 w 42"/>
                  <a:gd name="T7" fmla="*/ 0 h 12"/>
                  <a:gd name="T8" fmla="*/ 24 w 42"/>
                  <a:gd name="T9" fmla="*/ 0 h 12"/>
                  <a:gd name="T10" fmla="*/ 12 w 42"/>
                  <a:gd name="T11" fmla="*/ 0 h 12"/>
                  <a:gd name="T12" fmla="*/ 6 w 42"/>
                  <a:gd name="T13" fmla="*/ 6 h 12"/>
                  <a:gd name="T14" fmla="*/ 0 w 42"/>
                  <a:gd name="T15" fmla="*/ 6 h 12"/>
                  <a:gd name="T16" fmla="*/ 0 w 42"/>
                  <a:gd name="T17" fmla="*/ 12 h 12"/>
                  <a:gd name="T18" fmla="*/ 42 w 42"/>
                  <a:gd name="T19" fmla="*/ 6 h 12"/>
                  <a:gd name="T20" fmla="*/ 42 w 42"/>
                  <a:gd name="T21" fmla="*/ 6 h 1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2"/>
                  <a:gd name="T34" fmla="*/ 0 h 12"/>
                  <a:gd name="T35" fmla="*/ 42 w 42"/>
                  <a:gd name="T36" fmla="*/ 12 h 1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2" h="12">
                    <a:moveTo>
                      <a:pt x="42" y="6"/>
                    </a:moveTo>
                    <a:lnTo>
                      <a:pt x="42" y="6"/>
                    </a:lnTo>
                    <a:lnTo>
                      <a:pt x="36" y="6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12" y="0"/>
                    </a:lnTo>
                    <a:lnTo>
                      <a:pt x="6" y="6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42" y="6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5" name="Freeform 235"/>
              <p:cNvSpPr>
                <a:spLocks/>
              </p:cNvSpPr>
              <p:nvPr/>
            </p:nvSpPr>
            <p:spPr bwMode="auto">
              <a:xfrm>
                <a:off x="4224" y="2195"/>
                <a:ext cx="29" cy="36"/>
              </a:xfrm>
              <a:custGeom>
                <a:avLst/>
                <a:gdLst>
                  <a:gd name="T0" fmla="*/ 30 w 30"/>
                  <a:gd name="T1" fmla="*/ 174 h 34"/>
                  <a:gd name="T2" fmla="*/ 24 w 30"/>
                  <a:gd name="T3" fmla="*/ 6 h 34"/>
                  <a:gd name="T4" fmla="*/ 18 w 30"/>
                  <a:gd name="T5" fmla="*/ 6 h 34"/>
                  <a:gd name="T6" fmla="*/ 18 w 30"/>
                  <a:gd name="T7" fmla="*/ 0 h 34"/>
                  <a:gd name="T8" fmla="*/ 12 w 30"/>
                  <a:gd name="T9" fmla="*/ 6 h 34"/>
                  <a:gd name="T10" fmla="*/ 6 w 30"/>
                  <a:gd name="T11" fmla="*/ 6 h 34"/>
                  <a:gd name="T12" fmla="*/ 0 w 30"/>
                  <a:gd name="T13" fmla="*/ 174 h 34"/>
                  <a:gd name="T14" fmla="*/ 0 w 30"/>
                  <a:gd name="T15" fmla="*/ 207 h 34"/>
                  <a:gd name="T16" fmla="*/ 6 w 30"/>
                  <a:gd name="T17" fmla="*/ 239 h 34"/>
                  <a:gd name="T18" fmla="*/ 6 w 30"/>
                  <a:gd name="T19" fmla="*/ 239 h 34"/>
                  <a:gd name="T20" fmla="*/ 12 w 30"/>
                  <a:gd name="T21" fmla="*/ 284 h 34"/>
                  <a:gd name="T22" fmla="*/ 18 w 30"/>
                  <a:gd name="T23" fmla="*/ 284 h 34"/>
                  <a:gd name="T24" fmla="*/ 18 w 30"/>
                  <a:gd name="T25" fmla="*/ 284 h 34"/>
                  <a:gd name="T26" fmla="*/ 24 w 30"/>
                  <a:gd name="T27" fmla="*/ 239 h 34"/>
                  <a:gd name="T28" fmla="*/ 30 w 30"/>
                  <a:gd name="T29" fmla="*/ 239 h 34"/>
                  <a:gd name="T30" fmla="*/ 30 w 30"/>
                  <a:gd name="T31" fmla="*/ 207 h 34"/>
                  <a:gd name="T32" fmla="*/ 30 w 30"/>
                  <a:gd name="T33" fmla="*/ 174 h 34"/>
                  <a:gd name="T34" fmla="*/ 30 w 30"/>
                  <a:gd name="T35" fmla="*/ 174 h 34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0"/>
                  <a:gd name="T55" fmla="*/ 0 h 34"/>
                  <a:gd name="T56" fmla="*/ 30 w 30"/>
                  <a:gd name="T57" fmla="*/ 34 h 34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0" h="34">
                    <a:moveTo>
                      <a:pt x="30" y="17"/>
                    </a:moveTo>
                    <a:lnTo>
                      <a:pt x="24" y="6"/>
                    </a:lnTo>
                    <a:lnTo>
                      <a:pt x="18" y="6"/>
                    </a:lnTo>
                    <a:lnTo>
                      <a:pt x="18" y="0"/>
                    </a:lnTo>
                    <a:lnTo>
                      <a:pt x="12" y="6"/>
                    </a:lnTo>
                    <a:lnTo>
                      <a:pt x="6" y="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6" y="28"/>
                    </a:lnTo>
                    <a:lnTo>
                      <a:pt x="12" y="34"/>
                    </a:lnTo>
                    <a:lnTo>
                      <a:pt x="18" y="34"/>
                    </a:lnTo>
                    <a:lnTo>
                      <a:pt x="24" y="28"/>
                    </a:lnTo>
                    <a:lnTo>
                      <a:pt x="30" y="28"/>
                    </a:lnTo>
                    <a:lnTo>
                      <a:pt x="30" y="23"/>
                    </a:lnTo>
                    <a:lnTo>
                      <a:pt x="30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6" name="Freeform 236"/>
              <p:cNvSpPr>
                <a:spLocks/>
              </p:cNvSpPr>
              <p:nvPr/>
            </p:nvSpPr>
            <p:spPr bwMode="auto">
              <a:xfrm>
                <a:off x="4224" y="2216"/>
                <a:ext cx="29" cy="6"/>
              </a:xfrm>
              <a:custGeom>
                <a:avLst/>
                <a:gdLst>
                  <a:gd name="T0" fmla="*/ 30 w 30"/>
                  <a:gd name="T1" fmla="*/ 6 h 6"/>
                  <a:gd name="T2" fmla="*/ 30 w 30"/>
                  <a:gd name="T3" fmla="*/ 6 h 6"/>
                  <a:gd name="T4" fmla="*/ 30 w 30"/>
                  <a:gd name="T5" fmla="*/ 6 h 6"/>
                  <a:gd name="T6" fmla="*/ 30 w 30"/>
                  <a:gd name="T7" fmla="*/ 6 h 6"/>
                  <a:gd name="T8" fmla="*/ 30 w 30"/>
                  <a:gd name="T9" fmla="*/ 0 h 6"/>
                  <a:gd name="T10" fmla="*/ 30 w 30"/>
                  <a:gd name="T11" fmla="*/ 0 h 6"/>
                  <a:gd name="T12" fmla="*/ 30 w 30"/>
                  <a:gd name="T13" fmla="*/ 0 h 6"/>
                  <a:gd name="T14" fmla="*/ 30 w 30"/>
                  <a:gd name="T15" fmla="*/ 0 h 6"/>
                  <a:gd name="T16" fmla="*/ 24 w 30"/>
                  <a:gd name="T17" fmla="*/ 0 h 6"/>
                  <a:gd name="T18" fmla="*/ 24 w 30"/>
                  <a:gd name="T19" fmla="*/ 0 h 6"/>
                  <a:gd name="T20" fmla="*/ 24 w 30"/>
                  <a:gd name="T21" fmla="*/ 0 h 6"/>
                  <a:gd name="T22" fmla="*/ 18 w 30"/>
                  <a:gd name="T23" fmla="*/ 0 h 6"/>
                  <a:gd name="T24" fmla="*/ 18 w 30"/>
                  <a:gd name="T25" fmla="*/ 0 h 6"/>
                  <a:gd name="T26" fmla="*/ 12 w 30"/>
                  <a:gd name="T27" fmla="*/ 0 h 6"/>
                  <a:gd name="T28" fmla="*/ 12 w 30"/>
                  <a:gd name="T29" fmla="*/ 0 h 6"/>
                  <a:gd name="T30" fmla="*/ 12 w 30"/>
                  <a:gd name="T31" fmla="*/ 0 h 6"/>
                  <a:gd name="T32" fmla="*/ 6 w 30"/>
                  <a:gd name="T33" fmla="*/ 0 h 6"/>
                  <a:gd name="T34" fmla="*/ 6 w 30"/>
                  <a:gd name="T35" fmla="*/ 0 h 6"/>
                  <a:gd name="T36" fmla="*/ 6 w 30"/>
                  <a:gd name="T37" fmla="*/ 0 h 6"/>
                  <a:gd name="T38" fmla="*/ 0 w 30"/>
                  <a:gd name="T39" fmla="*/ 0 h 6"/>
                  <a:gd name="T40" fmla="*/ 0 w 30"/>
                  <a:gd name="T41" fmla="*/ 0 h 6"/>
                  <a:gd name="T42" fmla="*/ 0 w 30"/>
                  <a:gd name="T43" fmla="*/ 0 h 6"/>
                  <a:gd name="T44" fmla="*/ 0 w 30"/>
                  <a:gd name="T45" fmla="*/ 6 h 6"/>
                  <a:gd name="T46" fmla="*/ 0 w 30"/>
                  <a:gd name="T47" fmla="*/ 6 h 6"/>
                  <a:gd name="T48" fmla="*/ 0 w 30"/>
                  <a:gd name="T49" fmla="*/ 6 h 6"/>
                  <a:gd name="T50" fmla="*/ 0 w 30"/>
                  <a:gd name="T51" fmla="*/ 6 h 6"/>
                  <a:gd name="T52" fmla="*/ 6 w 30"/>
                  <a:gd name="T53" fmla="*/ 6 h 6"/>
                  <a:gd name="T54" fmla="*/ 6 w 30"/>
                  <a:gd name="T55" fmla="*/ 6 h 6"/>
                  <a:gd name="T56" fmla="*/ 12 w 30"/>
                  <a:gd name="T57" fmla="*/ 6 h 6"/>
                  <a:gd name="T58" fmla="*/ 12 w 30"/>
                  <a:gd name="T59" fmla="*/ 6 h 6"/>
                  <a:gd name="T60" fmla="*/ 12 w 30"/>
                  <a:gd name="T61" fmla="*/ 6 h 6"/>
                  <a:gd name="T62" fmla="*/ 18 w 30"/>
                  <a:gd name="T63" fmla="*/ 6 h 6"/>
                  <a:gd name="T64" fmla="*/ 18 w 30"/>
                  <a:gd name="T65" fmla="*/ 6 h 6"/>
                  <a:gd name="T66" fmla="*/ 18 w 30"/>
                  <a:gd name="T67" fmla="*/ 6 h 6"/>
                  <a:gd name="T68" fmla="*/ 24 w 30"/>
                  <a:gd name="T69" fmla="*/ 6 h 6"/>
                  <a:gd name="T70" fmla="*/ 24 w 30"/>
                  <a:gd name="T71" fmla="*/ 6 h 6"/>
                  <a:gd name="T72" fmla="*/ 24 w 30"/>
                  <a:gd name="T73" fmla="*/ 6 h 6"/>
                  <a:gd name="T74" fmla="*/ 30 w 30"/>
                  <a:gd name="T75" fmla="*/ 6 h 6"/>
                  <a:gd name="T76" fmla="*/ 30 w 30"/>
                  <a:gd name="T77" fmla="*/ 6 h 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30"/>
                  <a:gd name="T118" fmla="*/ 0 h 6"/>
                  <a:gd name="T119" fmla="*/ 30 w 30"/>
                  <a:gd name="T120" fmla="*/ 6 h 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30" h="6">
                    <a:moveTo>
                      <a:pt x="30" y="6"/>
                    </a:moveTo>
                    <a:lnTo>
                      <a:pt x="30" y="6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8" y="6"/>
                    </a:lnTo>
                    <a:lnTo>
                      <a:pt x="24" y="6"/>
                    </a:lnTo>
                    <a:lnTo>
                      <a:pt x="30" y="6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7" name="Freeform 237"/>
              <p:cNvSpPr>
                <a:spLocks/>
              </p:cNvSpPr>
              <p:nvPr/>
            </p:nvSpPr>
            <p:spPr bwMode="auto">
              <a:xfrm>
                <a:off x="4224" y="2222"/>
                <a:ext cx="29" cy="2"/>
              </a:xfrm>
              <a:custGeom>
                <a:avLst/>
                <a:gdLst>
                  <a:gd name="T0" fmla="*/ 30 w 30"/>
                  <a:gd name="T1" fmla="*/ 0 h 1"/>
                  <a:gd name="T2" fmla="*/ 30 w 30"/>
                  <a:gd name="T3" fmla="*/ 0 h 1"/>
                  <a:gd name="T4" fmla="*/ 30 w 30"/>
                  <a:gd name="T5" fmla="*/ 0 h 1"/>
                  <a:gd name="T6" fmla="*/ 30 w 30"/>
                  <a:gd name="T7" fmla="*/ 0 h 1"/>
                  <a:gd name="T8" fmla="*/ 30 w 30"/>
                  <a:gd name="T9" fmla="*/ 0 h 1"/>
                  <a:gd name="T10" fmla="*/ 30 w 30"/>
                  <a:gd name="T11" fmla="*/ 0 h 1"/>
                  <a:gd name="T12" fmla="*/ 30 w 30"/>
                  <a:gd name="T13" fmla="*/ 0 h 1"/>
                  <a:gd name="T14" fmla="*/ 30 w 30"/>
                  <a:gd name="T15" fmla="*/ 0 h 1"/>
                  <a:gd name="T16" fmla="*/ 24 w 30"/>
                  <a:gd name="T17" fmla="*/ 0 h 1"/>
                  <a:gd name="T18" fmla="*/ 24 w 30"/>
                  <a:gd name="T19" fmla="*/ 0 h 1"/>
                  <a:gd name="T20" fmla="*/ 24 w 30"/>
                  <a:gd name="T21" fmla="*/ 0 h 1"/>
                  <a:gd name="T22" fmla="*/ 18 w 30"/>
                  <a:gd name="T23" fmla="*/ 0 h 1"/>
                  <a:gd name="T24" fmla="*/ 18 w 30"/>
                  <a:gd name="T25" fmla="*/ 0 h 1"/>
                  <a:gd name="T26" fmla="*/ 12 w 30"/>
                  <a:gd name="T27" fmla="*/ 0 h 1"/>
                  <a:gd name="T28" fmla="*/ 12 w 30"/>
                  <a:gd name="T29" fmla="*/ 0 h 1"/>
                  <a:gd name="T30" fmla="*/ 12 w 30"/>
                  <a:gd name="T31" fmla="*/ 0 h 1"/>
                  <a:gd name="T32" fmla="*/ 6 w 30"/>
                  <a:gd name="T33" fmla="*/ 0 h 1"/>
                  <a:gd name="T34" fmla="*/ 6 w 30"/>
                  <a:gd name="T35" fmla="*/ 0 h 1"/>
                  <a:gd name="T36" fmla="*/ 6 w 30"/>
                  <a:gd name="T37" fmla="*/ 0 h 1"/>
                  <a:gd name="T38" fmla="*/ 0 w 30"/>
                  <a:gd name="T39" fmla="*/ 0 h 1"/>
                  <a:gd name="T40" fmla="*/ 0 w 30"/>
                  <a:gd name="T41" fmla="*/ 0 h 1"/>
                  <a:gd name="T42" fmla="*/ 0 w 30"/>
                  <a:gd name="T43" fmla="*/ 0 h 1"/>
                  <a:gd name="T44" fmla="*/ 0 w 30"/>
                  <a:gd name="T45" fmla="*/ 0 h 1"/>
                  <a:gd name="T46" fmla="*/ 0 w 30"/>
                  <a:gd name="T47" fmla="*/ 0 h 1"/>
                  <a:gd name="T48" fmla="*/ 0 w 30"/>
                  <a:gd name="T49" fmla="*/ 0 h 1"/>
                  <a:gd name="T50" fmla="*/ 6 w 30"/>
                  <a:gd name="T51" fmla="*/ 0 h 1"/>
                  <a:gd name="T52" fmla="*/ 6 w 30"/>
                  <a:gd name="T53" fmla="*/ 0 h 1"/>
                  <a:gd name="T54" fmla="*/ 6 w 30"/>
                  <a:gd name="T55" fmla="*/ 0 h 1"/>
                  <a:gd name="T56" fmla="*/ 12 w 30"/>
                  <a:gd name="T57" fmla="*/ 0 h 1"/>
                  <a:gd name="T58" fmla="*/ 12 w 30"/>
                  <a:gd name="T59" fmla="*/ 0 h 1"/>
                  <a:gd name="T60" fmla="*/ 12 w 30"/>
                  <a:gd name="T61" fmla="*/ 0 h 1"/>
                  <a:gd name="T62" fmla="*/ 18 w 30"/>
                  <a:gd name="T63" fmla="*/ 0 h 1"/>
                  <a:gd name="T64" fmla="*/ 18 w 30"/>
                  <a:gd name="T65" fmla="*/ 0 h 1"/>
                  <a:gd name="T66" fmla="*/ 24 w 30"/>
                  <a:gd name="T67" fmla="*/ 0 h 1"/>
                  <a:gd name="T68" fmla="*/ 24 w 30"/>
                  <a:gd name="T69" fmla="*/ 0 h 1"/>
                  <a:gd name="T70" fmla="*/ 24 w 30"/>
                  <a:gd name="T71" fmla="*/ 0 h 1"/>
                  <a:gd name="T72" fmla="*/ 30 w 30"/>
                  <a:gd name="T73" fmla="*/ 0 h 1"/>
                  <a:gd name="T74" fmla="*/ 30 w 30"/>
                  <a:gd name="T75" fmla="*/ 0 h 1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0"/>
                  <a:gd name="T115" fmla="*/ 0 h 1"/>
                  <a:gd name="T116" fmla="*/ 30 w 30"/>
                  <a:gd name="T117" fmla="*/ 1 h 1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0" h="1">
                    <a:moveTo>
                      <a:pt x="30" y="0"/>
                    </a:moveTo>
                    <a:lnTo>
                      <a:pt x="30" y="0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2" y="0"/>
                    </a:lnTo>
                    <a:lnTo>
                      <a:pt x="18" y="0"/>
                    </a:lnTo>
                    <a:lnTo>
                      <a:pt x="24" y="0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8" name="Freeform 238"/>
              <p:cNvSpPr>
                <a:spLocks/>
              </p:cNvSpPr>
              <p:nvPr/>
            </p:nvSpPr>
            <p:spPr bwMode="auto">
              <a:xfrm>
                <a:off x="4235" y="2191"/>
                <a:ext cx="6" cy="6"/>
              </a:xfrm>
              <a:custGeom>
                <a:avLst/>
                <a:gdLst>
                  <a:gd name="T0" fmla="*/ 6 w 6"/>
                  <a:gd name="T1" fmla="*/ 0 h 5"/>
                  <a:gd name="T2" fmla="*/ 6 w 6"/>
                  <a:gd name="T3" fmla="*/ 0 h 5"/>
                  <a:gd name="T4" fmla="*/ 6 w 6"/>
                  <a:gd name="T5" fmla="*/ 0 h 5"/>
                  <a:gd name="T6" fmla="*/ 0 w 6"/>
                  <a:gd name="T7" fmla="*/ 0 h 5"/>
                  <a:gd name="T8" fmla="*/ 0 w 6"/>
                  <a:gd name="T9" fmla="*/ 0 h 5"/>
                  <a:gd name="T10" fmla="*/ 0 w 6"/>
                  <a:gd name="T11" fmla="*/ 0 h 5"/>
                  <a:gd name="T12" fmla="*/ 0 w 6"/>
                  <a:gd name="T13" fmla="*/ 0 h 5"/>
                  <a:gd name="T14" fmla="*/ 0 w 6"/>
                  <a:gd name="T15" fmla="*/ 0 h 5"/>
                  <a:gd name="T16" fmla="*/ 6 w 6"/>
                  <a:gd name="T17" fmla="*/ 5 h 5"/>
                  <a:gd name="T18" fmla="*/ 6 w 6"/>
                  <a:gd name="T19" fmla="*/ 0 h 5"/>
                  <a:gd name="T20" fmla="*/ 6 w 6"/>
                  <a:gd name="T21" fmla="*/ 0 h 5"/>
                  <a:gd name="T22" fmla="*/ 6 w 6"/>
                  <a:gd name="T23" fmla="*/ 0 h 5"/>
                  <a:gd name="T24" fmla="*/ 6 w 6"/>
                  <a:gd name="T25" fmla="*/ 0 h 5"/>
                  <a:gd name="T26" fmla="*/ 6 w 6"/>
                  <a:gd name="T27" fmla="*/ 0 h 5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6"/>
                  <a:gd name="T43" fmla="*/ 0 h 5"/>
                  <a:gd name="T44" fmla="*/ 6 w 6"/>
                  <a:gd name="T45" fmla="*/ 5 h 5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6" h="5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6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9" name="Freeform 239"/>
              <p:cNvSpPr>
                <a:spLocks/>
              </p:cNvSpPr>
              <p:nvPr/>
            </p:nvSpPr>
            <p:spPr bwMode="auto">
              <a:xfrm>
                <a:off x="4241" y="2185"/>
                <a:ext cx="6" cy="2"/>
              </a:xfrm>
              <a:custGeom>
                <a:avLst/>
                <a:gdLst>
                  <a:gd name="T0" fmla="*/ 6 w 6"/>
                  <a:gd name="T1" fmla="*/ 0 h 1"/>
                  <a:gd name="T2" fmla="*/ 6 w 6"/>
                  <a:gd name="T3" fmla="*/ 0 h 1"/>
                  <a:gd name="T4" fmla="*/ 6 w 6"/>
                  <a:gd name="T5" fmla="*/ 0 h 1"/>
                  <a:gd name="T6" fmla="*/ 0 w 6"/>
                  <a:gd name="T7" fmla="*/ 0 h 1"/>
                  <a:gd name="T8" fmla="*/ 0 w 6"/>
                  <a:gd name="T9" fmla="*/ 0 h 1"/>
                  <a:gd name="T10" fmla="*/ 0 w 6"/>
                  <a:gd name="T11" fmla="*/ 0 h 1"/>
                  <a:gd name="T12" fmla="*/ 0 w 6"/>
                  <a:gd name="T13" fmla="*/ 0 h 1"/>
                  <a:gd name="T14" fmla="*/ 0 w 6"/>
                  <a:gd name="T15" fmla="*/ 0 h 1"/>
                  <a:gd name="T16" fmla="*/ 6 w 6"/>
                  <a:gd name="T17" fmla="*/ 0 h 1"/>
                  <a:gd name="T18" fmla="*/ 6 w 6"/>
                  <a:gd name="T19" fmla="*/ 0 h 1"/>
                  <a:gd name="T20" fmla="*/ 6 w 6"/>
                  <a:gd name="T21" fmla="*/ 0 h 1"/>
                  <a:gd name="T22" fmla="*/ 6 w 6"/>
                  <a:gd name="T23" fmla="*/ 0 h 1"/>
                  <a:gd name="T24" fmla="*/ 6 w 6"/>
                  <a:gd name="T25" fmla="*/ 0 h 1"/>
                  <a:gd name="T26" fmla="*/ 6 w 6"/>
                  <a:gd name="T27" fmla="*/ 0 h 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6"/>
                  <a:gd name="T43" fmla="*/ 0 h 1"/>
                  <a:gd name="T44" fmla="*/ 6 w 6"/>
                  <a:gd name="T45" fmla="*/ 1 h 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6" h="1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0" name="Freeform 240"/>
              <p:cNvSpPr>
                <a:spLocks/>
              </p:cNvSpPr>
              <p:nvPr/>
            </p:nvSpPr>
            <p:spPr bwMode="auto">
              <a:xfrm>
                <a:off x="4229" y="2185"/>
                <a:ext cx="6" cy="2"/>
              </a:xfrm>
              <a:custGeom>
                <a:avLst/>
                <a:gdLst>
                  <a:gd name="T0" fmla="*/ 6 w 6"/>
                  <a:gd name="T1" fmla="*/ 0 h 1"/>
                  <a:gd name="T2" fmla="*/ 6 w 6"/>
                  <a:gd name="T3" fmla="*/ 0 h 1"/>
                  <a:gd name="T4" fmla="*/ 6 w 6"/>
                  <a:gd name="T5" fmla="*/ 0 h 1"/>
                  <a:gd name="T6" fmla="*/ 6 w 6"/>
                  <a:gd name="T7" fmla="*/ 0 h 1"/>
                  <a:gd name="T8" fmla="*/ 0 w 6"/>
                  <a:gd name="T9" fmla="*/ 0 h 1"/>
                  <a:gd name="T10" fmla="*/ 0 w 6"/>
                  <a:gd name="T11" fmla="*/ 0 h 1"/>
                  <a:gd name="T12" fmla="*/ 0 w 6"/>
                  <a:gd name="T13" fmla="*/ 0 h 1"/>
                  <a:gd name="T14" fmla="*/ 6 w 6"/>
                  <a:gd name="T15" fmla="*/ 0 h 1"/>
                  <a:gd name="T16" fmla="*/ 6 w 6"/>
                  <a:gd name="T17" fmla="*/ 0 h 1"/>
                  <a:gd name="T18" fmla="*/ 6 w 6"/>
                  <a:gd name="T19" fmla="*/ 0 h 1"/>
                  <a:gd name="T20" fmla="*/ 6 w 6"/>
                  <a:gd name="T21" fmla="*/ 0 h 1"/>
                  <a:gd name="T22" fmla="*/ 6 w 6"/>
                  <a:gd name="T23" fmla="*/ 0 h 1"/>
                  <a:gd name="T24" fmla="*/ 6 w 6"/>
                  <a:gd name="T25" fmla="*/ 0 h 1"/>
                  <a:gd name="T26" fmla="*/ 6 w 6"/>
                  <a:gd name="T27" fmla="*/ 0 h 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6"/>
                  <a:gd name="T43" fmla="*/ 0 h 1"/>
                  <a:gd name="T44" fmla="*/ 6 w 6"/>
                  <a:gd name="T45" fmla="*/ 1 h 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6" h="1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1" name="Freeform 241"/>
              <p:cNvSpPr>
                <a:spLocks/>
              </p:cNvSpPr>
              <p:nvPr/>
            </p:nvSpPr>
            <p:spPr bwMode="auto">
              <a:xfrm>
                <a:off x="4188" y="2157"/>
                <a:ext cx="238" cy="162"/>
              </a:xfrm>
              <a:custGeom>
                <a:avLst/>
                <a:gdLst>
                  <a:gd name="T0" fmla="*/ 238 w 238"/>
                  <a:gd name="T1" fmla="*/ 0 h 156"/>
                  <a:gd name="T2" fmla="*/ 0 w 238"/>
                  <a:gd name="T3" fmla="*/ 0 h 156"/>
                  <a:gd name="T4" fmla="*/ 0 w 238"/>
                  <a:gd name="T5" fmla="*/ 1704 h 156"/>
                  <a:gd name="T6" fmla="*/ 238 w 238"/>
                  <a:gd name="T7" fmla="*/ 1704 h 156"/>
                  <a:gd name="T8" fmla="*/ 238 w 238"/>
                  <a:gd name="T9" fmla="*/ 0 h 156"/>
                  <a:gd name="T10" fmla="*/ 238 w 238"/>
                  <a:gd name="T11" fmla="*/ 0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156"/>
                  <a:gd name="T20" fmla="*/ 238 w 238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156">
                    <a:moveTo>
                      <a:pt x="238" y="0"/>
                    </a:moveTo>
                    <a:lnTo>
                      <a:pt x="0" y="0"/>
                    </a:lnTo>
                    <a:lnTo>
                      <a:pt x="0" y="156"/>
                    </a:lnTo>
                    <a:lnTo>
                      <a:pt x="238" y="156"/>
                    </a:lnTo>
                    <a:lnTo>
                      <a:pt x="238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aphicFrame>
          <p:nvGraphicFramePr>
            <p:cNvPr id="31" name="Object 252"/>
            <p:cNvGraphicFramePr>
              <a:graphicFrameLocks noChangeAspect="1"/>
            </p:cNvGraphicFramePr>
            <p:nvPr/>
          </p:nvGraphicFramePr>
          <p:xfrm>
            <a:off x="3475983" y="6602412"/>
            <a:ext cx="186285" cy="1210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534" name="Clip" r:id="rId7" imgW="2833538" imgH="1919138" progId="">
                    <p:embed/>
                  </p:oleObj>
                </mc:Choice>
                <mc:Fallback>
                  <p:oleObj name="Clip" r:id="rId7" imgW="2833538" imgH="1919138" progId="">
                    <p:embed/>
                    <p:pic>
                      <p:nvPicPr>
                        <p:cNvPr id="0" name="Picture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75983" y="6602412"/>
                          <a:ext cx="186285" cy="121074"/>
                        </a:xfrm>
                        <a:prstGeom prst="rect">
                          <a:avLst/>
                        </a:prstGeom>
                        <a:noFill/>
                        <a:ln w="6350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2" name="Group 214"/>
            <p:cNvGrpSpPr>
              <a:grpSpLocks/>
            </p:cNvGrpSpPr>
            <p:nvPr userDrawn="1"/>
          </p:nvGrpSpPr>
          <p:grpSpPr bwMode="auto">
            <a:xfrm>
              <a:off x="4963397" y="6602412"/>
              <a:ext cx="193832" cy="123448"/>
              <a:chOff x="4187" y="2402"/>
              <a:chExt cx="240" cy="161"/>
            </a:xfrm>
          </p:grpSpPr>
          <p:sp>
            <p:nvSpPr>
              <p:cNvPr id="55" name="Freeform 215"/>
              <p:cNvSpPr>
                <a:spLocks/>
              </p:cNvSpPr>
              <p:nvPr/>
            </p:nvSpPr>
            <p:spPr bwMode="auto">
              <a:xfrm>
                <a:off x="4234" y="2402"/>
                <a:ext cx="191" cy="161"/>
              </a:xfrm>
              <a:custGeom>
                <a:avLst/>
                <a:gdLst>
                  <a:gd name="T0" fmla="*/ 191 w 191"/>
                  <a:gd name="T1" fmla="*/ 1066 h 156"/>
                  <a:gd name="T2" fmla="*/ 191 w 191"/>
                  <a:gd name="T3" fmla="*/ 0 h 156"/>
                  <a:gd name="T4" fmla="*/ 0 w 191"/>
                  <a:gd name="T5" fmla="*/ 0 h 156"/>
                  <a:gd name="T6" fmla="*/ 0 w 191"/>
                  <a:gd name="T7" fmla="*/ 1066 h 156"/>
                  <a:gd name="T8" fmla="*/ 191 w 191"/>
                  <a:gd name="T9" fmla="*/ 1066 h 156"/>
                  <a:gd name="T10" fmla="*/ 191 w 191"/>
                  <a:gd name="T11" fmla="*/ 106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91"/>
                  <a:gd name="T19" fmla="*/ 0 h 156"/>
                  <a:gd name="T20" fmla="*/ 191 w 191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91" h="156">
                    <a:moveTo>
                      <a:pt x="191" y="156"/>
                    </a:moveTo>
                    <a:lnTo>
                      <a:pt x="191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191" y="15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6" name="Freeform 216"/>
              <p:cNvSpPr>
                <a:spLocks/>
              </p:cNvSpPr>
              <p:nvPr/>
            </p:nvSpPr>
            <p:spPr bwMode="auto">
              <a:xfrm>
                <a:off x="4187" y="2402"/>
                <a:ext cx="77" cy="161"/>
              </a:xfrm>
              <a:custGeom>
                <a:avLst/>
                <a:gdLst>
                  <a:gd name="T0" fmla="*/ 77 w 77"/>
                  <a:gd name="T1" fmla="*/ 1066 h 156"/>
                  <a:gd name="T2" fmla="*/ 77 w 77"/>
                  <a:gd name="T3" fmla="*/ 0 h 156"/>
                  <a:gd name="T4" fmla="*/ 0 w 77"/>
                  <a:gd name="T5" fmla="*/ 0 h 156"/>
                  <a:gd name="T6" fmla="*/ 0 w 77"/>
                  <a:gd name="T7" fmla="*/ 1066 h 156"/>
                  <a:gd name="T8" fmla="*/ 77 w 77"/>
                  <a:gd name="T9" fmla="*/ 1066 h 156"/>
                  <a:gd name="T10" fmla="*/ 77 w 77"/>
                  <a:gd name="T11" fmla="*/ 106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6"/>
                  <a:gd name="T20" fmla="*/ 77 w 77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6">
                    <a:moveTo>
                      <a:pt x="77" y="156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7" y="156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7" name="Freeform 217"/>
              <p:cNvSpPr>
                <a:spLocks/>
              </p:cNvSpPr>
              <p:nvPr/>
            </p:nvSpPr>
            <p:spPr bwMode="auto">
              <a:xfrm>
                <a:off x="4348" y="2402"/>
                <a:ext cx="79" cy="161"/>
              </a:xfrm>
              <a:custGeom>
                <a:avLst/>
                <a:gdLst>
                  <a:gd name="T0" fmla="*/ 78 w 78"/>
                  <a:gd name="T1" fmla="*/ 1066 h 156"/>
                  <a:gd name="T2" fmla="*/ 78 w 78"/>
                  <a:gd name="T3" fmla="*/ 0 h 156"/>
                  <a:gd name="T4" fmla="*/ 0 w 78"/>
                  <a:gd name="T5" fmla="*/ 0 h 156"/>
                  <a:gd name="T6" fmla="*/ 0 w 78"/>
                  <a:gd name="T7" fmla="*/ 1066 h 156"/>
                  <a:gd name="T8" fmla="*/ 78 w 78"/>
                  <a:gd name="T9" fmla="*/ 1066 h 156"/>
                  <a:gd name="T10" fmla="*/ 78 w 78"/>
                  <a:gd name="T11" fmla="*/ 106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8"/>
                  <a:gd name="T19" fmla="*/ 0 h 156"/>
                  <a:gd name="T20" fmla="*/ 78 w 78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8" h="156">
                    <a:moveTo>
                      <a:pt x="78" y="156"/>
                    </a:moveTo>
                    <a:lnTo>
                      <a:pt x="78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8" y="1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8" name="Freeform 218"/>
              <p:cNvSpPr>
                <a:spLocks/>
              </p:cNvSpPr>
              <p:nvPr/>
            </p:nvSpPr>
            <p:spPr bwMode="auto">
              <a:xfrm>
                <a:off x="4187" y="2402"/>
                <a:ext cx="238" cy="161"/>
              </a:xfrm>
              <a:custGeom>
                <a:avLst/>
                <a:gdLst>
                  <a:gd name="T0" fmla="*/ 19 w 244"/>
                  <a:gd name="T1" fmla="*/ 19856 h 151"/>
                  <a:gd name="T2" fmla="*/ 19 w 244"/>
                  <a:gd name="T3" fmla="*/ 0 h 151"/>
                  <a:gd name="T4" fmla="*/ 0 w 244"/>
                  <a:gd name="T5" fmla="*/ 0 h 151"/>
                  <a:gd name="T6" fmla="*/ 0 w 244"/>
                  <a:gd name="T7" fmla="*/ 19856 h 151"/>
                  <a:gd name="T8" fmla="*/ 19 w 244"/>
                  <a:gd name="T9" fmla="*/ 19856 h 151"/>
                  <a:gd name="T10" fmla="*/ 19 w 244"/>
                  <a:gd name="T11" fmla="*/ 19856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33" name="Group 247"/>
            <p:cNvGrpSpPr>
              <a:grpSpLocks/>
            </p:cNvGrpSpPr>
            <p:nvPr userDrawn="1"/>
          </p:nvGrpSpPr>
          <p:grpSpPr bwMode="auto">
            <a:xfrm>
              <a:off x="1245501" y="6602411"/>
              <a:ext cx="192217" cy="121855"/>
              <a:chOff x="528" y="1773"/>
              <a:chExt cx="246" cy="156"/>
            </a:xfrm>
          </p:grpSpPr>
          <p:sp>
            <p:nvSpPr>
              <p:cNvPr id="51" name="Freeform 248"/>
              <p:cNvSpPr>
                <a:spLocks/>
              </p:cNvSpPr>
              <p:nvPr/>
            </p:nvSpPr>
            <p:spPr bwMode="auto">
              <a:xfrm>
                <a:off x="528" y="1773"/>
                <a:ext cx="246" cy="156"/>
              </a:xfrm>
              <a:custGeom>
                <a:avLst/>
                <a:gdLst>
                  <a:gd name="T0" fmla="*/ 445 w 244"/>
                  <a:gd name="T1" fmla="*/ 61 h 157"/>
                  <a:gd name="T2" fmla="*/ 445 w 244"/>
                  <a:gd name="T3" fmla="*/ 0 h 157"/>
                  <a:gd name="T4" fmla="*/ 0 w 244"/>
                  <a:gd name="T5" fmla="*/ 0 h 157"/>
                  <a:gd name="T6" fmla="*/ 0 w 244"/>
                  <a:gd name="T7" fmla="*/ 61 h 157"/>
                  <a:gd name="T8" fmla="*/ 445 w 244"/>
                  <a:gd name="T9" fmla="*/ 61 h 157"/>
                  <a:gd name="T10" fmla="*/ 445 w 244"/>
                  <a:gd name="T11" fmla="*/ 61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7"/>
                  <a:gd name="T20" fmla="*/ 244 w 244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7">
                    <a:moveTo>
                      <a:pt x="244" y="157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4" y="15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2" name="Freeform 249"/>
              <p:cNvSpPr>
                <a:spLocks/>
              </p:cNvSpPr>
              <p:nvPr/>
            </p:nvSpPr>
            <p:spPr bwMode="auto">
              <a:xfrm>
                <a:off x="528" y="1850"/>
                <a:ext cx="246" cy="79"/>
              </a:xfrm>
              <a:custGeom>
                <a:avLst/>
                <a:gdLst>
                  <a:gd name="T0" fmla="*/ 2929 w 238"/>
                  <a:gd name="T1" fmla="*/ 39 h 79"/>
                  <a:gd name="T2" fmla="*/ 2929 w 238"/>
                  <a:gd name="T3" fmla="*/ 0 h 79"/>
                  <a:gd name="T4" fmla="*/ 0 w 238"/>
                  <a:gd name="T5" fmla="*/ 0 h 79"/>
                  <a:gd name="T6" fmla="*/ 0 w 238"/>
                  <a:gd name="T7" fmla="*/ 39 h 79"/>
                  <a:gd name="T8" fmla="*/ 2929 w 238"/>
                  <a:gd name="T9" fmla="*/ 39 h 79"/>
                  <a:gd name="T10" fmla="*/ 2929 w 238"/>
                  <a:gd name="T11" fmla="*/ 39 h 7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79"/>
                  <a:gd name="T20" fmla="*/ 238 w 238"/>
                  <a:gd name="T21" fmla="*/ 79 h 7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79">
                    <a:moveTo>
                      <a:pt x="238" y="79"/>
                    </a:moveTo>
                    <a:lnTo>
                      <a:pt x="238" y="0"/>
                    </a:lnTo>
                    <a:lnTo>
                      <a:pt x="0" y="0"/>
                    </a:lnTo>
                    <a:lnTo>
                      <a:pt x="0" y="79"/>
                    </a:lnTo>
                    <a:lnTo>
                      <a:pt x="238" y="79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3" name="Freeform 250"/>
              <p:cNvSpPr>
                <a:spLocks/>
              </p:cNvSpPr>
              <p:nvPr/>
            </p:nvSpPr>
            <p:spPr bwMode="auto">
              <a:xfrm>
                <a:off x="528" y="1773"/>
                <a:ext cx="120" cy="156"/>
              </a:xfrm>
              <a:custGeom>
                <a:avLst/>
                <a:gdLst>
                  <a:gd name="T0" fmla="*/ 0 w 119"/>
                  <a:gd name="T1" fmla="*/ 0 h 157"/>
                  <a:gd name="T2" fmla="*/ 0 w 119"/>
                  <a:gd name="T3" fmla="*/ 61 h 157"/>
                  <a:gd name="T4" fmla="*/ 211 w 119"/>
                  <a:gd name="T5" fmla="*/ 39 h 157"/>
                  <a:gd name="T6" fmla="*/ 0 w 119"/>
                  <a:gd name="T7" fmla="*/ 0 h 157"/>
                  <a:gd name="T8" fmla="*/ 0 w 119"/>
                  <a:gd name="T9" fmla="*/ 0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9"/>
                  <a:gd name="T16" fmla="*/ 0 h 157"/>
                  <a:gd name="T17" fmla="*/ 119 w 119"/>
                  <a:gd name="T18" fmla="*/ 157 h 15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9" h="157">
                    <a:moveTo>
                      <a:pt x="0" y="0"/>
                    </a:moveTo>
                    <a:lnTo>
                      <a:pt x="0" y="157"/>
                    </a:lnTo>
                    <a:lnTo>
                      <a:pt x="119" y="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4" name="Freeform 251"/>
              <p:cNvSpPr>
                <a:spLocks/>
              </p:cNvSpPr>
              <p:nvPr/>
            </p:nvSpPr>
            <p:spPr bwMode="auto">
              <a:xfrm>
                <a:off x="528" y="1773"/>
                <a:ext cx="246" cy="156"/>
              </a:xfrm>
              <a:custGeom>
                <a:avLst/>
                <a:gdLst>
                  <a:gd name="T0" fmla="*/ 445 w 244"/>
                  <a:gd name="T1" fmla="*/ 61 h 157"/>
                  <a:gd name="T2" fmla="*/ 445 w 244"/>
                  <a:gd name="T3" fmla="*/ 0 h 157"/>
                  <a:gd name="T4" fmla="*/ 0 w 244"/>
                  <a:gd name="T5" fmla="*/ 0 h 157"/>
                  <a:gd name="T6" fmla="*/ 0 w 244"/>
                  <a:gd name="T7" fmla="*/ 61 h 157"/>
                  <a:gd name="T8" fmla="*/ 445 w 244"/>
                  <a:gd name="T9" fmla="*/ 61 h 157"/>
                  <a:gd name="T10" fmla="*/ 445 w 244"/>
                  <a:gd name="T11" fmla="*/ 61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7"/>
                  <a:gd name="T20" fmla="*/ 244 w 244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7">
                    <a:moveTo>
                      <a:pt x="244" y="157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4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34" name="Group 253"/>
            <p:cNvGrpSpPr>
              <a:grpSpLocks/>
            </p:cNvGrpSpPr>
            <p:nvPr userDrawn="1"/>
          </p:nvGrpSpPr>
          <p:grpSpPr bwMode="auto">
            <a:xfrm>
              <a:off x="7253290" y="6602412"/>
              <a:ext cx="190228" cy="122262"/>
              <a:chOff x="528" y="1164"/>
              <a:chExt cx="237" cy="157"/>
            </a:xfrm>
          </p:grpSpPr>
          <p:sp>
            <p:nvSpPr>
              <p:cNvPr id="47" name="Rectangle 254"/>
              <p:cNvSpPr>
                <a:spLocks noChangeArrowheads="1"/>
              </p:cNvSpPr>
              <p:nvPr/>
            </p:nvSpPr>
            <p:spPr bwMode="auto">
              <a:xfrm>
                <a:off x="528" y="1164"/>
                <a:ext cx="237" cy="156"/>
              </a:xfrm>
              <a:prstGeom prst="rect">
                <a:avLst/>
              </a:prstGeom>
              <a:noFill/>
              <a:ln w="31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8" name="Rectangle 255"/>
              <p:cNvSpPr>
                <a:spLocks noChangeArrowheads="1"/>
              </p:cNvSpPr>
              <p:nvPr/>
            </p:nvSpPr>
            <p:spPr bwMode="auto">
              <a:xfrm>
                <a:off x="528" y="1164"/>
                <a:ext cx="237" cy="53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9" name="Rectangle 256"/>
              <p:cNvSpPr>
                <a:spLocks noChangeArrowheads="1"/>
              </p:cNvSpPr>
              <p:nvPr/>
            </p:nvSpPr>
            <p:spPr bwMode="auto">
              <a:xfrm>
                <a:off x="528" y="1217"/>
                <a:ext cx="237" cy="55"/>
              </a:xfrm>
              <a:prstGeom prst="rect">
                <a:avLst/>
              </a:prstGeom>
              <a:solidFill>
                <a:srgbClr val="00FF00"/>
              </a:solidFill>
              <a:ln w="3175">
                <a:solidFill>
                  <a:schemeClr val="tx1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0" name="Rectangle 257"/>
              <p:cNvSpPr>
                <a:spLocks noChangeArrowheads="1"/>
              </p:cNvSpPr>
              <p:nvPr/>
            </p:nvSpPr>
            <p:spPr bwMode="auto">
              <a:xfrm>
                <a:off x="528" y="1266"/>
                <a:ext cx="237" cy="55"/>
              </a:xfrm>
              <a:prstGeom prst="rect">
                <a:avLst/>
              </a:prstGeom>
              <a:solidFill>
                <a:srgbClr val="FF0000"/>
              </a:solidFill>
              <a:ln w="317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35" name="Picture 268"/>
            <p:cNvPicPr>
              <a:picLocks noChangeAspect="1" noChangeArrowheads="1"/>
            </p:cNvPicPr>
            <p:nvPr userDrawn="1"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747607" y="6602412"/>
              <a:ext cx="194590" cy="127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6" name="Group 269"/>
            <p:cNvGrpSpPr>
              <a:grpSpLocks noChangeAspect="1"/>
            </p:cNvGrpSpPr>
            <p:nvPr userDrawn="1"/>
          </p:nvGrpSpPr>
          <p:grpSpPr bwMode="auto">
            <a:xfrm>
              <a:off x="7998327" y="6602410"/>
              <a:ext cx="187057" cy="121850"/>
              <a:chOff x="4214" y="2064"/>
              <a:chExt cx="242" cy="157"/>
            </a:xfrm>
          </p:grpSpPr>
          <p:sp>
            <p:nvSpPr>
              <p:cNvPr id="43" name="AutoShape 270"/>
              <p:cNvSpPr>
                <a:spLocks noChangeAspect="1" noChangeArrowheads="1" noTextEdit="1"/>
              </p:cNvSpPr>
              <p:nvPr/>
            </p:nvSpPr>
            <p:spPr bwMode="auto">
              <a:xfrm>
                <a:off x="4214" y="2064"/>
                <a:ext cx="242" cy="157"/>
              </a:xfrm>
              <a:prstGeom prst="rect">
                <a:avLst/>
              </a:prstGeom>
              <a:noFill/>
              <a:ln w="635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4" name="Rectangle 271"/>
              <p:cNvSpPr>
                <a:spLocks noChangeArrowheads="1"/>
              </p:cNvSpPr>
              <p:nvPr/>
            </p:nvSpPr>
            <p:spPr bwMode="auto">
              <a:xfrm>
                <a:off x="4214" y="2064"/>
                <a:ext cx="242" cy="53"/>
              </a:xfrm>
              <a:prstGeom prst="rect">
                <a:avLst/>
              </a:prstGeom>
              <a:solidFill>
                <a:srgbClr val="FFFF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" name="Rectangle 272"/>
              <p:cNvSpPr>
                <a:spLocks noChangeArrowheads="1"/>
              </p:cNvSpPr>
              <p:nvPr/>
            </p:nvSpPr>
            <p:spPr bwMode="auto">
              <a:xfrm>
                <a:off x="4214" y="2117"/>
                <a:ext cx="242" cy="51"/>
              </a:xfrm>
              <a:prstGeom prst="rect">
                <a:avLst/>
              </a:prstGeom>
              <a:solidFill>
                <a:srgbClr val="51DC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6" name="Rectangle 273"/>
              <p:cNvSpPr>
                <a:spLocks noChangeArrowheads="1"/>
              </p:cNvSpPr>
              <p:nvPr/>
            </p:nvSpPr>
            <p:spPr bwMode="auto">
              <a:xfrm>
                <a:off x="4214" y="2168"/>
                <a:ext cx="242" cy="5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37" name="Group 242"/>
            <p:cNvGrpSpPr>
              <a:grpSpLocks/>
            </p:cNvGrpSpPr>
            <p:nvPr userDrawn="1"/>
          </p:nvGrpSpPr>
          <p:grpSpPr bwMode="auto">
            <a:xfrm>
              <a:off x="7501215" y="6602409"/>
              <a:ext cx="190254" cy="121487"/>
              <a:chOff x="5555" y="2058"/>
              <a:chExt cx="245" cy="157"/>
            </a:xfrm>
          </p:grpSpPr>
          <p:sp>
            <p:nvSpPr>
              <p:cNvPr id="39" name="Freeform 243"/>
              <p:cNvSpPr>
                <a:spLocks/>
              </p:cNvSpPr>
              <p:nvPr/>
            </p:nvSpPr>
            <p:spPr bwMode="auto">
              <a:xfrm>
                <a:off x="5555" y="2058"/>
                <a:ext cx="245" cy="157"/>
              </a:xfrm>
              <a:custGeom>
                <a:avLst/>
                <a:gdLst>
                  <a:gd name="T0" fmla="*/ 0 w 244"/>
                  <a:gd name="T1" fmla="*/ 0 h 156"/>
                  <a:gd name="T2" fmla="*/ 0 w 244"/>
                  <a:gd name="T3" fmla="*/ 404 h 156"/>
                  <a:gd name="T4" fmla="*/ 445 w 244"/>
                  <a:gd name="T5" fmla="*/ 404 h 156"/>
                  <a:gd name="T6" fmla="*/ 445 w 244"/>
                  <a:gd name="T7" fmla="*/ 0 h 156"/>
                  <a:gd name="T8" fmla="*/ 0 w 244"/>
                  <a:gd name="T9" fmla="*/ 0 h 156"/>
                  <a:gd name="T10" fmla="*/ 0 w 244"/>
                  <a:gd name="T11" fmla="*/ 0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0" y="0"/>
                    </a:moveTo>
                    <a:lnTo>
                      <a:pt x="0" y="156"/>
                    </a:lnTo>
                    <a:lnTo>
                      <a:pt x="244" y="156"/>
                    </a:lnTo>
                    <a:lnTo>
                      <a:pt x="24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0" name="Freeform 244"/>
              <p:cNvSpPr>
                <a:spLocks/>
              </p:cNvSpPr>
              <p:nvPr/>
            </p:nvSpPr>
            <p:spPr bwMode="auto">
              <a:xfrm>
                <a:off x="5555" y="2162"/>
                <a:ext cx="245" cy="53"/>
              </a:xfrm>
              <a:custGeom>
                <a:avLst/>
                <a:gdLst>
                  <a:gd name="T0" fmla="*/ 0 w 244"/>
                  <a:gd name="T1" fmla="*/ 0 h 45"/>
                  <a:gd name="T2" fmla="*/ 0 w 244"/>
                  <a:gd name="T3" fmla="*/ 47398160 h 45"/>
                  <a:gd name="T4" fmla="*/ 445 w 244"/>
                  <a:gd name="T5" fmla="*/ 47398160 h 45"/>
                  <a:gd name="T6" fmla="*/ 445 w 244"/>
                  <a:gd name="T7" fmla="*/ 0 h 45"/>
                  <a:gd name="T8" fmla="*/ 0 w 244"/>
                  <a:gd name="T9" fmla="*/ 0 h 45"/>
                  <a:gd name="T10" fmla="*/ 0 w 244"/>
                  <a:gd name="T11" fmla="*/ 0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45"/>
                  <a:gd name="T20" fmla="*/ 244 w 244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45">
                    <a:moveTo>
                      <a:pt x="0" y="0"/>
                    </a:moveTo>
                    <a:lnTo>
                      <a:pt x="0" y="45"/>
                    </a:lnTo>
                    <a:lnTo>
                      <a:pt x="244" y="45"/>
                    </a:lnTo>
                    <a:lnTo>
                      <a:pt x="24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" name="Freeform 245"/>
              <p:cNvSpPr>
                <a:spLocks/>
              </p:cNvSpPr>
              <p:nvPr/>
            </p:nvSpPr>
            <p:spPr bwMode="auto">
              <a:xfrm>
                <a:off x="5555" y="2060"/>
                <a:ext cx="245" cy="55"/>
              </a:xfrm>
              <a:custGeom>
                <a:avLst/>
                <a:gdLst>
                  <a:gd name="T0" fmla="*/ 0 w 244"/>
                  <a:gd name="T1" fmla="*/ 0 h 50"/>
                  <a:gd name="T2" fmla="*/ 0 w 244"/>
                  <a:gd name="T3" fmla="*/ 17379 h 50"/>
                  <a:gd name="T4" fmla="*/ 445 w 244"/>
                  <a:gd name="T5" fmla="*/ 17379 h 50"/>
                  <a:gd name="T6" fmla="*/ 445 w 244"/>
                  <a:gd name="T7" fmla="*/ 0 h 50"/>
                  <a:gd name="T8" fmla="*/ 0 w 244"/>
                  <a:gd name="T9" fmla="*/ 0 h 50"/>
                  <a:gd name="T10" fmla="*/ 0 w 244"/>
                  <a:gd name="T11" fmla="*/ 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0" y="0"/>
                    </a:moveTo>
                    <a:lnTo>
                      <a:pt x="0" y="50"/>
                    </a:lnTo>
                    <a:lnTo>
                      <a:pt x="244" y="50"/>
                    </a:lnTo>
                    <a:lnTo>
                      <a:pt x="24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2" name="Freeform 246"/>
              <p:cNvSpPr>
                <a:spLocks/>
              </p:cNvSpPr>
              <p:nvPr/>
            </p:nvSpPr>
            <p:spPr bwMode="auto">
              <a:xfrm>
                <a:off x="5555" y="2058"/>
                <a:ext cx="245" cy="157"/>
              </a:xfrm>
              <a:custGeom>
                <a:avLst/>
                <a:gdLst>
                  <a:gd name="T0" fmla="*/ 445 w 244"/>
                  <a:gd name="T1" fmla="*/ 404 h 156"/>
                  <a:gd name="T2" fmla="*/ 445 w 244"/>
                  <a:gd name="T3" fmla="*/ 0 h 156"/>
                  <a:gd name="T4" fmla="*/ 0 w 244"/>
                  <a:gd name="T5" fmla="*/ 0 h 156"/>
                  <a:gd name="T6" fmla="*/ 0 w 244"/>
                  <a:gd name="T7" fmla="*/ 404 h 156"/>
                  <a:gd name="T8" fmla="*/ 445 w 244"/>
                  <a:gd name="T9" fmla="*/ 404 h 156"/>
                  <a:gd name="T10" fmla="*/ 445 w 244"/>
                  <a:gd name="T11" fmla="*/ 404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pic>
          <p:nvPicPr>
            <p:cNvPr id="38" name="Picture 3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8240730" y="6602412"/>
              <a:ext cx="192217" cy="1234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Rectangle 4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58793" y="534838"/>
            <a:ext cx="5952226" cy="1449237"/>
          </a:xfrm>
        </p:spPr>
        <p:txBody>
          <a:bodyPr anchor="ctr"/>
          <a:lstStyle>
            <a:lvl1pPr marL="0" indent="0">
              <a:lnSpc>
                <a:spcPts val="3400"/>
              </a:lnSpc>
              <a:buNone/>
              <a:defRPr b="1"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subtitle style</a:t>
            </a:r>
            <a:endParaRPr lang="en-GB" dirty="0" smtClean="0"/>
          </a:p>
        </p:txBody>
      </p:sp>
      <p:sp>
        <p:nvSpPr>
          <p:cNvPr id="247" name="Rectangle 61"/>
          <p:cNvSpPr>
            <a:spLocks noChangeArrowheads="1"/>
          </p:cNvSpPr>
          <p:nvPr userDrawn="1"/>
        </p:nvSpPr>
        <p:spPr bwMode="auto">
          <a:xfrm>
            <a:off x="627063" y="180975"/>
            <a:ext cx="2532745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defRPr/>
            </a:pPr>
            <a:r>
              <a:rPr lang="de-DE" b="0" baseline="0" dirty="0" smtClean="0">
                <a:solidFill>
                  <a:srgbClr val="00B5E2"/>
                </a:solidFill>
                <a:latin typeface="Arial" pitchFamily="34" charset="0"/>
                <a:cs typeface="Arial" pitchFamily="34" charset="0"/>
              </a:rPr>
              <a:t>EUM/GSI/VWG/14/747758, v1, 19 February 2014</a:t>
            </a:r>
            <a:endParaRPr lang="de-DE" b="0" baseline="0" dirty="0">
              <a:solidFill>
                <a:srgbClr val="00B5E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8" name="Rectangle 39"/>
          <p:cNvSpPr>
            <a:spLocks noChangeArrowheads="1"/>
          </p:cNvSpPr>
          <p:nvPr userDrawn="1"/>
        </p:nvSpPr>
        <p:spPr bwMode="auto">
          <a:xfrm>
            <a:off x="315913" y="180975"/>
            <a:ext cx="141287" cy="13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>
              <a:defRPr/>
            </a:pPr>
            <a:fld id="{C4DB5A8F-B97C-4F92-A89C-4616A2E493DE}" type="slidenum">
              <a:rPr lang="de-DE" b="0">
                <a:solidFill>
                  <a:srgbClr val="00B5E2"/>
                </a:solidFill>
                <a:latin typeface="Arial" pitchFamily="34" charset="0"/>
                <a:cs typeface="Arial" pitchFamily="34" charset="0"/>
              </a:rPr>
              <a:pPr algn="ctr" eaLnBrk="0" hangingPunct="0">
                <a:defRPr/>
              </a:pPr>
              <a:t>‹#›</a:t>
            </a:fld>
            <a:endParaRPr lang="de-DE" b="0" dirty="0">
              <a:solidFill>
                <a:srgbClr val="00B5E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bg>
      <p:bgPr>
        <a:blipFill dpi="0" rotWithShape="0">
          <a:blip r:embed="rId2" cstate="print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auto">
          <a:xfrm>
            <a:off x="0" y="517525"/>
            <a:ext cx="9906000" cy="1501775"/>
          </a:xfrm>
          <a:prstGeom prst="rect">
            <a:avLst/>
          </a:prstGeom>
          <a:solidFill>
            <a:srgbClr val="00205B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tIns="36000" rIns="36000" bIns="36000"/>
          <a:lstStyle/>
          <a:p>
            <a:pPr eaLnBrk="0" hangingPunct="0">
              <a:spcBef>
                <a:spcPct val="50000"/>
              </a:spcBef>
              <a:defRPr/>
            </a:pPr>
            <a:endParaRPr lang="en-GB"/>
          </a:p>
        </p:txBody>
      </p:sp>
      <p:pic>
        <p:nvPicPr>
          <p:cNvPr id="4" name="Picture 25" descr="EUMETSATwhite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91588" y="6604000"/>
            <a:ext cx="808037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58793" y="534838"/>
            <a:ext cx="9351932" cy="1449237"/>
          </a:xfrm>
        </p:spPr>
        <p:txBody>
          <a:bodyPr anchor="ctr"/>
          <a:lstStyle>
            <a:lvl1pPr marL="0" indent="0">
              <a:lnSpc>
                <a:spcPts val="3400"/>
              </a:lnSpc>
              <a:buNone/>
              <a:defRPr b="1"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subtitle style</a:t>
            </a:r>
            <a:endParaRPr lang="en-GB" dirty="0" smtClean="0"/>
          </a:p>
        </p:txBody>
      </p:sp>
      <p:sp>
        <p:nvSpPr>
          <p:cNvPr id="5" name="Rectangle 61"/>
          <p:cNvSpPr>
            <a:spLocks noChangeArrowheads="1"/>
          </p:cNvSpPr>
          <p:nvPr userDrawn="1"/>
        </p:nvSpPr>
        <p:spPr bwMode="auto">
          <a:xfrm>
            <a:off x="627063" y="6610350"/>
            <a:ext cx="2532745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defRPr/>
            </a:pPr>
            <a:r>
              <a:rPr lang="de-DE" b="0" baseline="0" dirty="0" smtClean="0">
                <a:solidFill>
                  <a:srgbClr val="00B5E2"/>
                </a:solidFill>
                <a:latin typeface="Arial" pitchFamily="34" charset="0"/>
                <a:cs typeface="Arial" pitchFamily="34" charset="0"/>
              </a:rPr>
              <a:t>EUM/GSI/VWG/14/747758, v1, 19 February 2014</a:t>
            </a:r>
            <a:endParaRPr lang="de-DE" b="0" baseline="0" dirty="0">
              <a:solidFill>
                <a:srgbClr val="00B5E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39"/>
          <p:cNvSpPr>
            <a:spLocks noChangeArrowheads="1"/>
          </p:cNvSpPr>
          <p:nvPr userDrawn="1"/>
        </p:nvSpPr>
        <p:spPr bwMode="auto">
          <a:xfrm>
            <a:off x="315913" y="6610350"/>
            <a:ext cx="141287" cy="13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>
              <a:defRPr/>
            </a:pPr>
            <a:fld id="{77640CE9-6600-4461-80F9-194BCF128167}" type="slidenum">
              <a:rPr lang="de-DE" b="0">
                <a:solidFill>
                  <a:srgbClr val="00B5E2"/>
                </a:solidFill>
                <a:latin typeface="Arial" pitchFamily="34" charset="0"/>
                <a:cs typeface="Arial" pitchFamily="34" charset="0"/>
              </a:rPr>
              <a:pPr algn="ctr" eaLnBrk="0" hangingPunct="0">
                <a:defRPr/>
              </a:pPr>
              <a:t>‹#›</a:t>
            </a:fld>
            <a:endParaRPr lang="de-DE" b="0" dirty="0">
              <a:solidFill>
                <a:srgbClr val="00B5E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0" y="0"/>
            <a:ext cx="9906000" cy="855663"/>
          </a:xfrm>
          <a:prstGeom prst="rect">
            <a:avLst/>
          </a:prstGeom>
          <a:solidFill>
            <a:srgbClr val="00205B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tIns="36000" rIns="36000" bIns="36000"/>
          <a:lstStyle/>
          <a:p>
            <a:pPr eaLnBrk="0" hangingPunct="0">
              <a:spcBef>
                <a:spcPct val="50000"/>
              </a:spcBef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799638" cy="854075"/>
          </a:xfrm>
        </p:spPr>
        <p:txBody>
          <a:bodyPr/>
          <a:lstStyle>
            <a:lvl1pPr marL="180000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252000" indent="-252000">
              <a:spcBef>
                <a:spcPts val="0"/>
              </a:spcBef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0" y="0"/>
            <a:ext cx="9906000" cy="855663"/>
          </a:xfrm>
          <a:prstGeom prst="rect">
            <a:avLst/>
          </a:prstGeom>
          <a:solidFill>
            <a:srgbClr val="00205B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tIns="36000" rIns="36000" bIns="36000"/>
          <a:lstStyle/>
          <a:p>
            <a:pPr eaLnBrk="0" hangingPunct="0">
              <a:spcBef>
                <a:spcPct val="50000"/>
              </a:spcBef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799638" cy="854075"/>
          </a:xfrm>
        </p:spPr>
        <p:txBody>
          <a:bodyPr/>
          <a:lstStyle>
            <a:lvl1pPr marL="180000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252000" indent="-252000">
              <a:spcBef>
                <a:spcPts val="0"/>
              </a:spcBef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0" y="0"/>
            <a:ext cx="9906000" cy="855663"/>
          </a:xfrm>
          <a:prstGeom prst="rect">
            <a:avLst/>
          </a:prstGeom>
          <a:solidFill>
            <a:srgbClr val="00205B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tIns="36000" rIns="36000" bIns="36000"/>
          <a:lstStyle/>
          <a:p>
            <a:pPr eaLnBrk="0" hangingPunct="0">
              <a:spcBef>
                <a:spcPct val="50000"/>
              </a:spcBef>
              <a:defRPr/>
            </a:pP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799638" cy="854075"/>
          </a:xfrm>
        </p:spPr>
        <p:txBody>
          <a:bodyPr/>
          <a:lstStyle>
            <a:lvl1pPr marL="180000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0" y="0"/>
            <a:ext cx="9906000" cy="855663"/>
          </a:xfrm>
          <a:prstGeom prst="rect">
            <a:avLst/>
          </a:prstGeom>
          <a:solidFill>
            <a:srgbClr val="00205B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tIns="36000" rIns="36000" bIns="36000"/>
          <a:lstStyle/>
          <a:p>
            <a:pPr eaLnBrk="0" hangingPunct="0">
              <a:spcBef>
                <a:spcPct val="50000"/>
              </a:spcBef>
              <a:defRPr/>
            </a:pP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799638" cy="854075"/>
          </a:xfrm>
        </p:spPr>
        <p:txBody>
          <a:bodyPr/>
          <a:lstStyle>
            <a:lvl1pPr marL="180000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itle and Content">
    <p:bg>
      <p:bgPr>
        <a:blipFill dpi="0" rotWithShape="0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0" y="0"/>
            <a:ext cx="9906000" cy="855663"/>
          </a:xfrm>
          <a:prstGeom prst="rect">
            <a:avLst/>
          </a:prstGeom>
          <a:solidFill>
            <a:srgbClr val="00205B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tIns="36000" rIns="36000" bIns="36000"/>
          <a:lstStyle/>
          <a:p>
            <a:pPr eaLnBrk="0" hangingPunct="0">
              <a:spcBef>
                <a:spcPct val="50000"/>
              </a:spcBef>
              <a:defRPr/>
            </a:pP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799638" cy="854075"/>
          </a:xfrm>
        </p:spPr>
        <p:txBody>
          <a:bodyPr/>
          <a:lstStyle>
            <a:lvl1pPr marL="180000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 bwMode="auto">
          <a:xfrm>
            <a:off x="0" y="0"/>
            <a:ext cx="9906000" cy="855663"/>
          </a:xfrm>
          <a:prstGeom prst="rect">
            <a:avLst/>
          </a:prstGeom>
          <a:solidFill>
            <a:srgbClr val="00205B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tIns="36000" rIns="36000" bIns="36000"/>
          <a:lstStyle/>
          <a:p>
            <a:pPr eaLnBrk="0" hangingPunct="0">
              <a:spcBef>
                <a:spcPct val="50000"/>
              </a:spcBef>
              <a:defRPr/>
            </a:pPr>
            <a:endParaRPr lang="en-GB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79963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1268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6700" y="992188"/>
            <a:ext cx="9447213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pic>
        <p:nvPicPr>
          <p:cNvPr id="11269" name="Picture 6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91588" y="6604000"/>
            <a:ext cx="808037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61"/>
          <p:cNvSpPr>
            <a:spLocks noChangeArrowheads="1"/>
          </p:cNvSpPr>
          <p:nvPr userDrawn="1"/>
        </p:nvSpPr>
        <p:spPr bwMode="auto">
          <a:xfrm>
            <a:off x="627063" y="6610350"/>
            <a:ext cx="2564805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defRPr/>
            </a:pPr>
            <a:r>
              <a:rPr lang="de-DE" b="0" baseline="0" dirty="0" smtClean="0">
                <a:solidFill>
                  <a:srgbClr val="00B5E2"/>
                </a:solidFill>
                <a:latin typeface="Arial" pitchFamily="34" charset="0"/>
                <a:cs typeface="Arial" pitchFamily="34" charset="0"/>
              </a:rPr>
              <a:t>EUM/GSI//14/VWG/747758, v1, 19 February 2014</a:t>
            </a:r>
            <a:endParaRPr lang="de-DE" b="0" baseline="0" dirty="0">
              <a:solidFill>
                <a:srgbClr val="00B5E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39"/>
          <p:cNvSpPr>
            <a:spLocks noChangeArrowheads="1"/>
          </p:cNvSpPr>
          <p:nvPr userDrawn="1"/>
        </p:nvSpPr>
        <p:spPr bwMode="auto">
          <a:xfrm>
            <a:off x="315913" y="6610350"/>
            <a:ext cx="141287" cy="13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>
              <a:defRPr/>
            </a:pPr>
            <a:fld id="{FF9CC606-8418-49EA-9DB7-3FFD72983DD3}" type="slidenum">
              <a:rPr lang="de-DE" b="0">
                <a:solidFill>
                  <a:srgbClr val="00B5E2"/>
                </a:solidFill>
                <a:latin typeface="Arial" pitchFamily="34" charset="0"/>
                <a:cs typeface="Arial" pitchFamily="34" charset="0"/>
              </a:rPr>
              <a:pPr algn="ctr" eaLnBrk="0" hangingPunct="0">
                <a:defRPr/>
              </a:pPr>
              <a:t>‹#›</a:t>
            </a:fld>
            <a:endParaRPr lang="de-DE" b="0" dirty="0">
              <a:solidFill>
                <a:srgbClr val="00B5E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790" r:id="rId1"/>
    <p:sldLayoutId id="2147489791" r:id="rId2"/>
    <p:sldLayoutId id="2147489792" r:id="rId3"/>
    <p:sldLayoutId id="2147489793" r:id="rId4"/>
    <p:sldLayoutId id="2147489794" r:id="rId5"/>
    <p:sldLayoutId id="2147489795" r:id="rId6"/>
    <p:sldLayoutId id="2147489796" r:id="rId7"/>
    <p:sldLayoutId id="2147489785" r:id="rId8"/>
    <p:sldLayoutId id="2147489797" r:id="rId9"/>
  </p:sldLayoutIdLst>
  <p:transition/>
  <p:timing>
    <p:tnLst>
      <p:par>
        <p:cTn id="1" dur="indefinite" restart="never" nodeType="tmRoot"/>
      </p:par>
    </p:tnLst>
  </p:timing>
  <p:txStyles>
    <p:titleStyle>
      <a:lvl1pPr marL="179388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marL="179388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2pPr>
      <a:lvl3pPr marL="179388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3pPr>
      <a:lvl4pPr marL="179388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4pPr>
      <a:lvl5pPr marL="179388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6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2"/>
          </a:solidFill>
          <a:latin typeface="Arial" pitchFamily="34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>
          <a:solidFill>
            <a:schemeClr val="tx2"/>
          </a:solidFill>
          <a:latin typeface="Arial" pitchFamily="34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2"/>
          </a:solidFill>
          <a:latin typeface="Arial" pitchFamily="34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mailto:Lotharr.Wolf@eumetsat.int" TargetMode="External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hyperlink" Target="mailto:Colum.Grant@eumetsat.int" TargetMode="External"/><Relationship Id="rId5" Type="http://schemas.openxmlformats.org/officeDocument/2006/relationships/image" Target="../media/image15.png"/><Relationship Id="rId10" Type="http://schemas.openxmlformats.org/officeDocument/2006/relationships/hyperlink" Target="mailto:Guillaume.Aubert@eumetsat.int" TargetMode="External"/><Relationship Id="rId4" Type="http://schemas.openxmlformats.org/officeDocument/2006/relationships/image" Target="../media/image14.png"/><Relationship Id="rId9" Type="http://schemas.openxmlformats.org/officeDocument/2006/relationships/hyperlink" Target="mailto:Anthony.Patchett@eumetsat.int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7"/>
          <p:cNvSpPr>
            <a:spLocks noGrp="1"/>
          </p:cNvSpPr>
          <p:nvPr>
            <p:ph type="subTitle" sz="quarter" idx="1"/>
          </p:nvPr>
        </p:nvSpPr>
        <p:spPr>
          <a:xfrm>
            <a:off x="211015" y="534838"/>
            <a:ext cx="6000004" cy="1846412"/>
          </a:xfrm>
        </p:spPr>
        <p:txBody>
          <a:bodyPr/>
          <a:lstStyle/>
          <a:p>
            <a:r>
              <a:rPr lang="en-GB" dirty="0" smtClean="0"/>
              <a:t>EUMETSAT Perspectives on Inter GISC </a:t>
            </a:r>
            <a:r>
              <a:rPr lang="en-GB" dirty="0" smtClean="0"/>
              <a:t>Communication</a:t>
            </a:r>
          </a:p>
          <a:p>
            <a:pPr algn="ctr"/>
            <a:r>
              <a:rPr lang="en-GB" sz="2400" dirty="0" smtClean="0"/>
              <a:t>(ET-CTS 2014 Doc 19)</a:t>
            </a:r>
            <a:endParaRPr lang="en-GB" sz="2400" dirty="0"/>
          </a:p>
        </p:txBody>
      </p:sp>
      <p:pic>
        <p:nvPicPr>
          <p:cNvPr id="9" name="Picture 2" descr="epsjsnorbit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2381250"/>
            <a:ext cx="3476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jason-bi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45958">
            <a:off x="2992438" y="2519363"/>
            <a:ext cx="981075" cy="70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Content Placeholder 3" descr="msg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067300"/>
            <a:ext cx="1444625" cy="145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Content Placeholder 3" descr="msg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23963" y="5076825"/>
            <a:ext cx="1444625" cy="145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8" descr="mfg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94363" y="4783138"/>
            <a:ext cx="769937" cy="7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metop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1286163">
            <a:off x="93663" y="3213100"/>
            <a:ext cx="912812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Content Placeholder 3" descr="msg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30463" y="5076825"/>
            <a:ext cx="1444625" cy="145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 descr="metop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1286163">
            <a:off x="185738" y="2195513"/>
            <a:ext cx="912812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7188591" y="4853354"/>
            <a:ext cx="2047355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hlinkClick r:id="rId8"/>
              </a:rPr>
              <a:t>Lotharr.Wolf@eumetsat.int</a:t>
            </a:r>
            <a:endParaRPr lang="en-GB" dirty="0" smtClean="0"/>
          </a:p>
          <a:p>
            <a:r>
              <a:rPr lang="en-GB" dirty="0" smtClean="0">
                <a:hlinkClick r:id="rId9"/>
              </a:rPr>
              <a:t>Anthony.Patchett@eumetsat.int</a:t>
            </a:r>
            <a:endParaRPr lang="en-GB" dirty="0" smtClean="0"/>
          </a:p>
          <a:p>
            <a:r>
              <a:rPr lang="en-GB" dirty="0" smtClean="0">
                <a:hlinkClick r:id="rId10"/>
              </a:rPr>
              <a:t>Guillaume.Aubert@eumetsat.int</a:t>
            </a:r>
            <a:endParaRPr lang="en-GB" dirty="0" smtClean="0"/>
          </a:p>
          <a:p>
            <a:r>
              <a:rPr lang="en-GB" dirty="0" smtClean="0">
                <a:hlinkClick r:id="rId11"/>
              </a:rPr>
              <a:t>Colum.Grant@eumetsat.int</a:t>
            </a:r>
            <a:endParaRPr lang="en-GB" dirty="0" smtClean="0"/>
          </a:p>
          <a:p>
            <a:endParaRPr lang="en-GB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Recalling Requirements on the </a:t>
            </a:r>
            <a:r>
              <a:rPr lang="en-GB" dirty="0" err="1" smtClean="0"/>
              <a:t>InterGISC</a:t>
            </a:r>
            <a:r>
              <a:rPr lang="en-GB" dirty="0" smtClean="0"/>
              <a:t> data exchange</a:t>
            </a:r>
            <a:endParaRPr lang="en-GB" dirty="0"/>
          </a:p>
        </p:txBody>
      </p:sp>
      <p:sp>
        <p:nvSpPr>
          <p:cNvPr id="5" name="Rectangle 5"/>
          <p:cNvSpPr/>
          <p:nvPr/>
        </p:nvSpPr>
        <p:spPr>
          <a:xfrm>
            <a:off x="0" y="902524"/>
            <a:ext cx="9200271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The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data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shall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be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exchanged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according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to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the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timeliness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criteria</a:t>
            </a: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Assess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the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volume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of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the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data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to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be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exchanged</a:t>
            </a: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What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kind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of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data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shall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be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exchanged</a:t>
            </a: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The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exchange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shall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be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compliant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to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the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operational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monitoring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matrix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(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reliability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,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completeness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 etc.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endParaRPr lang="de-DE" sz="1800" b="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Layered approach </a:t>
            </a:r>
            <a:endParaRPr lang="en-GB" dirty="0"/>
          </a:p>
        </p:txBody>
      </p:sp>
      <p:sp>
        <p:nvSpPr>
          <p:cNvPr id="5" name="Rectangle 5"/>
          <p:cNvSpPr/>
          <p:nvPr/>
        </p:nvSpPr>
        <p:spPr>
          <a:xfrm>
            <a:off x="0" y="902524"/>
            <a:ext cx="9200271" cy="63709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In acknoledgement of the ET-CTS and TT ToRs the following approach is 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proposed</a:t>
            </a: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: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I) 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Data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exchange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model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/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architecture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layer</a:t>
            </a:r>
            <a:endParaRPr lang="de-DE" sz="2400" b="0" dirty="0">
              <a:solidFill>
                <a:schemeClr val="tx1"/>
              </a:solidFill>
              <a:latin typeface="Arial"/>
              <a:cs typeface="Arial"/>
            </a:endParaRP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The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logical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data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distribution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concept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that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meets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the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WIS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requirements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on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cache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exchange</a:t>
            </a:r>
            <a:endParaRPr lang="de-DE" sz="24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II) Application layer </a:t>
            </a: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Software that implements the architecture described in the data exchange layer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III) Protocol layer</a:t>
            </a: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The protocols that could be used for communication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IV) Transport media</a:t>
            </a: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The actual network which in most cases here would probably be RMDCN or Internet in some cases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endParaRPr lang="de-DE" sz="1800" b="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9749036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Path of analysis…</a:t>
            </a:r>
            <a:endParaRPr lang="en-GB" dirty="0"/>
          </a:p>
        </p:txBody>
      </p:sp>
      <p:sp>
        <p:nvSpPr>
          <p:cNvPr id="5" name="Rectangle 5"/>
          <p:cNvSpPr/>
          <p:nvPr/>
        </p:nvSpPr>
        <p:spPr>
          <a:xfrm>
            <a:off x="0" y="872196"/>
            <a:ext cx="9200271" cy="6386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To begin on the „Data exchange model/architecture layer“ and analyse each high-level concept for strengths-weaknesses. As a result of the analysis some concepts might already be discarded: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Potential architecture topologies to optimize data exchange while guaranteeing reliability and availability of the data cache</a:t>
            </a: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N-point to point connection model</a:t>
            </a: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Decentralised meshed model with minimised number 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of</a:t>
            </a: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connections</a:t>
            </a:r>
            <a:endParaRPr lang="de-DE" sz="24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Broadcast 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models</a:t>
            </a:r>
            <a:endParaRPr lang="de-DE" sz="24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Torrent</a:t>
            </a: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models</a:t>
            </a:r>
            <a:endParaRPr lang="de-DE" sz="24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Data 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shared</a:t>
            </a: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models</a:t>
            </a: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 (e.g. 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clouds</a:t>
            </a: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)</a:t>
            </a: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Unidirectional</a:t>
            </a: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, multi-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directional</a:t>
            </a: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exchange</a:t>
            </a: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strategies</a:t>
            </a:r>
            <a:endParaRPr lang="de-DE" sz="2400" b="0" dirty="0">
              <a:solidFill>
                <a:schemeClr val="tx1"/>
              </a:solidFill>
              <a:latin typeface="Arial"/>
              <a:cs typeface="Arial"/>
            </a:endParaRP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...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48008797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…capitalise on existing infrastructure, architectures and concepts…</a:t>
            </a:r>
            <a:endParaRPr lang="en-GB" dirty="0"/>
          </a:p>
        </p:txBody>
      </p:sp>
      <p:sp>
        <p:nvSpPr>
          <p:cNvPr id="5" name="Rectangle 5"/>
          <p:cNvSpPr/>
          <p:nvPr/>
        </p:nvSpPr>
        <p:spPr>
          <a:xfrm>
            <a:off x="0" y="875005"/>
            <a:ext cx="9200271" cy="5786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The evolved view on the data exchange model could then be verified to what extend it can: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... Benefit or supports existing infrastructure and concepts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... Allows maximum flexibility to the individual centres in their approach to implementation (e.g. Individual developments, procurements etc.)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... Allows involvement of industry in support to procurements (to have global diversity in industry, not just one company offering 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it</a:t>
            </a: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)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... </a:t>
            </a:r>
            <a:r>
              <a:rPr lang="de-DE" sz="2400" b="0" dirty="0" err="1" smtClean="0">
                <a:solidFill>
                  <a:schemeClr val="tx1"/>
                </a:solidFill>
                <a:latin typeface="Arial"/>
                <a:cs typeface="Arial"/>
              </a:rPr>
              <a:t>Minimize</a:t>
            </a: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the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necessity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to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have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an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co-ordinator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or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moderator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role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in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the</a:t>
            </a:r>
            <a:r>
              <a:rPr lang="de-DE" sz="2400" b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de-DE" sz="2400" b="0" dirty="0" err="1">
                <a:solidFill>
                  <a:schemeClr val="tx1"/>
                </a:solidFill>
                <a:latin typeface="Arial"/>
                <a:cs typeface="Arial"/>
              </a:rPr>
              <a:t>solution</a:t>
            </a:r>
            <a:endParaRPr lang="de-DE" sz="24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400" b="0" dirty="0" smtClean="0">
                <a:solidFill>
                  <a:schemeClr val="tx1"/>
                </a:solidFill>
                <a:latin typeface="Arial"/>
                <a:cs typeface="Arial"/>
              </a:rPr>
              <a:t>... Does support the requirements and needs expressed by the operational monitoring matrix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…then followed by…</a:t>
            </a:r>
            <a:endParaRPr lang="en-GB" dirty="0"/>
          </a:p>
        </p:txBody>
      </p:sp>
      <p:sp>
        <p:nvSpPr>
          <p:cNvPr id="5" name="Rectangle 5"/>
          <p:cNvSpPr/>
          <p:nvPr/>
        </p:nvSpPr>
        <p:spPr>
          <a:xfrm>
            <a:off x="0" y="875005"/>
            <a:ext cx="9200271" cy="5447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Analysis of available protocols that could be used or combined on those architectural models e.g.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ftp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http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Multicast based on IGMP V3 (SSM vs. ASM)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OAI-PMH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Bittorend</a:t>
            </a: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...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Produce also here a pro-con analysis per protocol including impact analysis on the network layer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…market survey…</a:t>
            </a:r>
            <a:endParaRPr lang="en-GB" dirty="0"/>
          </a:p>
        </p:txBody>
      </p:sp>
      <p:sp>
        <p:nvSpPr>
          <p:cNvPr id="5" name="Rectangle 5"/>
          <p:cNvSpPr/>
          <p:nvPr/>
        </p:nvSpPr>
        <p:spPr>
          <a:xfrm>
            <a:off x="0" y="875005"/>
            <a:ext cx="9200271" cy="6232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Once a promising concept has been evolved based on a data exchange model and recommended protocols to be used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Market survey to investigate availability of related application software that can support the implemention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Alternatively...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Survey on software that might exist to support the data exchange interface specification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Or...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Specification of software requirements suitable for outsourcing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…discuss with ET-WISC and support prototype</a:t>
            </a:r>
            <a:endParaRPr lang="en-GB" dirty="0"/>
          </a:p>
        </p:txBody>
      </p:sp>
      <p:sp>
        <p:nvSpPr>
          <p:cNvPr id="5" name="Rectangle 5"/>
          <p:cNvSpPr/>
          <p:nvPr/>
        </p:nvSpPr>
        <p:spPr>
          <a:xfrm>
            <a:off x="0" y="875005"/>
            <a:ext cx="9200271" cy="33393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Once a proposed model has been defined following above structured approach we would recommend to start a prototype initiative with some volunteers. 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Based on the experience gained by the prototype a concluding recommendation could then be given.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EUMETSAT support</a:t>
            </a:r>
            <a:endParaRPr lang="en-GB" dirty="0"/>
          </a:p>
        </p:txBody>
      </p:sp>
      <p:sp>
        <p:nvSpPr>
          <p:cNvPr id="5" name="Rectangle 5"/>
          <p:cNvSpPr/>
          <p:nvPr/>
        </p:nvSpPr>
        <p:spPr>
          <a:xfrm>
            <a:off x="0" y="875005"/>
            <a:ext cx="9200271" cy="6232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The topic of InterGISC communication for the purpose of populating the 24hrs Cache is in the responsibility of the GISCs but of major importance for WIS overall.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EUMETSAT is comitted to contribute to this in the areas of our expertise:</a:t>
            </a: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Support in generation of data exchange model/architecture</a:t>
            </a: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Protocol analysis in particular for multicast, OAI-PMH, 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tcp</a:t>
            </a: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/</a:t>
            </a:r>
            <a:r>
              <a:rPr lang="de-DE" sz="2800" b="0" dirty="0" err="1" smtClean="0">
                <a:solidFill>
                  <a:schemeClr val="tx1"/>
                </a:solidFill>
                <a:latin typeface="Arial"/>
                <a:cs typeface="Arial"/>
              </a:rPr>
              <a:t>ip</a:t>
            </a: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Network impact analysis</a:t>
            </a: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Market surveys</a:t>
            </a:r>
          </a:p>
          <a:p>
            <a:pPr marL="799200" lvl="1" indent="-342000" algn="just">
              <a:spcBef>
                <a:spcPts val="600"/>
              </a:spcBef>
              <a:buClr>
                <a:schemeClr val="accent1"/>
              </a:buClr>
              <a:buSzPct val="150000"/>
              <a:buFont typeface="Wingdings" pitchFamily="2" charset="2"/>
              <a:buChar char="§"/>
              <a:defRPr/>
            </a:pPr>
            <a:r>
              <a:rPr lang="de-DE" sz="2800" b="0" dirty="0" smtClean="0">
                <a:solidFill>
                  <a:schemeClr val="tx1"/>
                </a:solidFill>
                <a:latin typeface="Arial"/>
                <a:cs typeface="Arial"/>
              </a:rPr>
              <a:t>Verification and Validation of prototype activities</a:t>
            </a:r>
          </a:p>
          <a:p>
            <a:pPr marL="342000" indent="-342000" algn="just">
              <a:spcBef>
                <a:spcPts val="600"/>
              </a:spcBef>
              <a:buClr>
                <a:schemeClr val="accent1"/>
              </a:buClr>
              <a:buSzPct val="150000"/>
              <a:defRPr/>
            </a:pPr>
            <a:endParaRPr lang="de-DE" sz="2800" b="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1_EUM_template_v03">
  <a:themeElements>
    <a:clrScheme name="Custom 2">
      <a:dk1>
        <a:srgbClr val="002569"/>
      </a:dk1>
      <a:lt1>
        <a:srgbClr val="FFFFFF"/>
      </a:lt1>
      <a:dk2>
        <a:srgbClr val="002569"/>
      </a:dk2>
      <a:lt2>
        <a:srgbClr val="5F758D"/>
      </a:lt2>
      <a:accent1>
        <a:srgbClr val="FF9A00"/>
      </a:accent1>
      <a:accent2>
        <a:srgbClr val="279989"/>
      </a:accent2>
      <a:accent3>
        <a:srgbClr val="FFFFFF"/>
      </a:accent3>
      <a:accent4>
        <a:srgbClr val="001E59"/>
      </a:accent4>
      <a:accent5>
        <a:srgbClr val="FFCAAA"/>
      </a:accent5>
      <a:accent6>
        <a:srgbClr val="90281C"/>
      </a:accent6>
      <a:hlink>
        <a:srgbClr val="7498C0"/>
      </a:hlink>
      <a:folHlink>
        <a:srgbClr val="929497"/>
      </a:folHlink>
    </a:clrScheme>
    <a:fontScheme name="1_EUM_template_v03">
      <a:majorFont>
        <a:latin typeface="Century Gothic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36000" tIns="36000" rIns="36000" bIns="360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9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36000" tIns="36000" rIns="36000" bIns="360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9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1_EUM_template_v03 1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FF9A00"/>
        </a:accent1>
        <a:accent2>
          <a:srgbClr val="9F2D20"/>
        </a:accent2>
        <a:accent3>
          <a:srgbClr val="FFFFFF"/>
        </a:accent3>
        <a:accent4>
          <a:srgbClr val="001E59"/>
        </a:accent4>
        <a:accent5>
          <a:srgbClr val="FFCAAA"/>
        </a:accent5>
        <a:accent6>
          <a:srgbClr val="90281C"/>
        </a:accent6>
        <a:hlink>
          <a:srgbClr val="7498C0"/>
        </a:hlink>
        <a:folHlink>
          <a:srgbClr val="9294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2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F6D0A9"/>
        </a:accent1>
        <a:accent2>
          <a:srgbClr val="EBCAE3"/>
        </a:accent2>
        <a:accent3>
          <a:srgbClr val="FFFFFF"/>
        </a:accent3>
        <a:accent4>
          <a:srgbClr val="001E59"/>
        </a:accent4>
        <a:accent5>
          <a:srgbClr val="FAE4D1"/>
        </a:accent5>
        <a:accent6>
          <a:srgbClr val="D5B7CE"/>
        </a:accent6>
        <a:hlink>
          <a:srgbClr val="4E2029"/>
        </a:hlink>
        <a:folHlink>
          <a:srgbClr val="423B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3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5B97B1"/>
        </a:accent1>
        <a:accent2>
          <a:srgbClr val="F39600"/>
        </a:accent2>
        <a:accent3>
          <a:srgbClr val="FFFFFF"/>
        </a:accent3>
        <a:accent4>
          <a:srgbClr val="001E59"/>
        </a:accent4>
        <a:accent5>
          <a:srgbClr val="B5C9D5"/>
        </a:accent5>
        <a:accent6>
          <a:srgbClr val="DC8700"/>
        </a:accent6>
        <a:hlink>
          <a:srgbClr val="FFE4AE"/>
        </a:hlink>
        <a:folHlink>
          <a:srgbClr val="002A3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4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003F80"/>
        </a:accent1>
        <a:accent2>
          <a:srgbClr val="BDD7EE"/>
        </a:accent2>
        <a:accent3>
          <a:srgbClr val="FFFFFF"/>
        </a:accent3>
        <a:accent4>
          <a:srgbClr val="001E59"/>
        </a:accent4>
        <a:accent5>
          <a:srgbClr val="AAAFC0"/>
        </a:accent5>
        <a:accent6>
          <a:srgbClr val="ABC3D8"/>
        </a:accent6>
        <a:hlink>
          <a:srgbClr val="FFD350"/>
        </a:hlink>
        <a:folHlink>
          <a:srgbClr val="EB6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5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C75B12"/>
        </a:accent1>
        <a:accent2>
          <a:srgbClr val="003359"/>
        </a:accent2>
        <a:accent3>
          <a:srgbClr val="FFFFFF"/>
        </a:accent3>
        <a:accent4>
          <a:srgbClr val="001E59"/>
        </a:accent4>
        <a:accent5>
          <a:srgbClr val="E0B5AA"/>
        </a:accent5>
        <a:accent6>
          <a:srgbClr val="002D50"/>
        </a:accent6>
        <a:hlink>
          <a:srgbClr val="92A2BD"/>
        </a:hlink>
        <a:folHlink>
          <a:srgbClr val="C7B37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571</Words>
  <Application>Microsoft Office PowerPoint</Application>
  <PresentationFormat>A4 Paper (210x297 mm)</PresentationFormat>
  <Paragraphs>69</Paragraphs>
  <Slides>9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1_EUM_template_v03</vt:lpstr>
      <vt:lpstr>Clip</vt:lpstr>
      <vt:lpstr>PowerPoint Presentation</vt:lpstr>
      <vt:lpstr>Recalling Requirements on the InterGISC data exchange</vt:lpstr>
      <vt:lpstr>Layered approach </vt:lpstr>
      <vt:lpstr>Path of analysis…</vt:lpstr>
      <vt:lpstr>…capitalise on existing infrastructure, architectures and concepts…</vt:lpstr>
      <vt:lpstr>…then followed by…</vt:lpstr>
      <vt:lpstr>…market survey…</vt:lpstr>
      <vt:lpstr>…discuss with ET-WISC and support prototype</vt:lpstr>
      <vt:lpstr>EUMETSAT support</vt:lpstr>
    </vt:vector>
  </TitlesOfParts>
  <Company>Eumetsat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Thomas Staudte</dc:creator>
  <cp:lastModifiedBy>David Thomas</cp:lastModifiedBy>
  <cp:revision>2374</cp:revision>
  <cp:lastPrinted>2006-03-06T14:11:17Z</cp:lastPrinted>
  <dcterms:created xsi:type="dcterms:W3CDTF">1997-07-23T08:21:02Z</dcterms:created>
  <dcterms:modified xsi:type="dcterms:W3CDTF">2014-03-18T18:44:40Z</dcterms:modified>
</cp:coreProperties>
</file>