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3" r:id="rId11"/>
  </p:sldIdLst>
  <p:sldSz cx="9144000" cy="6858000" type="screen4x3"/>
  <p:notesSz cx="6858000" cy="9144000"/>
  <p:defaultTextStyle>
    <a:defPPr>
      <a:defRPr lang="en-GB"/>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7" d="100"/>
          <a:sy n="97" d="100"/>
        </p:scale>
        <p:origin x="-75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Footer Placeholder 3"/>
          <p:cNvSpPr>
            <a:spLocks noGrp="1"/>
          </p:cNvSpPr>
          <p:nvPr>
            <p:ph type="ftr" sz="quarter" idx="10"/>
          </p:nvPr>
        </p:nvSpPr>
        <p:spPr/>
        <p:txBody>
          <a:bodyPr/>
          <a:lstStyle>
            <a:lvl1pPr>
              <a:defRPr/>
            </a:lvl1pPr>
          </a:lstStyle>
          <a:p>
            <a:r>
              <a:rPr lang="en-GB" dirty="0" smtClean="0"/>
              <a:t>ET-OI Meeting</a:t>
            </a:r>
          </a:p>
          <a:p>
            <a:r>
              <a:rPr lang="en-GB" dirty="0" smtClean="0"/>
              <a:t>WMO, Geneva</a:t>
            </a:r>
          </a:p>
          <a:p>
            <a:r>
              <a:rPr lang="en-GB" dirty="0" smtClean="0"/>
              <a:t>September 2010</a:t>
            </a: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Footer Placeholder 3"/>
          <p:cNvSpPr>
            <a:spLocks noGrp="1"/>
          </p:cNvSpPr>
          <p:nvPr>
            <p:ph type="ftr" sz="quarter" idx="10"/>
          </p:nvPr>
        </p:nvSpPr>
        <p:spPr/>
        <p:txBody>
          <a:bodyPr/>
          <a:lstStyle>
            <a:lvl1pPr>
              <a:defRPr/>
            </a:lvl1pPr>
          </a:lstStyle>
          <a:p>
            <a:r>
              <a:rPr lang="en-GB" dirty="0" smtClean="0"/>
              <a:t>ET-OI Meeting</a:t>
            </a:r>
          </a:p>
          <a:p>
            <a:r>
              <a:rPr lang="en-GB" dirty="0" smtClean="0"/>
              <a:t>WMO, Geneva</a:t>
            </a:r>
          </a:p>
          <a:p>
            <a:r>
              <a:rPr lang="en-GB" dirty="0" smtClean="0"/>
              <a:t>September 2010</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GB"/>
              <a:t>CAP Implementation Workshop</a:t>
            </a:r>
          </a:p>
          <a:p>
            <a:r>
              <a:rPr lang="en-GB"/>
              <a:t>WMO, Geneva</a:t>
            </a:r>
          </a:p>
          <a:p>
            <a:r>
              <a:rPr lang="en-GB"/>
              <a:t>December 2008</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Footer Placeholder 4"/>
          <p:cNvSpPr>
            <a:spLocks noGrp="1"/>
          </p:cNvSpPr>
          <p:nvPr>
            <p:ph type="ftr" sz="quarter" idx="10"/>
          </p:nvPr>
        </p:nvSpPr>
        <p:spPr/>
        <p:txBody>
          <a:bodyPr/>
          <a:lstStyle>
            <a:lvl1pPr>
              <a:defRPr/>
            </a:lvl1pPr>
          </a:lstStyle>
          <a:p>
            <a:r>
              <a:rPr lang="en-GB"/>
              <a:t>CAP Implementation Workshop</a:t>
            </a:r>
          </a:p>
          <a:p>
            <a:r>
              <a:rPr lang="en-GB"/>
              <a:t>WMO, Geneva</a:t>
            </a:r>
          </a:p>
          <a:p>
            <a:r>
              <a:rPr lang="en-GB"/>
              <a:t>December 2008</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Footer Placeholder 6"/>
          <p:cNvSpPr>
            <a:spLocks noGrp="1"/>
          </p:cNvSpPr>
          <p:nvPr>
            <p:ph type="ftr" sz="quarter" idx="10"/>
          </p:nvPr>
        </p:nvSpPr>
        <p:spPr/>
        <p:txBody>
          <a:bodyPr/>
          <a:lstStyle>
            <a:lvl1pPr>
              <a:defRPr/>
            </a:lvl1pPr>
          </a:lstStyle>
          <a:p>
            <a:r>
              <a:rPr lang="en-GB"/>
              <a:t>CAP Implementation Workshop</a:t>
            </a:r>
          </a:p>
          <a:p>
            <a:r>
              <a:rPr lang="en-GB"/>
              <a:t>WMO, Geneva</a:t>
            </a:r>
          </a:p>
          <a:p>
            <a:r>
              <a:rPr lang="en-GB"/>
              <a:t>December 2008</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Footer Placeholder 2"/>
          <p:cNvSpPr>
            <a:spLocks noGrp="1"/>
          </p:cNvSpPr>
          <p:nvPr>
            <p:ph type="ftr" sz="quarter" idx="10"/>
          </p:nvPr>
        </p:nvSpPr>
        <p:spPr/>
        <p:txBody>
          <a:bodyPr/>
          <a:lstStyle>
            <a:lvl1pPr>
              <a:defRPr/>
            </a:lvl1pPr>
          </a:lstStyle>
          <a:p>
            <a:r>
              <a:rPr lang="en-GB"/>
              <a:t>CAP Implementation Workshop</a:t>
            </a:r>
          </a:p>
          <a:p>
            <a:r>
              <a:rPr lang="en-GB"/>
              <a:t>WMO, Geneva</a:t>
            </a:r>
          </a:p>
          <a:p>
            <a:r>
              <a:rPr lang="en-GB"/>
              <a:t>December 2008</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GB"/>
              <a:t>CAP Implementation Workshop</a:t>
            </a:r>
          </a:p>
          <a:p>
            <a:r>
              <a:rPr lang="en-GB"/>
              <a:t>WMO, Geneva</a:t>
            </a:r>
          </a:p>
          <a:p>
            <a:r>
              <a:rPr lang="en-GB"/>
              <a:t>December 2008</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GB"/>
              <a:t>CAP Implementation Workshop</a:t>
            </a:r>
          </a:p>
          <a:p>
            <a:r>
              <a:rPr lang="en-GB"/>
              <a:t>WMO, Geneva</a:t>
            </a:r>
          </a:p>
          <a:p>
            <a:r>
              <a:rPr lang="en-GB"/>
              <a:t>December 2008</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GB"/>
              <a:t>CAP Implementation Workshop</a:t>
            </a:r>
          </a:p>
          <a:p>
            <a:r>
              <a:rPr lang="en-GB"/>
              <a:t>WMO, Geneva</a:t>
            </a:r>
          </a:p>
          <a:p>
            <a:r>
              <a:rPr lang="en-GB"/>
              <a:t>December 2008</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Footer Placeholder 3"/>
          <p:cNvSpPr>
            <a:spLocks noGrp="1"/>
          </p:cNvSpPr>
          <p:nvPr>
            <p:ph type="ftr" sz="quarter" idx="10"/>
          </p:nvPr>
        </p:nvSpPr>
        <p:spPr/>
        <p:txBody>
          <a:bodyPr/>
          <a:lstStyle>
            <a:lvl1pPr>
              <a:defRPr/>
            </a:lvl1pPr>
          </a:lstStyle>
          <a:p>
            <a:r>
              <a:rPr lang="en-GB"/>
              <a:t>CAP Implementation Workshop</a:t>
            </a:r>
          </a:p>
          <a:p>
            <a:r>
              <a:rPr lang="en-GB"/>
              <a:t>WMO, Geneva</a:t>
            </a:r>
          </a:p>
          <a:p>
            <a:r>
              <a:rPr lang="en-GB"/>
              <a:t>December 2008</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Footer Placeholder 3"/>
          <p:cNvSpPr>
            <a:spLocks noGrp="1"/>
          </p:cNvSpPr>
          <p:nvPr>
            <p:ph type="ftr" sz="quarter" idx="10"/>
          </p:nvPr>
        </p:nvSpPr>
        <p:spPr/>
        <p:txBody>
          <a:bodyPr/>
          <a:lstStyle>
            <a:lvl1pPr>
              <a:defRPr/>
            </a:lvl1pPr>
          </a:lstStyle>
          <a:p>
            <a:r>
              <a:rPr lang="en-GB"/>
              <a:t>CAP Implementation Workshop</a:t>
            </a:r>
          </a:p>
          <a:p>
            <a:r>
              <a:rPr lang="en-GB"/>
              <a:t>WMO, Geneva</a:t>
            </a:r>
          </a:p>
          <a:p>
            <a:r>
              <a:rPr lang="en-GB"/>
              <a:t>December 2008</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Footer Placeholder 4"/>
          <p:cNvSpPr>
            <a:spLocks noGrp="1"/>
          </p:cNvSpPr>
          <p:nvPr>
            <p:ph type="ftr" sz="quarter" idx="10"/>
          </p:nvPr>
        </p:nvSpPr>
        <p:spPr>
          <a:xfrm>
            <a:off x="684213" y="6165850"/>
            <a:ext cx="4479925" cy="692150"/>
          </a:xfrm>
        </p:spPr>
        <p:txBody>
          <a:bodyPr/>
          <a:lstStyle>
            <a:lvl1pPr>
              <a:defRPr/>
            </a:lvl1pPr>
          </a:lstStyle>
          <a:p>
            <a:r>
              <a:rPr lang="en-GB"/>
              <a:t>CAP Implementation Workshop</a:t>
            </a:r>
          </a:p>
          <a:p>
            <a:r>
              <a:rPr lang="en-GB"/>
              <a:t>WMO, Geneva</a:t>
            </a:r>
          </a:p>
          <a:p>
            <a:r>
              <a:rPr lang="en-GB"/>
              <a:t>December 2008</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9" name="Rectangle 5"/>
          <p:cNvSpPr>
            <a:spLocks noGrp="1" noChangeArrowheads="1"/>
          </p:cNvSpPr>
          <p:nvPr>
            <p:ph type="ftr" sz="quarter" idx="3"/>
          </p:nvPr>
        </p:nvSpPr>
        <p:spPr bwMode="auto">
          <a:xfrm>
            <a:off x="684213" y="6165850"/>
            <a:ext cx="4479925" cy="6921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r>
              <a:rPr lang="en-GB"/>
              <a:t>CAP Implementation Workshop</a:t>
            </a:r>
          </a:p>
          <a:p>
            <a:r>
              <a:rPr lang="en-GB"/>
              <a:t>WMO, Geneva</a:t>
            </a:r>
          </a:p>
          <a:p>
            <a:r>
              <a:rPr lang="en-GB"/>
              <a:t>December 2008</a:t>
            </a:r>
          </a:p>
        </p:txBody>
      </p:sp>
      <p:pic>
        <p:nvPicPr>
          <p:cNvPr id="1031" name="Picture 7" descr="eum_big_logo"/>
          <p:cNvPicPr>
            <a:picLocks noChangeAspect="1" noChangeArrowheads="1"/>
          </p:cNvPicPr>
          <p:nvPr userDrawn="1"/>
        </p:nvPicPr>
        <p:blipFill>
          <a:blip r:embed="rId14" cstate="print"/>
          <a:srcRect/>
          <a:stretch>
            <a:fillRect/>
          </a:stretch>
        </p:blipFill>
        <p:spPr bwMode="auto">
          <a:xfrm>
            <a:off x="6227763" y="6116638"/>
            <a:ext cx="2265362" cy="741362"/>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GB" dirty="0" smtClean="0"/>
              <a:t>ET-OI Meeting</a:t>
            </a:r>
          </a:p>
          <a:p>
            <a:r>
              <a:rPr lang="en-GB" dirty="0" smtClean="0"/>
              <a:t>WMO, Geneva</a:t>
            </a:r>
          </a:p>
          <a:p>
            <a:r>
              <a:rPr lang="en-GB" dirty="0" smtClean="0"/>
              <a:t>September 2010</a:t>
            </a:r>
            <a:endParaRPr lang="en-GB" dirty="0"/>
          </a:p>
        </p:txBody>
      </p:sp>
      <p:sp>
        <p:nvSpPr>
          <p:cNvPr id="9218" name="Rectangle 2"/>
          <p:cNvSpPr>
            <a:spLocks noGrp="1" noChangeArrowheads="1"/>
          </p:cNvSpPr>
          <p:nvPr>
            <p:ph type="ctrTitle"/>
          </p:nvPr>
        </p:nvSpPr>
        <p:spPr>
          <a:xfrm>
            <a:off x="468313" y="1557338"/>
            <a:ext cx="8207375" cy="2232025"/>
          </a:xfrm>
        </p:spPr>
        <p:txBody>
          <a:bodyPr/>
          <a:lstStyle/>
          <a:p>
            <a:r>
              <a:rPr lang="en-US"/>
              <a:t>CAP over the GTS </a:t>
            </a:r>
            <a:br>
              <a:rPr lang="en-US"/>
            </a:br>
            <a:r>
              <a:rPr lang="en-US"/>
              <a:t>(WMO's Global Telecommunication System)</a:t>
            </a:r>
            <a:r>
              <a:rPr lang="en-GB"/>
              <a:t> </a:t>
            </a:r>
          </a:p>
        </p:txBody>
      </p:sp>
      <p:sp>
        <p:nvSpPr>
          <p:cNvPr id="9219" name="Rectangle 3"/>
          <p:cNvSpPr>
            <a:spLocks noGrp="1" noChangeArrowheads="1"/>
          </p:cNvSpPr>
          <p:nvPr>
            <p:ph type="subTitle" idx="1"/>
          </p:nvPr>
        </p:nvSpPr>
        <p:spPr>
          <a:xfrm>
            <a:off x="1403350" y="4076700"/>
            <a:ext cx="6400800" cy="1752600"/>
          </a:xfrm>
        </p:spPr>
        <p:txBody>
          <a:bodyPr/>
          <a:lstStyle/>
          <a:p>
            <a:r>
              <a:rPr lang="en-GB" sz="2400"/>
              <a:t>Simon Elliott</a:t>
            </a:r>
          </a:p>
          <a:p>
            <a:r>
              <a:rPr lang="en-GB" sz="2400"/>
              <a:t>EUMETSAT</a:t>
            </a:r>
          </a:p>
          <a:p>
            <a:r>
              <a:rPr lang="en-GB" sz="2400"/>
              <a:t>Simon.elliott@eumetsat.int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r>
              <a:rPr lang="en-GB" dirty="0" smtClean="0"/>
              <a:t>ET-OI Meeting</a:t>
            </a:r>
          </a:p>
          <a:p>
            <a:r>
              <a:rPr lang="en-GB" dirty="0" smtClean="0"/>
              <a:t>WMO, Geneva</a:t>
            </a:r>
          </a:p>
          <a:p>
            <a:r>
              <a:rPr lang="en-GB" dirty="0" smtClean="0"/>
              <a:t>September 2010</a:t>
            </a:r>
            <a:endParaRPr lang="en-GB" dirty="0"/>
          </a:p>
        </p:txBody>
      </p:sp>
      <p:sp>
        <p:nvSpPr>
          <p:cNvPr id="10244" name="Rectangle 4"/>
          <p:cNvSpPr>
            <a:spLocks noGrp="1" noChangeArrowheads="1"/>
          </p:cNvSpPr>
          <p:nvPr>
            <p:ph type="title"/>
          </p:nvPr>
        </p:nvSpPr>
        <p:spPr>
          <a:xfrm>
            <a:off x="684213" y="476250"/>
            <a:ext cx="7772400" cy="1143000"/>
          </a:xfrm>
        </p:spPr>
        <p:txBody>
          <a:bodyPr/>
          <a:lstStyle/>
          <a:p>
            <a:r>
              <a:rPr lang="en-GB"/>
              <a:t>Distribution of satellite products</a:t>
            </a:r>
          </a:p>
        </p:txBody>
      </p:sp>
      <p:sp>
        <p:nvSpPr>
          <p:cNvPr id="10246" name="Rectangle 6"/>
          <p:cNvSpPr>
            <a:spLocks noGrp="1" noChangeArrowheads="1"/>
          </p:cNvSpPr>
          <p:nvPr>
            <p:ph type="body" sz="half" idx="2"/>
          </p:nvPr>
        </p:nvSpPr>
        <p:spPr>
          <a:xfrm>
            <a:off x="755650" y="1916113"/>
            <a:ext cx="7705725" cy="3241675"/>
          </a:xfrm>
          <a:solidFill>
            <a:srgbClr val="CCFFCC"/>
          </a:solidFill>
          <a:ln>
            <a:solidFill>
              <a:schemeClr val="tx1"/>
            </a:solidFill>
          </a:ln>
        </p:spPr>
        <p:txBody>
          <a:bodyPr/>
          <a:lstStyle/>
          <a:p>
            <a:r>
              <a:rPr lang="en-GB" sz="2800"/>
              <a:t>EUMETSAT operates meteorological satellites</a:t>
            </a:r>
          </a:p>
          <a:p>
            <a:r>
              <a:rPr lang="en-GB" sz="2800"/>
              <a:t>Satellite data are processed to derive a range of products (images, radiance data, wind information, soil moisture, fire detection, etc.)</a:t>
            </a:r>
          </a:p>
          <a:p>
            <a:r>
              <a:rPr lang="en-GB" sz="2800"/>
              <a:t>Products are produced operationally in near real time in a variety of formats</a:t>
            </a:r>
          </a:p>
        </p:txBody>
      </p:sp>
      <p:sp>
        <p:nvSpPr>
          <p:cNvPr id="10247" name="Rectangle 7"/>
          <p:cNvSpPr>
            <a:spLocks noChangeArrowheads="1"/>
          </p:cNvSpPr>
          <p:nvPr/>
        </p:nvSpPr>
        <p:spPr bwMode="auto">
          <a:xfrm>
            <a:off x="684213" y="5445125"/>
            <a:ext cx="8064500" cy="647700"/>
          </a:xfrm>
          <a:prstGeom prst="rect">
            <a:avLst/>
          </a:prstGeom>
          <a:noFill/>
          <a:ln w="9525">
            <a:noFill/>
            <a:miter lim="800000"/>
            <a:headEnd/>
            <a:tailEnd/>
          </a:ln>
          <a:effectLst/>
        </p:spPr>
        <p:txBody>
          <a:bodyPr/>
          <a:lstStyle/>
          <a:p>
            <a:pPr marL="342900" indent="-342900">
              <a:spcBef>
                <a:spcPct val="20000"/>
              </a:spcBef>
            </a:pPr>
            <a:r>
              <a:rPr lang="en-GB" sz="2800"/>
              <a:t>BUFR - GRIB - JPEG - ASCII - netCDF - HDF</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0"/>
          </p:nvPr>
        </p:nvSpPr>
        <p:spPr/>
        <p:txBody>
          <a:bodyPr/>
          <a:lstStyle/>
          <a:p>
            <a:r>
              <a:rPr lang="en-GB" dirty="0" smtClean="0"/>
              <a:t>ET-OI Meeting</a:t>
            </a:r>
          </a:p>
          <a:p>
            <a:r>
              <a:rPr lang="en-GB" dirty="0" smtClean="0"/>
              <a:t>WMO, Geneva</a:t>
            </a:r>
          </a:p>
          <a:p>
            <a:r>
              <a:rPr lang="en-GB" dirty="0" smtClean="0"/>
              <a:t>September 2010</a:t>
            </a:r>
            <a:endParaRPr lang="en-GB" dirty="0"/>
          </a:p>
        </p:txBody>
      </p:sp>
      <p:sp>
        <p:nvSpPr>
          <p:cNvPr id="12290" name="Rectangle 2"/>
          <p:cNvSpPr>
            <a:spLocks noGrp="1" noChangeArrowheads="1"/>
          </p:cNvSpPr>
          <p:nvPr>
            <p:ph type="title"/>
          </p:nvPr>
        </p:nvSpPr>
        <p:spPr>
          <a:xfrm>
            <a:off x="684213" y="333375"/>
            <a:ext cx="7772400" cy="1143000"/>
          </a:xfrm>
        </p:spPr>
        <p:txBody>
          <a:bodyPr/>
          <a:lstStyle/>
          <a:p>
            <a:r>
              <a:rPr lang="en-GB"/>
              <a:t>Distribution mechanisms</a:t>
            </a:r>
          </a:p>
        </p:txBody>
      </p:sp>
      <p:sp>
        <p:nvSpPr>
          <p:cNvPr id="12291" name="Rectangle 3"/>
          <p:cNvSpPr>
            <a:spLocks noGrp="1" noChangeArrowheads="1"/>
          </p:cNvSpPr>
          <p:nvPr>
            <p:ph type="body" sz="half" idx="2"/>
          </p:nvPr>
        </p:nvSpPr>
        <p:spPr>
          <a:xfrm>
            <a:off x="250825" y="1557338"/>
            <a:ext cx="8893175" cy="4392612"/>
          </a:xfrm>
        </p:spPr>
        <p:txBody>
          <a:bodyPr/>
          <a:lstStyle/>
          <a:p>
            <a:pPr>
              <a:buFontTx/>
              <a:buNone/>
            </a:pPr>
            <a:r>
              <a:rPr lang="en-GB" sz="2800"/>
              <a:t>Several mechanisms are used to distribute satellite products</a:t>
            </a:r>
          </a:p>
          <a:p>
            <a:r>
              <a:rPr lang="en-GB" sz="2800"/>
              <a:t>Global Telecommunication System, GTS</a:t>
            </a:r>
          </a:p>
          <a:p>
            <a:pPr lvl="1"/>
            <a:r>
              <a:rPr lang="en-GB" sz="2400"/>
              <a:t>Global network connecting NMHSs</a:t>
            </a:r>
          </a:p>
          <a:p>
            <a:pPr lvl="1"/>
            <a:r>
              <a:rPr lang="en-GB" sz="2400"/>
              <a:t>Limited access, highly controlled, well established</a:t>
            </a:r>
          </a:p>
          <a:p>
            <a:r>
              <a:rPr lang="en-GB" sz="2800"/>
              <a:t>EUMETCast/GEONETCast</a:t>
            </a:r>
          </a:p>
          <a:p>
            <a:pPr lvl="1"/>
            <a:r>
              <a:rPr lang="en-GB" sz="2400"/>
              <a:t>Satellite DVB-S multi-cast service</a:t>
            </a:r>
          </a:p>
          <a:p>
            <a:pPr lvl="1"/>
            <a:r>
              <a:rPr lang="en-GB" sz="2400"/>
              <a:t>Easy access, many users, almost global coverage</a:t>
            </a:r>
          </a:p>
          <a:p>
            <a:r>
              <a:rPr lang="en-GB" sz="2800"/>
              <a:t>Website access</a:t>
            </a:r>
          </a:p>
          <a:p>
            <a:r>
              <a:rPr lang="en-GB" sz="2800"/>
              <a:t>Archive access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0"/>
          </p:nvPr>
        </p:nvSpPr>
        <p:spPr/>
        <p:txBody>
          <a:bodyPr/>
          <a:lstStyle/>
          <a:p>
            <a:r>
              <a:rPr lang="en-GB" dirty="0" smtClean="0"/>
              <a:t>ET-OI Meeting</a:t>
            </a:r>
          </a:p>
          <a:p>
            <a:r>
              <a:rPr lang="en-GB" dirty="0" smtClean="0"/>
              <a:t>WMO, Geneva</a:t>
            </a:r>
          </a:p>
          <a:p>
            <a:r>
              <a:rPr lang="en-GB" dirty="0" smtClean="0"/>
              <a:t>September 2010</a:t>
            </a:r>
            <a:endParaRPr lang="en-GB" dirty="0"/>
          </a:p>
        </p:txBody>
      </p:sp>
      <p:sp>
        <p:nvSpPr>
          <p:cNvPr id="13318" name="Rectangle 6"/>
          <p:cNvSpPr>
            <a:spLocks noGrp="1" noChangeArrowheads="1"/>
          </p:cNvSpPr>
          <p:nvPr>
            <p:ph type="title"/>
          </p:nvPr>
        </p:nvSpPr>
        <p:spPr>
          <a:xfrm>
            <a:off x="684213" y="333375"/>
            <a:ext cx="7772400" cy="1143000"/>
          </a:xfrm>
        </p:spPr>
        <p:txBody>
          <a:bodyPr/>
          <a:lstStyle/>
          <a:p>
            <a:r>
              <a:rPr lang="en-GB"/>
              <a:t>Volcanic Ash Detection</a:t>
            </a:r>
          </a:p>
        </p:txBody>
      </p:sp>
      <p:sp>
        <p:nvSpPr>
          <p:cNvPr id="13319" name="Rectangle 7"/>
          <p:cNvSpPr>
            <a:spLocks noGrp="1" noChangeArrowheads="1"/>
          </p:cNvSpPr>
          <p:nvPr>
            <p:ph type="body" sz="half" idx="2"/>
          </p:nvPr>
        </p:nvSpPr>
        <p:spPr>
          <a:xfrm>
            <a:off x="755650" y="1916113"/>
            <a:ext cx="7705725" cy="4105275"/>
          </a:xfrm>
          <a:solidFill>
            <a:srgbClr val="CCFFCC"/>
          </a:solidFill>
          <a:ln>
            <a:solidFill>
              <a:schemeClr val="tx1"/>
            </a:solidFill>
          </a:ln>
        </p:spPr>
        <p:txBody>
          <a:bodyPr/>
          <a:lstStyle/>
          <a:p>
            <a:r>
              <a:rPr lang="en-GB" sz="2800"/>
              <a:t>Infrared image data from METEOSAT are processed to detect the presence of volcanic ash</a:t>
            </a:r>
          </a:p>
          <a:p>
            <a:r>
              <a:rPr lang="en-GB" sz="2800"/>
              <a:t>Products could be:</a:t>
            </a:r>
          </a:p>
          <a:p>
            <a:pPr lvl="1"/>
            <a:r>
              <a:rPr lang="en-GB" sz="2400"/>
              <a:t>GRIB or BUFR encoded for NWP community</a:t>
            </a:r>
          </a:p>
          <a:p>
            <a:pPr lvl="1"/>
            <a:r>
              <a:rPr lang="en-GB" sz="2400"/>
              <a:t>Graphically represented (e.g. JPEG) for Volcanic Ash Advisory Centre (VAAC) or internet presentation</a:t>
            </a:r>
          </a:p>
          <a:p>
            <a:pPr lvl="1"/>
            <a:r>
              <a:rPr lang="en-GB" sz="2400"/>
              <a:t>Described with a plain text bulletin or in XML</a:t>
            </a:r>
          </a:p>
          <a:p>
            <a:r>
              <a:rPr lang="en-GB" sz="2800"/>
              <a:t>CAP can be used to encapsulate these formats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3"/>
          <p:cNvSpPr>
            <a:spLocks noGrp="1"/>
          </p:cNvSpPr>
          <p:nvPr>
            <p:ph type="ftr" sz="quarter" idx="10"/>
          </p:nvPr>
        </p:nvSpPr>
        <p:spPr/>
        <p:txBody>
          <a:bodyPr/>
          <a:lstStyle/>
          <a:p>
            <a:r>
              <a:rPr lang="en-GB" dirty="0" smtClean="0"/>
              <a:t>ET-OI Meeting</a:t>
            </a:r>
          </a:p>
          <a:p>
            <a:r>
              <a:rPr lang="en-GB" dirty="0" smtClean="0"/>
              <a:t>WMO, Geneva</a:t>
            </a:r>
          </a:p>
          <a:p>
            <a:r>
              <a:rPr lang="en-GB" dirty="0" smtClean="0"/>
              <a:t>September 2010</a:t>
            </a:r>
            <a:endParaRPr lang="en-GB" dirty="0"/>
          </a:p>
        </p:txBody>
      </p:sp>
      <p:sp>
        <p:nvSpPr>
          <p:cNvPr id="14341" name="Rectangle 5"/>
          <p:cNvSpPr>
            <a:spLocks noChangeArrowheads="1"/>
          </p:cNvSpPr>
          <p:nvPr/>
        </p:nvSpPr>
        <p:spPr bwMode="auto">
          <a:xfrm>
            <a:off x="684213" y="1628775"/>
            <a:ext cx="2879725" cy="2016125"/>
          </a:xfrm>
          <a:prstGeom prst="rect">
            <a:avLst/>
          </a:prstGeom>
          <a:solidFill>
            <a:schemeClr val="accent1"/>
          </a:solidFill>
          <a:ln w="9525">
            <a:solidFill>
              <a:schemeClr val="tx1"/>
            </a:solidFill>
            <a:miter lim="800000"/>
            <a:headEnd/>
            <a:tailEnd/>
          </a:ln>
          <a:effectLst/>
        </p:spPr>
        <p:txBody>
          <a:bodyPr wrap="none" anchor="ctr"/>
          <a:lstStyle/>
          <a:p>
            <a:endParaRPr lang="en-GB"/>
          </a:p>
        </p:txBody>
      </p:sp>
      <p:sp>
        <p:nvSpPr>
          <p:cNvPr id="14338" name="Rectangle 2"/>
          <p:cNvSpPr>
            <a:spLocks noGrp="1" noChangeArrowheads="1"/>
          </p:cNvSpPr>
          <p:nvPr>
            <p:ph type="title"/>
          </p:nvPr>
        </p:nvSpPr>
        <p:spPr>
          <a:xfrm>
            <a:off x="611188" y="333375"/>
            <a:ext cx="7772400" cy="1143000"/>
          </a:xfrm>
        </p:spPr>
        <p:txBody>
          <a:bodyPr/>
          <a:lstStyle/>
          <a:p>
            <a:r>
              <a:rPr lang="en-GB"/>
              <a:t>Volcanic Ash on EUMETCast</a:t>
            </a:r>
          </a:p>
        </p:txBody>
      </p:sp>
      <p:sp>
        <p:nvSpPr>
          <p:cNvPr id="14340" name="Text Box 4"/>
          <p:cNvSpPr txBox="1">
            <a:spLocks noChangeArrowheads="1"/>
          </p:cNvSpPr>
          <p:nvPr/>
        </p:nvSpPr>
        <p:spPr bwMode="auto">
          <a:xfrm>
            <a:off x="1187450" y="2420938"/>
            <a:ext cx="1871663" cy="946150"/>
          </a:xfrm>
          <a:prstGeom prst="rect">
            <a:avLst/>
          </a:prstGeom>
          <a:noFill/>
          <a:ln w="9525">
            <a:noFill/>
            <a:miter lim="800000"/>
            <a:headEnd/>
            <a:tailEnd/>
          </a:ln>
          <a:effectLst/>
        </p:spPr>
        <p:txBody>
          <a:bodyPr>
            <a:spAutoFit/>
          </a:bodyPr>
          <a:lstStyle/>
          <a:p>
            <a:r>
              <a:rPr lang="en-GB" sz="2800">
                <a:latin typeface="Arial" charset="0"/>
              </a:rPr>
              <a:t>CAP message</a:t>
            </a:r>
          </a:p>
        </p:txBody>
      </p:sp>
      <p:sp>
        <p:nvSpPr>
          <p:cNvPr id="14342" name="Text Box 6"/>
          <p:cNvSpPr txBox="1">
            <a:spLocks noChangeArrowheads="1"/>
          </p:cNvSpPr>
          <p:nvPr/>
        </p:nvSpPr>
        <p:spPr bwMode="auto">
          <a:xfrm>
            <a:off x="1116013" y="1846263"/>
            <a:ext cx="2105025" cy="336550"/>
          </a:xfrm>
          <a:prstGeom prst="rect">
            <a:avLst/>
          </a:prstGeom>
          <a:solidFill>
            <a:schemeClr val="bg1"/>
          </a:solidFill>
          <a:ln w="9525">
            <a:noFill/>
            <a:miter lim="800000"/>
            <a:headEnd/>
            <a:tailEnd/>
          </a:ln>
          <a:effectLst/>
        </p:spPr>
        <p:txBody>
          <a:bodyPr wrap="none">
            <a:spAutoFit/>
          </a:bodyPr>
          <a:lstStyle/>
          <a:p>
            <a:r>
              <a:rPr lang="en-GB" sz="1600">
                <a:latin typeface="Arial" charset="0"/>
              </a:rPr>
              <a:t>Style sheet reference</a:t>
            </a:r>
          </a:p>
        </p:txBody>
      </p:sp>
      <p:pic>
        <p:nvPicPr>
          <p:cNvPr id="14343" name="Picture 7" descr="etna_pic"/>
          <p:cNvPicPr>
            <a:picLocks noChangeAspect="1" noChangeArrowheads="1"/>
          </p:cNvPicPr>
          <p:nvPr/>
        </p:nvPicPr>
        <p:blipFill>
          <a:blip r:embed="rId2" cstate="print"/>
          <a:srcRect/>
          <a:stretch>
            <a:fillRect/>
          </a:stretch>
        </p:blipFill>
        <p:spPr bwMode="auto">
          <a:xfrm>
            <a:off x="5867400" y="1700213"/>
            <a:ext cx="2076450" cy="1868487"/>
          </a:xfrm>
          <a:prstGeom prst="rect">
            <a:avLst/>
          </a:prstGeom>
          <a:noFill/>
        </p:spPr>
      </p:pic>
      <p:pic>
        <p:nvPicPr>
          <p:cNvPr id="14344" name="Picture 8"/>
          <p:cNvPicPr>
            <a:picLocks noChangeAspect="1" noChangeArrowheads="1"/>
          </p:cNvPicPr>
          <p:nvPr/>
        </p:nvPicPr>
        <p:blipFill>
          <a:blip r:embed="rId3" cstate="print"/>
          <a:srcRect/>
          <a:stretch>
            <a:fillRect/>
          </a:stretch>
        </p:blipFill>
        <p:spPr bwMode="auto">
          <a:xfrm>
            <a:off x="5651500" y="4221163"/>
            <a:ext cx="2376488" cy="1608137"/>
          </a:xfrm>
          <a:prstGeom prst="rect">
            <a:avLst/>
          </a:prstGeom>
          <a:noFill/>
          <a:ln w="9525">
            <a:noFill/>
            <a:miter lim="800000"/>
            <a:headEnd/>
            <a:tailEnd/>
          </a:ln>
          <a:effectLst/>
        </p:spPr>
      </p:pic>
      <p:sp>
        <p:nvSpPr>
          <p:cNvPr id="14345" name="Line 9"/>
          <p:cNvSpPr>
            <a:spLocks noChangeShapeType="1"/>
          </p:cNvSpPr>
          <p:nvPr/>
        </p:nvSpPr>
        <p:spPr bwMode="auto">
          <a:xfrm>
            <a:off x="3348038" y="2492375"/>
            <a:ext cx="2376487" cy="0"/>
          </a:xfrm>
          <a:prstGeom prst="line">
            <a:avLst/>
          </a:prstGeom>
          <a:noFill/>
          <a:ln w="9525">
            <a:solidFill>
              <a:schemeClr val="tx1"/>
            </a:solidFill>
            <a:round/>
            <a:headEnd/>
            <a:tailEnd type="triangle" w="med" len="med"/>
          </a:ln>
          <a:effectLst/>
        </p:spPr>
        <p:txBody>
          <a:bodyPr/>
          <a:lstStyle/>
          <a:p>
            <a:endParaRPr lang="en-GB"/>
          </a:p>
        </p:txBody>
      </p:sp>
      <p:sp>
        <p:nvSpPr>
          <p:cNvPr id="14346" name="Line 10"/>
          <p:cNvSpPr>
            <a:spLocks noChangeShapeType="1"/>
          </p:cNvSpPr>
          <p:nvPr/>
        </p:nvSpPr>
        <p:spPr bwMode="auto">
          <a:xfrm>
            <a:off x="3348038" y="3068638"/>
            <a:ext cx="1439862" cy="0"/>
          </a:xfrm>
          <a:prstGeom prst="line">
            <a:avLst/>
          </a:prstGeom>
          <a:noFill/>
          <a:ln w="9525">
            <a:solidFill>
              <a:schemeClr val="tx1"/>
            </a:solidFill>
            <a:round/>
            <a:headEnd/>
            <a:tailEnd/>
          </a:ln>
          <a:effectLst/>
        </p:spPr>
        <p:txBody>
          <a:bodyPr/>
          <a:lstStyle/>
          <a:p>
            <a:endParaRPr lang="en-GB"/>
          </a:p>
        </p:txBody>
      </p:sp>
      <p:sp>
        <p:nvSpPr>
          <p:cNvPr id="14347" name="Line 11"/>
          <p:cNvSpPr>
            <a:spLocks noChangeShapeType="1"/>
          </p:cNvSpPr>
          <p:nvPr/>
        </p:nvSpPr>
        <p:spPr bwMode="auto">
          <a:xfrm>
            <a:off x="4787900" y="3068638"/>
            <a:ext cx="0" cy="2016125"/>
          </a:xfrm>
          <a:prstGeom prst="line">
            <a:avLst/>
          </a:prstGeom>
          <a:noFill/>
          <a:ln w="9525">
            <a:solidFill>
              <a:schemeClr val="tx1"/>
            </a:solidFill>
            <a:round/>
            <a:headEnd/>
            <a:tailEnd/>
          </a:ln>
          <a:effectLst/>
        </p:spPr>
        <p:txBody>
          <a:bodyPr/>
          <a:lstStyle/>
          <a:p>
            <a:endParaRPr lang="en-GB"/>
          </a:p>
        </p:txBody>
      </p:sp>
      <p:sp>
        <p:nvSpPr>
          <p:cNvPr id="14348" name="Line 12"/>
          <p:cNvSpPr>
            <a:spLocks noChangeShapeType="1"/>
          </p:cNvSpPr>
          <p:nvPr/>
        </p:nvSpPr>
        <p:spPr bwMode="auto">
          <a:xfrm>
            <a:off x="4787900" y="5084763"/>
            <a:ext cx="576263" cy="0"/>
          </a:xfrm>
          <a:prstGeom prst="line">
            <a:avLst/>
          </a:prstGeom>
          <a:noFill/>
          <a:ln w="9525">
            <a:solidFill>
              <a:schemeClr val="tx1"/>
            </a:solidFill>
            <a:round/>
            <a:headEnd/>
            <a:tailEnd type="triangle" w="med" len="med"/>
          </a:ln>
          <a:effectLst/>
        </p:spPr>
        <p:txBody>
          <a:bodyPr/>
          <a:lstStyle/>
          <a:p>
            <a:endParaRPr lang="en-GB"/>
          </a:p>
        </p:txBody>
      </p:sp>
      <p:sp>
        <p:nvSpPr>
          <p:cNvPr id="14349" name="Line 13"/>
          <p:cNvSpPr>
            <a:spLocks noChangeShapeType="1"/>
          </p:cNvSpPr>
          <p:nvPr/>
        </p:nvSpPr>
        <p:spPr bwMode="auto">
          <a:xfrm flipH="1">
            <a:off x="323850" y="1989138"/>
            <a:ext cx="647700" cy="0"/>
          </a:xfrm>
          <a:prstGeom prst="line">
            <a:avLst/>
          </a:prstGeom>
          <a:noFill/>
          <a:ln w="9525">
            <a:solidFill>
              <a:schemeClr val="tx1"/>
            </a:solidFill>
            <a:prstDash val="dash"/>
            <a:round/>
            <a:headEnd/>
            <a:tailEnd type="triangle" w="med" len="med"/>
          </a:ln>
          <a:effectLst/>
        </p:spPr>
        <p:txBody>
          <a:bodyPr/>
          <a:lstStyle/>
          <a:p>
            <a:endParaRPr lang="en-GB"/>
          </a:p>
        </p:txBody>
      </p:sp>
      <p:sp>
        <p:nvSpPr>
          <p:cNvPr id="14362" name="Text Box 26"/>
          <p:cNvSpPr txBox="1">
            <a:spLocks noChangeArrowheads="1"/>
          </p:cNvSpPr>
          <p:nvPr/>
        </p:nvSpPr>
        <p:spPr bwMode="auto">
          <a:xfrm>
            <a:off x="3995738" y="1989138"/>
            <a:ext cx="1284287" cy="457200"/>
          </a:xfrm>
          <a:prstGeom prst="rect">
            <a:avLst/>
          </a:prstGeom>
          <a:noFill/>
          <a:ln w="9525">
            <a:noFill/>
            <a:miter lim="800000"/>
            <a:headEnd/>
            <a:tailEnd/>
          </a:ln>
          <a:effectLst/>
        </p:spPr>
        <p:txBody>
          <a:bodyPr wrap="none">
            <a:spAutoFit/>
          </a:bodyPr>
          <a:lstStyle/>
          <a:p>
            <a:r>
              <a:rPr lang="en-GB"/>
              <a:t>Graphics</a:t>
            </a:r>
          </a:p>
        </p:txBody>
      </p:sp>
      <p:sp>
        <p:nvSpPr>
          <p:cNvPr id="14363" name="Text Box 27"/>
          <p:cNvSpPr txBox="1">
            <a:spLocks noChangeArrowheads="1"/>
          </p:cNvSpPr>
          <p:nvPr/>
        </p:nvSpPr>
        <p:spPr bwMode="auto">
          <a:xfrm>
            <a:off x="3995738" y="3789363"/>
            <a:ext cx="741362" cy="457200"/>
          </a:xfrm>
          <a:prstGeom prst="rect">
            <a:avLst/>
          </a:prstGeom>
          <a:noFill/>
          <a:ln w="9525">
            <a:noFill/>
            <a:miter lim="800000"/>
            <a:headEnd/>
            <a:tailEnd/>
          </a:ln>
          <a:effectLst/>
        </p:spPr>
        <p:txBody>
          <a:bodyPr wrap="none">
            <a:spAutoFit/>
          </a:bodyPr>
          <a:lstStyle/>
          <a:p>
            <a:r>
              <a:rPr lang="en-GB"/>
              <a:t>Text</a:t>
            </a:r>
          </a:p>
        </p:txBody>
      </p:sp>
      <p:sp>
        <p:nvSpPr>
          <p:cNvPr id="14364" name="Text Box 28"/>
          <p:cNvSpPr txBox="1">
            <a:spLocks noChangeArrowheads="1"/>
          </p:cNvSpPr>
          <p:nvPr/>
        </p:nvSpPr>
        <p:spPr bwMode="auto">
          <a:xfrm>
            <a:off x="611188" y="4581525"/>
            <a:ext cx="3260725" cy="1320800"/>
          </a:xfrm>
          <a:prstGeom prst="rect">
            <a:avLst/>
          </a:prstGeom>
          <a:solidFill>
            <a:srgbClr val="CCFFCC"/>
          </a:solidFill>
          <a:ln w="9525">
            <a:solidFill>
              <a:schemeClr val="tx1"/>
            </a:solidFill>
            <a:miter lim="800000"/>
            <a:headEnd/>
            <a:tailEnd/>
          </a:ln>
          <a:effectLst/>
        </p:spPr>
        <p:txBody>
          <a:bodyPr>
            <a:spAutoFit/>
          </a:bodyPr>
          <a:lstStyle/>
          <a:p>
            <a:r>
              <a:rPr lang="en-GB" sz="2000"/>
              <a:t>CAP message contains standard information supplemented by hyperlinks to associated information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ooter Placeholder 3"/>
          <p:cNvSpPr>
            <a:spLocks noGrp="1"/>
          </p:cNvSpPr>
          <p:nvPr>
            <p:ph type="ftr" sz="quarter" idx="10"/>
          </p:nvPr>
        </p:nvSpPr>
        <p:spPr/>
        <p:txBody>
          <a:bodyPr/>
          <a:lstStyle/>
          <a:p>
            <a:r>
              <a:rPr lang="en-GB" dirty="0" smtClean="0"/>
              <a:t>ET-OI Meeting</a:t>
            </a:r>
          </a:p>
          <a:p>
            <a:r>
              <a:rPr lang="en-GB" dirty="0" smtClean="0"/>
              <a:t>WMO, Geneva</a:t>
            </a:r>
          </a:p>
          <a:p>
            <a:r>
              <a:rPr lang="en-GB" dirty="0" smtClean="0"/>
              <a:t>September 2010</a:t>
            </a:r>
            <a:endParaRPr lang="en-GB" dirty="0"/>
          </a:p>
        </p:txBody>
      </p:sp>
      <p:sp>
        <p:nvSpPr>
          <p:cNvPr id="15382" name="Rectangle 22"/>
          <p:cNvSpPr>
            <a:spLocks noChangeArrowheads="1"/>
          </p:cNvSpPr>
          <p:nvPr/>
        </p:nvSpPr>
        <p:spPr bwMode="auto">
          <a:xfrm>
            <a:off x="3276600" y="3141663"/>
            <a:ext cx="2735263" cy="2951162"/>
          </a:xfrm>
          <a:prstGeom prst="rect">
            <a:avLst/>
          </a:prstGeom>
          <a:solidFill>
            <a:srgbClr val="FFFF99"/>
          </a:solidFill>
          <a:ln w="9525">
            <a:solidFill>
              <a:schemeClr val="tx1"/>
            </a:solidFill>
            <a:miter lim="800000"/>
            <a:headEnd/>
            <a:tailEnd/>
          </a:ln>
          <a:effectLst/>
        </p:spPr>
        <p:txBody>
          <a:bodyPr wrap="none" anchor="ctr"/>
          <a:lstStyle/>
          <a:p>
            <a:endParaRPr lang="en-GB"/>
          </a:p>
        </p:txBody>
      </p:sp>
      <p:sp>
        <p:nvSpPr>
          <p:cNvPr id="15362" name="Rectangle 2"/>
          <p:cNvSpPr>
            <a:spLocks noChangeArrowheads="1"/>
          </p:cNvSpPr>
          <p:nvPr/>
        </p:nvSpPr>
        <p:spPr bwMode="auto">
          <a:xfrm>
            <a:off x="3490913" y="3860800"/>
            <a:ext cx="2305050" cy="1512888"/>
          </a:xfrm>
          <a:prstGeom prst="rect">
            <a:avLst/>
          </a:prstGeom>
          <a:solidFill>
            <a:schemeClr val="accent1"/>
          </a:solidFill>
          <a:ln w="9525">
            <a:solidFill>
              <a:schemeClr val="tx1"/>
            </a:solidFill>
            <a:miter lim="800000"/>
            <a:headEnd/>
            <a:tailEnd/>
          </a:ln>
          <a:effectLst/>
        </p:spPr>
        <p:txBody>
          <a:bodyPr wrap="none" anchor="ctr"/>
          <a:lstStyle/>
          <a:p>
            <a:endParaRPr lang="en-GB"/>
          </a:p>
        </p:txBody>
      </p:sp>
      <p:sp>
        <p:nvSpPr>
          <p:cNvPr id="15363" name="Rectangle 3"/>
          <p:cNvSpPr>
            <a:spLocks noGrp="1" noChangeArrowheads="1"/>
          </p:cNvSpPr>
          <p:nvPr>
            <p:ph type="title"/>
          </p:nvPr>
        </p:nvSpPr>
        <p:spPr>
          <a:xfrm>
            <a:off x="611188" y="188913"/>
            <a:ext cx="7772400" cy="1143000"/>
          </a:xfrm>
        </p:spPr>
        <p:txBody>
          <a:bodyPr/>
          <a:lstStyle/>
          <a:p>
            <a:r>
              <a:rPr lang="en-GB"/>
              <a:t>Volcanic Ash on GTS</a:t>
            </a:r>
          </a:p>
        </p:txBody>
      </p:sp>
      <p:sp>
        <p:nvSpPr>
          <p:cNvPr id="15364" name="Text Box 4"/>
          <p:cNvSpPr txBox="1">
            <a:spLocks noChangeArrowheads="1"/>
          </p:cNvSpPr>
          <p:nvPr/>
        </p:nvSpPr>
        <p:spPr bwMode="auto">
          <a:xfrm>
            <a:off x="3994150" y="4652963"/>
            <a:ext cx="1441450" cy="701675"/>
          </a:xfrm>
          <a:prstGeom prst="rect">
            <a:avLst/>
          </a:prstGeom>
          <a:noFill/>
          <a:ln w="9525">
            <a:noFill/>
            <a:miter lim="800000"/>
            <a:headEnd/>
            <a:tailEnd/>
          </a:ln>
          <a:effectLst/>
        </p:spPr>
        <p:txBody>
          <a:bodyPr>
            <a:spAutoFit/>
          </a:bodyPr>
          <a:lstStyle/>
          <a:p>
            <a:r>
              <a:rPr lang="en-GB" sz="2000">
                <a:latin typeface="Arial" charset="0"/>
              </a:rPr>
              <a:t>CAP message</a:t>
            </a:r>
          </a:p>
        </p:txBody>
      </p:sp>
      <p:sp>
        <p:nvSpPr>
          <p:cNvPr id="15365" name="Text Box 5"/>
          <p:cNvSpPr txBox="1">
            <a:spLocks noChangeArrowheads="1"/>
          </p:cNvSpPr>
          <p:nvPr/>
        </p:nvSpPr>
        <p:spPr bwMode="auto">
          <a:xfrm>
            <a:off x="3779838" y="4076700"/>
            <a:ext cx="1620837" cy="274638"/>
          </a:xfrm>
          <a:prstGeom prst="rect">
            <a:avLst/>
          </a:prstGeom>
          <a:solidFill>
            <a:schemeClr val="bg1"/>
          </a:solidFill>
          <a:ln w="9525">
            <a:noFill/>
            <a:miter lim="800000"/>
            <a:headEnd/>
            <a:tailEnd/>
          </a:ln>
          <a:effectLst/>
        </p:spPr>
        <p:txBody>
          <a:bodyPr wrap="none">
            <a:spAutoFit/>
          </a:bodyPr>
          <a:lstStyle/>
          <a:p>
            <a:r>
              <a:rPr lang="en-GB" sz="1200">
                <a:latin typeface="Arial" charset="0"/>
              </a:rPr>
              <a:t>Style sheet reference</a:t>
            </a:r>
          </a:p>
        </p:txBody>
      </p:sp>
      <p:sp>
        <p:nvSpPr>
          <p:cNvPr id="15374" name="Text Box 14"/>
          <p:cNvSpPr txBox="1">
            <a:spLocks noChangeArrowheads="1"/>
          </p:cNvSpPr>
          <p:nvPr/>
        </p:nvSpPr>
        <p:spPr bwMode="auto">
          <a:xfrm>
            <a:off x="3708400" y="3284538"/>
            <a:ext cx="1997075" cy="457200"/>
          </a:xfrm>
          <a:prstGeom prst="rect">
            <a:avLst/>
          </a:prstGeom>
          <a:noFill/>
          <a:ln w="9525">
            <a:noFill/>
            <a:miter lim="800000"/>
            <a:headEnd/>
            <a:tailEnd/>
          </a:ln>
          <a:effectLst/>
        </p:spPr>
        <p:txBody>
          <a:bodyPr wrap="none">
            <a:spAutoFit/>
          </a:bodyPr>
          <a:lstStyle/>
          <a:p>
            <a:r>
              <a:rPr lang="en-GB">
                <a:latin typeface="Arial" charset="0"/>
              </a:rPr>
              <a:t>GTS wrapper</a:t>
            </a:r>
          </a:p>
        </p:txBody>
      </p:sp>
      <p:sp>
        <p:nvSpPr>
          <p:cNvPr id="15376" name="Rectangle 16"/>
          <p:cNvSpPr>
            <a:spLocks noChangeArrowheads="1"/>
          </p:cNvSpPr>
          <p:nvPr/>
        </p:nvSpPr>
        <p:spPr bwMode="auto">
          <a:xfrm>
            <a:off x="395288" y="3860800"/>
            <a:ext cx="2305050" cy="1512888"/>
          </a:xfrm>
          <a:prstGeom prst="rect">
            <a:avLst/>
          </a:prstGeom>
          <a:solidFill>
            <a:schemeClr val="accent1"/>
          </a:solidFill>
          <a:ln w="9525">
            <a:solidFill>
              <a:schemeClr val="tx1"/>
            </a:solidFill>
            <a:miter lim="800000"/>
            <a:headEnd/>
            <a:tailEnd/>
          </a:ln>
          <a:effectLst/>
        </p:spPr>
        <p:txBody>
          <a:bodyPr wrap="none" anchor="ctr"/>
          <a:lstStyle/>
          <a:p>
            <a:endParaRPr lang="en-GB"/>
          </a:p>
        </p:txBody>
      </p:sp>
      <p:sp>
        <p:nvSpPr>
          <p:cNvPr id="15377" name="Text Box 17"/>
          <p:cNvSpPr txBox="1">
            <a:spLocks noChangeArrowheads="1"/>
          </p:cNvSpPr>
          <p:nvPr/>
        </p:nvSpPr>
        <p:spPr bwMode="auto">
          <a:xfrm>
            <a:off x="898525" y="4652963"/>
            <a:ext cx="1441450" cy="701675"/>
          </a:xfrm>
          <a:prstGeom prst="rect">
            <a:avLst/>
          </a:prstGeom>
          <a:noFill/>
          <a:ln w="9525">
            <a:noFill/>
            <a:miter lim="800000"/>
            <a:headEnd/>
            <a:tailEnd/>
          </a:ln>
          <a:effectLst/>
        </p:spPr>
        <p:txBody>
          <a:bodyPr>
            <a:spAutoFit/>
          </a:bodyPr>
          <a:lstStyle/>
          <a:p>
            <a:r>
              <a:rPr lang="en-GB" sz="2000">
                <a:latin typeface="Arial" charset="0"/>
              </a:rPr>
              <a:t>CAP message</a:t>
            </a:r>
          </a:p>
        </p:txBody>
      </p:sp>
      <p:sp>
        <p:nvSpPr>
          <p:cNvPr id="15378" name="Text Box 18"/>
          <p:cNvSpPr txBox="1">
            <a:spLocks noChangeArrowheads="1"/>
          </p:cNvSpPr>
          <p:nvPr/>
        </p:nvSpPr>
        <p:spPr bwMode="auto">
          <a:xfrm>
            <a:off x="684213" y="4076700"/>
            <a:ext cx="1620837" cy="274638"/>
          </a:xfrm>
          <a:prstGeom prst="rect">
            <a:avLst/>
          </a:prstGeom>
          <a:solidFill>
            <a:schemeClr val="bg1"/>
          </a:solidFill>
          <a:ln w="9525">
            <a:noFill/>
            <a:miter lim="800000"/>
            <a:headEnd/>
            <a:tailEnd/>
          </a:ln>
          <a:effectLst/>
        </p:spPr>
        <p:txBody>
          <a:bodyPr wrap="none">
            <a:spAutoFit/>
          </a:bodyPr>
          <a:lstStyle/>
          <a:p>
            <a:r>
              <a:rPr lang="en-GB" sz="1200">
                <a:latin typeface="Arial" charset="0"/>
              </a:rPr>
              <a:t>Style sheet reference</a:t>
            </a:r>
          </a:p>
        </p:txBody>
      </p:sp>
      <p:sp>
        <p:nvSpPr>
          <p:cNvPr id="15379" name="Rectangle 19"/>
          <p:cNvSpPr>
            <a:spLocks noChangeArrowheads="1"/>
          </p:cNvSpPr>
          <p:nvPr/>
        </p:nvSpPr>
        <p:spPr bwMode="auto">
          <a:xfrm>
            <a:off x="6516688" y="3860800"/>
            <a:ext cx="2305050" cy="1512888"/>
          </a:xfrm>
          <a:prstGeom prst="rect">
            <a:avLst/>
          </a:prstGeom>
          <a:solidFill>
            <a:schemeClr val="accent1"/>
          </a:solidFill>
          <a:ln w="9525">
            <a:solidFill>
              <a:schemeClr val="tx1"/>
            </a:solidFill>
            <a:miter lim="800000"/>
            <a:headEnd/>
            <a:tailEnd/>
          </a:ln>
          <a:effectLst/>
        </p:spPr>
        <p:txBody>
          <a:bodyPr wrap="none" anchor="ctr"/>
          <a:lstStyle/>
          <a:p>
            <a:endParaRPr lang="en-GB"/>
          </a:p>
        </p:txBody>
      </p:sp>
      <p:sp>
        <p:nvSpPr>
          <p:cNvPr id="15380" name="Text Box 20"/>
          <p:cNvSpPr txBox="1">
            <a:spLocks noChangeArrowheads="1"/>
          </p:cNvSpPr>
          <p:nvPr/>
        </p:nvSpPr>
        <p:spPr bwMode="auto">
          <a:xfrm>
            <a:off x="7019925" y="4652963"/>
            <a:ext cx="1441450" cy="701675"/>
          </a:xfrm>
          <a:prstGeom prst="rect">
            <a:avLst/>
          </a:prstGeom>
          <a:noFill/>
          <a:ln w="9525">
            <a:noFill/>
            <a:miter lim="800000"/>
            <a:headEnd/>
            <a:tailEnd/>
          </a:ln>
          <a:effectLst/>
        </p:spPr>
        <p:txBody>
          <a:bodyPr>
            <a:spAutoFit/>
          </a:bodyPr>
          <a:lstStyle/>
          <a:p>
            <a:r>
              <a:rPr lang="en-GB" sz="2000">
                <a:latin typeface="Arial" charset="0"/>
              </a:rPr>
              <a:t>CAP message</a:t>
            </a:r>
          </a:p>
        </p:txBody>
      </p:sp>
      <p:sp>
        <p:nvSpPr>
          <p:cNvPr id="15381" name="Text Box 21"/>
          <p:cNvSpPr txBox="1">
            <a:spLocks noChangeArrowheads="1"/>
          </p:cNvSpPr>
          <p:nvPr/>
        </p:nvSpPr>
        <p:spPr bwMode="auto">
          <a:xfrm>
            <a:off x="6805613" y="4076700"/>
            <a:ext cx="1620837" cy="274638"/>
          </a:xfrm>
          <a:prstGeom prst="rect">
            <a:avLst/>
          </a:prstGeom>
          <a:solidFill>
            <a:schemeClr val="bg1"/>
          </a:solidFill>
          <a:ln w="9525">
            <a:noFill/>
            <a:miter lim="800000"/>
            <a:headEnd/>
            <a:tailEnd/>
          </a:ln>
          <a:effectLst/>
        </p:spPr>
        <p:txBody>
          <a:bodyPr wrap="none">
            <a:spAutoFit/>
          </a:bodyPr>
          <a:lstStyle/>
          <a:p>
            <a:r>
              <a:rPr lang="en-GB" sz="1200">
                <a:latin typeface="Arial" charset="0"/>
              </a:rPr>
              <a:t>Style sheet reference</a:t>
            </a:r>
          </a:p>
        </p:txBody>
      </p:sp>
      <p:sp>
        <p:nvSpPr>
          <p:cNvPr id="15383" name="Text Box 23"/>
          <p:cNvSpPr txBox="1">
            <a:spLocks noChangeArrowheads="1"/>
          </p:cNvSpPr>
          <p:nvPr/>
        </p:nvSpPr>
        <p:spPr bwMode="auto">
          <a:xfrm>
            <a:off x="611188" y="5516563"/>
            <a:ext cx="1809750" cy="457200"/>
          </a:xfrm>
          <a:prstGeom prst="rect">
            <a:avLst/>
          </a:prstGeom>
          <a:noFill/>
          <a:ln w="9525">
            <a:noFill/>
            <a:miter lim="800000"/>
            <a:headEnd/>
            <a:tailEnd/>
          </a:ln>
          <a:effectLst/>
        </p:spPr>
        <p:txBody>
          <a:bodyPr wrap="none">
            <a:spAutoFit/>
          </a:bodyPr>
          <a:lstStyle/>
          <a:p>
            <a:r>
              <a:rPr lang="en-GB"/>
              <a:t>EUMETSAT</a:t>
            </a:r>
          </a:p>
        </p:txBody>
      </p:sp>
      <p:sp>
        <p:nvSpPr>
          <p:cNvPr id="15384" name="Text Box 24"/>
          <p:cNvSpPr txBox="1">
            <a:spLocks noChangeArrowheads="1"/>
          </p:cNvSpPr>
          <p:nvPr/>
        </p:nvSpPr>
        <p:spPr bwMode="auto">
          <a:xfrm>
            <a:off x="6804025" y="5516563"/>
            <a:ext cx="1749425" cy="457200"/>
          </a:xfrm>
          <a:prstGeom prst="rect">
            <a:avLst/>
          </a:prstGeom>
          <a:noFill/>
          <a:ln w="9525">
            <a:noFill/>
            <a:miter lim="800000"/>
            <a:headEnd/>
            <a:tailEnd/>
          </a:ln>
          <a:effectLst/>
        </p:spPr>
        <p:txBody>
          <a:bodyPr wrap="none">
            <a:spAutoFit/>
          </a:bodyPr>
          <a:lstStyle/>
          <a:p>
            <a:r>
              <a:rPr lang="en-GB"/>
              <a:t>NWP Centre</a:t>
            </a:r>
          </a:p>
        </p:txBody>
      </p:sp>
      <p:sp>
        <p:nvSpPr>
          <p:cNvPr id="15385" name="Text Box 25"/>
          <p:cNvSpPr txBox="1">
            <a:spLocks noChangeArrowheads="1"/>
          </p:cNvSpPr>
          <p:nvPr/>
        </p:nvSpPr>
        <p:spPr bwMode="auto">
          <a:xfrm>
            <a:off x="971550" y="1557338"/>
            <a:ext cx="7366000" cy="1196975"/>
          </a:xfrm>
          <a:prstGeom prst="rect">
            <a:avLst/>
          </a:prstGeom>
          <a:solidFill>
            <a:srgbClr val="CCFFCC"/>
          </a:solidFill>
          <a:ln w="9525">
            <a:solidFill>
              <a:schemeClr val="tx1"/>
            </a:solidFill>
            <a:miter lim="800000"/>
            <a:headEnd/>
            <a:tailEnd/>
          </a:ln>
          <a:effectLst/>
        </p:spPr>
        <p:txBody>
          <a:bodyPr>
            <a:spAutoFit/>
          </a:bodyPr>
          <a:lstStyle/>
          <a:p>
            <a:r>
              <a:rPr lang="en-GB"/>
              <a:t>CAP message in XML is wrapped with routing information for the GTS.  The wrapper is removed after transfer to the destination to restore the original message.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r>
              <a:rPr lang="en-GB" dirty="0" smtClean="0"/>
              <a:t>ET-OI Meeting</a:t>
            </a:r>
          </a:p>
          <a:p>
            <a:r>
              <a:rPr lang="en-GB" dirty="0" smtClean="0"/>
              <a:t>WMO, Geneva</a:t>
            </a:r>
          </a:p>
          <a:p>
            <a:r>
              <a:rPr lang="en-GB" dirty="0" smtClean="0"/>
              <a:t>September 2010</a:t>
            </a:r>
            <a:endParaRPr lang="en-GB" dirty="0"/>
          </a:p>
        </p:txBody>
      </p:sp>
      <p:sp>
        <p:nvSpPr>
          <p:cNvPr id="16388" name="Rectangle 4"/>
          <p:cNvSpPr>
            <a:spLocks noGrp="1" noChangeArrowheads="1"/>
          </p:cNvSpPr>
          <p:nvPr>
            <p:ph type="title"/>
          </p:nvPr>
        </p:nvSpPr>
        <p:spPr>
          <a:xfrm>
            <a:off x="611188" y="188913"/>
            <a:ext cx="7772400" cy="1143000"/>
          </a:xfrm>
        </p:spPr>
        <p:txBody>
          <a:bodyPr/>
          <a:lstStyle/>
          <a:p>
            <a:r>
              <a:rPr lang="en-GB"/>
              <a:t>Wrapping of CAP for GTS</a:t>
            </a:r>
          </a:p>
        </p:txBody>
      </p:sp>
      <p:sp>
        <p:nvSpPr>
          <p:cNvPr id="16389" name="Rectangle 5"/>
          <p:cNvSpPr>
            <a:spLocks noGrp="1" noChangeArrowheads="1"/>
          </p:cNvSpPr>
          <p:nvPr>
            <p:ph type="body" sz="half" idx="1"/>
          </p:nvPr>
        </p:nvSpPr>
        <p:spPr>
          <a:xfrm>
            <a:off x="395288" y="1196975"/>
            <a:ext cx="8424862" cy="2303463"/>
          </a:xfrm>
          <a:solidFill>
            <a:srgbClr val="FFFF99"/>
          </a:solidFill>
          <a:ln>
            <a:solidFill>
              <a:schemeClr val="tx1"/>
            </a:solidFill>
          </a:ln>
        </p:spPr>
        <p:txBody>
          <a:bodyPr/>
          <a:lstStyle/>
          <a:p>
            <a:pPr>
              <a:lnSpc>
                <a:spcPct val="80000"/>
              </a:lnSpc>
              <a:buFontTx/>
              <a:buNone/>
            </a:pPr>
            <a:r>
              <a:rPr lang="en-GB" sz="1800">
                <a:latin typeface="Courier New" pitchFamily="49" charset="0"/>
              </a:rPr>
              <a:t>&lt;?xml version = "1.0" encoding = "UTF-8"?&gt;</a:t>
            </a:r>
          </a:p>
          <a:p>
            <a:pPr>
              <a:lnSpc>
                <a:spcPct val="80000"/>
              </a:lnSpc>
              <a:buFontTx/>
              <a:buNone/>
            </a:pPr>
            <a:r>
              <a:rPr lang="en-GB" sz="1800">
                <a:latin typeface="Courier New" pitchFamily="49" charset="0"/>
              </a:rPr>
              <a:t>&lt;?xml-stylesheet type="text/xsl“ href="cap_alert_eum.xsl"?&gt;</a:t>
            </a:r>
          </a:p>
          <a:p>
            <a:pPr>
              <a:lnSpc>
                <a:spcPct val="80000"/>
              </a:lnSpc>
              <a:buFontTx/>
              <a:buNone/>
            </a:pPr>
            <a:r>
              <a:rPr lang="en-GB" sz="1800">
                <a:latin typeface="Courier New" pitchFamily="49" charset="0"/>
              </a:rPr>
              <a:t>&lt;alert xmlns = "urn:oasis:names:tc:emergency:cap:1.1"&gt;</a:t>
            </a:r>
          </a:p>
          <a:p>
            <a:pPr>
              <a:lnSpc>
                <a:spcPct val="80000"/>
              </a:lnSpc>
              <a:buFontTx/>
              <a:buNone/>
            </a:pPr>
            <a:r>
              <a:rPr lang="en-GB" sz="1800">
                <a:latin typeface="Courier New" pitchFamily="49" charset="0"/>
              </a:rPr>
              <a:t>  &lt;identifier&gt;EUM.MET09.VASH.1&lt;/identifier&gt;</a:t>
            </a:r>
          </a:p>
          <a:p>
            <a:pPr>
              <a:lnSpc>
                <a:spcPct val="80000"/>
              </a:lnSpc>
              <a:buFontTx/>
              <a:buNone/>
            </a:pPr>
            <a:r>
              <a:rPr lang="en-GB" sz="1800">
                <a:latin typeface="Courier New" pitchFamily="49" charset="0"/>
              </a:rPr>
              <a:t>...</a:t>
            </a:r>
          </a:p>
          <a:p>
            <a:pPr>
              <a:lnSpc>
                <a:spcPct val="80000"/>
              </a:lnSpc>
              <a:buFontTx/>
              <a:buNone/>
            </a:pPr>
            <a:r>
              <a:rPr lang="en-GB" sz="1800">
                <a:latin typeface="Courier New" pitchFamily="49" charset="0"/>
              </a:rPr>
              <a:t>  &lt;/info&gt;</a:t>
            </a:r>
          </a:p>
          <a:p>
            <a:pPr>
              <a:lnSpc>
                <a:spcPct val="80000"/>
              </a:lnSpc>
              <a:buFontTx/>
              <a:buNone/>
            </a:pPr>
            <a:r>
              <a:rPr lang="en-GB" sz="1800">
                <a:latin typeface="Courier New" pitchFamily="49" charset="0"/>
              </a:rPr>
              <a:t>&lt;/alert&gt;</a:t>
            </a:r>
          </a:p>
          <a:p>
            <a:pPr>
              <a:lnSpc>
                <a:spcPct val="80000"/>
              </a:lnSpc>
              <a:buFontTx/>
              <a:buNone/>
            </a:pPr>
            <a:endParaRPr lang="en-GB" sz="1800">
              <a:latin typeface="Courier New" pitchFamily="49" charset="0"/>
            </a:endParaRPr>
          </a:p>
        </p:txBody>
      </p:sp>
      <p:sp>
        <p:nvSpPr>
          <p:cNvPr id="16391" name="Rectangle 7"/>
          <p:cNvSpPr>
            <a:spLocks noChangeArrowheads="1"/>
          </p:cNvSpPr>
          <p:nvPr/>
        </p:nvSpPr>
        <p:spPr bwMode="auto">
          <a:xfrm>
            <a:off x="395288" y="3644900"/>
            <a:ext cx="8424862" cy="2447925"/>
          </a:xfrm>
          <a:prstGeom prst="rect">
            <a:avLst/>
          </a:prstGeom>
          <a:solidFill>
            <a:srgbClr val="CCFFCC"/>
          </a:solidFill>
          <a:ln w="9525">
            <a:solidFill>
              <a:schemeClr val="tx1"/>
            </a:solidFill>
            <a:miter lim="800000"/>
            <a:headEnd/>
            <a:tailEnd/>
          </a:ln>
          <a:effectLst/>
        </p:spPr>
        <p:txBody>
          <a:bodyPr/>
          <a:lstStyle/>
          <a:p>
            <a:pPr marL="342900" indent="-342900">
              <a:lnSpc>
                <a:spcPct val="80000"/>
              </a:lnSpc>
              <a:spcBef>
                <a:spcPct val="20000"/>
              </a:spcBef>
            </a:pPr>
            <a:r>
              <a:rPr lang="en-GB" sz="1800" b="1">
                <a:latin typeface="Courier New" pitchFamily="49" charset="0"/>
              </a:rPr>
              <a:t>&lt;SOH&gt;\r\n\rnnn\r\r\n[ABH]\r\r\n</a:t>
            </a:r>
          </a:p>
          <a:p>
            <a:pPr marL="342900" indent="-342900">
              <a:lnSpc>
                <a:spcPct val="80000"/>
              </a:lnSpc>
              <a:spcBef>
                <a:spcPct val="20000"/>
              </a:spcBef>
            </a:pPr>
            <a:r>
              <a:rPr lang="en-GB" sz="1800">
                <a:latin typeface="Courier New" pitchFamily="49" charset="0"/>
              </a:rPr>
              <a:t>&lt;?xml version = "1.0" encoding = "UTF-8"?&gt;</a:t>
            </a:r>
          </a:p>
          <a:p>
            <a:pPr marL="342900" indent="-342900">
              <a:lnSpc>
                <a:spcPct val="80000"/>
              </a:lnSpc>
              <a:spcBef>
                <a:spcPct val="20000"/>
              </a:spcBef>
            </a:pPr>
            <a:r>
              <a:rPr lang="en-GB" sz="1800">
                <a:latin typeface="Courier New" pitchFamily="49" charset="0"/>
              </a:rPr>
              <a:t>&lt;?xml-stylesheet type="text/xsl“ href="cap_alert_eum.xsl"?&gt;</a:t>
            </a:r>
          </a:p>
          <a:p>
            <a:pPr marL="342900" indent="-342900">
              <a:lnSpc>
                <a:spcPct val="80000"/>
              </a:lnSpc>
              <a:spcBef>
                <a:spcPct val="20000"/>
              </a:spcBef>
            </a:pPr>
            <a:r>
              <a:rPr lang="en-GB" sz="1800">
                <a:latin typeface="Courier New" pitchFamily="49" charset="0"/>
              </a:rPr>
              <a:t>&lt;alert xmlns = "urn:oasis:names:tc:emergency:cap:1.1"&gt;</a:t>
            </a:r>
          </a:p>
          <a:p>
            <a:pPr marL="342900" indent="-342900">
              <a:lnSpc>
                <a:spcPct val="80000"/>
              </a:lnSpc>
              <a:spcBef>
                <a:spcPct val="20000"/>
              </a:spcBef>
            </a:pPr>
            <a:r>
              <a:rPr lang="en-GB" sz="1800">
                <a:latin typeface="Courier New" pitchFamily="49" charset="0"/>
              </a:rPr>
              <a:t>  &lt;identifier&gt;EUM.MET09.VASH.1&lt;/identifier&gt;</a:t>
            </a:r>
          </a:p>
          <a:p>
            <a:pPr marL="342900" indent="-342900">
              <a:lnSpc>
                <a:spcPct val="80000"/>
              </a:lnSpc>
              <a:spcBef>
                <a:spcPct val="20000"/>
              </a:spcBef>
            </a:pPr>
            <a:r>
              <a:rPr lang="en-GB" sz="1800">
                <a:latin typeface="Courier New" pitchFamily="49" charset="0"/>
              </a:rPr>
              <a:t>...</a:t>
            </a:r>
          </a:p>
          <a:p>
            <a:pPr marL="342900" indent="-342900">
              <a:lnSpc>
                <a:spcPct val="80000"/>
              </a:lnSpc>
              <a:spcBef>
                <a:spcPct val="20000"/>
              </a:spcBef>
            </a:pPr>
            <a:r>
              <a:rPr lang="en-GB" sz="1800">
                <a:latin typeface="Courier New" pitchFamily="49" charset="0"/>
              </a:rPr>
              <a:t>  &lt;/info&gt;</a:t>
            </a:r>
          </a:p>
          <a:p>
            <a:pPr marL="342900" indent="-342900">
              <a:lnSpc>
                <a:spcPct val="80000"/>
              </a:lnSpc>
              <a:spcBef>
                <a:spcPct val="20000"/>
              </a:spcBef>
            </a:pPr>
            <a:r>
              <a:rPr lang="en-GB" sz="1800">
                <a:latin typeface="Courier New" pitchFamily="49" charset="0"/>
              </a:rPr>
              <a:t>&lt;/alert&gt;</a:t>
            </a:r>
          </a:p>
          <a:p>
            <a:pPr marL="342900" indent="-342900">
              <a:lnSpc>
                <a:spcPct val="80000"/>
              </a:lnSpc>
              <a:spcBef>
                <a:spcPct val="20000"/>
              </a:spcBef>
            </a:pPr>
            <a:r>
              <a:rPr lang="en-GB" sz="1800" b="1">
                <a:latin typeface="Courier New" pitchFamily="49" charset="0"/>
              </a:rPr>
              <a:t>\r\r\n&lt;ETX&gt;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GB" dirty="0" smtClean="0"/>
              <a:t>ET-OI Meeting</a:t>
            </a:r>
          </a:p>
          <a:p>
            <a:r>
              <a:rPr lang="en-GB" dirty="0" smtClean="0"/>
              <a:t>WMO, Geneva</a:t>
            </a:r>
          </a:p>
          <a:p>
            <a:r>
              <a:rPr lang="en-GB" dirty="0" smtClean="0"/>
              <a:t>September 2010</a:t>
            </a:r>
            <a:endParaRPr lang="en-GB" dirty="0"/>
          </a:p>
        </p:txBody>
      </p:sp>
      <p:sp>
        <p:nvSpPr>
          <p:cNvPr id="19458" name="Rectangle 2"/>
          <p:cNvSpPr>
            <a:spLocks noGrp="1" noChangeArrowheads="1"/>
          </p:cNvSpPr>
          <p:nvPr>
            <p:ph type="title"/>
          </p:nvPr>
        </p:nvSpPr>
        <p:spPr>
          <a:xfrm>
            <a:off x="683568" y="332656"/>
            <a:ext cx="7772400" cy="1143000"/>
          </a:xfrm>
        </p:spPr>
        <p:txBody>
          <a:bodyPr/>
          <a:lstStyle/>
          <a:p>
            <a:r>
              <a:rPr lang="en-GB" sz="4000" dirty="0"/>
              <a:t>Abbreviated Bulletin Headers for CAP</a:t>
            </a:r>
          </a:p>
        </p:txBody>
      </p:sp>
      <p:pic>
        <p:nvPicPr>
          <p:cNvPr id="19460" name="Picture 4"/>
          <p:cNvPicPr>
            <a:picLocks noChangeAspect="1" noChangeArrowheads="1"/>
          </p:cNvPicPr>
          <p:nvPr>
            <p:ph type="body" idx="1"/>
          </p:nvPr>
        </p:nvPicPr>
        <p:blipFill>
          <a:blip r:embed="rId2" cstate="print"/>
          <a:srcRect/>
          <a:stretch>
            <a:fillRect/>
          </a:stretch>
        </p:blipFill>
        <p:spPr>
          <a:xfrm>
            <a:off x="899592" y="2060848"/>
            <a:ext cx="7704137" cy="746125"/>
          </a:xfrm>
          <a:noFill/>
          <a:ln/>
        </p:spPr>
      </p:pic>
      <p:sp>
        <p:nvSpPr>
          <p:cNvPr id="19461" name="Text Box 5"/>
          <p:cNvSpPr txBox="1">
            <a:spLocks noChangeArrowheads="1"/>
          </p:cNvSpPr>
          <p:nvPr/>
        </p:nvSpPr>
        <p:spPr bwMode="auto">
          <a:xfrm>
            <a:off x="899592" y="1556792"/>
            <a:ext cx="2714625" cy="457200"/>
          </a:xfrm>
          <a:prstGeom prst="rect">
            <a:avLst/>
          </a:prstGeom>
          <a:noFill/>
          <a:ln w="9525">
            <a:noFill/>
            <a:miter lim="800000"/>
            <a:headEnd/>
            <a:tailEnd/>
          </a:ln>
          <a:effectLst/>
        </p:spPr>
        <p:txBody>
          <a:bodyPr wrap="none">
            <a:spAutoFit/>
          </a:bodyPr>
          <a:lstStyle/>
          <a:p>
            <a:r>
              <a:rPr lang="en-GB" dirty="0"/>
              <a:t>ABHs have the form</a:t>
            </a:r>
          </a:p>
        </p:txBody>
      </p:sp>
      <p:sp>
        <p:nvSpPr>
          <p:cNvPr id="19462" name="Text Box 6"/>
          <p:cNvSpPr txBox="1">
            <a:spLocks noChangeArrowheads="1"/>
          </p:cNvSpPr>
          <p:nvPr/>
        </p:nvSpPr>
        <p:spPr bwMode="auto">
          <a:xfrm>
            <a:off x="755576" y="2924944"/>
            <a:ext cx="6975475" cy="2657475"/>
          </a:xfrm>
          <a:prstGeom prst="rect">
            <a:avLst/>
          </a:prstGeom>
          <a:solidFill>
            <a:srgbClr val="FFFF99"/>
          </a:solidFill>
          <a:ln w="9525">
            <a:solidFill>
              <a:schemeClr val="tx1"/>
            </a:solidFill>
            <a:miter lim="800000"/>
            <a:headEnd/>
            <a:tailEnd/>
          </a:ln>
          <a:effectLst/>
        </p:spPr>
        <p:txBody>
          <a:bodyPr wrap="none">
            <a:spAutoFit/>
          </a:bodyPr>
          <a:lstStyle/>
          <a:p>
            <a:r>
              <a:rPr lang="en-GB" dirty="0"/>
              <a:t>For volcanic ash data in CAP, this could be:</a:t>
            </a:r>
          </a:p>
          <a:p>
            <a:r>
              <a:rPr lang="en-GB" dirty="0">
                <a:latin typeface="Courier New" pitchFamily="49" charset="0"/>
              </a:rPr>
              <a:t>T</a:t>
            </a:r>
            <a:r>
              <a:rPr lang="en-GB" baseline="-25000" dirty="0">
                <a:latin typeface="Courier New" pitchFamily="49" charset="0"/>
              </a:rPr>
              <a:t>1</a:t>
            </a:r>
            <a:r>
              <a:rPr lang="en-GB" dirty="0">
                <a:latin typeface="Courier New" pitchFamily="49" charset="0"/>
              </a:rPr>
              <a:t> = W</a:t>
            </a:r>
            <a:r>
              <a:rPr lang="en-GB" dirty="0"/>
              <a:t> [Warning]</a:t>
            </a:r>
          </a:p>
          <a:p>
            <a:r>
              <a:rPr lang="en-GB" dirty="0">
                <a:latin typeface="Courier New" pitchFamily="49" charset="0"/>
              </a:rPr>
              <a:t>T</a:t>
            </a:r>
            <a:r>
              <a:rPr lang="en-GB" baseline="-25000" dirty="0">
                <a:latin typeface="Courier New" pitchFamily="49" charset="0"/>
              </a:rPr>
              <a:t>2</a:t>
            </a:r>
            <a:r>
              <a:rPr lang="en-GB" dirty="0">
                <a:latin typeface="Courier New" pitchFamily="49" charset="0"/>
              </a:rPr>
              <a:t> = </a:t>
            </a:r>
            <a:r>
              <a:rPr lang="en-GB" dirty="0" smtClean="0">
                <a:latin typeface="Courier New" pitchFamily="49" charset="0"/>
              </a:rPr>
              <a:t>V</a:t>
            </a:r>
            <a:r>
              <a:rPr lang="en-GB" dirty="0" smtClean="0"/>
              <a:t> </a:t>
            </a:r>
            <a:r>
              <a:rPr lang="en-GB" dirty="0"/>
              <a:t>[Volcanic ash clouds (SIGMET)] or O [Other]</a:t>
            </a:r>
          </a:p>
          <a:p>
            <a:r>
              <a:rPr lang="en-GB" dirty="0">
                <a:latin typeface="Courier New" pitchFamily="49" charset="0"/>
              </a:rPr>
              <a:t>A</a:t>
            </a:r>
            <a:r>
              <a:rPr lang="en-GB" baseline="-25000" dirty="0">
                <a:latin typeface="Courier New" pitchFamily="49" charset="0"/>
              </a:rPr>
              <a:t>1</a:t>
            </a:r>
            <a:r>
              <a:rPr lang="en-GB" dirty="0">
                <a:latin typeface="Courier New" pitchFamily="49" charset="0"/>
              </a:rPr>
              <a:t>A</a:t>
            </a:r>
            <a:r>
              <a:rPr lang="en-GB" baseline="-25000" dirty="0">
                <a:latin typeface="Courier New" pitchFamily="49" charset="0"/>
              </a:rPr>
              <a:t>2</a:t>
            </a:r>
            <a:r>
              <a:rPr lang="en-GB" dirty="0">
                <a:latin typeface="Courier New" pitchFamily="49" charset="0"/>
              </a:rPr>
              <a:t> = NT</a:t>
            </a:r>
            <a:r>
              <a:rPr lang="en-GB" dirty="0"/>
              <a:t> [North Atlantic area, case dependent]</a:t>
            </a:r>
          </a:p>
          <a:p>
            <a:r>
              <a:rPr lang="en-GB" dirty="0">
                <a:latin typeface="Courier New" pitchFamily="49" charset="0"/>
              </a:rPr>
              <a:t>ii = 01</a:t>
            </a:r>
            <a:r>
              <a:rPr lang="en-GB" dirty="0"/>
              <a:t> [Essential data as per WMO </a:t>
            </a:r>
            <a:r>
              <a:rPr lang="en-GB" dirty="0" err="1"/>
              <a:t>Resn</a:t>
            </a:r>
            <a:r>
              <a:rPr lang="en-GB" dirty="0"/>
              <a:t>. 40]</a:t>
            </a:r>
            <a:endParaRPr lang="en-GB" dirty="0">
              <a:latin typeface="Courier New" pitchFamily="49" charset="0"/>
            </a:endParaRPr>
          </a:p>
          <a:p>
            <a:r>
              <a:rPr lang="en-GB" dirty="0">
                <a:latin typeface="Courier New" pitchFamily="49" charset="0"/>
              </a:rPr>
              <a:t>CCCC = EUMG</a:t>
            </a:r>
            <a:r>
              <a:rPr lang="en-GB" dirty="0"/>
              <a:t> [EUMETSAT/MSG]</a:t>
            </a:r>
          </a:p>
          <a:p>
            <a:r>
              <a:rPr lang="en-GB" dirty="0" err="1">
                <a:latin typeface="Courier New" pitchFamily="49" charset="0"/>
              </a:rPr>
              <a:t>YYGGgg</a:t>
            </a:r>
            <a:r>
              <a:rPr lang="en-GB" dirty="0">
                <a:latin typeface="Courier New" pitchFamily="49" charset="0"/>
              </a:rPr>
              <a:t> = 091345</a:t>
            </a:r>
            <a:r>
              <a:rPr lang="en-GB" dirty="0"/>
              <a:t> [date &amp; time, case dependent]</a:t>
            </a:r>
          </a:p>
        </p:txBody>
      </p:sp>
      <p:sp>
        <p:nvSpPr>
          <p:cNvPr id="7" name="TextBox 6"/>
          <p:cNvSpPr txBox="1"/>
          <p:nvPr/>
        </p:nvSpPr>
        <p:spPr>
          <a:xfrm>
            <a:off x="683568" y="5733256"/>
            <a:ext cx="7704856" cy="461665"/>
          </a:xfrm>
          <a:prstGeom prst="rect">
            <a:avLst/>
          </a:prstGeom>
          <a:noFill/>
        </p:spPr>
        <p:txBody>
          <a:bodyPr wrap="square" rtlCol="0">
            <a:spAutoFit/>
          </a:bodyPr>
          <a:lstStyle/>
          <a:p>
            <a:r>
              <a:rPr lang="en-GB" sz="1200" dirty="0" smtClean="0"/>
              <a:t>Several choices of T</a:t>
            </a:r>
            <a:r>
              <a:rPr lang="en-GB" sz="1200" baseline="-25000" dirty="0" smtClean="0"/>
              <a:t>1</a:t>
            </a:r>
            <a:r>
              <a:rPr lang="en-GB" sz="1200" dirty="0" smtClean="0"/>
              <a:t>T</a:t>
            </a:r>
            <a:r>
              <a:rPr lang="en-GB" sz="1200" baseline="-25000" dirty="0" smtClean="0"/>
              <a:t>2</a:t>
            </a:r>
            <a:r>
              <a:rPr lang="en-GB" sz="1200" dirty="0" smtClean="0"/>
              <a:t> have been considered, including WV, FX, WX and WO.  It is important that the data are not confused for an existing product.  The most recent suggestion, after consultation with, among others,  ICAO is T</a:t>
            </a:r>
            <a:r>
              <a:rPr lang="en-GB" sz="1200" baseline="-25000" dirty="0" smtClean="0"/>
              <a:t>1</a:t>
            </a:r>
            <a:r>
              <a:rPr lang="en-GB" sz="1200" dirty="0" smtClean="0"/>
              <a:t>T</a:t>
            </a:r>
            <a:r>
              <a:rPr lang="en-GB" sz="1200" baseline="-25000" dirty="0" smtClean="0"/>
              <a:t>2</a:t>
            </a:r>
            <a:r>
              <a:rPr lang="en-GB" sz="1200" dirty="0" smtClean="0"/>
              <a:t> = WO.</a:t>
            </a:r>
            <a:endParaRPr lang="en-GB"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1"/>
          <p:cNvSpPr>
            <a:spLocks noGrp="1"/>
          </p:cNvSpPr>
          <p:nvPr>
            <p:ph type="ftr" sz="quarter" idx="10"/>
          </p:nvPr>
        </p:nvSpPr>
        <p:spPr/>
        <p:txBody>
          <a:bodyPr/>
          <a:lstStyle/>
          <a:p>
            <a:r>
              <a:rPr lang="en-GB" dirty="0" smtClean="0"/>
              <a:t>ET-OI Meeting</a:t>
            </a:r>
          </a:p>
          <a:p>
            <a:r>
              <a:rPr lang="en-GB" dirty="0" smtClean="0"/>
              <a:t>WMO, Geneva</a:t>
            </a:r>
          </a:p>
          <a:p>
            <a:r>
              <a:rPr lang="en-GB" dirty="0" smtClean="0"/>
              <a:t>September 2010</a:t>
            </a:r>
            <a:endParaRPr lang="en-GB" dirty="0"/>
          </a:p>
        </p:txBody>
      </p:sp>
      <p:pic>
        <p:nvPicPr>
          <p:cNvPr id="20485" name="Picture 5" descr="screen"/>
          <p:cNvPicPr>
            <a:picLocks noChangeAspect="1" noChangeArrowheads="1"/>
          </p:cNvPicPr>
          <p:nvPr/>
        </p:nvPicPr>
        <p:blipFill>
          <a:blip r:embed="rId2" cstate="print"/>
          <a:srcRect/>
          <a:stretch>
            <a:fillRect/>
          </a:stretch>
        </p:blipFill>
        <p:spPr bwMode="auto">
          <a:xfrm>
            <a:off x="539750" y="549275"/>
            <a:ext cx="4078288" cy="5518150"/>
          </a:xfrm>
          <a:prstGeom prst="rect">
            <a:avLst/>
          </a:prstGeom>
          <a:noFill/>
        </p:spPr>
      </p:pic>
      <p:sp>
        <p:nvSpPr>
          <p:cNvPr id="20487" name="Text Box 7"/>
          <p:cNvSpPr txBox="1">
            <a:spLocks noChangeArrowheads="1"/>
          </p:cNvSpPr>
          <p:nvPr/>
        </p:nvSpPr>
        <p:spPr bwMode="auto">
          <a:xfrm>
            <a:off x="5148263" y="2133600"/>
            <a:ext cx="3529012" cy="2654300"/>
          </a:xfrm>
          <a:prstGeom prst="rect">
            <a:avLst/>
          </a:prstGeom>
          <a:noFill/>
          <a:ln w="9525">
            <a:noFill/>
            <a:miter lim="800000"/>
            <a:headEnd/>
            <a:tailEnd/>
          </a:ln>
          <a:effectLst/>
        </p:spPr>
        <p:txBody>
          <a:bodyPr>
            <a:spAutoFit/>
          </a:bodyPr>
          <a:lstStyle/>
          <a:p>
            <a:r>
              <a:rPr lang="en-GB" sz="2800"/>
              <a:t>Sample web page containing a volcanic ash CAP message</a:t>
            </a:r>
          </a:p>
          <a:p>
            <a:endParaRPr lang="en-GB" sz="2800"/>
          </a:p>
          <a:p>
            <a:r>
              <a:rPr lang="en-GB" sz="2800"/>
              <a:t>Display is style sheet dependent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0"/>
          </p:nvPr>
        </p:nvSpPr>
        <p:spPr/>
        <p:txBody>
          <a:bodyPr/>
          <a:lstStyle/>
          <a:p>
            <a:r>
              <a:rPr lang="en-GB" dirty="0" smtClean="0"/>
              <a:t>ET-OI Meeting</a:t>
            </a:r>
          </a:p>
          <a:p>
            <a:r>
              <a:rPr lang="en-GB" dirty="0" smtClean="0"/>
              <a:t>WMO, Geneva</a:t>
            </a:r>
          </a:p>
          <a:p>
            <a:r>
              <a:rPr lang="en-GB" dirty="0" smtClean="0"/>
              <a:t>September 2010</a:t>
            </a:r>
            <a:endParaRPr lang="en-GB" dirty="0"/>
          </a:p>
        </p:txBody>
      </p:sp>
      <p:sp>
        <p:nvSpPr>
          <p:cNvPr id="18434" name="Rectangle 2"/>
          <p:cNvSpPr>
            <a:spLocks noGrp="1" noChangeArrowheads="1"/>
          </p:cNvSpPr>
          <p:nvPr>
            <p:ph type="title"/>
          </p:nvPr>
        </p:nvSpPr>
        <p:spPr>
          <a:xfrm>
            <a:off x="684213" y="476250"/>
            <a:ext cx="7772400" cy="1143000"/>
          </a:xfrm>
        </p:spPr>
        <p:txBody>
          <a:bodyPr/>
          <a:lstStyle/>
          <a:p>
            <a:r>
              <a:rPr lang="en-GB" dirty="0"/>
              <a:t>Conclusion</a:t>
            </a:r>
          </a:p>
        </p:txBody>
      </p:sp>
      <p:sp>
        <p:nvSpPr>
          <p:cNvPr id="18435" name="Rectangle 3"/>
          <p:cNvSpPr>
            <a:spLocks noGrp="1" noChangeArrowheads="1"/>
          </p:cNvSpPr>
          <p:nvPr>
            <p:ph type="body" sz="half" idx="2"/>
          </p:nvPr>
        </p:nvSpPr>
        <p:spPr>
          <a:xfrm>
            <a:off x="684213" y="1773238"/>
            <a:ext cx="7705725" cy="4319587"/>
          </a:xfrm>
          <a:solidFill>
            <a:srgbClr val="CCFFCC"/>
          </a:solidFill>
          <a:ln>
            <a:solidFill>
              <a:schemeClr val="tx1"/>
            </a:solidFill>
          </a:ln>
        </p:spPr>
        <p:txBody>
          <a:bodyPr/>
          <a:lstStyle/>
          <a:p>
            <a:r>
              <a:rPr lang="en-GB" sz="2800"/>
              <a:t>The intrinsic standardisation of CAP ensures syntactic and semantic interoperability of the data</a:t>
            </a:r>
          </a:p>
          <a:p>
            <a:r>
              <a:rPr lang="en-GB" sz="2800"/>
              <a:t>CAP messages can supply the GTS community with information which can be understood and used in a variety of applications and disciplines</a:t>
            </a:r>
          </a:p>
          <a:p>
            <a:r>
              <a:rPr lang="en-GB" sz="2800"/>
              <a:t>Dissemination of volcanic ash products using CAP on the GTS and via EUMETCast/GEONETCast allows one product to meet the requirements of different groups of users</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562</TotalTime>
  <Words>625</Words>
  <Application>Microsoft Office PowerPoint</Application>
  <PresentationFormat>On-screen Show (4:3)</PresentationFormat>
  <Paragraphs>107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Times New Roman</vt:lpstr>
      <vt:lpstr>Arial</vt:lpstr>
      <vt:lpstr>Courier New</vt:lpstr>
      <vt:lpstr>Default Design</vt:lpstr>
      <vt:lpstr>CAP over the GTS  (WMO's Global Telecommunication System) </vt:lpstr>
      <vt:lpstr>Distribution of satellite products</vt:lpstr>
      <vt:lpstr>Distribution mechanisms</vt:lpstr>
      <vt:lpstr>Volcanic Ash Detection</vt:lpstr>
      <vt:lpstr>Volcanic Ash on EUMETCast</vt:lpstr>
      <vt:lpstr>Volcanic Ash on GTS</vt:lpstr>
      <vt:lpstr>Wrapping of CAP for GTS</vt:lpstr>
      <vt:lpstr>Abbreviated Bulletin Headers for CAP</vt:lpstr>
      <vt:lpstr>Slide 9</vt:lpstr>
      <vt:lpstr>Conclusion</vt:lpstr>
    </vt:vector>
  </TitlesOfParts>
  <Company>EUMETSAT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Simon Elliott</dc:creator>
  <cp:lastModifiedBy>Simon Elliott</cp:lastModifiedBy>
  <cp:revision>30</cp:revision>
  <dcterms:created xsi:type="dcterms:W3CDTF">2004-07-29T15:04:05Z</dcterms:created>
  <dcterms:modified xsi:type="dcterms:W3CDTF">2010-09-17T11:15:02Z</dcterms:modified>
</cp:coreProperties>
</file>