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7"/>
  </p:notesMasterIdLst>
  <p:sldIdLst>
    <p:sldId id="367" r:id="rId2"/>
    <p:sldId id="344" r:id="rId3"/>
    <p:sldId id="345" r:id="rId4"/>
    <p:sldId id="351" r:id="rId5"/>
    <p:sldId id="368" r:id="rId6"/>
  </p:sldIdLst>
  <p:sldSz cx="9144000" cy="6858000" type="screen4x3"/>
  <p:notesSz cx="6858000" cy="9144000"/>
  <p:embeddedFontLst>
    <p:embeddedFont>
      <p:font typeface="Wingdings 2" panose="05020102010507070707" pitchFamily="18" charset="2"/>
      <p:regular r:id="rId8"/>
    </p:embeddedFont>
    <p:embeddedFont>
      <p:font typeface="宋体" panose="02010600030101010101" pitchFamily="2" charset="-122"/>
      <p:regular r:id="rId9"/>
    </p:embeddedFont>
    <p:embeddedFont>
      <p:font typeface="Constantia" panose="02030602050306030303" pitchFamily="18" charset="0"/>
      <p:regular r:id="rId10"/>
      <p:bold r:id="rId11"/>
      <p:italic r:id="rId12"/>
      <p:boldItalic r:id="rId13"/>
    </p:embeddedFont>
    <p:embeddedFont>
      <p:font typeface="Cooper Black" panose="0208090404030B020404" pitchFamily="18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9900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74" autoAdjust="0"/>
  </p:normalViewPr>
  <p:slideViewPr>
    <p:cSldViewPr snapToGrid="0">
      <p:cViewPr>
        <p:scale>
          <a:sx n="45" d="100"/>
          <a:sy n="45" d="100"/>
        </p:scale>
        <p:origin x="-1890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247D318-604B-4D88-B076-29BA5EF13264}" type="datetimeFigureOut">
              <a:rPr lang="fr-FR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E848A9-3828-425A-B34B-0D09C989C00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3164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D8AAF1-1B25-46BF-87C3-0A5A346D083C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BA4AE0-3DE7-4ABD-A63A-DB5D80045E7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8B18BC-91EC-41D0-881F-408F279F0F4F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302D30-A753-4CD4-9DBB-FD3BE0AAB2D4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244BA2-5784-4185-9370-D53D600EDC63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64DC6-B8DE-4890-A4CD-FFDDDB82C8C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A5B025-FF58-4EB6-AC86-43748E8CF8ED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116D9-C4E3-474E-8A85-DE7DC4EE0578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44EDEA-648D-40DD-B01F-7A802EBCA329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400D2-2FB1-4318-9413-BB9A5F53FF34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BC3007-AE63-43F6-A4D0-EADAD2042AEB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CD6306-FAC7-46A8-ABAD-5B242727AEA1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D97ACF-30BF-45C2-B74B-4CBA99E33BCB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0BEBDA-D779-470E-98C2-DA35664C5DB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DEEE1F-720E-47E9-9DFE-BC1FCA8C1731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1EDB0C-11D3-422B-ACE6-69219FD9A99C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DAA8E2-7504-40DF-80DD-D832FB92D1B1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CD73BB15-F8D9-4493-B5D4-BB2409EEF872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E20EFE-4155-4E91-9E30-1FB16249F6CF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231F3F-A171-4CEF-9268-CA76B540E07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34C6FA-84AA-4E20-A012-F30DC0283159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0B12CF-B12E-4D12-B0CB-1D8C76B97015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BD5F66BC-9930-4E0A-A2C2-C1A757F526FF}" type="datetime1">
              <a:rPr lang="fr-FR" smtClean="0"/>
              <a:pPr>
                <a:defRPr/>
              </a:pPr>
              <a:t>12/02/2014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 smtClean="0"/>
              <a:t>TECO WIGOS - Dubrovnik</a:t>
            </a:r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C9E32449-FC28-46DB-9C46-07DF0748E542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1599431" y="4146304"/>
            <a:ext cx="6400800" cy="156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4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GISC 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CASABLANCA</a:t>
            </a:r>
          </a:p>
          <a:p>
            <a:pPr algn="ctr">
              <a:defRPr/>
            </a:pP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Status Report</a:t>
            </a:r>
            <a:endParaRPr lang="en-US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0" y="0"/>
          <a:ext cx="3482975" cy="999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Image bitmap" r:id="rId4" imgW="3943901" imgH="800212" progId="PBrush">
                  <p:embed/>
                </p:oleObj>
              </mc:Choice>
              <mc:Fallback>
                <p:oleObj name="Image bitmap" r:id="rId4" imgW="3943901" imgH="800212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3482975" cy="99906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496389" y="1502229"/>
            <a:ext cx="8138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Expert Team on WIS </a:t>
            </a:r>
            <a:r>
              <a:rPr lang="en-US" sz="2400" b="1" dirty="0" err="1"/>
              <a:t>Centres</a:t>
            </a:r>
            <a:r>
              <a:rPr lang="en-US" sz="2400" b="1" dirty="0"/>
              <a:t> Task Team on GISCs </a:t>
            </a:r>
            <a:endParaRPr lang="en-US" sz="2400" b="1" dirty="0" smtClean="0"/>
          </a:p>
          <a:p>
            <a:pPr algn="ctr"/>
            <a:r>
              <a:rPr lang="en-US" sz="2400" b="1" dirty="0" smtClean="0"/>
              <a:t>(</a:t>
            </a:r>
            <a:r>
              <a:rPr lang="en-US" sz="2400" b="1" dirty="0"/>
              <a:t>ET-WISC/TT-GISC)</a:t>
            </a:r>
            <a:br>
              <a:rPr lang="en-US" sz="2400" b="1" dirty="0"/>
            </a:br>
            <a:r>
              <a:rPr lang="en-US" sz="2400" b="1" dirty="0"/>
              <a:t>Toulouse, France 12-14 February 2014</a:t>
            </a:r>
            <a:endParaRPr lang="fr-FR" sz="2400" dirty="0"/>
          </a:p>
          <a:p>
            <a:pPr algn="ctr"/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5342710" y="6296297"/>
            <a:ext cx="3605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Submitted by:</a:t>
            </a:r>
            <a:r>
              <a:rPr lang="en-US" dirty="0"/>
              <a:t> </a:t>
            </a:r>
            <a:r>
              <a:rPr lang="en-US" dirty="0" err="1" smtClean="0"/>
              <a:t>Rabia</a:t>
            </a:r>
            <a:r>
              <a:rPr lang="en-US" dirty="0" smtClean="0"/>
              <a:t> </a:t>
            </a:r>
            <a:r>
              <a:rPr lang="en-US" dirty="0" err="1" smtClean="0"/>
              <a:t>Merrouchi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693367" y="2888343"/>
            <a:ext cx="39449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TT-GISC/2014- Agenda Item : 4</a:t>
            </a:r>
          </a:p>
          <a:p>
            <a:pPr algn="ctr"/>
            <a:r>
              <a:rPr lang="en-US" sz="2000" dirty="0" smtClean="0">
                <a:solidFill>
                  <a:srgbClr val="0000FF"/>
                </a:solidFill>
              </a:rPr>
              <a:t>Doc 20</a:t>
            </a:r>
            <a:endParaRPr lang="fr-FR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195944" y="895719"/>
            <a:ext cx="8686799" cy="603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Clr>
                <a:srgbClr val="C00000"/>
              </a:buClr>
              <a:buSzPct val="85000"/>
            </a:pPr>
            <a:r>
              <a:rPr lang="en-US" sz="2800" i="1" dirty="0" smtClean="0">
                <a:solidFill>
                  <a:srgbClr val="0000FF"/>
                </a:solidFill>
                <a:latin typeface="Cooper Black" pitchFamily="18" charset="0"/>
              </a:rPr>
              <a:t>New </a:t>
            </a:r>
            <a:r>
              <a:rPr lang="en-US" sz="2800" i="1" dirty="0">
                <a:solidFill>
                  <a:srgbClr val="0000FF"/>
                </a:solidFill>
                <a:latin typeface="Cooper Black" pitchFamily="18" charset="0"/>
              </a:rPr>
              <a:t>GISC solution fully compliant to </a:t>
            </a:r>
            <a:r>
              <a:rPr lang="en-US" sz="2800" i="1" dirty="0" smtClean="0">
                <a:solidFill>
                  <a:srgbClr val="0000FF"/>
                </a:solidFill>
                <a:latin typeface="Cooper Black" pitchFamily="18" charset="0"/>
              </a:rPr>
              <a:t>WIS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</a:pPr>
            <a:endParaRPr lang="en-US" sz="2400" b="1" i="1" u="sng" dirty="0" smtClean="0"/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sz="2400" dirty="0" smtClean="0"/>
              <a:t>Formal tender launched in December 2013</a:t>
            </a:r>
            <a:r>
              <a:rPr lang="en-US" sz="2400" i="1" dirty="0" smtClean="0"/>
              <a:t>.</a:t>
            </a:r>
            <a:r>
              <a:rPr lang="en-US" sz="2400" i="1" dirty="0" smtClean="0">
                <a:solidFill>
                  <a:srgbClr val="C00000"/>
                </a:solidFill>
              </a:rPr>
              <a:t>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</a:pPr>
            <a:r>
              <a:rPr lang="en-US" sz="2400" i="1" dirty="0" smtClean="0">
                <a:solidFill>
                  <a:srgbClr val="C00000"/>
                </a:solidFill>
              </a:rPr>
              <a:t>             </a:t>
            </a:r>
            <a:r>
              <a:rPr lang="en-US" sz="2000" i="1" dirty="0" smtClean="0">
                <a:solidFill>
                  <a:srgbClr val="0000FF"/>
                </a:solidFill>
              </a:rPr>
              <a:t>(Tendering process is on going) </a:t>
            </a: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400" dirty="0" smtClean="0"/>
              <a:t> Acquirement </a:t>
            </a:r>
            <a:r>
              <a:rPr lang="en-US" sz="2400" dirty="0"/>
              <a:t>and implementation in </a:t>
            </a:r>
            <a:r>
              <a:rPr lang="en-US" sz="2400" dirty="0" smtClean="0"/>
              <a:t>2014,</a:t>
            </a:r>
            <a:endParaRPr lang="en-US" sz="2400" dirty="0"/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400" dirty="0"/>
              <a:t> Redundancy for high </a:t>
            </a:r>
            <a:r>
              <a:rPr lang="en-US" sz="2400" dirty="0" smtClean="0"/>
              <a:t>availability,</a:t>
            </a:r>
            <a:endParaRPr lang="en-US" sz="2400" dirty="0"/>
          </a:p>
          <a:p>
            <a:pPr algn="just"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400" dirty="0"/>
              <a:t> Sufficient internal memory allowing a minimum cache of </a:t>
            </a:r>
            <a:r>
              <a:rPr lang="en-US" sz="2400" dirty="0" smtClean="0"/>
              <a:t>24hrs otherwise the 200TB robotic data storage of the DMN super calculator  can be used.</a:t>
            </a:r>
            <a:endParaRPr lang="en-US" sz="2400" dirty="0"/>
          </a:p>
          <a:p>
            <a:endParaRPr lang="en-US" sz="2800" dirty="0"/>
          </a:p>
          <a:p>
            <a:endParaRPr 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37761" y="1414182"/>
            <a:ext cx="8643938" cy="55245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  <a:defRPr/>
            </a:pPr>
            <a:r>
              <a:rPr lang="en-US" sz="2000" dirty="0" smtClean="0"/>
              <a:t> </a:t>
            </a:r>
            <a:r>
              <a:rPr lang="en-US" sz="2400" dirty="0"/>
              <a:t>Redundant high speed internet connection</a:t>
            </a:r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200" dirty="0"/>
              <a:t>First High Speed Internet connection (FO): </a:t>
            </a:r>
            <a:r>
              <a:rPr lang="en-US" sz="2200" b="1" dirty="0">
                <a:solidFill>
                  <a:srgbClr val="C00000"/>
                </a:solidFill>
              </a:rPr>
              <a:t>4Mbps</a:t>
            </a:r>
            <a:r>
              <a:rPr lang="en-US" sz="2200" dirty="0"/>
              <a:t> with the telecom operator: </a:t>
            </a:r>
            <a:r>
              <a:rPr lang="en-US" sz="2200" dirty="0" err="1"/>
              <a:t>Maroc</a:t>
            </a:r>
            <a:r>
              <a:rPr lang="en-US" sz="2200" dirty="0"/>
              <a:t> </a:t>
            </a:r>
            <a:r>
              <a:rPr lang="en-US" sz="2200" dirty="0" smtClean="0"/>
              <a:t>Telecom</a:t>
            </a:r>
          </a:p>
          <a:p>
            <a:pPr marL="723900" lvl="1" indent="-266700">
              <a:defRPr/>
            </a:pPr>
            <a:r>
              <a:rPr lang="en-US" sz="2200" dirty="0"/>
              <a:t> </a:t>
            </a:r>
            <a:r>
              <a:rPr lang="en-US" sz="2200" dirty="0" smtClean="0"/>
              <a:t>    </a:t>
            </a:r>
            <a:r>
              <a:rPr lang="en-US" sz="2200" dirty="0" smtClean="0">
                <a:solidFill>
                  <a:srgbClr val="0000FF"/>
                </a:solidFill>
              </a:rPr>
              <a:t>upgrade in 2014 to reach a flow rate of 8Mbps</a:t>
            </a:r>
            <a:endParaRPr lang="fr-FR" sz="2200" dirty="0">
              <a:solidFill>
                <a:srgbClr val="0000FF"/>
              </a:solidFill>
            </a:endParaRPr>
          </a:p>
          <a:p>
            <a:pPr marL="723900" lvl="1" indent="-266700">
              <a:buFont typeface="Wingdings" pitchFamily="2" charset="2"/>
              <a:buChar char="§"/>
              <a:defRPr/>
            </a:pPr>
            <a:endParaRPr lang="en-US" sz="2200" dirty="0" smtClean="0"/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200" dirty="0" smtClean="0"/>
              <a:t>Redundant </a:t>
            </a:r>
            <a:r>
              <a:rPr lang="en-US" sz="2200" dirty="0"/>
              <a:t>High Speed Internet connection (FO): </a:t>
            </a:r>
            <a:r>
              <a:rPr lang="en-US" sz="2200" b="1" dirty="0">
                <a:solidFill>
                  <a:srgbClr val="C00000"/>
                </a:solidFill>
              </a:rPr>
              <a:t>4Mbps</a:t>
            </a:r>
            <a:r>
              <a:rPr lang="en-US" sz="2200" dirty="0"/>
              <a:t> with the telecom operator: INWI</a:t>
            </a:r>
            <a:endParaRPr lang="fr-FR" sz="2200" dirty="0"/>
          </a:p>
          <a:p>
            <a:pPr marL="723900" lvl="1" indent="-266700">
              <a:buFont typeface="Wingdings" pitchFamily="2" charset="2"/>
              <a:buChar char="§"/>
              <a:defRPr/>
            </a:pPr>
            <a:endParaRPr lang="en-US" sz="2200" dirty="0" smtClean="0"/>
          </a:p>
          <a:p>
            <a:pPr marL="723900" lvl="1" indent="-266700">
              <a:buFont typeface="Wingdings" pitchFamily="2" charset="2"/>
              <a:buChar char="§"/>
              <a:defRPr/>
            </a:pPr>
            <a:r>
              <a:rPr lang="en-US" sz="2200" dirty="0" smtClean="0"/>
              <a:t>Additional ADSL </a:t>
            </a:r>
            <a:r>
              <a:rPr lang="en-US" sz="2200" dirty="0"/>
              <a:t>internet Access: </a:t>
            </a:r>
            <a:r>
              <a:rPr lang="en-US" sz="2200" b="1" dirty="0">
                <a:solidFill>
                  <a:srgbClr val="C00000"/>
                </a:solidFill>
              </a:rPr>
              <a:t>20 Mbps</a:t>
            </a:r>
            <a:endParaRPr lang="fr-FR" sz="2200" b="1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  <a:defRPr/>
            </a:pPr>
            <a:r>
              <a:rPr lang="en-US" sz="2400" dirty="0" smtClean="0"/>
              <a:t> </a:t>
            </a:r>
            <a:r>
              <a:rPr lang="en-US" sz="2400" dirty="0"/>
              <a:t>RMDCN connection (new generation with </a:t>
            </a:r>
            <a:r>
              <a:rPr lang="en-US" sz="2400" b="1" dirty="0">
                <a:solidFill>
                  <a:srgbClr val="0000FF"/>
                </a:solidFill>
              </a:rPr>
              <a:t>2Mbps</a:t>
            </a:r>
            <a:r>
              <a:rPr lang="en-US" sz="2400" dirty="0" smtClean="0"/>
              <a:t>)</a:t>
            </a:r>
          </a:p>
          <a:p>
            <a:pPr lvl="0">
              <a:lnSpc>
                <a:spcPct val="150000"/>
              </a:lnSpc>
              <a:buClr>
                <a:srgbClr val="C00000"/>
              </a:buClr>
              <a:buSzPct val="85000"/>
              <a:buFont typeface="Wingdings" pitchFamily="2" charset="2"/>
              <a:buChar char="q"/>
              <a:defRPr/>
            </a:pPr>
            <a:r>
              <a:rPr lang="en-US" sz="2400" dirty="0" smtClean="0"/>
              <a:t> The traditional and telegraphic connection with RTH Algiers was replaced by an Internet VPN connection. </a:t>
            </a:r>
            <a:r>
              <a:rPr lang="en-US" sz="2200" i="1" dirty="0" smtClean="0">
                <a:solidFill>
                  <a:srgbClr val="0000FF"/>
                </a:solidFill>
              </a:rPr>
              <a:t>The test was also successfully made in January 2014. </a:t>
            </a:r>
            <a:endParaRPr lang="en-US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2607728" y="795864"/>
            <a:ext cx="3911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00FF"/>
                </a:solidFill>
                <a:latin typeface="Cooper Black" pitchFamily="18" charset="0"/>
              </a:rPr>
              <a:t>Telecommunication</a:t>
            </a:r>
          </a:p>
          <a:p>
            <a:endParaRPr lang="fr-FR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582386" y="2385120"/>
            <a:ext cx="804227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4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400" dirty="0" smtClean="0"/>
              <a:t> The NMS of Morocco hold the RA I Sub-Regional  Workshop for WIGOS and WIS for North Africa (November 2013),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4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400" dirty="0" smtClean="0"/>
              <a:t> Training session concerning TDCF migration for Libyan Meteorological Service is planned for 2014.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1037372" y="1185240"/>
            <a:ext cx="739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solidFill>
                  <a:srgbClr val="0000FF"/>
                </a:solidFill>
                <a:latin typeface="Cooper Black" pitchFamily="18" charset="0"/>
              </a:rPr>
              <a:t>GISC workshops and training activities</a:t>
            </a:r>
            <a:endParaRPr lang="fr-FR" sz="2800" i="1" dirty="0" smtClean="0">
              <a:solidFill>
                <a:srgbClr val="0000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261257" y="942397"/>
            <a:ext cx="8673737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NMS of Morocco launched an official tender and to acquire WIS compliant solution to implement the GISC of Casablanca,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</a:t>
            </a:r>
            <a:r>
              <a:rPr lang="en-US" altLang="zh-CN" sz="2000" dirty="0" smtClean="0"/>
              <a:t>GISC Casablanca achieved the migration to RMDCN-NG in Jan 2014 and had increased the rate to reach 2Mbps,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altLang="zh-CN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GISC of Casablanca have sufficient high speed internet connections that could be used internationally,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GISC of Casablanca have replaced successfully , in January 2014, the traditional telegraphic connection (9600 bauds) with RTH Algiers by an Internet VPN connection,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 GISC of Casablanca hold the RA I Sub-Regional Workshop for WIGOS and WIS for North African and west African countries (November 2013)</a:t>
            </a:r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endParaRPr lang="en-US" sz="2000" dirty="0" smtClean="0"/>
          </a:p>
          <a:p>
            <a:pPr algn="just">
              <a:buClr>
                <a:srgbClr val="C00000"/>
              </a:buClr>
              <a:buSzPct val="85000"/>
              <a:buFont typeface="Wingdings" pitchFamily="2" charset="2"/>
              <a:buChar char="q"/>
            </a:pPr>
            <a:r>
              <a:rPr lang="en-US" sz="2000" dirty="0" smtClean="0"/>
              <a:t>Training session concerning TDCF migration for Libyan Meteorological Service is planned for 2014.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3725333" y="626528"/>
            <a:ext cx="18107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 smtClean="0">
                <a:solidFill>
                  <a:srgbClr val="0000FF"/>
                </a:solidFill>
                <a:latin typeface="Cooper Black" pitchFamily="18" charset="0"/>
              </a:rPr>
              <a:t>Summary:</a:t>
            </a:r>
            <a:endParaRPr lang="fr-FR" sz="2400" i="1" dirty="0">
              <a:solidFill>
                <a:srgbClr val="0000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1708</TotalTime>
  <Words>293</Words>
  <Application>Microsoft Office PowerPoint</Application>
  <PresentationFormat>On-screen Show (4:3)</PresentationFormat>
  <Paragraphs>42</Paragraphs>
  <Slides>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Wingdings</vt:lpstr>
      <vt:lpstr>Wingdings 2</vt:lpstr>
      <vt:lpstr>宋体</vt:lpstr>
      <vt:lpstr>Constantia</vt:lpstr>
      <vt:lpstr>Cooper Black</vt:lpstr>
      <vt:lpstr>Calibri</vt:lpstr>
      <vt:lpstr>Débit</vt:lpstr>
      <vt:lpstr>Image bitmap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bureau</dc:creator>
  <cp:lastModifiedBy>David Thomas</cp:lastModifiedBy>
  <cp:revision>69</cp:revision>
  <dcterms:created xsi:type="dcterms:W3CDTF">2009-03-23T11:50:21Z</dcterms:created>
  <dcterms:modified xsi:type="dcterms:W3CDTF">2014-02-12T20:58:12Z</dcterms:modified>
</cp:coreProperties>
</file>