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83" r:id="rId5"/>
    <p:sldId id="284" r:id="rId6"/>
    <p:sldId id="285" r:id="rId7"/>
    <p:sldId id="286" r:id="rId8"/>
    <p:sldId id="287" r:id="rId9"/>
    <p:sldId id="281" r:id="rId1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AC34"/>
    <a:srgbClr val="E47823"/>
    <a:srgbClr val="0059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22" autoAdjust="0"/>
    <p:restoredTop sz="94604" autoAdjust="0"/>
  </p:normalViewPr>
  <p:slideViewPr>
    <p:cSldViewPr snapToGrid="0" snapToObjects="1">
      <p:cViewPr>
        <p:scale>
          <a:sx n="80" d="100"/>
          <a:sy n="80" d="100"/>
        </p:scale>
        <p:origin x="-1026" y="-72"/>
      </p:cViewPr>
      <p:guideLst>
        <p:guide orient="horz" pos="2160"/>
        <p:guide orient="horz" pos="348"/>
        <p:guide orient="horz" pos="798"/>
        <p:guide orient="horz" pos="1254"/>
        <p:guide orient="horz" pos="910"/>
        <p:guide orient="horz" pos="3067"/>
        <p:guide orient="horz" pos="2432"/>
        <p:guide orient="horz" pos="3916"/>
        <p:guide pos="3120"/>
        <p:guide pos="720"/>
        <p:guide pos="2898"/>
        <p:guide pos="400"/>
        <p:guide pos="856"/>
        <p:guide pos="272"/>
        <p:guide pos="1300"/>
        <p:guide pos="49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768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3877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841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isc.kma.go.kr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Y_desk\기상청\ref\KMA-기상청\ATC201103041117561_65a17909-d174-4040-a7fa-71eca8fc3fe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1" y="244802"/>
            <a:ext cx="9907200" cy="658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>
            <a:spLocks/>
          </p:cNvSpPr>
          <p:nvPr/>
        </p:nvSpPr>
        <p:spPr>
          <a:xfrm>
            <a:off x="-3960" y="6722465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756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756000"/>
            <a:ext cx="9909960" cy="252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663" y="6161112"/>
            <a:ext cx="1628276" cy="430479"/>
          </a:xfrm>
          <a:prstGeom prst="rect">
            <a:avLst/>
          </a:prstGeom>
        </p:spPr>
      </p:pic>
      <p:sp>
        <p:nvSpPr>
          <p:cNvPr id="9" name="Rectangle 5"/>
          <p:cNvSpPr/>
          <p:nvPr/>
        </p:nvSpPr>
        <p:spPr>
          <a:xfrm>
            <a:off x="868675" y="1530941"/>
            <a:ext cx="8593263" cy="2259080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>
              <a:lnSpc>
                <a:spcPct val="110000"/>
              </a:lnSpc>
            </a:pPr>
            <a:r>
              <a:rPr lang="en-US" sz="40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GISC Seoul </a:t>
            </a:r>
            <a:r>
              <a:rPr lang="en-US" sz="40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Status</a:t>
            </a:r>
          </a:p>
          <a:p>
            <a:pPr lvl="0" algn="ctr">
              <a:lnSpc>
                <a:spcPct val="110000"/>
              </a:lnSpc>
            </a:pPr>
            <a:r>
              <a:rPr lang="en-US" sz="32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Doc 26</a:t>
            </a:r>
            <a:endParaRPr lang="en-US" sz="3200" b="1" dirty="0" smtClean="0">
              <a:solidFill>
                <a:schemeClr val="tx2">
                  <a:lumMod val="40000"/>
                  <a:lumOff val="60000"/>
                </a:schemeClr>
              </a:solidFill>
              <a:latin typeface="BL Frutiger Black" charset="0"/>
              <a:ea typeface="ＭＳ Ｐゴシック" charset="0"/>
              <a:cs typeface="BL Frutiger Black" charset="0"/>
              <a:sym typeface="BL Frutiger Black" charset="0"/>
            </a:endParaRPr>
          </a:p>
          <a:p>
            <a:pPr lvl="0" algn="r">
              <a:lnSpc>
                <a:spcPct val="110000"/>
              </a:lnSpc>
            </a:pPr>
            <a:r>
              <a:rPr lang="en-US" altLang="ko-KR" sz="2800" b="1" dirty="0" smtClean="0">
                <a:solidFill>
                  <a:srgbClr val="FFC000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http://gisc.kma.go.kr</a:t>
            </a:r>
            <a:endParaRPr lang="en-US" altLang="ko-KR" sz="2800" b="1" dirty="0" smtClean="0">
              <a:solidFill>
                <a:srgbClr val="FFC000"/>
              </a:solidFill>
              <a:latin typeface="BL Frutiger Black" charset="0"/>
              <a:ea typeface="ＭＳ Ｐゴシック" charset="0"/>
              <a:sym typeface="BL Frutiger Black" charset="0"/>
              <a:hlinkClick r:id="rId5"/>
            </a:endParaRPr>
          </a:p>
          <a:p>
            <a:pPr lvl="0" algn="r">
              <a:lnSpc>
                <a:spcPct val="110000"/>
              </a:lnSpc>
            </a:pPr>
            <a:endParaRPr lang="en-US" altLang="ko-KR" sz="2800" b="1" dirty="0">
              <a:solidFill>
                <a:srgbClr val="FFC000"/>
              </a:solidFill>
              <a:latin typeface="Yoon 윤명조 550_TT" pitchFamily="18" charset="-127"/>
              <a:ea typeface="Yoon 윤명조 550_TT" pitchFamily="18" charset="-127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1221378" y="4926917"/>
            <a:ext cx="7667897" cy="1514261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en-US" sz="32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Korea Meteorological Administration</a:t>
            </a:r>
          </a:p>
          <a:p>
            <a:pPr lvl="0" algn="ctr">
              <a:lnSpc>
                <a:spcPct val="110000"/>
              </a:lnSpc>
            </a:pPr>
            <a:r>
              <a:rPr lang="en-US" altLang="ko-KR" sz="32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Republic of Korea</a:t>
            </a:r>
          </a:p>
          <a:p>
            <a:pPr lvl="0" algn="ctr">
              <a:lnSpc>
                <a:spcPct val="110000"/>
              </a:lnSpc>
            </a:pPr>
            <a:r>
              <a:rPr lang="en-US" altLang="ko-KR" sz="20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12 – 14 February 2014</a:t>
            </a:r>
            <a:endParaRPr lang="en-US" altLang="ko-KR" sz="2000" b="1" dirty="0">
              <a:solidFill>
                <a:schemeClr val="bg1"/>
              </a:solidFill>
              <a:latin typeface="Yoon 윤명조 550_TT" pitchFamily="18" charset="-127"/>
              <a:ea typeface="Yoon 윤명조 550_TT" pitchFamily="18" charset="-127"/>
            </a:endParaRPr>
          </a:p>
        </p:txBody>
      </p:sp>
      <p:sp>
        <p:nvSpPr>
          <p:cNvPr id="14" name="Rectangle 5"/>
          <p:cNvSpPr/>
          <p:nvPr/>
        </p:nvSpPr>
        <p:spPr>
          <a:xfrm>
            <a:off x="1341123" y="3795191"/>
            <a:ext cx="7667897" cy="1040285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en-US" altLang="ko-KR" sz="2800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Sung </a:t>
            </a:r>
            <a:r>
              <a:rPr lang="en-US" altLang="ko-KR" sz="2800" dirty="0" err="1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Soo</a:t>
            </a:r>
            <a:r>
              <a:rPr lang="en-US" altLang="ko-KR" sz="2800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, DO</a:t>
            </a:r>
          </a:p>
          <a:p>
            <a:pPr lvl="0" algn="ctr">
              <a:lnSpc>
                <a:spcPct val="110000"/>
              </a:lnSpc>
            </a:pPr>
            <a:r>
              <a:rPr lang="en-US" altLang="ko-KR" sz="2800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ssdo@kma.go.kr</a:t>
            </a:r>
            <a:endParaRPr lang="en-US" altLang="ko-KR" sz="2800" dirty="0">
              <a:solidFill>
                <a:schemeClr val="bg1"/>
              </a:solidFill>
              <a:latin typeface="Yoon 윤명조 550_TT" pitchFamily="18" charset="-127"/>
              <a:ea typeface="Yoon 윤명조 550_TT" pitchFamily="18" charset="-127"/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2320824" y="240299"/>
            <a:ext cx="7341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Expert Team on WIS </a:t>
            </a:r>
            <a:r>
              <a:rPr lang="en-US" sz="2400" dirty="0" err="1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Centres</a:t>
            </a:r>
            <a:r>
              <a:rPr lang="en-US" sz="2400" dirty="0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 Task Team on GISC</a:t>
            </a:r>
            <a:endParaRPr lang="en-US" altLang="ko-KR" sz="2400" dirty="0">
              <a:solidFill>
                <a:schemeClr val="bg1"/>
              </a:solidFill>
              <a:latin typeface="Yoon 윤고딕 550_TT" pitchFamily="18" charset="-127"/>
              <a:ea typeface="Yoon 윤고딕 550_TT" pitchFamily="18" charset="-127"/>
              <a:cs typeface="Yoon YGO 520_TT" charset="0"/>
              <a:sym typeface="Yoon YGO 520_T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27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TY_desk\기상청\ref\KMA-기상청\ATC201103041117561_65a17909-d174-4040-a7fa-71eca8fc3f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6834" b="11119"/>
          <a:stretch/>
        </p:blipFill>
        <p:spPr bwMode="auto">
          <a:xfrm>
            <a:off x="-3961" y="0"/>
            <a:ext cx="99072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-3960" y="3429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6"/>
          <p:cNvSpPr/>
          <p:nvPr/>
        </p:nvSpPr>
        <p:spPr>
          <a:xfrm>
            <a:off x="1143000" y="2782669"/>
            <a:ext cx="92487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Contents</a:t>
            </a:r>
            <a:endParaRPr lang="en-US" altLang="ko-KR" sz="1200" dirty="0">
              <a:solidFill>
                <a:schemeClr val="bg1"/>
              </a:solidFill>
              <a:latin typeface="Yoon 윤고딕 550_TT" pitchFamily="18" charset="-127"/>
              <a:ea typeface="Yoon 윤고딕 550_TT" pitchFamily="18" charset="-127"/>
              <a:cs typeface="Yoon YGO 520_TT" charset="0"/>
              <a:sym typeface="Yoon YGO 520_TT" charset="0"/>
            </a:endParaRPr>
          </a:p>
        </p:txBody>
      </p:sp>
      <p:sp>
        <p:nvSpPr>
          <p:cNvPr id="13" name="Rectangle 7"/>
          <p:cNvSpPr/>
          <p:nvPr/>
        </p:nvSpPr>
        <p:spPr>
          <a:xfrm>
            <a:off x="1358899" y="3842325"/>
            <a:ext cx="5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Tx/>
              <a:buAutoNum type="arabicPeriod"/>
            </a:pPr>
            <a:r>
              <a:rPr lang="en-US" sz="2000" dirty="0" smtClean="0">
                <a:latin typeface="B Frutiger Bold" charset="0"/>
                <a:cs typeface="B Frutiger Bold" charset="0"/>
                <a:sym typeface="B Frutiger Bold" charset="0"/>
              </a:rPr>
              <a:t>Status of WIS Centre in GISC Seoul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</a:pPr>
            <a:r>
              <a:rPr lang="en-US" sz="2000" dirty="0" smtClean="0">
                <a:latin typeface="B Frutiger Bold" charset="0"/>
                <a:cs typeface="B Frutiger Bold" charset="0"/>
                <a:sym typeface="B Frutiger Bold" charset="0"/>
              </a:rPr>
              <a:t>Capacity Building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</a:pPr>
            <a:r>
              <a:rPr lang="en-US" sz="2000" dirty="0" smtClean="0">
                <a:latin typeface="B Frutiger Bold" charset="0"/>
                <a:cs typeface="B Frutiger Bold" charset="0"/>
                <a:sym typeface="B Frutiger Bold" charset="0"/>
              </a:rPr>
              <a:t>Improving Usability in GISC Seoul 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</a:pPr>
            <a:r>
              <a:rPr lang="en-US" altLang="ko-KR" sz="2000" dirty="0" smtClean="0">
                <a:solidFill>
                  <a:prstClr val="black"/>
                </a:solidFill>
                <a:latin typeface="B Frutiger Bold" charset="0"/>
                <a:ea typeface="Yoon 윤고딕 540_TT" pitchFamily="18" charset="-127"/>
                <a:sym typeface="B Frutiger Bold" charset="0"/>
              </a:rPr>
              <a:t>Interactions with other organization</a:t>
            </a:r>
            <a:endParaRPr lang="en-US" altLang="ko-KR" sz="2000" dirty="0">
              <a:solidFill>
                <a:prstClr val="black"/>
              </a:solidFill>
              <a:latin typeface="Yoon 윤고딕 540_TT" pitchFamily="18" charset="-127"/>
              <a:ea typeface="Yoon 윤고딕 540_T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660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552451"/>
            <a:ext cx="924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1. Status of WIS Centers in GISC Seoul</a:t>
            </a:r>
            <a:endParaRPr lang="en-US" sz="3600" dirty="0">
              <a:latin typeface="Yoon 윤고딕 550_TT" pitchFamily="18" charset="-127"/>
              <a:ea typeface="Yoon 윤고딕 550_TT" pitchFamily="18" charset="-127"/>
            </a:endParaRPr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288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288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95536" y="1211225"/>
            <a:ext cx="9281864" cy="2375123"/>
          </a:xfrm>
          <a:prstGeom prst="roundRect">
            <a:avLst>
              <a:gd name="adj" fmla="val 46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DCPC NMSC(Nation Meteorological Satellite Centre)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Has operated since March 2013</a:t>
            </a:r>
          </a:p>
          <a:p>
            <a:pPr marL="295275" indent="-295275"/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BL Frutiger Black"/>
            </a:endParaRPr>
          </a:p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DCPC LC/LRFMME(Lead Centre/Long Range Forecast Multiple Model Ensemble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Creating and Managing MD for the products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Pre-operation step on harvesting MD by GISC Seoul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Plan to start operational step in April 2014</a:t>
            </a:r>
          </a:p>
          <a:p>
            <a:pPr marL="295275" indent="-295275" latinLnBrk="0"/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BL Frutiger Black"/>
            </a:endParaRPr>
          </a:p>
        </p:txBody>
      </p:sp>
      <p:pic>
        <p:nvPicPr>
          <p:cNvPr id="13" name="_x43021864" descr="EMB0000147482c4"/>
          <p:cNvPicPr/>
          <p:nvPr/>
        </p:nvPicPr>
        <p:blipFill>
          <a:blip r:embed="rId2"/>
          <a:srcRect l="17892" t="6747" r="18022" b="4993"/>
          <a:stretch>
            <a:fillRect/>
          </a:stretch>
        </p:blipFill>
        <p:spPr bwMode="auto">
          <a:xfrm>
            <a:off x="866898" y="3396342"/>
            <a:ext cx="3752603" cy="3040084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337" name="_x43023144" descr="EMB0000147482c5"/>
          <p:cNvPicPr>
            <a:picLocks noChangeAspect="1" noChangeArrowheads="1"/>
          </p:cNvPicPr>
          <p:nvPr/>
        </p:nvPicPr>
        <p:blipFill>
          <a:blip r:embed="rId3"/>
          <a:srcRect l="18414" t="7420" r="19322" b="4585"/>
          <a:stretch>
            <a:fillRect/>
          </a:stretch>
        </p:blipFill>
        <p:spPr bwMode="auto">
          <a:xfrm>
            <a:off x="5190419" y="3372592"/>
            <a:ext cx="3571428" cy="28396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77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552451"/>
            <a:ext cx="924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1. Status of WIS Centers in GISC Seoul</a:t>
            </a:r>
            <a:endParaRPr lang="en-US" sz="3600" dirty="0">
              <a:latin typeface="Yoon 윤고딕 550_TT" pitchFamily="18" charset="-127"/>
              <a:ea typeface="Yoon 윤고딕 550_TT" pitchFamily="18" charset="-127"/>
            </a:endParaRPr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288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288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95536" y="1116225"/>
            <a:ext cx="9281864" cy="3384526"/>
          </a:xfrm>
          <a:prstGeom prst="roundRect">
            <a:avLst>
              <a:gd name="adj" fmla="val 46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DCPC WAMIS(World </a:t>
            </a:r>
            <a:r>
              <a:rPr lang="en-US" altLang="ko-KR" dirty="0" err="1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AgroMeteorological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Information Service)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Deployed DCPC WAMIS based on </a:t>
            </a:r>
            <a:r>
              <a:rPr lang="en-US" altLang="ko-KR" dirty="0" err="1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OpenWIS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in 2013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Creating and Managing MD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Providing access to WAMIS products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Has cooperated with </a:t>
            </a:r>
            <a:r>
              <a:rPr lang="en-US" altLang="ko-KR" dirty="0" err="1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CAgM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(validation of MD and operation plan)</a:t>
            </a:r>
          </a:p>
          <a:p>
            <a:pPr marL="295275" indent="-295275" latinLnBrk="0"/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BL Frutiger Black"/>
            </a:endParaRPr>
          </a:p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NC Seoul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Deployed NC Seoul based on </a:t>
            </a:r>
            <a:r>
              <a:rPr lang="en-US" altLang="ko-KR" dirty="0" err="1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OpenWIS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in 2013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Creating and Managing MD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Disseminating information; national observation, climate data etc.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Plan to start operational step in April 2014</a:t>
            </a:r>
          </a:p>
        </p:txBody>
      </p:sp>
      <p:pic>
        <p:nvPicPr>
          <p:cNvPr id="7" name="Picture 2" descr="C:\Users\ReemDeen\Desktop\NC서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0041" y="4310421"/>
            <a:ext cx="3087583" cy="242236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8" name="Picture 3" descr="C:\Users\ReemDeen\Desktop\DCP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9703" y="4310421"/>
            <a:ext cx="3172621" cy="2405868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477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552451"/>
            <a:ext cx="924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2. Capacity Building</a:t>
            </a:r>
            <a:endParaRPr lang="en-US" sz="3600" dirty="0">
              <a:latin typeface="Yoon 윤고딕 550_TT" pitchFamily="18" charset="-127"/>
              <a:ea typeface="Yoon 윤고딕 550_TT" pitchFamily="18" charset="-127"/>
            </a:endParaRPr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288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288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237506" y="1531861"/>
            <a:ext cx="9668494" cy="2873884"/>
          </a:xfrm>
          <a:prstGeom prst="roundRect">
            <a:avLst>
              <a:gd name="adj" fmla="val 46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Domestic Training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- 2</a:t>
            </a:r>
            <a:r>
              <a:rPr lang="en-US" altLang="ko-KR" baseline="30000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nd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GISC Seoul Workshop September 2013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  ; status of each data centre, data policy, contribution to GFCS as CSIS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Joint Meeting with K-GEO January 2014</a:t>
            </a:r>
          </a:p>
          <a:p>
            <a:pPr marL="295275" indent="-295275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  ; Introducing a benefit of WIS to other areas of data user (governmental decision maker)</a:t>
            </a:r>
          </a:p>
          <a:p>
            <a:pPr marL="295275" indent="-295275"/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BL Frutiger Black"/>
            </a:endParaRPr>
          </a:p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International Training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Training with invited experts form </a:t>
            </a:r>
            <a:r>
              <a:rPr lang="en-US" altLang="ko-KR" dirty="0" err="1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Uzhydormet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November 2013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  ; WIS concept, Creating and managing MD etc.</a:t>
            </a:r>
          </a:p>
        </p:txBody>
      </p:sp>
    </p:spTree>
    <p:extLst>
      <p:ext uri="{BB962C8B-B14F-4D97-AF65-F5344CB8AC3E}">
        <p14:creationId xmlns:p14="http://schemas.microsoft.com/office/powerpoint/2010/main" val="6477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552451"/>
            <a:ext cx="924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3. Improving Usability in GISC Seoul</a:t>
            </a:r>
            <a:endParaRPr lang="en-US" sz="3600" dirty="0">
              <a:latin typeface="Yoon 윤고딕 550_TT" pitchFamily="18" charset="-127"/>
              <a:ea typeface="Yoon 윤고딕 550_TT" pitchFamily="18" charset="-127"/>
            </a:endParaRPr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288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288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20631" y="1377541"/>
            <a:ext cx="6673935" cy="1033159"/>
          </a:xfrm>
          <a:prstGeom prst="roundRect">
            <a:avLst>
              <a:gd name="adj" fmla="val 46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Providing SRU service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Easy to access and search other GISCs MD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8"/>
          <a:stretch/>
        </p:blipFill>
        <p:spPr bwMode="auto">
          <a:xfrm>
            <a:off x="1579419" y="2737234"/>
            <a:ext cx="4698340" cy="3539666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1739287" y="3363979"/>
            <a:ext cx="1241420" cy="19561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7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288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288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20631" y="1128165"/>
            <a:ext cx="6863940" cy="1092536"/>
          </a:xfrm>
          <a:prstGeom prst="roundRect">
            <a:avLst>
              <a:gd name="adj" fmla="val 46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Providing GIS Service</a:t>
            </a:r>
          </a:p>
          <a:p>
            <a:pPr marL="295275" indent="-295275" latinLnBrk="0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     - Easy to understand what user want to search and retrieve </a:t>
            </a:r>
          </a:p>
        </p:txBody>
      </p:sp>
      <p:pic>
        <p:nvPicPr>
          <p:cNvPr id="12" name="Picture 4" descr="C:\Users\ADMINI~1\AppData\Local\Temp\SNAGHTMLd3d65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92" y="2254195"/>
            <a:ext cx="7397217" cy="3983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타원 12"/>
          <p:cNvSpPr/>
          <p:nvPr/>
        </p:nvSpPr>
        <p:spPr>
          <a:xfrm>
            <a:off x="4849996" y="3997611"/>
            <a:ext cx="288032" cy="26448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058512" y="3794211"/>
            <a:ext cx="27879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View of observing information</a:t>
            </a:r>
            <a:endParaRPr lang="ko-KR" altLang="en-US" sz="1400" b="1" dirty="0">
              <a:solidFill>
                <a:srgbClr val="FF0000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566720" y="3861048"/>
            <a:ext cx="288032" cy="26448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798650" y="3718548"/>
            <a:ext cx="18485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산돌고딕B" pitchFamily="50" charset="-127"/>
                <a:ea typeface="산돌고딕B" pitchFamily="50" charset="-127"/>
              </a:rPr>
              <a:t>KML File Download</a:t>
            </a:r>
            <a:endParaRPr lang="ko-KR" altLang="en-US" sz="1400" b="1" dirty="0">
              <a:solidFill>
                <a:srgbClr val="FF0000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17" name="왼쪽 중괄호 16"/>
          <p:cNvSpPr/>
          <p:nvPr/>
        </p:nvSpPr>
        <p:spPr>
          <a:xfrm>
            <a:off x="1064568" y="3140968"/>
            <a:ext cx="216024" cy="2376264"/>
          </a:xfrm>
          <a:prstGeom prst="leftBrac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296089" y="2693422"/>
            <a:ext cx="1656337" cy="2160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250039" y="4053825"/>
            <a:ext cx="928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산돌고딕B" pitchFamily="50" charset="-127"/>
                <a:ea typeface="산돌고딕B" pitchFamily="50" charset="-127"/>
              </a:rPr>
              <a:t>KML</a:t>
            </a:r>
            <a:r>
              <a:rPr lang="ko-KR" altLang="en-US" sz="1400" dirty="0" smtClean="0">
                <a:latin typeface="산돌고딕B" pitchFamily="50" charset="-127"/>
                <a:ea typeface="산돌고딕B" pitchFamily="50" charset="-127"/>
              </a:rPr>
              <a:t> </a:t>
            </a:r>
            <a:r>
              <a:rPr lang="en-US" altLang="ko-KR" sz="1400" dirty="0" smtClean="0">
                <a:latin typeface="산돌고딕B" pitchFamily="50" charset="-127"/>
                <a:ea typeface="산돌고딕B" pitchFamily="50" charset="-127"/>
              </a:rPr>
              <a:t>file</a:t>
            </a:r>
          </a:p>
          <a:p>
            <a:pPr algn="ctr"/>
            <a:r>
              <a:rPr lang="en-US" altLang="ko-KR" sz="1400" dirty="0" smtClean="0">
                <a:latin typeface="산돌고딕B" pitchFamily="50" charset="-127"/>
                <a:ea typeface="산돌고딕B" pitchFamily="50" charset="-127"/>
              </a:rPr>
              <a:t>List</a:t>
            </a:r>
            <a:endParaRPr lang="ko-KR" altLang="en-US" sz="1400" dirty="0"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6324" y="2511553"/>
            <a:ext cx="777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산돌고딕B" pitchFamily="50" charset="-127"/>
                <a:ea typeface="산돌고딕B" pitchFamily="50" charset="-127"/>
              </a:rPr>
              <a:t>Search</a:t>
            </a:r>
          </a:p>
          <a:p>
            <a:pPr algn="ctr"/>
            <a:r>
              <a:rPr lang="en-US" altLang="ko-KR" sz="1400" dirty="0" smtClean="0">
                <a:latin typeface="산돌고딕B" pitchFamily="50" charset="-127"/>
                <a:ea typeface="산돌고딕B" pitchFamily="50" charset="-127"/>
              </a:rPr>
              <a:t>Period</a:t>
            </a:r>
            <a:endParaRPr lang="ko-KR" altLang="en-US" sz="1400" dirty="0"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21" name="Rectangle 4"/>
          <p:cNvSpPr/>
          <p:nvPr/>
        </p:nvSpPr>
        <p:spPr>
          <a:xfrm>
            <a:off x="431800" y="552451"/>
            <a:ext cx="924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3. Improving Usability in GISC Seoul</a:t>
            </a:r>
            <a:endParaRPr lang="en-US" sz="3600" dirty="0">
              <a:latin typeface="Yoon 윤고딕 550_TT" pitchFamily="18" charset="-127"/>
              <a:ea typeface="Yoon 윤고딕 550_T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477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31800" y="552451"/>
            <a:ext cx="924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dirty="0" smtClean="0"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4. Interactions with other organization</a:t>
            </a:r>
            <a:endParaRPr lang="en-US" sz="3600" dirty="0">
              <a:latin typeface="Yoon 윤고딕 550_TT" pitchFamily="18" charset="-127"/>
              <a:ea typeface="Yoon 윤고딕 550_TT" pitchFamily="18" charset="-127"/>
            </a:endParaRPr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-3960" y="6732789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288000"/>
            <a:ext cx="9909960" cy="126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288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20630" y="1377541"/>
            <a:ext cx="9356770" cy="2054428"/>
          </a:xfrm>
          <a:prstGeom prst="roundRect">
            <a:avLst>
              <a:gd name="adj" fmla="val 46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GISC Seoul volunteered to be interface between WIS and GEOSS in September 2013</a:t>
            </a:r>
          </a:p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Has taken initiatives in terms of MD exchanging</a:t>
            </a:r>
          </a:p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Plays a role in harvesting GEOSS MD to GISC Seoul</a:t>
            </a:r>
          </a:p>
          <a:p>
            <a:pPr marL="295275" indent="-295275" latinLnBrk="0">
              <a:buFont typeface="Arial" pitchFamily="34" charset="0"/>
              <a:buChar char="•"/>
            </a:pP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BL Frutiger Black"/>
              </a:rPr>
              <a:t>Keeps on the cooperation with WIS and GEO</a:t>
            </a:r>
          </a:p>
          <a:p>
            <a:pPr marL="295275" indent="-295275" latinLnBrk="0">
              <a:buFont typeface="Arial" pitchFamily="34" charset="0"/>
              <a:buChar char="•"/>
            </a:pPr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BL Frutiger Black"/>
            </a:endParaRPr>
          </a:p>
          <a:p>
            <a:pPr marL="295275" indent="-295275" latinLnBrk="0">
              <a:buFont typeface="Arial" pitchFamily="34" charset="0"/>
              <a:buChar char="•"/>
            </a:pPr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BL Frutiger Black"/>
            </a:endParaRPr>
          </a:p>
        </p:txBody>
      </p:sp>
    </p:spTree>
    <p:extLst>
      <p:ext uri="{BB962C8B-B14F-4D97-AF65-F5344CB8AC3E}">
        <p14:creationId xmlns:p14="http://schemas.microsoft.com/office/powerpoint/2010/main" val="6477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Y_desk\기상청\ref\KMA-기상청\ATC201103041117561_65a17909-d174-4040-a7fa-71eca8fc3fe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1" y="244802"/>
            <a:ext cx="9907200" cy="658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>
            <a:spLocks/>
          </p:cNvSpPr>
          <p:nvPr/>
        </p:nvSpPr>
        <p:spPr>
          <a:xfrm>
            <a:off x="-3960" y="6722465"/>
            <a:ext cx="9909960" cy="126000"/>
          </a:xfrm>
          <a:prstGeom prst="rect">
            <a:avLst/>
          </a:prstGeom>
          <a:solidFill>
            <a:srgbClr val="E478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0" y="0"/>
            <a:ext cx="9909960" cy="756000"/>
          </a:xfrm>
          <a:prstGeom prst="rect">
            <a:avLst/>
          </a:prstGeom>
          <a:solidFill>
            <a:srgbClr val="00599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-3960" y="756000"/>
            <a:ext cx="9909960" cy="252000"/>
          </a:xfrm>
          <a:prstGeom prst="rect">
            <a:avLst/>
          </a:prstGeom>
          <a:solidFill>
            <a:srgbClr val="5CAC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663" y="6161112"/>
            <a:ext cx="1628276" cy="430479"/>
          </a:xfrm>
          <a:prstGeom prst="rect">
            <a:avLst/>
          </a:prstGeom>
        </p:spPr>
      </p:pic>
      <p:sp>
        <p:nvSpPr>
          <p:cNvPr id="9" name="Rectangle 5"/>
          <p:cNvSpPr/>
          <p:nvPr/>
        </p:nvSpPr>
        <p:spPr>
          <a:xfrm>
            <a:off x="154376" y="1530941"/>
            <a:ext cx="9662146" cy="192052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>
              <a:lnSpc>
                <a:spcPct val="110000"/>
              </a:lnSpc>
            </a:pPr>
            <a:r>
              <a:rPr lang="en-US" sz="40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Merci Beaucoup.  Pour </a:t>
            </a:r>
            <a:r>
              <a:rPr lang="en-US" sz="4000" b="1" dirty="0" err="1" smtClean="0">
                <a:solidFill>
                  <a:schemeClr val="bg1"/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toute</a:t>
            </a:r>
            <a:r>
              <a:rPr lang="en-US" sz="4000" b="1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cs typeface="BL Frutiger Black" charset="0"/>
                <a:sym typeface="BL Frutiger Black" charset="0"/>
              </a:rPr>
              <a:t> Question?</a:t>
            </a:r>
          </a:p>
          <a:p>
            <a:pPr lvl="0">
              <a:lnSpc>
                <a:spcPct val="110000"/>
              </a:lnSpc>
            </a:pPr>
            <a:endParaRPr lang="en-US" sz="4000" b="1" dirty="0" smtClean="0">
              <a:solidFill>
                <a:schemeClr val="bg1"/>
              </a:solidFill>
              <a:latin typeface="BL Frutiger Black" charset="0"/>
              <a:ea typeface="ＭＳ Ｐゴシック" charset="0"/>
              <a:cs typeface="BL Frutiger Black" charset="0"/>
              <a:sym typeface="BL Frutiger Black" charset="0"/>
            </a:endParaRPr>
          </a:p>
          <a:p>
            <a:pPr lvl="0" algn="r">
              <a:lnSpc>
                <a:spcPct val="110000"/>
              </a:lnSpc>
            </a:pPr>
            <a:r>
              <a:rPr lang="en-US" altLang="ko-KR" sz="2800" b="1" dirty="0" smtClean="0">
                <a:solidFill>
                  <a:srgbClr val="FFC000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http://gisc.kma.go.kr</a:t>
            </a:r>
          </a:p>
        </p:txBody>
      </p:sp>
      <p:sp>
        <p:nvSpPr>
          <p:cNvPr id="14" name="Rectangle 5"/>
          <p:cNvSpPr/>
          <p:nvPr/>
        </p:nvSpPr>
        <p:spPr>
          <a:xfrm>
            <a:off x="1341123" y="4733876"/>
            <a:ext cx="7667897" cy="999825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lang="en-US" altLang="ko-KR" sz="2800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Sung </a:t>
            </a:r>
            <a:r>
              <a:rPr lang="en-US" altLang="ko-KR" sz="2800" dirty="0" err="1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Soo</a:t>
            </a:r>
            <a:r>
              <a:rPr lang="en-US" altLang="ko-KR" sz="2800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, DO</a:t>
            </a:r>
          </a:p>
          <a:p>
            <a:pPr lvl="0" algn="ctr">
              <a:lnSpc>
                <a:spcPct val="110000"/>
              </a:lnSpc>
            </a:pPr>
            <a:r>
              <a:rPr lang="en-US" altLang="ko-KR" sz="2800" dirty="0" smtClean="0">
                <a:solidFill>
                  <a:schemeClr val="bg1"/>
                </a:solidFill>
                <a:latin typeface="BL Frutiger Black" charset="0"/>
                <a:ea typeface="ＭＳ Ｐゴシック" charset="0"/>
                <a:sym typeface="BL Frutiger Black" charset="0"/>
              </a:rPr>
              <a:t>ssdo@kma.go.kr</a:t>
            </a:r>
            <a:endParaRPr lang="en-US" altLang="ko-KR" sz="2800" dirty="0">
              <a:solidFill>
                <a:schemeClr val="bg1"/>
              </a:solidFill>
              <a:latin typeface="Yoon 윤명조 550_TT" pitchFamily="18" charset="-127"/>
              <a:ea typeface="Yoon 윤명조 550_TT" pitchFamily="18" charset="-127"/>
            </a:endParaRPr>
          </a:p>
        </p:txBody>
      </p:sp>
      <p:sp>
        <p:nvSpPr>
          <p:cNvPr id="12" name="Rectangle 6"/>
          <p:cNvSpPr/>
          <p:nvPr/>
        </p:nvSpPr>
        <p:spPr>
          <a:xfrm>
            <a:off x="2320824" y="240299"/>
            <a:ext cx="7341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Expert Team on WIS </a:t>
            </a:r>
            <a:r>
              <a:rPr lang="en-US" sz="2400" dirty="0" err="1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Centres</a:t>
            </a:r>
            <a:r>
              <a:rPr lang="en-US" sz="2400" dirty="0" smtClean="0">
                <a:solidFill>
                  <a:srgbClr val="FFFFFF"/>
                </a:solidFill>
                <a:latin typeface="B Frutiger Bold" charset="0"/>
                <a:cs typeface="B Frutiger Bold" charset="0"/>
                <a:sym typeface="B Frutiger Bold" charset="0"/>
              </a:rPr>
              <a:t> Task Team on GISC</a:t>
            </a:r>
            <a:endParaRPr lang="en-US" altLang="ko-KR" sz="2400" dirty="0">
              <a:solidFill>
                <a:schemeClr val="bg1"/>
              </a:solidFill>
              <a:latin typeface="Yoon 윤고딕 550_TT" pitchFamily="18" charset="-127"/>
              <a:ea typeface="Yoon 윤고딕 550_TT" pitchFamily="18" charset="-127"/>
              <a:cs typeface="Yoon YGO 520_TT" charset="0"/>
              <a:sym typeface="Yoon YGO 520_T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27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405</Words>
  <Application>Microsoft Office PowerPoint</Application>
  <PresentationFormat>A4 Paper (210x297 mm)</PresentationFormat>
  <Paragraphs>67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MCX6K-J8YQP-CGMTM-X3XQ8-K6KDY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cobliss</dc:creator>
  <cp:lastModifiedBy>David Thomas</cp:lastModifiedBy>
  <cp:revision>65</cp:revision>
  <dcterms:created xsi:type="dcterms:W3CDTF">2012-08-13T00:12:53Z</dcterms:created>
  <dcterms:modified xsi:type="dcterms:W3CDTF">2014-02-11T22:57:42Z</dcterms:modified>
</cp:coreProperties>
</file>