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57" r:id="rId6"/>
    <p:sldId id="263" r:id="rId7"/>
    <p:sldId id="262" r:id="rId8"/>
    <p:sldId id="265" r:id="rId9"/>
    <p:sldId id="266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中度样式 3 - 强调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5" autoAdjust="0"/>
  </p:normalViewPr>
  <p:slideViewPr>
    <p:cSldViewPr>
      <p:cViewPr>
        <p:scale>
          <a:sx n="82" d="100"/>
          <a:sy n="82" d="100"/>
        </p:scale>
        <p:origin x="-81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2014-2-11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1772816"/>
            <a:ext cx="7772400" cy="1728192"/>
          </a:xfrm>
        </p:spPr>
        <p:txBody>
          <a:bodyPr>
            <a:normAutofit/>
          </a:bodyPr>
          <a:lstStyle/>
          <a:p>
            <a:r>
              <a:rPr lang="en-US" altLang="zh-CN" sz="4800" dirty="0" smtClean="0"/>
              <a:t>GISC Beijing Status </a:t>
            </a:r>
            <a:r>
              <a:rPr lang="en-US" altLang="zh-CN" sz="4800" dirty="0" smtClean="0"/>
              <a:t>Report</a:t>
            </a:r>
            <a:br>
              <a:rPr lang="en-US" altLang="zh-CN" sz="4800" dirty="0" smtClean="0"/>
            </a:br>
            <a:r>
              <a:rPr lang="en-US" altLang="zh-CN" sz="2800" dirty="0" smtClean="0">
                <a:solidFill>
                  <a:srgbClr val="0070C0"/>
                </a:solidFill>
              </a:rPr>
              <a:t>Doc25</a:t>
            </a:r>
            <a:endParaRPr lang="zh-CN" altLang="en-US" sz="2800" dirty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12160" y="4293096"/>
            <a:ext cx="2088232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dirty="0" smtClean="0"/>
              <a:t>                                                       Zhu Ting</a:t>
            </a:r>
          </a:p>
          <a:p>
            <a:pPr algn="r">
              <a:lnSpc>
                <a:spcPct val="150000"/>
              </a:lnSpc>
            </a:pPr>
            <a:r>
              <a:rPr lang="en-US" altLang="zh-CN" dirty="0" smtClean="0"/>
              <a:t>Feb. 2014</a:t>
            </a:r>
            <a:endParaRPr lang="zh-CN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WIS centers in the responsible area of GISC Beijing</a:t>
            </a:r>
            <a:endParaRPr lang="zh-CN" altLang="en-US" sz="32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958011"/>
          </a:xfrm>
        </p:spPr>
        <p:txBody>
          <a:bodyPr>
            <a:normAutofit/>
          </a:bodyPr>
          <a:lstStyle/>
          <a:p>
            <a:pPr marL="3556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2000" dirty="0" smtClean="0"/>
              <a:t>5 internal </a:t>
            </a:r>
            <a:r>
              <a:rPr lang="en-US" altLang="zh-CN" sz="2000" dirty="0" smtClean="0">
                <a:solidFill>
                  <a:srgbClr val="FF0000"/>
                </a:solidFill>
              </a:rPr>
              <a:t>D</a:t>
            </a:r>
            <a:r>
              <a:rPr lang="en-US" altLang="zh-CN" sz="2000" dirty="0" smtClean="0"/>
              <a:t>ata </a:t>
            </a:r>
            <a:r>
              <a:rPr lang="en-US" altLang="zh-CN" sz="2000" dirty="0" smtClean="0">
                <a:solidFill>
                  <a:srgbClr val="FF0000"/>
                </a:solidFill>
              </a:rPr>
              <a:t>C</a:t>
            </a:r>
            <a:r>
              <a:rPr lang="en-US" altLang="zh-CN" sz="2000" dirty="0" smtClean="0"/>
              <a:t>ollection or </a:t>
            </a:r>
            <a:r>
              <a:rPr lang="en-US" altLang="zh-CN" sz="2000" dirty="0" smtClean="0">
                <a:solidFill>
                  <a:srgbClr val="FF0000"/>
                </a:solidFill>
              </a:rPr>
              <a:t>P</a:t>
            </a:r>
            <a:r>
              <a:rPr lang="en-US" altLang="zh-CN" sz="2000" dirty="0" smtClean="0"/>
              <a:t>roduct </a:t>
            </a:r>
            <a:r>
              <a:rPr lang="en-US" altLang="zh-CN" sz="2000" dirty="0" smtClean="0">
                <a:solidFill>
                  <a:srgbClr val="FF0000"/>
                </a:solidFill>
              </a:rPr>
              <a:t>C</a:t>
            </a:r>
            <a:r>
              <a:rPr lang="en-US" altLang="zh-CN" sz="2000" dirty="0" smtClean="0"/>
              <a:t>enters </a:t>
            </a:r>
          </a:p>
          <a:p>
            <a:pPr marL="723900" indent="-11113">
              <a:buNone/>
              <a:defRPr/>
            </a:pPr>
            <a:r>
              <a:rPr lang="en-GB" altLang="zh-CN" sz="2000" dirty="0" smtClean="0"/>
              <a:t>- RTH Beijing</a:t>
            </a:r>
            <a:endParaRPr lang="zh-CN" altLang="zh-CN" sz="2000" dirty="0" smtClean="0"/>
          </a:p>
          <a:p>
            <a:pPr marL="723900" indent="-11113">
              <a:buNone/>
              <a:defRPr/>
            </a:pPr>
            <a:r>
              <a:rPr lang="en-GB" altLang="zh-CN" sz="2000" dirty="0" smtClean="0"/>
              <a:t>- RSMC-Geographical (NMC)</a:t>
            </a:r>
            <a:endParaRPr lang="zh-CN" altLang="zh-CN" sz="2000" dirty="0" smtClean="0"/>
          </a:p>
          <a:p>
            <a:pPr marL="723900" indent="-11113">
              <a:buNone/>
              <a:defRPr/>
            </a:pPr>
            <a:r>
              <a:rPr lang="en-GB" altLang="zh-CN" sz="2000" dirty="0" smtClean="0"/>
              <a:t>- RSMC-Activity-ATM (NMC)</a:t>
            </a:r>
            <a:endParaRPr lang="zh-CN" altLang="zh-CN" sz="2000" dirty="0" smtClean="0"/>
          </a:p>
          <a:p>
            <a:pPr marL="723900" indent="-11113">
              <a:buNone/>
              <a:defRPr/>
            </a:pPr>
            <a:r>
              <a:rPr lang="en-GB" altLang="zh-CN" sz="2000" dirty="0" smtClean="0"/>
              <a:t>- RCC (Beijing NCC, - RA II)</a:t>
            </a:r>
            <a:endParaRPr lang="zh-CN" altLang="zh-CN" sz="2000" dirty="0" smtClean="0"/>
          </a:p>
          <a:p>
            <a:pPr marL="723900" indent="-11113">
              <a:buNone/>
              <a:defRPr/>
            </a:pPr>
            <a:r>
              <a:rPr lang="en-GB" altLang="zh-CN" sz="2000" dirty="0" smtClean="0"/>
              <a:t>- NSMC</a:t>
            </a:r>
            <a:r>
              <a:rPr lang="en-US" altLang="zh-CN" sz="2000" dirty="0" smtClean="0"/>
              <a:t>  </a:t>
            </a:r>
          </a:p>
          <a:p>
            <a:pPr marL="3556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2000" dirty="0" smtClean="0"/>
              <a:t> 6 external </a:t>
            </a:r>
            <a:r>
              <a:rPr lang="en-US" altLang="zh-CN" sz="2000" dirty="0" smtClean="0">
                <a:solidFill>
                  <a:srgbClr val="FF0000"/>
                </a:solidFill>
              </a:rPr>
              <a:t>N</a:t>
            </a:r>
            <a:r>
              <a:rPr lang="en-US" altLang="zh-CN" sz="2000" dirty="0" smtClean="0"/>
              <a:t>ational </a:t>
            </a:r>
            <a:r>
              <a:rPr lang="en-US" altLang="zh-CN" sz="2000" dirty="0" smtClean="0">
                <a:solidFill>
                  <a:srgbClr val="FF0000"/>
                </a:solidFill>
              </a:rPr>
              <a:t>C</a:t>
            </a:r>
            <a:r>
              <a:rPr lang="en-US" altLang="zh-CN" sz="2000" dirty="0" smtClean="0"/>
              <a:t>enters  or DCPC in responsible area</a:t>
            </a:r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</a:t>
            </a:r>
            <a:r>
              <a:rPr lang="en-GB" altLang="zh-CN" sz="2000" dirty="0" smtClean="0"/>
              <a:t>WWIS ( </a:t>
            </a:r>
            <a:r>
              <a:rPr lang="en-GB" altLang="zh-CN" sz="2000" dirty="0" err="1" smtClean="0"/>
              <a:t>HongKong</a:t>
            </a:r>
            <a:r>
              <a:rPr lang="en-GB" altLang="zh-CN" sz="2000" dirty="0" smtClean="0"/>
              <a:t>, China )</a:t>
            </a:r>
            <a:endParaRPr lang="en-US" altLang="zh-CN" sz="2000" dirty="0" smtClean="0"/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Mongolia</a:t>
            </a:r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Nepal</a:t>
            </a:r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Pakistan</a:t>
            </a:r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</a:t>
            </a:r>
            <a:r>
              <a:rPr lang="en-US" altLang="zh-CN" sz="2000" dirty="0" err="1" smtClean="0"/>
              <a:t>HongKong</a:t>
            </a:r>
            <a:r>
              <a:rPr lang="en-US" altLang="zh-CN" sz="2000" dirty="0" smtClean="0"/>
              <a:t>, China</a:t>
            </a:r>
          </a:p>
          <a:p>
            <a:pPr marL="450850" indent="84138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2000" dirty="0" smtClean="0"/>
              <a:t>    -  Macao, China </a:t>
            </a:r>
            <a:endParaRPr lang="en-US" altLang="zh-CN" sz="20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268760"/>
            <a:ext cx="8712968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000" dirty="0" smtClean="0"/>
              <a:t>GISC Beijing has been operating traditional GTS and services of WIS Part-B.</a:t>
            </a:r>
            <a:endParaRPr lang="zh-CN" altLang="zh-CN" sz="2000" dirty="0" smtClean="0"/>
          </a:p>
          <a:p>
            <a:pPr>
              <a:buNone/>
            </a:pPr>
            <a:endParaRPr lang="en-US" altLang="zh-CN" sz="2000" dirty="0" smtClean="0"/>
          </a:p>
          <a:p>
            <a:pPr>
              <a:buNone/>
            </a:pPr>
            <a:r>
              <a:rPr lang="en-US" altLang="zh-CN" sz="2000" dirty="0" smtClean="0"/>
              <a:t>Part-A :</a:t>
            </a:r>
            <a:endParaRPr lang="zh-CN" altLang="zh-CN" sz="2000" dirty="0" smtClean="0"/>
          </a:p>
          <a:p>
            <a:pPr lvl="0">
              <a:buNone/>
            </a:pPr>
            <a:r>
              <a:rPr lang="en-US" altLang="zh-CN" sz="2000" dirty="0" smtClean="0"/>
              <a:t>	Global Telecommunication System (GTS)</a:t>
            </a:r>
            <a:endParaRPr lang="zh-CN" altLang="zh-CN" sz="2000" dirty="0" smtClean="0"/>
          </a:p>
          <a:p>
            <a:pPr>
              <a:buNone/>
            </a:pPr>
            <a:r>
              <a:rPr lang="en-US" altLang="zh-CN" sz="2000" dirty="0" smtClean="0"/>
              <a:t>Part-B :</a:t>
            </a:r>
            <a:endParaRPr lang="zh-CN" altLang="zh-CN" sz="2000" dirty="0" smtClean="0"/>
          </a:p>
          <a:p>
            <a:pPr lvl="0">
              <a:buNone/>
            </a:pPr>
            <a:r>
              <a:rPr lang="en-US" altLang="zh-CN" sz="2000" dirty="0" smtClean="0"/>
              <a:t>	DAR service </a:t>
            </a:r>
          </a:p>
          <a:p>
            <a:pPr lvl="0">
              <a:buNone/>
            </a:pPr>
            <a:r>
              <a:rPr lang="en-US" altLang="zh-CN" sz="2000" dirty="0" smtClean="0"/>
              <a:t>	Metadata Management service</a:t>
            </a:r>
            <a:endParaRPr lang="zh-CN" altLang="zh-CN" sz="2000" dirty="0" smtClean="0"/>
          </a:p>
          <a:p>
            <a:pPr lvl="0">
              <a:buNone/>
            </a:pPr>
            <a:r>
              <a:rPr lang="en-US" altLang="zh-CN" sz="2000" dirty="0" smtClean="0"/>
              <a:t>	WIMMS</a:t>
            </a:r>
            <a:endParaRPr lang="zh-CN" altLang="zh-CN" sz="2000" dirty="0" smtClean="0"/>
          </a:p>
          <a:p>
            <a:pPr lvl="0">
              <a:buNone/>
            </a:pPr>
            <a:r>
              <a:rPr lang="en-US" altLang="zh-CN" sz="2000" dirty="0" smtClean="0"/>
              <a:t>	GISC Data Cache service</a:t>
            </a:r>
            <a:endParaRPr lang="zh-CN" altLang="zh-CN" sz="2000" dirty="0" smtClean="0"/>
          </a:p>
          <a:p>
            <a:pPr lvl="0">
              <a:buNone/>
            </a:pPr>
            <a:r>
              <a:rPr lang="en-US" altLang="zh-CN" sz="2000" dirty="0" smtClean="0"/>
              <a:t>	Data Subscription service ( via GTS/Internet/</a:t>
            </a:r>
            <a:r>
              <a:rPr lang="en-US" altLang="zh-CN" sz="2000" dirty="0" err="1" smtClean="0"/>
              <a:t>CMACast</a:t>
            </a:r>
            <a:r>
              <a:rPr lang="en-US" altLang="zh-CN" sz="2000" dirty="0" smtClean="0"/>
              <a:t> satellite broadcast)</a:t>
            </a:r>
            <a:endParaRPr lang="zh-CN" altLang="en-US" dirty="0"/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Beijing’s services</a:t>
            </a:r>
            <a:endParaRPr lang="zh-CN" altLang="en-US" sz="32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Status of subscription services (Part B)</a:t>
            </a:r>
            <a:endParaRPr lang="zh-CN" altLang="en-US" sz="32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251520" y="1196752"/>
          <a:ext cx="4176465" cy="4752525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080120"/>
                <a:gridCol w="864096"/>
                <a:gridCol w="1008113"/>
                <a:gridCol w="1224136"/>
              </a:tblGrid>
              <a:tr h="316835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Country</a:t>
                      </a:r>
                      <a:endParaRPr lang="zh-CN" altLang="en-US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Numbers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Volume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Australia</a:t>
                      </a:r>
                      <a:endParaRPr lang="zh-CN" altLang="en-US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baseline="0" dirty="0" smtClean="0"/>
                        <a:t>  </a:t>
                      </a:r>
                      <a:r>
                        <a:rPr lang="en-US" altLang="zh-CN" sz="1400" dirty="0" smtClean="0"/>
                        <a:t>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Bangladesh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/>
                        <a:t>   40 GB/day</a:t>
                      </a:r>
                      <a:endParaRPr lang="zh-CN" altLang="en-US" sz="14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DPRK</a:t>
                      </a:r>
                      <a:endParaRPr lang="zh-CN" altLang="en-US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&gt;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Indonesia </a:t>
                      </a:r>
                      <a:endParaRPr lang="zh-CN" altLang="en-US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Iran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Kazakstan</a:t>
                      </a: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Kyrgyzstan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Laos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Malaysia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Maldives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Mongolia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&gt;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Myanmar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Nepal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&gt; 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Pakistan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   40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644007" y="1196752"/>
          <a:ext cx="4320482" cy="4503845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191858"/>
                <a:gridCol w="896375"/>
                <a:gridCol w="965901"/>
                <a:gridCol w="1266348"/>
              </a:tblGrid>
              <a:tr h="316835"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Country</a:t>
                      </a:r>
                      <a:endParaRPr lang="zh-CN" altLang="en-US" sz="14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Numbers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Volume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lvl="4" indent="0" algn="l" eaLnBrk="0" hangingPunct="0">
                        <a:tabLst>
                          <a:tab pos="0" algn="l"/>
                        </a:tabLst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Philippines </a:t>
                      </a:r>
                      <a:endParaRPr lang="en-US" altLang="zh-CN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lvl="4" indent="0" algn="l" eaLnBrk="0" hangingPunct="0">
                        <a:tabLst>
                          <a:tab pos="0" algn="l"/>
                        </a:tabLst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Sri Lanka </a:t>
                      </a:r>
                      <a:endParaRPr lang="en-US" altLang="zh-CN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Thailand</a:t>
                      </a:r>
                      <a:r>
                        <a:rPr lang="zh-CN" altLang="en-US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40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Uzbekistan  </a:t>
                      </a:r>
                      <a:endParaRPr lang="zh-CN" altLang="en-US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Viet Nam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Hong Kong,</a:t>
                      </a:r>
                      <a:r>
                        <a:rPr lang="en-US" altLang="zh-CN" sz="1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China</a:t>
                      </a:r>
                      <a:endParaRPr lang="en-US" altLang="zh-CN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Macau,China</a:t>
                      </a:r>
                      <a:endParaRPr lang="en-US" altLang="zh-CN" sz="1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CMACast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GB/day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Russia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Internet</a:t>
                      </a:r>
                    </a:p>
                    <a:p>
                      <a:r>
                        <a:rPr lang="en-US" altLang="zh-CN" sz="1400" dirty="0" smtClean="0"/>
                        <a:t>(push)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7 MB/day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Nepal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Internet</a:t>
                      </a:r>
                    </a:p>
                    <a:p>
                      <a:r>
                        <a:rPr lang="en-US" altLang="zh-CN" sz="1400" dirty="0" smtClean="0"/>
                        <a:t>(Pull )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 MB/day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 marL="0" marR="0" lvl="4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Mongolia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1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Internet</a:t>
                      </a:r>
                    </a:p>
                    <a:p>
                      <a:r>
                        <a:rPr lang="en-US" altLang="zh-CN" sz="1400" dirty="0" smtClean="0"/>
                        <a:t>(Pull )</a:t>
                      </a:r>
                      <a:endParaRPr lang="zh-CN" altLang="en-US" sz="1400" dirty="0" smtClean="0"/>
                    </a:p>
                    <a:p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200 MB/day</a:t>
                      </a:r>
                      <a:endParaRPr lang="zh-CN" altLang="en-US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51520" y="6021288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In Dec 2014, Routine dissemination for GISC Beijing’s subscription users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Networks</a:t>
            </a:r>
            <a:endParaRPr lang="zh-CN" altLang="en-US" sz="32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3528" y="1522527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r>
              <a:rPr lang="en-US" altLang="zh-CN" dirty="0" smtClean="0"/>
              <a:t> </a:t>
            </a:r>
            <a:r>
              <a:rPr lang="en-US" altLang="zh-CN" sz="2400" dirty="0" smtClean="0"/>
              <a:t>For WIS core network</a:t>
            </a:r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In Jan 2014, GISC Beijing achieved the migration to RMDCN-NG.</a:t>
            </a:r>
          </a:p>
          <a:p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 smtClean="0"/>
              <a:t>  For AMDCN</a:t>
            </a:r>
          </a:p>
          <a:p>
            <a:endParaRPr lang="en-US" altLang="zh-CN" sz="2400" dirty="0" smtClean="0"/>
          </a:p>
          <a:p>
            <a:r>
              <a:rPr lang="en-US" altLang="zh-CN" sz="2400" dirty="0" smtClean="0"/>
              <a:t>GISC Beijing will establish any-to-any </a:t>
            </a:r>
            <a:r>
              <a:rPr lang="en-AU" altLang="zh-CN" sz="2400" dirty="0" smtClean="0"/>
              <a:t>MPLS VPN Circuit between AMDCN members. The investigation of technology schema has been finished.</a:t>
            </a:r>
          </a:p>
          <a:p>
            <a:endParaRPr lang="en-US" altLang="zh-CN" sz="24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Metadata Catalogue</a:t>
            </a:r>
            <a:endParaRPr lang="zh-CN" altLang="en-US" sz="32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51520" y="1340768"/>
            <a:ext cx="864096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Blip>
                <a:blip r:embed="rId2"/>
              </a:buBlip>
            </a:pPr>
            <a:endParaRPr lang="en-US" altLang="zh-CN" dirty="0" smtClean="0"/>
          </a:p>
          <a:p>
            <a:pPr>
              <a:buBlip>
                <a:blip r:embed="rId2"/>
              </a:buBlip>
            </a:pPr>
            <a:r>
              <a:rPr lang="en-US" altLang="zh-CN" dirty="0" smtClean="0"/>
              <a:t> </a:t>
            </a:r>
            <a:r>
              <a:rPr lang="en-US" altLang="zh-CN" sz="2400" dirty="0" smtClean="0"/>
              <a:t>GISC Beijing has published WIS-GISC-BEIJING metadata catalogue, including 65008 records. </a:t>
            </a:r>
          </a:p>
          <a:p>
            <a:endParaRPr lang="en-US" altLang="zh-CN" sz="2400" dirty="0" smtClean="0"/>
          </a:p>
          <a:p>
            <a:pPr>
              <a:buBlip>
                <a:blip r:embed="rId2"/>
              </a:buBlip>
            </a:pPr>
            <a:r>
              <a:rPr lang="en-US" altLang="zh-CN" sz="2400" dirty="0" smtClean="0"/>
              <a:t> GISC Beijing has updated discovery metadata for the responsible areas of GISC Beijing, but also based on WMO Core Profile 1.2.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216024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Capacity building 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251520" y="1340768"/>
            <a:ext cx="8640960" cy="2664296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en-US" altLang="zh-CN" sz="2400" dirty="0" smtClean="0"/>
              <a:t>GISC Beijing provided on-site training to NMHMs, including the guidance for WIS implementation and application of subscription data on weather forecast.</a:t>
            </a:r>
          </a:p>
          <a:p>
            <a:pPr>
              <a:buNone/>
            </a:pPr>
            <a:endParaRPr lang="en-US" altLang="zh-CN" sz="1800" dirty="0" smtClean="0"/>
          </a:p>
          <a:p>
            <a:pPr indent="369888">
              <a:buNone/>
            </a:pPr>
            <a:r>
              <a:rPr lang="en-US" altLang="zh-CN" sz="1800" dirty="0" smtClean="0"/>
              <a:t>2-5 DEC 2013, Mongolia Institute of Meteorology and Hydrology</a:t>
            </a:r>
          </a:p>
          <a:p>
            <a:pPr indent="369888">
              <a:buNone/>
            </a:pPr>
            <a:r>
              <a:rPr lang="en-US" altLang="zh-CN" sz="1800" dirty="0" smtClean="0"/>
              <a:t>9-13 DEC 2013, Nepal Department of Hydrology and Meteorology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144016" y="44624"/>
            <a:ext cx="8820472" cy="1066130"/>
          </a:xfrm>
        </p:spPr>
        <p:txBody>
          <a:bodyPr>
            <a:noAutofit/>
          </a:bodyPr>
          <a:lstStyle/>
          <a:p>
            <a:pPr algn="l"/>
            <a:r>
              <a:rPr lang="en-US" altLang="zh-CN" sz="3200" dirty="0" smtClean="0"/>
              <a:t> Plans</a:t>
            </a:r>
            <a:endParaRPr lang="zh-CN" altLang="en-US" sz="3200" dirty="0"/>
          </a:p>
        </p:txBody>
      </p:sp>
      <p:cxnSp>
        <p:nvCxnSpPr>
          <p:cNvPr id="5" name="直接连接符 4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内容占位符 2"/>
          <p:cNvSpPr>
            <a:spLocks noGrp="1"/>
          </p:cNvSpPr>
          <p:nvPr>
            <p:ph idx="1"/>
          </p:nvPr>
        </p:nvSpPr>
        <p:spPr>
          <a:xfrm>
            <a:off x="323528" y="1340768"/>
            <a:ext cx="8640960" cy="302433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altLang="zh-CN" sz="2400" dirty="0" smtClean="0"/>
              <a:t>Develop WIS/GISC software to enhance our service quality and performance monitoring ability.</a:t>
            </a:r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altLang="zh-CN" sz="2400" dirty="0" smtClean="0"/>
              <a:t>Implement AMDCN</a:t>
            </a:r>
          </a:p>
          <a:p>
            <a:pPr>
              <a:lnSpc>
                <a:spcPct val="150000"/>
              </a:lnSpc>
              <a:buBlip>
                <a:blip r:embed="rId2"/>
              </a:buBlip>
            </a:pPr>
            <a:r>
              <a:rPr lang="en-US" altLang="zh-CN" sz="2400" dirty="0" smtClean="0"/>
              <a:t>Continue to prompt the capacity building of  for neighboring countries.</a:t>
            </a: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44016" y="44624"/>
            <a:ext cx="8820472" cy="106613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Summary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23528" y="908720"/>
            <a:ext cx="849694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323528" y="1340768"/>
            <a:ext cx="84969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GISC Beijing has 5 internal operational Data Collection or Product Centers and 6 external National Centers  or DCPC in responsible area.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GISC Beijing has been operating traditional GTS and services of WIS Part-B.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Ms Zhu reported the current statues of routine dissemination for GISC Beijing’s subscription users. Dissemination via </a:t>
            </a:r>
            <a:r>
              <a:rPr lang="en-US" altLang="zh-CN" dirty="0" err="1" smtClean="0"/>
              <a:t>CMACast</a:t>
            </a:r>
            <a:r>
              <a:rPr lang="en-US" altLang="zh-CN" dirty="0" smtClean="0"/>
              <a:t> takes the major work for subscription service.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GISC Beijing achieved the migration to RMDCN-NG in Jan 2014.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GISC Beijing provided on-site training to NC Mongolia and NC Nepal in Dec 2013. 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GISC Beijing plans to establish and implement any-to-any </a:t>
            </a:r>
            <a:r>
              <a:rPr lang="en-AU" altLang="zh-CN" dirty="0" smtClean="0"/>
              <a:t>MPLS VPN Circuit between AMDCN members and </a:t>
            </a:r>
            <a:r>
              <a:rPr lang="en-US" altLang="zh-CN" dirty="0" smtClean="0"/>
              <a:t>develop WIS/GISC software to enhance our service quality and performance monitoring ability.</a:t>
            </a:r>
            <a:endParaRPr lang="zh-CN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552</Words>
  <Application>Microsoft Office PowerPoint</Application>
  <PresentationFormat>On-screen Show (4:3)</PresentationFormat>
  <Paragraphs>171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主题</vt:lpstr>
      <vt:lpstr>GISC Beijing Status Report Doc25</vt:lpstr>
      <vt:lpstr>WIS centers in the responsible area of GISC Beijing</vt:lpstr>
      <vt:lpstr>GISC Beijing’s services</vt:lpstr>
      <vt:lpstr>Status of subscription services (Part B)</vt:lpstr>
      <vt:lpstr>Networks</vt:lpstr>
      <vt:lpstr>Metadata Catalogue</vt:lpstr>
      <vt:lpstr>Capacity building </vt:lpstr>
      <vt:lpstr> Plans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GISC Beijing Status</dc:title>
  <dc:creator>Zhu Ting</dc:creator>
  <cp:lastModifiedBy>David Thomas</cp:lastModifiedBy>
  <cp:revision>12</cp:revision>
  <dcterms:created xsi:type="dcterms:W3CDTF">2014-02-10T09:09:29Z</dcterms:created>
  <dcterms:modified xsi:type="dcterms:W3CDTF">2014-02-11T22:44:32Z</dcterms:modified>
</cp:coreProperties>
</file>