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810" y="1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C2850AF-0B60-462F-A9E1-5D583034ED8B}" type="datetimeFigureOut">
              <a:rPr lang="en-US" smtClean="0"/>
              <a:t>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3634729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2850AF-0B60-462F-A9E1-5D583034ED8B}" type="datetimeFigureOut">
              <a:rPr lang="en-US" smtClean="0"/>
              <a:t>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4046852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2850AF-0B60-462F-A9E1-5D583034ED8B}" type="datetimeFigureOut">
              <a:rPr lang="en-US" smtClean="0"/>
              <a:t>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965903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C2850AF-0B60-462F-A9E1-5D583034ED8B}" type="datetimeFigureOut">
              <a:rPr lang="en-US" smtClean="0"/>
              <a:t>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413822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C2850AF-0B60-462F-A9E1-5D583034ED8B}" type="datetimeFigureOut">
              <a:rPr lang="en-US" smtClean="0"/>
              <a:t>2/11/2014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2743736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C2850AF-0B60-462F-A9E1-5D583034ED8B}" type="datetimeFigureOut">
              <a:rPr lang="en-US" smtClean="0"/>
              <a:t>2/11/2014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3644994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850AF-0B60-462F-A9E1-5D583034ED8B}" type="datetimeFigureOut">
              <a:rPr lang="en-US" smtClean="0"/>
              <a:t>2/11/2014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122114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850AF-0B60-462F-A9E1-5D583034ED8B}" type="datetimeFigureOut">
              <a:rPr lang="en-US" smtClean="0"/>
              <a:t>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1771829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850AF-0B60-462F-A9E1-5D583034ED8B}" type="datetimeFigureOut">
              <a:rPr lang="en-US" smtClean="0"/>
              <a:t>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2283466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2850AF-0B60-462F-A9E1-5D583034ED8B}" type="datetimeFigureOut">
              <a:rPr lang="en-US" smtClean="0"/>
              <a:t>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2561844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2850AF-0B60-462F-A9E1-5D583034ED8B}" type="datetimeFigureOut">
              <a:rPr lang="en-US" smtClean="0"/>
              <a:t>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721EE-FFC9-4579-9786-FFC7A0B4AFB5}" type="slidenum">
              <a:rPr lang="en-US" smtClean="0"/>
              <a:t>‹#›</a:t>
            </a:fld>
            <a:endParaRPr lang="en-US"/>
          </a:p>
        </p:txBody>
      </p:sp>
    </p:spTree>
    <p:extLst>
      <p:ext uri="{BB962C8B-B14F-4D97-AF65-F5344CB8AC3E}">
        <p14:creationId xmlns:p14="http://schemas.microsoft.com/office/powerpoint/2010/main" val="380780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850AF-0B60-462F-A9E1-5D583034ED8B}" type="datetimeFigureOut">
              <a:rPr lang="en-US" smtClean="0"/>
              <a:t>2/11/2014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C721EE-FFC9-4579-9786-FFC7A0B4AFB5}" type="slidenum">
              <a:rPr lang="en-US" smtClean="0"/>
              <a:t>‹#›</a:t>
            </a:fld>
            <a:endParaRPr lang="en-US"/>
          </a:p>
        </p:txBody>
      </p:sp>
    </p:spTree>
    <p:extLst>
      <p:ext uri="{BB962C8B-B14F-4D97-AF65-F5344CB8AC3E}">
        <p14:creationId xmlns:p14="http://schemas.microsoft.com/office/powerpoint/2010/main" val="2052366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GISC Washington </a:t>
            </a:r>
            <a:r>
              <a:rPr lang="en-US" dirty="0" smtClean="0"/>
              <a:t>Status</a:t>
            </a:r>
            <a:br>
              <a:rPr lang="en-US" dirty="0" smtClean="0"/>
            </a:br>
            <a:r>
              <a:rPr lang="en-US" sz="4000" dirty="0" smtClean="0">
                <a:solidFill>
                  <a:schemeClr val="tx2">
                    <a:lumMod val="60000"/>
                    <a:lumOff val="40000"/>
                  </a:schemeClr>
                </a:solidFill>
              </a:rPr>
              <a:t>Doc 21r1</a:t>
            </a:r>
            <a:r>
              <a:rPr lang="en-US" dirty="0" smtClean="0"/>
              <a:t>	</a:t>
            </a:r>
            <a:endParaRPr lang="en-US" dirty="0"/>
          </a:p>
        </p:txBody>
      </p:sp>
      <p:sp>
        <p:nvSpPr>
          <p:cNvPr id="3" name="Subtitle 2"/>
          <p:cNvSpPr>
            <a:spLocks noGrp="1"/>
          </p:cNvSpPr>
          <p:nvPr>
            <p:ph type="subTitle" idx="1"/>
          </p:nvPr>
        </p:nvSpPr>
        <p:spPr/>
        <p:txBody>
          <a:bodyPr>
            <a:normAutofit fontScale="85000" lnSpcReduction="20000"/>
          </a:bodyPr>
          <a:lstStyle/>
          <a:p>
            <a:r>
              <a:rPr lang="en-US" dirty="0" smtClean="0"/>
              <a:t>ET WISC Task Team on GISCs</a:t>
            </a:r>
          </a:p>
          <a:p>
            <a:r>
              <a:rPr lang="en-US" dirty="0" smtClean="0"/>
              <a:t>Toulouse, France</a:t>
            </a:r>
          </a:p>
          <a:p>
            <a:r>
              <a:rPr lang="en-US" dirty="0" smtClean="0"/>
              <a:t>12-14 February 2014</a:t>
            </a:r>
          </a:p>
          <a:p>
            <a:r>
              <a:rPr lang="en-US" dirty="0" smtClean="0"/>
              <a:t>Robert Bunge</a:t>
            </a:r>
            <a:endParaRPr lang="en-US" dirty="0"/>
          </a:p>
        </p:txBody>
      </p:sp>
    </p:spTree>
    <p:extLst>
      <p:ext uri="{BB962C8B-B14F-4D97-AF65-F5344CB8AC3E}">
        <p14:creationId xmlns:p14="http://schemas.microsoft.com/office/powerpoint/2010/main" val="2125811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Portal Status</a:t>
            </a:r>
            <a:endParaRPr lang="en-US" dirty="0"/>
          </a:p>
        </p:txBody>
      </p:sp>
      <p:sp>
        <p:nvSpPr>
          <p:cNvPr id="3" name="Content Placeholder 2"/>
          <p:cNvSpPr>
            <a:spLocks noGrp="1"/>
          </p:cNvSpPr>
          <p:nvPr>
            <p:ph idx="1"/>
          </p:nvPr>
        </p:nvSpPr>
        <p:spPr/>
        <p:txBody>
          <a:bodyPr>
            <a:normAutofit lnSpcReduction="10000"/>
          </a:bodyPr>
          <a:lstStyle/>
          <a:p>
            <a:r>
              <a:rPr lang="en-US" dirty="0" err="1" smtClean="0"/>
              <a:t>OpenWIS</a:t>
            </a:r>
            <a:r>
              <a:rPr lang="en-US" dirty="0" smtClean="0"/>
              <a:t> based Portal </a:t>
            </a:r>
          </a:p>
          <a:p>
            <a:pPr lvl="1"/>
            <a:r>
              <a:rPr lang="en-US" dirty="0" smtClean="0"/>
              <a:t>Primary systems on two stand-alone servers in Silver Spring, Maryland.  Configured for failover.</a:t>
            </a:r>
          </a:p>
          <a:p>
            <a:pPr lvl="1"/>
            <a:r>
              <a:rPr lang="en-US" dirty="0" smtClean="0"/>
              <a:t>Backup pair running on virtualized systems at Fairmont, West Virginia. </a:t>
            </a:r>
          </a:p>
          <a:p>
            <a:pPr lvl="1"/>
            <a:r>
              <a:rPr lang="en-US" dirty="0" smtClean="0"/>
              <a:t>Primary systems expected to be moved to VMs this spring</a:t>
            </a:r>
          </a:p>
          <a:p>
            <a:pPr lvl="2"/>
            <a:r>
              <a:rPr lang="en-US" dirty="0" smtClean="0"/>
              <a:t>VMs boot off NFS server</a:t>
            </a:r>
          </a:p>
          <a:p>
            <a:pPr lvl="2"/>
            <a:r>
              <a:rPr lang="en-US" dirty="0" smtClean="0"/>
              <a:t>Data hosed on NFS server</a:t>
            </a:r>
          </a:p>
          <a:p>
            <a:pPr lvl="1"/>
            <a:r>
              <a:rPr lang="en-US" dirty="0" smtClean="0"/>
              <a:t>Data feed from RTH MSS</a:t>
            </a:r>
            <a:endParaRPr lang="en-US" dirty="0"/>
          </a:p>
        </p:txBody>
      </p:sp>
    </p:spTree>
    <p:extLst>
      <p:ext uri="{BB962C8B-B14F-4D97-AF65-F5344CB8AC3E}">
        <p14:creationId xmlns:p14="http://schemas.microsoft.com/office/powerpoint/2010/main" val="2407695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Portal Status</a:t>
            </a:r>
            <a:endParaRPr lang="en-US" dirty="0"/>
          </a:p>
        </p:txBody>
      </p:sp>
      <p:sp>
        <p:nvSpPr>
          <p:cNvPr id="3" name="Content Placeholder 2"/>
          <p:cNvSpPr>
            <a:spLocks noGrp="1"/>
          </p:cNvSpPr>
          <p:nvPr>
            <p:ph idx="1"/>
          </p:nvPr>
        </p:nvSpPr>
        <p:spPr/>
        <p:txBody>
          <a:bodyPr>
            <a:normAutofit lnSpcReduction="10000"/>
          </a:bodyPr>
          <a:lstStyle/>
          <a:p>
            <a:r>
              <a:rPr lang="en-US" dirty="0" smtClean="0"/>
              <a:t>About one dozen users.  Not actively marketed to partners and customers yet</a:t>
            </a:r>
          </a:p>
          <a:p>
            <a:r>
              <a:rPr lang="en-US" dirty="0" smtClean="0"/>
              <a:t>Operationally monitored via Big Brother system used to monitor MSS </a:t>
            </a:r>
          </a:p>
          <a:p>
            <a:r>
              <a:rPr lang="en-US" dirty="0" smtClean="0"/>
              <a:t>Exchange of meta data with a several DCPC’s</a:t>
            </a:r>
          </a:p>
          <a:p>
            <a:r>
              <a:rPr lang="en-US" dirty="0" smtClean="0"/>
              <a:t>Exchange of meta data with several other GISCs</a:t>
            </a:r>
          </a:p>
          <a:p>
            <a:r>
              <a:rPr lang="en-US" dirty="0" smtClean="0"/>
              <a:t>Recently demonstrated to a number of important US partners</a:t>
            </a:r>
          </a:p>
        </p:txBody>
      </p:sp>
    </p:spTree>
    <p:extLst>
      <p:ext uri="{BB962C8B-B14F-4D97-AF65-F5344CB8AC3E}">
        <p14:creationId xmlns:p14="http://schemas.microsoft.com/office/powerpoint/2010/main" val="3778925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Building in RAIV</a:t>
            </a:r>
            <a:endParaRPr lang="en-US" dirty="0"/>
          </a:p>
        </p:txBody>
      </p:sp>
      <p:sp>
        <p:nvSpPr>
          <p:cNvPr id="3" name="Content Placeholder 2"/>
          <p:cNvSpPr>
            <a:spLocks noGrp="1"/>
          </p:cNvSpPr>
          <p:nvPr>
            <p:ph idx="1"/>
          </p:nvPr>
        </p:nvSpPr>
        <p:spPr/>
        <p:txBody>
          <a:bodyPr>
            <a:normAutofit fontScale="70000" lnSpcReduction="20000"/>
          </a:bodyPr>
          <a:lstStyle/>
          <a:p>
            <a:r>
              <a:rPr lang="en-US" dirty="0"/>
              <a:t>National outreach: letter sent from U.S. PR to nominated U.S. DCPCs</a:t>
            </a:r>
          </a:p>
          <a:p>
            <a:pPr lvl="1"/>
            <a:r>
              <a:rPr lang="en-US" dirty="0"/>
              <a:t>Formal start of outreach process </a:t>
            </a:r>
          </a:p>
          <a:p>
            <a:pPr lvl="1"/>
            <a:r>
              <a:rPr lang="en-US" dirty="0"/>
              <a:t>Asks for contacts </a:t>
            </a:r>
          </a:p>
          <a:p>
            <a:r>
              <a:rPr lang="en-US" dirty="0"/>
              <a:t>RA-IV outreach: in planning stages </a:t>
            </a:r>
          </a:p>
          <a:p>
            <a:pPr lvl="1"/>
            <a:r>
              <a:rPr lang="en-US" dirty="0"/>
              <a:t>Currently working with Canada</a:t>
            </a:r>
          </a:p>
          <a:p>
            <a:pPr lvl="1"/>
            <a:r>
              <a:rPr lang="en-US" dirty="0"/>
              <a:t>Potential RA-IV workshop </a:t>
            </a:r>
          </a:p>
          <a:p>
            <a:r>
              <a:rPr lang="en-US" dirty="0"/>
              <a:t>Continue to update both WMO and XML metadata </a:t>
            </a:r>
          </a:p>
          <a:p>
            <a:pPr lvl="1"/>
            <a:r>
              <a:rPr lang="en-US" dirty="0"/>
              <a:t>First updates in many years in most cases </a:t>
            </a:r>
            <a:endParaRPr lang="en-US" dirty="0" smtClean="0"/>
          </a:p>
          <a:p>
            <a:r>
              <a:rPr lang="en-US" dirty="0" smtClean="0"/>
              <a:t>RMDCN Next Gen Status</a:t>
            </a:r>
          </a:p>
          <a:p>
            <a:pPr lvl="1"/>
            <a:r>
              <a:rPr lang="en-US" dirty="0" smtClean="0"/>
              <a:t>Circuit install at New York Hotel site</a:t>
            </a:r>
          </a:p>
          <a:p>
            <a:pPr lvl="1"/>
            <a:r>
              <a:rPr lang="en-US" dirty="0" smtClean="0"/>
              <a:t>Waiting on patch panel install at NY remote site</a:t>
            </a:r>
          </a:p>
          <a:p>
            <a:pPr lvl="1"/>
            <a:r>
              <a:rPr lang="en-US" dirty="0" smtClean="0"/>
              <a:t>Expected to be operational within 30 days </a:t>
            </a:r>
            <a:endParaRPr lang="en-US" dirty="0"/>
          </a:p>
          <a:p>
            <a:pPr lvl="1"/>
            <a:endParaRPr lang="en-US" dirty="0"/>
          </a:p>
        </p:txBody>
      </p:sp>
    </p:spTree>
    <p:extLst>
      <p:ext uri="{BB962C8B-B14F-4D97-AF65-F5344CB8AC3E}">
        <p14:creationId xmlns:p14="http://schemas.microsoft.com/office/powerpoint/2010/main" val="4120908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533400"/>
            <a:ext cx="8001000" cy="5078313"/>
          </a:xfrm>
          <a:prstGeom prst="rect">
            <a:avLst/>
          </a:prstGeom>
        </p:spPr>
        <p:txBody>
          <a:bodyPr wrap="square">
            <a:spAutoFit/>
          </a:bodyPr>
          <a:lstStyle/>
          <a:p>
            <a:r>
              <a:rPr lang="en-US" dirty="0"/>
              <a:t>GISC Washington reports progress in the standup of backup portal systems at a backup location in West Virginia.  GISC Washington will also be migrating their current </a:t>
            </a:r>
            <a:r>
              <a:rPr lang="en-US" dirty="0" err="1"/>
              <a:t>OpenWIS</a:t>
            </a:r>
            <a:r>
              <a:rPr lang="en-US" dirty="0"/>
              <a:t> implementation of the portal from standalone machines to virtual machine systems that will boot off a NFS server.  Current efforts also include improving internal monitoring of the portal systems by the RTH monitoring staff and development of on call support staff lists, recovery procedures and other details needed to bring the US portal to an internal operational status.   The US continues to update the GTS metadata for the first time in many years.  A number of outreach efforts are underway with US partners and customers regarding WIS and the use of the portal.  A number of internal customers have expressed hope that the portal and GISC metadata sharing will allow rapid discovery of data, especially during emergencies.  The US has also officially reached out to US DCPCs regarding their efforts and opening channels of communication.  GISC Washington continues to exchange metadata with several GISCs and more recently Canada and two US DCPCs on an experimental basis.  The next generation RMDCN circuit has been installed at the New York City “hotel” location, but we are currently awaiting installation of patch panels needed to activate and use the circuit.  This is expected to occur within the next month.</a:t>
            </a:r>
          </a:p>
        </p:txBody>
      </p:sp>
    </p:spTree>
    <p:extLst>
      <p:ext uri="{BB962C8B-B14F-4D97-AF65-F5344CB8AC3E}">
        <p14:creationId xmlns:p14="http://schemas.microsoft.com/office/powerpoint/2010/main" val="368139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386</Words>
  <Application>Microsoft Office PowerPoint</Application>
  <PresentationFormat>On-screen Show (4:3)</PresentationFormat>
  <Paragraphs>33</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GISC Washington Status Doc 21r1 </vt:lpstr>
      <vt:lpstr>Portal Status</vt:lpstr>
      <vt:lpstr>Portal Status</vt:lpstr>
      <vt:lpstr>Capacity Building in RAIV</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GISC Washington Status</dc:title>
  <dc:creator>Robert.Bunge</dc:creator>
  <cp:lastModifiedBy>David Thomas</cp:lastModifiedBy>
  <cp:revision>6</cp:revision>
  <dcterms:created xsi:type="dcterms:W3CDTF">2014-02-10T18:37:26Z</dcterms:created>
  <dcterms:modified xsi:type="dcterms:W3CDTF">2014-02-11T14:38:34Z</dcterms:modified>
</cp:coreProperties>
</file>