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53" r:id="rId2"/>
  </p:sldMasterIdLst>
  <p:notesMasterIdLst>
    <p:notesMasterId r:id="rId15"/>
  </p:notesMasterIdLst>
  <p:sldIdLst>
    <p:sldId id="355" r:id="rId3"/>
    <p:sldId id="331" r:id="rId4"/>
    <p:sldId id="357" r:id="rId5"/>
    <p:sldId id="358" r:id="rId6"/>
    <p:sldId id="359" r:id="rId7"/>
    <p:sldId id="360" r:id="rId8"/>
    <p:sldId id="366" r:id="rId9"/>
    <p:sldId id="371" r:id="rId10"/>
    <p:sldId id="374" r:id="rId11"/>
    <p:sldId id="373" r:id="rId12"/>
    <p:sldId id="372" r:id="rId13"/>
    <p:sldId id="376" r:id="rId14"/>
  </p:sldIdLst>
  <p:sldSz cx="9144000" cy="6858000" type="screen4x3"/>
  <p:notesSz cx="6858000" cy="9144000"/>
  <p:defaultTextStyle>
    <a:defPPr>
      <a:defRPr lang="en-GB"/>
    </a:defPPr>
    <a:lvl1pPr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1pPr>
    <a:lvl2pPr marL="457200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2pPr>
    <a:lvl3pPr marL="914400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3pPr>
    <a:lvl4pPr marL="1371600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4pPr>
    <a:lvl5pPr marL="1828800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400" kern="1200">
        <a:solidFill>
          <a:schemeClr val="tx2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400" kern="1200">
        <a:solidFill>
          <a:schemeClr val="tx2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400" kern="1200">
        <a:solidFill>
          <a:schemeClr val="tx2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400" kern="1200">
        <a:solidFill>
          <a:schemeClr val="tx2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99" autoAdjust="0"/>
    <p:restoredTop sz="87024" autoAdjust="0"/>
  </p:normalViewPr>
  <p:slideViewPr>
    <p:cSldViewPr>
      <p:cViewPr varScale="1">
        <p:scale>
          <a:sx n="102" d="100"/>
          <a:sy n="102" d="100"/>
        </p:scale>
        <p:origin x="-1224" y="-102"/>
      </p:cViewPr>
      <p:guideLst>
        <p:guide orient="horz" pos="2400"/>
        <p:guide orient="horz" pos="3888"/>
        <p:guide orient="horz" pos="1389"/>
        <p:guide orient="horz" pos="1180"/>
        <p:guide pos="285"/>
        <p:guide pos="5472"/>
        <p:guide pos="1184"/>
        <p:guide pos="3152"/>
        <p:guide pos="3334"/>
        <p:guide pos="351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143B6775-42B9-42CD-9527-5D2E0F1D49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0856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68A1D5-E522-4262-9069-2CCDDA5859DD}" type="slidenum">
              <a:rPr lang="en-GB"/>
              <a:pPr/>
              <a:t>1</a:t>
            </a:fld>
            <a:endParaRPr lang="en-GB" dirty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PowerPoint guidelines. </a:t>
            </a:r>
          </a:p>
          <a:p>
            <a:pPr eaLnBrk="1" hangingPunct="1">
              <a:lnSpc>
                <a:spcPct val="80000"/>
              </a:lnSpc>
            </a:pPr>
            <a:r>
              <a:rPr lang="en-US" sz="1000" dirty="0" smtClean="0"/>
              <a:t>Our refreshed PowerPoint style matches our refreshed corporate values. These guidelines ensure we achieve consistent, professional-looking presentations.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Font:</a:t>
            </a:r>
            <a:r>
              <a:rPr lang="en-US" sz="1000" dirty="0" smtClean="0"/>
              <a:t> Arial only</a:t>
            </a:r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Bullets:</a:t>
            </a:r>
            <a:r>
              <a:rPr lang="en-US" sz="1000" dirty="0" smtClean="0"/>
              <a:t> Arial round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Front page slide 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Headline text point size 53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Subtitle text point size 20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Presenter, location and date point size 12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Divider slides</a:t>
            </a:r>
          </a:p>
          <a:p>
            <a:pPr eaLnBrk="1" hangingPunct="1">
              <a:lnSpc>
                <a:spcPct val="80000"/>
              </a:lnSpc>
            </a:pPr>
            <a:r>
              <a:rPr lang="en-US" sz="1000" dirty="0" smtClean="0"/>
              <a:t>Should be used to break up subjects or when changing content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Headline text point size 40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Subtitle text point size 20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Content slides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Headline text size: minimum 40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sz="1000" dirty="0" smtClean="0"/>
              <a:t>First Level Bullet Points 24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sz="1000" dirty="0" smtClean="0"/>
              <a:t>Subsequent Level; Bullet Points 20</a:t>
            </a:r>
            <a:endParaRPr lang="en-US" sz="1000" dirty="0" smtClean="0"/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Body text size: minimum 16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Printing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Please select greyscale when printing, this will remove the backgrounds and save on ink.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Colour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Web safe green #CFF33 (R204, G255, B51), can be used to highlight important words or phrases.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sz="1000" dirty="0" smtClean="0"/>
              <a:t>Web safe red </a:t>
            </a:r>
            <a:r>
              <a:rPr lang="en-US" sz="1000" dirty="0" smtClean="0"/>
              <a:t>#ED2939 (R237, G41, B57), can be used to highlight severe weather warnings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Campaign presentations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If your presentation is part of a campaign or event then please ask the studio for assistance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3B6775-42B9-42CD-9527-5D2E0F1D49BA}" type="slidenum">
              <a:rPr lang="en-GB" smtClean="0"/>
              <a:pPr>
                <a:defRPr/>
              </a:pPr>
              <a:t>3</a:t>
            </a:fld>
            <a:endParaRPr lang="en-GB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3B6775-42B9-42CD-9527-5D2E0F1D49BA}" type="slidenum">
              <a:rPr lang="en-GB" smtClean="0"/>
              <a:pPr>
                <a:defRPr/>
              </a:pPr>
              <a:t>4</a:t>
            </a:fld>
            <a:endParaRPr lang="en-GB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3B6775-42B9-42CD-9527-5D2E0F1D49BA}" type="slidenum">
              <a:rPr lang="en-GB" smtClean="0"/>
              <a:pPr>
                <a:defRPr/>
              </a:pPr>
              <a:t>6</a:t>
            </a:fld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4979988"/>
            <a:ext cx="8591550" cy="84931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Section slide heading Arial 40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3850" y="5645150"/>
            <a:ext cx="7896225" cy="663575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r>
              <a:rPr lang="en-US"/>
              <a:t>Section slide subtitle heading Arial 20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</a:p>
        </p:txBody>
      </p:sp>
    </p:spTree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526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959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3250" y="347663"/>
            <a:ext cx="1733550" cy="61769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52600" y="347663"/>
            <a:ext cx="5048250" cy="61769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526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959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3250" y="347663"/>
            <a:ext cx="1733550" cy="61769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52600" y="347663"/>
            <a:ext cx="5048250" cy="61769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752600" y="1773238"/>
            <a:ext cx="6934200" cy="4751387"/>
          </a:xfrm>
        </p:spPr>
        <p:txBody>
          <a:bodyPr/>
          <a:lstStyle/>
          <a:p>
            <a:pPr lvl="0"/>
            <a:endParaRPr lang="en-GB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47663"/>
            <a:ext cx="6934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Slide heading Arial 40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52600" y="1773238"/>
            <a:ext cx="6934200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First level Arial 24</a:t>
            </a:r>
          </a:p>
          <a:p>
            <a:pPr lvl="1"/>
            <a:r>
              <a:rPr lang="en-GB" smtClean="0"/>
              <a:t>Second level Arial 20</a:t>
            </a:r>
          </a:p>
          <a:p>
            <a:pPr lvl="2"/>
            <a:r>
              <a:rPr lang="en-GB" smtClean="0"/>
              <a:t>Third level Arial 20</a:t>
            </a:r>
          </a:p>
          <a:p>
            <a:pPr lvl="3"/>
            <a:r>
              <a:rPr lang="en-GB" smtClean="0"/>
              <a:t>Fourth level Arial 20</a:t>
            </a:r>
          </a:p>
          <a:p>
            <a:pPr lvl="4"/>
            <a:r>
              <a:rPr lang="en-GB" smtClean="0"/>
              <a:t>Fifth level Arial 20</a:t>
            </a:r>
          </a:p>
        </p:txBody>
      </p:sp>
      <p:sp>
        <p:nvSpPr>
          <p:cNvPr id="105476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3850" y="65532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defRPr sz="10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9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>
    <p:wipe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9pPr>
    </p:titleStyle>
    <p:bodyStyle>
      <a:lvl1pPr marL="261938" indent="-261938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1pPr>
      <a:lvl2pPr marL="623888" indent="-1825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2pPr>
      <a:lvl3pPr marL="987425" indent="-184150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3pPr>
      <a:lvl4pPr marL="1349375" indent="-1825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4pPr>
      <a:lvl5pPr marL="1698625" indent="-1698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5pPr>
      <a:lvl6pPr marL="21558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6pPr>
      <a:lvl7pPr marL="26130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7pPr>
      <a:lvl8pPr marL="30702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8pPr>
      <a:lvl9pPr marL="35274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47663"/>
            <a:ext cx="6934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Slide heading Arial 40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52600" y="1773238"/>
            <a:ext cx="6934200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First level Arial 24</a:t>
            </a:r>
          </a:p>
          <a:p>
            <a:pPr lvl="1"/>
            <a:r>
              <a:rPr lang="en-GB" smtClean="0"/>
              <a:t>Second level Arial 20</a:t>
            </a:r>
          </a:p>
          <a:p>
            <a:pPr lvl="2"/>
            <a:r>
              <a:rPr lang="en-GB" smtClean="0"/>
              <a:t>Third level Arial 20</a:t>
            </a:r>
          </a:p>
          <a:p>
            <a:pPr lvl="3"/>
            <a:r>
              <a:rPr lang="en-GB" smtClean="0"/>
              <a:t>Fourth level Arial 20</a:t>
            </a:r>
          </a:p>
          <a:p>
            <a:pPr lvl="4"/>
            <a:r>
              <a:rPr lang="en-GB" smtClean="0"/>
              <a:t>Fifth level Arial 20</a:t>
            </a:r>
          </a:p>
        </p:txBody>
      </p:sp>
      <p:sp>
        <p:nvSpPr>
          <p:cNvPr id="165892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3850" y="65532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defRPr sz="10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ransition>
    <p:wipe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9pPr>
    </p:titleStyle>
    <p:bodyStyle>
      <a:lvl1pPr marL="261938" indent="-261938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623888" indent="-1825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2pPr>
      <a:lvl3pPr marL="987425" indent="-184150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3pPr>
      <a:lvl4pPr marL="1349375" indent="-1825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4pPr>
      <a:lvl5pPr marL="1698625" indent="-1698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5pPr>
      <a:lvl6pPr marL="21558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6pPr>
      <a:lvl7pPr marL="26130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7pPr>
      <a:lvl8pPr marL="30702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8pPr>
      <a:lvl9pPr marL="35274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4800600"/>
            <a:ext cx="7772400" cy="1079500"/>
          </a:xfrm>
          <a:noFill/>
        </p:spPr>
        <p:txBody>
          <a:bodyPr/>
          <a:lstStyle/>
          <a:p>
            <a:pPr eaLnBrk="1" hangingPunct="1"/>
            <a:r>
              <a:rPr lang="en-GB" sz="2800" b="1" dirty="0" smtClean="0">
                <a:solidFill>
                  <a:schemeClr val="tx1"/>
                </a:solidFill>
              </a:rPr>
              <a:t/>
            </a:r>
            <a:br>
              <a:rPr lang="en-GB" sz="2800" b="1" dirty="0" smtClean="0">
                <a:solidFill>
                  <a:schemeClr val="tx1"/>
                </a:solidFill>
              </a:rPr>
            </a:br>
            <a:r>
              <a:rPr lang="en-GB" sz="2400" b="1" dirty="0" smtClean="0">
                <a:solidFill>
                  <a:schemeClr val="tx1"/>
                </a:solidFill>
              </a:rPr>
              <a:t>RTH Exeter Status </a:t>
            </a:r>
            <a:r>
              <a:rPr lang="en-GB" sz="2400" b="1" smtClean="0">
                <a:solidFill>
                  <a:schemeClr val="tx1"/>
                </a:solidFill>
              </a:rPr>
              <a:t>Report </a:t>
            </a:r>
            <a:r>
              <a:rPr lang="en-GB" sz="2400" b="1" smtClean="0">
                <a:solidFill>
                  <a:schemeClr val="tx1"/>
                </a:solidFill>
              </a:rPr>
              <a:t>– 2014 (Doc 22)</a:t>
            </a:r>
            <a:br>
              <a:rPr lang="en-GB" sz="2400" b="1" smtClean="0">
                <a:solidFill>
                  <a:schemeClr val="tx1"/>
                </a:solidFill>
              </a:rPr>
            </a:b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3850" y="5645150"/>
            <a:ext cx="7896225" cy="534988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en-US" sz="1600" dirty="0" smtClean="0">
                <a:solidFill>
                  <a:schemeClr val="tx1"/>
                </a:solidFill>
              </a:rPr>
              <a:t>ET-WISC Toulouse 12/14 February 2014</a:t>
            </a:r>
          </a:p>
          <a:p>
            <a:pPr eaLnBrk="1" hangingPunct="1">
              <a:lnSpc>
                <a:spcPct val="70000"/>
              </a:lnSpc>
            </a:pPr>
            <a:r>
              <a:rPr lang="en-US" sz="1600" dirty="0" smtClean="0">
                <a:solidFill>
                  <a:schemeClr val="tx1"/>
                </a:solidFill>
              </a:rPr>
              <a:t>Colin Mathison</a:t>
            </a: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323850" y="6021388"/>
            <a:ext cx="7896225" cy="38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lnSpc>
                <a:spcPct val="90000"/>
              </a:lnSpc>
              <a:spcBef>
                <a:spcPct val="30000"/>
              </a:spcBef>
              <a:spcAft>
                <a:spcPct val="35000"/>
              </a:spcAft>
            </a:pPr>
            <a:endParaRPr lang="en-US" sz="12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Contents</a:t>
            </a:r>
            <a:endParaRPr lang="en-US" dirty="0" smtClean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628775"/>
            <a:ext cx="6934200" cy="4751388"/>
          </a:xfrm>
        </p:spPr>
        <p:txBody>
          <a:bodyPr/>
          <a:lstStyle/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GB" b="1" dirty="0" smtClean="0"/>
              <a:t>GISC/R</a:t>
            </a:r>
            <a:r>
              <a:rPr lang="en-GB" b="1" dirty="0" smtClean="0">
                <a:cs typeface="Times New Roman" pitchFamily="18" charset="0"/>
              </a:rPr>
              <a:t>TH Exeter Status Report</a:t>
            </a:r>
          </a:p>
          <a:p>
            <a:pPr eaLnBrk="1" hangingPunct="1"/>
            <a:r>
              <a:rPr lang="en-GB" dirty="0" smtClean="0">
                <a:solidFill>
                  <a:schemeClr val="tx1"/>
                </a:solidFill>
              </a:rPr>
              <a:t>RTH &amp; NMS connectivity from Exeter</a:t>
            </a:r>
          </a:p>
          <a:p>
            <a:pPr eaLnBrk="1" hangingPunct="1"/>
            <a:r>
              <a:rPr lang="en-GB" dirty="0" smtClean="0">
                <a:solidFill>
                  <a:schemeClr val="tx1"/>
                </a:solidFill>
              </a:rPr>
              <a:t>RTH message and file switch availability</a:t>
            </a:r>
          </a:p>
          <a:p>
            <a:pPr eaLnBrk="1" hangingPunct="1"/>
            <a:r>
              <a:rPr lang="en-GB" dirty="0" smtClean="0">
                <a:solidFill>
                  <a:schemeClr val="tx1"/>
                </a:solidFill>
              </a:rPr>
              <a:t>RTH Items of interest</a:t>
            </a:r>
            <a:endParaRPr lang="en-US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en-GB" dirty="0" smtClean="0">
                <a:solidFill>
                  <a:schemeClr val="tx1"/>
                </a:solidFill>
              </a:rPr>
              <a:t>WIS Items of interest</a:t>
            </a:r>
          </a:p>
          <a:p>
            <a:pPr eaLnBrk="1" hangingPunct="1"/>
            <a:r>
              <a:rPr lang="en-GB" dirty="0" smtClean="0">
                <a:solidFill>
                  <a:schemeClr val="tx1"/>
                </a:solidFill>
              </a:rPr>
              <a:t>WIS Issues</a:t>
            </a:r>
          </a:p>
          <a:p>
            <a:pPr eaLnBrk="1" hangingPunct="1"/>
            <a:r>
              <a:rPr lang="en-GB" dirty="0" smtClean="0">
                <a:solidFill>
                  <a:schemeClr val="tx1"/>
                </a:solidFill>
              </a:rPr>
              <a:t>WIS Exeter vGISC</a:t>
            </a:r>
          </a:p>
          <a:p>
            <a:pPr eaLnBrk="1" hangingPunct="1"/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47663"/>
            <a:ext cx="6934200" cy="993105"/>
          </a:xfrm>
        </p:spPr>
        <p:txBody>
          <a:bodyPr/>
          <a:lstStyle/>
          <a:p>
            <a:pPr eaLnBrk="1" hangingPunct="1"/>
            <a:r>
              <a:rPr lang="en-GB" sz="2800" dirty="0" smtClean="0"/>
              <a:t>RTH GTS connectivity from Exeter</a:t>
            </a:r>
            <a:endParaRPr lang="en-US" sz="2800" dirty="0" smtClean="0"/>
          </a:p>
        </p:txBody>
      </p:sp>
      <p:graphicFrame>
        <p:nvGraphicFramePr>
          <p:cNvPr id="164819" name="Group 979"/>
          <p:cNvGraphicFramePr>
            <a:graphicFrameLocks noGrp="1"/>
          </p:cNvGraphicFramePr>
          <p:nvPr>
            <p:ph idx="1"/>
          </p:nvPr>
        </p:nvGraphicFramePr>
        <p:xfrm>
          <a:off x="467544" y="1628800"/>
          <a:ext cx="8207375" cy="4248472"/>
        </p:xfrm>
        <a:graphic>
          <a:graphicData uri="http://schemas.openxmlformats.org/drawingml/2006/table">
            <a:tbl>
              <a:tblPr/>
              <a:tblGrid>
                <a:gridCol w="2663825"/>
                <a:gridCol w="1655762"/>
                <a:gridCol w="1439863"/>
                <a:gridCol w="1081087"/>
                <a:gridCol w="1366838"/>
              </a:tblGrid>
              <a:tr h="3038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RTH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Connection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Circuits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Protocol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Infrastructure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  <a:tr h="4882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Melbourne, Australia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2Mbytes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2Mbytes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Alphanumeric, 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GRIB &amp; T4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sockets / 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 / Internet backup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</a:rPr>
                        <a:t>Toulouse, France </a:t>
                      </a:r>
                      <a:endParaRPr kumimoji="0" lang="en-GB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100Mbytes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50Mbytes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Alphanumeric, 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GRIB &amp; T4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Offenbach, Germany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50Mbytes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50Mbytes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Alphanumeric, 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GRIB &amp; T4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FTP /       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 / Internet backup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New Delhi, India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4Mbytes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4Mbytes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Alphanumeric &amp; 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binary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Rome, Italy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10Mbytes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10Mbytes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All data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FTP /      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 / Internet backup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Tokyo, Japan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10Mbytes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10Mbytes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Alphanumeric, 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GRIB &amp; T4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sockets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Moscow, Russian Federation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10Mbytes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10Mbytes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Alphanumeric, 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GRIB &amp; T4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34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Pretoria, South Africa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2Mbytes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2Mbytes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All data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Sockets / 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 / Internet backup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Washington, United States of America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1Mbytes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1Mbytes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Alphanumeric, 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GRIB &amp; T4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Sockets / 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 / Internet backup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47663"/>
            <a:ext cx="6934200" cy="777081"/>
          </a:xfrm>
        </p:spPr>
        <p:txBody>
          <a:bodyPr/>
          <a:lstStyle/>
          <a:p>
            <a:pPr eaLnBrk="1" hangingPunct="1"/>
            <a:r>
              <a:rPr lang="en-GB" sz="2800" dirty="0" smtClean="0"/>
              <a:t>RTH GTS daily traffic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611560" y="1628800"/>
          <a:ext cx="8208913" cy="4627673"/>
        </p:xfrm>
        <a:graphic>
          <a:graphicData uri="http://schemas.openxmlformats.org/drawingml/2006/table">
            <a:tbl>
              <a:tblPr/>
              <a:tblGrid>
                <a:gridCol w="2498526"/>
                <a:gridCol w="971027"/>
                <a:gridCol w="795496"/>
                <a:gridCol w="971027"/>
                <a:gridCol w="761883"/>
                <a:gridCol w="1030783"/>
                <a:gridCol w="1180171"/>
              </a:tblGrid>
              <a:tr h="72008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RTH</a:t>
                      </a:r>
                    </a:p>
                  </a:txBody>
                  <a:tcPr marL="8328" marR="8328" marT="8328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Messages in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Files in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Messages out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Files out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Volume in (Mbytes)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Volume out (Mbytes)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</a:tr>
              <a:tr h="381055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Melbourne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Australia </a:t>
                      </a:r>
                    </a:p>
                  </a:txBody>
                  <a:tcPr marL="8328" marR="8328" marT="8328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19000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107500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295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950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025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Toulouse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France </a:t>
                      </a:r>
                    </a:p>
                  </a:txBody>
                  <a:tcPr marL="8328" marR="8328" marT="8328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56800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18750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278150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74000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1390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9300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Offenbach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Germany</a:t>
                      </a:r>
                    </a:p>
                  </a:txBody>
                  <a:tcPr marL="8328" marR="8328" marT="8328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383500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5700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110200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2800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10500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1248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9709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New Delhi, India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15190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2470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44000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2370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72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572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9709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Rome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Italy</a:t>
                      </a:r>
                    </a:p>
                  </a:txBody>
                  <a:tcPr marL="8328" marR="8328" marT="8328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3430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730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9000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1600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2379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Tokyo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Japan</a:t>
                      </a:r>
                    </a:p>
                  </a:txBody>
                  <a:tcPr marL="8328" marR="8328" marT="8328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162400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138000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n/a</a:t>
                      </a: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250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1050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Moscow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Russian Federation</a:t>
                      </a:r>
                    </a:p>
                  </a:txBody>
                  <a:tcPr marL="8328" marR="8328" marT="8328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10700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1250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390000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16500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9100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Pretoria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South Africa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2600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n/a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104000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n/a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690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Washington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</a:t>
                      </a:r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USA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260000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2600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332000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12000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6000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54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8328" marR="8328" marT="8328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913620</a:t>
                      </a:r>
                      <a:endParaRPr lang="en-GB" sz="12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31730</a:t>
                      </a:r>
                      <a:endParaRPr lang="en-GB" sz="12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1512850</a:t>
                      </a:r>
                      <a:endParaRPr lang="en-GB" sz="12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97380</a:t>
                      </a:r>
                      <a:endParaRPr lang="en-GB" sz="12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24542</a:t>
                      </a:r>
                      <a:endParaRPr lang="en-GB" sz="12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28940</a:t>
                      </a:r>
                      <a:endParaRPr lang="en-GB" sz="12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8328" marR="8328" marT="832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12291" name="Rectangle 9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NMC GTS connectivity from Exeter</a:t>
            </a:r>
          </a:p>
        </p:txBody>
      </p:sp>
      <p:graphicFrame>
        <p:nvGraphicFramePr>
          <p:cNvPr id="205838" name="Group 1038"/>
          <p:cNvGraphicFramePr>
            <a:graphicFrameLocks noGrp="1"/>
          </p:cNvGraphicFramePr>
          <p:nvPr>
            <p:ph idx="1"/>
          </p:nvPr>
        </p:nvGraphicFramePr>
        <p:xfrm>
          <a:off x="467544" y="1628800"/>
          <a:ext cx="8207375" cy="4506167"/>
        </p:xfrm>
        <a:graphic>
          <a:graphicData uri="http://schemas.openxmlformats.org/drawingml/2006/table">
            <a:tbl>
              <a:tblPr/>
              <a:tblGrid>
                <a:gridCol w="2519362"/>
                <a:gridCol w="1871663"/>
                <a:gridCol w="1368425"/>
                <a:gridCol w="1081087"/>
                <a:gridCol w="1366838"/>
              </a:tblGrid>
              <a:tr h="225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NMC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Connection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Circuits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Protocol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3500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Infrastructure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  <a:tr h="47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Brussels, Belgium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10Mbytes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10Mbytes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Alphanumeric, 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GRIB &amp; T4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Montreal, Canada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2Mbytes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2Mbytes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All data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Sockets / 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 / Internet backup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Copenhagen, Denmark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50Mbytes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50Mbytes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Alphanumeric &amp;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T4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sockets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charset="-128"/>
                        </a:rPr>
                        <a:t>Reykjavik, Iceland </a:t>
                      </a:r>
                      <a:endParaRPr kumimoji="0" lang="en-GB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2Mbytes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2Mbytes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Alphanumeric, 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GRIB &amp; T4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Dublin, Ireland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10Mbytes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10Mbytes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All data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De Bilt, Netherlands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4Mbytes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4Mbytes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All data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Sockets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Oslo, Norway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20Mbytes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20Mbytes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All data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Sockets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Lisbon, Portugal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4Mbytes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4Mbytes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All data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Madrid, Spain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4Mbytes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4Mbytes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Alphanumeric, 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GRIB &amp; T4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Sockets &amp; 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RMDCN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ECMWF, United Kingdom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CCT = 100Mbytes</a:t>
                      </a:r>
                      <a:b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IP BW = 100Mbytes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All data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FTP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Megastream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2800" dirty="0" smtClean="0"/>
              <a:t>NMC GTS MSS daily traffic</a:t>
            </a:r>
          </a:p>
        </p:txBody>
      </p:sp>
      <p:graphicFrame>
        <p:nvGraphicFramePr>
          <p:cNvPr id="6" name="Table Placeholder 5"/>
          <p:cNvGraphicFramePr>
            <a:graphicFrameLocks noGrp="1"/>
          </p:cNvGraphicFramePr>
          <p:nvPr>
            <p:ph type="tbl" idx="1"/>
          </p:nvPr>
        </p:nvGraphicFramePr>
        <p:xfrm>
          <a:off x="467544" y="1700808"/>
          <a:ext cx="8280921" cy="4349575"/>
        </p:xfrm>
        <a:graphic>
          <a:graphicData uri="http://schemas.openxmlformats.org/drawingml/2006/table">
            <a:tbl>
              <a:tblPr/>
              <a:tblGrid>
                <a:gridCol w="2520443"/>
                <a:gridCol w="979545"/>
                <a:gridCol w="802474"/>
                <a:gridCol w="979545"/>
                <a:gridCol w="768566"/>
                <a:gridCol w="1039825"/>
                <a:gridCol w="1190523"/>
              </a:tblGrid>
              <a:tr h="69341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NMC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Messages in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Files in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Messages out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Files out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Volume in (Mbytes)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Volume out (Mbytes)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</a:tr>
              <a:tr h="33094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Brussels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Belgium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1200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890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7400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1840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4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Montreal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Canada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2540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430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331100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7800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6500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4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Copenhagen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Denmark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2150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n/a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70000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n/a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105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4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Reykjavik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Iceland 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220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220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20000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1700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121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4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Dublin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Ireland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2510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79000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1500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460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170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4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De 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Bilt, Netherlands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17500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n/a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89000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n/a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470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225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4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Oslo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Norway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2730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n/a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61000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n/a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4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Lisbon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Portugal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1100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370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26000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1250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42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4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Madrid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Spain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3200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1050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20000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3400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26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4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 ECMWF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United Kingdom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3020</a:t>
                      </a: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830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162000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3080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20300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3500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6705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9473" marR="9473" marT="9473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34060</a:t>
                      </a:r>
                      <a:endParaRPr lang="en-GB" sz="12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6300</a:t>
                      </a:r>
                      <a:endParaRPr lang="en-GB" sz="12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865500</a:t>
                      </a:r>
                      <a:endParaRPr lang="en-GB" sz="12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20570</a:t>
                      </a:r>
                      <a:endParaRPr lang="en-GB" sz="12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21343</a:t>
                      </a:r>
                      <a:endParaRPr lang="en-GB" sz="12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10825</a:t>
                      </a:r>
                      <a:endParaRPr lang="en-GB" sz="12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9473" marR="9473" marT="94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FD3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47663"/>
            <a:ext cx="6934200" cy="777875"/>
          </a:xfrm>
        </p:spPr>
        <p:txBody>
          <a:bodyPr/>
          <a:lstStyle/>
          <a:p>
            <a:pPr eaLnBrk="1" hangingPunct="1"/>
            <a:r>
              <a:rPr lang="en-GB" sz="2800" dirty="0" smtClean="0"/>
              <a:t>RTH Switch availability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1557338"/>
            <a:ext cx="7715250" cy="4895850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en-GB" dirty="0" smtClean="0"/>
              <a:t>Availability figures for period March 2013 to February 2014:</a:t>
            </a:r>
          </a:p>
          <a:p>
            <a:pPr lvl="1" eaLnBrk="1" hangingPunct="1"/>
            <a:r>
              <a:rPr lang="en-GB" dirty="0" smtClean="0"/>
              <a:t>WMO message switch – 99.99%</a:t>
            </a:r>
          </a:p>
          <a:p>
            <a:pPr lvl="2" eaLnBrk="1" hangingPunct="1"/>
            <a:r>
              <a:rPr lang="en-GB" dirty="0" smtClean="0"/>
              <a:t>3 outages – 1 s/w upgrade, 1 network problem, 1 bug.</a:t>
            </a:r>
          </a:p>
          <a:p>
            <a:pPr lvl="2" eaLnBrk="1" hangingPunct="1"/>
            <a:r>
              <a:rPr lang="en-GB" dirty="0" smtClean="0"/>
              <a:t>Total outage time 65 minutes.</a:t>
            </a:r>
          </a:p>
          <a:p>
            <a:pPr lvl="1" eaLnBrk="1" hangingPunct="1"/>
            <a:r>
              <a:rPr lang="en-GB" dirty="0" smtClean="0"/>
              <a:t>FTP file switch – 99.9%</a:t>
            </a:r>
          </a:p>
          <a:p>
            <a:pPr marL="0" indent="0" eaLnBrk="1" hangingPunct="1">
              <a:buFontTx/>
              <a:buNone/>
            </a:pPr>
            <a:endParaRPr lang="en-GB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47663"/>
            <a:ext cx="6934200" cy="704850"/>
          </a:xfrm>
        </p:spPr>
        <p:txBody>
          <a:bodyPr/>
          <a:lstStyle/>
          <a:p>
            <a:pPr eaLnBrk="1" hangingPunct="1"/>
            <a:r>
              <a:rPr lang="en-GB" sz="2800" dirty="0" smtClean="0"/>
              <a:t>RTH Items of Interest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800"/>
            <a:ext cx="8351837" cy="4968850"/>
          </a:xfrm>
        </p:spPr>
        <p:txBody>
          <a:bodyPr/>
          <a:lstStyle/>
          <a:p>
            <a:pPr eaLnBrk="1" hangingPunct="1"/>
            <a:r>
              <a:rPr lang="en-GB" sz="2000" dirty="0" smtClean="0"/>
              <a:t>WMO GTS traffic only 25% of total MSS</a:t>
            </a:r>
          </a:p>
          <a:p>
            <a:pPr lvl="1" eaLnBrk="1" hangingPunct="1"/>
            <a:r>
              <a:rPr lang="en-GB" dirty="0" smtClean="0"/>
              <a:t>RTH backups using FTP over internet</a:t>
            </a:r>
          </a:p>
          <a:p>
            <a:pPr eaLnBrk="1" hangingPunct="1"/>
            <a:r>
              <a:rPr lang="en-GB" sz="2000" dirty="0" smtClean="0"/>
              <a:t>RMDCN access 2 x 20Mb/s, no load sharing</a:t>
            </a:r>
          </a:p>
          <a:p>
            <a:pPr lvl="1" eaLnBrk="1" hangingPunct="1"/>
            <a:r>
              <a:rPr lang="en-GB" dirty="0" smtClean="0"/>
              <a:t>Established new backup GTS link with Lusaka</a:t>
            </a:r>
          </a:p>
          <a:p>
            <a:pPr lvl="1" eaLnBrk="1" hangingPunct="1"/>
            <a:r>
              <a:rPr lang="en-GB" dirty="0" smtClean="0"/>
              <a:t>Migrated to RMDCN-NG Jan 2014</a:t>
            </a:r>
          </a:p>
          <a:p>
            <a:pPr lvl="1" eaLnBrk="1" hangingPunct="1"/>
            <a:r>
              <a:rPr lang="en-GB" dirty="0" smtClean="0"/>
              <a:t>Establishing internet connection with Brasilia</a:t>
            </a:r>
          </a:p>
          <a:p>
            <a:pPr eaLnBrk="1" hangingPunct="1"/>
            <a:r>
              <a:rPr lang="en-GB" sz="2000" dirty="0" smtClean="0"/>
              <a:t>ECWMF traffic on separate 100Mb/s link, via file switch</a:t>
            </a:r>
          </a:p>
          <a:p>
            <a:pPr eaLnBrk="1" hangingPunct="1"/>
            <a:r>
              <a:rPr lang="en-GB" sz="2000" dirty="0" smtClean="0"/>
              <a:t>Internet link 2 x 100+Mb/s, via file switch</a:t>
            </a:r>
          </a:p>
          <a:p>
            <a:pPr eaLnBrk="1" hangingPunct="1"/>
            <a:r>
              <a:rPr lang="en-GB" sz="2000" dirty="0" smtClean="0"/>
              <a:t>Trans-Atlantic NESDIS link 1.5Mb/s, via file switch</a:t>
            </a:r>
          </a:p>
          <a:p>
            <a:pPr eaLnBrk="1" hangingPunct="1"/>
            <a:endParaRPr lang="en-GB" sz="1600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921097"/>
          </a:xfrm>
        </p:spPr>
        <p:txBody>
          <a:bodyPr/>
          <a:lstStyle/>
          <a:p>
            <a:r>
              <a:rPr lang="en-GB" sz="2800" dirty="0" smtClean="0"/>
              <a:t>OpenWIS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484784"/>
            <a:ext cx="8352928" cy="5012754"/>
          </a:xfrm>
        </p:spPr>
        <p:txBody>
          <a:bodyPr/>
          <a:lstStyle/>
          <a:p>
            <a:endParaRPr lang="en-GB" sz="2000" dirty="0" smtClean="0"/>
          </a:p>
          <a:p>
            <a:r>
              <a:rPr lang="en-GB" sz="2000" dirty="0" smtClean="0"/>
              <a:t>GISC, vGISC, DCPC, NC will all use OpenWIS</a:t>
            </a:r>
          </a:p>
          <a:p>
            <a:r>
              <a:rPr lang="en-GB" sz="2000" dirty="0" smtClean="0"/>
              <a:t>MoU has been signed, to establish Non-profit, Limited liability Association to own IPR</a:t>
            </a:r>
          </a:p>
          <a:p>
            <a:r>
              <a:rPr lang="en-GB" sz="2000" dirty="0" smtClean="0"/>
              <a:t>OpenWIS will be in public GitHub repository</a:t>
            </a:r>
          </a:p>
          <a:p>
            <a:pPr lvl="1"/>
            <a:r>
              <a:rPr lang="en-GB" dirty="0" smtClean="0"/>
              <a:t>Documentation, test cases, etc</a:t>
            </a:r>
          </a:p>
          <a:p>
            <a:r>
              <a:rPr lang="en-GB" sz="2000" dirty="0" smtClean="0"/>
              <a:t>Open Source governance:</a:t>
            </a:r>
          </a:p>
          <a:p>
            <a:pPr lvl="1"/>
            <a:r>
              <a:rPr lang="en-GB" dirty="0" smtClean="0"/>
              <a:t>Ordinary member – annual fee, influence direction</a:t>
            </a:r>
          </a:p>
          <a:p>
            <a:pPr lvl="1"/>
            <a:r>
              <a:rPr lang="en-GB" dirty="0" smtClean="0"/>
              <a:t>Strategic member - big fee, control direction</a:t>
            </a:r>
          </a:p>
          <a:p>
            <a:pPr lvl="1"/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921097"/>
          </a:xfrm>
        </p:spPr>
        <p:txBody>
          <a:bodyPr/>
          <a:lstStyle/>
          <a:p>
            <a:r>
              <a:rPr lang="en-GB" sz="2800" dirty="0" smtClean="0"/>
              <a:t>WIS Issues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556792"/>
            <a:ext cx="8568952" cy="4896544"/>
          </a:xfrm>
        </p:spPr>
        <p:txBody>
          <a:bodyPr/>
          <a:lstStyle/>
          <a:p>
            <a:r>
              <a:rPr lang="en-GB" sz="2000" dirty="0" smtClean="0"/>
              <a:t>All Metadata will need updating in next year</a:t>
            </a:r>
          </a:p>
          <a:p>
            <a:pPr lvl="1"/>
            <a:r>
              <a:rPr lang="en-GB" dirty="0" smtClean="0"/>
              <a:t>ISO19115:2006 -&gt; ISO19115:2013</a:t>
            </a:r>
          </a:p>
          <a:p>
            <a:pPr lvl="1"/>
            <a:r>
              <a:rPr lang="en-GB" dirty="0" smtClean="0"/>
              <a:t>WMO Core Metadata 1.3 -&gt; 2.0?</a:t>
            </a:r>
          </a:p>
          <a:p>
            <a:pPr lvl="1"/>
            <a:r>
              <a:rPr lang="en-GB" dirty="0" smtClean="0"/>
              <a:t>What strategic approach to adopt?</a:t>
            </a:r>
          </a:p>
          <a:p>
            <a:pPr lvl="1"/>
            <a:r>
              <a:rPr lang="en-GB" dirty="0" smtClean="0"/>
              <a:t>Use WMO Core 1.1 -&gt; Core 1.2 -&gt; Core 1.3 as prototype?</a:t>
            </a:r>
          </a:p>
          <a:p>
            <a:r>
              <a:rPr lang="en-GB" sz="2000" dirty="0" smtClean="0"/>
              <a:t>Hierarchical metadata expected by users</a:t>
            </a:r>
          </a:p>
          <a:p>
            <a:pPr lvl="1"/>
            <a:r>
              <a:rPr lang="en-GB" dirty="0" smtClean="0"/>
              <a:t>Is it possible to have common sets defined?</a:t>
            </a:r>
          </a:p>
          <a:p>
            <a:pPr lvl="1"/>
            <a:r>
              <a:rPr lang="en-GB" dirty="0" smtClean="0"/>
              <a:t>Can common and specific sets be defined?</a:t>
            </a:r>
          </a:p>
          <a:p>
            <a:r>
              <a:rPr lang="en-GB" sz="2000" dirty="0" smtClean="0"/>
              <a:t>User search experience needs to be improved</a:t>
            </a:r>
          </a:p>
          <a:p>
            <a:r>
              <a:rPr lang="en-GB" sz="2000" dirty="0" smtClean="0"/>
              <a:t>Performance &amp; Quality monitoring</a:t>
            </a:r>
          </a:p>
          <a:p>
            <a:endParaRPr lang="en-GB" dirty="0" smtClean="0"/>
          </a:p>
          <a:p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849089"/>
          </a:xfrm>
        </p:spPr>
        <p:txBody>
          <a:bodyPr/>
          <a:lstStyle/>
          <a:p>
            <a:r>
              <a:rPr lang="en-GB" sz="2800" dirty="0" smtClean="0"/>
              <a:t>WIS – GISC </a:t>
            </a:r>
            <a:r>
              <a:rPr lang="en-GB" sz="2800" smtClean="0"/>
              <a:t>Exeter status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700809"/>
            <a:ext cx="8147248" cy="4608512"/>
          </a:xfrm>
        </p:spPr>
        <p:txBody>
          <a:bodyPr/>
          <a:lstStyle/>
          <a:p>
            <a:r>
              <a:rPr lang="en-GB" sz="2000" dirty="0" smtClean="0"/>
              <a:t>Operational since June 2012</a:t>
            </a:r>
          </a:p>
          <a:p>
            <a:r>
              <a:rPr lang="en-GB" sz="2000" dirty="0" smtClean="0"/>
              <a:t>Offering backup of user subscriptions in co-operation with Météo-France</a:t>
            </a:r>
          </a:p>
          <a:p>
            <a:r>
              <a:rPr lang="en-GB" sz="2000" dirty="0" smtClean="0"/>
              <a:t>We currently have 44 registered users</a:t>
            </a:r>
          </a:p>
          <a:p>
            <a:r>
              <a:rPr lang="en-GB" sz="2000" dirty="0" smtClean="0"/>
              <a:t>Ingesting daily into 24hr Cache:</a:t>
            </a:r>
          </a:p>
          <a:p>
            <a:pPr lvl="1"/>
            <a:r>
              <a:rPr lang="en-GB" dirty="0" smtClean="0"/>
              <a:t>330MBytes of data</a:t>
            </a:r>
          </a:p>
          <a:p>
            <a:r>
              <a:rPr lang="en-GB" sz="2000" dirty="0" smtClean="0"/>
              <a:t>Catalogue contains 155,000 metadata records, with daily synchronisation with Météo-France, DWD, JMA, BOM, KMA and ECMWF</a:t>
            </a:r>
          </a:p>
          <a:p>
            <a:r>
              <a:rPr lang="en-GB" sz="2000" dirty="0" smtClean="0"/>
              <a:t>Implementing DCPC functionality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628775"/>
            <a:ext cx="6934200" cy="4751388"/>
          </a:xfrm>
        </p:spPr>
        <p:txBody>
          <a:bodyPr/>
          <a:lstStyle/>
          <a:p>
            <a:pPr eaLnBrk="1" hangingPunct="1">
              <a:lnSpc>
                <a:spcPct val="100000"/>
              </a:lnSpc>
              <a:buFontTx/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buFontTx/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buFontTx/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buFontTx/>
              <a:buNone/>
            </a:pPr>
            <a:r>
              <a:rPr lang="en-US" sz="4800" dirty="0" smtClean="0">
                <a:solidFill>
                  <a:schemeClr val="tx1"/>
                </a:solidFill>
              </a:rPr>
              <a:t>Any questions?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_template">
  <a:themeElements>
    <a:clrScheme name="standard_template 14">
      <a:dk1>
        <a:srgbClr val="808080"/>
      </a:dk1>
      <a:lt1>
        <a:srgbClr val="FFFFFF"/>
      </a:lt1>
      <a:dk2>
        <a:srgbClr val="000000"/>
      </a:dk2>
      <a:lt2>
        <a:srgbClr val="FFFFFF"/>
      </a:lt2>
      <a:accent1>
        <a:srgbClr val="BBE0E3"/>
      </a:accent1>
      <a:accent2>
        <a:srgbClr val="ED2939"/>
      </a:accent2>
      <a:accent3>
        <a:srgbClr val="AAAAAA"/>
      </a:accent3>
      <a:accent4>
        <a:srgbClr val="DADADA"/>
      </a:accent4>
      <a:accent5>
        <a:srgbClr val="DAEDEF"/>
      </a:accent5>
      <a:accent6>
        <a:srgbClr val="D72433"/>
      </a:accent6>
      <a:hlink>
        <a:srgbClr val="009999"/>
      </a:hlink>
      <a:folHlink>
        <a:srgbClr val="B9DB0E"/>
      </a:folHlink>
    </a:clrScheme>
    <a:fontScheme name="standard_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3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4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B9DB0E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lank Presentation">
  <a:themeElements>
    <a:clrScheme name="">
      <a:dk1>
        <a:srgbClr val="808080"/>
      </a:dk1>
      <a:lt1>
        <a:srgbClr val="FFFFFF"/>
      </a:lt1>
      <a:dk2>
        <a:srgbClr val="000000"/>
      </a:dk2>
      <a:lt2>
        <a:srgbClr val="FFFFFF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CCFF33"/>
      </a:folHlink>
    </a:clrScheme>
    <a:fontScheme name="1_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3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4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B9DB0E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standard_template</Template>
  <TotalTime>9135</TotalTime>
  <Words>1104</Words>
  <Application>Microsoft Office PowerPoint</Application>
  <PresentationFormat>On-screen Show (4:3)</PresentationFormat>
  <Paragraphs>376</Paragraphs>
  <Slides>12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standard_template</vt:lpstr>
      <vt:lpstr>1_Blank Presentation</vt:lpstr>
      <vt:lpstr> RTH Exeter Status Report – 2014 (Doc 22) </vt:lpstr>
      <vt:lpstr>Contents</vt:lpstr>
      <vt:lpstr>RTH GTS connectivity from Exeter</vt:lpstr>
      <vt:lpstr>RTH GTS daily traffic</vt:lpstr>
      <vt:lpstr>NMC GTS connectivity from Exeter</vt:lpstr>
      <vt:lpstr>NMC GTS MSS daily traffic</vt:lpstr>
      <vt:lpstr>RTH Switch availability</vt:lpstr>
      <vt:lpstr>RTH Items of Interest</vt:lpstr>
      <vt:lpstr>OpenWIS</vt:lpstr>
      <vt:lpstr>WIS Issues</vt:lpstr>
      <vt:lpstr>WIS – GISC Exeter status</vt:lpstr>
      <vt:lpstr>PowerPoint Presentation</vt:lpstr>
    </vt:vector>
  </TitlesOfParts>
  <Company>Met Office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Joint ICT GTS-WIS MTN and ET-GTS WIS OI</dc:title>
  <dc:creator>duncan.jeffery</dc:creator>
  <dc:description>submitted 26.7.2005     CHG015666 refers</dc:description>
  <cp:lastModifiedBy>David Thomas</cp:lastModifiedBy>
  <cp:revision>123</cp:revision>
  <cp:lastPrinted>2004-10-15T09:34:20Z</cp:lastPrinted>
  <dcterms:created xsi:type="dcterms:W3CDTF">2008-09-09T09:52:41Z</dcterms:created>
  <dcterms:modified xsi:type="dcterms:W3CDTF">2014-02-11T09:13:26Z</dcterms:modified>
</cp:coreProperties>
</file>