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8"/>
  </p:notesMasterIdLst>
  <p:sldIdLst>
    <p:sldId id="367" r:id="rId2"/>
    <p:sldId id="344" r:id="rId3"/>
    <p:sldId id="345" r:id="rId4"/>
    <p:sldId id="351" r:id="rId5"/>
    <p:sldId id="354" r:id="rId6"/>
    <p:sldId id="355" r:id="rId7"/>
  </p:sldIdLst>
  <p:sldSz cx="9144000" cy="6858000" type="screen4x3"/>
  <p:notesSz cx="6858000" cy="9144000"/>
  <p:embeddedFontLst>
    <p:embeddedFont>
      <p:font typeface="Calibri" pitchFamily="34" charset="0"/>
      <p:regular r:id="rId9"/>
      <p:bold r:id="rId10"/>
      <p:italic r:id="rId11"/>
      <p:boldItalic r:id="rId12"/>
    </p:embeddedFont>
    <p:embeddedFont>
      <p:font typeface="ＭＳ Ｐゴシック" pitchFamily="34" charset="-128"/>
      <p:regular r:id="rId13"/>
    </p:embeddedFont>
    <p:embeddedFont>
      <p:font typeface="Tahoma" pitchFamily="34" charset="0"/>
      <p:regular r:id="rId14"/>
      <p:bold r:id="rId15"/>
    </p:embeddedFont>
  </p:embeddedFontLst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FF99"/>
    <a:srgbClr val="990000"/>
    <a:srgbClr val="CC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574" autoAdjust="0"/>
  </p:normalViewPr>
  <p:slideViewPr>
    <p:cSldViewPr snapToGrid="0">
      <p:cViewPr>
        <p:scale>
          <a:sx n="58" d="100"/>
          <a:sy n="58" d="100"/>
        </p:scale>
        <p:origin x="-950" y="3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5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10" Type="http://schemas.openxmlformats.org/officeDocument/2006/relationships/font" Target="fonts/font2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5">
  <dgm:title val=""/>
  <dgm:desc val=""/>
  <dgm:catLst>
    <dgm:cat type="accent5" pri="11500"/>
  </dgm:catLst>
  <dgm:styleLbl name="node0">
    <dgm:fillClrLst meth="cycle">
      <a:schemeClr val="accent5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alpha val="9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alpha val="90000"/>
      </a:schemeClr>
      <a:schemeClr val="accent5">
        <a:alpha val="5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/>
    <dgm:txEffectClrLst/>
  </dgm:styleLbl>
  <dgm:styleLbl name="lnNode1">
    <dgm:fillClrLst>
      <a:schemeClr val="accent5">
        <a:shade val="90000"/>
      </a:schemeClr>
      <a:schemeClr val="accent5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  <a:alpha val="90000"/>
      </a:schemeClr>
      <a:schemeClr val="accent5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alpha val="90000"/>
        <a:tint val="40000"/>
      </a:schemeClr>
      <a:schemeClr val="accent5">
        <a:alpha val="5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5">
  <dgm:title val=""/>
  <dgm:desc val=""/>
  <dgm:catLst>
    <dgm:cat type="accent5" pri="11500"/>
  </dgm:catLst>
  <dgm:styleLbl name="node0">
    <dgm:fillClrLst meth="cycle">
      <a:schemeClr val="accent5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alpha val="9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alpha val="90000"/>
      </a:schemeClr>
      <a:schemeClr val="accent5">
        <a:alpha val="5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/>
    <dgm:txEffectClrLst/>
  </dgm:styleLbl>
  <dgm:styleLbl name="lnNode1">
    <dgm:fillClrLst>
      <a:schemeClr val="accent5">
        <a:shade val="90000"/>
      </a:schemeClr>
      <a:schemeClr val="accent5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  <a:alpha val="90000"/>
      </a:schemeClr>
      <a:schemeClr val="accent5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alpha val="90000"/>
        <a:tint val="40000"/>
      </a:schemeClr>
      <a:schemeClr val="accent5">
        <a:alpha val="5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A2DEE43-3BE9-44FD-A989-1508E2648AEC}" type="doc">
      <dgm:prSet loTypeId="urn:microsoft.com/office/officeart/2005/8/layout/vList3" loCatId="list" qsTypeId="urn:microsoft.com/office/officeart/2005/8/quickstyle/3d3" qsCatId="3D" csTypeId="urn:microsoft.com/office/officeart/2005/8/colors/accent5_5" csCatId="accent5" phldr="1"/>
      <dgm:spPr/>
      <dgm:t>
        <a:bodyPr/>
        <a:lstStyle/>
        <a:p>
          <a:endParaRPr lang="fr-FR"/>
        </a:p>
      </dgm:t>
    </dgm:pt>
    <dgm:pt modelId="{47CA0651-02CC-44FC-91E3-924E022574CA}">
      <dgm:prSet phldrT="[Texte]" custT="1"/>
      <dgm:spPr/>
      <dgm:t>
        <a:bodyPr lIns="1008000"/>
        <a:lstStyle/>
        <a:p>
          <a:r>
            <a:rPr lang="fr-FR" sz="2400" b="1" u="none" dirty="0" smtClean="0">
              <a:solidFill>
                <a:schemeClr val="tx1"/>
              </a:solidFill>
            </a:rPr>
            <a:t>Collection and </a:t>
          </a:r>
          <a:r>
            <a:rPr lang="fr-FR" sz="2400" b="1" u="none" dirty="0" err="1" smtClean="0">
              <a:solidFill>
                <a:schemeClr val="tx1"/>
              </a:solidFill>
            </a:rPr>
            <a:t>dissemination</a:t>
          </a:r>
          <a:r>
            <a:rPr lang="fr-FR" sz="2400" b="1" u="none" dirty="0" smtClean="0">
              <a:solidFill>
                <a:schemeClr val="tx1"/>
              </a:solidFill>
            </a:rPr>
            <a:t> services</a:t>
          </a:r>
          <a:endParaRPr lang="fr-FR" sz="2400" b="1" u="none" dirty="0">
            <a:solidFill>
              <a:schemeClr val="bg1"/>
            </a:solidFill>
          </a:endParaRPr>
        </a:p>
      </dgm:t>
    </dgm:pt>
    <dgm:pt modelId="{79090DEE-7A2C-4E39-978F-6DE0A385946D}" type="parTrans" cxnId="{6D9181BA-7D5B-43D7-B6BE-C56AB71346B8}">
      <dgm:prSet/>
      <dgm:spPr/>
      <dgm:t>
        <a:bodyPr/>
        <a:lstStyle/>
        <a:p>
          <a:endParaRPr lang="fr-FR"/>
        </a:p>
      </dgm:t>
    </dgm:pt>
    <dgm:pt modelId="{D9E63A68-7E0B-43BB-9356-A07FE388FE93}" type="sibTrans" cxnId="{6D9181BA-7D5B-43D7-B6BE-C56AB71346B8}">
      <dgm:prSet/>
      <dgm:spPr/>
      <dgm:t>
        <a:bodyPr/>
        <a:lstStyle/>
        <a:p>
          <a:endParaRPr lang="fr-FR"/>
        </a:p>
      </dgm:t>
    </dgm:pt>
    <dgm:pt modelId="{034057E6-5BD3-467A-B440-08A998658915}" type="pres">
      <dgm:prSet presAssocID="{4A2DEE43-3BE9-44FD-A989-1508E2648AEC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2439C6D1-188E-467F-AF65-684B120AD263}" type="pres">
      <dgm:prSet presAssocID="{47CA0651-02CC-44FC-91E3-924E022574CA}" presName="composite" presStyleCnt="0"/>
      <dgm:spPr/>
    </dgm:pt>
    <dgm:pt modelId="{66229C57-DA6E-4CB9-8548-3032919F9854}" type="pres">
      <dgm:prSet presAssocID="{47CA0651-02CC-44FC-91E3-924E022574CA}" presName="imgShp" presStyleLbl="fgImgPlace1" presStyleIdx="0" presStyleCnt="1" custScaleX="51873" custScaleY="57712" custLinFactNeighborX="-15333" custLinFactNeighborY="5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fr-FR"/>
        </a:p>
      </dgm:t>
    </dgm:pt>
    <dgm:pt modelId="{D285207F-0355-4D83-B213-263345C114AE}" type="pres">
      <dgm:prSet presAssocID="{47CA0651-02CC-44FC-91E3-924E022574CA}" presName="txShp" presStyleLbl="node1" presStyleIdx="0" presStyleCnt="1" custFlipVert="1" custScaleX="117341" custScaleY="48148" custLinFactNeighborX="4646" custLinFactNeighborY="-2111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32221540-1A64-4525-B4B5-6C94AA31369D}" type="presOf" srcId="{4A2DEE43-3BE9-44FD-A989-1508E2648AEC}" destId="{034057E6-5BD3-467A-B440-08A998658915}" srcOrd="0" destOrd="0" presId="urn:microsoft.com/office/officeart/2005/8/layout/vList3"/>
    <dgm:cxn modelId="{B1E04D61-AE2B-479F-B864-FF6C9A8E9D19}" type="presOf" srcId="{47CA0651-02CC-44FC-91E3-924E022574CA}" destId="{D285207F-0355-4D83-B213-263345C114AE}" srcOrd="0" destOrd="0" presId="urn:microsoft.com/office/officeart/2005/8/layout/vList3"/>
    <dgm:cxn modelId="{6D9181BA-7D5B-43D7-B6BE-C56AB71346B8}" srcId="{4A2DEE43-3BE9-44FD-A989-1508E2648AEC}" destId="{47CA0651-02CC-44FC-91E3-924E022574CA}" srcOrd="0" destOrd="0" parTransId="{79090DEE-7A2C-4E39-978F-6DE0A385946D}" sibTransId="{D9E63A68-7E0B-43BB-9356-A07FE388FE93}"/>
    <dgm:cxn modelId="{AD33DE83-15FB-43A4-B7E9-992EFFB97C1F}" type="presParOf" srcId="{034057E6-5BD3-467A-B440-08A998658915}" destId="{2439C6D1-188E-467F-AF65-684B120AD263}" srcOrd="0" destOrd="0" presId="urn:microsoft.com/office/officeart/2005/8/layout/vList3"/>
    <dgm:cxn modelId="{464C60AC-023D-41C0-BC7D-8C4346C0EA55}" type="presParOf" srcId="{2439C6D1-188E-467F-AF65-684B120AD263}" destId="{66229C57-DA6E-4CB9-8548-3032919F9854}" srcOrd="0" destOrd="0" presId="urn:microsoft.com/office/officeart/2005/8/layout/vList3"/>
    <dgm:cxn modelId="{9B57A930-2C2D-4B4F-9251-EDB3D847710B}" type="presParOf" srcId="{2439C6D1-188E-467F-AF65-684B120AD263}" destId="{D285207F-0355-4D83-B213-263345C114AE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A2DEE43-3BE9-44FD-A989-1508E2648AEC}" type="doc">
      <dgm:prSet loTypeId="urn:microsoft.com/office/officeart/2005/8/layout/vList3" loCatId="list" qsTypeId="urn:microsoft.com/office/officeart/2005/8/quickstyle/3d3" qsCatId="3D" csTypeId="urn:microsoft.com/office/officeart/2005/8/colors/accent5_5" csCatId="accent5" phldr="1"/>
      <dgm:spPr/>
      <dgm:t>
        <a:bodyPr/>
        <a:lstStyle/>
        <a:p>
          <a:endParaRPr lang="fr-FR"/>
        </a:p>
      </dgm:t>
    </dgm:pt>
    <dgm:pt modelId="{47CA0651-02CC-44FC-91E3-924E022574CA}">
      <dgm:prSet phldrT="[Texte]" custT="1"/>
      <dgm:spPr/>
      <dgm:t>
        <a:bodyPr lIns="1008000"/>
        <a:lstStyle/>
        <a:p>
          <a:r>
            <a:rPr lang="en-US" sz="2400" b="1" u="none" noProof="0" smtClean="0">
              <a:solidFill>
                <a:schemeClr val="tx1"/>
              </a:solidFill>
            </a:rPr>
            <a:t>Collection and dissemination services</a:t>
          </a:r>
          <a:endParaRPr lang="en-US" sz="2400" b="1" u="none" noProof="0">
            <a:solidFill>
              <a:schemeClr val="bg1"/>
            </a:solidFill>
          </a:endParaRPr>
        </a:p>
      </dgm:t>
    </dgm:pt>
    <dgm:pt modelId="{79090DEE-7A2C-4E39-978F-6DE0A385946D}" type="parTrans" cxnId="{6D9181BA-7D5B-43D7-B6BE-C56AB71346B8}">
      <dgm:prSet/>
      <dgm:spPr/>
      <dgm:t>
        <a:bodyPr/>
        <a:lstStyle/>
        <a:p>
          <a:endParaRPr lang="fr-FR"/>
        </a:p>
      </dgm:t>
    </dgm:pt>
    <dgm:pt modelId="{D9E63A68-7E0B-43BB-9356-A07FE388FE93}" type="sibTrans" cxnId="{6D9181BA-7D5B-43D7-B6BE-C56AB71346B8}">
      <dgm:prSet/>
      <dgm:spPr/>
      <dgm:t>
        <a:bodyPr/>
        <a:lstStyle/>
        <a:p>
          <a:endParaRPr lang="fr-FR"/>
        </a:p>
      </dgm:t>
    </dgm:pt>
    <dgm:pt modelId="{034057E6-5BD3-467A-B440-08A998658915}" type="pres">
      <dgm:prSet presAssocID="{4A2DEE43-3BE9-44FD-A989-1508E2648AEC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2439C6D1-188E-467F-AF65-684B120AD263}" type="pres">
      <dgm:prSet presAssocID="{47CA0651-02CC-44FC-91E3-924E022574CA}" presName="composite" presStyleCnt="0"/>
      <dgm:spPr/>
    </dgm:pt>
    <dgm:pt modelId="{66229C57-DA6E-4CB9-8548-3032919F9854}" type="pres">
      <dgm:prSet presAssocID="{47CA0651-02CC-44FC-91E3-924E022574CA}" presName="imgShp" presStyleLbl="fgImgPlace1" presStyleIdx="0" presStyleCnt="1" custScaleX="51873" custScaleY="57712" custLinFactNeighborX="-15333" custLinFactNeighborY="5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fr-FR"/>
        </a:p>
      </dgm:t>
    </dgm:pt>
    <dgm:pt modelId="{D285207F-0355-4D83-B213-263345C114AE}" type="pres">
      <dgm:prSet presAssocID="{47CA0651-02CC-44FC-91E3-924E022574CA}" presName="txShp" presStyleLbl="node1" presStyleIdx="0" presStyleCnt="1" custFlipVert="1" custScaleX="117341" custScaleY="48148" custLinFactNeighborX="4646" custLinFactNeighborY="-2111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08790010-FB44-4FD2-B325-6003874AA2C2}" type="presOf" srcId="{4A2DEE43-3BE9-44FD-A989-1508E2648AEC}" destId="{034057E6-5BD3-467A-B440-08A998658915}" srcOrd="0" destOrd="0" presId="urn:microsoft.com/office/officeart/2005/8/layout/vList3"/>
    <dgm:cxn modelId="{6D9181BA-7D5B-43D7-B6BE-C56AB71346B8}" srcId="{4A2DEE43-3BE9-44FD-A989-1508E2648AEC}" destId="{47CA0651-02CC-44FC-91E3-924E022574CA}" srcOrd="0" destOrd="0" parTransId="{79090DEE-7A2C-4E39-978F-6DE0A385946D}" sibTransId="{D9E63A68-7E0B-43BB-9356-A07FE388FE93}"/>
    <dgm:cxn modelId="{A7B7CAF0-E9A9-41D0-BC20-3B1CBBD83ACF}" type="presOf" srcId="{47CA0651-02CC-44FC-91E3-924E022574CA}" destId="{D285207F-0355-4D83-B213-263345C114AE}" srcOrd="0" destOrd="0" presId="urn:microsoft.com/office/officeart/2005/8/layout/vList3"/>
    <dgm:cxn modelId="{21DADD33-FEAE-4CFB-885D-C5879ECBC2DF}" type="presParOf" srcId="{034057E6-5BD3-467A-B440-08A998658915}" destId="{2439C6D1-188E-467F-AF65-684B120AD263}" srcOrd="0" destOrd="0" presId="urn:microsoft.com/office/officeart/2005/8/layout/vList3"/>
    <dgm:cxn modelId="{28EADA1F-FA3D-4A13-91F3-F4EEFBF12B39}" type="presParOf" srcId="{2439C6D1-188E-467F-AF65-684B120AD263}" destId="{66229C57-DA6E-4CB9-8548-3032919F9854}" srcOrd="0" destOrd="0" presId="urn:microsoft.com/office/officeart/2005/8/layout/vList3"/>
    <dgm:cxn modelId="{9FC9EF51-5A3D-47B5-B5E7-8BBFF1504180}" type="presParOf" srcId="{2439C6D1-188E-467F-AF65-684B120AD263}" destId="{D285207F-0355-4D83-B213-263345C114AE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285207F-0355-4D83-B213-263345C114AE}">
      <dsp:nvSpPr>
        <dsp:cNvPr id="0" name=""/>
        <dsp:cNvSpPr/>
      </dsp:nvSpPr>
      <dsp:spPr>
        <a:xfrm rot="10800000" flipV="1">
          <a:off x="1146148" y="425323"/>
          <a:ext cx="6354828" cy="859899"/>
        </a:xfrm>
        <a:prstGeom prst="homePlate">
          <a:avLst/>
        </a:prstGeom>
        <a:solidFill>
          <a:schemeClr val="accent5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08000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400" b="1" u="none" kern="1200" dirty="0" smtClean="0">
              <a:solidFill>
                <a:schemeClr val="tx1"/>
              </a:solidFill>
            </a:rPr>
            <a:t>Collection and </a:t>
          </a:r>
          <a:r>
            <a:rPr lang="fr-FR" sz="2400" b="1" u="none" kern="1200" dirty="0" err="1" smtClean="0">
              <a:solidFill>
                <a:schemeClr val="tx1"/>
              </a:solidFill>
            </a:rPr>
            <a:t>dissemination</a:t>
          </a:r>
          <a:r>
            <a:rPr lang="fr-FR" sz="2400" b="1" u="none" kern="1200" dirty="0" smtClean="0">
              <a:solidFill>
                <a:schemeClr val="tx1"/>
              </a:solidFill>
            </a:rPr>
            <a:t> services</a:t>
          </a:r>
          <a:endParaRPr lang="fr-FR" sz="2400" b="1" u="none" kern="1200" dirty="0">
            <a:solidFill>
              <a:schemeClr val="bg1"/>
            </a:solidFill>
          </a:endParaRPr>
        </a:p>
      </dsp:txBody>
      <dsp:txXfrm rot="10800000" flipV="1">
        <a:off x="1146148" y="425323"/>
        <a:ext cx="6354828" cy="859899"/>
      </dsp:txXfrm>
    </dsp:sp>
    <dsp:sp modelId="{66229C57-DA6E-4CB9-8548-3032919F9854}">
      <dsp:nvSpPr>
        <dsp:cNvPr id="0" name=""/>
        <dsp:cNvSpPr/>
      </dsp:nvSpPr>
      <dsp:spPr>
        <a:xfrm>
          <a:off x="627050" y="378567"/>
          <a:ext cx="926425" cy="1030707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285207F-0355-4D83-B213-263345C114AE}">
      <dsp:nvSpPr>
        <dsp:cNvPr id="0" name=""/>
        <dsp:cNvSpPr/>
      </dsp:nvSpPr>
      <dsp:spPr>
        <a:xfrm rot="10800000" flipV="1">
          <a:off x="1146148" y="425323"/>
          <a:ext cx="6354828" cy="859899"/>
        </a:xfrm>
        <a:prstGeom prst="homePlate">
          <a:avLst/>
        </a:prstGeom>
        <a:solidFill>
          <a:schemeClr val="accent5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08000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u="none" kern="1200" noProof="0" smtClean="0">
              <a:solidFill>
                <a:schemeClr val="tx1"/>
              </a:solidFill>
            </a:rPr>
            <a:t>Collection and dissemination services</a:t>
          </a:r>
          <a:endParaRPr lang="en-US" sz="2400" b="1" u="none" kern="1200" noProof="0">
            <a:solidFill>
              <a:schemeClr val="bg1"/>
            </a:solidFill>
          </a:endParaRPr>
        </a:p>
      </dsp:txBody>
      <dsp:txXfrm rot="10800000" flipV="1">
        <a:off x="1146148" y="425323"/>
        <a:ext cx="6354828" cy="859899"/>
      </dsp:txXfrm>
    </dsp:sp>
    <dsp:sp modelId="{66229C57-DA6E-4CB9-8548-3032919F9854}">
      <dsp:nvSpPr>
        <dsp:cNvPr id="0" name=""/>
        <dsp:cNvSpPr/>
      </dsp:nvSpPr>
      <dsp:spPr>
        <a:xfrm>
          <a:off x="627050" y="378567"/>
          <a:ext cx="926425" cy="1030707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247D318-604B-4D88-B076-29BA5EF13264}" type="datetimeFigureOut">
              <a:rPr lang="fr-FR"/>
              <a:pPr>
                <a:defRPr/>
              </a:pPr>
              <a:t>10/02/2014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  <a:endParaRPr lang="fr-FR" noProof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6E848A9-3828-425A-B34B-0D09C989C00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D8AAF1-1B25-46BF-87C3-0A5A346D083C}" type="datetime1">
              <a:rPr lang="fr-FR"/>
              <a:pPr>
                <a:defRPr/>
              </a:pPr>
              <a:t>10/02/2014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TECO WIGOS - Dubrovnik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BA4AE0-3DE7-4ABD-A63A-DB5D80045E7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8B18BC-91EC-41D0-881F-408F279F0F4F}" type="datetime1">
              <a:rPr lang="fr-FR"/>
              <a:pPr>
                <a:defRPr/>
              </a:pPr>
              <a:t>10/02/2014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TECO WIGOS - Dubrovnik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302D30-A753-4CD4-9DBB-FD3BE0AAB2D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244BA2-5784-4185-9370-D53D600EDC63}" type="datetime1">
              <a:rPr lang="fr-FR"/>
              <a:pPr>
                <a:defRPr/>
              </a:pPr>
              <a:t>10/02/2014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TECO WIGOS - Dubrovnik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F64DC6-B8DE-4890-A4CD-FFDDDB82C8C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A5B025-FF58-4EB6-AC86-43748E8CF8ED}" type="datetime1">
              <a:rPr lang="fr-FR"/>
              <a:pPr>
                <a:defRPr/>
              </a:pPr>
              <a:t>10/02/2014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TECO WIGOS - Dubrovnik</a:t>
            </a: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5116D9-C4E3-474E-8A85-DE7DC4EE057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44EDEA-648D-40DD-B01F-7A802EBCA329}" type="datetime1">
              <a:rPr lang="fr-FR"/>
              <a:pPr>
                <a:defRPr/>
              </a:pPr>
              <a:t>10/02/2014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TECO WIGOS - Dubrovnik</a:t>
            </a:r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F400D2-2FB1-4318-9413-BB9A5F53FF3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BC3007-AE63-43F6-A4D0-EADAD2042AEB}" type="datetime1">
              <a:rPr lang="fr-FR"/>
              <a:pPr>
                <a:defRPr/>
              </a:pPr>
              <a:t>10/02/2014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TECO WIGOS - Dubrovnik</a:t>
            </a:r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CD6306-FAC7-46A8-ABAD-5B242727AEA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97ACF-30BF-45C2-B74B-4CBA99E33BCB}" type="datetime1">
              <a:rPr lang="fr-FR"/>
              <a:pPr>
                <a:defRPr/>
              </a:pPr>
              <a:t>10/02/2014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TECO WIGOS - Dubrovnik</a:t>
            </a: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0BEBDA-D779-470E-98C2-DA35664C5DB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DEEE1F-720E-47E9-9DFE-BC1FCA8C1731}" type="datetime1">
              <a:rPr lang="fr-FR"/>
              <a:pPr>
                <a:defRPr/>
              </a:pPr>
              <a:t>10/02/2014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TECO WIGOS - Dubrovnik</a:t>
            </a: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EDB0C-11D3-422B-ACE6-69219FD9A99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DAA8E2-7504-40DF-80DD-D832FB92D1B1}" type="datetime1">
              <a:rPr lang="fr-FR"/>
              <a:pPr>
                <a:defRPr/>
              </a:pPr>
              <a:t>10/02/2014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TECO WIGOS - Dubrovnik</a:t>
            </a: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73BB15-F8D9-4493-B5D4-BB2409EEF87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E20EFE-4155-4E91-9E30-1FB16249F6CF}" type="datetime1">
              <a:rPr lang="fr-FR"/>
              <a:pPr>
                <a:defRPr/>
              </a:pPr>
              <a:t>10/02/2014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TECO WIGOS - Dubrovnik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231F3F-A171-4CEF-9268-CA76B540E07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34C6FA-84AA-4E20-A012-F30DC0283159}" type="datetime1">
              <a:rPr lang="fr-FR"/>
              <a:pPr>
                <a:defRPr/>
              </a:pPr>
              <a:t>10/02/2014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TECO WIGOS - Dubrovnik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0B12CF-B12E-4D12-B0CB-1D8C76B9701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fld id="{BD5F66BC-9930-4E0A-A2C2-C1A757F526FF}" type="datetime1">
              <a:rPr lang="fr-FR"/>
              <a:pPr>
                <a:defRPr/>
              </a:pPr>
              <a:t>10/02/2014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r>
              <a:rPr lang="fr-FR"/>
              <a:t>TECO WIGOS - Dubrovnik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fld id="{C9E32449-FC28-46DB-9C46-07DF0748E54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/>
          <p:cNvSpPr txBox="1"/>
          <p:nvPr/>
        </p:nvSpPr>
        <p:spPr>
          <a:xfrm>
            <a:off x="1413164" y="4535770"/>
            <a:ext cx="6400800" cy="156966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en-US" sz="4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GISC </a:t>
            </a:r>
            <a:r>
              <a:rPr lang="en-US" sz="4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CASABLANCA</a:t>
            </a:r>
          </a:p>
          <a:p>
            <a:pPr algn="ctr">
              <a:defRPr/>
            </a:pPr>
            <a:r>
              <a:rPr lang="en-US" sz="4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Status Report</a:t>
            </a:r>
            <a:endParaRPr lang="en-US" sz="4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graphicFrame>
        <p:nvGraphicFramePr>
          <p:cNvPr id="16388" name="Object 4"/>
          <p:cNvGraphicFramePr>
            <a:graphicFrameLocks noChangeAspect="1"/>
          </p:cNvGraphicFramePr>
          <p:nvPr/>
        </p:nvGraphicFramePr>
        <p:xfrm>
          <a:off x="5661025" y="182880"/>
          <a:ext cx="3482975" cy="715963"/>
        </p:xfrm>
        <a:graphic>
          <a:graphicData uri="http://schemas.openxmlformats.org/presentationml/2006/ole">
            <p:oleObj spid="_x0000_s16388" name="Image bitmap" r:id="rId4" imgW="3943901" imgH="800212" progId="PBrush">
              <p:embed/>
            </p:oleObj>
          </a:graphicData>
        </a:graphic>
      </p:graphicFrame>
      <p:sp>
        <p:nvSpPr>
          <p:cNvPr id="6" name="ZoneTexte 5"/>
          <p:cNvSpPr txBox="1"/>
          <p:nvPr/>
        </p:nvSpPr>
        <p:spPr>
          <a:xfrm>
            <a:off x="496389" y="1502229"/>
            <a:ext cx="81381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Expert Team on WIS </a:t>
            </a:r>
            <a:r>
              <a:rPr lang="en-US" sz="2400" b="1" dirty="0" err="1"/>
              <a:t>Centres</a:t>
            </a:r>
            <a:r>
              <a:rPr lang="en-US" sz="2400" b="1" dirty="0"/>
              <a:t> Task Team on GISCs </a:t>
            </a:r>
            <a:endParaRPr lang="en-US" sz="2400" b="1" dirty="0" smtClean="0"/>
          </a:p>
          <a:p>
            <a:pPr algn="ctr"/>
            <a:r>
              <a:rPr lang="en-US" sz="2400" b="1" dirty="0" smtClean="0"/>
              <a:t>(</a:t>
            </a:r>
            <a:r>
              <a:rPr lang="en-US" sz="2400" b="1" dirty="0"/>
              <a:t>ET-WISC/TT-GISC)</a:t>
            </a:r>
            <a:br>
              <a:rPr lang="en-US" sz="2400" b="1" dirty="0"/>
            </a:br>
            <a:r>
              <a:rPr lang="en-US" sz="2400" b="1" dirty="0"/>
              <a:t>Toulouse, France 12-14 February 2014</a:t>
            </a:r>
            <a:endParaRPr lang="fr-FR" sz="2400" dirty="0"/>
          </a:p>
          <a:p>
            <a:pPr algn="ctr"/>
            <a:endParaRPr lang="fr-FR" sz="2400" dirty="0"/>
          </a:p>
        </p:txBody>
      </p:sp>
      <p:sp>
        <p:nvSpPr>
          <p:cNvPr id="8" name="ZoneTexte 7"/>
          <p:cNvSpPr txBox="1"/>
          <p:nvPr/>
        </p:nvSpPr>
        <p:spPr>
          <a:xfrm>
            <a:off x="5342710" y="6296297"/>
            <a:ext cx="36053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Submitted by:</a:t>
            </a:r>
            <a:r>
              <a:rPr lang="en-US" dirty="0"/>
              <a:t> </a:t>
            </a:r>
            <a:r>
              <a:rPr lang="en-US" dirty="0" err="1" smtClean="0"/>
              <a:t>Rabia</a:t>
            </a:r>
            <a:r>
              <a:rPr lang="en-US" dirty="0" smtClean="0"/>
              <a:t> </a:t>
            </a:r>
            <a:r>
              <a:rPr lang="en-US" dirty="0" err="1" smtClean="0"/>
              <a:t>Merrouchi</a:t>
            </a:r>
            <a:endParaRPr lang="fr-FR" dirty="0"/>
          </a:p>
        </p:txBody>
      </p:sp>
      <p:sp>
        <p:nvSpPr>
          <p:cNvPr id="9" name="ZoneTexte 8"/>
          <p:cNvSpPr txBox="1"/>
          <p:nvPr/>
        </p:nvSpPr>
        <p:spPr>
          <a:xfrm>
            <a:off x="2625634" y="3396343"/>
            <a:ext cx="39449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rgbClr val="0000FF"/>
                </a:solidFill>
              </a:rPr>
              <a:t>TT-GISC/2014- Agenda Item : 4</a:t>
            </a:r>
          </a:p>
          <a:p>
            <a:pPr algn="ctr"/>
            <a:r>
              <a:rPr lang="en-US" sz="2000" dirty="0" smtClean="0">
                <a:solidFill>
                  <a:srgbClr val="0000FF"/>
                </a:solidFill>
              </a:rPr>
              <a:t>Doc 20</a:t>
            </a:r>
            <a:endParaRPr lang="fr-FR" sz="20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me 1"/>
          <p:cNvGraphicFramePr/>
          <p:nvPr/>
        </p:nvGraphicFramePr>
        <p:xfrm>
          <a:off x="584463" y="0"/>
          <a:ext cx="8143900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9459" name="ZoneTexte 3"/>
          <p:cNvSpPr txBox="1">
            <a:spLocks noChangeArrowheads="1"/>
          </p:cNvSpPr>
          <p:nvPr/>
        </p:nvSpPr>
        <p:spPr bwMode="auto">
          <a:xfrm>
            <a:off x="91441" y="1650230"/>
            <a:ext cx="8686799" cy="56630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400" b="1" i="1" u="sng" dirty="0"/>
              <a:t>Existing Hard and Soft components:</a:t>
            </a:r>
          </a:p>
          <a:p>
            <a:pPr>
              <a:lnSpc>
                <a:spcPct val="150000"/>
              </a:lnSpc>
              <a:buClr>
                <a:srgbClr val="C00000"/>
              </a:buClr>
              <a:buSzPct val="85000"/>
              <a:buFont typeface="Wingdings" pitchFamily="2" charset="2"/>
              <a:buChar char="q"/>
            </a:pPr>
            <a:r>
              <a:rPr lang="en-US" sz="2000" dirty="0"/>
              <a:t> Dedicated AMSS: TRANSMET</a:t>
            </a:r>
          </a:p>
          <a:p>
            <a:pPr>
              <a:lnSpc>
                <a:spcPct val="150000"/>
              </a:lnSpc>
              <a:buClr>
                <a:srgbClr val="C00000"/>
              </a:buClr>
              <a:buSzPct val="85000"/>
              <a:buFont typeface="Wingdings" pitchFamily="2" charset="2"/>
              <a:buChar char="q"/>
            </a:pPr>
            <a:r>
              <a:rPr lang="en-US" sz="2000" dirty="0"/>
              <a:t> Including Dissemination functions</a:t>
            </a:r>
          </a:p>
          <a:p>
            <a:pPr>
              <a:lnSpc>
                <a:spcPct val="150000"/>
              </a:lnSpc>
              <a:buClr>
                <a:srgbClr val="C00000"/>
              </a:buClr>
              <a:buSzPct val="85000"/>
              <a:buFont typeface="Wingdings" pitchFamily="2" charset="2"/>
              <a:buChar char="q"/>
            </a:pPr>
            <a:r>
              <a:rPr lang="en-US" sz="2000" dirty="0"/>
              <a:t> Duplicated for high availability</a:t>
            </a:r>
          </a:p>
          <a:p>
            <a:pPr>
              <a:lnSpc>
                <a:spcPct val="150000"/>
              </a:lnSpc>
              <a:buClr>
                <a:srgbClr val="C00000"/>
              </a:buClr>
              <a:buSzPct val="85000"/>
              <a:buFont typeface="Wingdings" pitchFamily="2" charset="2"/>
              <a:buChar char="q"/>
            </a:pPr>
            <a:r>
              <a:rPr lang="en-US" sz="2000" dirty="0"/>
              <a:t> Upgrade planned in 2014 </a:t>
            </a:r>
          </a:p>
          <a:p>
            <a:pPr>
              <a:lnSpc>
                <a:spcPct val="150000"/>
              </a:lnSpc>
              <a:buClr>
                <a:srgbClr val="C00000"/>
              </a:buClr>
              <a:buSzPct val="85000"/>
            </a:pPr>
            <a:endParaRPr lang="en-US" sz="2400" b="1" i="1" u="sng" dirty="0" smtClean="0"/>
          </a:p>
          <a:p>
            <a:pPr>
              <a:lnSpc>
                <a:spcPct val="150000"/>
              </a:lnSpc>
              <a:buClr>
                <a:srgbClr val="C00000"/>
              </a:buClr>
              <a:buSzPct val="85000"/>
            </a:pPr>
            <a:r>
              <a:rPr lang="en-US" sz="2400" b="1" i="1" u="sng" dirty="0" smtClean="0"/>
              <a:t>New </a:t>
            </a:r>
            <a:r>
              <a:rPr lang="en-US" sz="2400" b="1" i="1" u="sng" dirty="0"/>
              <a:t>GISC solution fully compliant to WIS</a:t>
            </a:r>
          </a:p>
          <a:p>
            <a:pPr>
              <a:lnSpc>
                <a:spcPct val="150000"/>
              </a:lnSpc>
              <a:buClr>
                <a:srgbClr val="C00000"/>
              </a:buClr>
              <a:buSzPct val="85000"/>
              <a:buFont typeface="Wingdings" pitchFamily="2" charset="2"/>
              <a:buChar char="q"/>
            </a:pPr>
            <a:r>
              <a:rPr lang="en-US" sz="2000" dirty="0"/>
              <a:t> Acquirement and implementation in 2014</a:t>
            </a:r>
          </a:p>
          <a:p>
            <a:pPr>
              <a:lnSpc>
                <a:spcPct val="150000"/>
              </a:lnSpc>
              <a:buClr>
                <a:srgbClr val="C00000"/>
              </a:buClr>
              <a:buSzPct val="85000"/>
              <a:buFont typeface="Wingdings" pitchFamily="2" charset="2"/>
              <a:buChar char="q"/>
            </a:pPr>
            <a:r>
              <a:rPr lang="en-US" sz="2000" dirty="0"/>
              <a:t> Redundancy for high availability</a:t>
            </a:r>
          </a:p>
          <a:p>
            <a:pPr>
              <a:lnSpc>
                <a:spcPct val="150000"/>
              </a:lnSpc>
              <a:buClr>
                <a:srgbClr val="C00000"/>
              </a:buClr>
              <a:buSzPct val="85000"/>
              <a:buFont typeface="Wingdings" pitchFamily="2" charset="2"/>
              <a:buChar char="q"/>
            </a:pPr>
            <a:r>
              <a:rPr lang="en-US" sz="2000" dirty="0"/>
              <a:t> Sufficient internal memory allowing a minimum cache of 24 hrs</a:t>
            </a:r>
          </a:p>
          <a:p>
            <a:endParaRPr lang="en-US" sz="2800" dirty="0"/>
          </a:p>
          <a:p>
            <a:endParaRPr lang="en-US" sz="2800" dirty="0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me 1"/>
          <p:cNvGraphicFramePr/>
          <p:nvPr/>
        </p:nvGraphicFramePr>
        <p:xfrm>
          <a:off x="617715" y="0"/>
          <a:ext cx="8143900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oneTexte 3"/>
          <p:cNvSpPr txBox="1"/>
          <p:nvPr/>
        </p:nvSpPr>
        <p:spPr>
          <a:xfrm>
            <a:off x="200025" y="1704975"/>
            <a:ext cx="8643938" cy="473975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400" b="1" i="1" u="sng" dirty="0"/>
              <a:t>Telecommunication:</a:t>
            </a:r>
          </a:p>
          <a:p>
            <a:pPr>
              <a:defRPr/>
            </a:pPr>
            <a:endParaRPr lang="en-US" sz="2800" dirty="0"/>
          </a:p>
          <a:p>
            <a:pPr>
              <a:lnSpc>
                <a:spcPct val="150000"/>
              </a:lnSpc>
              <a:buClr>
                <a:srgbClr val="C00000"/>
              </a:buClr>
              <a:buSzPct val="85000"/>
              <a:buFont typeface="Wingdings" pitchFamily="2" charset="2"/>
              <a:buChar char="q"/>
              <a:defRPr/>
            </a:pPr>
            <a:r>
              <a:rPr lang="en-US" sz="2000" dirty="0"/>
              <a:t> Redundant high speed internet connection</a:t>
            </a:r>
          </a:p>
          <a:p>
            <a:pPr marL="723900" lvl="1" indent="-266700">
              <a:buFont typeface="Wingdings" pitchFamily="2" charset="2"/>
              <a:buChar char="§"/>
              <a:defRPr/>
            </a:pPr>
            <a:r>
              <a:rPr lang="en-US" sz="2000" dirty="0"/>
              <a:t>First High Speed Internet connection (FO): </a:t>
            </a:r>
            <a:r>
              <a:rPr lang="en-US" sz="2000" b="1" dirty="0">
                <a:solidFill>
                  <a:srgbClr val="C00000"/>
                </a:solidFill>
              </a:rPr>
              <a:t>4Mbps</a:t>
            </a:r>
            <a:r>
              <a:rPr lang="en-US" sz="2000" dirty="0"/>
              <a:t> with the telecom operator: </a:t>
            </a:r>
            <a:r>
              <a:rPr lang="en-US" sz="2000" dirty="0" err="1"/>
              <a:t>Maroc</a:t>
            </a:r>
            <a:r>
              <a:rPr lang="en-US" sz="2000" dirty="0"/>
              <a:t> </a:t>
            </a:r>
            <a:r>
              <a:rPr lang="en-US" sz="2000" dirty="0" smtClean="0"/>
              <a:t>Telecom</a:t>
            </a:r>
          </a:p>
          <a:p>
            <a:pPr marL="723900" lvl="1" indent="-266700">
              <a:defRPr/>
            </a:pPr>
            <a:r>
              <a:rPr lang="en-US" sz="2000" dirty="0"/>
              <a:t> </a:t>
            </a:r>
            <a:r>
              <a:rPr lang="en-US" sz="2000" dirty="0" smtClean="0"/>
              <a:t>    </a:t>
            </a:r>
            <a:r>
              <a:rPr lang="en-US" sz="2000" dirty="0" smtClean="0">
                <a:solidFill>
                  <a:srgbClr val="0000FF"/>
                </a:solidFill>
              </a:rPr>
              <a:t>upgrade in 2014 to reach a flow rate of 8Mbps</a:t>
            </a:r>
            <a:endParaRPr lang="fr-FR" sz="2000" dirty="0">
              <a:solidFill>
                <a:srgbClr val="0000FF"/>
              </a:solidFill>
            </a:endParaRPr>
          </a:p>
          <a:p>
            <a:pPr marL="723900" lvl="1" indent="-266700">
              <a:buFont typeface="Wingdings" pitchFamily="2" charset="2"/>
              <a:buChar char="§"/>
              <a:defRPr/>
            </a:pPr>
            <a:endParaRPr lang="en-US" sz="2000" dirty="0" smtClean="0"/>
          </a:p>
          <a:p>
            <a:pPr marL="723900" lvl="1" indent="-266700">
              <a:buFont typeface="Wingdings" pitchFamily="2" charset="2"/>
              <a:buChar char="§"/>
              <a:defRPr/>
            </a:pPr>
            <a:r>
              <a:rPr lang="en-US" sz="2000" dirty="0" smtClean="0"/>
              <a:t>Redundant </a:t>
            </a:r>
            <a:r>
              <a:rPr lang="en-US" sz="2000" dirty="0"/>
              <a:t>High Speed Internet connection (FO): </a:t>
            </a:r>
            <a:r>
              <a:rPr lang="en-US" sz="2000" b="1" dirty="0">
                <a:solidFill>
                  <a:srgbClr val="C00000"/>
                </a:solidFill>
              </a:rPr>
              <a:t>4Mbps</a:t>
            </a:r>
            <a:r>
              <a:rPr lang="en-US" sz="2000" dirty="0"/>
              <a:t> with the telecom operator: INWI</a:t>
            </a:r>
            <a:endParaRPr lang="fr-FR" sz="2000" dirty="0"/>
          </a:p>
          <a:p>
            <a:pPr marL="723900" lvl="1" indent="-266700">
              <a:buFont typeface="Wingdings" pitchFamily="2" charset="2"/>
              <a:buChar char="§"/>
              <a:defRPr/>
            </a:pPr>
            <a:endParaRPr lang="en-US" sz="2000" dirty="0" smtClean="0"/>
          </a:p>
          <a:p>
            <a:pPr marL="723900" lvl="1" indent="-266700">
              <a:buFont typeface="Wingdings" pitchFamily="2" charset="2"/>
              <a:buChar char="§"/>
              <a:defRPr/>
            </a:pPr>
            <a:r>
              <a:rPr lang="en-US" sz="2000" dirty="0" smtClean="0"/>
              <a:t>Additional ADSL </a:t>
            </a:r>
            <a:r>
              <a:rPr lang="en-US" sz="2000" dirty="0"/>
              <a:t>internet Access: </a:t>
            </a:r>
            <a:r>
              <a:rPr lang="en-US" sz="2000" b="1" dirty="0">
                <a:solidFill>
                  <a:srgbClr val="C00000"/>
                </a:solidFill>
              </a:rPr>
              <a:t>20 Mbps</a:t>
            </a:r>
            <a:endParaRPr lang="fr-FR" sz="2000" b="1" dirty="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  <a:buClr>
                <a:srgbClr val="C00000"/>
              </a:buClr>
              <a:buSzPct val="85000"/>
              <a:defRPr/>
            </a:pPr>
            <a:endParaRPr lang="en-US" sz="2000" dirty="0"/>
          </a:p>
          <a:p>
            <a:pPr>
              <a:lnSpc>
                <a:spcPct val="150000"/>
              </a:lnSpc>
              <a:buClr>
                <a:srgbClr val="C00000"/>
              </a:buClr>
              <a:buSzPct val="85000"/>
              <a:buFont typeface="Wingdings" pitchFamily="2" charset="2"/>
              <a:buChar char="q"/>
              <a:defRPr/>
            </a:pPr>
            <a:r>
              <a:rPr lang="en-US" sz="2000" dirty="0"/>
              <a:t> RMDCN connection (new generation with </a:t>
            </a:r>
            <a:r>
              <a:rPr lang="en-US" sz="2000" b="1" dirty="0">
                <a:solidFill>
                  <a:srgbClr val="0000FF"/>
                </a:solidFill>
              </a:rPr>
              <a:t>2Mbps</a:t>
            </a:r>
            <a:r>
              <a:rPr lang="en-US" sz="2000" dirty="0"/>
              <a:t>)</a:t>
            </a:r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/>
          <p:cNvGrpSpPr/>
          <p:nvPr/>
        </p:nvGrpSpPr>
        <p:grpSpPr>
          <a:xfrm>
            <a:off x="2285984" y="214291"/>
            <a:ext cx="5816725" cy="1214446"/>
            <a:chOff x="1675255" y="0"/>
            <a:chExt cx="5816725" cy="1507973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3" name="Pentagone 2"/>
            <p:cNvSpPr/>
            <p:nvPr/>
          </p:nvSpPr>
          <p:spPr>
            <a:xfrm rot="10800000">
              <a:off x="1675255" y="0"/>
              <a:ext cx="5816725" cy="1507973"/>
            </a:xfrm>
            <a:prstGeom prst="homePlate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5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" name="Pentagone 4"/>
            <p:cNvSpPr/>
            <p:nvPr/>
          </p:nvSpPr>
          <p:spPr>
            <a:xfrm rot="21600000">
              <a:off x="2052251" y="0"/>
              <a:ext cx="5439729" cy="1507973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664974" tIns="91440" rIns="170688" bIns="91440" spcCol="1270" anchor="ctr"/>
            <a:lstStyle/>
            <a:p>
              <a:pPr algn="ctr" defTabSz="10668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altLang="ja-JP" sz="2400" b="1" dirty="0">
                  <a:solidFill>
                    <a:schemeClr val="tx1"/>
                  </a:solidFill>
                  <a:cs typeface="Tahoma" pitchFamily="34" charset="0"/>
                </a:rPr>
                <a:t>Discovery, Access and Retrieval function</a:t>
              </a:r>
              <a:endParaRPr lang="fr-FR" sz="2400" b="1" dirty="0">
                <a:solidFill>
                  <a:schemeClr val="tx1"/>
                </a:solidFill>
              </a:endParaRPr>
            </a:p>
          </p:txBody>
        </p:sp>
      </p:grpSp>
      <p:sp>
        <p:nvSpPr>
          <p:cNvPr id="5" name="Ellipse 4"/>
          <p:cNvSpPr/>
          <p:nvPr/>
        </p:nvSpPr>
        <p:spPr>
          <a:xfrm>
            <a:off x="1571604" y="214291"/>
            <a:ext cx="1365097" cy="1214446"/>
          </a:xfrm>
          <a:prstGeom prst="ellipse">
            <a:avLst/>
          </a:prstGeom>
          <a:blipFill rotWithShape="0">
            <a:blip r:embed="rId2" cstate="print"/>
            <a:stretch>
              <a:fillRect/>
            </a:stretch>
          </a:blip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9050" prstMaterial="metal">
            <a:bevelT w="88900" h="203200"/>
            <a:bevelB w="165100" h="2540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1">
            <a:schemeClr val="accent5">
              <a:tint val="50000"/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2534" name="Rectangle 5"/>
          <p:cNvSpPr>
            <a:spLocks noChangeArrowheads="1"/>
          </p:cNvSpPr>
          <p:nvPr/>
        </p:nvSpPr>
        <p:spPr bwMode="auto">
          <a:xfrm>
            <a:off x="582386" y="1656987"/>
            <a:ext cx="8042275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C00000"/>
              </a:buClr>
              <a:buSzPct val="85000"/>
              <a:buFont typeface="Wingdings" pitchFamily="2" charset="2"/>
              <a:buChar char="q"/>
            </a:pPr>
            <a:r>
              <a:rPr lang="en-US" sz="2000" dirty="0" smtClean="0"/>
              <a:t> </a:t>
            </a:r>
            <a:r>
              <a:rPr lang="en-US" sz="2000" dirty="0" err="1"/>
              <a:t>Maroc</a:t>
            </a:r>
            <a:r>
              <a:rPr lang="en-US" sz="2000" dirty="0"/>
              <a:t> </a:t>
            </a:r>
            <a:r>
              <a:rPr lang="en-US" sz="2000" dirty="0" err="1"/>
              <a:t>Meteo</a:t>
            </a:r>
            <a:r>
              <a:rPr lang="en-US" sz="2000" dirty="0"/>
              <a:t> is planning to implement the WIS solution interfaced with TRANSMET in 2014 </a:t>
            </a:r>
            <a:endParaRPr lang="en-US" sz="2000" dirty="0" smtClean="0"/>
          </a:p>
          <a:p>
            <a:pPr algn="ctr">
              <a:buClr>
                <a:srgbClr val="C00000"/>
              </a:buClr>
              <a:buSzPct val="85000"/>
            </a:pPr>
            <a:endParaRPr lang="en-US" sz="2000" i="1" dirty="0" smtClean="0">
              <a:solidFill>
                <a:srgbClr val="0000FF"/>
              </a:solidFill>
            </a:endParaRPr>
          </a:p>
          <a:p>
            <a:pPr algn="ctr">
              <a:buClr>
                <a:srgbClr val="C00000"/>
              </a:buClr>
              <a:buSzPct val="85000"/>
            </a:pPr>
            <a:r>
              <a:rPr lang="en-US" sz="2000" i="1" dirty="0" smtClean="0">
                <a:solidFill>
                  <a:srgbClr val="0000FF"/>
                </a:solidFill>
              </a:rPr>
              <a:t>(the official tender N°15/2013/DMN/SEGMA was launched in the end of the year 2013. the adjudication/tendering process is ongoing (decision by the end of February 2014)</a:t>
            </a:r>
          </a:p>
          <a:p>
            <a:pPr>
              <a:buClr>
                <a:srgbClr val="C00000"/>
              </a:buClr>
              <a:buSzPct val="85000"/>
            </a:pPr>
            <a:endParaRPr lang="en-US" sz="2000" dirty="0"/>
          </a:p>
          <a:p>
            <a:pPr algn="just">
              <a:buClr>
                <a:srgbClr val="C00000"/>
              </a:buClr>
              <a:buSzPct val="85000"/>
              <a:buFont typeface="Wingdings" pitchFamily="2" charset="2"/>
              <a:buChar char="q"/>
            </a:pPr>
            <a:r>
              <a:rPr lang="en-US" sz="2000" dirty="0"/>
              <a:t> The solution will be full compliant with GISC Technical Specification</a:t>
            </a:r>
          </a:p>
          <a:p>
            <a:pPr algn="just">
              <a:buClr>
                <a:srgbClr val="C00000"/>
              </a:buClr>
              <a:buSzPct val="85000"/>
            </a:pPr>
            <a:endParaRPr lang="en-US" sz="2000" dirty="0"/>
          </a:p>
          <a:p>
            <a:pPr algn="just">
              <a:buClr>
                <a:srgbClr val="C00000"/>
              </a:buClr>
              <a:buSzPct val="85000"/>
              <a:buFont typeface="Wingdings" pitchFamily="2" charset="2"/>
              <a:buChar char="q"/>
            </a:pPr>
            <a:r>
              <a:rPr lang="en-US" sz="2000" dirty="0"/>
              <a:t> GISC Toulouse </a:t>
            </a:r>
            <a:r>
              <a:rPr lang="en-US" sz="2000" dirty="0" smtClean="0"/>
              <a:t>was </a:t>
            </a:r>
            <a:r>
              <a:rPr lang="en-US" sz="2000" dirty="0"/>
              <a:t>designated to be the Back up </a:t>
            </a:r>
            <a:r>
              <a:rPr lang="en-US" sz="2000" dirty="0" smtClean="0"/>
              <a:t>GISC,</a:t>
            </a:r>
          </a:p>
          <a:p>
            <a:pPr algn="just">
              <a:buClr>
                <a:srgbClr val="C00000"/>
              </a:buClr>
              <a:buSzPct val="85000"/>
              <a:buFont typeface="Wingdings" pitchFamily="2" charset="2"/>
              <a:buChar char="q"/>
            </a:pPr>
            <a:endParaRPr lang="en-US" sz="2000" dirty="0" smtClean="0"/>
          </a:p>
          <a:p>
            <a:pPr algn="just">
              <a:buClr>
                <a:srgbClr val="C00000"/>
              </a:buClr>
              <a:buSzPct val="85000"/>
              <a:buFont typeface="Wingdings" pitchFamily="2" charset="2"/>
              <a:buChar char="q"/>
            </a:pPr>
            <a:r>
              <a:rPr lang="en-US" sz="2000" dirty="0" smtClean="0"/>
              <a:t> </a:t>
            </a:r>
            <a:r>
              <a:rPr lang="en-US" sz="2000" dirty="0" err="1" smtClean="0"/>
              <a:t>Maroc</a:t>
            </a:r>
            <a:r>
              <a:rPr lang="en-US" sz="2000" dirty="0" smtClean="0"/>
              <a:t> </a:t>
            </a:r>
            <a:r>
              <a:rPr lang="en-US" sz="2000" dirty="0" err="1" smtClean="0"/>
              <a:t>Meteo</a:t>
            </a:r>
            <a:r>
              <a:rPr lang="en-US" sz="2000" dirty="0" smtClean="0"/>
              <a:t> hold the </a:t>
            </a:r>
            <a:r>
              <a:rPr lang="en-US" sz="2000" dirty="0" smtClean="0"/>
              <a:t>RA I Sub-Regional  Workshop for WIGOS and WIS for North </a:t>
            </a:r>
            <a:r>
              <a:rPr lang="en-US" sz="2000" dirty="0" smtClean="0"/>
              <a:t>Africa (November 2013),</a:t>
            </a:r>
          </a:p>
          <a:p>
            <a:pPr algn="just">
              <a:buClr>
                <a:srgbClr val="C00000"/>
              </a:buClr>
              <a:buSzPct val="85000"/>
              <a:buFont typeface="Wingdings" pitchFamily="2" charset="2"/>
              <a:buChar char="q"/>
            </a:pPr>
            <a:endParaRPr lang="en-US" sz="2000" dirty="0" smtClean="0"/>
          </a:p>
          <a:p>
            <a:pPr algn="just">
              <a:buClr>
                <a:srgbClr val="C00000"/>
              </a:buClr>
              <a:buSzPct val="85000"/>
              <a:buFont typeface="Wingdings" pitchFamily="2" charset="2"/>
              <a:buChar char="q"/>
            </a:pPr>
            <a:r>
              <a:rPr lang="en-US" sz="2000" dirty="0" smtClean="0"/>
              <a:t> </a:t>
            </a:r>
            <a:r>
              <a:rPr lang="en-US" sz="2000" dirty="0" smtClean="0"/>
              <a:t>Training session concerning TDCF migration for Libyan Meteorological Service is planned for </a:t>
            </a:r>
            <a:r>
              <a:rPr lang="en-US" sz="2000" smtClean="0"/>
              <a:t>2014.</a:t>
            </a:r>
            <a:endParaRPr lang="en-US" sz="2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contenu 7"/>
          <p:cNvSpPr>
            <a:spLocks noGrp="1"/>
          </p:cNvSpPr>
          <p:nvPr>
            <p:ph idx="1"/>
          </p:nvPr>
        </p:nvSpPr>
        <p:spPr>
          <a:xfrm>
            <a:off x="771525" y="1748383"/>
            <a:ext cx="7720013" cy="4867275"/>
          </a:xfrm>
        </p:spPr>
        <p:txBody>
          <a:bodyPr/>
          <a:lstStyle/>
          <a:p>
            <a:pPr algn="just">
              <a:buClr>
                <a:srgbClr val="C00000"/>
              </a:buClr>
              <a:buFont typeface="Wingdings" pitchFamily="2" charset="2"/>
              <a:buChar char="q"/>
              <a:defRPr/>
            </a:pPr>
            <a:r>
              <a:rPr lang="en-US" altLang="ja-JP" sz="2000" dirty="0" smtClean="0">
                <a:latin typeface="Arial" pitchFamily="34" charset="0"/>
                <a:cs typeface="Arial" pitchFamily="34" charset="0"/>
              </a:rPr>
              <a:t>The computer centre was a specially built facility and includes two back up systems: </a:t>
            </a:r>
          </a:p>
          <a:p>
            <a:pPr algn="just">
              <a:buClr>
                <a:srgbClr val="C00000"/>
              </a:buClr>
              <a:buFont typeface="Arial" charset="0"/>
              <a:buNone/>
              <a:defRPr/>
            </a:pPr>
            <a:endParaRPr lang="en-US" altLang="ja-JP" sz="2000" dirty="0" smtClean="0">
              <a:latin typeface="Arial" pitchFamily="34" charset="0"/>
              <a:cs typeface="Arial" pitchFamily="34" charset="0"/>
            </a:endParaRPr>
          </a:p>
          <a:p>
            <a:pPr marL="625475" algn="just">
              <a:buClr>
                <a:srgbClr val="C00000"/>
              </a:buClr>
              <a:buFont typeface="Wingdings" pitchFamily="2" charset="2"/>
              <a:buChar char="§"/>
              <a:defRPr/>
            </a:pPr>
            <a:r>
              <a:rPr lang="en-US" altLang="ja-JP" sz="2000" dirty="0" smtClean="0">
                <a:latin typeface="Arial" pitchFamily="34" charset="0"/>
                <a:cs typeface="Arial" pitchFamily="34" charset="0"/>
              </a:rPr>
              <a:t>One is the UPS, which is supported by a generator with backup procedures.</a:t>
            </a:r>
          </a:p>
          <a:p>
            <a:pPr marL="625475" algn="just">
              <a:buClr>
                <a:srgbClr val="C00000"/>
              </a:buClr>
              <a:buFont typeface="Wingdings" pitchFamily="2" charset="2"/>
              <a:buChar char="§"/>
              <a:defRPr/>
            </a:pPr>
            <a:r>
              <a:rPr lang="en-US" altLang="ja-JP" sz="2000" dirty="0" smtClean="0">
                <a:latin typeface="Arial" pitchFamily="34" charset="0"/>
                <a:cs typeface="Arial" pitchFamily="34" charset="0"/>
              </a:rPr>
              <a:t> The computer facilities are supported by an external contractor with on call support</a:t>
            </a:r>
          </a:p>
          <a:p>
            <a:pPr marL="625475" algn="just">
              <a:buClr>
                <a:srgbClr val="C00000"/>
              </a:buClr>
              <a:buFont typeface="Arial" charset="0"/>
              <a:buNone/>
              <a:defRPr/>
            </a:pPr>
            <a:endParaRPr lang="en-US" altLang="ja-JP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buClr>
                <a:srgbClr val="C00000"/>
              </a:buClr>
              <a:buFont typeface="Wingdings" pitchFamily="2" charset="2"/>
              <a:buChar char="q"/>
              <a:defRPr/>
            </a:pPr>
            <a:r>
              <a:rPr lang="en-US" altLang="ja-JP" sz="2000" dirty="0" smtClean="0">
                <a:latin typeface="Arial" pitchFamily="34" charset="0"/>
                <a:cs typeface="Arial" pitchFamily="34" charset="0"/>
              </a:rPr>
              <a:t>The computer centre has sufficient space and control of temperature and water conditions to assure continuity of operations.</a:t>
            </a:r>
          </a:p>
          <a:p>
            <a:pPr>
              <a:buClr>
                <a:srgbClr val="C00000"/>
              </a:buClr>
              <a:buFont typeface="Arial" charset="0"/>
              <a:buNone/>
              <a:defRPr/>
            </a:pPr>
            <a:endParaRPr lang="fr-FR" altLang="ja-JP" sz="24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" name="Groupe 4"/>
          <p:cNvGrpSpPr/>
          <p:nvPr/>
        </p:nvGrpSpPr>
        <p:grpSpPr>
          <a:xfrm>
            <a:off x="2214546" y="214290"/>
            <a:ext cx="5951088" cy="857255"/>
            <a:chOff x="1564572" y="3714773"/>
            <a:chExt cx="5951088" cy="1507973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6" name="Pentagone 5"/>
            <p:cNvSpPr/>
            <p:nvPr/>
          </p:nvSpPr>
          <p:spPr>
            <a:xfrm rot="10800000">
              <a:off x="1564572" y="3714773"/>
              <a:ext cx="5951088" cy="1507973"/>
            </a:xfrm>
            <a:prstGeom prst="homePlate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alpha val="90000"/>
                <a:hueOff val="0"/>
                <a:satOff val="0"/>
                <a:lumOff val="0"/>
                <a:alphaOff val="-40000"/>
              </a:schemeClr>
            </a:fillRef>
            <a:effectRef idx="2">
              <a:schemeClr val="accent5">
                <a:alpha val="90000"/>
                <a:hueOff val="0"/>
                <a:satOff val="0"/>
                <a:lumOff val="0"/>
                <a:alphaOff val="-40000"/>
              </a:schemeClr>
            </a:effectRef>
            <a:fontRef idx="minor">
              <a:schemeClr val="lt1"/>
            </a:fontRef>
          </p:style>
        </p:sp>
        <p:sp>
          <p:nvSpPr>
            <p:cNvPr id="7" name="Pentagone 4"/>
            <p:cNvSpPr/>
            <p:nvPr/>
          </p:nvSpPr>
          <p:spPr>
            <a:xfrm>
              <a:off x="1941568" y="3714773"/>
              <a:ext cx="5574092" cy="122522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900000" tIns="36000" rIns="396000" bIns="36000" spcCol="1270"/>
            <a:lstStyle/>
            <a:p>
              <a:pPr algn="ctr" defTabSz="10668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400" b="1" dirty="0">
                  <a:solidFill>
                    <a:schemeClr val="tx1"/>
                  </a:solidFill>
                </a:rPr>
                <a:t>Robustness and reliability of components</a:t>
              </a:r>
              <a:endParaRPr lang="fr-FR" sz="2400" b="1" dirty="0">
                <a:solidFill>
                  <a:schemeClr val="tx1"/>
                </a:solidFill>
              </a:endParaRPr>
            </a:p>
          </p:txBody>
        </p:sp>
      </p:grpSp>
      <p:sp>
        <p:nvSpPr>
          <p:cNvPr id="9" name="Ellipse 8"/>
          <p:cNvSpPr/>
          <p:nvPr/>
        </p:nvSpPr>
        <p:spPr>
          <a:xfrm>
            <a:off x="1643042" y="206467"/>
            <a:ext cx="857256" cy="865079"/>
          </a:xfrm>
          <a:prstGeom prst="ellipse">
            <a:avLst/>
          </a:prstGeom>
          <a:blipFill rotWithShape="0">
            <a:blip r:embed="rId3" cstate="print"/>
            <a:stretch>
              <a:fillRect/>
            </a:stretch>
          </a:blip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9050" prstMaterial="metal">
            <a:bevelT w="88900" h="203200"/>
            <a:bevelB w="165100" h="2540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1">
            <a:schemeClr val="accent5">
              <a:tint val="50000"/>
              <a:alpha val="90000"/>
              <a:hueOff val="37156"/>
              <a:satOff val="-2314"/>
              <a:lumOff val="9764"/>
              <a:alphaOff val="-4000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Espace réservé du contenu 2"/>
          <p:cNvSpPr>
            <a:spLocks noGrp="1"/>
          </p:cNvSpPr>
          <p:nvPr>
            <p:ph idx="1"/>
          </p:nvPr>
        </p:nvSpPr>
        <p:spPr>
          <a:xfrm>
            <a:off x="309563" y="1292225"/>
            <a:ext cx="8767762" cy="2522129"/>
          </a:xfrm>
        </p:spPr>
        <p:txBody>
          <a:bodyPr/>
          <a:lstStyle/>
          <a:p>
            <a:pPr>
              <a:buClr>
                <a:srgbClr val="C00000"/>
              </a:buClr>
              <a:buFont typeface="Wingdings" pitchFamily="2" charset="2"/>
              <a:buChar char="q"/>
            </a:pPr>
            <a:r>
              <a:rPr lang="en-US" altLang="ja-JP" sz="2000" dirty="0" smtClean="0">
                <a:latin typeface="Arial" charset="0"/>
              </a:rPr>
              <a:t>DMN upgraded the computer systems (IBM HPC in 2011)</a:t>
            </a:r>
          </a:p>
          <a:p>
            <a:pPr>
              <a:buClr>
                <a:srgbClr val="C00000"/>
              </a:buClr>
              <a:buFont typeface="Wingdings" pitchFamily="2" charset="2"/>
              <a:buChar char="q"/>
            </a:pPr>
            <a:endParaRPr lang="en-US" altLang="ja-JP" sz="2000" dirty="0" smtClean="0">
              <a:latin typeface="Arial" charset="0"/>
            </a:endParaRPr>
          </a:p>
          <a:p>
            <a:pPr>
              <a:buClr>
                <a:srgbClr val="C00000"/>
              </a:buClr>
              <a:buFont typeface="Wingdings" pitchFamily="2" charset="2"/>
              <a:buChar char="q"/>
            </a:pPr>
            <a:r>
              <a:rPr lang="en-US" altLang="ja-JP" sz="2000" dirty="0" smtClean="0">
                <a:latin typeface="Arial" charset="0"/>
              </a:rPr>
              <a:t>200TB robotic data storage and these include full support contracts. </a:t>
            </a:r>
          </a:p>
          <a:p>
            <a:pPr>
              <a:buClr>
                <a:srgbClr val="C00000"/>
              </a:buClr>
              <a:buFont typeface="Wingdings" pitchFamily="2" charset="2"/>
              <a:buChar char="q"/>
            </a:pPr>
            <a:endParaRPr lang="en-US" altLang="ja-JP" sz="2000" dirty="0" smtClean="0">
              <a:latin typeface="Arial" charset="0"/>
            </a:endParaRPr>
          </a:p>
          <a:p>
            <a:pPr>
              <a:buClr>
                <a:srgbClr val="C00000"/>
              </a:buClr>
              <a:buFont typeface="Wingdings" pitchFamily="2" charset="2"/>
              <a:buChar char="q"/>
            </a:pPr>
            <a:r>
              <a:rPr lang="en-US" altLang="ja-JP" sz="2000" dirty="0" smtClean="0">
                <a:latin typeface="Arial" charset="0"/>
              </a:rPr>
              <a:t>The building is equipped with fire detection system. </a:t>
            </a:r>
          </a:p>
          <a:p>
            <a:pPr>
              <a:buClr>
                <a:srgbClr val="C00000"/>
              </a:buClr>
              <a:buFont typeface="Arial" charset="0"/>
              <a:buNone/>
            </a:pPr>
            <a:endParaRPr lang="en-US" altLang="ja-JP" sz="2400" dirty="0" smtClean="0">
              <a:latin typeface="Arial" charset="0"/>
            </a:endParaRPr>
          </a:p>
        </p:txBody>
      </p:sp>
      <p:pic>
        <p:nvPicPr>
          <p:cNvPr id="2765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21946" y="4545873"/>
            <a:ext cx="2837904" cy="202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2" name="ZoneTexte 14"/>
          <p:cNvSpPr txBox="1">
            <a:spLocks noChangeArrowheads="1"/>
          </p:cNvSpPr>
          <p:nvPr/>
        </p:nvSpPr>
        <p:spPr bwMode="auto">
          <a:xfrm>
            <a:off x="313101" y="3489146"/>
            <a:ext cx="8504328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Clr>
                <a:srgbClr val="C00000"/>
              </a:buClr>
              <a:buFont typeface="Wingdings" pitchFamily="2" charset="2"/>
              <a:buChar char="q"/>
            </a:pPr>
            <a:r>
              <a:rPr lang="en-US" altLang="ja-JP" sz="2000" dirty="0"/>
              <a:t> Support </a:t>
            </a:r>
            <a:r>
              <a:rPr lang="en-US" altLang="ja-JP" sz="2000" dirty="0" smtClean="0"/>
              <a:t>includes </a:t>
            </a:r>
            <a:r>
              <a:rPr lang="en-US" altLang="ja-JP" sz="2000" dirty="0"/>
              <a:t>24*7 support for remedial maintenance of software and for both preventive and remedial maintenance of hardware</a:t>
            </a:r>
          </a:p>
          <a:p>
            <a:pPr algn="just"/>
            <a:endParaRPr lang="fr-FR" sz="2000" dirty="0"/>
          </a:p>
        </p:txBody>
      </p:sp>
      <p:grpSp>
        <p:nvGrpSpPr>
          <p:cNvPr id="2" name="Groupe 4"/>
          <p:cNvGrpSpPr/>
          <p:nvPr/>
        </p:nvGrpSpPr>
        <p:grpSpPr>
          <a:xfrm>
            <a:off x="2214546" y="214290"/>
            <a:ext cx="5951088" cy="857255"/>
            <a:chOff x="1564572" y="3714773"/>
            <a:chExt cx="5951088" cy="1507973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8" name="Pentagone 17"/>
            <p:cNvSpPr/>
            <p:nvPr/>
          </p:nvSpPr>
          <p:spPr>
            <a:xfrm rot="10800000">
              <a:off x="1564572" y="3714773"/>
              <a:ext cx="5951088" cy="1507973"/>
            </a:xfrm>
            <a:prstGeom prst="homePlate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alpha val="90000"/>
                <a:hueOff val="0"/>
                <a:satOff val="0"/>
                <a:lumOff val="0"/>
                <a:alphaOff val="-40000"/>
              </a:schemeClr>
            </a:fillRef>
            <a:effectRef idx="2">
              <a:schemeClr val="accent5">
                <a:alpha val="90000"/>
                <a:hueOff val="0"/>
                <a:satOff val="0"/>
                <a:lumOff val="0"/>
                <a:alphaOff val="-40000"/>
              </a:schemeClr>
            </a:effectRef>
            <a:fontRef idx="minor">
              <a:schemeClr val="lt1"/>
            </a:fontRef>
          </p:style>
        </p:sp>
        <p:sp>
          <p:nvSpPr>
            <p:cNvPr id="19" name="Pentagone 4"/>
            <p:cNvSpPr/>
            <p:nvPr/>
          </p:nvSpPr>
          <p:spPr>
            <a:xfrm>
              <a:off x="1941568" y="3714773"/>
              <a:ext cx="5574092" cy="122522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900000" tIns="36000" rIns="396000" bIns="36000" spcCol="1270"/>
            <a:lstStyle/>
            <a:p>
              <a:pPr algn="ctr" defTabSz="10668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400" b="1" dirty="0">
                  <a:solidFill>
                    <a:schemeClr val="tx1"/>
                  </a:solidFill>
                </a:rPr>
                <a:t>Robustness and reliability of components</a:t>
              </a:r>
              <a:endParaRPr lang="fr-FR" sz="2400" b="1" dirty="0">
                <a:solidFill>
                  <a:schemeClr val="tx1"/>
                </a:solidFill>
              </a:endParaRPr>
            </a:p>
          </p:txBody>
        </p:sp>
      </p:grpSp>
      <p:sp>
        <p:nvSpPr>
          <p:cNvPr id="20" name="Ellipse 19"/>
          <p:cNvSpPr/>
          <p:nvPr/>
        </p:nvSpPr>
        <p:spPr>
          <a:xfrm>
            <a:off x="1643042" y="206467"/>
            <a:ext cx="857256" cy="865079"/>
          </a:xfrm>
          <a:prstGeom prst="ellipse">
            <a:avLst/>
          </a:prstGeom>
          <a:blipFill rotWithShape="0">
            <a:blip r:embed="rId3" cstate="print"/>
            <a:stretch>
              <a:fillRect/>
            </a:stretch>
          </a:blip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9050" prstMaterial="metal">
            <a:bevelT w="88900" h="203200"/>
            <a:bevelB w="165100" h="2540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1">
            <a:schemeClr val="accent5">
              <a:tint val="50000"/>
              <a:alpha val="90000"/>
              <a:hueOff val="37156"/>
              <a:satOff val="-2314"/>
              <a:lumOff val="9764"/>
              <a:alphaOff val="-4000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1595</TotalTime>
  <Words>360</Words>
  <Application>Microsoft Office PowerPoint</Application>
  <PresentationFormat>Affichage à l'écran (4:3)</PresentationFormat>
  <Paragraphs>56</Paragraphs>
  <Slides>6</Slides>
  <Notes>2</Notes>
  <HiddenSlides>0</HiddenSlides>
  <MMClips>0</MMClips>
  <ScaleCrop>false</ScaleCrop>
  <HeadingPairs>
    <vt:vector size="8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13" baseType="lpstr">
      <vt:lpstr>Arial</vt:lpstr>
      <vt:lpstr>Calibri</vt:lpstr>
      <vt:lpstr>Wingdings</vt:lpstr>
      <vt:lpstr>ＭＳ Ｐゴシック</vt:lpstr>
      <vt:lpstr>Tahoma</vt:lpstr>
      <vt:lpstr>Thème Office</vt:lpstr>
      <vt:lpstr>Image bitmap</vt:lpstr>
      <vt:lpstr>Diapositive 1</vt:lpstr>
      <vt:lpstr>Diapositive 2</vt:lpstr>
      <vt:lpstr>Diapositive 3</vt:lpstr>
      <vt:lpstr>Diapositive 4</vt:lpstr>
      <vt:lpstr>Diapositive 5</vt:lpstr>
      <vt:lpstr>Diapositive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bureau</dc:creator>
  <cp:lastModifiedBy>merrouchi</cp:lastModifiedBy>
  <cp:revision>62</cp:revision>
  <dcterms:created xsi:type="dcterms:W3CDTF">2009-03-23T11:50:21Z</dcterms:created>
  <dcterms:modified xsi:type="dcterms:W3CDTF">2014-02-10T22:45:51Z</dcterms:modified>
</cp:coreProperties>
</file>