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302" r:id="rId2"/>
    <p:sldId id="328" r:id="rId3"/>
    <p:sldId id="317" r:id="rId4"/>
    <p:sldId id="298" r:id="rId5"/>
    <p:sldId id="300" r:id="rId6"/>
    <p:sldId id="324" r:id="rId7"/>
    <p:sldId id="284" r:id="rId8"/>
    <p:sldId id="325" r:id="rId9"/>
    <p:sldId id="314" r:id="rId10"/>
    <p:sldId id="322" r:id="rId11"/>
    <p:sldId id="327" r:id="rId12"/>
    <p:sldId id="329" r:id="rId13"/>
    <p:sldId id="285" r:id="rId14"/>
    <p:sldId id="318" r:id="rId15"/>
    <p:sldId id="312" r:id="rId16"/>
  </p:sldIdLst>
  <p:sldSz cx="9144000" cy="6858000" type="screen4x3"/>
  <p:notesSz cx="6834188" cy="99790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C0"/>
    <a:srgbClr val="005696"/>
    <a:srgbClr val="9BFFC8"/>
    <a:srgbClr val="000000"/>
    <a:srgbClr val="0000CC"/>
    <a:srgbClr val="FF9900"/>
    <a:srgbClr val="3333FF"/>
    <a:srgbClr val="7030A0"/>
    <a:srgbClr val="D2DE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76" autoAdjust="0"/>
    <p:restoredTop sz="96242" autoAdjust="0"/>
  </p:normalViewPr>
  <p:slideViewPr>
    <p:cSldViewPr>
      <p:cViewPr varScale="1">
        <p:scale>
          <a:sx n="90" d="100"/>
          <a:sy n="90" d="100"/>
        </p:scale>
        <p:origin x="-72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792F4741-71D0-48D2-8498-CE8BAF71FB84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4A2A0D9-C520-46ED-93E1-D26BFDD99CC7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931386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22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014007A6-9DDE-4BD6-8076-2D95D370A13D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2338" y="747713"/>
            <a:ext cx="49911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AU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4213" y="4740275"/>
            <a:ext cx="5467350" cy="44910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AU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22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83D0EA9-7F14-41FE-94E5-486A46B26D02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3564789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AU" smtClean="0"/>
              <a:t>Prototype</a:t>
            </a:r>
          </a:p>
          <a:p>
            <a:r>
              <a:rPr lang="en-AU" smtClean="0"/>
              <a:t>Simulate performance in as realistic conditions as possible</a:t>
            </a:r>
          </a:p>
          <a:p>
            <a:r>
              <a:rPr lang="en-AU" smtClean="0"/>
              <a:t>Consolidation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45538FB-8AC8-46B2-8411-DADA37D6D72B}" type="slidenum">
              <a:rPr lang="en-AU"/>
              <a:pPr eaLnBrk="1" hangingPunct="1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292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AU" smtClean="0"/>
              <a:t>Prototype</a:t>
            </a:r>
          </a:p>
          <a:p>
            <a:r>
              <a:rPr lang="en-AU" smtClean="0"/>
              <a:t>Simulate performance in as realistic conditions as possible</a:t>
            </a:r>
          </a:p>
          <a:p>
            <a:r>
              <a:rPr lang="en-AU" smtClean="0"/>
              <a:t>Consolidation</a:t>
            </a:r>
          </a:p>
          <a:p>
            <a:endParaRPr lang="en-AU"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8F22DAA-4459-4AA4-A439-6C7DFF5C23A9}" type="slidenum">
              <a:rPr lang="en-AU"/>
              <a:pPr eaLnBrk="1" hangingPunct="1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204951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7710CCC-FDD9-42E9-9086-EA3E1776CFB9}" type="slidenum">
              <a:rPr lang="en-AU"/>
              <a:pPr eaLnBrk="1" hangingPunct="1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075771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AU" smtClean="0"/>
              <a:t>From a learner’s perspective</a:t>
            </a:r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222580D-0A1F-490E-A241-84656C37F5C7}" type="slidenum">
              <a:rPr lang="en-AU"/>
              <a:pPr eaLnBrk="1" hangingPunct="1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847449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9D2984B-E4C9-405C-B48A-9DF876E41B0D}" type="slidenum">
              <a:rPr lang="en-AU"/>
              <a:pPr eaLnBrk="1" hangingPunct="1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27581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AU" smtClean="0"/>
              <a:t>“Every performance failure is a learning opportunity”</a:t>
            </a:r>
          </a:p>
          <a:p>
            <a:r>
              <a:rPr lang="en-AU" smtClean="0"/>
              <a:t>Abilities – they don’t have the skills and knowledge to perform the task. Conduct competency based training.</a:t>
            </a:r>
          </a:p>
          <a:p>
            <a:r>
              <a:rPr lang="en-AU" smtClean="0"/>
              <a:t>Systems – if the systems or the interfaces are inadequate redesign them or provide performance support systems (help, checklists, etc). Training is not a solution for poor design</a:t>
            </a:r>
          </a:p>
          <a:p>
            <a:r>
              <a:rPr lang="en-AU" smtClean="0"/>
              <a:t>Management – Training may lead to only limited improvements if there is no support or roadblocks from above.</a:t>
            </a:r>
          </a:p>
          <a:p>
            <a:r>
              <a:rPr lang="en-AU" smtClean="0"/>
              <a:t>Motivation – the person is capable of performing the work effectively but lacks motivation. Determine and address the cause of the problem. Further training won’t help otherwise.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FB5591D-4258-4921-86D5-B50762DCDACA}" type="slidenum">
              <a:rPr lang="en-AU" smtClean="0"/>
              <a:pPr>
                <a:spcBef>
                  <a:spcPct val="0"/>
                </a:spcBef>
              </a:pPr>
              <a:t>12</a:t>
            </a:fld>
            <a:endParaRPr lang="en-AU" smtClean="0"/>
          </a:p>
        </p:txBody>
      </p:sp>
    </p:spTree>
    <p:extLst>
      <p:ext uri="{BB962C8B-B14F-4D97-AF65-F5344CB8AC3E}">
        <p14:creationId xmlns:p14="http://schemas.microsoft.com/office/powerpoint/2010/main" val="13253794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AU" smtClean="0"/>
              <a:t>Traditional – ADDIE: Analyse, Design, Develop, Implement, Evaluate</a:t>
            </a: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A44DAF7-85C6-465F-95A3-6E20ED7B9F9A}" type="slidenum">
              <a:rPr lang="en-AU"/>
              <a:pPr eaLnBrk="1" hangingPunct="1"/>
              <a:t>15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617852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FCB7E-1242-40A5-AB4D-EC91CB4E7B29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418AA4-C9A6-4E53-952D-76BCD309F5C2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59095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58B4E-C066-4B79-9CAB-193727F584AE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1E76A-6420-4B3A-AEA9-E3A2129DF61D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72493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1EE1B-9BA4-40F3-9B88-644FBCF7E317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A37F52-4F6D-4F74-ABC5-6D55A6FD3377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5575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8009A-7460-4371-84FD-64B6D9A64C8F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C3044-72EF-436D-BBD8-71540BCA9F00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64998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586F05-1917-4042-8FD7-F5C29358A0A6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726754-2FB0-47FE-BAC3-5386E1B10307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87189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05DD7-4011-4730-B83D-F941B4922860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719806-28EA-44A1-BF86-84E4B6DDE9D6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3702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66FB30-B19D-41E4-83D4-9FBF297B12C3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66072B-77DA-48F9-9D6E-F722F7F35DFE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44306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CAB939-A158-4475-AC1D-1F8278139B41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BDD73D-B9F1-4969-AB20-F230B0A36F5F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13309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0F60-62ED-42F2-AF00-DC0302C11466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B03C08-252A-4960-83A3-9A07E03091A4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3017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A1245-3D6E-4888-B0A9-2D993A9BC9AD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474CA-1E94-4A5C-893F-E0F27831EDC4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3283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0F89C-1AC1-43C7-A68F-B3D5CAEAEC27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9B03D7-2E7D-464D-BBA9-7BF1E93A59BB}" type="slidenum">
              <a:rPr lang="en-AU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17539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A594E3-7940-4AAC-989C-F84560DD2F61}" type="datetimeFigureOut">
              <a:rPr lang="en-AU"/>
              <a:pPr>
                <a:defRPr/>
              </a:pPr>
              <a:t>30/09/2013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93A4C84E-8956-4AA7-ACAD-9348D86FE36B}" type="slidenum">
              <a:rPr lang="en-AU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iandbell@fastmail.f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908050"/>
            <a:ext cx="7272807" cy="2881313"/>
          </a:xfrm>
        </p:spPr>
        <p:txBody>
          <a:bodyPr/>
          <a:lstStyle/>
          <a:p>
            <a:pPr algn="l">
              <a:defRPr/>
            </a:pPr>
            <a:r>
              <a:rPr lang="en-AU" sz="4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It’s all about</a:t>
            </a:r>
            <a:br>
              <a:rPr lang="en-AU" sz="4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</a:br>
            <a:r>
              <a:rPr lang="en-A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itchFamily="34" charset="0"/>
              </a:rPr>
              <a:t>Performance</a:t>
            </a:r>
            <a:endParaRPr lang="en-AU" sz="7200" dirty="0">
              <a:solidFill>
                <a:srgbClr val="0070C0"/>
              </a:solidFill>
              <a:latin typeface="Arial Rounded MT Bold" pitchFamily="34" charset="0"/>
            </a:endParaRPr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>
          <a:xfrm>
            <a:off x="5011316" y="4754852"/>
            <a:ext cx="2513012" cy="769938"/>
          </a:xfrm>
        </p:spPr>
        <p:txBody>
          <a:bodyPr/>
          <a:lstStyle/>
          <a:p>
            <a:pPr algn="r"/>
            <a:r>
              <a:rPr lang="en-AU" sz="5400" b="1" dirty="0" smtClean="0">
                <a:solidFill>
                  <a:schemeClr val="tx1"/>
                </a:solidFill>
              </a:rPr>
              <a:t>Ian Bell</a:t>
            </a:r>
          </a:p>
        </p:txBody>
      </p:sp>
      <p:sp>
        <p:nvSpPr>
          <p:cNvPr id="2052" name="Subtitle 2"/>
          <p:cNvSpPr txBox="1">
            <a:spLocks/>
          </p:cNvSpPr>
          <p:nvPr/>
        </p:nvSpPr>
        <p:spPr bwMode="auto">
          <a:xfrm>
            <a:off x="5148064" y="6587603"/>
            <a:ext cx="25130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AU" sz="1200" dirty="0">
                <a:solidFill>
                  <a:srgbClr val="00B050"/>
                </a:solidFill>
                <a:hlinkClick r:id="rId2"/>
              </a:rPr>
              <a:t>iandbell@fastmail.fm</a:t>
            </a:r>
            <a:r>
              <a:rPr lang="en-AU" sz="1200" dirty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5" name="TextBox 20"/>
          <p:cNvSpPr txBox="1">
            <a:spLocks noChangeArrowheads="1"/>
          </p:cNvSpPr>
          <p:nvPr/>
        </p:nvSpPr>
        <p:spPr bwMode="auto">
          <a:xfrm>
            <a:off x="-36512" y="6587603"/>
            <a:ext cx="231447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AU" sz="1200" dirty="0" smtClean="0"/>
              <a:t>1 November 2012</a:t>
            </a:r>
            <a:endParaRPr lang="en-AU" sz="1200" dirty="0"/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213" y="4755256"/>
            <a:ext cx="1651762" cy="2130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83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ounded Rectangle 60"/>
          <p:cNvSpPr/>
          <p:nvPr/>
        </p:nvSpPr>
        <p:spPr>
          <a:xfrm>
            <a:off x="3047458" y="3068960"/>
            <a:ext cx="2019300" cy="266429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305564" y="3637582"/>
            <a:ext cx="1473211" cy="569658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b="1" dirty="0">
                <a:solidFill>
                  <a:srgbClr val="0070C0"/>
                </a:solidFill>
                <a:cs typeface="Arial" pitchFamily="34" charset="0"/>
              </a:rPr>
              <a:t>Required Performance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4041775" y="4262438"/>
            <a:ext cx="0" cy="727075"/>
          </a:xfrm>
          <a:prstGeom prst="line">
            <a:avLst/>
          </a:prstGeom>
          <a:ln w="38100">
            <a:solidFill>
              <a:schemeClr val="accent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 bwMode="auto">
          <a:xfrm>
            <a:off x="3059832" y="1134580"/>
            <a:ext cx="2023098" cy="750621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Prepare or select training resources &amp; activities</a:t>
            </a:r>
          </a:p>
        </p:txBody>
      </p:sp>
      <p:cxnSp>
        <p:nvCxnSpPr>
          <p:cNvPr id="11" name="Straight Connector 10"/>
          <p:cNvCxnSpPr/>
          <p:nvPr/>
        </p:nvCxnSpPr>
        <p:spPr bwMode="auto">
          <a:xfrm flipV="1">
            <a:off x="1514475" y="1509713"/>
            <a:ext cx="1544638" cy="1090612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 bwMode="auto">
          <a:xfrm>
            <a:off x="827584" y="4364557"/>
            <a:ext cx="1311275" cy="482006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Needs</a:t>
            </a:r>
          </a:p>
        </p:txBody>
      </p:sp>
      <p:cxnSp>
        <p:nvCxnSpPr>
          <p:cNvPr id="12" name="Straight Connector 11"/>
          <p:cNvCxnSpPr/>
          <p:nvPr/>
        </p:nvCxnSpPr>
        <p:spPr bwMode="auto">
          <a:xfrm flipH="1">
            <a:off x="2138363" y="4613275"/>
            <a:ext cx="1497012" cy="0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ounded Rectangle 1"/>
          <p:cNvSpPr/>
          <p:nvPr/>
        </p:nvSpPr>
        <p:spPr bwMode="auto">
          <a:xfrm>
            <a:off x="859291" y="2600250"/>
            <a:ext cx="1311275" cy="547421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Plan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 flipV="1">
            <a:off x="1514475" y="3148013"/>
            <a:ext cx="0" cy="1216025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4572000" y="4625975"/>
            <a:ext cx="2681288" cy="4763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ounded Rectangle 52"/>
          <p:cNvSpPr/>
          <p:nvPr/>
        </p:nvSpPr>
        <p:spPr>
          <a:xfrm>
            <a:off x="3305564" y="5019581"/>
            <a:ext cx="1473211" cy="569658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rgbClr val="0070C0"/>
                </a:solidFill>
                <a:cs typeface="Arial" pitchFamily="34" charset="0"/>
              </a:rPr>
              <a:t>Current Performance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5319687" y="4320431"/>
            <a:ext cx="1052513" cy="569661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Assess </a:t>
            </a:r>
          </a:p>
        </p:txBody>
      </p:sp>
      <p:cxnSp>
        <p:nvCxnSpPr>
          <p:cNvPr id="77" name="Straight Connector 76"/>
          <p:cNvCxnSpPr/>
          <p:nvPr/>
        </p:nvCxnSpPr>
        <p:spPr bwMode="auto">
          <a:xfrm flipH="1">
            <a:off x="4572000" y="4605338"/>
            <a:ext cx="747713" cy="7937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01" name="TextBox 26"/>
          <p:cNvSpPr txBox="1">
            <a:spLocks noChangeArrowheads="1"/>
          </p:cNvSpPr>
          <p:nvPr/>
        </p:nvSpPr>
        <p:spPr bwMode="auto">
          <a:xfrm>
            <a:off x="3048000" y="3141663"/>
            <a:ext cx="2019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400">
                <a:solidFill>
                  <a:srgbClr val="002060"/>
                </a:solidFill>
              </a:rPr>
              <a:t>Competencies</a:t>
            </a:r>
          </a:p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400">
                <a:solidFill>
                  <a:srgbClr val="002060"/>
                </a:solidFill>
              </a:rPr>
              <a:t>Performance criteria</a:t>
            </a:r>
          </a:p>
        </p:txBody>
      </p:sp>
      <p:sp>
        <p:nvSpPr>
          <p:cNvPr id="25" name="Rounded Rectangle 24"/>
          <p:cNvSpPr/>
          <p:nvPr/>
        </p:nvSpPr>
        <p:spPr bwMode="auto">
          <a:xfrm>
            <a:off x="6805787" y="4299371"/>
            <a:ext cx="1468438" cy="562125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Practice performance</a:t>
            </a:r>
          </a:p>
        </p:txBody>
      </p:sp>
      <p:cxnSp>
        <p:nvCxnSpPr>
          <p:cNvPr id="56" name="Straight Connector 55"/>
          <p:cNvCxnSpPr/>
          <p:nvPr/>
        </p:nvCxnSpPr>
        <p:spPr bwMode="auto">
          <a:xfrm>
            <a:off x="7535863" y="3176588"/>
            <a:ext cx="4762" cy="1122362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323850" y="333374"/>
            <a:ext cx="1846716" cy="647353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>
              <a:lnSpc>
                <a:spcPct val="80000"/>
              </a:lnSpc>
              <a:defRPr>
                <a:latin typeface="+mn-lt"/>
                <a:cs typeface="Arial" pitchFamily="34" charset="0"/>
              </a:defRPr>
            </a:lvl1pPr>
            <a:lvl2pPr>
              <a:defRPr>
                <a:solidFill>
                  <a:schemeClr val="lt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pPr>
              <a:defRPr/>
            </a:pPr>
            <a:r>
              <a:rPr lang="en-AU" sz="2000" b="1" dirty="0">
                <a:solidFill>
                  <a:srgbClr val="0070C0"/>
                </a:solidFill>
              </a:rPr>
              <a:t>The </a:t>
            </a:r>
            <a:r>
              <a:rPr lang="en-AU" sz="2000" b="1" dirty="0" smtClean="0">
                <a:solidFill>
                  <a:srgbClr val="0070C0"/>
                </a:solidFill>
              </a:rPr>
              <a:t>Learning/ Training </a:t>
            </a:r>
            <a:r>
              <a:rPr lang="en-AU" sz="2000" b="1" dirty="0">
                <a:solidFill>
                  <a:srgbClr val="0070C0"/>
                </a:solidFill>
              </a:rPr>
              <a:t>Cycle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6801815" y="2607095"/>
            <a:ext cx="1468438" cy="569768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Learning experiences</a:t>
            </a:r>
          </a:p>
        </p:txBody>
      </p:sp>
      <p:cxnSp>
        <p:nvCxnSpPr>
          <p:cNvPr id="87" name="Straight Connector 86"/>
          <p:cNvCxnSpPr/>
          <p:nvPr/>
        </p:nvCxnSpPr>
        <p:spPr bwMode="auto">
          <a:xfrm>
            <a:off x="5083175" y="1509713"/>
            <a:ext cx="2452688" cy="1096962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43"/>
          <p:cNvSpPr txBox="1">
            <a:spLocks noChangeArrowheads="1"/>
          </p:cNvSpPr>
          <p:nvPr/>
        </p:nvSpPr>
        <p:spPr bwMode="auto">
          <a:xfrm>
            <a:off x="6804025" y="6072188"/>
            <a:ext cx="1477963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all aspects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7005908" y="5589240"/>
            <a:ext cx="1052293" cy="481851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Evaluate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ounded Rectangle 60"/>
          <p:cNvSpPr/>
          <p:nvPr/>
        </p:nvSpPr>
        <p:spPr>
          <a:xfrm>
            <a:off x="3047458" y="3068960"/>
            <a:ext cx="2019300" cy="2664296"/>
          </a:xfrm>
          <a:prstGeom prst="roundRect">
            <a:avLst/>
          </a:prstGeom>
          <a:solidFill>
            <a:schemeClr val="bg1"/>
          </a:soli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cxnSp>
        <p:nvCxnSpPr>
          <p:cNvPr id="30" name="Straight Connector 29"/>
          <p:cNvCxnSpPr/>
          <p:nvPr/>
        </p:nvCxnSpPr>
        <p:spPr bwMode="auto">
          <a:xfrm flipH="1">
            <a:off x="4565650" y="4600575"/>
            <a:ext cx="747713" cy="7938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4565650" y="4600575"/>
            <a:ext cx="2679700" cy="4763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4565650" y="4600575"/>
            <a:ext cx="2681288" cy="4763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4565650" y="4600575"/>
            <a:ext cx="2679700" cy="4763"/>
          </a:xfrm>
          <a:prstGeom prst="line">
            <a:avLst/>
          </a:prstGeom>
          <a:ln w="38100">
            <a:solidFill>
              <a:srgbClr val="7030A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 bwMode="auto">
          <a:xfrm flipH="1">
            <a:off x="2139950" y="4608513"/>
            <a:ext cx="1497013" cy="0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 bwMode="auto">
          <a:xfrm flipH="1">
            <a:off x="2138363" y="4613275"/>
            <a:ext cx="1497012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 bwMode="auto">
          <a:xfrm flipH="1">
            <a:off x="2139950" y="4618038"/>
            <a:ext cx="1497013" cy="0"/>
          </a:xfrm>
          <a:prstGeom prst="line">
            <a:avLst/>
          </a:prstGeom>
          <a:ln w="38100">
            <a:solidFill>
              <a:srgbClr val="7030A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 bwMode="auto">
          <a:xfrm flipV="1">
            <a:off x="1516063" y="1509713"/>
            <a:ext cx="1543050" cy="1085850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 bwMode="auto">
          <a:xfrm flipV="1">
            <a:off x="1516063" y="3143250"/>
            <a:ext cx="0" cy="1216025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 bwMode="auto">
          <a:xfrm>
            <a:off x="7535863" y="3171825"/>
            <a:ext cx="4762" cy="1122363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 bwMode="auto">
          <a:xfrm>
            <a:off x="5083175" y="1509713"/>
            <a:ext cx="2452688" cy="1092200"/>
          </a:xfrm>
          <a:prstGeom prst="line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4041775" y="4262438"/>
            <a:ext cx="0" cy="727075"/>
          </a:xfrm>
          <a:prstGeom prst="line">
            <a:avLst/>
          </a:prstGeom>
          <a:ln w="38100">
            <a:solidFill>
              <a:schemeClr val="accent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 bwMode="auto">
          <a:xfrm>
            <a:off x="3059832" y="1134580"/>
            <a:ext cx="2023098" cy="750621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Prepare or select training resources &amp; activities</a:t>
            </a:r>
          </a:p>
        </p:txBody>
      </p:sp>
      <p:cxnSp>
        <p:nvCxnSpPr>
          <p:cNvPr id="11" name="Straight Connector 10"/>
          <p:cNvCxnSpPr/>
          <p:nvPr/>
        </p:nvCxnSpPr>
        <p:spPr bwMode="auto">
          <a:xfrm flipV="1">
            <a:off x="1514475" y="1509713"/>
            <a:ext cx="1544638" cy="1081087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 bwMode="auto">
          <a:xfrm>
            <a:off x="827584" y="4364557"/>
            <a:ext cx="1311275" cy="482006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Needs</a:t>
            </a:r>
          </a:p>
        </p:txBody>
      </p:sp>
      <p:sp>
        <p:nvSpPr>
          <p:cNvPr id="2" name="Rounded Rectangle 1"/>
          <p:cNvSpPr/>
          <p:nvPr/>
        </p:nvSpPr>
        <p:spPr bwMode="auto">
          <a:xfrm>
            <a:off x="859291" y="2600250"/>
            <a:ext cx="1311275" cy="547421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Plan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 flipV="1">
            <a:off x="1514475" y="3148013"/>
            <a:ext cx="0" cy="1216025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ounded Rectangle 7"/>
          <p:cNvSpPr/>
          <p:nvPr/>
        </p:nvSpPr>
        <p:spPr bwMode="auto">
          <a:xfrm>
            <a:off x="5319687" y="4320431"/>
            <a:ext cx="1052513" cy="569661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Assess </a:t>
            </a:r>
          </a:p>
        </p:txBody>
      </p:sp>
      <p:sp>
        <p:nvSpPr>
          <p:cNvPr id="4127" name="TextBox 26"/>
          <p:cNvSpPr txBox="1">
            <a:spLocks noChangeArrowheads="1"/>
          </p:cNvSpPr>
          <p:nvPr/>
        </p:nvSpPr>
        <p:spPr bwMode="auto">
          <a:xfrm>
            <a:off x="3048000" y="3141663"/>
            <a:ext cx="2019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400">
                <a:solidFill>
                  <a:srgbClr val="002060"/>
                </a:solidFill>
              </a:rPr>
              <a:t>Competencies</a:t>
            </a:r>
          </a:p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400">
                <a:solidFill>
                  <a:srgbClr val="002060"/>
                </a:solidFill>
              </a:rPr>
              <a:t>Performance criteria</a:t>
            </a:r>
          </a:p>
        </p:txBody>
      </p:sp>
      <p:sp>
        <p:nvSpPr>
          <p:cNvPr id="25" name="Rounded Rectangle 24"/>
          <p:cNvSpPr/>
          <p:nvPr/>
        </p:nvSpPr>
        <p:spPr bwMode="auto">
          <a:xfrm>
            <a:off x="6805787" y="4299371"/>
            <a:ext cx="1468438" cy="562125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Practice performance</a:t>
            </a:r>
          </a:p>
        </p:txBody>
      </p:sp>
      <p:cxnSp>
        <p:nvCxnSpPr>
          <p:cNvPr id="56" name="Straight Connector 55"/>
          <p:cNvCxnSpPr/>
          <p:nvPr/>
        </p:nvCxnSpPr>
        <p:spPr bwMode="auto">
          <a:xfrm>
            <a:off x="7535863" y="3176588"/>
            <a:ext cx="4762" cy="1122362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/>
          <p:cNvSpPr txBox="1"/>
          <p:nvPr/>
        </p:nvSpPr>
        <p:spPr>
          <a:xfrm>
            <a:off x="323850" y="333374"/>
            <a:ext cx="1846716" cy="647353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>
              <a:lnSpc>
                <a:spcPct val="80000"/>
              </a:lnSpc>
              <a:defRPr>
                <a:latin typeface="+mn-lt"/>
                <a:cs typeface="Arial" pitchFamily="34" charset="0"/>
              </a:defRPr>
            </a:lvl1pPr>
            <a:lvl2pPr>
              <a:defRPr>
                <a:solidFill>
                  <a:schemeClr val="lt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pPr>
              <a:defRPr/>
            </a:pPr>
            <a:r>
              <a:rPr lang="en-AU" sz="2000" b="1" dirty="0">
                <a:solidFill>
                  <a:srgbClr val="0070C0"/>
                </a:solidFill>
              </a:rPr>
              <a:t>The Learning/ Training Cycle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6801815" y="2607095"/>
            <a:ext cx="1468438" cy="569768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Learning experiences</a:t>
            </a:r>
          </a:p>
        </p:txBody>
      </p:sp>
      <p:cxnSp>
        <p:nvCxnSpPr>
          <p:cNvPr id="87" name="Straight Connector 86"/>
          <p:cNvCxnSpPr/>
          <p:nvPr/>
        </p:nvCxnSpPr>
        <p:spPr bwMode="auto">
          <a:xfrm>
            <a:off x="5083175" y="1509713"/>
            <a:ext cx="2452688" cy="1096962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 bwMode="auto">
          <a:xfrm flipV="1">
            <a:off x="1516063" y="1509713"/>
            <a:ext cx="1543050" cy="1085850"/>
          </a:xfrm>
          <a:prstGeom prst="line">
            <a:avLst/>
          </a:prstGeom>
          <a:ln w="38100">
            <a:solidFill>
              <a:srgbClr val="7030A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 bwMode="auto">
          <a:xfrm flipV="1">
            <a:off x="1516063" y="3152775"/>
            <a:ext cx="0" cy="1216025"/>
          </a:xfrm>
          <a:prstGeom prst="line">
            <a:avLst/>
          </a:prstGeom>
          <a:ln w="38100">
            <a:solidFill>
              <a:srgbClr val="7030A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 bwMode="auto">
          <a:xfrm>
            <a:off x="7535863" y="3181350"/>
            <a:ext cx="4762" cy="1122363"/>
          </a:xfrm>
          <a:prstGeom prst="line">
            <a:avLst/>
          </a:prstGeom>
          <a:ln w="38100">
            <a:solidFill>
              <a:srgbClr val="7030A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 bwMode="auto">
          <a:xfrm>
            <a:off x="5083175" y="1509713"/>
            <a:ext cx="2452688" cy="1101725"/>
          </a:xfrm>
          <a:prstGeom prst="line">
            <a:avLst/>
          </a:prstGeom>
          <a:ln w="38100">
            <a:solidFill>
              <a:srgbClr val="7030A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43" name="TextBox 4"/>
          <p:cNvSpPr txBox="1">
            <a:spLocks noChangeArrowheads="1"/>
          </p:cNvSpPr>
          <p:nvPr/>
        </p:nvSpPr>
        <p:spPr bwMode="auto">
          <a:xfrm>
            <a:off x="6300788" y="290513"/>
            <a:ext cx="26638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sz="2000">
                <a:solidFill>
                  <a:srgbClr val="FF0000"/>
                </a:solidFill>
              </a:rPr>
              <a:t>Continue cycle until actual performance      = required performance </a:t>
            </a:r>
          </a:p>
        </p:txBody>
      </p:sp>
      <p:sp>
        <p:nvSpPr>
          <p:cNvPr id="4144" name="TextBox 43"/>
          <p:cNvSpPr txBox="1">
            <a:spLocks noChangeArrowheads="1"/>
          </p:cNvSpPr>
          <p:nvPr/>
        </p:nvSpPr>
        <p:spPr bwMode="auto">
          <a:xfrm>
            <a:off x="6804025" y="6072188"/>
            <a:ext cx="1477963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all aspects</a:t>
            </a:r>
          </a:p>
        </p:txBody>
      </p:sp>
      <p:sp>
        <p:nvSpPr>
          <p:cNvPr id="43" name="Rounded Rectangle 42"/>
          <p:cNvSpPr/>
          <p:nvPr/>
        </p:nvSpPr>
        <p:spPr>
          <a:xfrm>
            <a:off x="7005908" y="5589240"/>
            <a:ext cx="1052293" cy="481851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Evaluate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3305564" y="5019581"/>
            <a:ext cx="1473211" cy="569658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rgbClr val="0070C0"/>
                </a:solidFill>
                <a:cs typeface="Arial" pitchFamily="34" charset="0"/>
              </a:rPr>
              <a:t>Current Performance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305564" y="3637582"/>
            <a:ext cx="1473211" cy="569658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b="1" dirty="0">
                <a:solidFill>
                  <a:srgbClr val="0070C0"/>
                </a:solidFill>
                <a:cs typeface="Arial" pitchFamily="34" charset="0"/>
              </a:rPr>
              <a:t>Required Performance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-3.88889E-6 -0.0634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0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0.06342 L -3.88889E-6 -0.1997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Rounded Rectangle 60"/>
          <p:cNvSpPr/>
          <p:nvPr/>
        </p:nvSpPr>
        <p:spPr>
          <a:xfrm>
            <a:off x="3047458" y="3068960"/>
            <a:ext cx="2019300" cy="266429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bg1">
                  <a:lumMod val="65000"/>
                </a:schemeClr>
              </a:solidFill>
              <a:cs typeface="Arial" pitchFamily="34" charset="0"/>
            </a:endParaRPr>
          </a:p>
        </p:txBody>
      </p:sp>
      <p:cxnSp>
        <p:nvCxnSpPr>
          <p:cNvPr id="27" name="Straight Connector 26"/>
          <p:cNvCxnSpPr/>
          <p:nvPr/>
        </p:nvCxnSpPr>
        <p:spPr bwMode="auto">
          <a:xfrm flipH="1">
            <a:off x="2139950" y="4608513"/>
            <a:ext cx="1497013" cy="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ounded Rectangle 52"/>
          <p:cNvSpPr/>
          <p:nvPr/>
        </p:nvSpPr>
        <p:spPr>
          <a:xfrm>
            <a:off x="3305564" y="5019581"/>
            <a:ext cx="1473211" cy="569658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bg1">
                    <a:lumMod val="65000"/>
                  </a:schemeClr>
                </a:solidFill>
                <a:cs typeface="Arial" pitchFamily="34" charset="0"/>
              </a:rPr>
              <a:t>Current Performance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 flipV="1">
            <a:off x="1516063" y="1509713"/>
            <a:ext cx="1543050" cy="108585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 bwMode="auto">
          <a:xfrm flipV="1">
            <a:off x="1516063" y="3143250"/>
            <a:ext cx="0" cy="1216025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4572000" y="4625975"/>
            <a:ext cx="2679700" cy="476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 bwMode="auto">
          <a:xfrm>
            <a:off x="7535863" y="3171825"/>
            <a:ext cx="4762" cy="1122363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 bwMode="auto">
          <a:xfrm>
            <a:off x="5083175" y="1509713"/>
            <a:ext cx="2452688" cy="1092200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3305564" y="3637582"/>
            <a:ext cx="1473211" cy="569658"/>
          </a:xfrm>
          <a:prstGeom prst="roundRect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b="1" dirty="0">
                <a:solidFill>
                  <a:srgbClr val="0070C0"/>
                </a:solidFill>
                <a:cs typeface="Arial" pitchFamily="34" charset="0"/>
              </a:rPr>
              <a:t>Required Performance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4041775" y="4262438"/>
            <a:ext cx="0" cy="727075"/>
          </a:xfrm>
          <a:prstGeom prst="line">
            <a:avLst/>
          </a:prstGeom>
          <a:ln w="38100">
            <a:solidFill>
              <a:schemeClr val="bg1">
                <a:lumMod val="85000"/>
              </a:schemeClr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ounded Rectangle 2"/>
          <p:cNvSpPr/>
          <p:nvPr/>
        </p:nvSpPr>
        <p:spPr bwMode="auto">
          <a:xfrm>
            <a:off x="3059832" y="1134580"/>
            <a:ext cx="2023098" cy="750621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bg1">
                    <a:lumMod val="65000"/>
                  </a:schemeClr>
                </a:solidFill>
                <a:cs typeface="Arial" pitchFamily="34" charset="0"/>
              </a:rPr>
              <a:t>Prepare or select training resources &amp; activities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827584" y="4364557"/>
            <a:ext cx="1311275" cy="482006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bg1">
                    <a:lumMod val="65000"/>
                  </a:schemeClr>
                </a:solidFill>
                <a:cs typeface="Arial" pitchFamily="34" charset="0"/>
              </a:rPr>
              <a:t>Needs</a:t>
            </a:r>
          </a:p>
        </p:txBody>
      </p:sp>
      <p:sp>
        <p:nvSpPr>
          <p:cNvPr id="2" name="Rounded Rectangle 1"/>
          <p:cNvSpPr/>
          <p:nvPr/>
        </p:nvSpPr>
        <p:spPr bwMode="auto">
          <a:xfrm>
            <a:off x="859291" y="2600250"/>
            <a:ext cx="1311275" cy="547421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bg1">
                    <a:lumMod val="65000"/>
                  </a:schemeClr>
                </a:solidFill>
                <a:cs typeface="Arial" pitchFamily="34" charset="0"/>
              </a:rPr>
              <a:t>Plan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5319687" y="4320431"/>
            <a:ext cx="1052513" cy="569661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bg1">
                    <a:lumMod val="65000"/>
                  </a:schemeClr>
                </a:solidFill>
                <a:cs typeface="Arial" pitchFamily="34" charset="0"/>
              </a:rPr>
              <a:t>Assess </a:t>
            </a:r>
          </a:p>
        </p:txBody>
      </p:sp>
      <p:sp>
        <p:nvSpPr>
          <p:cNvPr id="2064" name="TextBox 26"/>
          <p:cNvSpPr txBox="1">
            <a:spLocks noChangeArrowheads="1"/>
          </p:cNvSpPr>
          <p:nvPr/>
        </p:nvSpPr>
        <p:spPr bwMode="auto">
          <a:xfrm>
            <a:off x="3048000" y="3141663"/>
            <a:ext cx="2019300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400" dirty="0" smtClean="0">
                <a:solidFill>
                  <a:schemeClr val="bg1">
                    <a:lumMod val="65000"/>
                  </a:schemeClr>
                </a:solidFill>
              </a:rPr>
              <a:t>Competencies</a:t>
            </a:r>
          </a:p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400" dirty="0" smtClean="0">
                <a:solidFill>
                  <a:schemeClr val="bg1">
                    <a:lumMod val="65000"/>
                  </a:schemeClr>
                </a:solidFill>
              </a:rPr>
              <a:t>Performance criteria</a:t>
            </a:r>
          </a:p>
        </p:txBody>
      </p:sp>
      <p:sp>
        <p:nvSpPr>
          <p:cNvPr id="25" name="Rounded Rectangle 24"/>
          <p:cNvSpPr/>
          <p:nvPr/>
        </p:nvSpPr>
        <p:spPr bwMode="auto">
          <a:xfrm>
            <a:off x="6805787" y="4299371"/>
            <a:ext cx="1468438" cy="562125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bg1">
                    <a:lumMod val="65000"/>
                  </a:schemeClr>
                </a:solidFill>
                <a:cs typeface="Arial" pitchFamily="34" charset="0"/>
              </a:rPr>
              <a:t>Practice performance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23850" y="333374"/>
            <a:ext cx="1846716" cy="647353"/>
          </a:xfrm>
          <a:prstGeom prst="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>
              <a:lnSpc>
                <a:spcPct val="80000"/>
              </a:lnSpc>
              <a:defRPr>
                <a:latin typeface="+mn-lt"/>
                <a:cs typeface="Arial" pitchFamily="34" charset="0"/>
              </a:defRPr>
            </a:lvl1pPr>
            <a:lvl2pPr>
              <a:defRPr>
                <a:solidFill>
                  <a:schemeClr val="lt1"/>
                </a:solidFill>
                <a:latin typeface="+mn-lt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cs typeface="+mn-cs"/>
              </a:defRPr>
            </a:lvl9pPr>
          </a:lstStyle>
          <a:p>
            <a:pPr>
              <a:defRPr/>
            </a:pPr>
            <a:r>
              <a:rPr lang="en-AU" sz="2000" b="1" dirty="0">
                <a:solidFill>
                  <a:srgbClr val="0070C0"/>
                </a:solidFill>
              </a:rPr>
              <a:t>The Learning/ Training Cycle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6801815" y="2607095"/>
            <a:ext cx="1468438" cy="569768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bg1">
                    <a:lumMod val="65000"/>
                  </a:schemeClr>
                </a:solidFill>
                <a:cs typeface="Arial" pitchFamily="34" charset="0"/>
              </a:rPr>
              <a:t>Learning experiences</a:t>
            </a:r>
          </a:p>
        </p:txBody>
      </p:sp>
      <p:sp>
        <p:nvSpPr>
          <p:cNvPr id="5160" name="TextBox 4"/>
          <p:cNvSpPr txBox="1">
            <a:spLocks noChangeArrowheads="1"/>
          </p:cNvSpPr>
          <p:nvPr/>
        </p:nvSpPr>
        <p:spPr bwMode="auto">
          <a:xfrm>
            <a:off x="6300788" y="290513"/>
            <a:ext cx="26638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sz="2000">
                <a:solidFill>
                  <a:srgbClr val="FF0000"/>
                </a:solidFill>
              </a:rPr>
              <a:t>Continue cycle until actual performance      = required performance </a:t>
            </a:r>
          </a:p>
        </p:txBody>
      </p:sp>
      <p:sp>
        <p:nvSpPr>
          <p:cNvPr id="5161" name="TextBox 43"/>
          <p:cNvSpPr txBox="1">
            <a:spLocks noChangeArrowheads="1"/>
          </p:cNvSpPr>
          <p:nvPr/>
        </p:nvSpPr>
        <p:spPr bwMode="auto">
          <a:xfrm>
            <a:off x="6804025" y="6072188"/>
            <a:ext cx="1477963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>
                <a:solidFill>
                  <a:srgbClr val="A6A6A6"/>
                </a:solidFill>
              </a:rPr>
              <a:t>all aspects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005908" y="5589240"/>
            <a:ext cx="1052293" cy="481851"/>
          </a:xfrm>
          <a:prstGeom prst="round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65100" dist="139700" dir="2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bg1">
                    <a:lumMod val="65000"/>
                  </a:schemeClr>
                </a:solidFill>
                <a:cs typeface="Arial" pitchFamily="34" charset="0"/>
              </a:rPr>
              <a:t>Evaluate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940428" y="908050"/>
            <a:ext cx="7272807" cy="2881313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AU" sz="4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 </a:t>
            </a:r>
            <a:br>
              <a:rPr lang="en-AU" sz="48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</a:br>
            <a:r>
              <a:rPr lang="en-A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itchFamily="34" charset="0"/>
              </a:rPr>
              <a:t>Learner’s</a:t>
            </a:r>
          </a:p>
          <a:p>
            <a:pPr>
              <a:defRPr/>
            </a:pPr>
            <a:r>
              <a:rPr lang="en-A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perspective</a:t>
            </a:r>
          </a:p>
        </p:txBody>
      </p:sp>
    </p:spTree>
    <p:extLst>
      <p:ext uri="{BB962C8B-B14F-4D97-AF65-F5344CB8AC3E}">
        <p14:creationId xmlns:p14="http://schemas.microsoft.com/office/powerpoint/2010/main" val="143355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Block Arc 67"/>
          <p:cNvSpPr/>
          <p:nvPr/>
        </p:nvSpPr>
        <p:spPr>
          <a:xfrm>
            <a:off x="280" y="1412244"/>
            <a:ext cx="9134504" cy="9145548"/>
          </a:xfrm>
          <a:prstGeom prst="blockArc">
            <a:avLst>
              <a:gd name="adj1" fmla="val 10777871"/>
              <a:gd name="adj2" fmla="val 45180"/>
              <a:gd name="adj3" fmla="val 27749"/>
            </a:avLst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54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7" name="Block Arc 76"/>
          <p:cNvSpPr/>
          <p:nvPr/>
        </p:nvSpPr>
        <p:spPr>
          <a:xfrm>
            <a:off x="481013" y="1892300"/>
            <a:ext cx="8194675" cy="8158163"/>
          </a:xfrm>
          <a:prstGeom prst="blockArc">
            <a:avLst>
              <a:gd name="adj1" fmla="val 10745782"/>
              <a:gd name="adj2" fmla="val 49539"/>
              <a:gd name="adj3" fmla="val 19688"/>
            </a:avLst>
          </a:prstGeom>
          <a:solidFill>
            <a:schemeClr val="bg1"/>
          </a:solidFill>
          <a:ln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 sz="16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95" name="TextBox 13"/>
          <p:cNvSpPr txBox="1">
            <a:spLocks noChangeArrowheads="1"/>
          </p:cNvSpPr>
          <p:nvPr/>
        </p:nvSpPr>
        <p:spPr bwMode="auto">
          <a:xfrm>
            <a:off x="3131840" y="3413090"/>
            <a:ext cx="2880319" cy="1205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Up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600" dirty="0" smtClean="0">
                <a:solidFill>
                  <a:srgbClr val="0070C0"/>
                </a:solidFill>
              </a:rPr>
              <a:t>Personal learning environment</a:t>
            </a:r>
          </a:p>
        </p:txBody>
      </p:sp>
      <p:sp>
        <p:nvSpPr>
          <p:cNvPr id="66" name="Block Arc 65"/>
          <p:cNvSpPr/>
          <p:nvPr/>
        </p:nvSpPr>
        <p:spPr>
          <a:xfrm>
            <a:off x="2090451" y="3495324"/>
            <a:ext cx="4956084" cy="4902228"/>
          </a:xfrm>
          <a:prstGeom prst="blockArc">
            <a:avLst>
              <a:gd name="adj1" fmla="val 10792156"/>
              <a:gd name="adj2" fmla="val 43317"/>
              <a:gd name="adj3" fmla="val 9609"/>
            </a:avLst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54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4" name="TextBox 13"/>
          <p:cNvSpPr txBox="1">
            <a:spLocks noChangeArrowheads="1"/>
          </p:cNvSpPr>
          <p:nvPr/>
        </p:nvSpPr>
        <p:spPr bwMode="auto">
          <a:xfrm>
            <a:off x="3275857" y="1757958"/>
            <a:ext cx="2592286" cy="48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Up">
              <a:avLst>
                <a:gd name="adj" fmla="val 12736029"/>
              </a:avLst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b="1" dirty="0" smtClean="0"/>
              <a:t>Required performance</a:t>
            </a:r>
          </a:p>
        </p:txBody>
      </p:sp>
      <p:sp>
        <p:nvSpPr>
          <p:cNvPr id="76" name="TextBox 13"/>
          <p:cNvSpPr txBox="1">
            <a:spLocks noChangeArrowheads="1"/>
          </p:cNvSpPr>
          <p:nvPr/>
        </p:nvSpPr>
        <p:spPr bwMode="auto">
          <a:xfrm rot="17700000">
            <a:off x="-438726" y="3873541"/>
            <a:ext cx="3182730" cy="985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Up">
              <a:avLst>
                <a:gd name="adj" fmla="val 12541611"/>
              </a:avLst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600" dirty="0" smtClean="0"/>
              <a:t>Competencies – performance criteria</a:t>
            </a:r>
          </a:p>
        </p:txBody>
      </p:sp>
      <p:sp>
        <p:nvSpPr>
          <p:cNvPr id="80" name="TextBox 13"/>
          <p:cNvSpPr txBox="1">
            <a:spLocks noChangeArrowheads="1"/>
          </p:cNvSpPr>
          <p:nvPr/>
        </p:nvSpPr>
        <p:spPr bwMode="auto">
          <a:xfrm rot="3900000">
            <a:off x="6426239" y="3873541"/>
            <a:ext cx="3182730" cy="985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Up">
              <a:avLst>
                <a:gd name="adj" fmla="val 12541611"/>
              </a:avLst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600" dirty="0" smtClean="0"/>
              <a:t>Competencies – performance criteria</a:t>
            </a:r>
          </a:p>
        </p:txBody>
      </p:sp>
      <p:sp>
        <p:nvSpPr>
          <p:cNvPr id="58" name="TextBox 13"/>
          <p:cNvSpPr txBox="1">
            <a:spLocks noChangeArrowheads="1"/>
          </p:cNvSpPr>
          <p:nvPr/>
        </p:nvSpPr>
        <p:spPr bwMode="auto">
          <a:xfrm>
            <a:off x="3275857" y="3823366"/>
            <a:ext cx="2592286" cy="1187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Up">
              <a:avLst>
                <a:gd name="adj" fmla="val 11525112"/>
              </a:avLst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b="1" dirty="0" smtClean="0"/>
              <a:t>Current performance</a:t>
            </a:r>
          </a:p>
        </p:txBody>
      </p:sp>
      <p:sp>
        <p:nvSpPr>
          <p:cNvPr id="2" name="Chord 1"/>
          <p:cNvSpPr/>
          <p:nvPr/>
        </p:nvSpPr>
        <p:spPr>
          <a:xfrm>
            <a:off x="2862263" y="4287089"/>
            <a:ext cx="3435350" cy="3435350"/>
          </a:xfrm>
          <a:prstGeom prst="chord">
            <a:avLst>
              <a:gd name="adj1" fmla="val 10972993"/>
              <a:gd name="adj2" fmla="val 21440362"/>
            </a:avLst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54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6161" name="TextBox 13"/>
          <p:cNvSpPr txBox="1">
            <a:spLocks noChangeArrowheads="1"/>
          </p:cNvSpPr>
          <p:nvPr/>
        </p:nvSpPr>
        <p:spPr bwMode="auto">
          <a:xfrm>
            <a:off x="4003675" y="4421188"/>
            <a:ext cx="1360488" cy="34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b="1"/>
              <a:t>Learner</a:t>
            </a:r>
            <a:endParaRPr lang="en-AU" sz="2000"/>
          </a:p>
        </p:txBody>
      </p:sp>
      <p:sp>
        <p:nvSpPr>
          <p:cNvPr id="6162" name="TextBox 13"/>
          <p:cNvSpPr txBox="1">
            <a:spLocks noChangeArrowheads="1"/>
          </p:cNvSpPr>
          <p:nvPr/>
        </p:nvSpPr>
        <p:spPr bwMode="auto">
          <a:xfrm>
            <a:off x="3873500" y="4421188"/>
            <a:ext cx="508000" cy="39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400">
                <a:sym typeface="Wingdings" panose="05000000000000000000" pitchFamily="2" charset="2"/>
              </a:rPr>
              <a:t></a:t>
            </a:r>
            <a:endParaRPr lang="en-AU" sz="2400"/>
          </a:p>
        </p:txBody>
      </p:sp>
      <p:sp>
        <p:nvSpPr>
          <p:cNvPr id="78" name="TextBox 13"/>
          <p:cNvSpPr txBox="1">
            <a:spLocks noChangeArrowheads="1"/>
          </p:cNvSpPr>
          <p:nvPr/>
        </p:nvSpPr>
        <p:spPr bwMode="auto">
          <a:xfrm>
            <a:off x="3131840" y="2136236"/>
            <a:ext cx="2880319" cy="89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Up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b="1" dirty="0" smtClean="0"/>
              <a:t>Learning experiences</a:t>
            </a:r>
          </a:p>
        </p:txBody>
      </p:sp>
      <p:sp>
        <p:nvSpPr>
          <p:cNvPr id="5" name="Rectangle 4"/>
          <p:cNvSpPr/>
          <p:nvPr/>
        </p:nvSpPr>
        <p:spPr>
          <a:xfrm>
            <a:off x="-108520" y="5952661"/>
            <a:ext cx="9358352" cy="292224"/>
          </a:xfrm>
          <a:prstGeom prst="rect">
            <a:avLst/>
          </a:prstGeom>
          <a:gradFill flip="none" rotWithShape="1">
            <a:gsLst>
              <a:gs pos="0">
                <a:schemeClr val="tx1">
                  <a:lumMod val="75000"/>
                  <a:lumOff val="25000"/>
                  <a:tint val="66000"/>
                  <a:satMod val="160000"/>
                </a:schemeClr>
              </a:gs>
              <a:gs pos="50000">
                <a:schemeClr val="tx1">
                  <a:lumMod val="75000"/>
                  <a:lumOff val="25000"/>
                  <a:tint val="44500"/>
                  <a:satMod val="160000"/>
                </a:schemeClr>
              </a:gs>
              <a:gs pos="100000">
                <a:schemeClr val="tx1">
                  <a:lumMod val="75000"/>
                  <a:lumOff val="25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tx1">
                <a:lumMod val="50000"/>
                <a:lumOff val="5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cxnSp>
        <p:nvCxnSpPr>
          <p:cNvPr id="79" name="Straight Connector 78"/>
          <p:cNvCxnSpPr/>
          <p:nvPr/>
        </p:nvCxnSpPr>
        <p:spPr>
          <a:xfrm flipH="1">
            <a:off x="514350" y="5853113"/>
            <a:ext cx="1555750" cy="0"/>
          </a:xfrm>
          <a:prstGeom prst="line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13"/>
          <p:cNvSpPr txBox="1">
            <a:spLocks noChangeArrowheads="1"/>
          </p:cNvSpPr>
          <p:nvPr/>
        </p:nvSpPr>
        <p:spPr bwMode="auto">
          <a:xfrm>
            <a:off x="388938" y="5973763"/>
            <a:ext cx="18065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Performance gap</a:t>
            </a:r>
          </a:p>
        </p:txBody>
      </p:sp>
      <p:sp>
        <p:nvSpPr>
          <p:cNvPr id="84" name="TextBox 13"/>
          <p:cNvSpPr txBox="1">
            <a:spLocks noChangeArrowheads="1"/>
          </p:cNvSpPr>
          <p:nvPr/>
        </p:nvSpPr>
        <p:spPr bwMode="auto">
          <a:xfrm>
            <a:off x="388938" y="5573713"/>
            <a:ext cx="18065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Learning needs</a:t>
            </a:r>
          </a:p>
        </p:txBody>
      </p:sp>
      <p:sp>
        <p:nvSpPr>
          <p:cNvPr id="85" name="TextBox 13"/>
          <p:cNvSpPr txBox="1">
            <a:spLocks noChangeArrowheads="1"/>
          </p:cNvSpPr>
          <p:nvPr/>
        </p:nvSpPr>
        <p:spPr bwMode="auto">
          <a:xfrm>
            <a:off x="6953250" y="5573713"/>
            <a:ext cx="18065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Learning needs</a:t>
            </a:r>
          </a:p>
        </p:txBody>
      </p:sp>
      <p:sp>
        <p:nvSpPr>
          <p:cNvPr id="86" name="TextBox 13"/>
          <p:cNvSpPr txBox="1">
            <a:spLocks noChangeArrowheads="1"/>
          </p:cNvSpPr>
          <p:nvPr/>
        </p:nvSpPr>
        <p:spPr bwMode="auto">
          <a:xfrm>
            <a:off x="6953250" y="5973763"/>
            <a:ext cx="18065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Performance gap</a:t>
            </a:r>
          </a:p>
        </p:txBody>
      </p:sp>
      <p:cxnSp>
        <p:nvCxnSpPr>
          <p:cNvPr id="87" name="Straight Connector 86"/>
          <p:cNvCxnSpPr/>
          <p:nvPr/>
        </p:nvCxnSpPr>
        <p:spPr>
          <a:xfrm flipH="1">
            <a:off x="7081838" y="5853113"/>
            <a:ext cx="1549400" cy="0"/>
          </a:xfrm>
          <a:prstGeom prst="line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13"/>
          <p:cNvSpPr txBox="1">
            <a:spLocks noChangeArrowheads="1"/>
          </p:cNvSpPr>
          <p:nvPr/>
        </p:nvSpPr>
        <p:spPr bwMode="auto">
          <a:xfrm>
            <a:off x="4464050" y="4724400"/>
            <a:ext cx="1830388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70000"/>
              </a:lnSpc>
              <a:spcAft>
                <a:spcPts val="400"/>
              </a:spcAft>
              <a:defRPr/>
            </a:pPr>
            <a:r>
              <a:rPr lang="en-AU" sz="1600" dirty="0"/>
              <a:t>Habits</a:t>
            </a:r>
          </a:p>
          <a:p>
            <a:pPr eaLnBrk="1" hangingPunct="1">
              <a:lnSpc>
                <a:spcPct val="70000"/>
              </a:lnSpc>
              <a:spcAft>
                <a:spcPts val="0"/>
              </a:spcAft>
              <a:defRPr/>
            </a:pPr>
            <a:r>
              <a:rPr lang="en-AU" sz="1600" dirty="0" smtClean="0"/>
              <a:t>History</a:t>
            </a:r>
            <a:r>
              <a:rPr lang="en-AU" sz="1600" dirty="0"/>
              <a:t>: </a:t>
            </a:r>
          </a:p>
          <a:p>
            <a:pPr marL="85725" indent="-85725" eaLnBrk="1" hangingPunct="1">
              <a:lnSpc>
                <a:spcPct val="70000"/>
              </a:lnSpc>
              <a:spcAft>
                <a:spcPts val="400"/>
              </a:spcAft>
              <a:defRPr/>
            </a:pPr>
            <a:r>
              <a:rPr lang="en-AU" sz="1400" dirty="0" smtClean="0"/>
              <a:t>- </a:t>
            </a:r>
            <a:r>
              <a:rPr lang="en-AU" sz="1400" dirty="0"/>
              <a:t>knowledge, </a:t>
            </a:r>
            <a:r>
              <a:rPr lang="en-AU" sz="1400" dirty="0" smtClean="0"/>
              <a:t>skills, experiences</a:t>
            </a:r>
          </a:p>
          <a:p>
            <a:pPr marL="85725" indent="-85725" eaLnBrk="1" hangingPunct="1">
              <a:lnSpc>
                <a:spcPct val="60000"/>
              </a:lnSpc>
              <a:spcAft>
                <a:spcPts val="400"/>
              </a:spcAft>
              <a:defRPr/>
            </a:pPr>
            <a:r>
              <a:rPr lang="en-AU" sz="1600" dirty="0" smtClean="0"/>
              <a:t>Culture </a:t>
            </a:r>
            <a:endParaRPr lang="en-AU" sz="1600" dirty="0"/>
          </a:p>
          <a:p>
            <a:pPr eaLnBrk="1" hangingPunct="1">
              <a:lnSpc>
                <a:spcPct val="60000"/>
              </a:lnSpc>
              <a:spcAft>
                <a:spcPts val="400"/>
              </a:spcAft>
              <a:defRPr/>
            </a:pPr>
            <a:r>
              <a:rPr lang="en-AU" sz="1600" dirty="0"/>
              <a:t>Self awareness</a:t>
            </a:r>
          </a:p>
        </p:txBody>
      </p:sp>
      <p:sp>
        <p:nvSpPr>
          <p:cNvPr id="89" name="TextBox 13"/>
          <p:cNvSpPr txBox="1">
            <a:spLocks noChangeArrowheads="1"/>
          </p:cNvSpPr>
          <p:nvPr/>
        </p:nvSpPr>
        <p:spPr bwMode="auto">
          <a:xfrm>
            <a:off x="3073400" y="5413375"/>
            <a:ext cx="508000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400">
                <a:sym typeface="Symbol" panose="05050102010706020507" pitchFamily="18" charset="2"/>
              </a:rPr>
              <a:t></a:t>
            </a:r>
            <a:endParaRPr lang="en-AU" sz="2400"/>
          </a:p>
        </p:txBody>
      </p:sp>
      <p:sp>
        <p:nvSpPr>
          <p:cNvPr id="90" name="TextBox 13"/>
          <p:cNvSpPr txBox="1">
            <a:spLocks noChangeArrowheads="1"/>
          </p:cNvSpPr>
          <p:nvPr/>
        </p:nvSpPr>
        <p:spPr bwMode="auto">
          <a:xfrm>
            <a:off x="3348038" y="4743450"/>
            <a:ext cx="1176337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Needs</a:t>
            </a:r>
          </a:p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Motivation</a:t>
            </a:r>
          </a:p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Preferences</a:t>
            </a:r>
          </a:p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Health </a:t>
            </a:r>
          </a:p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Personality </a:t>
            </a:r>
          </a:p>
        </p:txBody>
      </p:sp>
      <p:sp>
        <p:nvSpPr>
          <p:cNvPr id="6" name="Up Arrow 5"/>
          <p:cNvSpPr/>
          <p:nvPr/>
        </p:nvSpPr>
        <p:spPr>
          <a:xfrm>
            <a:off x="4283968" y="2404978"/>
            <a:ext cx="578544" cy="567908"/>
          </a:xfrm>
          <a:prstGeom prst="up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54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91" name="Up Arrow 90"/>
          <p:cNvSpPr/>
          <p:nvPr/>
        </p:nvSpPr>
        <p:spPr>
          <a:xfrm rot="18900000">
            <a:off x="1879748" y="3299868"/>
            <a:ext cx="578544" cy="567908"/>
          </a:xfrm>
          <a:prstGeom prst="up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78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92" name="Up Arrow 91"/>
          <p:cNvSpPr/>
          <p:nvPr/>
        </p:nvSpPr>
        <p:spPr>
          <a:xfrm rot="2700000">
            <a:off x="6685708" y="3299868"/>
            <a:ext cx="578544" cy="567908"/>
          </a:xfrm>
          <a:prstGeom prst="up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30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93" name="Up Arrow 92"/>
          <p:cNvSpPr/>
          <p:nvPr/>
        </p:nvSpPr>
        <p:spPr>
          <a:xfrm rot="16200000">
            <a:off x="894274" y="4919368"/>
            <a:ext cx="578544" cy="567908"/>
          </a:xfrm>
          <a:prstGeom prst="up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dir="108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94" name="Up Arrow 93"/>
          <p:cNvSpPr/>
          <p:nvPr/>
        </p:nvSpPr>
        <p:spPr>
          <a:xfrm rot="5400000">
            <a:off x="7663026" y="4914075"/>
            <a:ext cx="578544" cy="567908"/>
          </a:xfrm>
          <a:prstGeom prst="upArrow">
            <a:avLst/>
          </a:prstGeom>
          <a:gradFill flip="none" rotWithShape="1">
            <a:gsLst>
              <a:gs pos="0">
                <a:srgbClr val="0070C0">
                  <a:tint val="66000"/>
                  <a:satMod val="160000"/>
                </a:srgbClr>
              </a:gs>
              <a:gs pos="50000">
                <a:srgbClr val="0070C0">
                  <a:tint val="44500"/>
                  <a:satMod val="160000"/>
                </a:srgbClr>
              </a:gs>
              <a:gs pos="100000">
                <a:srgbClr val="0070C0">
                  <a:tint val="23500"/>
                  <a:satMod val="160000"/>
                </a:srgbClr>
              </a:gs>
            </a:gsLst>
            <a:lin ang="5400000" scaled="1"/>
            <a:tileRect/>
          </a:gradFill>
          <a:ln>
            <a:solidFill>
              <a:srgbClr val="0070C0"/>
            </a:solidFill>
          </a:ln>
          <a:effectLst>
            <a:outerShdw blurRad="165100" dist="1397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96" name="TextBox 13"/>
          <p:cNvSpPr txBox="1">
            <a:spLocks noChangeArrowheads="1"/>
          </p:cNvSpPr>
          <p:nvPr/>
        </p:nvSpPr>
        <p:spPr bwMode="auto">
          <a:xfrm>
            <a:off x="2705100" y="2620963"/>
            <a:ext cx="13620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Experts</a:t>
            </a:r>
          </a:p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Colleagues </a:t>
            </a:r>
          </a:p>
        </p:txBody>
      </p:sp>
      <p:sp>
        <p:nvSpPr>
          <p:cNvPr id="97" name="TextBox 13"/>
          <p:cNvSpPr txBox="1">
            <a:spLocks noChangeArrowheads="1"/>
          </p:cNvSpPr>
          <p:nvPr/>
        </p:nvSpPr>
        <p:spPr bwMode="auto">
          <a:xfrm>
            <a:off x="1049338" y="4014788"/>
            <a:ext cx="13620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70C0"/>
                </a:solidFill>
              </a:rPr>
              <a:t>Infrastructure</a:t>
            </a:r>
          </a:p>
        </p:txBody>
      </p:sp>
      <p:grpSp>
        <p:nvGrpSpPr>
          <p:cNvPr id="99" name="Group 31"/>
          <p:cNvGrpSpPr>
            <a:grpSpLocks/>
          </p:cNvGrpSpPr>
          <p:nvPr/>
        </p:nvGrpSpPr>
        <p:grpSpPr bwMode="auto">
          <a:xfrm>
            <a:off x="2535238" y="2625725"/>
            <a:ext cx="222250" cy="414338"/>
            <a:chOff x="745138" y="2287902"/>
            <a:chExt cx="298470" cy="582369"/>
          </a:xfrm>
        </p:grpSpPr>
        <p:sp>
          <p:nvSpPr>
            <p:cNvPr id="100" name="Oval 99"/>
            <p:cNvSpPr/>
            <p:nvPr/>
          </p:nvSpPr>
          <p:spPr>
            <a:xfrm>
              <a:off x="809096" y="2287902"/>
              <a:ext cx="127916" cy="174041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101" name="Freeform 100"/>
            <p:cNvSpPr/>
            <p:nvPr/>
          </p:nvSpPr>
          <p:spPr>
            <a:xfrm>
              <a:off x="860262" y="2457481"/>
              <a:ext cx="66089" cy="406096"/>
            </a:xfrm>
            <a:custGeom>
              <a:avLst/>
              <a:gdLst>
                <a:gd name="connsiteX0" fmla="*/ 33050 w 66101"/>
                <a:gd name="connsiteY0" fmla="*/ 0 h 407625"/>
                <a:gd name="connsiteX1" fmla="*/ 33050 w 66101"/>
                <a:gd name="connsiteY1" fmla="*/ 165253 h 407625"/>
                <a:gd name="connsiteX2" fmla="*/ 11017 w 66101"/>
                <a:gd name="connsiteY2" fmla="*/ 198304 h 407625"/>
                <a:gd name="connsiteX3" fmla="*/ 0 w 66101"/>
                <a:gd name="connsiteY3" fmla="*/ 231355 h 407625"/>
                <a:gd name="connsiteX4" fmla="*/ 55084 w 66101"/>
                <a:gd name="connsiteY4" fmla="*/ 407625 h 407625"/>
                <a:gd name="connsiteX5" fmla="*/ 66101 w 66101"/>
                <a:gd name="connsiteY5" fmla="*/ 407625 h 40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01" h="407625">
                  <a:moveTo>
                    <a:pt x="33050" y="0"/>
                  </a:moveTo>
                  <a:cubicBezTo>
                    <a:pt x="43181" y="70918"/>
                    <a:pt x="53072" y="91839"/>
                    <a:pt x="33050" y="165253"/>
                  </a:cubicBezTo>
                  <a:cubicBezTo>
                    <a:pt x="29566" y="178027"/>
                    <a:pt x="16938" y="186461"/>
                    <a:pt x="11017" y="198304"/>
                  </a:cubicBezTo>
                  <a:cubicBezTo>
                    <a:pt x="5824" y="208691"/>
                    <a:pt x="3672" y="220338"/>
                    <a:pt x="0" y="231355"/>
                  </a:cubicBezTo>
                  <a:cubicBezTo>
                    <a:pt x="160" y="232954"/>
                    <a:pt x="227" y="407625"/>
                    <a:pt x="55084" y="407625"/>
                  </a:cubicBezTo>
                  <a:lnTo>
                    <a:pt x="66101" y="407625"/>
                  </a:lnTo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cxnSp>
          <p:nvCxnSpPr>
            <p:cNvPr id="102" name="Straight Connector 101"/>
            <p:cNvCxnSpPr>
              <a:endCxn id="101" idx="0"/>
            </p:cNvCxnSpPr>
            <p:nvPr/>
          </p:nvCxnSpPr>
          <p:spPr>
            <a:xfrm flipV="1">
              <a:off x="755797" y="2457481"/>
              <a:ext cx="136443" cy="203049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892240" y="2475331"/>
              <a:ext cx="151368" cy="160653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V="1">
              <a:off x="745138" y="2714080"/>
              <a:ext cx="108728" cy="15619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05" name="Group 57"/>
          <p:cNvGrpSpPr>
            <a:grpSpLocks/>
          </p:cNvGrpSpPr>
          <p:nvPr/>
        </p:nvGrpSpPr>
        <p:grpSpPr bwMode="auto">
          <a:xfrm>
            <a:off x="2843213" y="3125788"/>
            <a:ext cx="223837" cy="412750"/>
            <a:chOff x="745138" y="2287902"/>
            <a:chExt cx="298470" cy="582369"/>
          </a:xfrm>
        </p:grpSpPr>
        <p:sp>
          <p:nvSpPr>
            <p:cNvPr id="106" name="Oval 105"/>
            <p:cNvSpPr/>
            <p:nvPr/>
          </p:nvSpPr>
          <p:spPr>
            <a:xfrm>
              <a:off x="810759" y="2287902"/>
              <a:ext cx="127009" cy="17247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107" name="Freeform 106"/>
            <p:cNvSpPr/>
            <p:nvPr/>
          </p:nvSpPr>
          <p:spPr>
            <a:xfrm>
              <a:off x="859446" y="2455892"/>
              <a:ext cx="65621" cy="407658"/>
            </a:xfrm>
            <a:custGeom>
              <a:avLst/>
              <a:gdLst>
                <a:gd name="connsiteX0" fmla="*/ 33050 w 66101"/>
                <a:gd name="connsiteY0" fmla="*/ 0 h 407625"/>
                <a:gd name="connsiteX1" fmla="*/ 33050 w 66101"/>
                <a:gd name="connsiteY1" fmla="*/ 165253 h 407625"/>
                <a:gd name="connsiteX2" fmla="*/ 11017 w 66101"/>
                <a:gd name="connsiteY2" fmla="*/ 198304 h 407625"/>
                <a:gd name="connsiteX3" fmla="*/ 0 w 66101"/>
                <a:gd name="connsiteY3" fmla="*/ 231355 h 407625"/>
                <a:gd name="connsiteX4" fmla="*/ 55084 w 66101"/>
                <a:gd name="connsiteY4" fmla="*/ 407625 h 407625"/>
                <a:gd name="connsiteX5" fmla="*/ 66101 w 66101"/>
                <a:gd name="connsiteY5" fmla="*/ 407625 h 40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01" h="407625">
                  <a:moveTo>
                    <a:pt x="33050" y="0"/>
                  </a:moveTo>
                  <a:cubicBezTo>
                    <a:pt x="43181" y="70918"/>
                    <a:pt x="53072" y="91839"/>
                    <a:pt x="33050" y="165253"/>
                  </a:cubicBezTo>
                  <a:cubicBezTo>
                    <a:pt x="29566" y="178027"/>
                    <a:pt x="16938" y="186461"/>
                    <a:pt x="11017" y="198304"/>
                  </a:cubicBezTo>
                  <a:cubicBezTo>
                    <a:pt x="5824" y="208691"/>
                    <a:pt x="3672" y="220338"/>
                    <a:pt x="0" y="231355"/>
                  </a:cubicBezTo>
                  <a:cubicBezTo>
                    <a:pt x="160" y="232954"/>
                    <a:pt x="227" y="407625"/>
                    <a:pt x="55084" y="407625"/>
                  </a:cubicBezTo>
                  <a:lnTo>
                    <a:pt x="66101" y="407625"/>
                  </a:lnTo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cxnSp>
          <p:nvCxnSpPr>
            <p:cNvPr id="108" name="Straight Connector 107"/>
            <p:cNvCxnSpPr>
              <a:endCxn id="107" idx="0"/>
            </p:cNvCxnSpPr>
            <p:nvPr/>
          </p:nvCxnSpPr>
          <p:spPr>
            <a:xfrm flipV="1">
              <a:off x="755721" y="2455892"/>
              <a:ext cx="137594" cy="203830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>
              <a:off x="893315" y="2476052"/>
              <a:ext cx="150293" cy="16127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 flipV="1">
              <a:off x="745138" y="2715719"/>
              <a:ext cx="107957" cy="154552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11" name="Group 67"/>
          <p:cNvGrpSpPr>
            <a:grpSpLocks/>
          </p:cNvGrpSpPr>
          <p:nvPr/>
        </p:nvGrpSpPr>
        <p:grpSpPr bwMode="auto">
          <a:xfrm flipH="1">
            <a:off x="3021013" y="3146425"/>
            <a:ext cx="222250" cy="412750"/>
            <a:chOff x="745138" y="2287902"/>
            <a:chExt cx="298470" cy="582369"/>
          </a:xfrm>
        </p:grpSpPr>
        <p:sp>
          <p:nvSpPr>
            <p:cNvPr id="112" name="Oval 111"/>
            <p:cNvSpPr/>
            <p:nvPr/>
          </p:nvSpPr>
          <p:spPr>
            <a:xfrm>
              <a:off x="809096" y="2287902"/>
              <a:ext cx="127916" cy="17247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860262" y="2455894"/>
              <a:ext cx="66090" cy="407658"/>
            </a:xfrm>
            <a:custGeom>
              <a:avLst/>
              <a:gdLst>
                <a:gd name="connsiteX0" fmla="*/ 33050 w 66101"/>
                <a:gd name="connsiteY0" fmla="*/ 0 h 407625"/>
                <a:gd name="connsiteX1" fmla="*/ 33050 w 66101"/>
                <a:gd name="connsiteY1" fmla="*/ 165253 h 407625"/>
                <a:gd name="connsiteX2" fmla="*/ 11017 w 66101"/>
                <a:gd name="connsiteY2" fmla="*/ 198304 h 407625"/>
                <a:gd name="connsiteX3" fmla="*/ 0 w 66101"/>
                <a:gd name="connsiteY3" fmla="*/ 231355 h 407625"/>
                <a:gd name="connsiteX4" fmla="*/ 55084 w 66101"/>
                <a:gd name="connsiteY4" fmla="*/ 407625 h 407625"/>
                <a:gd name="connsiteX5" fmla="*/ 66101 w 66101"/>
                <a:gd name="connsiteY5" fmla="*/ 407625 h 40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01" h="407625">
                  <a:moveTo>
                    <a:pt x="33050" y="0"/>
                  </a:moveTo>
                  <a:cubicBezTo>
                    <a:pt x="43181" y="70918"/>
                    <a:pt x="53072" y="91839"/>
                    <a:pt x="33050" y="165253"/>
                  </a:cubicBezTo>
                  <a:cubicBezTo>
                    <a:pt x="29566" y="178027"/>
                    <a:pt x="16938" y="186461"/>
                    <a:pt x="11017" y="198304"/>
                  </a:cubicBezTo>
                  <a:cubicBezTo>
                    <a:pt x="5824" y="208691"/>
                    <a:pt x="3672" y="220338"/>
                    <a:pt x="0" y="231355"/>
                  </a:cubicBezTo>
                  <a:cubicBezTo>
                    <a:pt x="160" y="232954"/>
                    <a:pt x="227" y="407625"/>
                    <a:pt x="55084" y="407625"/>
                  </a:cubicBezTo>
                  <a:lnTo>
                    <a:pt x="66101" y="407625"/>
                  </a:lnTo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cxnSp>
          <p:nvCxnSpPr>
            <p:cNvPr id="114" name="Straight Connector 113"/>
            <p:cNvCxnSpPr>
              <a:endCxn id="113" idx="0"/>
            </p:cNvCxnSpPr>
            <p:nvPr/>
          </p:nvCxnSpPr>
          <p:spPr>
            <a:xfrm flipV="1">
              <a:off x="755798" y="2455894"/>
              <a:ext cx="136443" cy="203828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892242" y="2476052"/>
              <a:ext cx="151366" cy="16127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 flipV="1">
              <a:off x="745138" y="2715720"/>
              <a:ext cx="108729" cy="15455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17" name="TextBox 13"/>
          <p:cNvSpPr txBox="1">
            <a:spLocks noChangeArrowheads="1"/>
          </p:cNvSpPr>
          <p:nvPr/>
        </p:nvSpPr>
        <p:spPr bwMode="auto">
          <a:xfrm>
            <a:off x="1751013" y="4238625"/>
            <a:ext cx="6794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3600">
                <a:sym typeface="Wingdings" panose="05000000000000000000" pitchFamily="2" charset="2"/>
              </a:rPr>
              <a:t></a:t>
            </a:r>
            <a:endParaRPr lang="en-AU" sz="3600"/>
          </a:p>
        </p:txBody>
      </p:sp>
      <p:sp>
        <p:nvSpPr>
          <p:cNvPr id="118" name="TextBox 13"/>
          <p:cNvSpPr txBox="1">
            <a:spLocks noChangeArrowheads="1"/>
          </p:cNvSpPr>
          <p:nvPr/>
        </p:nvSpPr>
        <p:spPr bwMode="auto">
          <a:xfrm>
            <a:off x="1066800" y="4205288"/>
            <a:ext cx="981075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Course </a:t>
            </a:r>
          </a:p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Systems </a:t>
            </a:r>
          </a:p>
        </p:txBody>
      </p:sp>
      <p:sp>
        <p:nvSpPr>
          <p:cNvPr id="119" name="TextBox 13"/>
          <p:cNvSpPr txBox="1">
            <a:spLocks noChangeArrowheads="1"/>
          </p:cNvSpPr>
          <p:nvPr/>
        </p:nvSpPr>
        <p:spPr bwMode="auto">
          <a:xfrm>
            <a:off x="2705100" y="2405063"/>
            <a:ext cx="10017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70C0"/>
                </a:solidFill>
              </a:rPr>
              <a:t>People </a:t>
            </a:r>
          </a:p>
        </p:txBody>
      </p:sp>
      <p:sp>
        <p:nvSpPr>
          <p:cNvPr id="120" name="TextBox 13"/>
          <p:cNvSpPr txBox="1">
            <a:spLocks noChangeArrowheads="1"/>
          </p:cNvSpPr>
          <p:nvPr/>
        </p:nvSpPr>
        <p:spPr bwMode="auto">
          <a:xfrm>
            <a:off x="5175250" y="2335213"/>
            <a:ext cx="1155700" cy="29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70C0"/>
                </a:solidFill>
              </a:rPr>
              <a:t>Resources</a:t>
            </a:r>
          </a:p>
        </p:txBody>
      </p:sp>
      <p:sp>
        <p:nvSpPr>
          <p:cNvPr id="121" name="TextBox 13"/>
          <p:cNvSpPr txBox="1">
            <a:spLocks noChangeArrowheads="1"/>
          </p:cNvSpPr>
          <p:nvPr/>
        </p:nvSpPr>
        <p:spPr bwMode="auto">
          <a:xfrm>
            <a:off x="5106988" y="2586038"/>
            <a:ext cx="1360487" cy="44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800">
                <a:sym typeface="Wingdings" panose="05000000000000000000" pitchFamily="2" charset="2"/>
              </a:rPr>
              <a:t></a:t>
            </a:r>
            <a:r>
              <a:rPr lang="en-AU" sz="2800">
                <a:sym typeface="Wingdings 2" panose="05020102010507070707" pitchFamily="18" charset="2"/>
              </a:rPr>
              <a:t></a:t>
            </a:r>
            <a:r>
              <a:rPr lang="en-AU" sz="2800">
                <a:sym typeface="Wingdings" panose="05000000000000000000" pitchFamily="2" charset="2"/>
              </a:rPr>
              <a:t></a:t>
            </a:r>
            <a:endParaRPr lang="en-AU" sz="2800"/>
          </a:p>
        </p:txBody>
      </p:sp>
      <p:sp>
        <p:nvSpPr>
          <p:cNvPr id="122" name="TextBox 13"/>
          <p:cNvSpPr txBox="1">
            <a:spLocks noChangeArrowheads="1"/>
          </p:cNvSpPr>
          <p:nvPr/>
        </p:nvSpPr>
        <p:spPr bwMode="auto">
          <a:xfrm>
            <a:off x="5719763" y="3155950"/>
            <a:ext cx="11557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70C0"/>
                </a:solidFill>
              </a:rPr>
              <a:t>Activities</a:t>
            </a:r>
          </a:p>
        </p:txBody>
      </p:sp>
      <p:sp>
        <p:nvSpPr>
          <p:cNvPr id="123" name="TextBox 13"/>
          <p:cNvSpPr txBox="1">
            <a:spLocks noChangeArrowheads="1"/>
          </p:cNvSpPr>
          <p:nvPr/>
        </p:nvSpPr>
        <p:spPr bwMode="auto">
          <a:xfrm>
            <a:off x="7038975" y="4575175"/>
            <a:ext cx="1268413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70C0"/>
                </a:solidFill>
              </a:rPr>
              <a:t>Assessment</a:t>
            </a:r>
          </a:p>
        </p:txBody>
      </p:sp>
      <p:sp>
        <p:nvSpPr>
          <p:cNvPr id="124" name="TextBox 13"/>
          <p:cNvSpPr txBox="1">
            <a:spLocks noChangeArrowheads="1"/>
          </p:cNvSpPr>
          <p:nvPr/>
        </p:nvSpPr>
        <p:spPr bwMode="auto">
          <a:xfrm>
            <a:off x="5859463" y="3359150"/>
            <a:ext cx="903287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000">
                <a:sym typeface="Wingdings" panose="05000000000000000000" pitchFamily="2" charset="2"/>
              </a:rPr>
              <a:t></a:t>
            </a:r>
            <a:r>
              <a:rPr lang="en-AU" sz="2000">
                <a:sym typeface="Wingdings 2" panose="05020102010507070707" pitchFamily="18" charset="2"/>
              </a:rPr>
              <a:t></a:t>
            </a:r>
            <a:r>
              <a:rPr lang="en-AU" sz="2000">
                <a:sym typeface="Wingdings" panose="05000000000000000000" pitchFamily="2" charset="2"/>
              </a:rPr>
              <a:t></a:t>
            </a:r>
            <a:endParaRPr lang="en-AU" sz="2000"/>
          </a:p>
        </p:txBody>
      </p:sp>
      <p:sp>
        <p:nvSpPr>
          <p:cNvPr id="125" name="TextBox 13"/>
          <p:cNvSpPr txBox="1">
            <a:spLocks noChangeArrowheads="1"/>
          </p:cNvSpPr>
          <p:nvPr/>
        </p:nvSpPr>
        <p:spPr bwMode="auto">
          <a:xfrm>
            <a:off x="6770688" y="4549775"/>
            <a:ext cx="452437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400">
                <a:sym typeface="Wingdings 2" panose="05020102010507070707" pitchFamily="18" charset="2"/>
              </a:rPr>
              <a:t></a:t>
            </a:r>
            <a:endParaRPr lang="en-AU" sz="2400"/>
          </a:p>
        </p:txBody>
      </p:sp>
      <p:sp>
        <p:nvSpPr>
          <p:cNvPr id="60" name="TextBox 59"/>
          <p:cNvSpPr txBox="1"/>
          <p:nvPr/>
        </p:nvSpPr>
        <p:spPr>
          <a:xfrm>
            <a:off x="98425" y="130175"/>
            <a:ext cx="1949450" cy="490538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AU" sz="1600" dirty="0">
                <a:solidFill>
                  <a:srgbClr val="0070C0"/>
                </a:solidFill>
                <a:cs typeface="Arial" charset="0"/>
              </a:rPr>
              <a:t>Student Centred Learning Framework</a:t>
            </a:r>
            <a:endParaRPr lang="en-AU" sz="1400" dirty="0">
              <a:solidFill>
                <a:srgbClr val="0070C0"/>
              </a:solidFill>
              <a:cs typeface="Arial" charset="0"/>
            </a:endParaRPr>
          </a:p>
        </p:txBody>
      </p:sp>
      <p:sp>
        <p:nvSpPr>
          <p:cNvPr id="61" name="TextBox 13"/>
          <p:cNvSpPr txBox="1">
            <a:spLocks noChangeArrowheads="1"/>
          </p:cNvSpPr>
          <p:nvPr/>
        </p:nvSpPr>
        <p:spPr bwMode="auto">
          <a:xfrm>
            <a:off x="6516688" y="4003675"/>
            <a:ext cx="1646237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70C0"/>
                </a:solidFill>
              </a:rPr>
              <a:t>Learning strategy</a:t>
            </a:r>
          </a:p>
        </p:txBody>
      </p:sp>
      <p:sp>
        <p:nvSpPr>
          <p:cNvPr id="62" name="TextBox 13"/>
          <p:cNvSpPr txBox="1">
            <a:spLocks noChangeArrowheads="1"/>
          </p:cNvSpPr>
          <p:nvPr/>
        </p:nvSpPr>
        <p:spPr bwMode="auto">
          <a:xfrm>
            <a:off x="361950" y="1052513"/>
            <a:ext cx="18065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dirty="0"/>
              <a:t>Stakeholders </a:t>
            </a:r>
          </a:p>
        </p:txBody>
      </p:sp>
      <p:sp>
        <p:nvSpPr>
          <p:cNvPr id="63" name="TextBox 13"/>
          <p:cNvSpPr txBox="1">
            <a:spLocks noChangeArrowheads="1"/>
          </p:cNvSpPr>
          <p:nvPr/>
        </p:nvSpPr>
        <p:spPr bwMode="auto">
          <a:xfrm>
            <a:off x="3706813" y="469900"/>
            <a:ext cx="1735137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dirty="0"/>
              <a:t>Trainers </a:t>
            </a:r>
          </a:p>
        </p:txBody>
      </p:sp>
      <p:sp>
        <p:nvSpPr>
          <p:cNvPr id="64" name="TextBox 13"/>
          <p:cNvSpPr txBox="1">
            <a:spLocks noChangeArrowheads="1"/>
          </p:cNvSpPr>
          <p:nvPr/>
        </p:nvSpPr>
        <p:spPr bwMode="auto">
          <a:xfrm>
            <a:off x="7054850" y="1265238"/>
            <a:ext cx="18065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dirty="0"/>
              <a:t>Workplace </a:t>
            </a:r>
          </a:p>
        </p:txBody>
      </p:sp>
      <p:sp>
        <p:nvSpPr>
          <p:cNvPr id="2115" name="TextBox 13"/>
          <p:cNvSpPr txBox="1">
            <a:spLocks noChangeArrowheads="1"/>
          </p:cNvSpPr>
          <p:nvPr/>
        </p:nvSpPr>
        <p:spPr bwMode="auto">
          <a:xfrm>
            <a:off x="3848100" y="463550"/>
            <a:ext cx="5080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000">
                <a:sym typeface="Wingdings" panose="05000000000000000000" pitchFamily="2" charset="2"/>
              </a:rPr>
              <a:t></a:t>
            </a:r>
            <a:endParaRPr lang="en-AU" sz="2000"/>
          </a:p>
        </p:txBody>
      </p:sp>
      <p:sp>
        <p:nvSpPr>
          <p:cNvPr id="65" name="TextBox 13"/>
          <p:cNvSpPr txBox="1">
            <a:spLocks noChangeArrowheads="1"/>
          </p:cNvSpPr>
          <p:nvPr/>
        </p:nvSpPr>
        <p:spPr bwMode="auto">
          <a:xfrm>
            <a:off x="319088" y="1069975"/>
            <a:ext cx="5080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000">
                <a:sym typeface="Wingdings" panose="05000000000000000000" pitchFamily="2" charset="2"/>
              </a:rPr>
              <a:t></a:t>
            </a:r>
            <a:endParaRPr lang="en-AU" sz="2000"/>
          </a:p>
        </p:txBody>
      </p:sp>
      <p:sp>
        <p:nvSpPr>
          <p:cNvPr id="67" name="TextBox 13"/>
          <p:cNvSpPr txBox="1">
            <a:spLocks noChangeArrowheads="1"/>
          </p:cNvSpPr>
          <p:nvPr/>
        </p:nvSpPr>
        <p:spPr bwMode="auto">
          <a:xfrm>
            <a:off x="6732588" y="4292600"/>
            <a:ext cx="10763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70C0"/>
                </a:solidFill>
              </a:rPr>
              <a:t>Practice </a:t>
            </a:r>
          </a:p>
        </p:txBody>
      </p:sp>
      <p:sp>
        <p:nvSpPr>
          <p:cNvPr id="69" name="TextBox 13"/>
          <p:cNvSpPr txBox="1">
            <a:spLocks noChangeArrowheads="1"/>
          </p:cNvSpPr>
          <p:nvPr/>
        </p:nvSpPr>
        <p:spPr bwMode="auto">
          <a:xfrm>
            <a:off x="6948488" y="6448425"/>
            <a:ext cx="180657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Evaluate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7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7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85" grpId="0"/>
      <p:bldP spid="86" grpId="0"/>
      <p:bldP spid="88" grpId="0"/>
      <p:bldP spid="89" grpId="0"/>
      <p:bldP spid="90" grpId="0"/>
      <p:bldP spid="96" grpId="0"/>
      <p:bldP spid="97" grpId="0"/>
      <p:bldP spid="117" grpId="0"/>
      <p:bldP spid="118" grpId="0"/>
      <p:bldP spid="119" grpId="0"/>
      <p:bldP spid="120" grpId="0"/>
      <p:bldP spid="121" grpId="0"/>
      <p:bldP spid="122" grpId="0"/>
      <p:bldP spid="123" grpId="0"/>
      <p:bldP spid="124" grpId="0"/>
      <p:bldP spid="125" grpId="0"/>
      <p:bldP spid="61" grpId="0"/>
      <p:bldP spid="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940428" y="908050"/>
            <a:ext cx="7272807" cy="432115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r>
              <a:rPr lang="en-AU" sz="4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An </a:t>
            </a:r>
            <a:br>
              <a:rPr lang="en-AU" sz="4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</a:br>
            <a:r>
              <a:rPr lang="en-A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itchFamily="34" charset="0"/>
              </a:rPr>
              <a:t>Instructor</a:t>
            </a:r>
          </a:p>
          <a:p>
            <a:pPr>
              <a:defRPr/>
            </a:pPr>
            <a:r>
              <a:rPr lang="en-AU" sz="4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or</a:t>
            </a:r>
            <a:r>
              <a:rPr lang="en-AU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itchFamily="34" charset="0"/>
              </a:rPr>
              <a:t> </a:t>
            </a:r>
            <a:r>
              <a:rPr lang="en-AU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itchFamily="34" charset="0"/>
              </a:rPr>
              <a:t>Trainer’s</a:t>
            </a:r>
          </a:p>
          <a:p>
            <a:pPr>
              <a:defRPr/>
            </a:pPr>
            <a:r>
              <a:rPr lang="en-AU" sz="4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</a:rPr>
              <a:t>perspective</a:t>
            </a:r>
            <a:endParaRPr lang="en-AU" sz="48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28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Chord 38"/>
          <p:cNvSpPr/>
          <p:nvPr/>
        </p:nvSpPr>
        <p:spPr>
          <a:xfrm flipV="1">
            <a:off x="917641" y="-2407854"/>
            <a:ext cx="7296878" cy="7296878"/>
          </a:xfrm>
          <a:prstGeom prst="chord">
            <a:avLst>
              <a:gd name="adj1" fmla="val 10771723"/>
              <a:gd name="adj2" fmla="val 21591068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40" name="Chord 39"/>
          <p:cNvSpPr/>
          <p:nvPr/>
        </p:nvSpPr>
        <p:spPr>
          <a:xfrm flipV="1">
            <a:off x="1277938" y="-2046288"/>
            <a:ext cx="6575425" cy="6573838"/>
          </a:xfrm>
          <a:prstGeom prst="chord">
            <a:avLst>
              <a:gd name="adj1" fmla="val 10771723"/>
              <a:gd name="adj2" fmla="val 21591068"/>
            </a:avLst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31" name="Chord 30"/>
          <p:cNvSpPr/>
          <p:nvPr/>
        </p:nvSpPr>
        <p:spPr>
          <a:xfrm flipV="1">
            <a:off x="1646238" y="-1679575"/>
            <a:ext cx="5851525" cy="5853113"/>
          </a:xfrm>
          <a:prstGeom prst="chord">
            <a:avLst>
              <a:gd name="adj1" fmla="val 10771723"/>
              <a:gd name="adj2" fmla="val 21591068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32" name="Chord 31"/>
          <p:cNvSpPr/>
          <p:nvPr/>
        </p:nvSpPr>
        <p:spPr>
          <a:xfrm flipV="1">
            <a:off x="2012950" y="-1312863"/>
            <a:ext cx="5118100" cy="5118101"/>
          </a:xfrm>
          <a:prstGeom prst="chord">
            <a:avLst>
              <a:gd name="adj1" fmla="val 10771723"/>
              <a:gd name="adj2" fmla="val 21591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22" name="Chord 21"/>
          <p:cNvSpPr/>
          <p:nvPr/>
        </p:nvSpPr>
        <p:spPr>
          <a:xfrm flipV="1">
            <a:off x="2378075" y="-947738"/>
            <a:ext cx="4387850" cy="4387851"/>
          </a:xfrm>
          <a:prstGeom prst="chord">
            <a:avLst>
              <a:gd name="adj1" fmla="val 10771723"/>
              <a:gd name="adj2" fmla="val 21591068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23" name="Chord 22"/>
          <p:cNvSpPr/>
          <p:nvPr/>
        </p:nvSpPr>
        <p:spPr>
          <a:xfrm flipV="1">
            <a:off x="2740025" y="-585788"/>
            <a:ext cx="3663950" cy="3663951"/>
          </a:xfrm>
          <a:prstGeom prst="chord">
            <a:avLst>
              <a:gd name="adj1" fmla="val 10771723"/>
              <a:gd name="adj2" fmla="val 21591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19" name="Chord 18"/>
          <p:cNvSpPr/>
          <p:nvPr/>
        </p:nvSpPr>
        <p:spPr>
          <a:xfrm flipV="1">
            <a:off x="3109585" y="-215910"/>
            <a:ext cx="2924830" cy="2924830"/>
          </a:xfrm>
          <a:prstGeom prst="chord">
            <a:avLst>
              <a:gd name="adj1" fmla="val 10771723"/>
              <a:gd name="adj2" fmla="val 21591068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r>
              <a:rPr lang="en-AU" dirty="0">
                <a:solidFill>
                  <a:schemeClr val="tx1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21" name="Chord 20"/>
          <p:cNvSpPr/>
          <p:nvPr/>
        </p:nvSpPr>
        <p:spPr>
          <a:xfrm flipV="1">
            <a:off x="3433763" y="127000"/>
            <a:ext cx="2276475" cy="2276475"/>
          </a:xfrm>
          <a:prstGeom prst="chord">
            <a:avLst>
              <a:gd name="adj1" fmla="val 10771599"/>
              <a:gd name="adj2" fmla="val 13918"/>
            </a:avLst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0" y="166385"/>
            <a:ext cx="9144000" cy="1080120"/>
          </a:xfrm>
          <a:prstGeom prst="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209" name="TextBox 13"/>
          <p:cNvSpPr txBox="1">
            <a:spLocks noChangeArrowheads="1"/>
          </p:cNvSpPr>
          <p:nvPr/>
        </p:nvSpPr>
        <p:spPr bwMode="auto">
          <a:xfrm rot="-2997412">
            <a:off x="5856287" y="566738"/>
            <a:ext cx="136842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sz="1400"/>
              <a:t>Analyse</a:t>
            </a:r>
          </a:p>
        </p:txBody>
      </p:sp>
      <p:sp>
        <p:nvSpPr>
          <p:cNvPr id="8210" name="TextBox 14"/>
          <p:cNvSpPr txBox="1">
            <a:spLocks noChangeArrowheads="1"/>
          </p:cNvSpPr>
          <p:nvPr/>
        </p:nvSpPr>
        <p:spPr bwMode="auto">
          <a:xfrm rot="-2997412">
            <a:off x="6233319" y="565944"/>
            <a:ext cx="136842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sz="1400"/>
              <a:t>Plan, organise</a:t>
            </a:r>
          </a:p>
        </p:txBody>
      </p:sp>
      <p:sp>
        <p:nvSpPr>
          <p:cNvPr id="8211" name="TextBox 15"/>
          <p:cNvSpPr txBox="1">
            <a:spLocks noChangeArrowheads="1"/>
          </p:cNvSpPr>
          <p:nvPr/>
        </p:nvSpPr>
        <p:spPr bwMode="auto">
          <a:xfrm rot="-2997412">
            <a:off x="6612731" y="565944"/>
            <a:ext cx="13684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sz="1400"/>
              <a:t>Create or select</a:t>
            </a:r>
          </a:p>
        </p:txBody>
      </p:sp>
      <p:sp>
        <p:nvSpPr>
          <p:cNvPr id="8212" name="TextBox 16"/>
          <p:cNvSpPr txBox="1">
            <a:spLocks noChangeArrowheads="1"/>
          </p:cNvSpPr>
          <p:nvPr/>
        </p:nvSpPr>
        <p:spPr bwMode="auto">
          <a:xfrm rot="-2997412">
            <a:off x="6989762" y="566738"/>
            <a:ext cx="1368425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sz="1400"/>
              <a:t>Deliver</a:t>
            </a:r>
          </a:p>
        </p:txBody>
      </p:sp>
      <p:sp>
        <p:nvSpPr>
          <p:cNvPr id="8213" name="TextBox 17"/>
          <p:cNvSpPr txBox="1">
            <a:spLocks noChangeArrowheads="1"/>
          </p:cNvSpPr>
          <p:nvPr/>
        </p:nvSpPr>
        <p:spPr bwMode="auto">
          <a:xfrm rot="-2997412">
            <a:off x="7368381" y="565944"/>
            <a:ext cx="13684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AU" sz="1400"/>
              <a:t>Evaluate</a:t>
            </a:r>
          </a:p>
        </p:txBody>
      </p:sp>
      <p:sp>
        <p:nvSpPr>
          <p:cNvPr id="35" name="Chord 34"/>
          <p:cNvSpPr/>
          <p:nvPr/>
        </p:nvSpPr>
        <p:spPr>
          <a:xfrm flipV="1">
            <a:off x="3707904" y="396673"/>
            <a:ext cx="1728192" cy="1728192"/>
          </a:xfrm>
          <a:prstGeom prst="chord">
            <a:avLst>
              <a:gd name="adj1" fmla="val 10740367"/>
              <a:gd name="adj2" fmla="val 21591068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217" name="TextBox 13"/>
          <p:cNvSpPr txBox="1">
            <a:spLocks noChangeArrowheads="1"/>
          </p:cNvSpPr>
          <p:nvPr/>
        </p:nvSpPr>
        <p:spPr bwMode="auto">
          <a:xfrm>
            <a:off x="3763963" y="1246188"/>
            <a:ext cx="1600200" cy="34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b="1"/>
              <a:t>Training team</a:t>
            </a:r>
            <a:endParaRPr lang="en-AU" sz="2000"/>
          </a:p>
        </p:txBody>
      </p:sp>
      <p:sp>
        <p:nvSpPr>
          <p:cNvPr id="8218" name="TextBox 13"/>
          <p:cNvSpPr txBox="1">
            <a:spLocks noChangeArrowheads="1"/>
          </p:cNvSpPr>
          <p:nvPr/>
        </p:nvSpPr>
        <p:spPr bwMode="auto">
          <a:xfrm>
            <a:off x="4279900" y="1749425"/>
            <a:ext cx="584200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>
                <a:sym typeface="Wingdings" panose="05000000000000000000" pitchFamily="2" charset="2"/>
              </a:rPr>
              <a:t></a:t>
            </a:r>
            <a:endParaRPr lang="en-AU" sz="1600"/>
          </a:p>
        </p:txBody>
      </p:sp>
      <p:sp>
        <p:nvSpPr>
          <p:cNvPr id="8219" name="TextBox 13"/>
          <p:cNvSpPr txBox="1">
            <a:spLocks noChangeArrowheads="1"/>
          </p:cNvSpPr>
          <p:nvPr/>
        </p:nvSpPr>
        <p:spPr bwMode="auto">
          <a:xfrm>
            <a:off x="3943350" y="1533525"/>
            <a:ext cx="1268413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AU" sz="1100"/>
              <a:t>1 or more people</a:t>
            </a:r>
          </a:p>
        </p:txBody>
      </p:sp>
      <p:sp>
        <p:nvSpPr>
          <p:cNvPr id="43" name="TextBox 13"/>
          <p:cNvSpPr txBox="1">
            <a:spLocks noChangeArrowheads="1"/>
          </p:cNvSpPr>
          <p:nvPr/>
        </p:nvSpPr>
        <p:spPr bwMode="auto">
          <a:xfrm>
            <a:off x="3131840" y="693342"/>
            <a:ext cx="2880319" cy="2231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600" dirty="0" smtClean="0">
                <a:solidFill>
                  <a:srgbClr val="00B050"/>
                </a:solidFill>
              </a:rPr>
              <a:t>Corporate learning environment</a:t>
            </a:r>
          </a:p>
        </p:txBody>
      </p:sp>
      <p:sp>
        <p:nvSpPr>
          <p:cNvPr id="44" name="TextBox 13"/>
          <p:cNvSpPr txBox="1">
            <a:spLocks noChangeArrowheads="1"/>
          </p:cNvSpPr>
          <p:nvPr/>
        </p:nvSpPr>
        <p:spPr bwMode="auto">
          <a:xfrm>
            <a:off x="3275856" y="4108604"/>
            <a:ext cx="2592286" cy="648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b="1" dirty="0" smtClean="0"/>
              <a:t>Required performance</a:t>
            </a:r>
          </a:p>
        </p:txBody>
      </p:sp>
      <p:sp>
        <p:nvSpPr>
          <p:cNvPr id="48" name="TextBox 13"/>
          <p:cNvSpPr txBox="1">
            <a:spLocks noChangeArrowheads="1"/>
          </p:cNvSpPr>
          <p:nvPr/>
        </p:nvSpPr>
        <p:spPr bwMode="auto">
          <a:xfrm>
            <a:off x="3131841" y="3683278"/>
            <a:ext cx="2880319" cy="753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b="1" dirty="0" smtClean="0"/>
              <a:t>Training activities</a:t>
            </a:r>
          </a:p>
        </p:txBody>
      </p:sp>
      <p:sp>
        <p:nvSpPr>
          <p:cNvPr id="8223" name="TextBox 13"/>
          <p:cNvSpPr txBox="1">
            <a:spLocks noChangeArrowheads="1"/>
          </p:cNvSpPr>
          <p:nvPr/>
        </p:nvSpPr>
        <p:spPr bwMode="auto">
          <a:xfrm>
            <a:off x="1277938" y="996950"/>
            <a:ext cx="1820862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Performance gap </a:t>
            </a:r>
          </a:p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B050"/>
                </a:solidFill>
              </a:rPr>
              <a:t>Training needs</a:t>
            </a:r>
          </a:p>
        </p:txBody>
      </p:sp>
      <p:sp>
        <p:nvSpPr>
          <p:cNvPr id="47" name="TextBox 13"/>
          <p:cNvSpPr txBox="1">
            <a:spLocks noChangeArrowheads="1"/>
          </p:cNvSpPr>
          <p:nvPr/>
        </p:nvSpPr>
        <p:spPr bwMode="auto">
          <a:xfrm>
            <a:off x="3275857" y="158502"/>
            <a:ext cx="2592286" cy="245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b="1" dirty="0" smtClean="0"/>
              <a:t>Current performance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69863" y="339725"/>
            <a:ext cx="3033712" cy="288925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AU" sz="1600" dirty="0">
                <a:solidFill>
                  <a:srgbClr val="00B050"/>
                </a:solidFill>
                <a:cs typeface="Arial" charset="0"/>
              </a:rPr>
              <a:t>Trainer’s Role Supporting Learning</a:t>
            </a:r>
            <a:endParaRPr lang="en-AU" sz="1400" dirty="0">
              <a:solidFill>
                <a:srgbClr val="00B050"/>
              </a:solidFill>
              <a:cs typeface="Arial" charset="0"/>
            </a:endParaRPr>
          </a:p>
        </p:txBody>
      </p:sp>
      <p:cxnSp>
        <p:nvCxnSpPr>
          <p:cNvPr id="52" name="Straight Connector 51"/>
          <p:cNvCxnSpPr/>
          <p:nvPr/>
        </p:nvCxnSpPr>
        <p:spPr>
          <a:xfrm flipH="1">
            <a:off x="1331913" y="1482725"/>
            <a:ext cx="1773237" cy="0"/>
          </a:xfrm>
          <a:prstGeom prst="line">
            <a:avLst/>
          </a:prstGeom>
          <a:ln w="19050">
            <a:solidFill>
              <a:schemeClr val="tx1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27" name="Group 57"/>
          <p:cNvGrpSpPr>
            <a:grpSpLocks/>
          </p:cNvGrpSpPr>
          <p:nvPr/>
        </p:nvGrpSpPr>
        <p:grpSpPr bwMode="auto">
          <a:xfrm>
            <a:off x="3000375" y="4181475"/>
            <a:ext cx="223838" cy="412750"/>
            <a:chOff x="745138" y="2287902"/>
            <a:chExt cx="298470" cy="582369"/>
          </a:xfrm>
        </p:grpSpPr>
        <p:sp>
          <p:nvSpPr>
            <p:cNvPr id="54" name="Oval 53"/>
            <p:cNvSpPr/>
            <p:nvPr/>
          </p:nvSpPr>
          <p:spPr>
            <a:xfrm>
              <a:off x="810760" y="2287902"/>
              <a:ext cx="127008" cy="17247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55" name="Freeform 54"/>
            <p:cNvSpPr/>
            <p:nvPr/>
          </p:nvSpPr>
          <p:spPr>
            <a:xfrm>
              <a:off x="859445" y="2455894"/>
              <a:ext cx="65622" cy="407658"/>
            </a:xfrm>
            <a:custGeom>
              <a:avLst/>
              <a:gdLst>
                <a:gd name="connsiteX0" fmla="*/ 33050 w 66101"/>
                <a:gd name="connsiteY0" fmla="*/ 0 h 407625"/>
                <a:gd name="connsiteX1" fmla="*/ 33050 w 66101"/>
                <a:gd name="connsiteY1" fmla="*/ 165253 h 407625"/>
                <a:gd name="connsiteX2" fmla="*/ 11017 w 66101"/>
                <a:gd name="connsiteY2" fmla="*/ 198304 h 407625"/>
                <a:gd name="connsiteX3" fmla="*/ 0 w 66101"/>
                <a:gd name="connsiteY3" fmla="*/ 231355 h 407625"/>
                <a:gd name="connsiteX4" fmla="*/ 55084 w 66101"/>
                <a:gd name="connsiteY4" fmla="*/ 407625 h 407625"/>
                <a:gd name="connsiteX5" fmla="*/ 66101 w 66101"/>
                <a:gd name="connsiteY5" fmla="*/ 407625 h 40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01" h="407625">
                  <a:moveTo>
                    <a:pt x="33050" y="0"/>
                  </a:moveTo>
                  <a:cubicBezTo>
                    <a:pt x="43181" y="70918"/>
                    <a:pt x="53072" y="91839"/>
                    <a:pt x="33050" y="165253"/>
                  </a:cubicBezTo>
                  <a:cubicBezTo>
                    <a:pt x="29566" y="178027"/>
                    <a:pt x="16938" y="186461"/>
                    <a:pt x="11017" y="198304"/>
                  </a:cubicBezTo>
                  <a:cubicBezTo>
                    <a:pt x="5824" y="208691"/>
                    <a:pt x="3672" y="220338"/>
                    <a:pt x="0" y="231355"/>
                  </a:cubicBezTo>
                  <a:cubicBezTo>
                    <a:pt x="160" y="232954"/>
                    <a:pt x="227" y="407625"/>
                    <a:pt x="55084" y="407625"/>
                  </a:cubicBezTo>
                  <a:lnTo>
                    <a:pt x="66101" y="407625"/>
                  </a:lnTo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cxnSp>
          <p:nvCxnSpPr>
            <p:cNvPr id="56" name="Straight Connector 55"/>
            <p:cNvCxnSpPr>
              <a:endCxn id="55" idx="0"/>
            </p:cNvCxnSpPr>
            <p:nvPr/>
          </p:nvCxnSpPr>
          <p:spPr>
            <a:xfrm flipV="1">
              <a:off x="755723" y="2455894"/>
              <a:ext cx="137592" cy="203828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893314" y="2476052"/>
              <a:ext cx="150294" cy="16127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V="1">
              <a:off x="745138" y="2715720"/>
              <a:ext cx="107958" cy="15455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8228" name="Group 67"/>
          <p:cNvGrpSpPr>
            <a:grpSpLocks/>
          </p:cNvGrpSpPr>
          <p:nvPr/>
        </p:nvGrpSpPr>
        <p:grpSpPr bwMode="auto">
          <a:xfrm flipH="1">
            <a:off x="3178175" y="4273550"/>
            <a:ext cx="222250" cy="412750"/>
            <a:chOff x="745138" y="2287902"/>
            <a:chExt cx="298470" cy="582369"/>
          </a:xfrm>
        </p:grpSpPr>
        <p:sp>
          <p:nvSpPr>
            <p:cNvPr id="60" name="Oval 59"/>
            <p:cNvSpPr/>
            <p:nvPr/>
          </p:nvSpPr>
          <p:spPr>
            <a:xfrm>
              <a:off x="809096" y="2287902"/>
              <a:ext cx="127916" cy="17247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61" name="Freeform 60"/>
            <p:cNvSpPr/>
            <p:nvPr/>
          </p:nvSpPr>
          <p:spPr>
            <a:xfrm>
              <a:off x="860262" y="2455894"/>
              <a:ext cx="66089" cy="407658"/>
            </a:xfrm>
            <a:custGeom>
              <a:avLst/>
              <a:gdLst>
                <a:gd name="connsiteX0" fmla="*/ 33050 w 66101"/>
                <a:gd name="connsiteY0" fmla="*/ 0 h 407625"/>
                <a:gd name="connsiteX1" fmla="*/ 33050 w 66101"/>
                <a:gd name="connsiteY1" fmla="*/ 165253 h 407625"/>
                <a:gd name="connsiteX2" fmla="*/ 11017 w 66101"/>
                <a:gd name="connsiteY2" fmla="*/ 198304 h 407625"/>
                <a:gd name="connsiteX3" fmla="*/ 0 w 66101"/>
                <a:gd name="connsiteY3" fmla="*/ 231355 h 407625"/>
                <a:gd name="connsiteX4" fmla="*/ 55084 w 66101"/>
                <a:gd name="connsiteY4" fmla="*/ 407625 h 407625"/>
                <a:gd name="connsiteX5" fmla="*/ 66101 w 66101"/>
                <a:gd name="connsiteY5" fmla="*/ 407625 h 40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01" h="407625">
                  <a:moveTo>
                    <a:pt x="33050" y="0"/>
                  </a:moveTo>
                  <a:cubicBezTo>
                    <a:pt x="43181" y="70918"/>
                    <a:pt x="53072" y="91839"/>
                    <a:pt x="33050" y="165253"/>
                  </a:cubicBezTo>
                  <a:cubicBezTo>
                    <a:pt x="29566" y="178027"/>
                    <a:pt x="16938" y="186461"/>
                    <a:pt x="11017" y="198304"/>
                  </a:cubicBezTo>
                  <a:cubicBezTo>
                    <a:pt x="5824" y="208691"/>
                    <a:pt x="3672" y="220338"/>
                    <a:pt x="0" y="231355"/>
                  </a:cubicBezTo>
                  <a:cubicBezTo>
                    <a:pt x="160" y="232954"/>
                    <a:pt x="227" y="407625"/>
                    <a:pt x="55084" y="407625"/>
                  </a:cubicBezTo>
                  <a:lnTo>
                    <a:pt x="66101" y="407625"/>
                  </a:lnTo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cxnSp>
          <p:nvCxnSpPr>
            <p:cNvPr id="62" name="Straight Connector 61"/>
            <p:cNvCxnSpPr>
              <a:endCxn id="61" idx="0"/>
            </p:cNvCxnSpPr>
            <p:nvPr/>
          </p:nvCxnSpPr>
          <p:spPr>
            <a:xfrm flipV="1">
              <a:off x="755797" y="2455894"/>
              <a:ext cx="136443" cy="203828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892240" y="2476052"/>
              <a:ext cx="151368" cy="16127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flipV="1">
              <a:off x="745138" y="2715720"/>
              <a:ext cx="108728" cy="15455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8229" name="Group 57"/>
          <p:cNvGrpSpPr>
            <a:grpSpLocks/>
          </p:cNvGrpSpPr>
          <p:nvPr/>
        </p:nvGrpSpPr>
        <p:grpSpPr bwMode="auto">
          <a:xfrm>
            <a:off x="5722938" y="4252913"/>
            <a:ext cx="223837" cy="412750"/>
            <a:chOff x="745138" y="2287902"/>
            <a:chExt cx="298470" cy="582369"/>
          </a:xfrm>
        </p:grpSpPr>
        <p:sp>
          <p:nvSpPr>
            <p:cNvPr id="66" name="Oval 65"/>
            <p:cNvSpPr/>
            <p:nvPr/>
          </p:nvSpPr>
          <p:spPr>
            <a:xfrm>
              <a:off x="810759" y="2287902"/>
              <a:ext cx="127009" cy="17247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67" name="Freeform 66"/>
            <p:cNvSpPr/>
            <p:nvPr/>
          </p:nvSpPr>
          <p:spPr>
            <a:xfrm>
              <a:off x="859446" y="2455892"/>
              <a:ext cx="65621" cy="407658"/>
            </a:xfrm>
            <a:custGeom>
              <a:avLst/>
              <a:gdLst>
                <a:gd name="connsiteX0" fmla="*/ 33050 w 66101"/>
                <a:gd name="connsiteY0" fmla="*/ 0 h 407625"/>
                <a:gd name="connsiteX1" fmla="*/ 33050 w 66101"/>
                <a:gd name="connsiteY1" fmla="*/ 165253 h 407625"/>
                <a:gd name="connsiteX2" fmla="*/ 11017 w 66101"/>
                <a:gd name="connsiteY2" fmla="*/ 198304 h 407625"/>
                <a:gd name="connsiteX3" fmla="*/ 0 w 66101"/>
                <a:gd name="connsiteY3" fmla="*/ 231355 h 407625"/>
                <a:gd name="connsiteX4" fmla="*/ 55084 w 66101"/>
                <a:gd name="connsiteY4" fmla="*/ 407625 h 407625"/>
                <a:gd name="connsiteX5" fmla="*/ 66101 w 66101"/>
                <a:gd name="connsiteY5" fmla="*/ 407625 h 40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01" h="407625">
                  <a:moveTo>
                    <a:pt x="33050" y="0"/>
                  </a:moveTo>
                  <a:cubicBezTo>
                    <a:pt x="43181" y="70918"/>
                    <a:pt x="53072" y="91839"/>
                    <a:pt x="33050" y="165253"/>
                  </a:cubicBezTo>
                  <a:cubicBezTo>
                    <a:pt x="29566" y="178027"/>
                    <a:pt x="16938" y="186461"/>
                    <a:pt x="11017" y="198304"/>
                  </a:cubicBezTo>
                  <a:cubicBezTo>
                    <a:pt x="5824" y="208691"/>
                    <a:pt x="3672" y="220338"/>
                    <a:pt x="0" y="231355"/>
                  </a:cubicBezTo>
                  <a:cubicBezTo>
                    <a:pt x="160" y="232954"/>
                    <a:pt x="227" y="407625"/>
                    <a:pt x="55084" y="407625"/>
                  </a:cubicBezTo>
                  <a:lnTo>
                    <a:pt x="66101" y="407625"/>
                  </a:lnTo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cxnSp>
          <p:nvCxnSpPr>
            <p:cNvPr id="68" name="Straight Connector 67"/>
            <p:cNvCxnSpPr>
              <a:endCxn id="67" idx="0"/>
            </p:cNvCxnSpPr>
            <p:nvPr/>
          </p:nvCxnSpPr>
          <p:spPr>
            <a:xfrm flipV="1">
              <a:off x="755721" y="2455892"/>
              <a:ext cx="137594" cy="203830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893315" y="2476052"/>
              <a:ext cx="150293" cy="16127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flipV="1">
              <a:off x="745138" y="2715719"/>
              <a:ext cx="107957" cy="154552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8230" name="Group 67"/>
          <p:cNvGrpSpPr>
            <a:grpSpLocks/>
          </p:cNvGrpSpPr>
          <p:nvPr/>
        </p:nvGrpSpPr>
        <p:grpSpPr bwMode="auto">
          <a:xfrm flipH="1">
            <a:off x="5900738" y="4202113"/>
            <a:ext cx="222250" cy="412750"/>
            <a:chOff x="745138" y="2287902"/>
            <a:chExt cx="298470" cy="582369"/>
          </a:xfrm>
        </p:grpSpPr>
        <p:sp>
          <p:nvSpPr>
            <p:cNvPr id="72" name="Oval 71"/>
            <p:cNvSpPr/>
            <p:nvPr/>
          </p:nvSpPr>
          <p:spPr>
            <a:xfrm>
              <a:off x="809096" y="2287902"/>
              <a:ext cx="127916" cy="17247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73" name="Freeform 72"/>
            <p:cNvSpPr/>
            <p:nvPr/>
          </p:nvSpPr>
          <p:spPr>
            <a:xfrm>
              <a:off x="860262" y="2455892"/>
              <a:ext cx="66090" cy="407658"/>
            </a:xfrm>
            <a:custGeom>
              <a:avLst/>
              <a:gdLst>
                <a:gd name="connsiteX0" fmla="*/ 33050 w 66101"/>
                <a:gd name="connsiteY0" fmla="*/ 0 h 407625"/>
                <a:gd name="connsiteX1" fmla="*/ 33050 w 66101"/>
                <a:gd name="connsiteY1" fmla="*/ 165253 h 407625"/>
                <a:gd name="connsiteX2" fmla="*/ 11017 w 66101"/>
                <a:gd name="connsiteY2" fmla="*/ 198304 h 407625"/>
                <a:gd name="connsiteX3" fmla="*/ 0 w 66101"/>
                <a:gd name="connsiteY3" fmla="*/ 231355 h 407625"/>
                <a:gd name="connsiteX4" fmla="*/ 55084 w 66101"/>
                <a:gd name="connsiteY4" fmla="*/ 407625 h 407625"/>
                <a:gd name="connsiteX5" fmla="*/ 66101 w 66101"/>
                <a:gd name="connsiteY5" fmla="*/ 407625 h 40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01" h="407625">
                  <a:moveTo>
                    <a:pt x="33050" y="0"/>
                  </a:moveTo>
                  <a:cubicBezTo>
                    <a:pt x="43181" y="70918"/>
                    <a:pt x="53072" y="91839"/>
                    <a:pt x="33050" y="165253"/>
                  </a:cubicBezTo>
                  <a:cubicBezTo>
                    <a:pt x="29566" y="178027"/>
                    <a:pt x="16938" y="186461"/>
                    <a:pt x="11017" y="198304"/>
                  </a:cubicBezTo>
                  <a:cubicBezTo>
                    <a:pt x="5824" y="208691"/>
                    <a:pt x="3672" y="220338"/>
                    <a:pt x="0" y="231355"/>
                  </a:cubicBezTo>
                  <a:cubicBezTo>
                    <a:pt x="160" y="232954"/>
                    <a:pt x="227" y="407625"/>
                    <a:pt x="55084" y="407625"/>
                  </a:cubicBezTo>
                  <a:lnTo>
                    <a:pt x="66101" y="407625"/>
                  </a:lnTo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cxnSp>
          <p:nvCxnSpPr>
            <p:cNvPr id="74" name="Straight Connector 73"/>
            <p:cNvCxnSpPr>
              <a:endCxn id="73" idx="0"/>
            </p:cNvCxnSpPr>
            <p:nvPr/>
          </p:nvCxnSpPr>
          <p:spPr>
            <a:xfrm flipV="1">
              <a:off x="755798" y="2455892"/>
              <a:ext cx="136443" cy="203830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892242" y="2476052"/>
              <a:ext cx="151366" cy="16127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flipV="1">
              <a:off x="745138" y="2715719"/>
              <a:ext cx="108729" cy="154552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79" name="Up Arrow 78"/>
          <p:cNvSpPr/>
          <p:nvPr/>
        </p:nvSpPr>
        <p:spPr>
          <a:xfrm rot="13613812">
            <a:off x="2367435" y="2391262"/>
            <a:ext cx="578544" cy="823932"/>
          </a:xfrm>
          <a:prstGeom prst="up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0" name="Up Arrow 79"/>
          <p:cNvSpPr/>
          <p:nvPr/>
        </p:nvSpPr>
        <p:spPr>
          <a:xfrm rot="7739757">
            <a:off x="6101357" y="2365693"/>
            <a:ext cx="578544" cy="827269"/>
          </a:xfrm>
          <a:prstGeom prst="up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1" name="Up Arrow 80"/>
          <p:cNvSpPr/>
          <p:nvPr/>
        </p:nvSpPr>
        <p:spPr>
          <a:xfrm rot="10800000">
            <a:off x="4274791" y="3295933"/>
            <a:ext cx="578544" cy="836611"/>
          </a:xfrm>
          <a:prstGeom prst="upArrow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8240" name="TextBox 13"/>
          <p:cNvSpPr txBox="1">
            <a:spLocks noChangeArrowheads="1"/>
          </p:cNvSpPr>
          <p:nvPr/>
        </p:nvSpPr>
        <p:spPr bwMode="auto">
          <a:xfrm>
            <a:off x="1535113" y="1636713"/>
            <a:ext cx="1362075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B050"/>
                </a:solidFill>
              </a:rPr>
              <a:t>Infrastructure</a:t>
            </a:r>
          </a:p>
        </p:txBody>
      </p:sp>
      <p:grpSp>
        <p:nvGrpSpPr>
          <p:cNvPr id="8241" name="Group 7"/>
          <p:cNvGrpSpPr>
            <a:grpSpLocks/>
          </p:cNvGrpSpPr>
          <p:nvPr/>
        </p:nvGrpSpPr>
        <p:grpSpPr bwMode="auto">
          <a:xfrm>
            <a:off x="3708400" y="3571875"/>
            <a:ext cx="400050" cy="433388"/>
            <a:chOff x="3276352" y="3573661"/>
            <a:chExt cx="400050" cy="433387"/>
          </a:xfrm>
        </p:grpSpPr>
        <p:grpSp>
          <p:nvGrpSpPr>
            <p:cNvPr id="8266" name="Group 57"/>
            <p:cNvGrpSpPr>
              <a:grpSpLocks/>
            </p:cNvGrpSpPr>
            <p:nvPr/>
          </p:nvGrpSpPr>
          <p:grpSpPr bwMode="auto">
            <a:xfrm>
              <a:off x="3276352" y="3573661"/>
              <a:ext cx="223838" cy="412750"/>
              <a:chOff x="745138" y="2287902"/>
              <a:chExt cx="298470" cy="582369"/>
            </a:xfrm>
          </p:grpSpPr>
          <p:sp>
            <p:nvSpPr>
              <p:cNvPr id="94" name="Oval 93"/>
              <p:cNvSpPr/>
              <p:nvPr/>
            </p:nvSpPr>
            <p:spPr>
              <a:xfrm>
                <a:off x="810760" y="2287902"/>
                <a:ext cx="127008" cy="172471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sp>
            <p:nvSpPr>
              <p:cNvPr id="95" name="Freeform 94"/>
              <p:cNvSpPr/>
              <p:nvPr/>
            </p:nvSpPr>
            <p:spPr>
              <a:xfrm>
                <a:off x="859445" y="2455893"/>
                <a:ext cx="65622" cy="407657"/>
              </a:xfrm>
              <a:custGeom>
                <a:avLst/>
                <a:gdLst>
                  <a:gd name="connsiteX0" fmla="*/ 33050 w 66101"/>
                  <a:gd name="connsiteY0" fmla="*/ 0 h 407625"/>
                  <a:gd name="connsiteX1" fmla="*/ 33050 w 66101"/>
                  <a:gd name="connsiteY1" fmla="*/ 165253 h 407625"/>
                  <a:gd name="connsiteX2" fmla="*/ 11017 w 66101"/>
                  <a:gd name="connsiteY2" fmla="*/ 198304 h 407625"/>
                  <a:gd name="connsiteX3" fmla="*/ 0 w 66101"/>
                  <a:gd name="connsiteY3" fmla="*/ 231355 h 407625"/>
                  <a:gd name="connsiteX4" fmla="*/ 55084 w 66101"/>
                  <a:gd name="connsiteY4" fmla="*/ 407625 h 407625"/>
                  <a:gd name="connsiteX5" fmla="*/ 66101 w 66101"/>
                  <a:gd name="connsiteY5" fmla="*/ 407625 h 407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101" h="407625">
                    <a:moveTo>
                      <a:pt x="33050" y="0"/>
                    </a:moveTo>
                    <a:cubicBezTo>
                      <a:pt x="43181" y="70918"/>
                      <a:pt x="53072" y="91839"/>
                      <a:pt x="33050" y="165253"/>
                    </a:cubicBezTo>
                    <a:cubicBezTo>
                      <a:pt x="29566" y="178027"/>
                      <a:pt x="16938" y="186461"/>
                      <a:pt x="11017" y="198304"/>
                    </a:cubicBezTo>
                    <a:cubicBezTo>
                      <a:pt x="5824" y="208691"/>
                      <a:pt x="3672" y="220338"/>
                      <a:pt x="0" y="231355"/>
                    </a:cubicBezTo>
                    <a:cubicBezTo>
                      <a:pt x="160" y="232954"/>
                      <a:pt x="227" y="407625"/>
                      <a:pt x="55084" y="407625"/>
                    </a:cubicBezTo>
                    <a:lnTo>
                      <a:pt x="66101" y="407625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cxnSp>
            <p:nvCxnSpPr>
              <p:cNvPr id="96" name="Straight Connector 95"/>
              <p:cNvCxnSpPr>
                <a:endCxn id="95" idx="0"/>
              </p:cNvCxnSpPr>
              <p:nvPr/>
            </p:nvCxnSpPr>
            <p:spPr>
              <a:xfrm flipV="1">
                <a:off x="755723" y="2455893"/>
                <a:ext cx="137592" cy="20382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97" name="Straight Connector 96"/>
              <p:cNvCxnSpPr/>
              <p:nvPr/>
            </p:nvCxnSpPr>
            <p:spPr>
              <a:xfrm>
                <a:off x="893314" y="2476052"/>
                <a:ext cx="150294" cy="16127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98" name="Straight Connector 97"/>
              <p:cNvCxnSpPr/>
              <p:nvPr/>
            </p:nvCxnSpPr>
            <p:spPr>
              <a:xfrm flipV="1">
                <a:off x="745138" y="2715719"/>
                <a:ext cx="107958" cy="15455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8267" name="Group 67"/>
            <p:cNvGrpSpPr>
              <a:grpSpLocks/>
            </p:cNvGrpSpPr>
            <p:nvPr/>
          </p:nvGrpSpPr>
          <p:grpSpPr bwMode="auto">
            <a:xfrm flipH="1">
              <a:off x="3454152" y="3594298"/>
              <a:ext cx="222250" cy="412750"/>
              <a:chOff x="745138" y="2287902"/>
              <a:chExt cx="298470" cy="582369"/>
            </a:xfrm>
          </p:grpSpPr>
          <p:sp>
            <p:nvSpPr>
              <p:cNvPr id="100" name="Oval 99"/>
              <p:cNvSpPr/>
              <p:nvPr/>
            </p:nvSpPr>
            <p:spPr>
              <a:xfrm>
                <a:off x="809096" y="2287903"/>
                <a:ext cx="127916" cy="172470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sp>
            <p:nvSpPr>
              <p:cNvPr id="101" name="Freeform 100"/>
              <p:cNvSpPr/>
              <p:nvPr/>
            </p:nvSpPr>
            <p:spPr>
              <a:xfrm>
                <a:off x="860262" y="2455893"/>
                <a:ext cx="66089" cy="407657"/>
              </a:xfrm>
              <a:custGeom>
                <a:avLst/>
                <a:gdLst>
                  <a:gd name="connsiteX0" fmla="*/ 33050 w 66101"/>
                  <a:gd name="connsiteY0" fmla="*/ 0 h 407625"/>
                  <a:gd name="connsiteX1" fmla="*/ 33050 w 66101"/>
                  <a:gd name="connsiteY1" fmla="*/ 165253 h 407625"/>
                  <a:gd name="connsiteX2" fmla="*/ 11017 w 66101"/>
                  <a:gd name="connsiteY2" fmla="*/ 198304 h 407625"/>
                  <a:gd name="connsiteX3" fmla="*/ 0 w 66101"/>
                  <a:gd name="connsiteY3" fmla="*/ 231355 h 407625"/>
                  <a:gd name="connsiteX4" fmla="*/ 55084 w 66101"/>
                  <a:gd name="connsiteY4" fmla="*/ 407625 h 407625"/>
                  <a:gd name="connsiteX5" fmla="*/ 66101 w 66101"/>
                  <a:gd name="connsiteY5" fmla="*/ 407625 h 4076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66101" h="407625">
                    <a:moveTo>
                      <a:pt x="33050" y="0"/>
                    </a:moveTo>
                    <a:cubicBezTo>
                      <a:pt x="43181" y="70918"/>
                      <a:pt x="53072" y="91839"/>
                      <a:pt x="33050" y="165253"/>
                    </a:cubicBezTo>
                    <a:cubicBezTo>
                      <a:pt x="29566" y="178027"/>
                      <a:pt x="16938" y="186461"/>
                      <a:pt x="11017" y="198304"/>
                    </a:cubicBezTo>
                    <a:cubicBezTo>
                      <a:pt x="5824" y="208691"/>
                      <a:pt x="3672" y="220338"/>
                      <a:pt x="0" y="231355"/>
                    </a:cubicBezTo>
                    <a:cubicBezTo>
                      <a:pt x="160" y="232954"/>
                      <a:pt x="227" y="407625"/>
                      <a:pt x="55084" y="407625"/>
                    </a:cubicBezTo>
                    <a:lnTo>
                      <a:pt x="66101" y="407625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AU"/>
              </a:p>
            </p:txBody>
          </p:sp>
          <p:cxnSp>
            <p:nvCxnSpPr>
              <p:cNvPr id="102" name="Straight Connector 101"/>
              <p:cNvCxnSpPr>
                <a:endCxn id="101" idx="0"/>
              </p:cNvCxnSpPr>
              <p:nvPr/>
            </p:nvCxnSpPr>
            <p:spPr>
              <a:xfrm flipV="1">
                <a:off x="755797" y="2455893"/>
                <a:ext cx="136443" cy="20382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>
                <a:off x="892240" y="2476053"/>
                <a:ext cx="151368" cy="161271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flipV="1">
                <a:off x="745138" y="2715719"/>
                <a:ext cx="108728" cy="1545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</p:grpSp>
      <p:sp>
        <p:nvSpPr>
          <p:cNvPr id="8242" name="TextBox 13"/>
          <p:cNvSpPr txBox="1">
            <a:spLocks noChangeArrowheads="1"/>
          </p:cNvSpPr>
          <p:nvPr/>
        </p:nvSpPr>
        <p:spPr bwMode="auto">
          <a:xfrm>
            <a:off x="2236788" y="1860550"/>
            <a:ext cx="679450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3600">
                <a:sym typeface="Wingdings" panose="05000000000000000000" pitchFamily="2" charset="2"/>
              </a:rPr>
              <a:t></a:t>
            </a:r>
            <a:endParaRPr lang="en-AU" sz="3600"/>
          </a:p>
        </p:txBody>
      </p:sp>
      <p:sp>
        <p:nvSpPr>
          <p:cNvPr id="8243" name="TextBox 13"/>
          <p:cNvSpPr txBox="1">
            <a:spLocks noChangeArrowheads="1"/>
          </p:cNvSpPr>
          <p:nvPr/>
        </p:nvSpPr>
        <p:spPr bwMode="auto">
          <a:xfrm>
            <a:off x="1552575" y="1827213"/>
            <a:ext cx="981075" cy="50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Course </a:t>
            </a:r>
          </a:p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Systems </a:t>
            </a:r>
          </a:p>
        </p:txBody>
      </p:sp>
      <p:grpSp>
        <p:nvGrpSpPr>
          <p:cNvPr id="8244" name="Group 9"/>
          <p:cNvGrpSpPr>
            <a:grpSpLocks/>
          </p:cNvGrpSpPr>
          <p:nvPr/>
        </p:nvGrpSpPr>
        <p:grpSpPr bwMode="auto">
          <a:xfrm>
            <a:off x="2794000" y="3225800"/>
            <a:ext cx="977900" cy="669925"/>
            <a:chOff x="3131840" y="2894052"/>
            <a:chExt cx="1126907" cy="669436"/>
          </a:xfrm>
        </p:grpSpPr>
        <p:sp>
          <p:nvSpPr>
            <p:cNvPr id="8264" name="TextBox 13"/>
            <p:cNvSpPr txBox="1">
              <a:spLocks noChangeArrowheads="1"/>
            </p:cNvSpPr>
            <p:nvPr/>
          </p:nvSpPr>
          <p:spPr bwMode="auto">
            <a:xfrm>
              <a:off x="3131840" y="3072535"/>
              <a:ext cx="1126907" cy="4909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80000"/>
                </a:lnSpc>
              </a:pPr>
              <a:r>
                <a:rPr lang="en-AU" sz="1600"/>
                <a:t>Learners</a:t>
              </a:r>
            </a:p>
            <a:p>
              <a:pPr eaLnBrk="1" hangingPunct="1">
                <a:lnSpc>
                  <a:spcPct val="80000"/>
                </a:lnSpc>
              </a:pPr>
              <a:r>
                <a:rPr lang="en-AU" sz="1600"/>
                <a:t>Trainers </a:t>
              </a:r>
            </a:p>
          </p:txBody>
        </p:sp>
        <p:sp>
          <p:nvSpPr>
            <p:cNvPr id="8265" name="TextBox 13"/>
            <p:cNvSpPr txBox="1">
              <a:spLocks noChangeArrowheads="1"/>
            </p:cNvSpPr>
            <p:nvPr/>
          </p:nvSpPr>
          <p:spPr bwMode="auto">
            <a:xfrm>
              <a:off x="3138240" y="2894052"/>
              <a:ext cx="1001712" cy="295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80000"/>
                </a:lnSpc>
                <a:spcAft>
                  <a:spcPts val="400"/>
                </a:spcAft>
              </a:pPr>
              <a:r>
                <a:rPr lang="en-AU" sz="1600" b="1">
                  <a:solidFill>
                    <a:srgbClr val="00B050"/>
                  </a:solidFill>
                </a:rPr>
                <a:t>People </a:t>
              </a:r>
            </a:p>
          </p:txBody>
        </p:sp>
      </p:grpSp>
      <p:sp>
        <p:nvSpPr>
          <p:cNvPr id="8245" name="TextBox 13"/>
          <p:cNvSpPr txBox="1">
            <a:spLocks noChangeArrowheads="1"/>
          </p:cNvSpPr>
          <p:nvPr/>
        </p:nvSpPr>
        <p:spPr bwMode="auto">
          <a:xfrm>
            <a:off x="2916238" y="2917825"/>
            <a:ext cx="1039812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B050"/>
                </a:solidFill>
              </a:rPr>
              <a:t>Resources</a:t>
            </a:r>
          </a:p>
        </p:txBody>
      </p:sp>
      <p:sp>
        <p:nvSpPr>
          <p:cNvPr id="8246" name="TextBox 13"/>
          <p:cNvSpPr txBox="1">
            <a:spLocks noChangeArrowheads="1"/>
          </p:cNvSpPr>
          <p:nvPr/>
        </p:nvSpPr>
        <p:spPr bwMode="auto">
          <a:xfrm>
            <a:off x="3419475" y="3184525"/>
            <a:ext cx="981075" cy="38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400">
                <a:sym typeface="Wingdings" panose="05000000000000000000" pitchFamily="2" charset="2"/>
              </a:rPr>
              <a:t></a:t>
            </a:r>
            <a:endParaRPr lang="en-AU" sz="2400"/>
          </a:p>
        </p:txBody>
      </p:sp>
      <p:sp>
        <p:nvSpPr>
          <p:cNvPr id="8247" name="TextBox 13"/>
          <p:cNvSpPr txBox="1">
            <a:spLocks noChangeArrowheads="1"/>
          </p:cNvSpPr>
          <p:nvPr/>
        </p:nvSpPr>
        <p:spPr bwMode="auto">
          <a:xfrm>
            <a:off x="5019675" y="3459163"/>
            <a:ext cx="1155700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B050"/>
                </a:solidFill>
              </a:rPr>
              <a:t>Activities</a:t>
            </a:r>
          </a:p>
        </p:txBody>
      </p:sp>
      <p:sp>
        <p:nvSpPr>
          <p:cNvPr id="8248" name="TextBox 13"/>
          <p:cNvSpPr txBox="1">
            <a:spLocks noChangeArrowheads="1"/>
          </p:cNvSpPr>
          <p:nvPr/>
        </p:nvSpPr>
        <p:spPr bwMode="auto">
          <a:xfrm>
            <a:off x="6497638" y="1549400"/>
            <a:ext cx="126682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B050"/>
                </a:solidFill>
              </a:rPr>
              <a:t>Assessment</a:t>
            </a:r>
          </a:p>
        </p:txBody>
      </p:sp>
      <p:sp>
        <p:nvSpPr>
          <p:cNvPr id="8249" name="TextBox 13"/>
          <p:cNvSpPr txBox="1">
            <a:spLocks noChangeArrowheads="1"/>
          </p:cNvSpPr>
          <p:nvPr/>
        </p:nvSpPr>
        <p:spPr bwMode="auto">
          <a:xfrm>
            <a:off x="5159375" y="3662363"/>
            <a:ext cx="903288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000">
                <a:sym typeface="Wingdings" panose="05000000000000000000" pitchFamily="2" charset="2"/>
              </a:rPr>
              <a:t></a:t>
            </a:r>
            <a:r>
              <a:rPr lang="en-AU" sz="2000">
                <a:sym typeface="Wingdings 2" panose="05020102010507070707" pitchFamily="18" charset="2"/>
              </a:rPr>
              <a:t></a:t>
            </a:r>
            <a:r>
              <a:rPr lang="en-AU" sz="2000">
                <a:sym typeface="Wingdings" panose="05000000000000000000" pitchFamily="2" charset="2"/>
              </a:rPr>
              <a:t></a:t>
            </a:r>
            <a:endParaRPr lang="en-AU" sz="2000"/>
          </a:p>
        </p:txBody>
      </p:sp>
      <p:sp>
        <p:nvSpPr>
          <p:cNvPr id="8250" name="TextBox 13"/>
          <p:cNvSpPr txBox="1">
            <a:spLocks noChangeArrowheads="1"/>
          </p:cNvSpPr>
          <p:nvPr/>
        </p:nvSpPr>
        <p:spPr bwMode="auto">
          <a:xfrm>
            <a:off x="6227763" y="1524000"/>
            <a:ext cx="454025" cy="392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400">
                <a:sym typeface="Wingdings 2" panose="05020102010507070707" pitchFamily="18" charset="2"/>
              </a:rPr>
              <a:t></a:t>
            </a:r>
            <a:endParaRPr lang="en-AU" sz="2400"/>
          </a:p>
        </p:txBody>
      </p:sp>
      <p:sp>
        <p:nvSpPr>
          <p:cNvPr id="8251" name="TextBox 13"/>
          <p:cNvSpPr txBox="1">
            <a:spLocks noChangeArrowheads="1"/>
          </p:cNvSpPr>
          <p:nvPr/>
        </p:nvSpPr>
        <p:spPr bwMode="auto">
          <a:xfrm>
            <a:off x="4654550" y="3054350"/>
            <a:ext cx="1646238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B050"/>
                </a:solidFill>
              </a:rPr>
              <a:t>Learning</a:t>
            </a:r>
            <a:r>
              <a:rPr lang="en-AU" sz="1600" b="1">
                <a:solidFill>
                  <a:srgbClr val="0070C0"/>
                </a:solidFill>
              </a:rPr>
              <a:t> </a:t>
            </a:r>
            <a:r>
              <a:rPr lang="en-AU" sz="1600" b="1">
                <a:solidFill>
                  <a:srgbClr val="00B050"/>
                </a:solidFill>
              </a:rPr>
              <a:t>model</a:t>
            </a:r>
          </a:p>
        </p:txBody>
      </p:sp>
      <p:sp>
        <p:nvSpPr>
          <p:cNvPr id="8252" name="TextBox 13"/>
          <p:cNvSpPr txBox="1">
            <a:spLocks noChangeArrowheads="1"/>
          </p:cNvSpPr>
          <p:nvPr/>
        </p:nvSpPr>
        <p:spPr bwMode="auto">
          <a:xfrm>
            <a:off x="6343650" y="1978025"/>
            <a:ext cx="10763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 b="1">
                <a:solidFill>
                  <a:srgbClr val="00B050"/>
                </a:solidFill>
              </a:rPr>
              <a:t>Practice </a:t>
            </a:r>
          </a:p>
        </p:txBody>
      </p:sp>
      <p:sp>
        <p:nvSpPr>
          <p:cNvPr id="108" name="TextBox 13"/>
          <p:cNvSpPr txBox="1">
            <a:spLocks noChangeArrowheads="1"/>
          </p:cNvSpPr>
          <p:nvPr/>
        </p:nvSpPr>
        <p:spPr bwMode="auto">
          <a:xfrm>
            <a:off x="3127375" y="5583238"/>
            <a:ext cx="2878138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600"/>
              <a:t>On-the-job performance</a:t>
            </a:r>
          </a:p>
        </p:txBody>
      </p:sp>
      <p:grpSp>
        <p:nvGrpSpPr>
          <p:cNvPr id="8254" name="Group 10"/>
          <p:cNvGrpSpPr>
            <a:grpSpLocks/>
          </p:cNvGrpSpPr>
          <p:nvPr/>
        </p:nvGrpSpPr>
        <p:grpSpPr bwMode="auto">
          <a:xfrm>
            <a:off x="347663" y="4594225"/>
            <a:ext cx="1854200" cy="342900"/>
            <a:chOff x="348387" y="4593776"/>
            <a:chExt cx="1853724" cy="342900"/>
          </a:xfrm>
        </p:grpSpPr>
        <p:sp>
          <p:nvSpPr>
            <p:cNvPr id="8262" name="TextBox 13"/>
            <p:cNvSpPr txBox="1">
              <a:spLocks noChangeArrowheads="1"/>
            </p:cNvSpPr>
            <p:nvPr/>
          </p:nvSpPr>
          <p:spPr bwMode="auto">
            <a:xfrm>
              <a:off x="395536" y="4609832"/>
              <a:ext cx="1806575" cy="293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Aft>
                  <a:spcPts val="400"/>
                </a:spcAft>
              </a:pPr>
              <a:r>
                <a:rPr lang="en-AU" sz="1600"/>
                <a:t>Stakeholders </a:t>
              </a:r>
            </a:p>
          </p:txBody>
        </p:sp>
        <p:sp>
          <p:nvSpPr>
            <p:cNvPr id="8263" name="TextBox 13"/>
            <p:cNvSpPr txBox="1">
              <a:spLocks noChangeArrowheads="1"/>
            </p:cNvSpPr>
            <p:nvPr/>
          </p:nvSpPr>
          <p:spPr bwMode="auto">
            <a:xfrm>
              <a:off x="348387" y="4593776"/>
              <a:ext cx="508000" cy="342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Aft>
                  <a:spcPts val="400"/>
                </a:spcAft>
              </a:pPr>
              <a:r>
                <a:rPr lang="en-AU" sz="2000">
                  <a:sym typeface="Wingdings" panose="05000000000000000000" pitchFamily="2" charset="2"/>
                </a:rPr>
                <a:t></a:t>
              </a:r>
              <a:endParaRPr lang="en-AU" sz="2000"/>
            </a:p>
          </p:txBody>
        </p:sp>
      </p:grpSp>
      <p:grpSp>
        <p:nvGrpSpPr>
          <p:cNvPr id="8255" name="Group 11"/>
          <p:cNvGrpSpPr>
            <a:grpSpLocks/>
          </p:cNvGrpSpPr>
          <p:nvPr/>
        </p:nvGrpSpPr>
        <p:grpSpPr bwMode="auto">
          <a:xfrm>
            <a:off x="6881813" y="4598988"/>
            <a:ext cx="1544637" cy="342900"/>
            <a:chOff x="6680995" y="5089076"/>
            <a:chExt cx="1545154" cy="342900"/>
          </a:xfrm>
        </p:grpSpPr>
        <p:sp>
          <p:nvSpPr>
            <p:cNvPr id="8260" name="TextBox 13"/>
            <p:cNvSpPr txBox="1">
              <a:spLocks noChangeArrowheads="1"/>
            </p:cNvSpPr>
            <p:nvPr/>
          </p:nvSpPr>
          <p:spPr bwMode="auto">
            <a:xfrm>
              <a:off x="6680995" y="5106757"/>
              <a:ext cx="1545154" cy="2936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Aft>
                  <a:spcPts val="400"/>
                </a:spcAft>
              </a:pPr>
              <a:r>
                <a:rPr lang="en-AU" sz="1600"/>
                <a:t>Learners</a:t>
              </a:r>
            </a:p>
          </p:txBody>
        </p:sp>
        <p:sp>
          <p:nvSpPr>
            <p:cNvPr id="8261" name="TextBox 13"/>
            <p:cNvSpPr txBox="1">
              <a:spLocks noChangeArrowheads="1"/>
            </p:cNvSpPr>
            <p:nvPr/>
          </p:nvSpPr>
          <p:spPr bwMode="auto">
            <a:xfrm>
              <a:off x="6696553" y="5089076"/>
              <a:ext cx="508000" cy="342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Aft>
                  <a:spcPts val="400"/>
                </a:spcAft>
              </a:pPr>
              <a:r>
                <a:rPr lang="en-AU" sz="2000">
                  <a:sym typeface="Wingdings" panose="05000000000000000000" pitchFamily="2" charset="2"/>
                </a:rPr>
                <a:t></a:t>
              </a:r>
              <a:endParaRPr lang="en-AU" sz="2000"/>
            </a:p>
          </p:txBody>
        </p:sp>
      </p:grpSp>
      <p:sp>
        <p:nvSpPr>
          <p:cNvPr id="112" name="TextBox 13"/>
          <p:cNvSpPr txBox="1">
            <a:spLocks noChangeArrowheads="1"/>
          </p:cNvSpPr>
          <p:nvPr/>
        </p:nvSpPr>
        <p:spPr bwMode="auto">
          <a:xfrm>
            <a:off x="6048375" y="1285875"/>
            <a:ext cx="1908175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400" spc="500" dirty="0" smtClean="0"/>
              <a:t>A  D  </a:t>
            </a:r>
            <a:r>
              <a:rPr lang="en-AU" sz="1400" spc="500" dirty="0" err="1" smtClean="0"/>
              <a:t>D</a:t>
            </a:r>
            <a:r>
              <a:rPr lang="en-AU" sz="1400" spc="500" dirty="0" smtClean="0"/>
              <a:t>  I  </a:t>
            </a:r>
            <a:r>
              <a:rPr lang="en-AU" sz="1400" spc="300" dirty="0" smtClean="0"/>
              <a:t>E*</a:t>
            </a:r>
          </a:p>
        </p:txBody>
      </p:sp>
      <p:sp>
        <p:nvSpPr>
          <p:cNvPr id="113" name="TextBox 13"/>
          <p:cNvSpPr txBox="1">
            <a:spLocks noChangeArrowheads="1"/>
          </p:cNvSpPr>
          <p:nvPr/>
        </p:nvSpPr>
        <p:spPr bwMode="auto">
          <a:xfrm>
            <a:off x="5611813" y="6581775"/>
            <a:ext cx="342423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100"/>
              <a:t>*ADDIE – Analyse, Design, Develop, Implement, Evaluate</a:t>
            </a:r>
          </a:p>
        </p:txBody>
      </p:sp>
      <p:sp>
        <p:nvSpPr>
          <p:cNvPr id="114" name="TextBox 13"/>
          <p:cNvSpPr txBox="1">
            <a:spLocks noChangeArrowheads="1"/>
          </p:cNvSpPr>
          <p:nvPr/>
        </p:nvSpPr>
        <p:spPr bwMode="auto">
          <a:xfrm rot="3490588">
            <a:off x="569442" y="2067400"/>
            <a:ext cx="3182730" cy="133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400" dirty="0" smtClean="0"/>
              <a:t>Competency-based training objectives</a:t>
            </a:r>
          </a:p>
        </p:txBody>
      </p:sp>
      <p:sp>
        <p:nvSpPr>
          <p:cNvPr id="115" name="TextBox 13"/>
          <p:cNvSpPr txBox="1">
            <a:spLocks noChangeArrowheads="1"/>
          </p:cNvSpPr>
          <p:nvPr/>
        </p:nvSpPr>
        <p:spPr bwMode="auto">
          <a:xfrm rot="18108136">
            <a:off x="5387797" y="2197973"/>
            <a:ext cx="3182730" cy="1213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400" dirty="0" smtClean="0"/>
              <a:t>Competency-based training objectives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7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9" grpId="0"/>
      <p:bldP spid="8210" grpId="0"/>
      <p:bldP spid="8211" grpId="0"/>
      <p:bldP spid="8212" grpId="0"/>
      <p:bldP spid="8213" grpId="0"/>
      <p:bldP spid="8223" grpId="0"/>
      <p:bldP spid="8240" grpId="0"/>
      <p:bldP spid="8242" grpId="0"/>
      <p:bldP spid="8243" grpId="0"/>
      <p:bldP spid="8245" grpId="0"/>
      <p:bldP spid="8246" grpId="0"/>
      <p:bldP spid="8247" grpId="0"/>
      <p:bldP spid="8248" grpId="0"/>
      <p:bldP spid="8249" grpId="0"/>
      <p:bldP spid="8250" grpId="0"/>
      <p:bldP spid="8251" grpId="0"/>
      <p:bldP spid="8252" grpId="0"/>
      <p:bldP spid="108" grpId="0"/>
      <p:bldP spid="112" grpId="0"/>
      <p:bldP spid="1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0" b="12839"/>
          <a:stretch>
            <a:fillRect/>
          </a:stretch>
        </p:blipFill>
        <p:spPr bwMode="auto">
          <a:xfrm>
            <a:off x="2054459" y="3680157"/>
            <a:ext cx="5046502" cy="3163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755" y="259792"/>
            <a:ext cx="5040205" cy="374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80" b="12839"/>
          <a:stretch>
            <a:fillRect/>
          </a:stretch>
        </p:blipFill>
        <p:spPr bwMode="auto">
          <a:xfrm>
            <a:off x="1847116" y="3749866"/>
            <a:ext cx="5461188" cy="342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408" y="2588568"/>
            <a:ext cx="1777502" cy="132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076" y="2588568"/>
            <a:ext cx="1777502" cy="132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743" y="2588568"/>
            <a:ext cx="1777502" cy="132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408" y="1628800"/>
            <a:ext cx="1777502" cy="132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076" y="1628800"/>
            <a:ext cx="1777502" cy="132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743" y="1628800"/>
            <a:ext cx="1777502" cy="132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669032"/>
            <a:ext cx="1777502" cy="132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467" y="669032"/>
            <a:ext cx="1777502" cy="132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076" y="-268597"/>
            <a:ext cx="1777502" cy="1320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2538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260350"/>
            <a:ext cx="8642350" cy="679450"/>
          </a:xfr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n-AU" sz="3200" b="1" dirty="0" smtClean="0">
                <a:solidFill>
                  <a:srgbClr val="C00000"/>
                </a:solidFill>
                <a:cs typeface="Arial" pitchFamily="34" charset="0"/>
              </a:rPr>
              <a:t>A performance gap is not always a training issue</a:t>
            </a:r>
            <a:endParaRPr lang="en-AU" sz="3200" b="1" dirty="0">
              <a:solidFill>
                <a:srgbClr val="C00000"/>
              </a:solidFill>
              <a:cs typeface="Arial" pitchFamily="34" charset="0"/>
            </a:endParaRPr>
          </a:p>
        </p:txBody>
      </p:sp>
      <p:grpSp>
        <p:nvGrpSpPr>
          <p:cNvPr id="24579" name="Group 25"/>
          <p:cNvGrpSpPr>
            <a:grpSpLocks/>
          </p:cNvGrpSpPr>
          <p:nvPr/>
        </p:nvGrpSpPr>
        <p:grpSpPr bwMode="auto">
          <a:xfrm>
            <a:off x="638175" y="1246188"/>
            <a:ext cx="2019300" cy="2663825"/>
            <a:chOff x="179512" y="1484784"/>
            <a:chExt cx="2019300" cy="2664296"/>
          </a:xfrm>
        </p:grpSpPr>
        <p:sp>
          <p:nvSpPr>
            <p:cNvPr id="17" name="Rounded Rectangle 16"/>
            <p:cNvSpPr/>
            <p:nvPr/>
          </p:nvSpPr>
          <p:spPr>
            <a:xfrm>
              <a:off x="179512" y="1484784"/>
              <a:ext cx="2019300" cy="266429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70C0"/>
              </a:solidFill>
            </a:ln>
            <a:effectLst>
              <a:outerShdw blurRad="165100" dist="139700" dir="2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lnSpc>
                  <a:spcPct val="80000"/>
                </a:lnSpc>
                <a:defRPr/>
              </a:pPr>
              <a:endParaRPr lang="en-AU">
                <a:solidFill>
                  <a:schemeClr val="tx1"/>
                </a:solidFill>
                <a:cs typeface="Arial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437618" y="2053406"/>
              <a:ext cx="1473211" cy="569658"/>
            </a:xfrm>
            <a:prstGeom prst="roundRect">
              <a:avLst/>
            </a:prstGeom>
            <a:gradFill flip="none" rotWithShape="1">
              <a:gsLst>
                <a:gs pos="0">
                  <a:srgbClr val="0070C0">
                    <a:tint val="66000"/>
                    <a:satMod val="160000"/>
                  </a:srgbClr>
                </a:gs>
                <a:gs pos="50000">
                  <a:srgbClr val="0070C0">
                    <a:tint val="44500"/>
                    <a:satMod val="160000"/>
                  </a:srgbClr>
                </a:gs>
                <a:gs pos="100000">
                  <a:srgbClr val="0070C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0070C0"/>
              </a:solidFill>
            </a:ln>
            <a:effectLst>
              <a:outerShdw blurRad="165100" dist="139700" dir="2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lnSpc>
                  <a:spcPct val="80000"/>
                </a:lnSpc>
                <a:defRPr/>
              </a:pPr>
              <a:r>
                <a:rPr lang="en-AU" b="1" dirty="0">
                  <a:solidFill>
                    <a:srgbClr val="0070C0"/>
                  </a:solidFill>
                  <a:cs typeface="Arial" pitchFamily="34" charset="0"/>
                </a:rPr>
                <a:t>Required Performance</a:t>
              </a:r>
            </a:p>
          </p:txBody>
        </p:sp>
        <p:cxnSp>
          <p:nvCxnSpPr>
            <p:cNvPr id="21" name="Straight Connector 20"/>
            <p:cNvCxnSpPr/>
            <p:nvPr/>
          </p:nvCxnSpPr>
          <p:spPr>
            <a:xfrm flipV="1">
              <a:off x="1174875" y="2678795"/>
              <a:ext cx="0" cy="727204"/>
            </a:xfrm>
            <a:prstGeom prst="line">
              <a:avLst/>
            </a:prstGeom>
            <a:ln w="38100">
              <a:solidFill>
                <a:schemeClr val="accent1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ounded Rectangle 21"/>
            <p:cNvSpPr/>
            <p:nvPr/>
          </p:nvSpPr>
          <p:spPr>
            <a:xfrm>
              <a:off x="437618" y="3435405"/>
              <a:ext cx="1473211" cy="569658"/>
            </a:xfrm>
            <a:prstGeom prst="roundRect">
              <a:avLst/>
            </a:prstGeom>
            <a:gradFill flip="none" rotWithShape="1">
              <a:gsLst>
                <a:gs pos="0">
                  <a:srgbClr val="0070C0">
                    <a:tint val="66000"/>
                    <a:satMod val="160000"/>
                  </a:srgbClr>
                </a:gs>
                <a:gs pos="50000">
                  <a:srgbClr val="0070C0">
                    <a:tint val="44500"/>
                    <a:satMod val="160000"/>
                  </a:srgbClr>
                </a:gs>
                <a:gs pos="100000">
                  <a:srgbClr val="0070C0">
                    <a:tint val="23500"/>
                    <a:satMod val="160000"/>
                  </a:srgbClr>
                </a:gs>
              </a:gsLst>
              <a:lin ang="5400000" scaled="1"/>
              <a:tileRect/>
            </a:gradFill>
            <a:ln>
              <a:solidFill>
                <a:srgbClr val="0070C0"/>
              </a:solidFill>
            </a:ln>
            <a:effectLst>
              <a:outerShdw blurRad="165100" dist="139700" dir="2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lnSpc>
                  <a:spcPct val="80000"/>
                </a:lnSpc>
                <a:defRPr/>
              </a:pPr>
              <a:r>
                <a:rPr lang="en-AU" dirty="0">
                  <a:solidFill>
                    <a:srgbClr val="0070C0"/>
                  </a:solidFill>
                  <a:cs typeface="Arial" pitchFamily="34" charset="0"/>
                </a:rPr>
                <a:t>Current Performance</a:t>
              </a:r>
            </a:p>
          </p:txBody>
        </p:sp>
        <p:sp>
          <p:nvSpPr>
            <p:cNvPr id="24619" name="TextBox 26"/>
            <p:cNvSpPr txBox="1">
              <a:spLocks noChangeArrowheads="1"/>
            </p:cNvSpPr>
            <p:nvPr/>
          </p:nvSpPr>
          <p:spPr bwMode="auto">
            <a:xfrm>
              <a:off x="179512" y="1557411"/>
              <a:ext cx="2019300" cy="492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342900" indent="-342900"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>
                <a:lnSpc>
                  <a:spcPct val="80000"/>
                </a:lnSpc>
                <a:spcBef>
                  <a:spcPct val="0"/>
                </a:spcBef>
                <a:spcAft>
                  <a:spcPts val="400"/>
                </a:spcAft>
                <a:buFontTx/>
                <a:buNone/>
              </a:pPr>
              <a:r>
                <a:rPr lang="en-AU" sz="1400">
                  <a:solidFill>
                    <a:srgbClr val="002060"/>
                  </a:solidFill>
                </a:rPr>
                <a:t>Competencies</a:t>
              </a:r>
            </a:p>
            <a:p>
              <a:pPr algn="ctr" eaLnBrk="1" hangingPunct="1">
                <a:lnSpc>
                  <a:spcPct val="80000"/>
                </a:lnSpc>
                <a:spcBef>
                  <a:spcPct val="0"/>
                </a:spcBef>
                <a:spcAft>
                  <a:spcPts val="400"/>
                </a:spcAft>
                <a:buFontTx/>
                <a:buNone/>
              </a:pPr>
              <a:r>
                <a:rPr lang="en-AU" sz="1400">
                  <a:solidFill>
                    <a:srgbClr val="002060"/>
                  </a:solidFill>
                </a:rPr>
                <a:t>Performance criteria</a:t>
              </a: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3203575" y="1116013"/>
            <a:ext cx="5616575" cy="5116512"/>
            <a:chOff x="2545817" y="1514947"/>
            <a:chExt cx="4895650" cy="5658432"/>
          </a:xfrm>
        </p:grpSpPr>
        <p:sp>
          <p:nvSpPr>
            <p:cNvPr id="8" name="Freeform 7"/>
            <p:cNvSpPr/>
            <p:nvPr/>
          </p:nvSpPr>
          <p:spPr>
            <a:xfrm>
              <a:off x="2555504" y="1841496"/>
              <a:ext cx="4814009" cy="835685"/>
            </a:xfrm>
            <a:custGeom>
              <a:avLst/>
              <a:gdLst>
                <a:gd name="connsiteX0" fmla="*/ 0 w 6096000"/>
                <a:gd name="connsiteY0" fmla="*/ 0 h 961129"/>
                <a:gd name="connsiteX1" fmla="*/ 6096000 w 6096000"/>
                <a:gd name="connsiteY1" fmla="*/ 0 h 961129"/>
                <a:gd name="connsiteX2" fmla="*/ 6096000 w 6096000"/>
                <a:gd name="connsiteY2" fmla="*/ 961129 h 961129"/>
                <a:gd name="connsiteX3" fmla="*/ 0 w 6096000"/>
                <a:gd name="connsiteY3" fmla="*/ 961129 h 961129"/>
                <a:gd name="connsiteX4" fmla="*/ 0 w 6096000"/>
                <a:gd name="connsiteY4" fmla="*/ 0 h 961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961129">
                  <a:moveTo>
                    <a:pt x="0" y="0"/>
                  </a:moveTo>
                  <a:lnTo>
                    <a:pt x="6096000" y="0"/>
                  </a:lnTo>
                  <a:lnTo>
                    <a:pt x="6096000" y="961129"/>
                  </a:lnTo>
                  <a:lnTo>
                    <a:pt x="0" y="96112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1353820" rIns="473117" bIns="462280" spcCol="1270"/>
            <a:lstStyle/>
            <a:p>
              <a:pPr eaLnBrk="1" hangingPunct="1">
                <a:defRPr/>
              </a:pPr>
              <a:endParaRPr lang="en-AU" dirty="0">
                <a:solidFill>
                  <a:schemeClr val="tx1"/>
                </a:solidFill>
              </a:endParaRPr>
            </a:p>
          </p:txBody>
        </p:sp>
        <p:sp>
          <p:nvSpPr>
            <p:cNvPr id="10" name="Freeform 9"/>
            <p:cNvSpPr/>
            <p:nvPr/>
          </p:nvSpPr>
          <p:spPr>
            <a:xfrm>
              <a:off x="2753101" y="1514947"/>
              <a:ext cx="2277432" cy="645719"/>
            </a:xfrm>
            <a:custGeom>
              <a:avLst/>
              <a:gdLst>
                <a:gd name="connsiteX0" fmla="*/ 0 w 2106930"/>
                <a:gd name="connsiteY0" fmla="*/ 122454 h 734708"/>
                <a:gd name="connsiteX1" fmla="*/ 122454 w 2106930"/>
                <a:gd name="connsiteY1" fmla="*/ 0 h 734708"/>
                <a:gd name="connsiteX2" fmla="*/ 1984476 w 2106930"/>
                <a:gd name="connsiteY2" fmla="*/ 0 h 734708"/>
                <a:gd name="connsiteX3" fmla="*/ 2106930 w 2106930"/>
                <a:gd name="connsiteY3" fmla="*/ 122454 h 734708"/>
                <a:gd name="connsiteX4" fmla="*/ 2106930 w 2106930"/>
                <a:gd name="connsiteY4" fmla="*/ 612254 h 734708"/>
                <a:gd name="connsiteX5" fmla="*/ 1984476 w 2106930"/>
                <a:gd name="connsiteY5" fmla="*/ 734708 h 734708"/>
                <a:gd name="connsiteX6" fmla="*/ 122454 w 2106930"/>
                <a:gd name="connsiteY6" fmla="*/ 734708 h 734708"/>
                <a:gd name="connsiteX7" fmla="*/ 0 w 2106930"/>
                <a:gd name="connsiteY7" fmla="*/ 612254 h 734708"/>
                <a:gd name="connsiteX8" fmla="*/ 0 w 2106930"/>
                <a:gd name="connsiteY8" fmla="*/ 122454 h 7347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06930" h="734708">
                  <a:moveTo>
                    <a:pt x="0" y="122454"/>
                  </a:moveTo>
                  <a:cubicBezTo>
                    <a:pt x="0" y="54825"/>
                    <a:pt x="54825" y="0"/>
                    <a:pt x="122454" y="0"/>
                  </a:cubicBezTo>
                  <a:lnTo>
                    <a:pt x="1984476" y="0"/>
                  </a:lnTo>
                  <a:cubicBezTo>
                    <a:pt x="2052105" y="0"/>
                    <a:pt x="2106930" y="54825"/>
                    <a:pt x="2106930" y="122454"/>
                  </a:cubicBezTo>
                  <a:lnTo>
                    <a:pt x="2106930" y="612254"/>
                  </a:lnTo>
                  <a:cubicBezTo>
                    <a:pt x="2106930" y="679883"/>
                    <a:pt x="2052105" y="734708"/>
                    <a:pt x="1984476" y="734708"/>
                  </a:cubicBezTo>
                  <a:lnTo>
                    <a:pt x="122454" y="734708"/>
                  </a:lnTo>
                  <a:cubicBezTo>
                    <a:pt x="54825" y="734708"/>
                    <a:pt x="0" y="679883"/>
                    <a:pt x="0" y="612254"/>
                  </a:cubicBezTo>
                  <a:lnTo>
                    <a:pt x="0" y="122454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3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7155" tIns="35865" rIns="197155" bIns="35865" spcCol="1270" anchor="ctr"/>
            <a:lstStyle/>
            <a:p>
              <a:pPr defTabSz="1244600" eaLnBrk="1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2800" dirty="0"/>
                <a:t>Abilities</a:t>
              </a:r>
              <a:endParaRPr lang="en-AU" sz="3900" dirty="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2555504" y="3270588"/>
              <a:ext cx="4814009" cy="860264"/>
            </a:xfrm>
            <a:custGeom>
              <a:avLst/>
              <a:gdLst>
                <a:gd name="connsiteX0" fmla="*/ 0 w 6096000"/>
                <a:gd name="connsiteY0" fmla="*/ 0 h 988320"/>
                <a:gd name="connsiteX1" fmla="*/ 6096000 w 6096000"/>
                <a:gd name="connsiteY1" fmla="*/ 0 h 988320"/>
                <a:gd name="connsiteX2" fmla="*/ 6096000 w 6096000"/>
                <a:gd name="connsiteY2" fmla="*/ 988320 h 988320"/>
                <a:gd name="connsiteX3" fmla="*/ 0 w 6096000"/>
                <a:gd name="connsiteY3" fmla="*/ 988320 h 988320"/>
                <a:gd name="connsiteX4" fmla="*/ 0 w 6096000"/>
                <a:gd name="connsiteY4" fmla="*/ 0 h 988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988320">
                  <a:moveTo>
                    <a:pt x="0" y="0"/>
                  </a:moveTo>
                  <a:lnTo>
                    <a:pt x="6096000" y="0"/>
                  </a:lnTo>
                  <a:lnTo>
                    <a:pt x="6096000" y="988320"/>
                  </a:lnTo>
                  <a:lnTo>
                    <a:pt x="0" y="988320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1">
              <a:schemeClr val="accent2">
                <a:hueOff val="2340759"/>
                <a:satOff val="-2919"/>
                <a:lumOff val="686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473117" tIns="1353820" rIns="473117" bIns="462280" spcCol="1270"/>
            <a:lstStyle/>
            <a:p>
              <a:pPr marL="285750" lvl="1" indent="-285750" defTabSz="2889250" eaLnBrk="1" hangingPunct="1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endParaRPr lang="en-AU" sz="6500" dirty="0"/>
            </a:p>
          </p:txBody>
        </p:sp>
        <p:sp>
          <p:nvSpPr>
            <p:cNvPr id="14" name="Freeform 13"/>
            <p:cNvSpPr/>
            <p:nvPr/>
          </p:nvSpPr>
          <p:spPr>
            <a:xfrm>
              <a:off x="2753102" y="2932744"/>
              <a:ext cx="2231998" cy="663477"/>
            </a:xfrm>
            <a:custGeom>
              <a:avLst/>
              <a:gdLst>
                <a:gd name="connsiteX0" fmla="*/ 0 w 2064898"/>
                <a:gd name="connsiteY0" fmla="*/ 125821 h 754913"/>
                <a:gd name="connsiteX1" fmla="*/ 125821 w 2064898"/>
                <a:gd name="connsiteY1" fmla="*/ 0 h 754913"/>
                <a:gd name="connsiteX2" fmla="*/ 1939077 w 2064898"/>
                <a:gd name="connsiteY2" fmla="*/ 0 h 754913"/>
                <a:gd name="connsiteX3" fmla="*/ 2064898 w 2064898"/>
                <a:gd name="connsiteY3" fmla="*/ 125821 h 754913"/>
                <a:gd name="connsiteX4" fmla="*/ 2064898 w 2064898"/>
                <a:gd name="connsiteY4" fmla="*/ 629092 h 754913"/>
                <a:gd name="connsiteX5" fmla="*/ 1939077 w 2064898"/>
                <a:gd name="connsiteY5" fmla="*/ 754913 h 754913"/>
                <a:gd name="connsiteX6" fmla="*/ 125821 w 2064898"/>
                <a:gd name="connsiteY6" fmla="*/ 754913 h 754913"/>
                <a:gd name="connsiteX7" fmla="*/ 0 w 2064898"/>
                <a:gd name="connsiteY7" fmla="*/ 629092 h 754913"/>
                <a:gd name="connsiteX8" fmla="*/ 0 w 2064898"/>
                <a:gd name="connsiteY8" fmla="*/ 125821 h 754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64898" h="754913">
                  <a:moveTo>
                    <a:pt x="0" y="125821"/>
                  </a:moveTo>
                  <a:cubicBezTo>
                    <a:pt x="0" y="56332"/>
                    <a:pt x="56332" y="0"/>
                    <a:pt x="125821" y="0"/>
                  </a:cubicBezTo>
                  <a:lnTo>
                    <a:pt x="1939077" y="0"/>
                  </a:lnTo>
                  <a:cubicBezTo>
                    <a:pt x="2008566" y="0"/>
                    <a:pt x="2064898" y="56332"/>
                    <a:pt x="2064898" y="125821"/>
                  </a:cubicBezTo>
                  <a:lnTo>
                    <a:pt x="2064898" y="629092"/>
                  </a:lnTo>
                  <a:cubicBezTo>
                    <a:pt x="2064898" y="698581"/>
                    <a:pt x="2008566" y="754913"/>
                    <a:pt x="1939077" y="754913"/>
                  </a:cubicBezTo>
                  <a:lnTo>
                    <a:pt x="125821" y="754913"/>
                  </a:lnTo>
                  <a:cubicBezTo>
                    <a:pt x="56332" y="754913"/>
                    <a:pt x="0" y="698581"/>
                    <a:pt x="0" y="629092"/>
                  </a:cubicBezTo>
                  <a:lnTo>
                    <a:pt x="0" y="125821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2340759"/>
                <a:satOff val="-2919"/>
                <a:lumOff val="686"/>
                <a:alphaOff val="0"/>
              </a:schemeClr>
            </a:fillRef>
            <a:effectRef idx="3">
              <a:schemeClr val="accent2">
                <a:hueOff val="2340759"/>
                <a:satOff val="-2919"/>
                <a:lumOff val="686"/>
                <a:alphaOff val="0"/>
              </a:schemeClr>
            </a:effectRef>
            <a:fontRef idx="minor">
              <a:schemeClr val="lt1"/>
            </a:fontRef>
          </p:style>
          <p:txBody>
            <a:bodyPr lIns="198142" tIns="36852" rIns="198142" bIns="36852" spcCol="1270" anchor="ctr"/>
            <a:lstStyle/>
            <a:p>
              <a:pPr defTabSz="1244600" eaLnBrk="1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2800" dirty="0"/>
                <a:t>Systems 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555504" y="4718992"/>
              <a:ext cx="4814009" cy="775994"/>
            </a:xfrm>
            <a:prstGeom prst="rect">
              <a:avLst/>
            </a:prstGeom>
          </p:spPr>
          <p:style>
            <a:lnRef idx="1">
              <a:schemeClr val="accent2">
                <a:hueOff val="4681519"/>
                <a:satOff val="-5839"/>
                <a:lumOff val="1373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2753102" y="4390745"/>
              <a:ext cx="2200679" cy="665720"/>
            </a:xfrm>
            <a:custGeom>
              <a:avLst/>
              <a:gdLst>
                <a:gd name="connsiteX0" fmla="*/ 0 w 2035923"/>
                <a:gd name="connsiteY0" fmla="*/ 126247 h 757465"/>
                <a:gd name="connsiteX1" fmla="*/ 126247 w 2035923"/>
                <a:gd name="connsiteY1" fmla="*/ 0 h 757465"/>
                <a:gd name="connsiteX2" fmla="*/ 1909676 w 2035923"/>
                <a:gd name="connsiteY2" fmla="*/ 0 h 757465"/>
                <a:gd name="connsiteX3" fmla="*/ 2035923 w 2035923"/>
                <a:gd name="connsiteY3" fmla="*/ 126247 h 757465"/>
                <a:gd name="connsiteX4" fmla="*/ 2035923 w 2035923"/>
                <a:gd name="connsiteY4" fmla="*/ 631218 h 757465"/>
                <a:gd name="connsiteX5" fmla="*/ 1909676 w 2035923"/>
                <a:gd name="connsiteY5" fmla="*/ 757465 h 757465"/>
                <a:gd name="connsiteX6" fmla="*/ 126247 w 2035923"/>
                <a:gd name="connsiteY6" fmla="*/ 757465 h 757465"/>
                <a:gd name="connsiteX7" fmla="*/ 0 w 2035923"/>
                <a:gd name="connsiteY7" fmla="*/ 631218 h 757465"/>
                <a:gd name="connsiteX8" fmla="*/ 0 w 2035923"/>
                <a:gd name="connsiteY8" fmla="*/ 126247 h 75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35923" h="757465">
                  <a:moveTo>
                    <a:pt x="0" y="126247"/>
                  </a:moveTo>
                  <a:cubicBezTo>
                    <a:pt x="0" y="56523"/>
                    <a:pt x="56523" y="0"/>
                    <a:pt x="126247" y="0"/>
                  </a:cubicBezTo>
                  <a:lnTo>
                    <a:pt x="1909676" y="0"/>
                  </a:lnTo>
                  <a:cubicBezTo>
                    <a:pt x="1979400" y="0"/>
                    <a:pt x="2035923" y="56523"/>
                    <a:pt x="2035923" y="126247"/>
                  </a:cubicBezTo>
                  <a:lnTo>
                    <a:pt x="2035923" y="631218"/>
                  </a:lnTo>
                  <a:cubicBezTo>
                    <a:pt x="2035923" y="700942"/>
                    <a:pt x="1979400" y="757465"/>
                    <a:pt x="1909676" y="757465"/>
                  </a:cubicBezTo>
                  <a:lnTo>
                    <a:pt x="126247" y="757465"/>
                  </a:lnTo>
                  <a:cubicBezTo>
                    <a:pt x="56523" y="757465"/>
                    <a:pt x="0" y="700942"/>
                    <a:pt x="0" y="631218"/>
                  </a:cubicBezTo>
                  <a:lnTo>
                    <a:pt x="0" y="126247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3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lt1"/>
            </a:fontRef>
          </p:style>
          <p:txBody>
            <a:bodyPr lIns="198266" tIns="36976" rIns="198266" bIns="36976" spcCol="1270" anchor="ctr"/>
            <a:lstStyle/>
            <a:p>
              <a:pPr defTabSz="1244600" eaLnBrk="1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2800" dirty="0"/>
                <a:t>Management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3131839" y="2322005"/>
              <a:ext cx="4237619" cy="475717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>
                <a:defRPr lang="en-US"/>
              </a:defPPr>
              <a:lvl1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 sz="2000" b="1"/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 eaLnBrk="1" hangingPunct="1">
                <a:defRPr/>
              </a:pPr>
              <a:r>
                <a:rPr lang="en-AU" b="0" dirty="0" smtClean="0">
                  <a:solidFill>
                    <a:schemeClr val="tx1"/>
                  </a:solidFill>
                </a:rPr>
                <a:t>Conduct competency based training</a:t>
              </a:r>
              <a:endParaRPr lang="en-AU" b="0" dirty="0">
                <a:solidFill>
                  <a:schemeClr val="tx1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131840" y="3667444"/>
              <a:ext cx="4228239" cy="403714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>
                <a:defRPr lang="en-US"/>
              </a:defPPr>
              <a:lvl1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 sz="2000" b="1"/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 eaLnBrk="1" hangingPunct="1">
                <a:defRPr/>
              </a:pPr>
              <a:r>
                <a:rPr lang="en-AU" b="0" dirty="0" smtClean="0">
                  <a:solidFill>
                    <a:schemeClr val="tx1"/>
                  </a:solidFill>
                </a:rPr>
                <a:t>Redesign hardware, software or procedures</a:t>
              </a:r>
              <a:endParaRPr lang="en-AU" b="0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131841" y="5136095"/>
              <a:ext cx="4309626" cy="398161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>
                <a:defRPr lang="en-US"/>
              </a:defPPr>
              <a:lvl1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 sz="2000" b="1"/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 eaLnBrk="1" hangingPunct="1">
                <a:spcAft>
                  <a:spcPts val="600"/>
                </a:spcAft>
                <a:defRPr/>
              </a:pPr>
              <a:r>
                <a:rPr lang="en-AU" b="0" dirty="0" smtClean="0">
                  <a:solidFill>
                    <a:schemeClr val="tx1"/>
                  </a:solidFill>
                </a:rPr>
                <a:t>Lack of leadership and direction</a:t>
              </a:r>
              <a:endParaRPr lang="en-AU" b="0" dirty="0"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2545817" y="6153352"/>
              <a:ext cx="4814010" cy="1009493"/>
            </a:xfrm>
            <a:prstGeom prst="rect">
              <a:avLst/>
            </a:prstGeom>
          </p:spPr>
          <p:style>
            <a:lnRef idx="1">
              <a:schemeClr val="accent2">
                <a:hueOff val="4681519"/>
                <a:satOff val="-5839"/>
                <a:lumOff val="1373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2743143" y="5824119"/>
              <a:ext cx="2200679" cy="665720"/>
            </a:xfrm>
            <a:custGeom>
              <a:avLst/>
              <a:gdLst>
                <a:gd name="connsiteX0" fmla="*/ 0 w 2035923"/>
                <a:gd name="connsiteY0" fmla="*/ 126247 h 757465"/>
                <a:gd name="connsiteX1" fmla="*/ 126247 w 2035923"/>
                <a:gd name="connsiteY1" fmla="*/ 0 h 757465"/>
                <a:gd name="connsiteX2" fmla="*/ 1909676 w 2035923"/>
                <a:gd name="connsiteY2" fmla="*/ 0 h 757465"/>
                <a:gd name="connsiteX3" fmla="*/ 2035923 w 2035923"/>
                <a:gd name="connsiteY3" fmla="*/ 126247 h 757465"/>
                <a:gd name="connsiteX4" fmla="*/ 2035923 w 2035923"/>
                <a:gd name="connsiteY4" fmla="*/ 631218 h 757465"/>
                <a:gd name="connsiteX5" fmla="*/ 1909676 w 2035923"/>
                <a:gd name="connsiteY5" fmla="*/ 757465 h 757465"/>
                <a:gd name="connsiteX6" fmla="*/ 126247 w 2035923"/>
                <a:gd name="connsiteY6" fmla="*/ 757465 h 757465"/>
                <a:gd name="connsiteX7" fmla="*/ 0 w 2035923"/>
                <a:gd name="connsiteY7" fmla="*/ 631218 h 757465"/>
                <a:gd name="connsiteX8" fmla="*/ 0 w 2035923"/>
                <a:gd name="connsiteY8" fmla="*/ 126247 h 757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035923" h="757465">
                  <a:moveTo>
                    <a:pt x="0" y="126247"/>
                  </a:moveTo>
                  <a:cubicBezTo>
                    <a:pt x="0" y="56523"/>
                    <a:pt x="56523" y="0"/>
                    <a:pt x="126247" y="0"/>
                  </a:cubicBezTo>
                  <a:lnTo>
                    <a:pt x="1909676" y="0"/>
                  </a:lnTo>
                  <a:cubicBezTo>
                    <a:pt x="1979400" y="0"/>
                    <a:pt x="2035923" y="56523"/>
                    <a:pt x="2035923" y="126247"/>
                  </a:cubicBezTo>
                  <a:lnTo>
                    <a:pt x="2035923" y="631218"/>
                  </a:lnTo>
                  <a:cubicBezTo>
                    <a:pt x="2035923" y="700942"/>
                    <a:pt x="1979400" y="757465"/>
                    <a:pt x="1909676" y="757465"/>
                  </a:cubicBezTo>
                  <a:lnTo>
                    <a:pt x="126247" y="757465"/>
                  </a:lnTo>
                  <a:cubicBezTo>
                    <a:pt x="56523" y="757465"/>
                    <a:pt x="0" y="700942"/>
                    <a:pt x="0" y="631218"/>
                  </a:cubicBezTo>
                  <a:lnTo>
                    <a:pt x="0" y="126247"/>
                  </a:lnTo>
                  <a:close/>
                </a:path>
              </a:pathLst>
            </a:cu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4681519"/>
                <a:satOff val="-5839"/>
                <a:lumOff val="1373"/>
                <a:alphaOff val="0"/>
              </a:schemeClr>
            </a:fillRef>
            <a:effectRef idx="3">
              <a:schemeClr val="accent2">
                <a:hueOff val="4681519"/>
                <a:satOff val="-5839"/>
                <a:lumOff val="1373"/>
                <a:alphaOff val="0"/>
              </a:schemeClr>
            </a:effectRef>
            <a:fontRef idx="minor">
              <a:schemeClr val="lt1"/>
            </a:fontRef>
          </p:style>
          <p:txBody>
            <a:bodyPr lIns="198266" tIns="36976" rIns="198266" bIns="36976" spcCol="1270" anchor="ctr"/>
            <a:lstStyle/>
            <a:p>
              <a:pPr defTabSz="1244600" eaLnBrk="1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AU" sz="2800" dirty="0"/>
                <a:t>Motivation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121881" y="6573309"/>
              <a:ext cx="4309626" cy="600070"/>
            </a:xfrm>
            <a:prstGeom prst="rect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glow" dir="t">
                <a:rot lat="0" lon="0" rev="14100000"/>
              </a:lightRig>
            </a:scene3d>
            <a:sp3d prstMaterial="softEdge">
              <a:bevelT w="1270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>
              <a:defPPr>
                <a:defRPr lang="en-US"/>
              </a:defPPr>
              <a:lvl1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 sz="2000" b="1"/>
              </a:lvl1pPr>
              <a:lvl2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2pPr>
              <a:lvl3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3pPr>
              <a:lvl4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4pPr>
              <a:lvl5pPr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lt1"/>
                  </a:solidFill>
                </a:defRPr>
              </a:lvl5pPr>
              <a:lvl6pPr>
                <a:defRPr>
                  <a:solidFill>
                    <a:schemeClr val="lt1"/>
                  </a:solidFill>
                </a:defRPr>
              </a:lvl6pPr>
              <a:lvl7pPr>
                <a:defRPr>
                  <a:solidFill>
                    <a:schemeClr val="lt1"/>
                  </a:solidFill>
                </a:defRPr>
              </a:lvl7pPr>
              <a:lvl8pPr>
                <a:defRPr>
                  <a:solidFill>
                    <a:schemeClr val="lt1"/>
                  </a:solidFill>
                </a:defRPr>
              </a:lvl8pPr>
              <a:lvl9pPr>
                <a:defRPr>
                  <a:solidFill>
                    <a:schemeClr val="lt1"/>
                  </a:solidFill>
                </a:defRPr>
              </a:lvl9pPr>
            </a:lstStyle>
            <a:p>
              <a:pPr algn="l" eaLnBrk="1" hangingPunct="1">
                <a:spcAft>
                  <a:spcPts val="600"/>
                </a:spcAft>
                <a:defRPr/>
              </a:pPr>
              <a:r>
                <a:rPr lang="en-AU" b="0" dirty="0" smtClean="0">
                  <a:solidFill>
                    <a:schemeClr val="tx1"/>
                  </a:solidFill>
                </a:rPr>
                <a:t>Organisational, management, personal, relationships, awareness of needs</a:t>
              </a:r>
              <a:endParaRPr lang="en-AU" b="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901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9" descr="Learning and training frameworks 20 [Compatibility Mode] - Microsoft PowerPoint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81" t="16879" r="2051" b="5399"/>
          <a:stretch>
            <a:fillRect/>
          </a:stretch>
        </p:blipFill>
        <p:spPr bwMode="auto">
          <a:xfrm>
            <a:off x="2005013" y="261938"/>
            <a:ext cx="5087937" cy="37433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138988" y="2306638"/>
            <a:ext cx="2005012" cy="1119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b="1" dirty="0">
                <a:cs typeface="Arial" charset="0"/>
              </a:rPr>
              <a:t>Feedback on progress </a:t>
            </a:r>
          </a:p>
          <a:p>
            <a:pPr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>
                <a:cs typeface="Arial" charset="0"/>
              </a:rPr>
              <a:t>(= formative assessment)</a:t>
            </a:r>
          </a:p>
          <a:p>
            <a:pPr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b="1" dirty="0">
                <a:cs typeface="Arial" charset="0"/>
              </a:rPr>
              <a:t>Final</a:t>
            </a:r>
            <a:r>
              <a:rPr lang="en-AU" sz="1050" dirty="0">
                <a:cs typeface="Arial" charset="0"/>
              </a:rPr>
              <a:t> (= summative)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AU" sz="1050" dirty="0">
                <a:cs typeface="Arial" charset="0"/>
              </a:rPr>
              <a:t>Against required performance – match conditions closely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AU" sz="1050" dirty="0">
                <a:cs typeface="Arial" charset="0"/>
              </a:rPr>
              <a:t>Authentic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2005013" y="1770063"/>
            <a:ext cx="574675" cy="7874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3" name="TextBox 8"/>
          <p:cNvSpPr txBox="1">
            <a:spLocks noChangeArrowheads="1"/>
          </p:cNvSpPr>
          <p:nvPr/>
        </p:nvSpPr>
        <p:spPr bwMode="auto">
          <a:xfrm>
            <a:off x="865188" y="1538288"/>
            <a:ext cx="1295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 smtClean="0"/>
              <a:t>Provides structure</a:t>
            </a:r>
          </a:p>
        </p:txBody>
      </p:sp>
      <p:cxnSp>
        <p:nvCxnSpPr>
          <p:cNvPr id="10" name="Straight Connector 9"/>
          <p:cNvCxnSpPr>
            <a:endCxn id="7180" idx="1"/>
          </p:cNvCxnSpPr>
          <p:nvPr/>
        </p:nvCxnSpPr>
        <p:spPr>
          <a:xfrm flipV="1">
            <a:off x="4833938" y="954088"/>
            <a:ext cx="25400" cy="2222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5" name="Rectangle 4"/>
          <p:cNvSpPr>
            <a:spLocks noChangeArrowheads="1"/>
          </p:cNvSpPr>
          <p:nvPr/>
        </p:nvSpPr>
        <p:spPr bwMode="auto">
          <a:xfrm>
            <a:off x="6691313" y="5189538"/>
            <a:ext cx="20986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>
                <a:cs typeface="Arial" charset="0"/>
              </a:rPr>
              <a:t>Recognition of prior competence = current performance</a:t>
            </a:r>
          </a:p>
        </p:txBody>
      </p:sp>
      <p:cxnSp>
        <p:nvCxnSpPr>
          <p:cNvPr id="13" name="Straight Connector 12"/>
          <p:cNvCxnSpPr/>
          <p:nvPr/>
        </p:nvCxnSpPr>
        <p:spPr>
          <a:xfrm flipH="1" flipV="1">
            <a:off x="5843588" y="3487738"/>
            <a:ext cx="847725" cy="17018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427538" y="3609975"/>
            <a:ext cx="119062" cy="7842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8" name="Rectangle 4"/>
          <p:cNvSpPr>
            <a:spLocks noChangeArrowheads="1"/>
          </p:cNvSpPr>
          <p:nvPr/>
        </p:nvSpPr>
        <p:spPr bwMode="auto">
          <a:xfrm>
            <a:off x="3984625" y="4394200"/>
            <a:ext cx="260350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 dirty="0">
                <a:cs typeface="Arial" charset="0"/>
              </a:rPr>
              <a:t>Metacognition – learning </a:t>
            </a:r>
            <a:r>
              <a:rPr lang="en-AU" sz="1050" dirty="0" err="1">
                <a:cs typeface="Arial" charset="0"/>
              </a:rPr>
              <a:t>wareness</a:t>
            </a:r>
            <a:endParaRPr lang="en-AU" sz="1050" dirty="0">
              <a:cs typeface="Arial" charset="0"/>
            </a:endParaRP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 dirty="0">
                <a:cs typeface="Arial" charset="0"/>
              </a:rPr>
              <a:t>Awareness of learning approach and effectiveness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 dirty="0">
                <a:cs typeface="Arial" charset="0"/>
              </a:rPr>
              <a:t>Learning velocity / flow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 dirty="0">
                <a:cs typeface="Arial" charset="0"/>
              </a:rPr>
              <a:t>Learning awareness / consciousness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 dirty="0">
                <a:cs typeface="Arial" charset="0"/>
              </a:rPr>
              <a:t>Getting off the OK plateau to improve learning effectiveness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 dirty="0">
                <a:cs typeface="Arial" charset="0"/>
              </a:rPr>
              <a:t>Language 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 dirty="0">
                <a:cs typeface="Arial" charset="0"/>
              </a:rPr>
              <a:t>Abilities/limitations that affect learning, </a:t>
            </a:r>
            <a:r>
              <a:rPr lang="en-AU" sz="1050" dirty="0" err="1">
                <a:cs typeface="Arial" charset="0"/>
              </a:rPr>
              <a:t>eg</a:t>
            </a:r>
            <a:r>
              <a:rPr lang="en-AU" sz="1050" dirty="0">
                <a:cs typeface="Arial" charset="0"/>
              </a:rPr>
              <a:t> vision, colour blindness, dyslexia, skills with tools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 dirty="0">
                <a:cs typeface="Arial" charset="0"/>
              </a:rPr>
              <a:t>Alertness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 dirty="0">
                <a:cs typeface="Arial" charset="0"/>
              </a:rPr>
              <a:t>Confidence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5738" y="3906838"/>
            <a:ext cx="2005012" cy="1695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b="1" dirty="0">
                <a:cs typeface="Arial" charset="0"/>
              </a:rPr>
              <a:t>Informal</a:t>
            </a:r>
            <a:endParaRPr lang="en-AU" sz="1050" dirty="0">
              <a:cs typeface="Arial" charset="0"/>
            </a:endParaRPr>
          </a:p>
          <a:p>
            <a:pPr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>
                <a:cs typeface="Arial" charset="0"/>
              </a:rPr>
              <a:t>I want or need to do X (that I can’t do now)</a:t>
            </a:r>
          </a:p>
          <a:p>
            <a:pPr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b="1" dirty="0">
                <a:cs typeface="Arial" charset="0"/>
              </a:rPr>
              <a:t>Formal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AU" sz="1050" dirty="0">
                <a:cs typeface="Arial" charset="0"/>
              </a:rPr>
              <a:t>Needs analysis or awareness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AU" sz="1050" dirty="0">
                <a:cs typeface="Arial" charset="0"/>
              </a:rPr>
              <a:t>Needs specification, </a:t>
            </a:r>
            <a:r>
              <a:rPr lang="en-AU" sz="1050" dirty="0" err="1">
                <a:cs typeface="Arial" charset="0"/>
              </a:rPr>
              <a:t>eg</a:t>
            </a:r>
            <a:r>
              <a:rPr lang="en-AU" sz="1050" dirty="0">
                <a:cs typeface="Arial" charset="0"/>
              </a:rPr>
              <a:t>, new skill or procedure required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AU" sz="1050" dirty="0">
                <a:cs typeface="Arial" charset="0"/>
              </a:rPr>
              <a:t>Job requirements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pitchFamily="34" charset="0"/>
              <a:buChar char="•"/>
              <a:defRPr/>
            </a:pPr>
            <a:r>
              <a:rPr lang="en-AU" sz="1050" dirty="0">
                <a:cs typeface="Arial" charset="0"/>
              </a:rPr>
              <a:t>Organisation’s needs</a:t>
            </a:r>
          </a:p>
        </p:txBody>
      </p:sp>
      <p:sp>
        <p:nvSpPr>
          <p:cNvPr id="7180" name="TextBox 19"/>
          <p:cNvSpPr txBox="1">
            <a:spLocks noChangeArrowheads="1"/>
          </p:cNvSpPr>
          <p:nvPr/>
        </p:nvSpPr>
        <p:spPr bwMode="auto">
          <a:xfrm>
            <a:off x="4859338" y="755650"/>
            <a:ext cx="100806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smtClean="0"/>
              <a:t>On-the-job performance</a:t>
            </a:r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5148263" y="1171575"/>
            <a:ext cx="1819275" cy="90328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82" name="TextBox 21"/>
          <p:cNvSpPr txBox="1">
            <a:spLocks noChangeArrowheads="1"/>
          </p:cNvSpPr>
          <p:nvPr/>
        </p:nvSpPr>
        <p:spPr bwMode="auto">
          <a:xfrm>
            <a:off x="6900863" y="774700"/>
            <a:ext cx="16795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smtClean="0"/>
              <a:t>Formal (structured) or informal</a:t>
            </a:r>
          </a:p>
        </p:txBody>
      </p:sp>
      <p:cxnSp>
        <p:nvCxnSpPr>
          <p:cNvPr id="24" name="Straight Connector 23"/>
          <p:cNvCxnSpPr/>
          <p:nvPr/>
        </p:nvCxnSpPr>
        <p:spPr>
          <a:xfrm flipV="1">
            <a:off x="827088" y="3487738"/>
            <a:ext cx="1752600" cy="38417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2843213" y="3098800"/>
            <a:ext cx="1008062" cy="10223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85" name="Rectangle 4"/>
          <p:cNvSpPr>
            <a:spLocks noChangeArrowheads="1"/>
          </p:cNvSpPr>
          <p:nvPr/>
        </p:nvSpPr>
        <p:spPr bwMode="auto">
          <a:xfrm>
            <a:off x="2339975" y="4106863"/>
            <a:ext cx="1579563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>
                <a:cs typeface="Arial" charset="0"/>
              </a:rPr>
              <a:t>Individual attributes and differences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>
                <a:cs typeface="Arial" charset="0"/>
              </a:rPr>
              <a:t>Need for learner to be active and in control of their learning</a:t>
            </a:r>
          </a:p>
          <a:p>
            <a:pPr marL="87313" indent="-87313">
              <a:lnSpc>
                <a:spcPct val="90000"/>
              </a:lnSpc>
              <a:spcAft>
                <a:spcPts val="300"/>
              </a:spcAft>
              <a:buFont typeface="Arial" charset="0"/>
              <a:buChar char="•"/>
              <a:defRPr/>
            </a:pPr>
            <a:r>
              <a:rPr lang="en-AU" sz="1050">
                <a:cs typeface="Arial" charset="0"/>
              </a:rPr>
              <a:t>culture</a:t>
            </a:r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6443663" y="2436813"/>
            <a:ext cx="801687" cy="48736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1373188" y="3097213"/>
            <a:ext cx="750887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89" name="TextBox 37"/>
          <p:cNvSpPr txBox="1">
            <a:spLocks noChangeArrowheads="1"/>
          </p:cNvSpPr>
          <p:nvPr/>
        </p:nvSpPr>
        <p:spPr bwMode="auto">
          <a:xfrm>
            <a:off x="144463" y="2830513"/>
            <a:ext cx="129540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smtClean="0"/>
              <a:t>Bloom’s taxonomy</a:t>
            </a:r>
          </a:p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smtClean="0"/>
              <a:t>Decision theory</a:t>
            </a:r>
          </a:p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smtClean="0"/>
              <a:t>Automaticity</a:t>
            </a:r>
          </a:p>
        </p:txBody>
      </p:sp>
      <p:sp>
        <p:nvSpPr>
          <p:cNvPr id="7190" name="TextBox 2"/>
          <p:cNvSpPr txBox="1">
            <a:spLocks noChangeArrowheads="1"/>
          </p:cNvSpPr>
          <p:nvPr/>
        </p:nvSpPr>
        <p:spPr bwMode="auto">
          <a:xfrm>
            <a:off x="7112000" y="1347788"/>
            <a:ext cx="19700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 smtClean="0"/>
              <a:t>Approach to learning</a:t>
            </a:r>
          </a:p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 smtClean="0"/>
              <a:t>- models, theories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V="1">
            <a:off x="6156325" y="1538288"/>
            <a:ext cx="955675" cy="8636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703388" y="2503488"/>
            <a:ext cx="876300" cy="42068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94" name="TextBox 8"/>
          <p:cNvSpPr txBox="1">
            <a:spLocks noChangeArrowheads="1"/>
          </p:cNvSpPr>
          <p:nvPr/>
        </p:nvSpPr>
        <p:spPr bwMode="auto">
          <a:xfrm>
            <a:off x="361950" y="2162175"/>
            <a:ext cx="1546225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smtClean="0"/>
              <a:t>Access to / delivery  of learning experiences and resources</a:t>
            </a:r>
          </a:p>
        </p:txBody>
      </p:sp>
      <p:sp>
        <p:nvSpPr>
          <p:cNvPr id="7195" name="TextBox 8"/>
          <p:cNvSpPr txBox="1">
            <a:spLocks noChangeArrowheads="1"/>
          </p:cNvSpPr>
          <p:nvPr/>
        </p:nvSpPr>
        <p:spPr bwMode="auto">
          <a:xfrm>
            <a:off x="179388" y="6545263"/>
            <a:ext cx="493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smtClean="0"/>
              <a:t>Provide tools and checklists for each component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44463" y="312738"/>
            <a:ext cx="1512887" cy="830262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sz="1600">
                <a:solidFill>
                  <a:srgbClr val="C00000"/>
                </a:solidFill>
              </a:rPr>
              <a:t>Just some of many extra points</a:t>
            </a:r>
          </a:p>
        </p:txBody>
      </p:sp>
      <p:cxnSp>
        <p:nvCxnSpPr>
          <p:cNvPr id="31" name="Straight Connector 30"/>
          <p:cNvCxnSpPr/>
          <p:nvPr/>
        </p:nvCxnSpPr>
        <p:spPr>
          <a:xfrm>
            <a:off x="2987675" y="1466850"/>
            <a:ext cx="715963" cy="7874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8"/>
          <p:cNvSpPr txBox="1">
            <a:spLocks noChangeArrowheads="1"/>
          </p:cNvSpPr>
          <p:nvPr/>
        </p:nvSpPr>
        <p:spPr bwMode="auto">
          <a:xfrm>
            <a:off x="1989138" y="1235075"/>
            <a:ext cx="12954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 smtClean="0"/>
              <a:t>Formal or informal</a:t>
            </a:r>
          </a:p>
        </p:txBody>
      </p:sp>
      <p:cxnSp>
        <p:nvCxnSpPr>
          <p:cNvPr id="34" name="Straight Connector 33"/>
          <p:cNvCxnSpPr/>
          <p:nvPr/>
        </p:nvCxnSpPr>
        <p:spPr>
          <a:xfrm flipV="1">
            <a:off x="6281738" y="663575"/>
            <a:ext cx="25400" cy="2222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9"/>
          <p:cNvSpPr txBox="1">
            <a:spLocks noChangeArrowheads="1"/>
          </p:cNvSpPr>
          <p:nvPr/>
        </p:nvSpPr>
        <p:spPr bwMode="auto">
          <a:xfrm>
            <a:off x="5867400" y="312738"/>
            <a:ext cx="12573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 smtClean="0"/>
              <a:t>Corporate learning environment</a:t>
            </a:r>
          </a:p>
        </p:txBody>
      </p:sp>
      <p:sp>
        <p:nvSpPr>
          <p:cNvPr id="38" name="TextBox 2"/>
          <p:cNvSpPr txBox="1">
            <a:spLocks noChangeArrowheads="1"/>
          </p:cNvSpPr>
          <p:nvPr/>
        </p:nvSpPr>
        <p:spPr bwMode="auto">
          <a:xfrm>
            <a:off x="7112000" y="1841500"/>
            <a:ext cx="1970088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 smtClean="0"/>
              <a:t>Practice the job tasks</a:t>
            </a:r>
          </a:p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 smtClean="0"/>
              <a:t>Consolidation and reinforcement</a:t>
            </a:r>
          </a:p>
        </p:txBody>
      </p:sp>
      <p:cxnSp>
        <p:nvCxnSpPr>
          <p:cNvPr id="39" name="Straight Connector 38"/>
          <p:cNvCxnSpPr>
            <a:endCxn id="38" idx="1"/>
          </p:cNvCxnSpPr>
          <p:nvPr/>
        </p:nvCxnSpPr>
        <p:spPr>
          <a:xfrm flipV="1">
            <a:off x="6267450" y="2052638"/>
            <a:ext cx="844550" cy="61118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46" idx="1"/>
          </p:cNvCxnSpPr>
          <p:nvPr/>
        </p:nvCxnSpPr>
        <p:spPr>
          <a:xfrm>
            <a:off x="6496050" y="3906838"/>
            <a:ext cx="615950" cy="66198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2"/>
          <p:cNvSpPr txBox="1">
            <a:spLocks noChangeArrowheads="1"/>
          </p:cNvSpPr>
          <p:nvPr/>
        </p:nvSpPr>
        <p:spPr bwMode="auto">
          <a:xfrm>
            <a:off x="7112000" y="4159250"/>
            <a:ext cx="1970088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 smtClean="0"/>
              <a:t>Evaluate all aspects of the learning during the learning process to enable adjustments and at the end to make it more effective next time</a:t>
            </a:r>
          </a:p>
        </p:txBody>
      </p:sp>
      <p:cxnSp>
        <p:nvCxnSpPr>
          <p:cNvPr id="50" name="Straight Connector 49"/>
          <p:cNvCxnSpPr/>
          <p:nvPr/>
        </p:nvCxnSpPr>
        <p:spPr>
          <a:xfrm>
            <a:off x="6496050" y="3113088"/>
            <a:ext cx="668338" cy="4635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2"/>
          <p:cNvSpPr txBox="1">
            <a:spLocks noChangeArrowheads="1"/>
          </p:cNvSpPr>
          <p:nvPr/>
        </p:nvSpPr>
        <p:spPr bwMode="auto">
          <a:xfrm>
            <a:off x="7112000" y="3457575"/>
            <a:ext cx="197008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  <a:defRPr/>
            </a:pPr>
            <a:r>
              <a:rPr lang="en-AU" sz="1050" dirty="0" smtClean="0"/>
              <a:t>Learning velocity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484313"/>
            <a:ext cx="5184775" cy="3889375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>
            <a:stCxn id="31" idx="1"/>
          </p:cNvCxnSpPr>
          <p:nvPr/>
        </p:nvCxnSpPr>
        <p:spPr>
          <a:xfrm flipV="1">
            <a:off x="6205538" y="1122363"/>
            <a:ext cx="738187" cy="379412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0" name="TextBox 21"/>
          <p:cNvSpPr txBox="1">
            <a:spLocks noChangeArrowheads="1"/>
          </p:cNvSpPr>
          <p:nvPr/>
        </p:nvSpPr>
        <p:spPr bwMode="auto">
          <a:xfrm>
            <a:off x="2873375" y="695325"/>
            <a:ext cx="263525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1100"/>
              <a:t>Trainers, subject experts, administration and management, IT support, d</a:t>
            </a:r>
            <a:r>
              <a:rPr lang="en-AU" sz="1100">
                <a:solidFill>
                  <a:srgbClr val="000000"/>
                </a:solidFill>
              </a:rPr>
              <a:t>esigners (instructional, visual), assessors</a:t>
            </a:r>
            <a:endParaRPr lang="en-AU" sz="1100"/>
          </a:p>
        </p:txBody>
      </p:sp>
      <p:sp>
        <p:nvSpPr>
          <p:cNvPr id="8" name="TextBox 2"/>
          <p:cNvSpPr txBox="1">
            <a:spLocks noChangeArrowheads="1"/>
          </p:cNvSpPr>
          <p:nvPr/>
        </p:nvSpPr>
        <p:spPr bwMode="auto">
          <a:xfrm>
            <a:off x="6923088" y="3789363"/>
            <a:ext cx="1970087" cy="407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100" dirty="0" smtClean="0"/>
              <a:t>Approach to learning</a:t>
            </a:r>
          </a:p>
          <a:p>
            <a:pPr marL="171450" indent="-77788" eaLnBrk="1" hangingPunct="1">
              <a:lnSpc>
                <a:spcPct val="8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AU" sz="1050" dirty="0" smtClean="0"/>
              <a:t>models, theories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5508625" y="3284538"/>
            <a:ext cx="1435100" cy="620712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3" name="TextBox 2"/>
          <p:cNvSpPr txBox="1">
            <a:spLocks noChangeArrowheads="1"/>
          </p:cNvSpPr>
          <p:nvPr/>
        </p:nvSpPr>
        <p:spPr bwMode="auto">
          <a:xfrm>
            <a:off x="5265738" y="5421313"/>
            <a:ext cx="197008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</a:pPr>
            <a:r>
              <a:rPr lang="en-AU" sz="1100"/>
              <a:t>= Traditional nomenclature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5321300" y="5348288"/>
            <a:ext cx="0" cy="21590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3924300" y="1171575"/>
            <a:ext cx="628650" cy="1058863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95275" y="2252663"/>
            <a:ext cx="2044700" cy="15097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defRPr/>
            </a:pPr>
            <a:r>
              <a:rPr lang="en-AU" sz="1100" dirty="0">
                <a:latin typeface="+mn-lt"/>
                <a:cs typeface="+mn-cs"/>
              </a:rPr>
              <a:t>Training needs analysis:</a:t>
            </a:r>
          </a:p>
          <a:p>
            <a:pPr marL="174625" indent="-84138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050" dirty="0">
                <a:latin typeface="+mn-lt"/>
                <a:cs typeface="+mn-cs"/>
              </a:rPr>
              <a:t>Organisation’s requirements</a:t>
            </a:r>
          </a:p>
          <a:p>
            <a:pPr marL="174625" indent="-84138" fontAlgn="auto">
              <a:lnSpc>
                <a:spcPct val="80000"/>
              </a:lnSpc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AU" sz="1050" dirty="0">
                <a:latin typeface="+mn-lt"/>
                <a:cs typeface="+mn-cs"/>
              </a:rPr>
              <a:t>Individuals’ learning needs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en-AU" sz="1100" dirty="0">
                <a:latin typeface="+mn-lt"/>
                <a:cs typeface="+mn-cs"/>
              </a:rPr>
              <a:t>Set competencies, levels, </a:t>
            </a:r>
            <a:r>
              <a:rPr lang="en-AU" sz="1100" dirty="0">
                <a:cs typeface="Arial" charset="0"/>
              </a:rPr>
              <a:t>performance criteria and training objectives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en-AU" sz="1100" dirty="0">
                <a:cs typeface="Arial" charset="0"/>
              </a:rPr>
              <a:t>Identify target  group </a:t>
            </a:r>
            <a:r>
              <a:rPr lang="en-AU" sz="1050" dirty="0">
                <a:cs typeface="Arial" charset="0"/>
              </a:rPr>
              <a:t>(learners)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en-AU" sz="1100" dirty="0">
                <a:latin typeface="+mn-lt"/>
                <a:cs typeface="+mn-cs"/>
              </a:rPr>
              <a:t>Set priorities, t</a:t>
            </a:r>
            <a:r>
              <a:rPr lang="en-AU" sz="1200" dirty="0">
                <a:cs typeface="Arial" charset="0"/>
              </a:rPr>
              <a:t>imes </a:t>
            </a:r>
            <a:r>
              <a:rPr lang="en-AU" sz="1050" dirty="0">
                <a:cs typeface="Arial" charset="0"/>
              </a:rPr>
              <a:t>(when, duration)</a:t>
            </a:r>
            <a:endParaRPr lang="en-AU" sz="1100" dirty="0">
              <a:cs typeface="Arial" charset="0"/>
            </a:endParaRPr>
          </a:p>
        </p:txBody>
      </p:sp>
      <p:sp>
        <p:nvSpPr>
          <p:cNvPr id="22" name="TextBox 26"/>
          <p:cNvSpPr txBox="1">
            <a:spLocks noChangeArrowheads="1"/>
          </p:cNvSpPr>
          <p:nvPr/>
        </p:nvSpPr>
        <p:spPr bwMode="auto">
          <a:xfrm>
            <a:off x="6923088" y="4368800"/>
            <a:ext cx="1711325" cy="8604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100" dirty="0"/>
              <a:t>T</a:t>
            </a:r>
            <a:r>
              <a:rPr lang="en-AU" sz="1100" dirty="0" smtClean="0"/>
              <a:t>raining activities based on learning strategy</a:t>
            </a:r>
          </a:p>
          <a:p>
            <a:pPr marL="171450" indent="-79375" eaLnBrk="1" hangingPunct="1">
              <a:lnSpc>
                <a:spcPct val="80000"/>
              </a:lnSpc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AU" sz="1050" dirty="0" smtClean="0"/>
              <a:t>face to face, remote, on-the-job, a/synchronous</a:t>
            </a:r>
          </a:p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100" dirty="0" smtClean="0"/>
              <a:t>Provide support</a:t>
            </a:r>
          </a:p>
        </p:txBody>
      </p:sp>
      <p:sp>
        <p:nvSpPr>
          <p:cNvPr id="23" name="TextBox 27"/>
          <p:cNvSpPr txBox="1">
            <a:spLocks noChangeArrowheads="1"/>
          </p:cNvSpPr>
          <p:nvPr/>
        </p:nvSpPr>
        <p:spPr bwMode="auto">
          <a:xfrm>
            <a:off x="7186613" y="2420938"/>
            <a:ext cx="1778000" cy="83502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100" dirty="0" smtClean="0"/>
              <a:t>Assess individuals against competencies</a:t>
            </a:r>
          </a:p>
          <a:p>
            <a:pPr marL="171450" indent="-77788" eaLnBrk="1" hangingPunct="1">
              <a:lnSpc>
                <a:spcPct val="80000"/>
              </a:lnSpc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AU" sz="1000" dirty="0" smtClean="0"/>
              <a:t>Formative as they learn (provide feedback)</a:t>
            </a:r>
          </a:p>
          <a:p>
            <a:pPr marL="171450" indent="-77788" eaLnBrk="1" hangingPunct="1">
              <a:lnSpc>
                <a:spcPct val="80000"/>
              </a:lnSpc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AU" sz="1000" dirty="0" smtClean="0"/>
              <a:t>Summative (final)</a:t>
            </a:r>
          </a:p>
        </p:txBody>
      </p:sp>
      <p:sp>
        <p:nvSpPr>
          <p:cNvPr id="9229" name="TextBox 2"/>
          <p:cNvSpPr txBox="1">
            <a:spLocks noChangeArrowheads="1"/>
          </p:cNvSpPr>
          <p:nvPr/>
        </p:nvSpPr>
        <p:spPr bwMode="auto">
          <a:xfrm>
            <a:off x="6923088" y="954088"/>
            <a:ext cx="1609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</a:pPr>
            <a:r>
              <a:rPr lang="en-AU" sz="1100"/>
              <a:t>All stages are required for each component</a:t>
            </a:r>
          </a:p>
        </p:txBody>
      </p:sp>
      <p:sp>
        <p:nvSpPr>
          <p:cNvPr id="25" name="TextBox 27"/>
          <p:cNvSpPr txBox="1">
            <a:spLocks noChangeArrowheads="1"/>
          </p:cNvSpPr>
          <p:nvPr/>
        </p:nvSpPr>
        <p:spPr bwMode="auto">
          <a:xfrm>
            <a:off x="7308850" y="1447800"/>
            <a:ext cx="1800225" cy="523875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100" dirty="0" smtClean="0"/>
              <a:t>Evaluate </a:t>
            </a:r>
          </a:p>
          <a:p>
            <a:pPr marL="184150" indent="-93663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100" dirty="0">
                <a:latin typeface="+mn-lt"/>
                <a:cs typeface="+mn-cs"/>
              </a:rPr>
              <a:t>results against objectives </a:t>
            </a:r>
          </a:p>
          <a:p>
            <a:pPr marL="184150" indent="-93663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100" dirty="0">
                <a:latin typeface="+mn-lt"/>
                <a:cs typeface="+mn-cs"/>
              </a:rPr>
              <a:t>all aspects of the training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6323013" y="2420938"/>
            <a:ext cx="863600" cy="96837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6575425" y="1628775"/>
            <a:ext cx="733425" cy="360363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Left Brace 30"/>
          <p:cNvSpPr/>
          <p:nvPr/>
        </p:nvSpPr>
        <p:spPr>
          <a:xfrm rot="5400000" flipV="1">
            <a:off x="6057106" y="1240632"/>
            <a:ext cx="295275" cy="817562"/>
          </a:xfrm>
          <a:prstGeom prst="leftBrac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  <p:cxnSp>
        <p:nvCxnSpPr>
          <p:cNvPr id="37" name="Straight Connector 36"/>
          <p:cNvCxnSpPr/>
          <p:nvPr/>
        </p:nvCxnSpPr>
        <p:spPr>
          <a:xfrm>
            <a:off x="5435600" y="3644900"/>
            <a:ext cx="1487488" cy="72390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046788" y="2692400"/>
            <a:ext cx="966787" cy="592138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36" name="TextBox 2"/>
          <p:cNvSpPr txBox="1">
            <a:spLocks noChangeArrowheads="1"/>
          </p:cNvSpPr>
          <p:nvPr/>
        </p:nvSpPr>
        <p:spPr bwMode="auto">
          <a:xfrm>
            <a:off x="7138988" y="3213100"/>
            <a:ext cx="1970087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207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AU" sz="1100"/>
              <a:t>Learners must be able to perform the required tasks</a:t>
            </a:r>
          </a:p>
        </p:txBody>
      </p:sp>
      <p:cxnSp>
        <p:nvCxnSpPr>
          <p:cNvPr id="47" name="Straight Connector 46"/>
          <p:cNvCxnSpPr/>
          <p:nvPr/>
        </p:nvCxnSpPr>
        <p:spPr>
          <a:xfrm flipV="1">
            <a:off x="1908175" y="2252663"/>
            <a:ext cx="965200" cy="6985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3586163" y="3505200"/>
            <a:ext cx="604837" cy="1436688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39" name="TextBox 2"/>
          <p:cNvSpPr txBox="1">
            <a:spLocks noChangeArrowheads="1"/>
          </p:cNvSpPr>
          <p:nvPr/>
        </p:nvSpPr>
        <p:spPr bwMode="auto">
          <a:xfrm>
            <a:off x="2987675" y="4984750"/>
            <a:ext cx="1970088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spcAft>
                <a:spcPts val="300"/>
              </a:spcAft>
            </a:pPr>
            <a:r>
              <a:rPr lang="en-AU" sz="1100"/>
              <a:t>Learning guides</a:t>
            </a:r>
          </a:p>
          <a:p>
            <a:pPr eaLnBrk="1" hangingPunct="1">
              <a:lnSpc>
                <a:spcPct val="90000"/>
              </a:lnSpc>
              <a:spcAft>
                <a:spcPts val="300"/>
              </a:spcAft>
            </a:pPr>
            <a:endParaRPr lang="en-AU" sz="1100"/>
          </a:p>
          <a:p>
            <a:pPr eaLnBrk="1" hangingPunct="1">
              <a:lnSpc>
                <a:spcPct val="90000"/>
              </a:lnSpc>
              <a:spcAft>
                <a:spcPts val="300"/>
              </a:spcAft>
            </a:pPr>
            <a:endParaRPr lang="en-AU" sz="1100"/>
          </a:p>
        </p:txBody>
      </p:sp>
      <p:sp>
        <p:nvSpPr>
          <p:cNvPr id="9240" name="TextBox 2"/>
          <p:cNvSpPr txBox="1">
            <a:spLocks noChangeArrowheads="1"/>
          </p:cNvSpPr>
          <p:nvPr/>
        </p:nvSpPr>
        <p:spPr bwMode="auto">
          <a:xfrm>
            <a:off x="4217988" y="4832350"/>
            <a:ext cx="1970087" cy="36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300"/>
              </a:spcAft>
            </a:pPr>
            <a:r>
              <a:rPr lang="en-AU" sz="1100"/>
              <a:t>Provide support and monitoring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4176713" y="4868863"/>
            <a:ext cx="107950" cy="80962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Block Arc 67"/>
          <p:cNvSpPr/>
          <p:nvPr/>
        </p:nvSpPr>
        <p:spPr>
          <a:xfrm rot="10800000">
            <a:off x="10253" y="-3658740"/>
            <a:ext cx="9134504" cy="9637864"/>
          </a:xfrm>
          <a:prstGeom prst="blockArc">
            <a:avLst>
              <a:gd name="adj1" fmla="val 10743653"/>
              <a:gd name="adj2" fmla="val 45180"/>
              <a:gd name="adj3" fmla="val 27749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77" name="Block Arc 76"/>
          <p:cNvSpPr/>
          <p:nvPr/>
        </p:nvSpPr>
        <p:spPr>
          <a:xfrm rot="10800000">
            <a:off x="469900" y="-3044825"/>
            <a:ext cx="8194675" cy="8664575"/>
          </a:xfrm>
          <a:prstGeom prst="blockArc">
            <a:avLst>
              <a:gd name="adj1" fmla="val 10555066"/>
              <a:gd name="adj2" fmla="val 276047"/>
              <a:gd name="adj3" fmla="val 19438"/>
            </a:avLst>
          </a:prstGeom>
          <a:solidFill>
            <a:schemeClr val="bg1"/>
          </a:solidFill>
          <a:ln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 sz="1600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3" name="Pie 2"/>
          <p:cNvSpPr/>
          <p:nvPr/>
        </p:nvSpPr>
        <p:spPr>
          <a:xfrm>
            <a:off x="1979613" y="-1858963"/>
            <a:ext cx="5184775" cy="5905501"/>
          </a:xfrm>
          <a:prstGeom prst="pie">
            <a:avLst>
              <a:gd name="adj1" fmla="val 3174"/>
              <a:gd name="adj2" fmla="val 10781245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>
              <a:solidFill>
                <a:schemeClr val="tx1"/>
              </a:solidFill>
            </a:endParaRPr>
          </a:p>
        </p:txBody>
      </p:sp>
      <p:sp>
        <p:nvSpPr>
          <p:cNvPr id="66" name="Block Arc 65"/>
          <p:cNvSpPr/>
          <p:nvPr/>
        </p:nvSpPr>
        <p:spPr>
          <a:xfrm rot="10800000">
            <a:off x="2098502" y="-1391871"/>
            <a:ext cx="4956084" cy="4902228"/>
          </a:xfrm>
          <a:prstGeom prst="blockArc">
            <a:avLst>
              <a:gd name="adj1" fmla="val 10792156"/>
              <a:gd name="adj2" fmla="val 43317"/>
              <a:gd name="adj3" fmla="val 9609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>
            <a:off x="4572000" y="1093788"/>
            <a:ext cx="1376363" cy="4422775"/>
          </a:xfrm>
          <a:prstGeom prst="line">
            <a:avLst/>
          </a:prstGeom>
          <a:ln w="28575"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stCxn id="10266" idx="0"/>
          </p:cNvCxnSpPr>
          <p:nvPr/>
        </p:nvCxnSpPr>
        <p:spPr>
          <a:xfrm flipH="1">
            <a:off x="1042988" y="1093788"/>
            <a:ext cx="3527425" cy="2466975"/>
          </a:xfrm>
          <a:prstGeom prst="line">
            <a:avLst/>
          </a:prstGeom>
          <a:ln w="28575"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13"/>
          <p:cNvSpPr txBox="1">
            <a:spLocks noChangeArrowheads="1"/>
          </p:cNvSpPr>
          <p:nvPr/>
        </p:nvSpPr>
        <p:spPr bwMode="auto">
          <a:xfrm>
            <a:off x="3131840" y="3974107"/>
            <a:ext cx="2880319" cy="193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b="1" dirty="0" smtClean="0"/>
              <a:t>Learners</a:t>
            </a:r>
          </a:p>
        </p:txBody>
      </p:sp>
      <p:grpSp>
        <p:nvGrpSpPr>
          <p:cNvPr id="10253" name="Group 57"/>
          <p:cNvGrpSpPr>
            <a:grpSpLocks/>
          </p:cNvGrpSpPr>
          <p:nvPr/>
        </p:nvGrpSpPr>
        <p:grpSpPr bwMode="auto">
          <a:xfrm>
            <a:off x="3752850" y="5588000"/>
            <a:ext cx="223838" cy="412750"/>
            <a:chOff x="745138" y="2287902"/>
            <a:chExt cx="298470" cy="582369"/>
          </a:xfrm>
        </p:grpSpPr>
        <p:sp>
          <p:nvSpPr>
            <p:cNvPr id="106" name="Oval 105"/>
            <p:cNvSpPr/>
            <p:nvPr/>
          </p:nvSpPr>
          <p:spPr>
            <a:xfrm>
              <a:off x="810760" y="2287902"/>
              <a:ext cx="127008" cy="172472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107" name="Freeform 106"/>
            <p:cNvSpPr/>
            <p:nvPr/>
          </p:nvSpPr>
          <p:spPr>
            <a:xfrm>
              <a:off x="859445" y="2455894"/>
              <a:ext cx="65622" cy="407658"/>
            </a:xfrm>
            <a:custGeom>
              <a:avLst/>
              <a:gdLst>
                <a:gd name="connsiteX0" fmla="*/ 33050 w 66101"/>
                <a:gd name="connsiteY0" fmla="*/ 0 h 407625"/>
                <a:gd name="connsiteX1" fmla="*/ 33050 w 66101"/>
                <a:gd name="connsiteY1" fmla="*/ 165253 h 407625"/>
                <a:gd name="connsiteX2" fmla="*/ 11017 w 66101"/>
                <a:gd name="connsiteY2" fmla="*/ 198304 h 407625"/>
                <a:gd name="connsiteX3" fmla="*/ 0 w 66101"/>
                <a:gd name="connsiteY3" fmla="*/ 231355 h 407625"/>
                <a:gd name="connsiteX4" fmla="*/ 55084 w 66101"/>
                <a:gd name="connsiteY4" fmla="*/ 407625 h 407625"/>
                <a:gd name="connsiteX5" fmla="*/ 66101 w 66101"/>
                <a:gd name="connsiteY5" fmla="*/ 407625 h 40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01" h="407625">
                  <a:moveTo>
                    <a:pt x="33050" y="0"/>
                  </a:moveTo>
                  <a:cubicBezTo>
                    <a:pt x="43181" y="70918"/>
                    <a:pt x="53072" y="91839"/>
                    <a:pt x="33050" y="165253"/>
                  </a:cubicBezTo>
                  <a:cubicBezTo>
                    <a:pt x="29566" y="178027"/>
                    <a:pt x="16938" y="186461"/>
                    <a:pt x="11017" y="198304"/>
                  </a:cubicBezTo>
                  <a:cubicBezTo>
                    <a:pt x="5824" y="208691"/>
                    <a:pt x="3672" y="220338"/>
                    <a:pt x="0" y="231355"/>
                  </a:cubicBezTo>
                  <a:cubicBezTo>
                    <a:pt x="160" y="232954"/>
                    <a:pt x="227" y="407625"/>
                    <a:pt x="55084" y="407625"/>
                  </a:cubicBezTo>
                  <a:lnTo>
                    <a:pt x="66101" y="407625"/>
                  </a:lnTo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cxnSp>
          <p:nvCxnSpPr>
            <p:cNvPr id="108" name="Straight Connector 107"/>
            <p:cNvCxnSpPr>
              <a:endCxn id="107" idx="0"/>
            </p:cNvCxnSpPr>
            <p:nvPr/>
          </p:nvCxnSpPr>
          <p:spPr>
            <a:xfrm flipV="1">
              <a:off x="755723" y="2455894"/>
              <a:ext cx="137592" cy="203828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>
              <a:off x="893314" y="2476052"/>
              <a:ext cx="150294" cy="16127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 flipV="1">
              <a:off x="745138" y="2715720"/>
              <a:ext cx="107958" cy="15455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0254" name="Group 67"/>
          <p:cNvGrpSpPr>
            <a:grpSpLocks/>
          </p:cNvGrpSpPr>
          <p:nvPr/>
        </p:nvGrpSpPr>
        <p:grpSpPr bwMode="auto">
          <a:xfrm flipH="1">
            <a:off x="3930650" y="5608638"/>
            <a:ext cx="222250" cy="412750"/>
            <a:chOff x="745138" y="2287902"/>
            <a:chExt cx="298470" cy="582369"/>
          </a:xfrm>
        </p:grpSpPr>
        <p:sp>
          <p:nvSpPr>
            <p:cNvPr id="112" name="Oval 111"/>
            <p:cNvSpPr/>
            <p:nvPr/>
          </p:nvSpPr>
          <p:spPr>
            <a:xfrm>
              <a:off x="809096" y="2287902"/>
              <a:ext cx="127916" cy="172470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860262" y="2455892"/>
              <a:ext cx="66089" cy="407658"/>
            </a:xfrm>
            <a:custGeom>
              <a:avLst/>
              <a:gdLst>
                <a:gd name="connsiteX0" fmla="*/ 33050 w 66101"/>
                <a:gd name="connsiteY0" fmla="*/ 0 h 407625"/>
                <a:gd name="connsiteX1" fmla="*/ 33050 w 66101"/>
                <a:gd name="connsiteY1" fmla="*/ 165253 h 407625"/>
                <a:gd name="connsiteX2" fmla="*/ 11017 w 66101"/>
                <a:gd name="connsiteY2" fmla="*/ 198304 h 407625"/>
                <a:gd name="connsiteX3" fmla="*/ 0 w 66101"/>
                <a:gd name="connsiteY3" fmla="*/ 231355 h 407625"/>
                <a:gd name="connsiteX4" fmla="*/ 55084 w 66101"/>
                <a:gd name="connsiteY4" fmla="*/ 407625 h 407625"/>
                <a:gd name="connsiteX5" fmla="*/ 66101 w 66101"/>
                <a:gd name="connsiteY5" fmla="*/ 407625 h 40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101" h="407625">
                  <a:moveTo>
                    <a:pt x="33050" y="0"/>
                  </a:moveTo>
                  <a:cubicBezTo>
                    <a:pt x="43181" y="70918"/>
                    <a:pt x="53072" y="91839"/>
                    <a:pt x="33050" y="165253"/>
                  </a:cubicBezTo>
                  <a:cubicBezTo>
                    <a:pt x="29566" y="178027"/>
                    <a:pt x="16938" y="186461"/>
                    <a:pt x="11017" y="198304"/>
                  </a:cubicBezTo>
                  <a:cubicBezTo>
                    <a:pt x="5824" y="208691"/>
                    <a:pt x="3672" y="220338"/>
                    <a:pt x="0" y="231355"/>
                  </a:cubicBezTo>
                  <a:cubicBezTo>
                    <a:pt x="160" y="232954"/>
                    <a:pt x="227" y="407625"/>
                    <a:pt x="55084" y="407625"/>
                  </a:cubicBezTo>
                  <a:lnTo>
                    <a:pt x="66101" y="407625"/>
                  </a:lnTo>
                </a:path>
              </a:pathLst>
            </a:cu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AU"/>
            </a:p>
          </p:txBody>
        </p:sp>
        <p:cxnSp>
          <p:nvCxnSpPr>
            <p:cNvPr id="114" name="Straight Connector 113"/>
            <p:cNvCxnSpPr>
              <a:endCxn id="113" idx="0"/>
            </p:cNvCxnSpPr>
            <p:nvPr/>
          </p:nvCxnSpPr>
          <p:spPr>
            <a:xfrm flipV="1">
              <a:off x="755797" y="2455892"/>
              <a:ext cx="136443" cy="203830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892240" y="2476052"/>
              <a:ext cx="151368" cy="161271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 flipV="1">
              <a:off x="745138" y="2715719"/>
              <a:ext cx="108728" cy="154552"/>
            </a:xfrm>
            <a:prstGeom prst="lin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60" name="TextBox 59"/>
          <p:cNvSpPr txBox="1"/>
          <p:nvPr/>
        </p:nvSpPr>
        <p:spPr>
          <a:xfrm>
            <a:off x="98425" y="117475"/>
            <a:ext cx="3033713" cy="288925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  <a:effectLst>
            <a:outerShdw blurRad="50800" dist="76200" dir="2700000" algn="tl" rotWithShape="0">
              <a:prstClr val="black">
                <a:alpha val="40000"/>
              </a:prstClr>
            </a:outerShdw>
          </a:effectLst>
        </p:spPr>
        <p:txBody>
          <a:bodyPr anchor="b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en-AU" sz="1600" dirty="0">
                <a:solidFill>
                  <a:srgbClr val="00B050"/>
                </a:solidFill>
                <a:cs typeface="Arial" charset="0"/>
              </a:rPr>
              <a:t>Trainer’s Role Supporting Learning</a:t>
            </a:r>
            <a:endParaRPr lang="en-AU" sz="1400" dirty="0">
              <a:solidFill>
                <a:srgbClr val="00B050"/>
              </a:solidFill>
              <a:cs typeface="Arial" charset="0"/>
            </a:endParaRPr>
          </a:p>
        </p:txBody>
      </p:sp>
      <p:sp>
        <p:nvSpPr>
          <p:cNvPr id="62" name="TextBox 13"/>
          <p:cNvSpPr txBox="1">
            <a:spLocks noChangeArrowheads="1"/>
          </p:cNvSpPr>
          <p:nvPr/>
        </p:nvSpPr>
        <p:spPr bwMode="auto">
          <a:xfrm rot="4372730">
            <a:off x="1931214" y="1292907"/>
            <a:ext cx="1339747" cy="547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600" dirty="0" smtClean="0"/>
              <a:t>Analyse </a:t>
            </a:r>
          </a:p>
        </p:txBody>
      </p:sp>
      <p:sp>
        <p:nvSpPr>
          <p:cNvPr id="64" name="TextBox 13"/>
          <p:cNvSpPr txBox="1">
            <a:spLocks noChangeArrowheads="1"/>
          </p:cNvSpPr>
          <p:nvPr/>
        </p:nvSpPr>
        <p:spPr bwMode="auto">
          <a:xfrm rot="19531761">
            <a:off x="5781843" y="4668615"/>
            <a:ext cx="2226394" cy="43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600" dirty="0" smtClean="0"/>
              <a:t>Needs and attributes</a:t>
            </a:r>
          </a:p>
        </p:txBody>
      </p:sp>
      <p:sp>
        <p:nvSpPr>
          <p:cNvPr id="72" name="TextBox 13"/>
          <p:cNvSpPr txBox="1">
            <a:spLocks noChangeArrowheads="1"/>
          </p:cNvSpPr>
          <p:nvPr/>
        </p:nvSpPr>
        <p:spPr bwMode="auto">
          <a:xfrm>
            <a:off x="3652516" y="2862324"/>
            <a:ext cx="1620560" cy="422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600" dirty="0" smtClean="0"/>
              <a:t>Prepare</a:t>
            </a:r>
          </a:p>
        </p:txBody>
      </p:sp>
      <p:sp>
        <p:nvSpPr>
          <p:cNvPr id="73" name="TextBox 13"/>
          <p:cNvSpPr txBox="1">
            <a:spLocks noChangeArrowheads="1"/>
          </p:cNvSpPr>
          <p:nvPr/>
        </p:nvSpPr>
        <p:spPr bwMode="auto">
          <a:xfrm rot="17220969">
            <a:off x="5586660" y="1401108"/>
            <a:ext cx="1803093" cy="406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600" dirty="0" smtClean="0"/>
              <a:t>Assess, </a:t>
            </a:r>
          </a:p>
          <a:p>
            <a:pPr algn="ctr"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600" dirty="0" smtClean="0"/>
              <a:t>evaluate</a:t>
            </a:r>
          </a:p>
        </p:txBody>
      </p:sp>
      <p:sp>
        <p:nvSpPr>
          <p:cNvPr id="75" name="TextBox 13"/>
          <p:cNvSpPr txBox="1">
            <a:spLocks noChangeArrowheads="1"/>
          </p:cNvSpPr>
          <p:nvPr/>
        </p:nvSpPr>
        <p:spPr bwMode="auto">
          <a:xfrm rot="19451716">
            <a:off x="5161566" y="2430246"/>
            <a:ext cx="1118511" cy="429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600" dirty="0" smtClean="0"/>
              <a:t>Conduct </a:t>
            </a:r>
          </a:p>
          <a:p>
            <a:pPr algn="ctr"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600" dirty="0" smtClean="0"/>
              <a:t>training</a:t>
            </a:r>
          </a:p>
        </p:txBody>
      </p:sp>
      <p:cxnSp>
        <p:nvCxnSpPr>
          <p:cNvPr id="81" name="Straight Connector 80"/>
          <p:cNvCxnSpPr/>
          <p:nvPr/>
        </p:nvCxnSpPr>
        <p:spPr>
          <a:xfrm>
            <a:off x="4565650" y="1084263"/>
            <a:ext cx="3535363" cy="2506662"/>
          </a:xfrm>
          <a:prstGeom prst="line">
            <a:avLst/>
          </a:prstGeom>
          <a:ln w="28575"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Connector 81"/>
          <p:cNvCxnSpPr>
            <a:stCxn id="10266" idx="0"/>
            <a:endCxn id="128" idx="3"/>
          </p:cNvCxnSpPr>
          <p:nvPr/>
        </p:nvCxnSpPr>
        <p:spPr>
          <a:xfrm flipH="1">
            <a:off x="3078163" y="1093788"/>
            <a:ext cx="1492250" cy="4354512"/>
          </a:xfrm>
          <a:prstGeom prst="line">
            <a:avLst/>
          </a:prstGeom>
          <a:ln w="28575"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hord 1"/>
          <p:cNvSpPr/>
          <p:nvPr/>
        </p:nvSpPr>
        <p:spPr>
          <a:xfrm rot="10800000">
            <a:off x="2847424" y="-716758"/>
            <a:ext cx="3435350" cy="3435350"/>
          </a:xfrm>
          <a:prstGeom prst="chord">
            <a:avLst>
              <a:gd name="adj1" fmla="val 10972993"/>
              <a:gd name="adj2" fmla="val 21440362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10266" name="TextBox 13"/>
          <p:cNvSpPr txBox="1">
            <a:spLocks noChangeArrowheads="1"/>
          </p:cNvSpPr>
          <p:nvPr/>
        </p:nvSpPr>
        <p:spPr bwMode="auto">
          <a:xfrm>
            <a:off x="3770313" y="1093788"/>
            <a:ext cx="1600200" cy="34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b="1"/>
              <a:t>Training team*</a:t>
            </a:r>
            <a:endParaRPr lang="en-AU" sz="2000"/>
          </a:p>
        </p:txBody>
      </p:sp>
      <p:sp>
        <p:nvSpPr>
          <p:cNvPr id="10267" name="TextBox 13"/>
          <p:cNvSpPr txBox="1">
            <a:spLocks noChangeArrowheads="1"/>
          </p:cNvSpPr>
          <p:nvPr/>
        </p:nvSpPr>
        <p:spPr bwMode="auto">
          <a:xfrm>
            <a:off x="3141663" y="1114425"/>
            <a:ext cx="709612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</a:pPr>
            <a:r>
              <a:rPr lang="en-AU" sz="2400">
                <a:sym typeface="Wingdings" panose="05000000000000000000" pitchFamily="2" charset="2"/>
              </a:rPr>
              <a:t></a:t>
            </a:r>
            <a:endParaRPr lang="en-AU" sz="2400"/>
          </a:p>
        </p:txBody>
      </p:sp>
      <p:sp>
        <p:nvSpPr>
          <p:cNvPr id="96" name="TextBox 13"/>
          <p:cNvSpPr txBox="1">
            <a:spLocks noChangeArrowheads="1"/>
          </p:cNvSpPr>
          <p:nvPr/>
        </p:nvSpPr>
        <p:spPr bwMode="auto">
          <a:xfrm>
            <a:off x="3213100" y="1454150"/>
            <a:ext cx="14573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600" dirty="0" smtClean="0"/>
              <a:t>Administration</a:t>
            </a:r>
          </a:p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600" dirty="0" smtClean="0"/>
              <a:t> Management</a:t>
            </a:r>
          </a:p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600" dirty="0" smtClean="0"/>
              <a:t>   </a:t>
            </a:r>
            <a:r>
              <a:rPr lang="en-AU" sz="1600" dirty="0" smtClean="0">
                <a:solidFill>
                  <a:prstClr val="black"/>
                </a:solidFill>
              </a:rPr>
              <a:t>Designers</a:t>
            </a:r>
          </a:p>
          <a:p>
            <a:pPr marL="85725" indent="-85725" eaLnBrk="1" hangingPunct="1">
              <a:lnSpc>
                <a:spcPct val="70000"/>
              </a:lnSpc>
              <a:spcAft>
                <a:spcPts val="400"/>
              </a:spcAft>
              <a:defRPr/>
            </a:pPr>
            <a:r>
              <a:rPr lang="en-AU" sz="1400" dirty="0" smtClean="0">
                <a:solidFill>
                  <a:prstClr val="black"/>
                </a:solidFill>
              </a:rPr>
              <a:t>       - </a:t>
            </a:r>
            <a:r>
              <a:rPr lang="en-AU" sz="1400" dirty="0">
                <a:solidFill>
                  <a:prstClr val="black"/>
                </a:solidFill>
              </a:rPr>
              <a:t>Instruction</a:t>
            </a:r>
          </a:p>
          <a:p>
            <a:pPr marL="85725" indent="-85725" eaLnBrk="1" hangingPunct="1">
              <a:lnSpc>
                <a:spcPct val="70000"/>
              </a:lnSpc>
              <a:spcAft>
                <a:spcPts val="400"/>
              </a:spcAft>
              <a:defRPr/>
            </a:pPr>
            <a:r>
              <a:rPr lang="en-AU" sz="1400" dirty="0" smtClean="0">
                <a:solidFill>
                  <a:prstClr val="black"/>
                </a:solidFill>
              </a:rPr>
              <a:t>               - Visual</a:t>
            </a:r>
            <a:endParaRPr lang="en-AU" sz="1400" dirty="0">
              <a:solidFill>
                <a:prstClr val="black"/>
              </a:solidFill>
            </a:endParaRPr>
          </a:p>
        </p:txBody>
      </p:sp>
      <p:sp>
        <p:nvSpPr>
          <p:cNvPr id="65" name="TextBox 13"/>
          <p:cNvSpPr txBox="1">
            <a:spLocks noChangeArrowheads="1"/>
          </p:cNvSpPr>
          <p:nvPr/>
        </p:nvSpPr>
        <p:spPr bwMode="auto">
          <a:xfrm>
            <a:off x="4581525" y="1454150"/>
            <a:ext cx="1574800" cy="93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5725" indent="-85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Subject experts</a:t>
            </a:r>
          </a:p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Presenters</a:t>
            </a:r>
          </a:p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Assessors </a:t>
            </a:r>
          </a:p>
          <a:p>
            <a:pPr eaLnBrk="1" hangingPunct="1">
              <a:lnSpc>
                <a:spcPct val="70000"/>
              </a:lnSpc>
              <a:spcAft>
                <a:spcPts val="400"/>
              </a:spcAft>
            </a:pPr>
            <a:r>
              <a:rPr lang="en-AU" sz="1600"/>
              <a:t>IT support</a:t>
            </a:r>
          </a:p>
        </p:txBody>
      </p:sp>
      <p:sp>
        <p:nvSpPr>
          <p:cNvPr id="10270" name="TextBox 13"/>
          <p:cNvSpPr txBox="1">
            <a:spLocks noChangeArrowheads="1"/>
          </p:cNvSpPr>
          <p:nvPr/>
        </p:nvSpPr>
        <p:spPr bwMode="auto">
          <a:xfrm>
            <a:off x="5508625" y="1128713"/>
            <a:ext cx="801688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en-AU" sz="1100" i="1"/>
              <a:t>* May be </a:t>
            </a:r>
          </a:p>
          <a:p>
            <a:pPr eaLnBrk="1" hangingPunct="1">
              <a:lnSpc>
                <a:spcPct val="80000"/>
              </a:lnSpc>
            </a:pPr>
            <a:r>
              <a:rPr lang="en-AU" sz="1100" i="1"/>
              <a:t>   1 person</a:t>
            </a:r>
          </a:p>
        </p:txBody>
      </p:sp>
      <p:sp>
        <p:nvSpPr>
          <p:cNvPr id="126" name="TextBox 13"/>
          <p:cNvSpPr txBox="1">
            <a:spLocks noChangeArrowheads="1"/>
          </p:cNvSpPr>
          <p:nvPr/>
        </p:nvSpPr>
        <p:spPr bwMode="auto">
          <a:xfrm rot="17230390">
            <a:off x="6373457" y="1446466"/>
            <a:ext cx="2880319" cy="193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b="1" dirty="0" smtClean="0"/>
              <a:t>Learners</a:t>
            </a:r>
          </a:p>
        </p:txBody>
      </p:sp>
      <p:sp>
        <p:nvSpPr>
          <p:cNvPr id="127" name="TextBox 13"/>
          <p:cNvSpPr txBox="1">
            <a:spLocks noChangeArrowheads="1"/>
          </p:cNvSpPr>
          <p:nvPr/>
        </p:nvSpPr>
        <p:spPr bwMode="auto">
          <a:xfrm rot="3999605">
            <a:off x="-17874" y="1787399"/>
            <a:ext cx="2880319" cy="1930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b="1" dirty="0" smtClean="0"/>
              <a:t>Learners</a:t>
            </a:r>
          </a:p>
        </p:txBody>
      </p:sp>
      <p:sp>
        <p:nvSpPr>
          <p:cNvPr id="128" name="TextBox 13"/>
          <p:cNvSpPr txBox="1">
            <a:spLocks noChangeArrowheads="1"/>
          </p:cNvSpPr>
          <p:nvPr/>
        </p:nvSpPr>
        <p:spPr bwMode="auto">
          <a:xfrm rot="2142814">
            <a:off x="1061251" y="4532940"/>
            <a:ext cx="2226394" cy="530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600" dirty="0" smtClean="0"/>
              <a:t>Needs and attributes</a:t>
            </a:r>
          </a:p>
        </p:txBody>
      </p:sp>
      <p:sp>
        <p:nvSpPr>
          <p:cNvPr id="57" name="TextBox 56"/>
          <p:cNvSpPr txBox="1"/>
          <p:nvPr/>
        </p:nvSpPr>
        <p:spPr>
          <a:xfrm rot="4453309">
            <a:off x="454025" y="1508126"/>
            <a:ext cx="2003425" cy="1479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defRPr/>
            </a:pPr>
            <a:r>
              <a:rPr lang="en-AU" sz="1400" dirty="0">
                <a:latin typeface="+mn-lt"/>
                <a:cs typeface="+mn-cs"/>
              </a:rPr>
              <a:t>Needs analysis</a:t>
            </a:r>
            <a:r>
              <a:rPr lang="en-AU" sz="1600" dirty="0">
                <a:latin typeface="+mn-lt"/>
                <a:cs typeface="+mn-cs"/>
              </a:rPr>
              <a:t>:</a:t>
            </a:r>
          </a:p>
          <a:p>
            <a:pPr marL="174625" indent="-84138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organisation</a:t>
            </a:r>
          </a:p>
          <a:p>
            <a:pPr marL="174625" indent="-84138" fontAlgn="auto">
              <a:lnSpc>
                <a:spcPct val="80000"/>
              </a:lnSpc>
              <a:spcBef>
                <a:spcPts val="0"/>
              </a:spcBef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individuals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en-AU" sz="1400" dirty="0">
                <a:latin typeface="+mn-lt"/>
                <a:cs typeface="+mn-cs"/>
              </a:rPr>
              <a:t>Competencies, </a:t>
            </a:r>
            <a:r>
              <a:rPr lang="en-AU" sz="1400" dirty="0">
                <a:cs typeface="Arial" charset="0"/>
              </a:rPr>
              <a:t>performance criteria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en-AU" sz="1400" dirty="0">
                <a:latin typeface="+mn-lt"/>
                <a:cs typeface="+mn-cs"/>
              </a:rPr>
              <a:t>Resources, infrastructure</a:t>
            </a:r>
          </a:p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400"/>
              </a:spcAft>
              <a:defRPr/>
            </a:pPr>
            <a:r>
              <a:rPr lang="en-AU" sz="1400" dirty="0">
                <a:latin typeface="+mn-lt"/>
                <a:cs typeface="+mn-cs"/>
              </a:rPr>
              <a:t>Priorities 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752850" y="3760788"/>
            <a:ext cx="1755775" cy="1824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defRPr/>
            </a:pPr>
            <a:r>
              <a:rPr lang="en-AU" sz="1400" dirty="0">
                <a:latin typeface="+mn-lt"/>
                <a:cs typeface="+mn-cs"/>
              </a:rPr>
              <a:t>Design and develop, or select, learning:</a:t>
            </a:r>
          </a:p>
          <a:p>
            <a:pPr marL="184150" indent="-93663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Experiences/activities</a:t>
            </a:r>
          </a:p>
          <a:p>
            <a:pPr marL="184150" indent="-93663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resources</a:t>
            </a:r>
          </a:p>
          <a:p>
            <a:pPr marL="184150" indent="-93663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environment</a:t>
            </a:r>
          </a:p>
          <a:p>
            <a:pPr marL="184150" indent="-93663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assessment</a:t>
            </a:r>
          </a:p>
          <a:p>
            <a:pPr marL="184150" indent="-93663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practice opportunities</a:t>
            </a:r>
          </a:p>
          <a:p>
            <a:pPr marL="184150" indent="-93663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Learning strategy</a:t>
            </a:r>
          </a:p>
          <a:p>
            <a:pPr marL="184150" indent="-93663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Infrastructure</a:t>
            </a:r>
          </a:p>
          <a:p>
            <a:pPr marL="184150" indent="-93663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Prototype, revise</a:t>
            </a:r>
          </a:p>
        </p:txBody>
      </p:sp>
      <p:sp>
        <p:nvSpPr>
          <p:cNvPr id="3110" name="TextBox 26"/>
          <p:cNvSpPr txBox="1">
            <a:spLocks noChangeArrowheads="1"/>
          </p:cNvSpPr>
          <p:nvPr/>
        </p:nvSpPr>
        <p:spPr bwMode="auto">
          <a:xfrm rot="19757400">
            <a:off x="5662613" y="3070225"/>
            <a:ext cx="1711325" cy="1500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400" dirty="0" smtClean="0"/>
              <a:t>Deliver training activities  based on proven learning models</a:t>
            </a:r>
          </a:p>
          <a:p>
            <a:pPr marL="171450" indent="-79375" eaLnBrk="1" hangingPunct="1">
              <a:lnSpc>
                <a:spcPct val="80000"/>
              </a:lnSpc>
              <a:spcAft>
                <a:spcPts val="400"/>
              </a:spcAft>
              <a:buFont typeface="Arial" pitchFamily="34" charset="0"/>
              <a:buChar char="•"/>
              <a:defRPr/>
            </a:pPr>
            <a:r>
              <a:rPr lang="en-AU" sz="1200" dirty="0" smtClean="0"/>
              <a:t>face to face, remote, on-the-job, a/synchronous</a:t>
            </a:r>
          </a:p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400" dirty="0" smtClean="0"/>
              <a:t>Provide support</a:t>
            </a:r>
          </a:p>
        </p:txBody>
      </p:sp>
      <p:sp>
        <p:nvSpPr>
          <p:cNvPr id="3111" name="TextBox 27"/>
          <p:cNvSpPr txBox="1">
            <a:spLocks noChangeArrowheads="1"/>
          </p:cNvSpPr>
          <p:nvPr/>
        </p:nvSpPr>
        <p:spPr bwMode="auto">
          <a:xfrm rot="17700750">
            <a:off x="6807200" y="1525588"/>
            <a:ext cx="1925638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400" dirty="0" smtClean="0"/>
              <a:t>Assess </a:t>
            </a:r>
            <a:r>
              <a:rPr lang="en-AU" sz="1200" dirty="0" smtClean="0"/>
              <a:t>individuals against competencies</a:t>
            </a:r>
          </a:p>
          <a:p>
            <a:pPr eaLnBrk="1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en-AU" sz="1400" dirty="0" smtClean="0"/>
              <a:t>Evaluate </a:t>
            </a:r>
          </a:p>
          <a:p>
            <a:pPr marL="184150" indent="-93663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results against objectives </a:t>
            </a:r>
          </a:p>
          <a:p>
            <a:pPr marL="184150" indent="-93663" eaLnBrk="1" fontAlgn="auto" hangingPunct="1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all aspects of the training</a:t>
            </a:r>
          </a:p>
        </p:txBody>
      </p:sp>
      <p:sp>
        <p:nvSpPr>
          <p:cNvPr id="5" name="Rectangle 4"/>
          <p:cNvSpPr/>
          <p:nvPr/>
        </p:nvSpPr>
        <p:spPr>
          <a:xfrm rot="10800000">
            <a:off x="0" y="801562"/>
            <a:ext cx="9144000" cy="292224"/>
          </a:xfrm>
          <a:prstGeom prst="rect">
            <a:avLst/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16200000" scaled="1"/>
            <a:tileRect/>
          </a:gradFill>
          <a:ln>
            <a:solidFill>
              <a:srgbClr val="00B050"/>
            </a:solidFill>
          </a:ln>
          <a:effectLst>
            <a:outerShdw blurRad="76200" dist="76200" dir="1620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80000"/>
              </a:lnSpc>
              <a:defRPr/>
            </a:pPr>
            <a:endParaRPr lang="en-AU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 rot="3915252">
            <a:off x="-315119" y="3131344"/>
            <a:ext cx="11588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sz="1600"/>
              <a:t>ANALYSE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 rot="2652974">
            <a:off x="788988" y="4919663"/>
            <a:ext cx="14398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sz="1600"/>
              <a:t>DESIGN</a:t>
            </a:r>
          </a:p>
        </p:txBody>
      </p:sp>
      <p:sp>
        <p:nvSpPr>
          <p:cNvPr id="47" name="TextBox 46"/>
          <p:cNvSpPr txBox="1">
            <a:spLocks noChangeArrowheads="1"/>
          </p:cNvSpPr>
          <p:nvPr/>
        </p:nvSpPr>
        <p:spPr bwMode="auto">
          <a:xfrm>
            <a:off x="3846513" y="6027738"/>
            <a:ext cx="14398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sz="1600"/>
              <a:t>DEVELOP</a:t>
            </a:r>
          </a:p>
        </p:txBody>
      </p:sp>
      <p:sp>
        <p:nvSpPr>
          <p:cNvPr id="48" name="TextBox 47"/>
          <p:cNvSpPr txBox="1">
            <a:spLocks noChangeArrowheads="1"/>
          </p:cNvSpPr>
          <p:nvPr/>
        </p:nvSpPr>
        <p:spPr bwMode="auto">
          <a:xfrm rot="-2155499">
            <a:off x="6592888" y="5130800"/>
            <a:ext cx="14398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sz="1600"/>
              <a:t>IMPLEMENT</a:t>
            </a:r>
          </a:p>
        </p:txBody>
      </p:sp>
      <p:sp>
        <p:nvSpPr>
          <p:cNvPr id="49" name="TextBox 48"/>
          <p:cNvSpPr txBox="1">
            <a:spLocks noChangeArrowheads="1"/>
          </p:cNvSpPr>
          <p:nvPr/>
        </p:nvSpPr>
        <p:spPr bwMode="auto">
          <a:xfrm rot="-3811126">
            <a:off x="8254206" y="3315494"/>
            <a:ext cx="10890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sz="1600"/>
              <a:t>EVALUATE</a:t>
            </a:r>
          </a:p>
        </p:txBody>
      </p:sp>
      <p:sp>
        <p:nvSpPr>
          <p:cNvPr id="53" name="TextBox 13"/>
          <p:cNvSpPr txBox="1">
            <a:spLocks noChangeArrowheads="1"/>
          </p:cNvSpPr>
          <p:nvPr/>
        </p:nvSpPr>
        <p:spPr bwMode="auto">
          <a:xfrm rot="2218234">
            <a:off x="2854343" y="2310702"/>
            <a:ext cx="1119525" cy="687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spcFirstLastPara="1">
            <a:prstTxWarp prst="textArchDown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Aft>
                <a:spcPts val="400"/>
              </a:spcAft>
              <a:defRPr/>
            </a:pPr>
            <a:r>
              <a:rPr lang="en-AU" sz="1600" dirty="0" smtClean="0"/>
              <a:t> Plan  </a:t>
            </a:r>
          </a:p>
        </p:txBody>
      </p:sp>
      <p:sp>
        <p:nvSpPr>
          <p:cNvPr id="54" name="TextBox 53"/>
          <p:cNvSpPr txBox="1"/>
          <p:nvPr/>
        </p:nvSpPr>
        <p:spPr>
          <a:xfrm rot="2642375">
            <a:off x="1546225" y="3003550"/>
            <a:ext cx="2114550" cy="17907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AU" sz="1400" dirty="0">
                <a:cs typeface="Arial" charset="0"/>
              </a:rPr>
              <a:t>Training objectives</a:t>
            </a:r>
          </a:p>
          <a:p>
            <a:pPr>
              <a:lnSpc>
                <a:spcPct val="80000"/>
              </a:lnSpc>
              <a:defRPr/>
            </a:pPr>
            <a:r>
              <a:rPr lang="en-AU" sz="1400" dirty="0">
                <a:cs typeface="Arial" charset="0"/>
              </a:rPr>
              <a:t>Target  group (learners)</a:t>
            </a:r>
          </a:p>
          <a:p>
            <a:pPr>
              <a:lnSpc>
                <a:spcPct val="80000"/>
              </a:lnSpc>
              <a:defRPr/>
            </a:pPr>
            <a:r>
              <a:rPr lang="en-AU" sz="1400" dirty="0">
                <a:cs typeface="Arial" charset="0"/>
              </a:rPr>
              <a:t>Resources </a:t>
            </a:r>
          </a:p>
          <a:p>
            <a:pPr marL="182563" indent="-92075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n-AU" sz="1200" dirty="0">
                <a:cs typeface="Arial" charset="0"/>
              </a:rPr>
              <a:t>trainers, infrastructure</a:t>
            </a:r>
          </a:p>
          <a:p>
            <a:pPr>
              <a:lnSpc>
                <a:spcPct val="80000"/>
              </a:lnSpc>
              <a:defRPr/>
            </a:pPr>
            <a:r>
              <a:rPr lang="en-AU" sz="1400" dirty="0">
                <a:cs typeface="Arial" charset="0"/>
              </a:rPr>
              <a:t>Delivery mode</a:t>
            </a:r>
          </a:p>
          <a:p>
            <a:pPr>
              <a:lnSpc>
                <a:spcPct val="80000"/>
              </a:lnSpc>
              <a:defRPr/>
            </a:pPr>
            <a:r>
              <a:rPr lang="en-AU" sz="1400" dirty="0">
                <a:cs typeface="Arial" charset="0"/>
              </a:rPr>
              <a:t>Times </a:t>
            </a:r>
            <a:r>
              <a:rPr lang="en-AU" sz="1200" dirty="0">
                <a:cs typeface="Arial" charset="0"/>
              </a:rPr>
              <a:t>– when, duration</a:t>
            </a:r>
            <a:endParaRPr lang="en-AU" sz="1400" dirty="0">
              <a:cs typeface="Arial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AU" sz="1400" dirty="0">
                <a:cs typeface="Arial" charset="0"/>
              </a:rPr>
              <a:t>Teaching and learning activities</a:t>
            </a:r>
          </a:p>
          <a:p>
            <a:pPr>
              <a:lnSpc>
                <a:spcPct val="80000"/>
              </a:lnSpc>
              <a:defRPr/>
            </a:pPr>
            <a:r>
              <a:rPr lang="en-AU" sz="1400" dirty="0">
                <a:cs typeface="Arial" charset="0"/>
              </a:rPr>
              <a:t>Design – visual, navigation</a:t>
            </a:r>
          </a:p>
          <a:p>
            <a:pPr>
              <a:lnSpc>
                <a:spcPct val="80000"/>
              </a:lnSpc>
              <a:defRPr/>
            </a:pPr>
            <a:r>
              <a:rPr lang="en-AU" sz="1400" dirty="0">
                <a:cs typeface="Arial" charset="0"/>
              </a:rPr>
              <a:t>Learning guide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7313613" y="5568950"/>
            <a:ext cx="1755775" cy="85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90488" indent="-90488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Pre- and post-course</a:t>
            </a:r>
          </a:p>
          <a:p>
            <a:pPr marL="90488" indent="-90488"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AU" sz="1200" dirty="0">
                <a:latin typeface="+mn-lt"/>
                <a:cs typeface="+mn-cs"/>
              </a:rPr>
              <a:t>Follow up –consolidation, reinforcement, on the job support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63525" y="5799138"/>
            <a:ext cx="1755775" cy="387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lnSpc>
                <a:spcPct val="80000"/>
              </a:lnSpc>
              <a:spcBef>
                <a:spcPts val="0"/>
              </a:spcBef>
              <a:spcAft>
                <a:spcPts val="200"/>
              </a:spcAft>
              <a:defRPr/>
            </a:pPr>
            <a:r>
              <a:rPr lang="en-AU" sz="1200" dirty="0">
                <a:latin typeface="+mn-lt"/>
                <a:cs typeface="+mn-cs"/>
              </a:rPr>
              <a:t>Corporate learning environment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" grpId="0"/>
      <p:bldP spid="65" grpId="0"/>
      <p:bldP spid="57" grpId="0"/>
      <p:bldP spid="58" grpId="0"/>
      <p:bldP spid="3110" grpId="0" animBg="1"/>
      <p:bldP spid="3111" grpId="0"/>
      <p:bldP spid="6" grpId="0"/>
      <p:bldP spid="46" grpId="0"/>
      <p:bldP spid="47" grpId="0"/>
      <p:bldP spid="48" grpId="0"/>
      <p:bldP spid="49" grpId="0"/>
      <p:bldP spid="54" grpId="0"/>
      <p:bldP spid="51" grpId="0"/>
      <p:bldP spid="5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29807</TotalTime>
  <Words>964</Words>
  <Application>Microsoft Office PowerPoint</Application>
  <PresentationFormat>On-screen Show (4:3)</PresentationFormat>
  <Paragraphs>299</Paragraphs>
  <Slides>15</Slides>
  <Notes>7</Notes>
  <HiddenSlides>4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It’s all about Performance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performance gap is not always a training issue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Bell</dc:creator>
  <cp:lastModifiedBy>Ian Bell</cp:lastModifiedBy>
  <cp:revision>728</cp:revision>
  <cp:lastPrinted>2012-07-26T01:43:37Z</cp:lastPrinted>
  <dcterms:created xsi:type="dcterms:W3CDTF">2011-12-20T07:33:56Z</dcterms:created>
  <dcterms:modified xsi:type="dcterms:W3CDTF">2013-09-30T03:37:34Z</dcterms:modified>
</cp:coreProperties>
</file>