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4"/>
  </p:notesMasterIdLst>
  <p:handoutMasterIdLst>
    <p:handoutMasterId r:id="rId15"/>
  </p:handoutMasterIdLst>
  <p:sldIdLst>
    <p:sldId id="263" r:id="rId3"/>
    <p:sldId id="266" r:id="rId4"/>
    <p:sldId id="267" r:id="rId5"/>
    <p:sldId id="256" r:id="rId6"/>
    <p:sldId id="268" r:id="rId7"/>
    <p:sldId id="269" r:id="rId8"/>
    <p:sldId id="270" r:id="rId9"/>
    <p:sldId id="272" r:id="rId10"/>
    <p:sldId id="271" r:id="rId11"/>
    <p:sldId id="273" r:id="rId12"/>
    <p:sldId id="262" r:id="rId13"/>
  </p:sldIdLst>
  <p:sldSz cx="9144000" cy="6858000" type="screen4x3"/>
  <p:notesSz cx="6858000" cy="9144000"/>
  <p:defaultTextStyle>
    <a:defPPr>
      <a:defRPr lang="en-GB"/>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757" autoAdjust="0"/>
  </p:normalViewPr>
  <p:slideViewPr>
    <p:cSldViewPr>
      <p:cViewPr varScale="1">
        <p:scale>
          <a:sx n="110" d="100"/>
          <a:sy n="110" d="100"/>
        </p:scale>
        <p:origin x="-1644" y="-96"/>
      </p:cViewPr>
      <p:guideLst>
        <p:guide orient="horz" pos="2160"/>
        <p:guide pos="2880"/>
      </p:guideLst>
    </p:cSldViewPr>
  </p:slideViewPr>
  <p:notesTextViewPr>
    <p:cViewPr>
      <p:scale>
        <a:sx n="100" d="100"/>
        <a:sy n="100" d="100"/>
      </p:scale>
      <p:origin x="0" y="17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smtClean="0">
                <a:latin typeface="Times" charset="0"/>
              </a:defRPr>
            </a:lvl1pPr>
          </a:lstStyle>
          <a:p>
            <a:pPr>
              <a:defRPr/>
            </a:pPr>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smtClean="0">
                <a:latin typeface="Times" charset="0"/>
              </a:defRPr>
            </a:lvl1pPr>
          </a:lstStyle>
          <a:p>
            <a:pPr>
              <a:defRPr/>
            </a:pPr>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smtClean="0">
                <a:latin typeface="Times" charset="0"/>
              </a:defRPr>
            </a:lvl1pPr>
          </a:lstStyle>
          <a:p>
            <a:pPr>
              <a:defRPr/>
            </a:pPr>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smtClean="0">
                <a:latin typeface="Times" charset="0"/>
              </a:defRPr>
            </a:lvl1pPr>
          </a:lstStyle>
          <a:p>
            <a:pPr>
              <a:defRPr/>
            </a:pPr>
            <a:fld id="{F8ED1FE5-56C8-408A-9BCB-8A67310C22E2}" type="slidenum">
              <a:rPr lang="en-GB"/>
              <a:pPr>
                <a:defRPr/>
              </a:pPr>
              <a:t>‹#›</a:t>
            </a:fld>
            <a:endParaRPr lang="en-GB"/>
          </a:p>
        </p:txBody>
      </p:sp>
    </p:spTree>
    <p:extLst>
      <p:ext uri="{BB962C8B-B14F-4D97-AF65-F5344CB8AC3E}">
        <p14:creationId xmlns:p14="http://schemas.microsoft.com/office/powerpoint/2010/main" val="1227013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smtClean="0">
                <a:latin typeface="Times" charset="0"/>
              </a:defRPr>
            </a:lvl1pPr>
          </a:lstStyle>
          <a:p>
            <a:pPr>
              <a:defRPr/>
            </a:pPr>
            <a:endParaRPr lang="en-GB"/>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smtClean="0">
                <a:latin typeface="Times" charset="0"/>
              </a:defRPr>
            </a:lvl1pPr>
          </a:lstStyle>
          <a:p>
            <a:pPr>
              <a:defRPr/>
            </a:pPr>
            <a:endParaRPr lang="en-GB"/>
          </a:p>
        </p:txBody>
      </p:sp>
      <p:sp>
        <p:nvSpPr>
          <p:cNvPr id="922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smtClean="0">
                <a:latin typeface="Times" charset="0"/>
              </a:defRPr>
            </a:lvl1pPr>
          </a:lstStyle>
          <a:p>
            <a:pPr>
              <a:defRPr/>
            </a:pPr>
            <a:endParaRPr lang="en-GB"/>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smtClean="0">
                <a:latin typeface="Times" charset="0"/>
              </a:defRPr>
            </a:lvl1pPr>
          </a:lstStyle>
          <a:p>
            <a:pPr>
              <a:defRPr/>
            </a:pPr>
            <a:fld id="{C59AAD44-617A-4D4C-8A91-3E408673DE0B}" type="slidenum">
              <a:rPr lang="en-GB"/>
              <a:pPr>
                <a:defRPr/>
              </a:pPr>
              <a:t>‹#›</a:t>
            </a:fld>
            <a:endParaRPr lang="en-GB"/>
          </a:p>
        </p:txBody>
      </p:sp>
    </p:spTree>
    <p:extLst>
      <p:ext uri="{BB962C8B-B14F-4D97-AF65-F5344CB8AC3E}">
        <p14:creationId xmlns:p14="http://schemas.microsoft.com/office/powerpoint/2010/main" val="2772665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Cg</a:t>
            </a:r>
            <a:r>
              <a:rPr lang="en-US" baseline="0" dirty="0" smtClean="0"/>
              <a:t> XVI approved the new words in the Tech </a:t>
            </a:r>
            <a:r>
              <a:rPr lang="en-US" baseline="0" dirty="0" err="1" smtClean="0"/>
              <a:t>Reg</a:t>
            </a:r>
            <a:r>
              <a:rPr lang="en-US" baseline="0" dirty="0" smtClean="0"/>
              <a:t> 49, Volume 1 that introduce the WIS. It specifically noted that Members should operate their centres to suitable levels at which they have committed</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2</a:t>
            </a:fld>
            <a:endParaRPr lang="en-GB"/>
          </a:p>
        </p:txBody>
      </p:sp>
    </p:spTree>
    <p:extLst>
      <p:ext uri="{BB962C8B-B14F-4D97-AF65-F5344CB8AC3E}">
        <p14:creationId xmlns:p14="http://schemas.microsoft.com/office/powerpoint/2010/main" val="3537712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Tech </a:t>
            </a:r>
            <a:r>
              <a:rPr lang="en-US" dirty="0" err="1" smtClean="0"/>
              <a:t>Reg</a:t>
            </a:r>
            <a:r>
              <a:rPr lang="en-US" dirty="0" smtClean="0"/>
              <a:t> 49 noted that data </a:t>
            </a:r>
            <a:r>
              <a:rPr lang="en-US" dirty="0" err="1" smtClean="0"/>
              <a:t>mgt</a:t>
            </a:r>
            <a:r>
              <a:rPr lang="en-US" dirty="0" smtClean="0"/>
              <a:t> and information exchange in the WIS will follow the manual on the WIS, while the GTS will continue to work in accordance</a:t>
            </a:r>
            <a:r>
              <a:rPr lang="en-US" baseline="0" dirty="0" smtClean="0"/>
              <a:t> with the Manual on GTS.</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3</a:t>
            </a:fld>
            <a:endParaRPr lang="en-GB"/>
          </a:p>
        </p:txBody>
      </p:sp>
    </p:spTree>
    <p:extLst>
      <p:ext uri="{BB962C8B-B14F-4D97-AF65-F5344CB8AC3E}">
        <p14:creationId xmlns:p14="http://schemas.microsoft.com/office/powerpoint/2010/main" val="3339831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00B5A9CB-33F6-4EFB-949B-DC3EC86C9DAC}" type="slidenum">
              <a:rPr lang="en-GB" altLang="en-US" sz="1200"/>
              <a:pPr/>
              <a:t>4</a:t>
            </a:fld>
            <a:endParaRPr lang="en-GB" altLang="en-US" sz="1200"/>
          </a:p>
        </p:txBody>
      </p:sp>
      <p:sp>
        <p:nvSpPr>
          <p:cNvPr id="10243" name="Rectangle 2"/>
          <p:cNvSpPr>
            <a:spLocks noRo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The Manual on WIS sets out up front</a:t>
            </a:r>
            <a:r>
              <a:rPr lang="en-US" altLang="en-US" baseline="0" dirty="0" smtClean="0"/>
              <a:t> (Para 1.6) that WIS should be highly robust and reliable and fully satisfy security, authenticity and reliability requirements</a:t>
            </a:r>
            <a:endParaRPr lang="en-US" alt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Underlying Part 3 of</a:t>
            </a:r>
            <a:r>
              <a:rPr lang="en-US" baseline="0" dirty="0" smtClean="0"/>
              <a:t> </a:t>
            </a:r>
            <a:r>
              <a:rPr lang="en-US" dirty="0" smtClean="0"/>
              <a:t>the Manual on WIS was a full functional</a:t>
            </a:r>
            <a:r>
              <a:rPr lang="en-US" baseline="0" dirty="0" smtClean="0"/>
              <a:t> analysis of the WIS, including showing how the GTS fitted in. Using a product called Def0, the WIS functions are described in increasing details as you dig into the box, showing inputs (from the left), Controls (from the top) and outputs (to the right). Other aspects such as monitoring. Not really used here was the ability to identify people and machine resources or mechanisms which in the model as shown coming in from below.</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5</a:t>
            </a:fld>
            <a:endParaRPr lang="en-GB"/>
          </a:p>
        </p:txBody>
      </p:sp>
    </p:spTree>
    <p:extLst>
      <p:ext uri="{BB962C8B-B14F-4D97-AF65-F5344CB8AC3E}">
        <p14:creationId xmlns:p14="http://schemas.microsoft.com/office/powerpoint/2010/main" val="2753599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Looking deep into Node AO</a:t>
            </a:r>
            <a:r>
              <a:rPr lang="en-US" baseline="0" dirty="0" smtClean="0"/>
              <a:t> we see different components within the functions. Note the inputs are the same as A0 just shown. Note also that some things we do are actually out of scope of WIS as shown in red. This was a very radical thing at the time of the analysis but we have grown used to it now.</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6</a:t>
            </a:fld>
            <a:endParaRPr lang="en-GB"/>
          </a:p>
        </p:txBody>
      </p:sp>
    </p:spTree>
    <p:extLst>
      <p:ext uri="{BB962C8B-B14F-4D97-AF65-F5344CB8AC3E}">
        <p14:creationId xmlns:p14="http://schemas.microsoft.com/office/powerpoint/2010/main" val="1043118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Following</a:t>
            </a:r>
            <a:r>
              <a:rPr lang="en-US" baseline="0" dirty="0" smtClean="0"/>
              <a:t> deeper into AI we see that this has national, regional and global levels. A form of archive is actually a cache and in scope at the global level but still not a true archive.</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7</a:t>
            </a:fld>
            <a:endParaRPr lang="en-GB"/>
          </a:p>
        </p:txBody>
      </p:sp>
    </p:spTree>
    <p:extLst>
      <p:ext uri="{BB962C8B-B14F-4D97-AF65-F5344CB8AC3E}">
        <p14:creationId xmlns:p14="http://schemas.microsoft.com/office/powerpoint/2010/main" val="1930376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Underlying Part IV of the Manual on WIS is</a:t>
            </a:r>
            <a:r>
              <a:rPr lang="en-US" baseline="0" dirty="0" smtClean="0"/>
              <a:t> the technical specifications document and analysis. This build on the functional architecture of WIS and identified that there are 15 interfaces within the functional architecture that need to be defined by standard technical specs. Some of these such as those relating to the GTS for uploading and downloading of data were quite simple and rely on the same information defined in the manual on the GTS. Others such as search and metadata synchronization needed to find standards and have them defined (</a:t>
            </a:r>
            <a:r>
              <a:rPr lang="en-US" baseline="0" dirty="0" err="1" smtClean="0"/>
              <a:t>eg</a:t>
            </a:r>
            <a:r>
              <a:rPr lang="en-US" baseline="0" dirty="0" smtClean="0"/>
              <a:t> SRU built on ISO23950 for interoperable search and OAI PMH for metadata synchronization between GISCs)</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8</a:t>
            </a:fld>
            <a:endParaRPr lang="en-GB"/>
          </a:p>
        </p:txBody>
      </p:sp>
    </p:spTree>
    <p:extLst>
      <p:ext uri="{BB962C8B-B14F-4D97-AF65-F5344CB8AC3E}">
        <p14:creationId xmlns:p14="http://schemas.microsoft.com/office/powerpoint/2010/main" val="15984234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However,</a:t>
            </a:r>
            <a:r>
              <a:rPr lang="en-US" baseline="0" dirty="0" smtClean="0"/>
              <a:t> these 15 Tech Specs can also be grouped in many ways. This is how I tend to group them based more on the general functions of metadata </a:t>
            </a:r>
            <a:r>
              <a:rPr lang="en-US" baseline="0" dirty="0" err="1" smtClean="0"/>
              <a:t>mgt</a:t>
            </a:r>
            <a:r>
              <a:rPr lang="en-US" baseline="0" dirty="0" smtClean="0"/>
              <a:t>, Search, uploading and downloading of data, subscription </a:t>
            </a:r>
            <a:r>
              <a:rPr lang="en-US" baseline="0" dirty="0" err="1" smtClean="0"/>
              <a:t>mgt</a:t>
            </a:r>
            <a:r>
              <a:rPr lang="en-US" baseline="0" dirty="0" smtClean="0"/>
              <a:t>, user </a:t>
            </a:r>
            <a:r>
              <a:rPr lang="en-US" baseline="0" dirty="0" err="1" smtClean="0"/>
              <a:t>mgt</a:t>
            </a:r>
            <a:r>
              <a:rPr lang="en-US" baseline="0" dirty="0" smtClean="0"/>
              <a:t> and finally monitoring. </a:t>
            </a:r>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9</a:t>
            </a:fld>
            <a:endParaRPr lang="en-GB"/>
          </a:p>
        </p:txBody>
      </p:sp>
    </p:spTree>
    <p:extLst>
      <p:ext uri="{BB962C8B-B14F-4D97-AF65-F5344CB8AC3E}">
        <p14:creationId xmlns:p14="http://schemas.microsoft.com/office/powerpoint/2010/main" val="487126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breakup of the functions and tech specs shown here are my view and only one of the many possible ways to cut and slice WIS.</a:t>
            </a:r>
          </a:p>
          <a:p>
            <a:r>
              <a:rPr lang="en-US" dirty="0" smtClean="0"/>
              <a:t>I could easily merge subscription </a:t>
            </a:r>
            <a:r>
              <a:rPr lang="en-US" dirty="0" err="1" smtClean="0"/>
              <a:t>mgt</a:t>
            </a:r>
            <a:r>
              <a:rPr lang="en-US" dirty="0" smtClean="0"/>
              <a:t> to user management, and even put search under discovery metadata, making it 5 functional areas</a:t>
            </a:r>
          </a:p>
          <a:p>
            <a:r>
              <a:rPr lang="en-US" dirty="0" smtClean="0"/>
              <a:t>Understanding the WIS functional architecture and technical specifications is critical to understanding the Manual on the WIS</a:t>
            </a:r>
          </a:p>
          <a:p>
            <a:endParaRPr lang="en-GB" dirty="0"/>
          </a:p>
        </p:txBody>
      </p:sp>
      <p:sp>
        <p:nvSpPr>
          <p:cNvPr id="4" name="Slide Number Placeholder 3"/>
          <p:cNvSpPr>
            <a:spLocks noGrp="1"/>
          </p:cNvSpPr>
          <p:nvPr>
            <p:ph type="sldNum" sz="quarter" idx="10"/>
          </p:nvPr>
        </p:nvSpPr>
        <p:spPr/>
        <p:txBody>
          <a:bodyPr/>
          <a:lstStyle/>
          <a:p>
            <a:pPr>
              <a:defRPr/>
            </a:pPr>
            <a:fld id="{C59AAD44-617A-4D4C-8A91-3E408673DE0B}" type="slidenum">
              <a:rPr lang="en-GB" smtClean="0"/>
              <a:pPr>
                <a:defRPr/>
              </a:pPr>
              <a:t>10</a:t>
            </a:fld>
            <a:endParaRPr lang="en-GB"/>
          </a:p>
        </p:txBody>
      </p:sp>
    </p:spTree>
    <p:extLst>
      <p:ext uri="{BB962C8B-B14F-4D97-AF65-F5344CB8AC3E}">
        <p14:creationId xmlns:p14="http://schemas.microsoft.com/office/powerpoint/2010/main" val="14886409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 Box 7"/>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spcBef>
                <a:spcPct val="50000"/>
              </a:spcBef>
              <a:buClrTx/>
              <a:buFontTx/>
              <a:buNone/>
            </a:pPr>
            <a:r>
              <a:rPr lang="en-GB" altLang="en-US" sz="1800">
                <a:solidFill>
                  <a:schemeClr val="bg1"/>
                </a:solidFill>
                <a:latin typeface="Arial Black" pitchFamily="34" charset="0"/>
              </a:rPr>
              <a:t>WMO</a:t>
            </a:r>
          </a:p>
        </p:txBody>
      </p:sp>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GB" altLang="en-US"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GB" altLang="en-US" noProof="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GB" altLang="en-US"/>
              <a:t>test footer</a:t>
            </a:r>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fld id="{233A6B67-67EC-4C1E-96FB-058CDDC3F862}" type="slidenum">
              <a:rPr lang="en-GB" altLang="en-US"/>
              <a:pPr/>
              <a:t>‹#›</a:t>
            </a:fld>
            <a:endParaRPr lang="en-GB"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spcBef>
                <a:spcPct val="50000"/>
              </a:spcBef>
              <a:buClrTx/>
              <a:buFontTx/>
              <a:buNone/>
            </a:pPr>
            <a:r>
              <a:rPr lang="en-GB" altLang="en-US" sz="1800">
                <a:solidFill>
                  <a:schemeClr val="bg1"/>
                </a:solidFill>
                <a:latin typeface="Arial Black" pitchFamily="34" charset="0"/>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6" name="Rectangle 6"/>
          <p:cNvSpPr>
            <a:spLocks noGrp="1" noChangeArrowheads="1"/>
          </p:cNvSpPr>
          <p:nvPr>
            <p:ph type="ftr" sz="quarter" idx="10"/>
          </p:nvPr>
        </p:nvSpPr>
        <p:spPr>
          <a:xfrm>
            <a:off x="2843213" y="6467475"/>
            <a:ext cx="2520950" cy="331788"/>
          </a:xfrm>
        </p:spPr>
        <p:txBody>
          <a:bodyPr/>
          <a:lstStyle>
            <a:lvl1pPr>
              <a:defRPr/>
            </a:lvl1pPr>
          </a:lstStyle>
          <a:p>
            <a:r>
              <a:rPr lang="en-GB" altLang="en-US"/>
              <a:t>test footer</a:t>
            </a:r>
          </a:p>
        </p:txBody>
      </p:sp>
      <p:sp>
        <p:nvSpPr>
          <p:cNvPr id="7" name="Rectangle 7"/>
          <p:cNvSpPr>
            <a:spLocks noGrp="1" noChangeArrowheads="1"/>
          </p:cNvSpPr>
          <p:nvPr>
            <p:ph type="sldNum" sz="quarter" idx="11"/>
          </p:nvPr>
        </p:nvSpPr>
        <p:spPr>
          <a:xfrm>
            <a:off x="5795963" y="6467475"/>
            <a:ext cx="1152525" cy="331788"/>
          </a:xfrm>
        </p:spPr>
        <p:txBody>
          <a:bodyPr/>
          <a:lstStyle>
            <a:lvl1pPr>
              <a:defRPr/>
            </a:lvl1pPr>
          </a:lstStyle>
          <a:p>
            <a:fld id="{A4913CB8-CAFC-4DCA-B091-E8D31A68D5EB}" type="slidenum">
              <a:rPr lang="en-GB" altLang="en-US"/>
              <a:pPr/>
              <a:t>‹#›</a:t>
            </a:fld>
            <a:endParaRPr lang="en-GB" altLang="en-US"/>
          </a:p>
        </p:txBody>
      </p:sp>
    </p:spTree>
    <p:extLst>
      <p:ext uri="{BB962C8B-B14F-4D97-AF65-F5344CB8AC3E}">
        <p14:creationId xmlns:p14="http://schemas.microsoft.com/office/powerpoint/2010/main" val="3171229695"/>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dirty="0" smtClean="0"/>
              <a:t>WIS "Competencies And Curriculum" Development Workshop</a:t>
            </a:r>
            <a:endParaRPr lang="en-GB" altLang="en-US" dirty="0"/>
          </a:p>
        </p:txBody>
      </p:sp>
      <p:sp>
        <p:nvSpPr>
          <p:cNvPr id="5" name="Rectangle 7"/>
          <p:cNvSpPr>
            <a:spLocks noGrp="1" noChangeArrowheads="1"/>
          </p:cNvSpPr>
          <p:nvPr>
            <p:ph type="sldNum" sz="quarter" idx="11"/>
          </p:nvPr>
        </p:nvSpPr>
        <p:spPr>
          <a:ln/>
        </p:spPr>
        <p:txBody>
          <a:bodyPr/>
          <a:lstStyle>
            <a:lvl1pPr>
              <a:defRPr/>
            </a:lvl1pPr>
          </a:lstStyle>
          <a:p>
            <a:fld id="{C5B575E3-5947-4C25-A1E7-10F0F1BC5C9A}" type="slidenum">
              <a:rPr lang="en-GB" altLang="en-US"/>
              <a:pPr/>
              <a:t>‹#›</a:t>
            </a:fld>
            <a:endParaRPr lang="en-GB" altLang="en-US"/>
          </a:p>
        </p:txBody>
      </p:sp>
    </p:spTree>
    <p:extLst>
      <p:ext uri="{BB962C8B-B14F-4D97-AF65-F5344CB8AC3E}">
        <p14:creationId xmlns:p14="http://schemas.microsoft.com/office/powerpoint/2010/main" val="244716423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7"/>
          <p:cNvSpPr>
            <a:spLocks noGrp="1" noChangeArrowheads="1"/>
          </p:cNvSpPr>
          <p:nvPr>
            <p:ph type="sldNum" sz="quarter" idx="11"/>
          </p:nvPr>
        </p:nvSpPr>
        <p:spPr>
          <a:ln/>
        </p:spPr>
        <p:txBody>
          <a:bodyPr/>
          <a:lstStyle>
            <a:lvl1pPr>
              <a:defRPr/>
            </a:lvl1pPr>
          </a:lstStyle>
          <a:p>
            <a:fld id="{F38A468E-71FC-47E8-B98E-1EE591938090}" type="slidenum">
              <a:rPr lang="en-GB" altLang="en-US"/>
              <a:pPr/>
              <a:t>‹#›</a:t>
            </a:fld>
            <a:endParaRPr lang="en-GB" altLang="en-US"/>
          </a:p>
        </p:txBody>
      </p:sp>
    </p:spTree>
    <p:extLst>
      <p:ext uri="{BB962C8B-B14F-4D97-AF65-F5344CB8AC3E}">
        <p14:creationId xmlns:p14="http://schemas.microsoft.com/office/powerpoint/2010/main" val="2415692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7"/>
          <p:cNvSpPr>
            <a:spLocks noGrp="1" noChangeArrowheads="1"/>
          </p:cNvSpPr>
          <p:nvPr>
            <p:ph type="sldNum" sz="quarter" idx="11"/>
          </p:nvPr>
        </p:nvSpPr>
        <p:spPr>
          <a:ln/>
        </p:spPr>
        <p:txBody>
          <a:bodyPr/>
          <a:lstStyle>
            <a:lvl1pPr>
              <a:defRPr/>
            </a:lvl1pPr>
          </a:lstStyle>
          <a:p>
            <a:fld id="{C4504DA3-A607-4289-9106-3EBD36D32450}" type="slidenum">
              <a:rPr lang="en-GB" altLang="en-US"/>
              <a:pPr/>
              <a:t>‹#›</a:t>
            </a:fld>
            <a:endParaRPr lang="en-GB" altLang="en-US"/>
          </a:p>
        </p:txBody>
      </p:sp>
    </p:spTree>
    <p:extLst>
      <p:ext uri="{BB962C8B-B14F-4D97-AF65-F5344CB8AC3E}">
        <p14:creationId xmlns:p14="http://schemas.microsoft.com/office/powerpoint/2010/main" val="3922540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8" name="Rectangle 7"/>
          <p:cNvSpPr>
            <a:spLocks noGrp="1" noChangeArrowheads="1"/>
          </p:cNvSpPr>
          <p:nvPr>
            <p:ph type="sldNum" sz="quarter" idx="11"/>
          </p:nvPr>
        </p:nvSpPr>
        <p:spPr>
          <a:ln/>
        </p:spPr>
        <p:txBody>
          <a:bodyPr/>
          <a:lstStyle>
            <a:lvl1pPr>
              <a:defRPr/>
            </a:lvl1pPr>
          </a:lstStyle>
          <a:p>
            <a:fld id="{DEFC2414-8865-40C0-8F9B-CF6886F63095}" type="slidenum">
              <a:rPr lang="en-GB" altLang="en-US"/>
              <a:pPr/>
              <a:t>‹#›</a:t>
            </a:fld>
            <a:endParaRPr lang="en-GB" altLang="en-US"/>
          </a:p>
        </p:txBody>
      </p:sp>
    </p:spTree>
    <p:extLst>
      <p:ext uri="{BB962C8B-B14F-4D97-AF65-F5344CB8AC3E}">
        <p14:creationId xmlns:p14="http://schemas.microsoft.com/office/powerpoint/2010/main" val="63039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4" name="Rectangle 7"/>
          <p:cNvSpPr>
            <a:spLocks noGrp="1" noChangeArrowheads="1"/>
          </p:cNvSpPr>
          <p:nvPr>
            <p:ph type="sldNum" sz="quarter" idx="11"/>
          </p:nvPr>
        </p:nvSpPr>
        <p:spPr>
          <a:ln/>
        </p:spPr>
        <p:txBody>
          <a:bodyPr/>
          <a:lstStyle>
            <a:lvl1pPr>
              <a:defRPr/>
            </a:lvl1pPr>
          </a:lstStyle>
          <a:p>
            <a:fld id="{DF811257-3987-4111-A57D-2B8E69C94F76}" type="slidenum">
              <a:rPr lang="en-GB" altLang="en-US"/>
              <a:pPr/>
              <a:t>‹#›</a:t>
            </a:fld>
            <a:endParaRPr lang="en-GB" altLang="en-US"/>
          </a:p>
        </p:txBody>
      </p:sp>
    </p:spTree>
    <p:extLst>
      <p:ext uri="{BB962C8B-B14F-4D97-AF65-F5344CB8AC3E}">
        <p14:creationId xmlns:p14="http://schemas.microsoft.com/office/powerpoint/2010/main" val="263817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3" name="Rectangle 7"/>
          <p:cNvSpPr>
            <a:spLocks noGrp="1" noChangeArrowheads="1"/>
          </p:cNvSpPr>
          <p:nvPr>
            <p:ph type="sldNum" sz="quarter" idx="11"/>
          </p:nvPr>
        </p:nvSpPr>
        <p:spPr>
          <a:ln/>
        </p:spPr>
        <p:txBody>
          <a:bodyPr/>
          <a:lstStyle>
            <a:lvl1pPr>
              <a:defRPr/>
            </a:lvl1pPr>
          </a:lstStyle>
          <a:p>
            <a:fld id="{23608EC6-A8FA-4C9D-9AB5-1D47D535AADE}" type="slidenum">
              <a:rPr lang="en-GB" altLang="en-US"/>
              <a:pPr/>
              <a:t>‹#›</a:t>
            </a:fld>
            <a:endParaRPr lang="en-GB" altLang="en-US"/>
          </a:p>
        </p:txBody>
      </p:sp>
    </p:spTree>
    <p:extLst>
      <p:ext uri="{BB962C8B-B14F-4D97-AF65-F5344CB8AC3E}">
        <p14:creationId xmlns:p14="http://schemas.microsoft.com/office/powerpoint/2010/main" val="409071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7"/>
          <p:cNvSpPr>
            <a:spLocks noGrp="1" noChangeArrowheads="1"/>
          </p:cNvSpPr>
          <p:nvPr>
            <p:ph type="sldNum" sz="quarter" idx="11"/>
          </p:nvPr>
        </p:nvSpPr>
        <p:spPr>
          <a:ln/>
        </p:spPr>
        <p:txBody>
          <a:bodyPr/>
          <a:lstStyle>
            <a:lvl1pPr>
              <a:defRPr/>
            </a:lvl1pPr>
          </a:lstStyle>
          <a:p>
            <a:fld id="{C58A449F-5CE5-47BF-81BC-19206D02365F}" type="slidenum">
              <a:rPr lang="en-GB" altLang="en-US"/>
              <a:pPr/>
              <a:t>‹#›</a:t>
            </a:fld>
            <a:endParaRPr lang="en-GB" altLang="en-US"/>
          </a:p>
        </p:txBody>
      </p:sp>
    </p:spTree>
    <p:extLst>
      <p:ext uri="{BB962C8B-B14F-4D97-AF65-F5344CB8AC3E}">
        <p14:creationId xmlns:p14="http://schemas.microsoft.com/office/powerpoint/2010/main" val="2164067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7"/>
          <p:cNvSpPr>
            <a:spLocks noGrp="1" noChangeArrowheads="1"/>
          </p:cNvSpPr>
          <p:nvPr>
            <p:ph type="sldNum" sz="quarter" idx="11"/>
          </p:nvPr>
        </p:nvSpPr>
        <p:spPr>
          <a:ln/>
        </p:spPr>
        <p:txBody>
          <a:bodyPr/>
          <a:lstStyle>
            <a:lvl1pPr>
              <a:defRPr/>
            </a:lvl1pPr>
          </a:lstStyle>
          <a:p>
            <a:fld id="{4D1C0F3D-02A6-4008-B0CC-8E0C7BE1DD35}" type="slidenum">
              <a:rPr lang="en-GB" altLang="en-US"/>
              <a:pPr/>
              <a:t>‹#›</a:t>
            </a:fld>
            <a:endParaRPr lang="en-GB" altLang="en-US"/>
          </a:p>
        </p:txBody>
      </p:sp>
    </p:spTree>
    <p:extLst>
      <p:ext uri="{BB962C8B-B14F-4D97-AF65-F5344CB8AC3E}">
        <p14:creationId xmlns:p14="http://schemas.microsoft.com/office/powerpoint/2010/main" val="260878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7"/>
          <p:cNvSpPr>
            <a:spLocks noGrp="1" noChangeArrowheads="1"/>
          </p:cNvSpPr>
          <p:nvPr>
            <p:ph type="sldNum" sz="quarter" idx="11"/>
          </p:nvPr>
        </p:nvSpPr>
        <p:spPr>
          <a:ln/>
        </p:spPr>
        <p:txBody>
          <a:bodyPr/>
          <a:lstStyle>
            <a:lvl1pPr>
              <a:defRPr/>
            </a:lvl1pPr>
          </a:lstStyle>
          <a:p>
            <a:fld id="{90C1ACE1-C6E3-48B1-A465-9B46F3C25F42}" type="slidenum">
              <a:rPr lang="en-GB" altLang="en-US"/>
              <a:pPr/>
              <a:t>‹#›</a:t>
            </a:fld>
            <a:endParaRPr lang="en-GB" altLang="en-US"/>
          </a:p>
        </p:txBody>
      </p:sp>
    </p:spTree>
    <p:extLst>
      <p:ext uri="{BB962C8B-B14F-4D97-AF65-F5344CB8AC3E}">
        <p14:creationId xmlns:p14="http://schemas.microsoft.com/office/powerpoint/2010/main" val="2459146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7"/>
          <p:cNvSpPr>
            <a:spLocks noGrp="1" noChangeArrowheads="1"/>
          </p:cNvSpPr>
          <p:nvPr>
            <p:ph type="sldNum" sz="quarter" idx="11"/>
          </p:nvPr>
        </p:nvSpPr>
        <p:spPr>
          <a:ln/>
        </p:spPr>
        <p:txBody>
          <a:bodyPr/>
          <a:lstStyle>
            <a:lvl1pPr>
              <a:defRPr/>
            </a:lvl1pPr>
          </a:lstStyle>
          <a:p>
            <a:fld id="{5442FDE5-C170-43A4-B815-5EDDD14A25E1}" type="slidenum">
              <a:rPr lang="en-GB" altLang="en-US"/>
              <a:pPr/>
              <a:t>‹#›</a:t>
            </a:fld>
            <a:endParaRPr lang="en-GB" altLang="en-US"/>
          </a:p>
        </p:txBody>
      </p:sp>
    </p:spTree>
    <p:extLst>
      <p:ext uri="{BB962C8B-B14F-4D97-AF65-F5344CB8AC3E}">
        <p14:creationId xmlns:p14="http://schemas.microsoft.com/office/powerpoint/2010/main" val="2093783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GB" altLang="en-US"/>
              <a:t>test footer</a:t>
            </a:r>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A58774C5-EB6E-4D71-B325-949F55C11329}" type="slidenum">
              <a:rPr lang="en-GB" altLang="en-US"/>
              <a:pPr/>
              <a:t>‹#›</a:t>
            </a:fld>
            <a:endParaRPr lang="en-GB" altLang="en-US"/>
          </a:p>
        </p:txBody>
      </p:sp>
    </p:spTree>
    <p:extLst>
      <p:ext uri="{BB962C8B-B14F-4D97-AF65-F5344CB8AC3E}">
        <p14:creationId xmlns:p14="http://schemas.microsoft.com/office/powerpoint/2010/main" val="2421509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587F9A09-2EBB-4709-95B5-02F2B364D4D2}" type="slidenum">
              <a:rPr lang="en-GB" altLang="en-US"/>
              <a:pPr/>
              <a:t>‹#›</a:t>
            </a:fld>
            <a:endParaRPr lang="en-GB" altLang="en-US"/>
          </a:p>
        </p:txBody>
      </p:sp>
    </p:spTree>
    <p:extLst>
      <p:ext uri="{BB962C8B-B14F-4D97-AF65-F5344CB8AC3E}">
        <p14:creationId xmlns:p14="http://schemas.microsoft.com/office/powerpoint/2010/main" val="3142433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F2CD2B5F-A2BA-4E26-8D2C-B5A266A32197}" type="slidenum">
              <a:rPr lang="en-GB" altLang="en-US"/>
              <a:pPr/>
              <a:t>‹#›</a:t>
            </a:fld>
            <a:endParaRPr lang="en-GB" altLang="en-US"/>
          </a:p>
        </p:txBody>
      </p:sp>
    </p:spTree>
    <p:extLst>
      <p:ext uri="{BB962C8B-B14F-4D97-AF65-F5344CB8AC3E}">
        <p14:creationId xmlns:p14="http://schemas.microsoft.com/office/powerpoint/2010/main" val="1277614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50250227-B6D9-4247-BCF9-180F2AF82EF8}" type="slidenum">
              <a:rPr lang="en-GB" altLang="en-US"/>
              <a:pPr/>
              <a:t>‹#›</a:t>
            </a:fld>
            <a:endParaRPr lang="en-GB" altLang="en-US"/>
          </a:p>
        </p:txBody>
      </p:sp>
    </p:spTree>
    <p:extLst>
      <p:ext uri="{BB962C8B-B14F-4D97-AF65-F5344CB8AC3E}">
        <p14:creationId xmlns:p14="http://schemas.microsoft.com/office/powerpoint/2010/main" val="26755489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BCF5DD99-51AB-476C-ABEB-30EA3E16B3CB}" type="slidenum">
              <a:rPr lang="en-GB" altLang="en-US"/>
              <a:pPr/>
              <a:t>‹#›</a:t>
            </a:fld>
            <a:endParaRPr lang="en-GB" altLang="en-US"/>
          </a:p>
        </p:txBody>
      </p:sp>
    </p:spTree>
    <p:extLst>
      <p:ext uri="{BB962C8B-B14F-4D97-AF65-F5344CB8AC3E}">
        <p14:creationId xmlns:p14="http://schemas.microsoft.com/office/powerpoint/2010/main" val="42714820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8" name="Rectangle 11"/>
          <p:cNvSpPr>
            <a:spLocks noGrp="1" noChangeArrowheads="1"/>
          </p:cNvSpPr>
          <p:nvPr>
            <p:ph type="sldNum" sz="quarter" idx="11"/>
          </p:nvPr>
        </p:nvSpPr>
        <p:spPr>
          <a:ln/>
        </p:spPr>
        <p:txBody>
          <a:bodyPr/>
          <a:lstStyle>
            <a:lvl1pPr>
              <a:defRPr/>
            </a:lvl1pPr>
          </a:lstStyle>
          <a:p>
            <a:fld id="{891597B2-22EE-4FDC-9D47-C57C122ACFA7}" type="slidenum">
              <a:rPr lang="en-GB" altLang="en-US"/>
              <a:pPr/>
              <a:t>‹#›</a:t>
            </a:fld>
            <a:endParaRPr lang="en-GB" altLang="en-US"/>
          </a:p>
        </p:txBody>
      </p:sp>
    </p:spTree>
    <p:extLst>
      <p:ext uri="{BB962C8B-B14F-4D97-AF65-F5344CB8AC3E}">
        <p14:creationId xmlns:p14="http://schemas.microsoft.com/office/powerpoint/2010/main" val="3170594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4" name="Rectangle 11"/>
          <p:cNvSpPr>
            <a:spLocks noGrp="1" noChangeArrowheads="1"/>
          </p:cNvSpPr>
          <p:nvPr>
            <p:ph type="sldNum" sz="quarter" idx="11"/>
          </p:nvPr>
        </p:nvSpPr>
        <p:spPr>
          <a:ln/>
        </p:spPr>
        <p:txBody>
          <a:bodyPr/>
          <a:lstStyle>
            <a:lvl1pPr>
              <a:defRPr/>
            </a:lvl1pPr>
          </a:lstStyle>
          <a:p>
            <a:fld id="{1C628A36-BFA4-4235-81A6-B82DC731A9C9}" type="slidenum">
              <a:rPr lang="en-GB" altLang="en-US"/>
              <a:pPr/>
              <a:t>‹#›</a:t>
            </a:fld>
            <a:endParaRPr lang="en-GB" altLang="en-US"/>
          </a:p>
        </p:txBody>
      </p:sp>
    </p:spTree>
    <p:extLst>
      <p:ext uri="{BB962C8B-B14F-4D97-AF65-F5344CB8AC3E}">
        <p14:creationId xmlns:p14="http://schemas.microsoft.com/office/powerpoint/2010/main" val="18483606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3" name="Rectangle 11"/>
          <p:cNvSpPr>
            <a:spLocks noGrp="1" noChangeArrowheads="1"/>
          </p:cNvSpPr>
          <p:nvPr>
            <p:ph type="sldNum" sz="quarter" idx="11"/>
          </p:nvPr>
        </p:nvSpPr>
        <p:spPr>
          <a:ln/>
        </p:spPr>
        <p:txBody>
          <a:bodyPr/>
          <a:lstStyle>
            <a:lvl1pPr>
              <a:defRPr/>
            </a:lvl1pPr>
          </a:lstStyle>
          <a:p>
            <a:fld id="{03A1FAE1-CFE6-4C06-A162-0172A3C3C0AC}" type="slidenum">
              <a:rPr lang="en-GB" altLang="en-US"/>
              <a:pPr/>
              <a:t>‹#›</a:t>
            </a:fld>
            <a:endParaRPr lang="en-GB" altLang="en-US"/>
          </a:p>
        </p:txBody>
      </p:sp>
    </p:spTree>
    <p:extLst>
      <p:ext uri="{BB962C8B-B14F-4D97-AF65-F5344CB8AC3E}">
        <p14:creationId xmlns:p14="http://schemas.microsoft.com/office/powerpoint/2010/main" val="844587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A7DE103B-B55F-432B-A2DB-EE84712FC4BD}" type="slidenum">
              <a:rPr lang="en-GB" altLang="en-US"/>
              <a:pPr/>
              <a:t>‹#›</a:t>
            </a:fld>
            <a:endParaRPr lang="en-GB" altLang="en-US"/>
          </a:p>
        </p:txBody>
      </p:sp>
    </p:spTree>
    <p:extLst>
      <p:ext uri="{BB962C8B-B14F-4D97-AF65-F5344CB8AC3E}">
        <p14:creationId xmlns:p14="http://schemas.microsoft.com/office/powerpoint/2010/main" val="369565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9A73B4CD-795B-4B07-ABAF-166D9D6DFC74}" type="slidenum">
              <a:rPr lang="en-GB" altLang="en-US"/>
              <a:pPr/>
              <a:t>‹#›</a:t>
            </a:fld>
            <a:endParaRPr lang="en-GB" altLang="en-US"/>
          </a:p>
        </p:txBody>
      </p:sp>
    </p:spTree>
    <p:extLst>
      <p:ext uri="{BB962C8B-B14F-4D97-AF65-F5344CB8AC3E}">
        <p14:creationId xmlns:p14="http://schemas.microsoft.com/office/powerpoint/2010/main" val="29810251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74DAA278-B243-428E-8D4A-5455CCF182BE}" type="slidenum">
              <a:rPr lang="en-GB" altLang="en-US"/>
              <a:pPr/>
              <a:t>‹#›</a:t>
            </a:fld>
            <a:endParaRPr lang="en-GB" altLang="en-US"/>
          </a:p>
        </p:txBody>
      </p:sp>
    </p:spTree>
    <p:extLst>
      <p:ext uri="{BB962C8B-B14F-4D97-AF65-F5344CB8AC3E}">
        <p14:creationId xmlns:p14="http://schemas.microsoft.com/office/powerpoint/2010/main" val="167746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GB"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D2F117EC-000C-4963-BA6E-7AFAFD94D5B3}" type="slidenum">
              <a:rPr lang="en-GB" altLang="en-US"/>
              <a:pPr/>
              <a:t>‹#›</a:t>
            </a:fld>
            <a:endParaRPr lang="en-GB" altLang="en-US"/>
          </a:p>
        </p:txBody>
      </p:sp>
    </p:spTree>
    <p:extLst>
      <p:ext uri="{BB962C8B-B14F-4D97-AF65-F5344CB8AC3E}">
        <p14:creationId xmlns:p14="http://schemas.microsoft.com/office/powerpoint/2010/main" val="2682213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GB" altLang="en-US"/>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5A46EC4B-51EB-4ED3-A82F-245C310E9819}"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75" r:id="rId1"/>
    <p:sldLayoutId id="2147483698" r:id="rId2"/>
    <p:sldLayoutId id="2147483685" r:id="rId3"/>
    <p:sldLayoutId id="2147483684" r:id="rId4"/>
    <p:sldLayoutId id="2147483683" r:id="rId5"/>
    <p:sldLayoutId id="2147483682" r:id="rId6"/>
    <p:sldLayoutId id="2147483681" r:id="rId7"/>
    <p:sldLayoutId id="2147483680" r:id="rId8"/>
    <p:sldLayoutId id="2147483679" r:id="rId9"/>
    <p:sldLayoutId id="2147483678" r:id="rId10"/>
    <p:sldLayoutId id="2147483677" r:id="rId11"/>
    <p:sldLayoutId id="2147483676" r:id="rId12"/>
    <p:sldLayoutId id="2147483697" r:id="rId13"/>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GB" altLang="en-US"/>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1185836A-F1EB-43AD-AAA8-695A7A9E0430}" type="slidenum">
              <a:rPr lang="en-GB" altLang="en-US"/>
              <a:pPr/>
              <a:t>‹#›</a:t>
            </a:fld>
            <a:endParaRPr lang="en-GB"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err="1">
                <a:latin typeface="Arial"/>
                <a:ea typeface="+mj-ea"/>
                <a:cs typeface="Arial"/>
              </a:rPr>
              <a:t>www.wmo.int</a:t>
            </a:r>
            <a:endParaRPr lang="en-US" sz="1200" dirty="0">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5.w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vmlDrawing" Target="../drawings/vmlDrawing3.vml"/><Relationship Id="rId5" Type="http://schemas.openxmlformats.org/officeDocument/2006/relationships/image" Target="../media/image6.wmf"/><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p:txBody>
          <a:bodyPr/>
          <a:lstStyle/>
          <a:p>
            <a:r>
              <a:rPr lang="en-US" altLang="en-US" dirty="0"/>
              <a:t>WIS "COMPETENCIES AND CURRICULUM" DEVELOPMENT WORKSHOP</a:t>
            </a:r>
            <a:endParaRPr lang="en-GB" altLang="en-US" dirty="0"/>
          </a:p>
        </p:txBody>
      </p:sp>
      <p:sp>
        <p:nvSpPr>
          <p:cNvPr id="6150" name="Rectangle 6"/>
          <p:cNvSpPr>
            <a:spLocks noGrp="1" noChangeArrowheads="1"/>
          </p:cNvSpPr>
          <p:nvPr>
            <p:ph type="subTitle" idx="1"/>
          </p:nvPr>
        </p:nvSpPr>
        <p:spPr/>
        <p:txBody>
          <a:bodyPr/>
          <a:lstStyle/>
          <a:p>
            <a:r>
              <a:rPr lang="en-US" altLang="en-US" dirty="0" smtClean="0"/>
              <a:t>Functional Architecture and Tech Specs</a:t>
            </a:r>
          </a:p>
          <a:p>
            <a:r>
              <a:rPr lang="en-US" altLang="en-US" sz="2000" dirty="0" smtClean="0"/>
              <a:t>D Thomas C/ITS</a:t>
            </a:r>
            <a:endParaRPr lang="en-US" altLang="en-US" sz="2000" dirty="0"/>
          </a:p>
        </p:txBody>
      </p:sp>
      <p:sp>
        <p:nvSpPr>
          <p:cNvPr id="15" name="Title 9"/>
          <p:cNvSpPr txBox="1">
            <a:spLocks/>
          </p:cNvSpPr>
          <p:nvPr/>
        </p:nvSpPr>
        <p:spPr>
          <a:xfrm>
            <a:off x="117475" y="6453188"/>
            <a:ext cx="2438400" cy="288925"/>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smtClean="0">
                <a:latin typeface="Arial"/>
                <a:ea typeface="+mj-ea"/>
                <a:cs typeface="Arial"/>
              </a:rPr>
              <a:t>WMO</a:t>
            </a:r>
            <a:r>
              <a:rPr lang="en-US" sz="1200" dirty="0">
                <a:latin typeface="Arial"/>
                <a:ea typeface="+mj-ea"/>
                <a:cs typeface="Arial"/>
              </a:rPr>
              <a:t> </a:t>
            </a:r>
            <a:r>
              <a:rPr lang="en-US" sz="1200" dirty="0" smtClean="0">
                <a:latin typeface="Arial"/>
                <a:ea typeface="+mj-ea"/>
                <a:cs typeface="Arial"/>
              </a:rPr>
              <a:t>Information System</a:t>
            </a:r>
            <a:endParaRPr lang="en-US" sz="1200" dirty="0">
              <a:latin typeface="Arial"/>
              <a:ea typeface="+mj-ea"/>
              <a:cs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2000" dirty="0" smtClean="0"/>
              <a:t>Tech </a:t>
            </a:r>
            <a:r>
              <a:rPr lang="en-US" sz="2000" dirty="0" err="1" smtClean="0"/>
              <a:t>Reg</a:t>
            </a:r>
            <a:r>
              <a:rPr lang="en-US" sz="2000" dirty="0" smtClean="0"/>
              <a:t> 49, </a:t>
            </a:r>
            <a:r>
              <a:rPr lang="en-US" sz="2000" dirty="0" err="1" smtClean="0"/>
              <a:t>Vol</a:t>
            </a:r>
            <a:r>
              <a:rPr lang="en-US" sz="2000" dirty="0" smtClean="0"/>
              <a:t> I, </a:t>
            </a:r>
            <a:r>
              <a:rPr lang="en-US" sz="2000" dirty="0" smtClean="0"/>
              <a:t>Chapter A.3.4 </a:t>
            </a:r>
            <a:br>
              <a:rPr lang="en-US" sz="2000" dirty="0" smtClean="0"/>
            </a:br>
            <a:r>
              <a:rPr lang="en-US" sz="2000" dirty="0" smtClean="0">
                <a:solidFill>
                  <a:srgbClr val="0070C0"/>
                </a:solidFill>
              </a:rPr>
              <a:t>Responsibilities</a:t>
            </a:r>
            <a:endParaRPr lang="en-GB" dirty="0">
              <a:solidFill>
                <a:srgbClr val="0070C0"/>
              </a:solidFill>
            </a:endParaRPr>
          </a:p>
        </p:txBody>
      </p:sp>
      <p:sp>
        <p:nvSpPr>
          <p:cNvPr id="7" name="Content Placeholder 6"/>
          <p:cNvSpPr>
            <a:spLocks noGrp="1"/>
          </p:cNvSpPr>
          <p:nvPr>
            <p:ph idx="1"/>
          </p:nvPr>
        </p:nvSpPr>
        <p:spPr/>
        <p:txBody>
          <a:bodyPr/>
          <a:lstStyle/>
          <a:p>
            <a:r>
              <a:rPr lang="en-US" dirty="0" smtClean="0"/>
              <a:t>A.3.4.1 Members operating GISCs, DCPCs, and NCs shall ensure that all appropriate measures are taken for the installation and good functioning of their centres, and of the required data communication systems and services, in relation to their needs and the roles which they have accepted. </a:t>
            </a:r>
          </a:p>
        </p:txBody>
      </p:sp>
      <p:sp>
        <p:nvSpPr>
          <p:cNvPr id="4" name="Footer Placeholder 3"/>
          <p:cNvSpPr>
            <a:spLocks noGrp="1"/>
          </p:cNvSpPr>
          <p:nvPr>
            <p:ph type="ftr" sz="quarter" idx="10"/>
          </p:nvPr>
        </p:nvSpPr>
        <p:spPr/>
        <p:txBody>
          <a:bodyPr/>
          <a:lstStyle/>
          <a:p>
            <a:r>
              <a:rPr lang="en-US" altLang="en-US" dirty="0"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A4913CB8-CAFC-4DCA-B091-E8D31A68D5EB}" type="slidenum">
              <a:rPr lang="en-GB" altLang="en-US" smtClean="0"/>
              <a:pPr/>
              <a:t>2</a:t>
            </a:fld>
            <a:endParaRPr lang="en-GB" altLang="en-US" dirty="0"/>
          </a:p>
        </p:txBody>
      </p:sp>
    </p:spTree>
    <p:extLst>
      <p:ext uri="{BB962C8B-B14F-4D97-AF65-F5344CB8AC3E}">
        <p14:creationId xmlns:p14="http://schemas.microsoft.com/office/powerpoint/2010/main" val="8781780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z="2000" dirty="0" smtClean="0"/>
              <a:t>Tech Reg 49, Vol I, </a:t>
            </a:r>
            <a:r>
              <a:rPr lang="en-US" sz="2000" dirty="0" smtClean="0"/>
              <a:t>Chapter A.3.5 </a:t>
            </a:r>
            <a:br>
              <a:rPr lang="en-US" sz="2000" dirty="0" smtClean="0"/>
            </a:br>
            <a:r>
              <a:rPr lang="en-US" sz="2000" dirty="0" smtClean="0">
                <a:solidFill>
                  <a:srgbClr val="0070C0"/>
                </a:solidFill>
              </a:rPr>
              <a:t>Practices, Procedures and Specifications</a:t>
            </a:r>
            <a:endParaRPr lang="en-GB" dirty="0">
              <a:solidFill>
                <a:srgbClr val="0070C0"/>
              </a:solidFill>
            </a:endParaRPr>
          </a:p>
        </p:txBody>
      </p:sp>
      <p:sp>
        <p:nvSpPr>
          <p:cNvPr id="3" name="Content Placeholder 2"/>
          <p:cNvSpPr>
            <a:spLocks noGrp="1"/>
          </p:cNvSpPr>
          <p:nvPr>
            <p:ph idx="1"/>
          </p:nvPr>
        </p:nvSpPr>
        <p:spPr/>
        <p:txBody>
          <a:bodyPr/>
          <a:lstStyle/>
          <a:p>
            <a:r>
              <a:rPr lang="en-US" dirty="0" smtClean="0"/>
              <a:t>A.3.5.1 The WIS data management and information exchange functions shall be established and operated in accordance with practices, procedures and specifications set out in Annex VII (Manual on the WIS(WMO-No. 1060)). </a:t>
            </a:r>
          </a:p>
          <a:p>
            <a:r>
              <a:rPr lang="en-US" dirty="0" smtClean="0"/>
              <a:t>A.3.5.2 The GTS, as a part of WIS, shall be operated in accordance with practices, procedures and specifications set out in Annex III (Manual on the GTS (WMO-No. 386), Volume 1).</a:t>
            </a:r>
            <a:endParaRPr lang="en-GB" dirty="0" smtClean="0"/>
          </a:p>
          <a:p>
            <a:endParaRPr lang="en-GB" dirty="0"/>
          </a:p>
        </p:txBody>
      </p:sp>
      <p:sp>
        <p:nvSpPr>
          <p:cNvPr id="4" name="Footer Placeholder 3"/>
          <p:cNvSpPr>
            <a:spLocks noGrp="1"/>
          </p:cNvSpPr>
          <p:nvPr>
            <p:ph type="ftr" sz="quarter" idx="10"/>
          </p:nvPr>
        </p:nvSpPr>
        <p:spPr/>
        <p:txBody>
          <a:bodyPr/>
          <a:lstStyle/>
          <a:p>
            <a:r>
              <a:rPr lang="en-US" altLang="en-US" dirty="0"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3</a:t>
            </a:fld>
            <a:endParaRPr lang="en-GB" altLang="en-US"/>
          </a:p>
        </p:txBody>
      </p:sp>
    </p:spTree>
    <p:extLst>
      <p:ext uri="{BB962C8B-B14F-4D97-AF65-F5344CB8AC3E}">
        <p14:creationId xmlns:p14="http://schemas.microsoft.com/office/powerpoint/2010/main" val="8637487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buClrTx/>
              <a:buFontTx/>
              <a:buNone/>
            </a:pPr>
            <a:r>
              <a:rPr lang="en-GB" altLang="en-US" sz="1800">
                <a:solidFill>
                  <a:schemeClr val="bg1"/>
                </a:solidFill>
                <a:latin typeface="Arial Black" pitchFamily="34" charset="0"/>
              </a:rPr>
              <a:t>WMO</a:t>
            </a:r>
            <a:endParaRPr lang="en-GB" altLang="en-US" sz="1400">
              <a:solidFill>
                <a:schemeClr val="bg1"/>
              </a:solidFill>
              <a:latin typeface="Arial Black" pitchFamily="34" charset="0"/>
            </a:endParaRPr>
          </a:p>
        </p:txBody>
      </p:sp>
      <p:sp>
        <p:nvSpPr>
          <p:cNvPr id="4105" name="Rectangle 9"/>
          <p:cNvSpPr>
            <a:spLocks noGrp="1" noChangeArrowheads="1"/>
          </p:cNvSpPr>
          <p:nvPr>
            <p:ph type="title"/>
          </p:nvPr>
        </p:nvSpPr>
        <p:spPr/>
        <p:txBody>
          <a:bodyPr/>
          <a:lstStyle/>
          <a:p>
            <a:r>
              <a:rPr lang="en-GB" altLang="en-US" dirty="0" smtClean="0">
                <a:solidFill>
                  <a:schemeClr val="tx1"/>
                </a:solidFill>
              </a:rPr>
              <a:t>Manual on WIS. </a:t>
            </a:r>
            <a:r>
              <a:rPr lang="en-GB" altLang="en-US" dirty="0" smtClean="0"/>
              <a:t>Section 1.6 </a:t>
            </a:r>
            <a:br>
              <a:rPr lang="en-GB" altLang="en-US" dirty="0" smtClean="0"/>
            </a:br>
            <a:r>
              <a:rPr lang="en-US" altLang="en-US" dirty="0" smtClean="0">
                <a:solidFill>
                  <a:srgbClr val="0070C0"/>
                </a:solidFill>
              </a:rPr>
              <a:t>Robustness and Reliability of Components</a:t>
            </a:r>
            <a:endParaRPr lang="en-GB" altLang="en-US" dirty="0" smtClean="0">
              <a:solidFill>
                <a:srgbClr val="0070C0"/>
              </a:solidFill>
            </a:endParaRPr>
          </a:p>
        </p:txBody>
      </p:sp>
      <p:sp>
        <p:nvSpPr>
          <p:cNvPr id="4106" name="Rectangle 10"/>
          <p:cNvSpPr>
            <a:spLocks noGrp="1" noChangeArrowheads="1"/>
          </p:cNvSpPr>
          <p:nvPr>
            <p:ph idx="1"/>
          </p:nvPr>
        </p:nvSpPr>
        <p:spPr/>
        <p:txBody>
          <a:bodyPr/>
          <a:lstStyle/>
          <a:p>
            <a:r>
              <a:rPr lang="en-US" altLang="en-US" dirty="0" smtClean="0">
                <a:solidFill>
                  <a:srgbClr val="FF0000"/>
                </a:solidFill>
              </a:rPr>
              <a:t>Highly robust and reliable WIS components are essential to the operation of WIS </a:t>
            </a:r>
            <a:r>
              <a:rPr lang="en-US" altLang="en-US" dirty="0" smtClean="0"/>
              <a:t>. Performance indicators shall be evaluated in the designation procedure for WIS Centres . This evaluation shall ascertain, among other things, whether or not data content flowing via WIS network technologies </a:t>
            </a:r>
            <a:r>
              <a:rPr lang="en-US" altLang="en-US" dirty="0" smtClean="0">
                <a:solidFill>
                  <a:srgbClr val="FF0000"/>
                </a:solidFill>
              </a:rPr>
              <a:t>fully satisfies requirements for security, authenticity and reliability</a:t>
            </a:r>
            <a:r>
              <a:rPr lang="en-US" altLang="en-US" dirty="0" smtClean="0"/>
              <a:t> . Some aspects of service levels are identified within this Manual</a:t>
            </a:r>
            <a:endParaRPr lang="en-US" alt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7"/>
          <p:cNvGraphicFramePr>
            <a:graphicFrameLocks noChangeAspect="1"/>
          </p:cNvGraphicFramePr>
          <p:nvPr>
            <p:extLst>
              <p:ext uri="{D42A27DB-BD31-4B8C-83A1-F6EECF244321}">
                <p14:modId xmlns:p14="http://schemas.microsoft.com/office/powerpoint/2010/main" val="2515722582"/>
              </p:ext>
            </p:extLst>
          </p:nvPr>
        </p:nvGraphicFramePr>
        <p:xfrm>
          <a:off x="395536" y="764704"/>
          <a:ext cx="8220075" cy="5724525"/>
        </p:xfrm>
        <a:graphic>
          <a:graphicData uri="http://schemas.openxmlformats.org/presentationml/2006/ole">
            <mc:AlternateContent xmlns:mc="http://schemas.openxmlformats.org/markup-compatibility/2006">
              <mc:Choice xmlns:v="urn:schemas-microsoft-com:vml" Requires="v">
                <p:oleObj spid="_x0000_s40972" r:id="rId4" imgW="10325100" imgH="7191375" progId="MetaWorkFlowModeler.Page">
                  <p:embed/>
                </p:oleObj>
              </mc:Choice>
              <mc:Fallback>
                <p:oleObj r:id="rId4" imgW="10325100" imgH="7191375" progId="MetaWorkFlowModeler.Page">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764704"/>
                        <a:ext cx="8220075" cy="5724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p>
            <a:r>
              <a:rPr lang="en-US" dirty="0" smtClean="0"/>
              <a:t>Functional Architecture</a:t>
            </a:r>
            <a:endParaRPr lang="en-GB" dirty="0"/>
          </a:p>
        </p:txBody>
      </p:sp>
      <p:sp>
        <p:nvSpPr>
          <p:cNvPr id="4" name="Footer Placeholder 3"/>
          <p:cNvSpPr>
            <a:spLocks noGrp="1"/>
          </p:cNvSpPr>
          <p:nvPr>
            <p:ph type="ftr" sz="quarter" idx="10"/>
          </p:nvPr>
        </p:nvSpPr>
        <p:spPr/>
        <p:txBody>
          <a:bodyPr/>
          <a:lstStyle/>
          <a:p>
            <a:r>
              <a:rPr lang="en-US" altLang="en-US"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5</a:t>
            </a:fld>
            <a:endParaRPr lang="en-GB" altLang="en-US"/>
          </a:p>
        </p:txBody>
      </p:sp>
      <p:sp>
        <p:nvSpPr>
          <p:cNvPr id="7"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3184747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Footer Placeholder 3"/>
          <p:cNvSpPr>
            <a:spLocks noGrp="1"/>
          </p:cNvSpPr>
          <p:nvPr>
            <p:ph type="ftr" sz="quarter" idx="10"/>
          </p:nvPr>
        </p:nvSpPr>
        <p:spPr/>
        <p:txBody>
          <a:bodyPr/>
          <a:lstStyle/>
          <a:p>
            <a:r>
              <a:rPr lang="en-US" altLang="en-US"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6</a:t>
            </a:fld>
            <a:endParaRPr lang="en-GB" alt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231265487"/>
              </p:ext>
            </p:extLst>
          </p:nvPr>
        </p:nvGraphicFramePr>
        <p:xfrm>
          <a:off x="461962" y="836712"/>
          <a:ext cx="8220075" cy="5724525"/>
        </p:xfrm>
        <a:graphic>
          <a:graphicData uri="http://schemas.openxmlformats.org/presentationml/2006/ole">
            <mc:AlternateContent xmlns:mc="http://schemas.openxmlformats.org/markup-compatibility/2006">
              <mc:Choice xmlns:v="urn:schemas-microsoft-com:vml" Requires="v">
                <p:oleObj spid="_x0000_s41992" r:id="rId4" imgW="10325100" imgH="7191375" progId="MetaWorkFlowModeler.Page">
                  <p:embed/>
                </p:oleObj>
              </mc:Choice>
              <mc:Fallback>
                <p:oleObj r:id="rId4" imgW="10325100" imgH="7191375" progId="MetaWorkFlowModeler.Page">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962" y="836712"/>
                        <a:ext cx="8220075" cy="5724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1530007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Footer Placeholder 3"/>
          <p:cNvSpPr>
            <a:spLocks noGrp="1"/>
          </p:cNvSpPr>
          <p:nvPr>
            <p:ph type="ftr" sz="quarter" idx="10"/>
          </p:nvPr>
        </p:nvSpPr>
        <p:spPr/>
        <p:txBody>
          <a:bodyPr/>
          <a:lstStyle/>
          <a:p>
            <a:r>
              <a:rPr lang="en-US" altLang="en-US"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7</a:t>
            </a:fld>
            <a:endParaRPr lang="en-GB" altLang="en-US"/>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4108441651"/>
              </p:ext>
            </p:extLst>
          </p:nvPr>
        </p:nvGraphicFramePr>
        <p:xfrm>
          <a:off x="461962" y="764704"/>
          <a:ext cx="8220075" cy="5724525"/>
        </p:xfrm>
        <a:graphic>
          <a:graphicData uri="http://schemas.openxmlformats.org/presentationml/2006/ole">
            <mc:AlternateContent xmlns:mc="http://schemas.openxmlformats.org/markup-compatibility/2006">
              <mc:Choice xmlns:v="urn:schemas-microsoft-com:vml" Requires="v">
                <p:oleObj spid="_x0000_s65541" r:id="rId4" imgW="10325100" imgH="7191375" progId="MetaWorkFlowModeler.Page">
                  <p:embed/>
                </p:oleObj>
              </mc:Choice>
              <mc:Fallback>
                <p:oleObj r:id="rId4" imgW="10325100" imgH="7191375" progId="MetaWorkFlowModeler.Page">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962" y="764704"/>
                        <a:ext cx="8220075" cy="5724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4641859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WIS Technical Specifications</a:t>
            </a:r>
            <a:endParaRPr lang="en-GB" dirty="0"/>
          </a:p>
        </p:txBody>
      </p:sp>
      <p:sp>
        <p:nvSpPr>
          <p:cNvPr id="6" name="Content Placeholder 5"/>
          <p:cNvSpPr>
            <a:spLocks noGrp="1"/>
          </p:cNvSpPr>
          <p:nvPr>
            <p:ph sz="half" idx="1"/>
          </p:nvPr>
        </p:nvSpPr>
        <p:spPr/>
        <p:txBody>
          <a:bodyPr/>
          <a:lstStyle/>
          <a:p>
            <a:pPr>
              <a:buFont typeface="+mj-lt"/>
              <a:buAutoNum type="arabicPeriod"/>
            </a:pPr>
            <a:r>
              <a:rPr lang="en-US" sz="1600" dirty="0" smtClean="0"/>
              <a:t>Uploading </a:t>
            </a:r>
            <a:r>
              <a:rPr lang="en-US" sz="1600" dirty="0"/>
              <a:t>of metadata for data and products;</a:t>
            </a:r>
          </a:p>
          <a:p>
            <a:pPr>
              <a:buFont typeface="+mj-lt"/>
              <a:buAutoNum type="arabicPeriod"/>
            </a:pPr>
            <a:r>
              <a:rPr lang="en-US" sz="1600" dirty="0" smtClean="0"/>
              <a:t>Uploading </a:t>
            </a:r>
            <a:r>
              <a:rPr lang="en-US" sz="1600" dirty="0"/>
              <a:t>of data and products;</a:t>
            </a:r>
          </a:p>
          <a:p>
            <a:pPr>
              <a:buFont typeface="+mj-lt"/>
              <a:buAutoNum type="arabicPeriod"/>
            </a:pPr>
            <a:r>
              <a:rPr lang="en-US" sz="1600" dirty="0" smtClean="0"/>
              <a:t>Centralization </a:t>
            </a:r>
            <a:r>
              <a:rPr lang="en-US" sz="1600" dirty="0"/>
              <a:t>of globally distributed data;</a:t>
            </a:r>
          </a:p>
          <a:p>
            <a:pPr>
              <a:buFont typeface="+mj-lt"/>
              <a:buAutoNum type="arabicPeriod"/>
            </a:pPr>
            <a:r>
              <a:rPr lang="en-US" sz="1600" dirty="0" smtClean="0"/>
              <a:t>Maintenance </a:t>
            </a:r>
            <a:r>
              <a:rPr lang="en-US" sz="1600" dirty="0"/>
              <a:t>of user identification and </a:t>
            </a:r>
            <a:r>
              <a:rPr lang="en-US" sz="1600" dirty="0" smtClean="0"/>
              <a:t>role information</a:t>
            </a:r>
            <a:r>
              <a:rPr lang="en-US" sz="1600" dirty="0"/>
              <a:t>;</a:t>
            </a:r>
          </a:p>
          <a:p>
            <a:pPr>
              <a:buFont typeface="+mj-lt"/>
              <a:buAutoNum type="arabicPeriod"/>
            </a:pPr>
            <a:r>
              <a:rPr lang="en-US" sz="1600" dirty="0" smtClean="0"/>
              <a:t>Consolidated </a:t>
            </a:r>
            <a:r>
              <a:rPr lang="en-US" sz="1600" dirty="0"/>
              <a:t>view of distributed </a:t>
            </a:r>
            <a:r>
              <a:rPr lang="en-US" sz="1600" dirty="0" smtClean="0"/>
              <a:t>identification and </a:t>
            </a:r>
            <a:r>
              <a:rPr lang="en-US" sz="1600" dirty="0"/>
              <a:t>role information;</a:t>
            </a:r>
          </a:p>
          <a:p>
            <a:pPr>
              <a:buFont typeface="+mj-lt"/>
              <a:buAutoNum type="arabicPeriod"/>
            </a:pPr>
            <a:r>
              <a:rPr lang="en-US" sz="1600" dirty="0" smtClean="0"/>
              <a:t>Authentication </a:t>
            </a:r>
            <a:r>
              <a:rPr lang="en-US" sz="1600" dirty="0"/>
              <a:t>of a user;</a:t>
            </a:r>
          </a:p>
          <a:p>
            <a:pPr>
              <a:buFont typeface="+mj-lt"/>
              <a:buAutoNum type="arabicPeriod"/>
            </a:pPr>
            <a:r>
              <a:rPr lang="en-US" sz="1600" dirty="0" smtClean="0"/>
              <a:t>Authorization </a:t>
            </a:r>
            <a:r>
              <a:rPr lang="en-US" sz="1600" dirty="0"/>
              <a:t>of a user role;</a:t>
            </a:r>
          </a:p>
          <a:p>
            <a:pPr>
              <a:buFont typeface="+mj-lt"/>
              <a:buAutoNum type="arabicPeriod"/>
            </a:pPr>
            <a:r>
              <a:rPr lang="en-US" sz="1600" dirty="0" smtClean="0"/>
              <a:t>DAR </a:t>
            </a:r>
            <a:r>
              <a:rPr lang="en-US" sz="1600" dirty="0"/>
              <a:t>catalogue search and retrieval;</a:t>
            </a:r>
            <a:endParaRPr lang="en-GB" sz="1600" dirty="0"/>
          </a:p>
        </p:txBody>
      </p:sp>
      <p:sp>
        <p:nvSpPr>
          <p:cNvPr id="7" name="Content Placeholder 6"/>
          <p:cNvSpPr>
            <a:spLocks noGrp="1"/>
          </p:cNvSpPr>
          <p:nvPr>
            <p:ph sz="half" idx="2"/>
          </p:nvPr>
        </p:nvSpPr>
        <p:spPr/>
        <p:txBody>
          <a:bodyPr/>
          <a:lstStyle/>
          <a:p>
            <a:pPr marL="0" indent="0">
              <a:buNone/>
            </a:pPr>
            <a:r>
              <a:rPr lang="en-GB" sz="1600" dirty="0" smtClean="0">
                <a:solidFill>
                  <a:srgbClr val="FF9900"/>
                </a:solidFill>
              </a:rPr>
              <a:t>9.</a:t>
            </a:r>
            <a:r>
              <a:rPr lang="en-GB" sz="1600" dirty="0" smtClean="0"/>
              <a:t>    Consolidated </a:t>
            </a:r>
            <a:r>
              <a:rPr lang="en-GB" sz="1600" dirty="0"/>
              <a:t>view of </a:t>
            </a:r>
            <a:r>
              <a:rPr lang="en-GB" sz="1600" dirty="0" smtClean="0"/>
              <a:t>    distributed  DAR </a:t>
            </a:r>
            <a:r>
              <a:rPr lang="en-GB" sz="1600" dirty="0"/>
              <a:t>metadata catalogues;</a:t>
            </a:r>
          </a:p>
          <a:p>
            <a:pPr marL="0" indent="0">
              <a:buNone/>
            </a:pPr>
            <a:r>
              <a:rPr lang="en-GB" sz="1600" dirty="0" smtClean="0">
                <a:solidFill>
                  <a:srgbClr val="FF9900"/>
                </a:solidFill>
              </a:rPr>
              <a:t>10</a:t>
            </a:r>
            <a:r>
              <a:rPr lang="en-GB" sz="1600" dirty="0" smtClean="0">
                <a:solidFill>
                  <a:srgbClr val="FFC000"/>
                </a:solidFill>
              </a:rPr>
              <a:t>.  </a:t>
            </a:r>
            <a:r>
              <a:rPr lang="en-GB" sz="1600" dirty="0" smtClean="0"/>
              <a:t>Downloading </a:t>
            </a:r>
            <a:r>
              <a:rPr lang="en-GB" sz="1600" dirty="0"/>
              <a:t>files via dedicated networks;</a:t>
            </a:r>
          </a:p>
          <a:p>
            <a:pPr marL="0" indent="0">
              <a:buNone/>
            </a:pPr>
            <a:r>
              <a:rPr lang="en-GB" sz="1600" dirty="0" smtClean="0">
                <a:solidFill>
                  <a:srgbClr val="FF9900"/>
                </a:solidFill>
              </a:rPr>
              <a:t>11.</a:t>
            </a:r>
            <a:r>
              <a:rPr lang="en-GB" sz="1600" dirty="0" smtClean="0">
                <a:solidFill>
                  <a:srgbClr val="FFC000"/>
                </a:solidFill>
              </a:rPr>
              <a:t>   </a:t>
            </a:r>
            <a:r>
              <a:rPr lang="en-GB" sz="1600" dirty="0" smtClean="0"/>
              <a:t>Downloading </a:t>
            </a:r>
            <a:r>
              <a:rPr lang="en-GB" sz="1600" dirty="0"/>
              <a:t>files via non-dedicated networks;</a:t>
            </a:r>
          </a:p>
          <a:p>
            <a:pPr marL="0" indent="0">
              <a:buNone/>
            </a:pPr>
            <a:r>
              <a:rPr lang="en-GB" sz="1600" dirty="0" smtClean="0">
                <a:solidFill>
                  <a:srgbClr val="FF9900"/>
                </a:solidFill>
              </a:rPr>
              <a:t>12.</a:t>
            </a:r>
            <a:r>
              <a:rPr lang="en-GB" sz="1600" dirty="0" smtClean="0">
                <a:solidFill>
                  <a:srgbClr val="FFC000"/>
                </a:solidFill>
              </a:rPr>
              <a:t>   </a:t>
            </a:r>
            <a:r>
              <a:rPr lang="en-GB" sz="1600" dirty="0" smtClean="0"/>
              <a:t>Downloading </a:t>
            </a:r>
            <a:r>
              <a:rPr lang="en-GB" sz="1600" dirty="0"/>
              <a:t>files via other methods;</a:t>
            </a:r>
          </a:p>
          <a:p>
            <a:pPr marL="0" indent="0">
              <a:buNone/>
            </a:pPr>
            <a:r>
              <a:rPr lang="en-GB" sz="1600" dirty="0" smtClean="0">
                <a:solidFill>
                  <a:srgbClr val="FF9900"/>
                </a:solidFill>
              </a:rPr>
              <a:t>13.   </a:t>
            </a:r>
            <a:r>
              <a:rPr lang="en-GB" sz="1600" dirty="0" smtClean="0"/>
              <a:t>Maintenance </a:t>
            </a:r>
            <a:r>
              <a:rPr lang="en-GB" sz="1600" dirty="0"/>
              <a:t>of dissemination metadata;</a:t>
            </a:r>
          </a:p>
          <a:p>
            <a:pPr marL="0" indent="0">
              <a:buNone/>
            </a:pPr>
            <a:r>
              <a:rPr lang="en-GB" sz="1600" dirty="0" smtClean="0">
                <a:solidFill>
                  <a:srgbClr val="FFC000"/>
                </a:solidFill>
              </a:rPr>
              <a:t>14.   </a:t>
            </a:r>
            <a:r>
              <a:rPr lang="en-GB" sz="1600" dirty="0" smtClean="0"/>
              <a:t>Consolidated </a:t>
            </a:r>
            <a:r>
              <a:rPr lang="en-GB" sz="1600" dirty="0"/>
              <a:t>view of distributed </a:t>
            </a:r>
            <a:r>
              <a:rPr lang="en-GB" sz="1600" dirty="0" smtClean="0"/>
              <a:t>dissemination metadata </a:t>
            </a:r>
            <a:r>
              <a:rPr lang="en-GB" sz="1600" dirty="0"/>
              <a:t>catalogues;</a:t>
            </a:r>
          </a:p>
          <a:p>
            <a:pPr marL="0" indent="0">
              <a:buNone/>
            </a:pPr>
            <a:r>
              <a:rPr lang="en-GB" sz="1600" dirty="0" smtClean="0">
                <a:solidFill>
                  <a:srgbClr val="FF9900"/>
                </a:solidFill>
              </a:rPr>
              <a:t>15.   </a:t>
            </a:r>
            <a:r>
              <a:rPr lang="en-GB" sz="1600" dirty="0" smtClean="0"/>
              <a:t>Reporting </a:t>
            </a:r>
            <a:r>
              <a:rPr lang="en-GB" sz="1600" dirty="0"/>
              <a:t>of quality of service</a:t>
            </a:r>
          </a:p>
        </p:txBody>
      </p:sp>
      <p:sp>
        <p:nvSpPr>
          <p:cNvPr id="4" name="Footer Placeholder 3"/>
          <p:cNvSpPr>
            <a:spLocks noGrp="1"/>
          </p:cNvSpPr>
          <p:nvPr>
            <p:ph type="ftr" sz="quarter" idx="10"/>
          </p:nvPr>
        </p:nvSpPr>
        <p:spPr/>
        <p:txBody>
          <a:bodyPr/>
          <a:lstStyle/>
          <a:p>
            <a:r>
              <a:rPr lang="en-US" altLang="en-US"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8</a:t>
            </a:fld>
            <a:endParaRPr lang="en-GB" altLang="en-US"/>
          </a:p>
        </p:txBody>
      </p:sp>
    </p:spTree>
    <p:extLst>
      <p:ext uri="{BB962C8B-B14F-4D97-AF65-F5344CB8AC3E}">
        <p14:creationId xmlns:p14="http://schemas.microsoft.com/office/powerpoint/2010/main" val="13242809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Tech Specs</a:t>
            </a:r>
            <a:endParaRPr lang="en-GB" dirty="0"/>
          </a:p>
        </p:txBody>
      </p:sp>
      <p:sp>
        <p:nvSpPr>
          <p:cNvPr id="7" name="Content Placeholder 6"/>
          <p:cNvSpPr>
            <a:spLocks noGrp="1"/>
          </p:cNvSpPr>
          <p:nvPr>
            <p:ph sz="half" idx="1"/>
          </p:nvPr>
        </p:nvSpPr>
        <p:spPr>
          <a:xfrm>
            <a:off x="323528" y="1412875"/>
            <a:ext cx="4536504" cy="4683125"/>
          </a:xfrm>
        </p:spPr>
        <p:txBody>
          <a:bodyPr/>
          <a:lstStyle/>
          <a:p>
            <a:pPr marL="381000" indent="-381000">
              <a:lnSpc>
                <a:spcPct val="80000"/>
              </a:lnSpc>
            </a:pPr>
            <a:r>
              <a:rPr lang="en-US" sz="2000" b="1" dirty="0">
                <a:solidFill>
                  <a:srgbClr val="FF0000"/>
                </a:solidFill>
              </a:rPr>
              <a:t>Discovery Metadata </a:t>
            </a:r>
            <a:r>
              <a:rPr lang="en-US" sz="2000" b="1" dirty="0" smtClean="0">
                <a:solidFill>
                  <a:srgbClr val="FF0000"/>
                </a:solidFill>
              </a:rPr>
              <a:t>Management</a:t>
            </a:r>
          </a:p>
          <a:p>
            <a:pPr marL="838200" lvl="1" indent="-381000">
              <a:lnSpc>
                <a:spcPct val="80000"/>
              </a:lnSpc>
            </a:pPr>
            <a:r>
              <a:rPr lang="en-US" sz="1800" dirty="0" smtClean="0"/>
              <a:t>Uploading </a:t>
            </a:r>
            <a:r>
              <a:rPr lang="en-US" sz="1800" dirty="0"/>
              <a:t>of </a:t>
            </a:r>
            <a:r>
              <a:rPr lang="en-US" sz="1800" dirty="0" smtClean="0"/>
              <a:t>metadata for data </a:t>
            </a:r>
            <a:r>
              <a:rPr lang="en-US" sz="1800" dirty="0"/>
              <a:t>and </a:t>
            </a:r>
            <a:r>
              <a:rPr lang="en-US" sz="1800" dirty="0" smtClean="0"/>
              <a:t>products </a:t>
            </a:r>
            <a:r>
              <a:rPr lang="en-US" sz="1600" dirty="0" smtClean="0">
                <a:solidFill>
                  <a:srgbClr val="0070C0"/>
                </a:solidFill>
              </a:rPr>
              <a:t>(1)</a:t>
            </a:r>
            <a:endParaRPr lang="en-US" sz="800" dirty="0">
              <a:solidFill>
                <a:srgbClr val="0070C0"/>
              </a:solidFill>
            </a:endParaRPr>
          </a:p>
          <a:p>
            <a:pPr marL="838200" lvl="1" indent="-381000">
              <a:lnSpc>
                <a:spcPct val="80000"/>
              </a:lnSpc>
            </a:pPr>
            <a:r>
              <a:rPr lang="en-US" sz="1800" dirty="0"/>
              <a:t>Consolidated view of distributed DAR metadata </a:t>
            </a:r>
            <a:r>
              <a:rPr lang="en-US" sz="1800" dirty="0" smtClean="0"/>
              <a:t>catalogues </a:t>
            </a:r>
            <a:r>
              <a:rPr lang="en-US" sz="1600" dirty="0" smtClean="0">
                <a:solidFill>
                  <a:srgbClr val="0070C0"/>
                </a:solidFill>
              </a:rPr>
              <a:t>(9)</a:t>
            </a:r>
            <a:endParaRPr lang="en-US" sz="1600" dirty="0"/>
          </a:p>
          <a:p>
            <a:pPr marL="381000" indent="-381000">
              <a:lnSpc>
                <a:spcPct val="80000"/>
              </a:lnSpc>
            </a:pPr>
            <a:r>
              <a:rPr lang="en-US" sz="2000" b="1" dirty="0" smtClean="0">
                <a:solidFill>
                  <a:srgbClr val="FF0000"/>
                </a:solidFill>
              </a:rPr>
              <a:t>Search</a:t>
            </a:r>
            <a:r>
              <a:rPr lang="en-US" sz="2000" dirty="0" smtClean="0"/>
              <a:t> </a:t>
            </a:r>
          </a:p>
          <a:p>
            <a:pPr marL="838200" lvl="1" indent="-381000">
              <a:lnSpc>
                <a:spcPct val="80000"/>
              </a:lnSpc>
            </a:pPr>
            <a:r>
              <a:rPr lang="en-US" sz="1800" dirty="0" smtClean="0"/>
              <a:t>Discovery</a:t>
            </a:r>
            <a:r>
              <a:rPr lang="en-US" sz="1800" dirty="0"/>
              <a:t>, Access and Retrieval (DAR</a:t>
            </a:r>
            <a:r>
              <a:rPr lang="en-US" sz="1800" dirty="0" smtClean="0"/>
              <a:t>)</a:t>
            </a:r>
            <a:r>
              <a:rPr lang="en-US" sz="1800" dirty="0">
                <a:solidFill>
                  <a:srgbClr val="0070C0"/>
                </a:solidFill>
              </a:rPr>
              <a:t> </a:t>
            </a:r>
            <a:r>
              <a:rPr lang="en-US" sz="1600" dirty="0" smtClean="0">
                <a:solidFill>
                  <a:srgbClr val="0070C0"/>
                </a:solidFill>
              </a:rPr>
              <a:t>(8)</a:t>
            </a:r>
            <a:endParaRPr lang="en-US" sz="1600" dirty="0"/>
          </a:p>
          <a:p>
            <a:pPr marL="381000" indent="-381000">
              <a:lnSpc>
                <a:spcPct val="80000"/>
              </a:lnSpc>
            </a:pPr>
            <a:r>
              <a:rPr lang="en-US" sz="2000" b="1" dirty="0" smtClean="0">
                <a:solidFill>
                  <a:srgbClr val="FF0000"/>
                </a:solidFill>
              </a:rPr>
              <a:t>Uploading of data and products</a:t>
            </a:r>
          </a:p>
          <a:p>
            <a:pPr marL="838200" lvl="1" indent="-381000">
              <a:lnSpc>
                <a:spcPct val="80000"/>
              </a:lnSpc>
            </a:pPr>
            <a:r>
              <a:rPr lang="en-US" sz="1800" dirty="0" smtClean="0"/>
              <a:t>Uploading of data</a:t>
            </a:r>
            <a:r>
              <a:rPr lang="en-US" sz="1800" dirty="0" smtClean="0">
                <a:solidFill>
                  <a:srgbClr val="FF0000"/>
                </a:solidFill>
              </a:rPr>
              <a:t> </a:t>
            </a:r>
            <a:r>
              <a:rPr lang="en-US" sz="1800" dirty="0"/>
              <a:t>and </a:t>
            </a:r>
            <a:r>
              <a:rPr lang="en-US" sz="1800" dirty="0" smtClean="0"/>
              <a:t>products </a:t>
            </a:r>
            <a:r>
              <a:rPr lang="en-US" sz="1600" dirty="0" smtClean="0">
                <a:solidFill>
                  <a:srgbClr val="0070C0"/>
                </a:solidFill>
              </a:rPr>
              <a:t>(2)</a:t>
            </a:r>
            <a:endParaRPr lang="en-US" sz="1600" dirty="0" smtClean="0"/>
          </a:p>
          <a:p>
            <a:pPr marL="838200" lvl="1" indent="-381000">
              <a:lnSpc>
                <a:spcPct val="80000"/>
              </a:lnSpc>
            </a:pPr>
            <a:r>
              <a:rPr lang="en-US" sz="1800" dirty="0" smtClean="0"/>
              <a:t>Cache of current Globally Distributed Data </a:t>
            </a:r>
            <a:r>
              <a:rPr lang="en-US" sz="1600" dirty="0" smtClean="0">
                <a:solidFill>
                  <a:srgbClr val="0070C0"/>
                </a:solidFill>
              </a:rPr>
              <a:t>(3)</a:t>
            </a:r>
            <a:endParaRPr lang="en-US" sz="1600" dirty="0" smtClean="0"/>
          </a:p>
          <a:p>
            <a:pPr marL="381000" indent="-381000">
              <a:lnSpc>
                <a:spcPct val="80000"/>
              </a:lnSpc>
            </a:pPr>
            <a:r>
              <a:rPr lang="en-US" sz="2000" b="1" dirty="0" smtClean="0">
                <a:solidFill>
                  <a:srgbClr val="FF0000"/>
                </a:solidFill>
              </a:rPr>
              <a:t>Downloading</a:t>
            </a:r>
            <a:r>
              <a:rPr lang="en-US" sz="2000" dirty="0" smtClean="0"/>
              <a:t> </a:t>
            </a:r>
            <a:r>
              <a:rPr lang="en-US" sz="2000" b="1" dirty="0" smtClean="0">
                <a:solidFill>
                  <a:srgbClr val="FF0000"/>
                </a:solidFill>
              </a:rPr>
              <a:t>data</a:t>
            </a:r>
            <a:r>
              <a:rPr lang="en-US" sz="2000" dirty="0" smtClean="0">
                <a:solidFill>
                  <a:srgbClr val="FF0000"/>
                </a:solidFill>
              </a:rPr>
              <a:t> </a:t>
            </a:r>
            <a:r>
              <a:rPr lang="en-US" sz="2000" b="1" dirty="0">
                <a:solidFill>
                  <a:srgbClr val="FF0000"/>
                </a:solidFill>
              </a:rPr>
              <a:t>and </a:t>
            </a:r>
            <a:r>
              <a:rPr lang="en-US" sz="2000" b="1" dirty="0" smtClean="0">
                <a:solidFill>
                  <a:srgbClr val="FF0000"/>
                </a:solidFill>
              </a:rPr>
              <a:t>products</a:t>
            </a:r>
            <a:endParaRPr lang="en-US" sz="2000" b="1" dirty="0">
              <a:solidFill>
                <a:srgbClr val="FF0000"/>
              </a:solidFill>
            </a:endParaRPr>
          </a:p>
          <a:p>
            <a:pPr marL="800100" lvl="1" indent="-342900">
              <a:lnSpc>
                <a:spcPct val="80000"/>
              </a:lnSpc>
            </a:pPr>
            <a:r>
              <a:rPr lang="en-US" sz="1800" dirty="0"/>
              <a:t>via Dedicated n</a:t>
            </a:r>
            <a:r>
              <a:rPr lang="en-US" sz="1800" dirty="0" smtClean="0"/>
              <a:t>etworks </a:t>
            </a:r>
            <a:r>
              <a:rPr lang="en-US" sz="1600" dirty="0">
                <a:solidFill>
                  <a:srgbClr val="0070C0"/>
                </a:solidFill>
              </a:rPr>
              <a:t>(</a:t>
            </a:r>
            <a:r>
              <a:rPr lang="en-US" sz="1600" dirty="0" smtClean="0">
                <a:solidFill>
                  <a:srgbClr val="0070C0"/>
                </a:solidFill>
              </a:rPr>
              <a:t>10)</a:t>
            </a:r>
            <a:endParaRPr lang="en-US" sz="1600" dirty="0"/>
          </a:p>
          <a:p>
            <a:pPr marL="800100" lvl="1" indent="-342900">
              <a:lnSpc>
                <a:spcPct val="80000"/>
              </a:lnSpc>
            </a:pPr>
            <a:r>
              <a:rPr lang="en-US" sz="1800" dirty="0"/>
              <a:t>via Non-dedicated n</a:t>
            </a:r>
            <a:r>
              <a:rPr lang="en-US" sz="1800" dirty="0" smtClean="0"/>
              <a:t>etworks </a:t>
            </a:r>
            <a:r>
              <a:rPr lang="en-US" sz="1600" dirty="0">
                <a:solidFill>
                  <a:srgbClr val="0070C0"/>
                </a:solidFill>
              </a:rPr>
              <a:t>(</a:t>
            </a:r>
            <a:r>
              <a:rPr lang="en-US" sz="1600" dirty="0" smtClean="0">
                <a:solidFill>
                  <a:srgbClr val="0070C0"/>
                </a:solidFill>
              </a:rPr>
              <a:t>11)</a:t>
            </a:r>
          </a:p>
          <a:p>
            <a:pPr marL="800100" lvl="1" indent="-342900">
              <a:lnSpc>
                <a:spcPct val="80000"/>
              </a:lnSpc>
            </a:pPr>
            <a:r>
              <a:rPr lang="en-US" sz="1800" dirty="0" smtClean="0"/>
              <a:t>via </a:t>
            </a:r>
            <a:r>
              <a:rPr lang="en-US" sz="1800" dirty="0"/>
              <a:t>Other </a:t>
            </a:r>
            <a:r>
              <a:rPr lang="en-US" sz="1800" dirty="0" smtClean="0"/>
              <a:t>Methods </a:t>
            </a:r>
            <a:r>
              <a:rPr lang="en-US" sz="1600" dirty="0">
                <a:solidFill>
                  <a:srgbClr val="0070C0"/>
                </a:solidFill>
              </a:rPr>
              <a:t>(</a:t>
            </a:r>
            <a:r>
              <a:rPr lang="en-US" sz="1600" dirty="0" smtClean="0">
                <a:solidFill>
                  <a:srgbClr val="0070C0"/>
                </a:solidFill>
              </a:rPr>
              <a:t>12)</a:t>
            </a:r>
            <a:endParaRPr lang="en-US" sz="1600" dirty="0"/>
          </a:p>
          <a:p>
            <a:endParaRPr lang="en-GB" sz="2000" dirty="0"/>
          </a:p>
        </p:txBody>
      </p:sp>
      <p:sp>
        <p:nvSpPr>
          <p:cNvPr id="8" name="Content Placeholder 7"/>
          <p:cNvSpPr>
            <a:spLocks noGrp="1"/>
          </p:cNvSpPr>
          <p:nvPr>
            <p:ph sz="half" idx="2"/>
          </p:nvPr>
        </p:nvSpPr>
        <p:spPr>
          <a:xfrm>
            <a:off x="4788024" y="1412875"/>
            <a:ext cx="4355976" cy="4683125"/>
          </a:xfrm>
        </p:spPr>
        <p:txBody>
          <a:bodyPr/>
          <a:lstStyle/>
          <a:p>
            <a:pPr marL="342900" indent="-342900" eaLnBrk="0" hangingPunct="0">
              <a:lnSpc>
                <a:spcPct val="80000"/>
              </a:lnSpc>
              <a:buFontTx/>
              <a:buChar char="•"/>
            </a:pPr>
            <a:r>
              <a:rPr lang="en-US" sz="2000" b="1" dirty="0" smtClean="0">
                <a:solidFill>
                  <a:srgbClr val="FF0000"/>
                </a:solidFill>
                <a:latin typeface="Arial" panose="020B0604020202020204" pitchFamily="34" charset="0"/>
                <a:cs typeface="Arial" panose="020B0604020202020204" pitchFamily="34" charset="0"/>
              </a:rPr>
              <a:t>Subscription </a:t>
            </a:r>
            <a:r>
              <a:rPr lang="en-US" sz="2000" b="1" dirty="0" err="1" smtClean="0">
                <a:solidFill>
                  <a:srgbClr val="FF0000"/>
                </a:solidFill>
                <a:latin typeface="Arial" panose="020B0604020202020204" pitchFamily="34" charset="0"/>
                <a:cs typeface="Arial" panose="020B0604020202020204" pitchFamily="34" charset="0"/>
              </a:rPr>
              <a:t>Mgt</a:t>
            </a:r>
            <a:endParaRPr lang="en-US" sz="2000" b="1" dirty="0" smtClean="0">
              <a:solidFill>
                <a:srgbClr val="FF0000"/>
              </a:solidFill>
              <a:latin typeface="Arial" panose="020B0604020202020204" pitchFamily="34" charset="0"/>
              <a:cs typeface="Arial" panose="020B0604020202020204" pitchFamily="34" charset="0"/>
            </a:endParaRPr>
          </a:p>
          <a:p>
            <a:pPr marL="800100" lvl="1" indent="-342900" eaLnBrk="0" hangingPunct="0">
              <a:lnSpc>
                <a:spcPct val="80000"/>
              </a:lnSpc>
              <a:buFontTx/>
              <a:buChar char="•"/>
            </a:pPr>
            <a:r>
              <a:rPr lang="en-US" sz="1600" dirty="0" smtClean="0">
                <a:latin typeface="Arial" panose="020B0604020202020204" pitchFamily="34" charset="0"/>
                <a:cs typeface="Arial" panose="020B0604020202020204" pitchFamily="34" charset="0"/>
              </a:rPr>
              <a:t>Maintenance </a:t>
            </a:r>
            <a:r>
              <a:rPr lang="en-US" sz="1600" dirty="0">
                <a:latin typeface="Arial" panose="020B0604020202020204" pitchFamily="34" charset="0"/>
                <a:cs typeface="Arial" panose="020B0604020202020204" pitchFamily="34" charset="0"/>
              </a:rPr>
              <a:t>of </a:t>
            </a:r>
            <a:r>
              <a:rPr lang="en-US" sz="1600" dirty="0" smtClean="0">
                <a:latin typeface="Arial" panose="020B0604020202020204" pitchFamily="34" charset="0"/>
                <a:cs typeface="Arial" panose="020B0604020202020204" pitchFamily="34" charset="0"/>
              </a:rPr>
              <a:t>dissemination metadata </a:t>
            </a:r>
            <a:r>
              <a:rPr lang="en-US" sz="1600" dirty="0" smtClean="0">
                <a:solidFill>
                  <a:srgbClr val="0070C0"/>
                </a:solidFill>
                <a:latin typeface="Arial" panose="020B0604020202020204" pitchFamily="34" charset="0"/>
                <a:cs typeface="Arial" panose="020B0604020202020204" pitchFamily="34" charset="0"/>
              </a:rPr>
              <a:t>(13)</a:t>
            </a:r>
            <a:endParaRPr lang="en-US" sz="1600" dirty="0">
              <a:solidFill>
                <a:srgbClr val="0070C0"/>
              </a:solidFill>
              <a:latin typeface="Arial" panose="020B0604020202020204" pitchFamily="34" charset="0"/>
              <a:cs typeface="Arial" panose="020B0604020202020204" pitchFamily="34" charset="0"/>
            </a:endParaRPr>
          </a:p>
          <a:p>
            <a:pPr marL="800100" lvl="1" indent="-342900" eaLnBrk="0" hangingPunct="0">
              <a:lnSpc>
                <a:spcPct val="80000"/>
              </a:lnSpc>
              <a:buFontTx/>
              <a:buChar char="•"/>
            </a:pPr>
            <a:r>
              <a:rPr lang="en-US" sz="1600" dirty="0" smtClean="0">
                <a:latin typeface="Arial" panose="020B0604020202020204" pitchFamily="34" charset="0"/>
                <a:cs typeface="Arial" panose="020B0604020202020204" pitchFamily="34" charset="0"/>
              </a:rPr>
              <a:t>Consolidated view of dissemination metadata catalogues </a:t>
            </a:r>
            <a:r>
              <a:rPr lang="en-US" sz="1600" dirty="0" smtClean="0">
                <a:solidFill>
                  <a:srgbClr val="0070C0"/>
                </a:solidFill>
                <a:latin typeface="Arial" panose="020B0604020202020204" pitchFamily="34" charset="0"/>
                <a:cs typeface="Arial" panose="020B0604020202020204" pitchFamily="34" charset="0"/>
              </a:rPr>
              <a:t>(14)</a:t>
            </a:r>
            <a:endParaRPr lang="en-US" sz="1600" dirty="0">
              <a:solidFill>
                <a:srgbClr val="0070C0"/>
              </a:solidFill>
              <a:latin typeface="Arial" panose="020B0604020202020204" pitchFamily="34" charset="0"/>
              <a:cs typeface="Arial" panose="020B0604020202020204" pitchFamily="34" charset="0"/>
            </a:endParaRPr>
          </a:p>
          <a:p>
            <a:pPr marL="342900" indent="-342900" eaLnBrk="0" hangingPunct="0">
              <a:lnSpc>
                <a:spcPct val="80000"/>
              </a:lnSpc>
              <a:buFontTx/>
              <a:buChar char="•"/>
            </a:pPr>
            <a:r>
              <a:rPr lang="en-US" sz="2000" b="1" dirty="0" smtClean="0">
                <a:solidFill>
                  <a:srgbClr val="FF0000"/>
                </a:solidFill>
                <a:latin typeface="Arial" panose="020B0604020202020204" pitchFamily="34" charset="0"/>
                <a:cs typeface="Arial" panose="020B0604020202020204" pitchFamily="34" charset="0"/>
              </a:rPr>
              <a:t>User Management</a:t>
            </a:r>
          </a:p>
          <a:p>
            <a:pPr marL="800100" lvl="1" indent="-342900" eaLnBrk="0" hangingPunct="0">
              <a:lnSpc>
                <a:spcPct val="80000"/>
              </a:lnSpc>
              <a:buFontTx/>
              <a:buChar char="•"/>
            </a:pPr>
            <a:r>
              <a:rPr lang="en-US" sz="1600" dirty="0" smtClean="0">
                <a:latin typeface="Arial" panose="020B0604020202020204" pitchFamily="34" charset="0"/>
                <a:cs typeface="Arial" panose="020B0604020202020204" pitchFamily="34" charset="0"/>
              </a:rPr>
              <a:t>Maintenance</a:t>
            </a:r>
            <a:r>
              <a:rPr lang="en-US" sz="1600" dirty="0" smtClean="0">
                <a:solidFill>
                  <a:srgbClr val="FF0000"/>
                </a:solidFill>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of</a:t>
            </a:r>
            <a:r>
              <a:rPr lang="en-US" sz="1600" dirty="0">
                <a:solidFill>
                  <a:srgbClr val="FF0000"/>
                </a:solidFill>
                <a:latin typeface="Arial" panose="020B0604020202020204" pitchFamily="34" charset="0"/>
                <a:cs typeface="Arial" panose="020B0604020202020204" pitchFamily="34" charset="0"/>
              </a:rPr>
              <a:t> </a:t>
            </a:r>
            <a:r>
              <a:rPr lang="en-US" sz="1600" dirty="0" smtClean="0">
                <a:latin typeface="Arial" panose="020B0604020202020204" pitchFamily="34" charset="0"/>
                <a:cs typeface="Arial" panose="020B0604020202020204" pitchFamily="34" charset="0"/>
              </a:rPr>
              <a:t>user</a:t>
            </a:r>
            <a:r>
              <a:rPr lang="en-US" sz="1600" dirty="0" smtClean="0">
                <a:solidFill>
                  <a:srgbClr val="FF0000"/>
                </a:solidFill>
                <a:latin typeface="Arial" panose="020B0604020202020204" pitchFamily="34" charset="0"/>
                <a:cs typeface="Arial" panose="020B0604020202020204" pitchFamily="34" charset="0"/>
              </a:rPr>
              <a:t> </a:t>
            </a:r>
            <a:r>
              <a:rPr lang="en-US" sz="1600" dirty="0" smtClean="0">
                <a:latin typeface="Arial" panose="020B0604020202020204" pitchFamily="34" charset="0"/>
                <a:cs typeface="Arial" panose="020B0604020202020204" pitchFamily="34" charset="0"/>
              </a:rPr>
              <a:t>identification and role information </a:t>
            </a:r>
            <a:r>
              <a:rPr lang="en-US" sz="1600" dirty="0" smtClean="0">
                <a:solidFill>
                  <a:srgbClr val="0070C0"/>
                </a:solidFill>
                <a:latin typeface="Arial" panose="020B0604020202020204" pitchFamily="34" charset="0"/>
                <a:cs typeface="Arial" panose="020B0604020202020204" pitchFamily="34" charset="0"/>
              </a:rPr>
              <a:t>(4)</a:t>
            </a:r>
            <a:endParaRPr lang="en-US" sz="1600" dirty="0">
              <a:latin typeface="Arial" panose="020B0604020202020204" pitchFamily="34" charset="0"/>
              <a:cs typeface="Arial" panose="020B0604020202020204" pitchFamily="34" charset="0"/>
            </a:endParaRPr>
          </a:p>
          <a:p>
            <a:pPr marL="800100" lvl="1" indent="-342900" eaLnBrk="0" hangingPunct="0">
              <a:lnSpc>
                <a:spcPct val="80000"/>
              </a:lnSpc>
              <a:buFontTx/>
              <a:buChar char="•"/>
            </a:pPr>
            <a:r>
              <a:rPr lang="en-US" sz="1600" dirty="0">
                <a:latin typeface="Arial" panose="020B0604020202020204" pitchFamily="34" charset="0"/>
                <a:cs typeface="Arial" panose="020B0604020202020204" pitchFamily="34" charset="0"/>
              </a:rPr>
              <a:t>Sharing of </a:t>
            </a:r>
            <a:r>
              <a:rPr lang="en-US" sz="1600" dirty="0" smtClean="0">
                <a:latin typeface="Arial" panose="020B0604020202020204" pitchFamily="34" charset="0"/>
                <a:cs typeface="Arial" panose="020B0604020202020204" pitchFamily="34" charset="0"/>
              </a:rPr>
              <a:t>identification </a:t>
            </a:r>
            <a:r>
              <a:rPr lang="en-US" sz="1600" dirty="0">
                <a:latin typeface="Arial" panose="020B0604020202020204" pitchFamily="34" charset="0"/>
                <a:cs typeface="Arial" panose="020B0604020202020204" pitchFamily="34" charset="0"/>
              </a:rPr>
              <a:t>and </a:t>
            </a:r>
            <a:r>
              <a:rPr lang="en-US" sz="1600" dirty="0" smtClean="0">
                <a:latin typeface="Arial" panose="020B0604020202020204" pitchFamily="34" charset="0"/>
                <a:cs typeface="Arial" panose="020B0604020202020204" pitchFamily="34" charset="0"/>
              </a:rPr>
              <a:t>role Information </a:t>
            </a:r>
            <a:r>
              <a:rPr lang="en-US" sz="1600" dirty="0" smtClean="0">
                <a:solidFill>
                  <a:srgbClr val="0070C0"/>
                </a:solidFill>
                <a:latin typeface="Arial" panose="020B0604020202020204" pitchFamily="34" charset="0"/>
                <a:cs typeface="Arial" panose="020B0604020202020204" pitchFamily="34" charset="0"/>
              </a:rPr>
              <a:t>(5)</a:t>
            </a:r>
            <a:endParaRPr lang="en-US" sz="1600" dirty="0">
              <a:latin typeface="Arial" panose="020B0604020202020204" pitchFamily="34" charset="0"/>
              <a:cs typeface="Arial" panose="020B0604020202020204" pitchFamily="34" charset="0"/>
            </a:endParaRPr>
          </a:p>
          <a:p>
            <a:pPr marL="800100" lvl="1" indent="-342900" eaLnBrk="0" hangingPunct="0">
              <a:lnSpc>
                <a:spcPct val="80000"/>
              </a:lnSpc>
              <a:buFontTx/>
              <a:buChar char="•"/>
            </a:pPr>
            <a:r>
              <a:rPr lang="en-US" sz="1600" dirty="0">
                <a:latin typeface="Arial" panose="020B0604020202020204" pitchFamily="34" charset="0"/>
                <a:cs typeface="Arial" panose="020B0604020202020204" pitchFamily="34" charset="0"/>
              </a:rPr>
              <a:t>User </a:t>
            </a:r>
            <a:r>
              <a:rPr lang="en-US" sz="1600" dirty="0" smtClean="0">
                <a:latin typeface="Arial" panose="020B0604020202020204" pitchFamily="34" charset="0"/>
                <a:cs typeface="Arial" panose="020B0604020202020204" pitchFamily="34" charset="0"/>
              </a:rPr>
              <a:t>Authentication </a:t>
            </a:r>
            <a:r>
              <a:rPr lang="en-US" sz="1600" dirty="0" smtClean="0">
                <a:solidFill>
                  <a:srgbClr val="0070C0"/>
                </a:solidFill>
                <a:latin typeface="Arial" panose="020B0604020202020204" pitchFamily="34" charset="0"/>
                <a:cs typeface="Arial" panose="020B0604020202020204" pitchFamily="34" charset="0"/>
              </a:rPr>
              <a:t>(6)</a:t>
            </a:r>
            <a:endParaRPr lang="en-US" sz="1600" dirty="0">
              <a:solidFill>
                <a:srgbClr val="0070C0"/>
              </a:solidFill>
              <a:latin typeface="Arial" panose="020B0604020202020204" pitchFamily="34" charset="0"/>
              <a:cs typeface="Arial" panose="020B0604020202020204" pitchFamily="34" charset="0"/>
            </a:endParaRPr>
          </a:p>
          <a:p>
            <a:pPr marL="800100" lvl="1" indent="-342900" eaLnBrk="0" hangingPunct="0">
              <a:lnSpc>
                <a:spcPct val="80000"/>
              </a:lnSpc>
              <a:buFontTx/>
              <a:buChar char="•"/>
            </a:pPr>
            <a:r>
              <a:rPr lang="en-US" sz="1600" dirty="0">
                <a:latin typeface="Arial" panose="020B0604020202020204" pitchFamily="34" charset="0"/>
                <a:cs typeface="Arial" panose="020B0604020202020204" pitchFamily="34" charset="0"/>
              </a:rPr>
              <a:t>Authorization of a User </a:t>
            </a:r>
            <a:r>
              <a:rPr lang="en-US" sz="1600" dirty="0" smtClean="0">
                <a:latin typeface="Arial" panose="020B0604020202020204" pitchFamily="34" charset="0"/>
                <a:cs typeface="Arial" panose="020B0604020202020204" pitchFamily="34" charset="0"/>
              </a:rPr>
              <a:t>Role </a:t>
            </a:r>
            <a:r>
              <a:rPr lang="en-US" sz="1600" dirty="0" smtClean="0">
                <a:solidFill>
                  <a:srgbClr val="0070C0"/>
                </a:solidFill>
                <a:latin typeface="Arial" panose="020B0604020202020204" pitchFamily="34" charset="0"/>
                <a:cs typeface="Arial" panose="020B0604020202020204" pitchFamily="34" charset="0"/>
              </a:rPr>
              <a:t>(7)</a:t>
            </a:r>
            <a:endParaRPr lang="en-US" sz="1600" dirty="0">
              <a:solidFill>
                <a:srgbClr val="0070C0"/>
              </a:solidFill>
              <a:latin typeface="Arial" panose="020B0604020202020204" pitchFamily="34" charset="0"/>
              <a:cs typeface="Arial" panose="020B0604020202020204" pitchFamily="34" charset="0"/>
            </a:endParaRPr>
          </a:p>
          <a:p>
            <a:pPr marL="342900" indent="-342900" eaLnBrk="0" hangingPunct="0">
              <a:lnSpc>
                <a:spcPct val="80000"/>
              </a:lnSpc>
              <a:buFontTx/>
              <a:buChar char="•"/>
            </a:pPr>
            <a:r>
              <a:rPr lang="en-US" sz="2000" b="1" dirty="0" smtClean="0">
                <a:solidFill>
                  <a:srgbClr val="FF0000"/>
                </a:solidFill>
                <a:latin typeface="Arial" panose="020B0604020202020204" pitchFamily="34" charset="0"/>
                <a:cs typeface="Arial" panose="020B0604020202020204" pitchFamily="34" charset="0"/>
              </a:rPr>
              <a:t>Monitoring</a:t>
            </a:r>
          </a:p>
          <a:p>
            <a:pPr marL="800100" lvl="1" indent="-342900" eaLnBrk="0" hangingPunct="0">
              <a:lnSpc>
                <a:spcPct val="80000"/>
              </a:lnSpc>
              <a:buFontTx/>
              <a:buChar char="•"/>
            </a:pPr>
            <a:r>
              <a:rPr lang="en-US" sz="1600" dirty="0" smtClean="0">
                <a:latin typeface="Arial" panose="020B0604020202020204" pitchFamily="34" charset="0"/>
                <a:cs typeface="Arial" panose="020B0604020202020204" pitchFamily="34" charset="0"/>
              </a:rPr>
              <a:t>Reporting </a:t>
            </a:r>
            <a:r>
              <a:rPr lang="en-US" sz="1600" dirty="0">
                <a:latin typeface="Arial" panose="020B0604020202020204" pitchFamily="34" charset="0"/>
                <a:cs typeface="Arial" panose="020B0604020202020204" pitchFamily="34" charset="0"/>
              </a:rPr>
              <a:t>of </a:t>
            </a:r>
            <a:r>
              <a:rPr lang="en-US" sz="1600" dirty="0">
                <a:solidFill>
                  <a:srgbClr val="002060"/>
                </a:solidFill>
                <a:latin typeface="Arial" panose="020B0604020202020204" pitchFamily="34" charset="0"/>
                <a:cs typeface="Arial" panose="020B0604020202020204" pitchFamily="34" charset="0"/>
              </a:rPr>
              <a:t>Quality of </a:t>
            </a:r>
            <a:r>
              <a:rPr lang="en-US" sz="1600" dirty="0" smtClean="0">
                <a:solidFill>
                  <a:srgbClr val="002060"/>
                </a:solidFill>
                <a:latin typeface="Arial" panose="020B0604020202020204" pitchFamily="34" charset="0"/>
                <a:cs typeface="Arial" panose="020B0604020202020204" pitchFamily="34" charset="0"/>
              </a:rPr>
              <a:t>Service </a:t>
            </a:r>
            <a:r>
              <a:rPr lang="en-US" sz="1600" dirty="0" smtClean="0">
                <a:solidFill>
                  <a:srgbClr val="0070C0"/>
                </a:solidFill>
                <a:latin typeface="Arial" panose="020B0604020202020204" pitchFamily="34" charset="0"/>
                <a:cs typeface="Arial" panose="020B0604020202020204" pitchFamily="34" charset="0"/>
              </a:rPr>
              <a:t>(15)</a:t>
            </a:r>
            <a:endParaRPr lang="en-US" sz="1600" dirty="0">
              <a:solidFill>
                <a:srgbClr val="0070C0"/>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0"/>
          </p:nvPr>
        </p:nvSpPr>
        <p:spPr/>
        <p:txBody>
          <a:bodyPr/>
          <a:lstStyle/>
          <a:p>
            <a:r>
              <a:rPr lang="en-US" altLang="en-US" dirty="0" smtClean="0"/>
              <a:t>WIS "Competencies And Curriculum" Development Workshop</a:t>
            </a:r>
            <a:endParaRPr lang="en-GB" altLang="en-US" dirty="0"/>
          </a:p>
        </p:txBody>
      </p:sp>
      <p:sp>
        <p:nvSpPr>
          <p:cNvPr id="5" name="Slide Number Placeholder 4"/>
          <p:cNvSpPr>
            <a:spLocks noGrp="1"/>
          </p:cNvSpPr>
          <p:nvPr>
            <p:ph type="sldNum" sz="quarter" idx="11"/>
          </p:nvPr>
        </p:nvSpPr>
        <p:spPr/>
        <p:txBody>
          <a:bodyPr/>
          <a:lstStyle/>
          <a:p>
            <a:fld id="{C5B575E3-5947-4C25-A1E7-10F0F1BC5C9A}" type="slidenum">
              <a:rPr lang="en-GB" altLang="en-US" smtClean="0"/>
              <a:pPr/>
              <a:t>9</a:t>
            </a:fld>
            <a:endParaRPr lang="en-GB" altLang="en-US"/>
          </a:p>
        </p:txBody>
      </p:sp>
    </p:spTree>
    <p:extLst>
      <p:ext uri="{BB962C8B-B14F-4D97-AF65-F5344CB8AC3E}">
        <p14:creationId xmlns:p14="http://schemas.microsoft.com/office/powerpoint/2010/main" val="33666987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WIS can be seen in many perspectives</a:t>
            </a:r>
            <a:endParaRPr lang="en-GB" dirty="0"/>
          </a:p>
        </p:txBody>
      </p:sp>
      <p:sp>
        <p:nvSpPr>
          <p:cNvPr id="8" name="Content Placeholder 7"/>
          <p:cNvSpPr>
            <a:spLocks noGrp="1"/>
          </p:cNvSpPr>
          <p:nvPr>
            <p:ph idx="1"/>
          </p:nvPr>
        </p:nvSpPr>
        <p:spPr/>
        <p:txBody>
          <a:bodyPr/>
          <a:lstStyle/>
          <a:p>
            <a:r>
              <a:rPr lang="en-US" dirty="0" smtClean="0"/>
              <a:t>There are many ways to cut and slice WIS</a:t>
            </a:r>
          </a:p>
          <a:p>
            <a:r>
              <a:rPr lang="en-US" dirty="0" smtClean="0"/>
              <a:t>Could reduce the above 7 to 5 by merging</a:t>
            </a:r>
          </a:p>
          <a:p>
            <a:pPr lvl="1"/>
            <a:r>
              <a:rPr lang="en-US" dirty="0" smtClean="0"/>
              <a:t>subscription and user management, and </a:t>
            </a:r>
          </a:p>
          <a:p>
            <a:pPr lvl="1"/>
            <a:r>
              <a:rPr lang="en-US" dirty="0" smtClean="0"/>
              <a:t>search with discovery metadata</a:t>
            </a:r>
          </a:p>
          <a:p>
            <a:r>
              <a:rPr lang="en-US" dirty="0" smtClean="0"/>
              <a:t>Manual on the WIS is largely based on the WIS functional architecture and technical specifications </a:t>
            </a:r>
          </a:p>
          <a:p>
            <a:r>
              <a:rPr lang="en-US" dirty="0" smtClean="0"/>
              <a:t>WIS competencies should facilitate Members in establishing their required staffing profiles for benefiting from WIS.</a:t>
            </a:r>
          </a:p>
          <a:p>
            <a:r>
              <a:rPr lang="en-US" dirty="0" smtClean="0"/>
              <a:t>WIS training </a:t>
            </a:r>
            <a:r>
              <a:rPr lang="en-US" smtClean="0"/>
              <a:t>should build those </a:t>
            </a:r>
            <a:r>
              <a:rPr lang="en-US" dirty="0" smtClean="0"/>
              <a:t>competencies that are not otherwise available </a:t>
            </a:r>
            <a:endParaRPr lang="en-US" dirty="0" smtClean="0"/>
          </a:p>
          <a:p>
            <a:endParaRPr lang="en-GB" dirty="0"/>
          </a:p>
        </p:txBody>
      </p:sp>
      <p:sp>
        <p:nvSpPr>
          <p:cNvPr id="5" name="Footer Placeholder 4"/>
          <p:cNvSpPr>
            <a:spLocks noGrp="1"/>
          </p:cNvSpPr>
          <p:nvPr>
            <p:ph type="ftr" sz="quarter" idx="10"/>
          </p:nvPr>
        </p:nvSpPr>
        <p:spPr/>
        <p:txBody>
          <a:bodyPr/>
          <a:lstStyle/>
          <a:p>
            <a:r>
              <a:rPr lang="en-US" altLang="en-US" dirty="0" smtClean="0"/>
              <a:t>WIS "Competencies And Curriculum" Development Workshop</a:t>
            </a:r>
            <a:endParaRPr lang="en-GB" altLang="en-US" dirty="0"/>
          </a:p>
        </p:txBody>
      </p:sp>
      <p:sp>
        <p:nvSpPr>
          <p:cNvPr id="6" name="Slide Number Placeholder 5"/>
          <p:cNvSpPr>
            <a:spLocks noGrp="1"/>
          </p:cNvSpPr>
          <p:nvPr>
            <p:ph type="sldNum" sz="quarter" idx="11"/>
          </p:nvPr>
        </p:nvSpPr>
        <p:spPr/>
        <p:txBody>
          <a:bodyPr/>
          <a:lstStyle/>
          <a:p>
            <a:fld id="{C4504DA3-A607-4289-9106-3EBD36D32450}" type="slidenum">
              <a:rPr lang="en-GB" altLang="en-US" smtClean="0"/>
              <a:pPr/>
              <a:t>10</a:t>
            </a:fld>
            <a:endParaRPr lang="en-GB" altLang="en-US"/>
          </a:p>
        </p:txBody>
      </p:sp>
    </p:spTree>
    <p:extLst>
      <p:ext uri="{BB962C8B-B14F-4D97-AF65-F5344CB8AC3E}">
        <p14:creationId xmlns:p14="http://schemas.microsoft.com/office/powerpoint/2010/main" val="40246575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p>
        </p:txBody>
      </p:sp>
      <p:sp>
        <p:nvSpPr>
          <p:cNvPr id="7171" name="Rectangle 3"/>
          <p:cNvSpPr>
            <a:spLocks noGrp="1" noChangeArrowheads="1"/>
          </p:cNvSpPr>
          <p:nvPr>
            <p:ph type="body" idx="1"/>
          </p:nvPr>
        </p:nvSpPr>
        <p:spPr/>
        <p:txBody>
          <a:bodyPr/>
          <a:lstStyle/>
          <a:p>
            <a:r>
              <a:rPr lang="en-GB" altLang="en-US" dirty="0" smtClean="0"/>
              <a:t>Copies of the functional architecture and tech specs are provided in each of the break out rooms. Manuals on WIS and GTS are online</a:t>
            </a:r>
            <a:endParaRPr lang="en-GB" alt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181</TotalTime>
  <Words>1209</Words>
  <Application>Microsoft Office PowerPoint</Application>
  <PresentationFormat>On-screen Show (4:3)</PresentationFormat>
  <Paragraphs>98</Paragraphs>
  <Slides>11</Slides>
  <Notes>9</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11</vt:i4>
      </vt:variant>
    </vt:vector>
  </HeadingPairs>
  <TitlesOfParts>
    <vt:vector size="19" baseType="lpstr">
      <vt:lpstr>Times</vt:lpstr>
      <vt:lpstr>Arial</vt:lpstr>
      <vt:lpstr>Wingdings</vt:lpstr>
      <vt:lpstr>Arial Narrow</vt:lpstr>
      <vt:lpstr>Arial Black</vt:lpstr>
      <vt:lpstr>WMO_Powerpoint_template_en</vt:lpstr>
      <vt:lpstr>Closing slide</vt:lpstr>
      <vt:lpstr>MetaWorkFlowModeler.Page</vt:lpstr>
      <vt:lpstr>WIS "COMPETENCIES AND CURRICULUM" DEVELOPMENT WORKSHOP</vt:lpstr>
      <vt:lpstr>Tech Reg 49, Vol I, Chapter A.3.4  Responsibilities</vt:lpstr>
      <vt:lpstr>Tech Reg 49, Vol I, Chapter A.3.5  Practices, Procedures and Specifications</vt:lpstr>
      <vt:lpstr>Manual on WIS. Section 1.6  Robustness and Reliability of Components</vt:lpstr>
      <vt:lpstr>Functional Architecture</vt:lpstr>
      <vt:lpstr>PowerPoint Presentation</vt:lpstr>
      <vt:lpstr>PowerPoint Presentation</vt:lpstr>
      <vt:lpstr>WIS Technical Specifications</vt:lpstr>
      <vt:lpstr>Tech Specs</vt:lpstr>
      <vt:lpstr>WIS can be seen in many perspectives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Competencies and Curriculum</dc:title>
  <dc:subject>Functional Architecture and Tech Specs</dc:subject>
  <dc:creator>David Thomas</dc:creator>
  <cp:lastModifiedBy>David Thomas</cp:lastModifiedBy>
  <cp:revision>15</cp:revision>
  <dcterms:created xsi:type="dcterms:W3CDTF">2013-09-30T13:02:48Z</dcterms:created>
  <dcterms:modified xsi:type="dcterms:W3CDTF">2013-09-30T16:04:47Z</dcterms:modified>
</cp:coreProperties>
</file>