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7" r:id="rId3"/>
    <p:sldId id="258" r:id="rId4"/>
    <p:sldId id="261" r:id="rId5"/>
    <p:sldId id="260" r:id="rId6"/>
    <p:sldId id="259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100" d="100"/>
          <a:sy n="100" d="100"/>
        </p:scale>
        <p:origin x="-1848" y="-5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3" name="Picture 2"/>
          <p:cNvPicPr/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1" y="6061891"/>
            <a:ext cx="9143999" cy="7961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44510521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0800250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9672779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4293136441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382330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328858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74837506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014928161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647177198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8184868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-304800"/>
            <a:ext cx="1943100" cy="64008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-304800"/>
            <a:ext cx="5676900" cy="64008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5055167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9DE0F-76BE-48D2-B5C7-34FDC619795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15/07/2013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066AE-4376-4A6C-82B0-E744516F91B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82938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9DE0F-76BE-48D2-B5C7-34FDC619795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15/07/2013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066AE-4376-4A6C-82B0-E744516F91B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8126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9DE0F-76BE-48D2-B5C7-34FDC619795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15/07/2013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066AE-4376-4A6C-82B0-E744516F91B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15439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9DE0F-76BE-48D2-B5C7-34FDC619795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15/07/2013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066AE-4376-4A6C-82B0-E744516F91B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3944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9DE0F-76BE-48D2-B5C7-34FDC619795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15/07/2013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066AE-4376-4A6C-82B0-E744516F91B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54950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9DE0F-76BE-48D2-B5C7-34FDC619795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15/07/2013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066AE-4376-4A6C-82B0-E744516F91B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8438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9DE0F-76BE-48D2-B5C7-34FDC619795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15/07/2013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066AE-4376-4A6C-82B0-E744516F91B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6585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9DE0F-76BE-48D2-B5C7-34FDC619795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15/07/2013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066AE-4376-4A6C-82B0-E744516F91B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51947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9DE0F-76BE-48D2-B5C7-34FDC619795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15/07/2013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066AE-4376-4A6C-82B0-E744516F91B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99711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9DE0F-76BE-48D2-B5C7-34FDC619795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15/07/2013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066AE-4376-4A6C-82B0-E744516F91B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7550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9DE0F-76BE-48D2-B5C7-34FDC619795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15/07/2013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066AE-4376-4A6C-82B0-E744516F91B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150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ChangeArrowheads="1"/>
          </p:cNvSpPr>
          <p:nvPr userDrawn="1"/>
        </p:nvSpPr>
        <p:spPr bwMode="auto">
          <a:xfrm>
            <a:off x="-1587" y="0"/>
            <a:ext cx="9144000" cy="54927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200" b="1" dirty="0">
                <a:solidFill>
                  <a:srgbClr val="FFFF00"/>
                </a:solidFill>
              </a:rPr>
              <a:t>MESSIR-WIS </a:t>
            </a:r>
            <a:r>
              <a:rPr lang="en-US" sz="3200" b="1" dirty="0" smtClean="0">
                <a:solidFill>
                  <a:srgbClr val="FFFF00"/>
                </a:solidFill>
              </a:rPr>
              <a:t>Solution</a:t>
            </a:r>
            <a:endParaRPr lang="en-US" sz="3200" b="1" dirty="0">
              <a:solidFill>
                <a:srgbClr val="FFFF00"/>
              </a:solidFill>
            </a:endParaRPr>
          </a:p>
        </p:txBody>
      </p:sp>
      <p:pic>
        <p:nvPicPr>
          <p:cNvPr id="3" name="Picture 2"/>
          <p:cNvPicPr/>
          <p:nvPr userDrawn="1"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1" y="6061891"/>
            <a:ext cx="9143999" cy="7961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178" y="2381"/>
            <a:ext cx="1752599" cy="539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8160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1400">
          <a:solidFill>
            <a:schemeClr val="bg1"/>
          </a:solidFill>
          <a:latin typeface="Arial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1400">
          <a:solidFill>
            <a:schemeClr val="bg1"/>
          </a:solidFill>
          <a:latin typeface="Arial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1400">
          <a:solidFill>
            <a:schemeClr val="bg1"/>
          </a:solidFill>
          <a:latin typeface="Arial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1400">
          <a:solidFill>
            <a:schemeClr val="bg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39DE0F-76BE-48D2-B5C7-34FDC619795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15/07/2013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2066AE-4376-4A6C-82B0-E744516F91B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4231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580" y="624840"/>
            <a:ext cx="89916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 dirty="0">
                <a:solidFill>
                  <a:srgbClr val="000000"/>
                </a:solidFill>
              </a:rPr>
              <a:t>GTS is moving to </a:t>
            </a:r>
            <a:r>
              <a:rPr lang="en-US" sz="2800" b="1" dirty="0" smtClean="0">
                <a:solidFill>
                  <a:srgbClr val="000000"/>
                </a:solidFill>
              </a:rPr>
              <a:t>WIS. MESSIR-WIS </a:t>
            </a:r>
            <a:r>
              <a:rPr lang="en-US" sz="2800" b="1" dirty="0">
                <a:solidFill>
                  <a:srgbClr val="000000"/>
                </a:solidFill>
              </a:rPr>
              <a:t>makes WIS easy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 dirty="0">
                <a:solidFill>
                  <a:srgbClr val="000000"/>
                </a:solidFill>
              </a:rPr>
              <a:t>and builds your GISC, DCPC or NC</a:t>
            </a:r>
            <a:r>
              <a:rPr lang="en-US" sz="2800" b="1" dirty="0" smtClean="0">
                <a:solidFill>
                  <a:srgbClr val="000000"/>
                </a:solidFill>
              </a:rPr>
              <a:t>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 b="1" dirty="0">
              <a:solidFill>
                <a:srgbClr val="000000"/>
              </a:solidFill>
            </a:endParaRPr>
          </a:p>
          <a:p>
            <a:pPr marL="542925" lvl="1" indent="-3619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0000"/>
                </a:solidFill>
              </a:rPr>
              <a:t>MESSIR-WIS </a:t>
            </a:r>
            <a:r>
              <a:rPr lang="en-US" sz="2800" dirty="0">
                <a:solidFill>
                  <a:srgbClr val="000000"/>
                </a:solidFill>
              </a:rPr>
              <a:t>allows for </a:t>
            </a:r>
            <a:r>
              <a:rPr lang="en-US" sz="2800" dirty="0" smtClean="0">
                <a:solidFill>
                  <a:srgbClr val="000000"/>
                </a:solidFill>
              </a:rPr>
              <a:t>a </a:t>
            </a:r>
            <a:r>
              <a:rPr lang="en-US" sz="2800" b="1" dirty="0">
                <a:solidFill>
                  <a:srgbClr val="000000"/>
                </a:solidFill>
              </a:rPr>
              <a:t>smooth transition </a:t>
            </a:r>
            <a:r>
              <a:rPr lang="en-US" sz="2800" dirty="0">
                <a:solidFill>
                  <a:srgbClr val="000000"/>
                </a:solidFill>
              </a:rPr>
              <a:t>from existing GTS MESSIR-COMM </a:t>
            </a:r>
            <a:r>
              <a:rPr lang="en-US" sz="2800">
                <a:solidFill>
                  <a:srgbClr val="000000"/>
                </a:solidFill>
              </a:rPr>
              <a:t>on </a:t>
            </a:r>
            <a:r>
              <a:rPr lang="en-US" sz="2800" b="1" smtClean="0">
                <a:solidFill>
                  <a:srgbClr val="000000"/>
                </a:solidFill>
              </a:rPr>
              <a:t>52 </a:t>
            </a:r>
            <a:r>
              <a:rPr lang="en-US" sz="2800" b="1" dirty="0" smtClean="0">
                <a:solidFill>
                  <a:srgbClr val="000000"/>
                </a:solidFill>
              </a:rPr>
              <a:t>sites </a:t>
            </a:r>
            <a:r>
              <a:rPr lang="en-US" sz="2800" dirty="0">
                <a:solidFill>
                  <a:srgbClr val="000000"/>
                </a:solidFill>
              </a:rPr>
              <a:t>to WIS</a:t>
            </a:r>
            <a:endParaRPr lang="en-US" sz="2800" dirty="0" smtClean="0">
              <a:solidFill>
                <a:srgbClr val="000000"/>
              </a:solidFill>
            </a:endParaRPr>
          </a:p>
          <a:p>
            <a:pPr marL="542925" lvl="1" indent="-3619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0000"/>
                </a:solidFill>
              </a:rPr>
              <a:t>MESSIR-WIS </a:t>
            </a:r>
            <a:r>
              <a:rPr lang="en-US" sz="2800" dirty="0">
                <a:solidFill>
                  <a:srgbClr val="000000"/>
                </a:solidFill>
              </a:rPr>
              <a:t>is a </a:t>
            </a:r>
            <a:r>
              <a:rPr lang="en-US" sz="2800" b="1" dirty="0">
                <a:solidFill>
                  <a:srgbClr val="000000"/>
                </a:solidFill>
              </a:rPr>
              <a:t>powerful and easy solution </a:t>
            </a:r>
            <a:r>
              <a:rPr lang="en-US" sz="2800" dirty="0">
                <a:solidFill>
                  <a:srgbClr val="000000"/>
                </a:solidFill>
              </a:rPr>
              <a:t>for WMO members to participate to the WIS as a GISC, a DCPC or an NC</a:t>
            </a:r>
            <a:r>
              <a:rPr lang="en-US" sz="2800" dirty="0" smtClean="0">
                <a:solidFill>
                  <a:srgbClr val="000000"/>
                </a:solidFill>
              </a:rPr>
              <a:t>.</a:t>
            </a:r>
          </a:p>
          <a:p>
            <a:pPr marL="542925" lvl="1" indent="-3619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0000"/>
                </a:solidFill>
              </a:rPr>
              <a:t>MESSIR-WIS </a:t>
            </a:r>
            <a:r>
              <a:rPr lang="en-US" sz="2800" dirty="0">
                <a:solidFill>
                  <a:srgbClr val="000000"/>
                </a:solidFill>
              </a:rPr>
              <a:t>combines </a:t>
            </a:r>
            <a:r>
              <a:rPr lang="en-US" sz="2800" dirty="0" smtClean="0">
                <a:solidFill>
                  <a:srgbClr val="000000"/>
                </a:solidFill>
              </a:rPr>
              <a:t>the</a:t>
            </a:r>
            <a:br>
              <a:rPr lang="en-US" sz="2800" dirty="0" smtClean="0">
                <a:solidFill>
                  <a:srgbClr val="000000"/>
                </a:solidFill>
              </a:rPr>
            </a:br>
            <a:r>
              <a:rPr lang="en-US" sz="2800" dirty="0" smtClean="0">
                <a:solidFill>
                  <a:srgbClr val="000000"/>
                </a:solidFill>
              </a:rPr>
              <a:t>power </a:t>
            </a:r>
            <a:r>
              <a:rPr lang="en-US" sz="2800" dirty="0">
                <a:solidFill>
                  <a:srgbClr val="000000"/>
                </a:solidFill>
              </a:rPr>
              <a:t>of </a:t>
            </a:r>
            <a:r>
              <a:rPr lang="en-US" sz="2800" b="1" dirty="0" err="1">
                <a:solidFill>
                  <a:srgbClr val="000000"/>
                </a:solidFill>
              </a:rPr>
              <a:t>GeoNetwork</a:t>
            </a:r>
            <a:r>
              <a:rPr lang="en-US" sz="2800" dirty="0">
                <a:solidFill>
                  <a:srgbClr val="000000"/>
                </a:solidFill>
              </a:rPr>
              <a:t>  </a:t>
            </a:r>
            <a:r>
              <a:rPr lang="en-US" sz="2800" dirty="0" smtClean="0">
                <a:solidFill>
                  <a:srgbClr val="000000"/>
                </a:solidFill>
              </a:rPr>
              <a:t/>
            </a:r>
            <a:br>
              <a:rPr lang="en-US" sz="2800" dirty="0" smtClean="0">
                <a:solidFill>
                  <a:srgbClr val="000000"/>
                </a:solidFill>
              </a:rPr>
            </a:br>
            <a:r>
              <a:rPr lang="en-US" sz="2800" dirty="0" smtClean="0">
                <a:solidFill>
                  <a:srgbClr val="000000"/>
                </a:solidFill>
              </a:rPr>
              <a:t>with </a:t>
            </a:r>
            <a:r>
              <a:rPr lang="en-US" sz="2800" dirty="0">
                <a:solidFill>
                  <a:srgbClr val="000000"/>
                </a:solidFill>
              </a:rPr>
              <a:t>specific </a:t>
            </a:r>
            <a:r>
              <a:rPr lang="en-US" sz="2800" b="1" dirty="0">
                <a:solidFill>
                  <a:srgbClr val="000000"/>
                </a:solidFill>
              </a:rPr>
              <a:t>COROBOR </a:t>
            </a:r>
            <a:r>
              <a:rPr lang="en-US" sz="2800" b="1" dirty="0" smtClean="0">
                <a:solidFill>
                  <a:srgbClr val="000000"/>
                </a:solidFill>
              </a:rPr>
              <a:t/>
            </a:r>
            <a:br>
              <a:rPr lang="en-US" sz="2800" b="1" dirty="0" smtClean="0">
                <a:solidFill>
                  <a:srgbClr val="000000"/>
                </a:solidFill>
              </a:rPr>
            </a:br>
            <a:r>
              <a:rPr lang="en-US" sz="2800" b="1" dirty="0" smtClean="0">
                <a:solidFill>
                  <a:srgbClr val="000000"/>
                </a:solidFill>
              </a:rPr>
              <a:t>add-on </a:t>
            </a:r>
            <a:r>
              <a:rPr lang="en-US" sz="2800" b="1" dirty="0">
                <a:solidFill>
                  <a:srgbClr val="000000"/>
                </a:solidFill>
              </a:rPr>
              <a:t>modules</a:t>
            </a:r>
            <a:r>
              <a:rPr lang="en-US" sz="2800" dirty="0">
                <a:solidFill>
                  <a:srgbClr val="000000"/>
                </a:solidFill>
              </a:rPr>
              <a:t> </a:t>
            </a:r>
            <a:r>
              <a:rPr lang="en-US" sz="2800" dirty="0" smtClean="0">
                <a:solidFill>
                  <a:srgbClr val="000000"/>
                </a:solidFill>
              </a:rPr>
              <a:t>dedicated</a:t>
            </a:r>
            <a:br>
              <a:rPr lang="en-US" sz="2800" dirty="0" smtClean="0">
                <a:solidFill>
                  <a:srgbClr val="000000"/>
                </a:solidFill>
              </a:rPr>
            </a:br>
            <a:r>
              <a:rPr lang="en-US" sz="2800" dirty="0" smtClean="0">
                <a:solidFill>
                  <a:srgbClr val="000000"/>
                </a:solidFill>
              </a:rPr>
              <a:t>to </a:t>
            </a:r>
            <a:r>
              <a:rPr lang="en-US" sz="2800" dirty="0">
                <a:solidFill>
                  <a:srgbClr val="000000"/>
                </a:solidFill>
              </a:rPr>
              <a:t>the </a:t>
            </a:r>
            <a:r>
              <a:rPr lang="en-US" sz="2800" dirty="0" smtClean="0">
                <a:solidFill>
                  <a:srgbClr val="000000"/>
                </a:solidFill>
              </a:rPr>
              <a:t>Meteorological</a:t>
            </a:r>
            <a:br>
              <a:rPr lang="en-US" sz="2800" dirty="0" smtClean="0">
                <a:solidFill>
                  <a:srgbClr val="000000"/>
                </a:solidFill>
              </a:rPr>
            </a:br>
            <a:r>
              <a:rPr lang="en-US" sz="2800" dirty="0" smtClean="0">
                <a:solidFill>
                  <a:srgbClr val="000000"/>
                </a:solidFill>
              </a:rPr>
              <a:t>community</a:t>
            </a:r>
            <a:endParaRPr lang="en-US" sz="2800" dirty="0">
              <a:solidFill>
                <a:srgbClr val="0000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3876674"/>
            <a:ext cx="4239806" cy="28289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20582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657225"/>
            <a:ext cx="91440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2800" b="1" dirty="0" smtClean="0">
                <a:solidFill>
                  <a:srgbClr val="000000"/>
                </a:solidFill>
              </a:rPr>
              <a:t>MESSIR-WIS Key Features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800" b="1" dirty="0" smtClean="0">
              <a:solidFill>
                <a:srgbClr val="000000"/>
              </a:solidFill>
            </a:endParaRPr>
          </a:p>
          <a:p>
            <a:pPr marL="542925" lvl="1" indent="-3619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000000"/>
                </a:solidFill>
              </a:rPr>
              <a:t>WMO </a:t>
            </a:r>
            <a:r>
              <a:rPr lang="en-US" sz="2400" b="1" dirty="0">
                <a:solidFill>
                  <a:srgbClr val="000000"/>
                </a:solidFill>
              </a:rPr>
              <a:t>WIS compliance</a:t>
            </a:r>
          </a:p>
          <a:p>
            <a:pPr marL="542925" lvl="1" indent="-3619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000000"/>
                </a:solidFill>
              </a:rPr>
              <a:t>Supports </a:t>
            </a:r>
            <a:r>
              <a:rPr lang="en-US" sz="2400" dirty="0">
                <a:solidFill>
                  <a:srgbClr val="000000"/>
                </a:solidFill>
              </a:rPr>
              <a:t>all of the </a:t>
            </a:r>
            <a:r>
              <a:rPr lang="en-US" sz="2400" b="1" dirty="0">
                <a:solidFill>
                  <a:srgbClr val="000000"/>
                </a:solidFill>
              </a:rPr>
              <a:t>15 functional requirements </a:t>
            </a:r>
            <a:r>
              <a:rPr lang="en-US" sz="2400" dirty="0">
                <a:solidFill>
                  <a:srgbClr val="000000"/>
                </a:solidFill>
              </a:rPr>
              <a:t>(WIS Technical Specifications) for GISC, DCPC and NC operations.</a:t>
            </a:r>
          </a:p>
          <a:p>
            <a:pPr marL="542925" lvl="1" indent="-3619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000000"/>
                </a:solidFill>
              </a:rPr>
              <a:t>User </a:t>
            </a:r>
            <a:r>
              <a:rPr lang="en-US" sz="2400" b="1" dirty="0">
                <a:solidFill>
                  <a:srgbClr val="000000"/>
                </a:solidFill>
              </a:rPr>
              <a:t>friendly </a:t>
            </a:r>
            <a:r>
              <a:rPr lang="en-US" sz="2400" dirty="0">
                <a:solidFill>
                  <a:srgbClr val="000000"/>
                </a:solidFill>
              </a:rPr>
              <a:t>metadata editor to edit and create product descriptions</a:t>
            </a:r>
          </a:p>
          <a:p>
            <a:pPr marL="542925" lvl="1" indent="-3619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000000"/>
                </a:solidFill>
              </a:rPr>
              <a:t>Compatible </a:t>
            </a:r>
            <a:r>
              <a:rPr lang="en-US" sz="2400" b="1" dirty="0">
                <a:solidFill>
                  <a:srgbClr val="000000"/>
                </a:solidFill>
              </a:rPr>
              <a:t>with WMO and ISO standards</a:t>
            </a:r>
            <a:r>
              <a:rPr lang="en-US" sz="2400" dirty="0">
                <a:solidFill>
                  <a:srgbClr val="000000"/>
                </a:solidFill>
              </a:rPr>
              <a:t>: WMO Core Profile 1.3, ISO19115/ISO19119/ISO19110/ISO19139, Dublin Core…</a:t>
            </a:r>
          </a:p>
          <a:p>
            <a:pPr marL="542925" lvl="1" indent="-3619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000000"/>
                </a:solidFill>
              </a:rPr>
              <a:t>DAR </a:t>
            </a:r>
            <a:r>
              <a:rPr lang="en-US" sz="2400" b="1" dirty="0">
                <a:solidFill>
                  <a:srgbClr val="000000"/>
                </a:solidFill>
              </a:rPr>
              <a:t>catalogue </a:t>
            </a:r>
            <a:r>
              <a:rPr lang="en-US" sz="2400" dirty="0">
                <a:solidFill>
                  <a:srgbClr val="000000"/>
                </a:solidFill>
              </a:rPr>
              <a:t>to discover and find meteorological products by their description and geographical location</a:t>
            </a:r>
          </a:p>
          <a:p>
            <a:pPr marL="542925" lvl="1" indent="-3619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000000"/>
                </a:solidFill>
              </a:rPr>
              <a:t>Metadata </a:t>
            </a:r>
            <a:r>
              <a:rPr lang="en-US" sz="2400" dirty="0">
                <a:solidFill>
                  <a:srgbClr val="000000"/>
                </a:solidFill>
              </a:rPr>
              <a:t>harvesting using </a:t>
            </a:r>
            <a:r>
              <a:rPr lang="en-US" sz="2400" b="1" dirty="0">
                <a:solidFill>
                  <a:srgbClr val="000000"/>
                </a:solidFill>
              </a:rPr>
              <a:t>OAI-PMH protocol </a:t>
            </a:r>
            <a:r>
              <a:rPr lang="en-US" sz="2400" dirty="0">
                <a:solidFill>
                  <a:srgbClr val="000000"/>
                </a:solidFill>
              </a:rPr>
              <a:t>(client and server functions)</a:t>
            </a:r>
          </a:p>
          <a:p>
            <a:pPr marL="542925" lvl="1" indent="-3619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000000"/>
                </a:solidFill>
              </a:rPr>
              <a:t>Data </a:t>
            </a:r>
            <a:r>
              <a:rPr lang="en-US" sz="2400" b="1" dirty="0">
                <a:solidFill>
                  <a:srgbClr val="000000"/>
                </a:solidFill>
              </a:rPr>
              <a:t>retrieval and Subscription management </a:t>
            </a:r>
            <a:r>
              <a:rPr lang="en-US" sz="2400" dirty="0">
                <a:solidFill>
                  <a:srgbClr val="000000"/>
                </a:solidFill>
              </a:rPr>
              <a:t>to receive selected products on routine basis</a:t>
            </a:r>
          </a:p>
          <a:p>
            <a:pPr marL="542925" lvl="1" indent="-3619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000000"/>
                </a:solidFill>
              </a:rPr>
              <a:t>Customer </a:t>
            </a:r>
            <a:r>
              <a:rPr lang="en-US" sz="2400" dirty="0">
                <a:solidFill>
                  <a:srgbClr val="000000"/>
                </a:solidFill>
              </a:rPr>
              <a:t>and user management for </a:t>
            </a:r>
            <a:r>
              <a:rPr lang="en-US" sz="2400" b="1" dirty="0">
                <a:solidFill>
                  <a:srgbClr val="000000"/>
                </a:solidFill>
              </a:rPr>
              <a:t>access </a:t>
            </a:r>
            <a:r>
              <a:rPr lang="en-US" sz="2400" b="1" dirty="0" smtClean="0">
                <a:solidFill>
                  <a:srgbClr val="000000"/>
                </a:solidFill>
              </a:rPr>
              <a:t>control</a:t>
            </a:r>
            <a:endParaRPr lang="en-GB" sz="24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24071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/>
          <p:cNvSpPr/>
          <p:nvPr/>
        </p:nvSpPr>
        <p:spPr>
          <a:xfrm>
            <a:off x="1420536" y="2314390"/>
            <a:ext cx="6698067" cy="328742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85800" y="609600"/>
            <a:ext cx="1981200" cy="181588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prstClr val="black"/>
                </a:solidFill>
              </a:rPr>
              <a:t>Existing AMSS</a:t>
            </a:r>
          </a:p>
          <a:p>
            <a:pPr algn="ctr"/>
            <a:endParaRPr lang="en-US" sz="1600" dirty="0">
              <a:solidFill>
                <a:prstClr val="black"/>
              </a:solidFill>
            </a:endParaRPr>
          </a:p>
          <a:p>
            <a:pPr algn="ctr"/>
            <a:endParaRPr lang="en-US" sz="1600" dirty="0" smtClean="0">
              <a:solidFill>
                <a:prstClr val="black"/>
              </a:solidFill>
            </a:endParaRPr>
          </a:p>
          <a:p>
            <a:pPr algn="ctr"/>
            <a:endParaRPr lang="en-US" sz="1600" dirty="0">
              <a:solidFill>
                <a:prstClr val="black"/>
              </a:solidFill>
            </a:endParaRPr>
          </a:p>
          <a:p>
            <a:pPr algn="ctr"/>
            <a:endParaRPr lang="en-US" sz="1600" dirty="0" smtClean="0">
              <a:solidFill>
                <a:prstClr val="black"/>
              </a:solidFill>
            </a:endParaRPr>
          </a:p>
          <a:p>
            <a:pPr algn="ctr"/>
            <a:endParaRPr lang="en-US" sz="1600" dirty="0">
              <a:solidFill>
                <a:prstClr val="black"/>
              </a:solidFill>
            </a:endParaRPr>
          </a:p>
          <a:p>
            <a:pPr algn="ctr"/>
            <a:endParaRPr lang="en-US" sz="1600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92700" y="622518"/>
            <a:ext cx="2286000" cy="181588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prstClr val="black"/>
                </a:solidFill>
              </a:rPr>
              <a:t>Existing Databases</a:t>
            </a:r>
          </a:p>
          <a:p>
            <a:pPr algn="ctr"/>
            <a:endParaRPr lang="en-US" sz="1600" dirty="0">
              <a:solidFill>
                <a:prstClr val="black"/>
              </a:solidFill>
            </a:endParaRPr>
          </a:p>
          <a:p>
            <a:pPr algn="ctr"/>
            <a:endParaRPr lang="en-US" sz="1600" dirty="0" smtClean="0">
              <a:solidFill>
                <a:prstClr val="black"/>
              </a:solidFill>
            </a:endParaRPr>
          </a:p>
          <a:p>
            <a:pPr algn="ctr"/>
            <a:endParaRPr lang="en-US" sz="1600" dirty="0">
              <a:solidFill>
                <a:prstClr val="black"/>
              </a:solidFill>
            </a:endParaRPr>
          </a:p>
          <a:p>
            <a:pPr algn="ctr"/>
            <a:endParaRPr lang="en-US" sz="1600" dirty="0" smtClean="0">
              <a:solidFill>
                <a:prstClr val="black"/>
              </a:solidFill>
            </a:endParaRPr>
          </a:p>
          <a:p>
            <a:pPr algn="ctr"/>
            <a:endParaRPr lang="en-US" sz="1600" dirty="0">
              <a:solidFill>
                <a:prstClr val="black"/>
              </a:solidFill>
            </a:endParaRPr>
          </a:p>
          <a:p>
            <a:pPr algn="ctr"/>
            <a:endParaRPr lang="en-US" sz="1600" dirty="0">
              <a:solidFill>
                <a:prstClr val="black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362452" y="5032493"/>
            <a:ext cx="999748" cy="453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400"/>
              </a:lnSpc>
            </a:pPr>
            <a:r>
              <a:rPr lang="en-US" sz="1400" dirty="0" smtClean="0">
                <a:solidFill>
                  <a:prstClr val="black"/>
                </a:solidFill>
              </a:rPr>
              <a:t>Uploading</a:t>
            </a:r>
          </a:p>
          <a:p>
            <a:pPr algn="r">
              <a:lnSpc>
                <a:spcPts val="1400"/>
              </a:lnSpc>
            </a:pPr>
            <a:r>
              <a:rPr lang="en-US" sz="1400" dirty="0" smtClean="0">
                <a:solidFill>
                  <a:prstClr val="black"/>
                </a:solidFill>
              </a:rPr>
              <a:t> metadata</a:t>
            </a:r>
            <a:endParaRPr lang="en-US" sz="1400" dirty="0">
              <a:solidFill>
                <a:prstClr val="black"/>
              </a:solidFill>
            </a:endParaRPr>
          </a:p>
        </p:txBody>
      </p:sp>
      <p:cxnSp>
        <p:nvCxnSpPr>
          <p:cNvPr id="26" name="Straight Arrow Connector 25"/>
          <p:cNvCxnSpPr/>
          <p:nvPr/>
        </p:nvCxnSpPr>
        <p:spPr>
          <a:xfrm flipV="1">
            <a:off x="5229225" y="4991100"/>
            <a:ext cx="1433513" cy="1271588"/>
          </a:xfrm>
          <a:prstGeom prst="straightConnector1">
            <a:avLst/>
          </a:prstGeom>
          <a:ln>
            <a:tailEnd type="arrow"/>
          </a:ln>
          <a:effectLst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3780583" y="5018741"/>
            <a:ext cx="791417" cy="502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600"/>
              </a:lnSpc>
            </a:pPr>
            <a:r>
              <a:rPr lang="en-US" sz="1600" dirty="0" smtClean="0">
                <a:solidFill>
                  <a:prstClr val="black"/>
                </a:solidFill>
              </a:rPr>
              <a:t>Data </a:t>
            </a:r>
          </a:p>
          <a:p>
            <a:pPr algn="r">
              <a:lnSpc>
                <a:spcPts val="1600"/>
              </a:lnSpc>
            </a:pPr>
            <a:r>
              <a:rPr lang="en-US" sz="1600" dirty="0" smtClean="0">
                <a:solidFill>
                  <a:prstClr val="black"/>
                </a:solidFill>
              </a:rPr>
              <a:t>pulled</a:t>
            </a:r>
            <a:endParaRPr lang="en-US" sz="1600" dirty="0">
              <a:solidFill>
                <a:prstClr val="black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438400" y="5455825"/>
            <a:ext cx="1219200" cy="640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400"/>
              </a:lnSpc>
            </a:pPr>
            <a:r>
              <a:rPr lang="en-US" sz="1600" dirty="0" smtClean="0">
                <a:solidFill>
                  <a:prstClr val="black"/>
                </a:solidFill>
              </a:rPr>
              <a:t>Data pushed to users</a:t>
            </a:r>
            <a:endParaRPr lang="en-US" sz="1600" dirty="0">
              <a:solidFill>
                <a:prstClr val="black"/>
              </a:solidFill>
            </a:endParaRP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7695165"/>
              </p:ext>
            </p:extLst>
          </p:nvPr>
        </p:nvGraphicFramePr>
        <p:xfrm>
          <a:off x="35496" y="44624"/>
          <a:ext cx="9107488" cy="446152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4553744"/>
                <a:gridCol w="4553744"/>
              </a:tblGrid>
              <a:tr h="446152">
                <a:tc>
                  <a:txBody>
                    <a:bodyPr/>
                    <a:lstStyle/>
                    <a:p>
                      <a:pPr rtl="0"/>
                      <a:r>
                        <a:rPr lang="en-US" sz="2400" b="0" kern="12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MESSIR-WIS Solution</a:t>
                      </a:r>
                    </a:p>
                  </a:txBody>
                  <a:tcPr marL="46800" marR="46800" marT="0" marB="46800">
                    <a:gradFill flip="none" rotWithShape="1">
                      <a:gsLst>
                        <a:gs pos="0">
                          <a:schemeClr val="tx2">
                            <a:lumMod val="60000"/>
                            <a:lumOff val="40000"/>
                            <a:tint val="66000"/>
                            <a:satMod val="160000"/>
                          </a:schemeClr>
                        </a:gs>
                        <a:gs pos="50000">
                          <a:schemeClr val="tx2">
                            <a:lumMod val="60000"/>
                            <a:lumOff val="40000"/>
                            <a:tint val="44500"/>
                            <a:satMod val="160000"/>
                          </a:schemeClr>
                        </a:gs>
                        <a:gs pos="100000">
                          <a:schemeClr val="tx2">
                            <a:lumMod val="60000"/>
                            <a:lumOff val="40000"/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b="0" dirty="0" smtClean="0"/>
                        <a:t>Capitalize</a:t>
                      </a:r>
                      <a:r>
                        <a:rPr lang="en-US" sz="2400" b="0" baseline="0" dirty="0" smtClean="0"/>
                        <a:t> on existing</a:t>
                      </a:r>
                      <a:endParaRPr lang="en-US" sz="2400" b="0" dirty="0"/>
                    </a:p>
                  </a:txBody>
                  <a:tcPr marL="46800" marR="46800" marT="0" marB="4680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7" name="TextBox 76"/>
          <p:cNvSpPr txBox="1"/>
          <p:nvPr/>
        </p:nvSpPr>
        <p:spPr>
          <a:xfrm>
            <a:off x="5838825" y="5180856"/>
            <a:ext cx="2819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 smtClean="0">
                <a:solidFill>
                  <a:prstClr val="black"/>
                </a:solidFill>
              </a:rPr>
              <a:t>Search/Browse/Subscribe</a:t>
            </a:r>
            <a:endParaRPr lang="en-US" sz="1600" dirty="0">
              <a:solidFill>
                <a:prstClr val="black"/>
              </a:solidFill>
            </a:endParaRPr>
          </a:p>
        </p:txBody>
      </p:sp>
      <p:cxnSp>
        <p:nvCxnSpPr>
          <p:cNvPr id="34" name="Straight Arrow Connector 33"/>
          <p:cNvCxnSpPr/>
          <p:nvPr/>
        </p:nvCxnSpPr>
        <p:spPr>
          <a:xfrm flipH="1" flipV="1">
            <a:off x="2449850" y="2576046"/>
            <a:ext cx="474325" cy="40042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headEnd type="arrow"/>
            <a:tailEnd type="arrow"/>
          </a:ln>
          <a:effectLst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flipV="1">
            <a:off x="4926331" y="2556995"/>
            <a:ext cx="0" cy="461454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headEnd type="arrow"/>
            <a:tailEnd type="arrow"/>
          </a:ln>
          <a:effectLst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6734175" y="2576416"/>
            <a:ext cx="514350" cy="409575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headEnd type="arrow"/>
            <a:tailEnd type="arrow"/>
          </a:ln>
          <a:effectLst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364273" y="3228308"/>
            <a:ext cx="725447" cy="369332"/>
          </a:xfrm>
          <a:prstGeom prst="rect">
            <a:avLst/>
          </a:prstGeom>
          <a:solidFill>
            <a:schemeClr val="bg2">
              <a:lumMod val="90000"/>
            </a:schemeClr>
          </a:solidFill>
          <a:ln w="3175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prstClr val="black"/>
                </a:solidFill>
              </a:rPr>
              <a:t>NC 1</a:t>
            </a:r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5496" y="2868268"/>
            <a:ext cx="1676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prstClr val="black"/>
                </a:solidFill>
              </a:rPr>
              <a:t>Other countries</a:t>
            </a:r>
            <a:endParaRPr lang="en-US" sz="1400" dirty="0">
              <a:solidFill>
                <a:prstClr val="black"/>
              </a:solidFill>
            </a:endParaRPr>
          </a:p>
        </p:txBody>
      </p:sp>
      <p:cxnSp>
        <p:nvCxnSpPr>
          <p:cNvPr id="51" name="Straight Arrow Connector 50"/>
          <p:cNvCxnSpPr>
            <a:endCxn id="40" idx="3"/>
          </p:cNvCxnSpPr>
          <p:nvPr/>
        </p:nvCxnSpPr>
        <p:spPr>
          <a:xfrm flipH="1">
            <a:off x="1089720" y="3412974"/>
            <a:ext cx="1436330" cy="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headEnd type="arrow"/>
            <a:tailEnd type="arrow"/>
          </a:ln>
          <a:effectLst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364272" y="3732364"/>
            <a:ext cx="725447" cy="369332"/>
          </a:xfrm>
          <a:prstGeom prst="rect">
            <a:avLst/>
          </a:prstGeom>
          <a:solidFill>
            <a:schemeClr val="bg2">
              <a:lumMod val="90000"/>
            </a:schemeClr>
          </a:solidFill>
          <a:ln w="3175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prstClr val="black"/>
                </a:solidFill>
              </a:rPr>
              <a:t>NC 2</a:t>
            </a:r>
            <a:endParaRPr lang="en-GB" dirty="0">
              <a:solidFill>
                <a:prstClr val="black"/>
              </a:solidFill>
            </a:endParaRPr>
          </a:p>
        </p:txBody>
      </p:sp>
      <p:cxnSp>
        <p:nvCxnSpPr>
          <p:cNvPr id="58" name="Straight Arrow Connector 57"/>
          <p:cNvCxnSpPr>
            <a:endCxn id="55" idx="3"/>
          </p:cNvCxnSpPr>
          <p:nvPr/>
        </p:nvCxnSpPr>
        <p:spPr>
          <a:xfrm flipH="1">
            <a:off x="1089719" y="3917030"/>
            <a:ext cx="1436330" cy="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headEnd type="arrow"/>
            <a:tailEnd type="arrow"/>
          </a:ln>
          <a:effectLst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364273" y="4227128"/>
            <a:ext cx="725447" cy="369332"/>
          </a:xfrm>
          <a:prstGeom prst="rect">
            <a:avLst/>
          </a:prstGeom>
          <a:solidFill>
            <a:schemeClr val="bg2">
              <a:lumMod val="90000"/>
            </a:schemeClr>
          </a:solidFill>
          <a:ln w="3175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prstClr val="black"/>
                </a:solidFill>
              </a:rPr>
              <a:t>NC 3</a:t>
            </a:r>
            <a:endParaRPr lang="en-GB" dirty="0">
              <a:solidFill>
                <a:prstClr val="black"/>
              </a:solidFill>
            </a:endParaRPr>
          </a:p>
        </p:txBody>
      </p:sp>
      <p:cxnSp>
        <p:nvCxnSpPr>
          <p:cNvPr id="60" name="Straight Arrow Connector 59"/>
          <p:cNvCxnSpPr>
            <a:endCxn id="59" idx="3"/>
          </p:cNvCxnSpPr>
          <p:nvPr/>
        </p:nvCxnSpPr>
        <p:spPr>
          <a:xfrm flipH="1">
            <a:off x="1089720" y="4411794"/>
            <a:ext cx="1436330" cy="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headEnd type="arrow"/>
            <a:tailEnd type="arrow"/>
          </a:ln>
          <a:effectLst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364273" y="6096000"/>
            <a:ext cx="1039375" cy="461665"/>
          </a:xfrm>
          <a:prstGeom prst="rect">
            <a:avLst/>
          </a:prstGeom>
          <a:solidFill>
            <a:schemeClr val="bg2">
              <a:lumMod val="90000"/>
            </a:schemeClr>
          </a:solidFill>
          <a:ln w="3175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prstClr val="black"/>
                </a:solidFill>
              </a:rPr>
              <a:t>GISC</a:t>
            </a:r>
            <a:endParaRPr lang="en-GB" sz="2400" dirty="0">
              <a:solidFill>
                <a:prstClr val="black"/>
              </a:solidFill>
            </a:endParaRPr>
          </a:p>
        </p:txBody>
      </p:sp>
      <p:cxnSp>
        <p:nvCxnSpPr>
          <p:cNvPr id="62" name="Straight Arrow Connector 61"/>
          <p:cNvCxnSpPr>
            <a:endCxn id="61" idx="3"/>
          </p:cNvCxnSpPr>
          <p:nvPr/>
        </p:nvCxnSpPr>
        <p:spPr>
          <a:xfrm flipH="1">
            <a:off x="1403648" y="4876800"/>
            <a:ext cx="1415752" cy="1450033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headEnd type="arrow"/>
            <a:tailEnd type="arrow"/>
          </a:ln>
          <a:effectLst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 flipH="1" flipV="1">
            <a:off x="3314702" y="4895852"/>
            <a:ext cx="546098" cy="1282698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headEnd type="arrow"/>
            <a:tailEnd type="none"/>
          </a:ln>
          <a:effectLst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/>
          <p:nvPr/>
        </p:nvCxnSpPr>
        <p:spPr>
          <a:xfrm flipV="1">
            <a:off x="4326731" y="4974268"/>
            <a:ext cx="316224" cy="1188407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headEnd type="arrow"/>
            <a:tailEnd type="none"/>
          </a:ln>
          <a:effectLst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69" name="Straight Arrow Connector 68"/>
          <p:cNvCxnSpPr/>
          <p:nvPr/>
        </p:nvCxnSpPr>
        <p:spPr>
          <a:xfrm flipV="1">
            <a:off x="5005388" y="4991100"/>
            <a:ext cx="1057275" cy="1271588"/>
          </a:xfrm>
          <a:prstGeom prst="straightConnector1">
            <a:avLst/>
          </a:prstGeom>
          <a:ln>
            <a:tailEnd type="arrow"/>
          </a:ln>
          <a:effectLst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76" name="Cloud"/>
          <p:cNvSpPr>
            <a:spLocks noChangeAspect="1" noEditPoints="1" noChangeArrowheads="1"/>
          </p:cNvSpPr>
          <p:nvPr/>
        </p:nvSpPr>
        <p:spPr bwMode="auto">
          <a:xfrm>
            <a:off x="5076056" y="5430789"/>
            <a:ext cx="1400944" cy="415633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r>
              <a:rPr lang="en-GB" sz="2000" i="1" dirty="0" smtClean="0">
                <a:solidFill>
                  <a:prstClr val="black"/>
                </a:solidFill>
              </a:rPr>
              <a:t>Internet</a:t>
            </a:r>
            <a:endParaRPr lang="en-GB" sz="2000" i="1" dirty="0">
              <a:solidFill>
                <a:prstClr val="black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034570" y="916330"/>
            <a:ext cx="2511189" cy="1627890"/>
            <a:chOff x="872427" y="1443423"/>
            <a:chExt cx="2511189" cy="1627890"/>
          </a:xfrm>
        </p:grpSpPr>
        <p:sp>
          <p:nvSpPr>
            <p:cNvPr id="36" name="Rectangle 74"/>
            <p:cNvSpPr/>
            <p:nvPr/>
          </p:nvSpPr>
          <p:spPr>
            <a:xfrm>
              <a:off x="872428" y="1906344"/>
              <a:ext cx="2511188" cy="1164969"/>
            </a:xfrm>
            <a:custGeom>
              <a:avLst/>
              <a:gdLst>
                <a:gd name="connsiteX0" fmla="*/ 0 w 1904969"/>
                <a:gd name="connsiteY0" fmla="*/ 0 h 718009"/>
                <a:gd name="connsiteX1" fmla="*/ 1904969 w 1904969"/>
                <a:gd name="connsiteY1" fmla="*/ 0 h 718009"/>
                <a:gd name="connsiteX2" fmla="*/ 1904969 w 1904969"/>
                <a:gd name="connsiteY2" fmla="*/ 718009 h 718009"/>
                <a:gd name="connsiteX3" fmla="*/ 0 w 1904969"/>
                <a:gd name="connsiteY3" fmla="*/ 718009 h 718009"/>
                <a:gd name="connsiteX4" fmla="*/ 0 w 1904969"/>
                <a:gd name="connsiteY4" fmla="*/ 0 h 718009"/>
                <a:gd name="connsiteX0" fmla="*/ 0 w 1904969"/>
                <a:gd name="connsiteY0" fmla="*/ 0 h 718009"/>
                <a:gd name="connsiteX1" fmla="*/ 1904969 w 1904969"/>
                <a:gd name="connsiteY1" fmla="*/ 0 h 718009"/>
                <a:gd name="connsiteX2" fmla="*/ 1903360 w 1904969"/>
                <a:gd name="connsiteY2" fmla="*/ 87055 h 718009"/>
                <a:gd name="connsiteX3" fmla="*/ 1904969 w 1904969"/>
                <a:gd name="connsiteY3" fmla="*/ 718009 h 718009"/>
                <a:gd name="connsiteX4" fmla="*/ 0 w 1904969"/>
                <a:gd name="connsiteY4" fmla="*/ 718009 h 718009"/>
                <a:gd name="connsiteX5" fmla="*/ 0 w 1904969"/>
                <a:gd name="connsiteY5" fmla="*/ 0 h 718009"/>
                <a:gd name="connsiteX0" fmla="*/ 0 w 1904969"/>
                <a:gd name="connsiteY0" fmla="*/ 0 h 718009"/>
                <a:gd name="connsiteX1" fmla="*/ 1904969 w 1904969"/>
                <a:gd name="connsiteY1" fmla="*/ 0 h 718009"/>
                <a:gd name="connsiteX2" fmla="*/ 1903360 w 1904969"/>
                <a:gd name="connsiteY2" fmla="*/ 87055 h 718009"/>
                <a:gd name="connsiteX3" fmla="*/ 1904969 w 1904969"/>
                <a:gd name="connsiteY3" fmla="*/ 718009 h 718009"/>
                <a:gd name="connsiteX4" fmla="*/ 1715241 w 1904969"/>
                <a:gd name="connsiteY4" fmla="*/ 715705 h 718009"/>
                <a:gd name="connsiteX5" fmla="*/ 0 w 1904969"/>
                <a:gd name="connsiteY5" fmla="*/ 718009 h 718009"/>
                <a:gd name="connsiteX6" fmla="*/ 0 w 1904969"/>
                <a:gd name="connsiteY6" fmla="*/ 0 h 718009"/>
                <a:gd name="connsiteX0" fmla="*/ 0 w 1904969"/>
                <a:gd name="connsiteY0" fmla="*/ 1051 h 719060"/>
                <a:gd name="connsiteX1" fmla="*/ 1610466 w 1904969"/>
                <a:gd name="connsiteY1" fmla="*/ 0 h 719060"/>
                <a:gd name="connsiteX2" fmla="*/ 1904969 w 1904969"/>
                <a:gd name="connsiteY2" fmla="*/ 1051 h 719060"/>
                <a:gd name="connsiteX3" fmla="*/ 1903360 w 1904969"/>
                <a:gd name="connsiteY3" fmla="*/ 88106 h 719060"/>
                <a:gd name="connsiteX4" fmla="*/ 1904969 w 1904969"/>
                <a:gd name="connsiteY4" fmla="*/ 719060 h 719060"/>
                <a:gd name="connsiteX5" fmla="*/ 1715241 w 1904969"/>
                <a:gd name="connsiteY5" fmla="*/ 716756 h 719060"/>
                <a:gd name="connsiteX6" fmla="*/ 0 w 1904969"/>
                <a:gd name="connsiteY6" fmla="*/ 719060 h 719060"/>
                <a:gd name="connsiteX7" fmla="*/ 0 w 1904969"/>
                <a:gd name="connsiteY7" fmla="*/ 1051 h 719060"/>
                <a:gd name="connsiteX0" fmla="*/ 0 w 1904969"/>
                <a:gd name="connsiteY0" fmla="*/ 1051 h 719060"/>
                <a:gd name="connsiteX1" fmla="*/ 1610466 w 1904969"/>
                <a:gd name="connsiteY1" fmla="*/ 0 h 719060"/>
                <a:gd name="connsiteX2" fmla="*/ 1904969 w 1904969"/>
                <a:gd name="connsiteY2" fmla="*/ 1051 h 719060"/>
                <a:gd name="connsiteX3" fmla="*/ 1903360 w 1904969"/>
                <a:gd name="connsiteY3" fmla="*/ 88106 h 719060"/>
                <a:gd name="connsiteX4" fmla="*/ 1904969 w 1904969"/>
                <a:gd name="connsiteY4" fmla="*/ 719060 h 719060"/>
                <a:gd name="connsiteX5" fmla="*/ 1715241 w 1904969"/>
                <a:gd name="connsiteY5" fmla="*/ 716756 h 719060"/>
                <a:gd name="connsiteX6" fmla="*/ 0 w 1904969"/>
                <a:gd name="connsiteY6" fmla="*/ 719060 h 719060"/>
                <a:gd name="connsiteX7" fmla="*/ 0 w 1904969"/>
                <a:gd name="connsiteY7" fmla="*/ 1051 h 719060"/>
                <a:gd name="connsiteX0" fmla="*/ 0 w 1917816"/>
                <a:gd name="connsiteY0" fmla="*/ 1051 h 719060"/>
                <a:gd name="connsiteX1" fmla="*/ 1610466 w 1917816"/>
                <a:gd name="connsiteY1" fmla="*/ 0 h 719060"/>
                <a:gd name="connsiteX2" fmla="*/ 1904969 w 1917816"/>
                <a:gd name="connsiteY2" fmla="*/ 1051 h 719060"/>
                <a:gd name="connsiteX3" fmla="*/ 1903360 w 1917816"/>
                <a:gd name="connsiteY3" fmla="*/ 88106 h 719060"/>
                <a:gd name="connsiteX4" fmla="*/ 1900978 w 1917816"/>
                <a:gd name="connsiteY4" fmla="*/ 428625 h 719060"/>
                <a:gd name="connsiteX5" fmla="*/ 1904969 w 1917816"/>
                <a:gd name="connsiteY5" fmla="*/ 719060 h 719060"/>
                <a:gd name="connsiteX6" fmla="*/ 1715241 w 1917816"/>
                <a:gd name="connsiteY6" fmla="*/ 716756 h 719060"/>
                <a:gd name="connsiteX7" fmla="*/ 0 w 1917816"/>
                <a:gd name="connsiteY7" fmla="*/ 719060 h 719060"/>
                <a:gd name="connsiteX8" fmla="*/ 0 w 1917816"/>
                <a:gd name="connsiteY8" fmla="*/ 1051 h 719060"/>
                <a:gd name="connsiteX0" fmla="*/ 0 w 1917816"/>
                <a:gd name="connsiteY0" fmla="*/ 1051 h 719060"/>
                <a:gd name="connsiteX1" fmla="*/ 1610466 w 1917816"/>
                <a:gd name="connsiteY1" fmla="*/ 0 h 719060"/>
                <a:gd name="connsiteX2" fmla="*/ 1904969 w 1917816"/>
                <a:gd name="connsiteY2" fmla="*/ 1051 h 719060"/>
                <a:gd name="connsiteX3" fmla="*/ 1903360 w 1917816"/>
                <a:gd name="connsiteY3" fmla="*/ 88106 h 719060"/>
                <a:gd name="connsiteX4" fmla="*/ 1900978 w 1917816"/>
                <a:gd name="connsiteY4" fmla="*/ 428625 h 719060"/>
                <a:gd name="connsiteX5" fmla="*/ 1904969 w 1917816"/>
                <a:gd name="connsiteY5" fmla="*/ 719060 h 719060"/>
                <a:gd name="connsiteX6" fmla="*/ 1715241 w 1917816"/>
                <a:gd name="connsiteY6" fmla="*/ 716756 h 719060"/>
                <a:gd name="connsiteX7" fmla="*/ 0 w 1917816"/>
                <a:gd name="connsiteY7" fmla="*/ 719060 h 719060"/>
                <a:gd name="connsiteX8" fmla="*/ 0 w 1917816"/>
                <a:gd name="connsiteY8" fmla="*/ 1051 h 719060"/>
                <a:gd name="connsiteX0" fmla="*/ 0 w 1904969"/>
                <a:gd name="connsiteY0" fmla="*/ 1051 h 719060"/>
                <a:gd name="connsiteX1" fmla="*/ 1610466 w 1904969"/>
                <a:gd name="connsiteY1" fmla="*/ 0 h 719060"/>
                <a:gd name="connsiteX2" fmla="*/ 1904969 w 1904969"/>
                <a:gd name="connsiteY2" fmla="*/ 1051 h 719060"/>
                <a:gd name="connsiteX3" fmla="*/ 1903360 w 1904969"/>
                <a:gd name="connsiteY3" fmla="*/ 88106 h 719060"/>
                <a:gd name="connsiteX4" fmla="*/ 1900978 w 1904969"/>
                <a:gd name="connsiteY4" fmla="*/ 428625 h 719060"/>
                <a:gd name="connsiteX5" fmla="*/ 1904969 w 1904969"/>
                <a:gd name="connsiteY5" fmla="*/ 719060 h 719060"/>
                <a:gd name="connsiteX6" fmla="*/ 1715241 w 1904969"/>
                <a:gd name="connsiteY6" fmla="*/ 716756 h 719060"/>
                <a:gd name="connsiteX7" fmla="*/ 0 w 1904969"/>
                <a:gd name="connsiteY7" fmla="*/ 719060 h 719060"/>
                <a:gd name="connsiteX8" fmla="*/ 0 w 1904969"/>
                <a:gd name="connsiteY8" fmla="*/ 1051 h 719060"/>
                <a:gd name="connsiteX0" fmla="*/ 0 w 1904969"/>
                <a:gd name="connsiteY0" fmla="*/ 1051 h 721519"/>
                <a:gd name="connsiteX1" fmla="*/ 1610466 w 1904969"/>
                <a:gd name="connsiteY1" fmla="*/ 0 h 721519"/>
                <a:gd name="connsiteX2" fmla="*/ 1904969 w 1904969"/>
                <a:gd name="connsiteY2" fmla="*/ 1051 h 721519"/>
                <a:gd name="connsiteX3" fmla="*/ 1903360 w 1904969"/>
                <a:gd name="connsiteY3" fmla="*/ 88106 h 721519"/>
                <a:gd name="connsiteX4" fmla="*/ 1900978 w 1904969"/>
                <a:gd name="connsiteY4" fmla="*/ 428625 h 721519"/>
                <a:gd name="connsiteX5" fmla="*/ 1904969 w 1904969"/>
                <a:gd name="connsiteY5" fmla="*/ 719060 h 721519"/>
                <a:gd name="connsiteX6" fmla="*/ 981816 w 1904969"/>
                <a:gd name="connsiteY6" fmla="*/ 721519 h 721519"/>
                <a:gd name="connsiteX7" fmla="*/ 0 w 1904969"/>
                <a:gd name="connsiteY7" fmla="*/ 719060 h 721519"/>
                <a:gd name="connsiteX8" fmla="*/ 0 w 1904969"/>
                <a:gd name="connsiteY8" fmla="*/ 1051 h 721519"/>
                <a:gd name="connsiteX0" fmla="*/ 576 w 1905545"/>
                <a:gd name="connsiteY0" fmla="*/ 1051 h 721519"/>
                <a:gd name="connsiteX1" fmla="*/ 1611042 w 1905545"/>
                <a:gd name="connsiteY1" fmla="*/ 0 h 721519"/>
                <a:gd name="connsiteX2" fmla="*/ 1905545 w 1905545"/>
                <a:gd name="connsiteY2" fmla="*/ 1051 h 721519"/>
                <a:gd name="connsiteX3" fmla="*/ 1903936 w 1905545"/>
                <a:gd name="connsiteY3" fmla="*/ 88106 h 721519"/>
                <a:gd name="connsiteX4" fmla="*/ 1901554 w 1905545"/>
                <a:gd name="connsiteY4" fmla="*/ 428625 h 721519"/>
                <a:gd name="connsiteX5" fmla="*/ 1905545 w 1905545"/>
                <a:gd name="connsiteY5" fmla="*/ 719060 h 721519"/>
                <a:gd name="connsiteX6" fmla="*/ 982392 w 1905545"/>
                <a:gd name="connsiteY6" fmla="*/ 721519 h 721519"/>
                <a:gd name="connsiteX7" fmla="*/ 576 w 1905545"/>
                <a:gd name="connsiteY7" fmla="*/ 719060 h 721519"/>
                <a:gd name="connsiteX8" fmla="*/ 0 w 1905545"/>
                <a:gd name="connsiteY8" fmla="*/ 93715 h 721519"/>
                <a:gd name="connsiteX9" fmla="*/ 576 w 1905545"/>
                <a:gd name="connsiteY9" fmla="*/ 1051 h 721519"/>
                <a:gd name="connsiteX0" fmla="*/ 0 w 1904969"/>
                <a:gd name="connsiteY0" fmla="*/ 1051 h 721519"/>
                <a:gd name="connsiteX1" fmla="*/ 1610466 w 1904969"/>
                <a:gd name="connsiteY1" fmla="*/ 0 h 721519"/>
                <a:gd name="connsiteX2" fmla="*/ 1904969 w 1904969"/>
                <a:gd name="connsiteY2" fmla="*/ 1051 h 721519"/>
                <a:gd name="connsiteX3" fmla="*/ 1903360 w 1904969"/>
                <a:gd name="connsiteY3" fmla="*/ 88106 h 721519"/>
                <a:gd name="connsiteX4" fmla="*/ 1900978 w 1904969"/>
                <a:gd name="connsiteY4" fmla="*/ 428625 h 721519"/>
                <a:gd name="connsiteX5" fmla="*/ 1904969 w 1904969"/>
                <a:gd name="connsiteY5" fmla="*/ 719060 h 721519"/>
                <a:gd name="connsiteX6" fmla="*/ 981816 w 1904969"/>
                <a:gd name="connsiteY6" fmla="*/ 721519 h 721519"/>
                <a:gd name="connsiteX7" fmla="*/ 0 w 1904969"/>
                <a:gd name="connsiteY7" fmla="*/ 719060 h 721519"/>
                <a:gd name="connsiteX8" fmla="*/ 0 w 1904969"/>
                <a:gd name="connsiteY8" fmla="*/ 1051 h 721519"/>
                <a:gd name="connsiteX0" fmla="*/ 576 w 1905545"/>
                <a:gd name="connsiteY0" fmla="*/ 1051 h 721519"/>
                <a:gd name="connsiteX1" fmla="*/ 1611042 w 1905545"/>
                <a:gd name="connsiteY1" fmla="*/ 0 h 721519"/>
                <a:gd name="connsiteX2" fmla="*/ 1905545 w 1905545"/>
                <a:gd name="connsiteY2" fmla="*/ 1051 h 721519"/>
                <a:gd name="connsiteX3" fmla="*/ 1903936 w 1905545"/>
                <a:gd name="connsiteY3" fmla="*/ 88106 h 721519"/>
                <a:gd name="connsiteX4" fmla="*/ 1901554 w 1905545"/>
                <a:gd name="connsiteY4" fmla="*/ 428625 h 721519"/>
                <a:gd name="connsiteX5" fmla="*/ 1905545 w 1905545"/>
                <a:gd name="connsiteY5" fmla="*/ 719060 h 721519"/>
                <a:gd name="connsiteX6" fmla="*/ 982392 w 1905545"/>
                <a:gd name="connsiteY6" fmla="*/ 721519 h 721519"/>
                <a:gd name="connsiteX7" fmla="*/ 576 w 1905545"/>
                <a:gd name="connsiteY7" fmla="*/ 719060 h 721519"/>
                <a:gd name="connsiteX8" fmla="*/ 0 w 1905545"/>
                <a:gd name="connsiteY8" fmla="*/ 93715 h 721519"/>
                <a:gd name="connsiteX9" fmla="*/ 576 w 1905545"/>
                <a:gd name="connsiteY9" fmla="*/ 1051 h 721519"/>
                <a:gd name="connsiteX0" fmla="*/ 2958 w 1907927"/>
                <a:gd name="connsiteY0" fmla="*/ 1051 h 721519"/>
                <a:gd name="connsiteX1" fmla="*/ 1613424 w 1907927"/>
                <a:gd name="connsiteY1" fmla="*/ 0 h 721519"/>
                <a:gd name="connsiteX2" fmla="*/ 1907927 w 1907927"/>
                <a:gd name="connsiteY2" fmla="*/ 1051 h 721519"/>
                <a:gd name="connsiteX3" fmla="*/ 1906318 w 1907927"/>
                <a:gd name="connsiteY3" fmla="*/ 88106 h 721519"/>
                <a:gd name="connsiteX4" fmla="*/ 1903936 w 1907927"/>
                <a:gd name="connsiteY4" fmla="*/ 428625 h 721519"/>
                <a:gd name="connsiteX5" fmla="*/ 1907927 w 1907927"/>
                <a:gd name="connsiteY5" fmla="*/ 719060 h 721519"/>
                <a:gd name="connsiteX6" fmla="*/ 984774 w 1907927"/>
                <a:gd name="connsiteY6" fmla="*/ 721519 h 721519"/>
                <a:gd name="connsiteX7" fmla="*/ 2958 w 1907927"/>
                <a:gd name="connsiteY7" fmla="*/ 719060 h 721519"/>
                <a:gd name="connsiteX8" fmla="*/ 0 w 1907927"/>
                <a:gd name="connsiteY8" fmla="*/ 236590 h 721519"/>
                <a:gd name="connsiteX9" fmla="*/ 2382 w 1907927"/>
                <a:gd name="connsiteY9" fmla="*/ 93715 h 721519"/>
                <a:gd name="connsiteX10" fmla="*/ 2958 w 1907927"/>
                <a:gd name="connsiteY10" fmla="*/ 1051 h 721519"/>
                <a:gd name="connsiteX0" fmla="*/ 2958 w 1907927"/>
                <a:gd name="connsiteY0" fmla="*/ 1051 h 721519"/>
                <a:gd name="connsiteX1" fmla="*/ 1613424 w 1907927"/>
                <a:gd name="connsiteY1" fmla="*/ 0 h 721519"/>
                <a:gd name="connsiteX2" fmla="*/ 1907927 w 1907927"/>
                <a:gd name="connsiteY2" fmla="*/ 1051 h 721519"/>
                <a:gd name="connsiteX3" fmla="*/ 1906318 w 1907927"/>
                <a:gd name="connsiteY3" fmla="*/ 88106 h 721519"/>
                <a:gd name="connsiteX4" fmla="*/ 1903936 w 1907927"/>
                <a:gd name="connsiteY4" fmla="*/ 428625 h 721519"/>
                <a:gd name="connsiteX5" fmla="*/ 1907927 w 1907927"/>
                <a:gd name="connsiteY5" fmla="*/ 719060 h 721519"/>
                <a:gd name="connsiteX6" fmla="*/ 984774 w 1907927"/>
                <a:gd name="connsiteY6" fmla="*/ 721519 h 721519"/>
                <a:gd name="connsiteX7" fmla="*/ 2958 w 1907927"/>
                <a:gd name="connsiteY7" fmla="*/ 719060 h 721519"/>
                <a:gd name="connsiteX8" fmla="*/ 2382 w 1907927"/>
                <a:gd name="connsiteY8" fmla="*/ 338984 h 721519"/>
                <a:gd name="connsiteX9" fmla="*/ 0 w 1907927"/>
                <a:gd name="connsiteY9" fmla="*/ 236590 h 721519"/>
                <a:gd name="connsiteX10" fmla="*/ 2382 w 1907927"/>
                <a:gd name="connsiteY10" fmla="*/ 93715 h 721519"/>
                <a:gd name="connsiteX11" fmla="*/ 2958 w 1907927"/>
                <a:gd name="connsiteY11" fmla="*/ 1051 h 721519"/>
                <a:gd name="connsiteX0" fmla="*/ 2958 w 1907927"/>
                <a:gd name="connsiteY0" fmla="*/ 1051 h 721519"/>
                <a:gd name="connsiteX1" fmla="*/ 1613424 w 1907927"/>
                <a:gd name="connsiteY1" fmla="*/ 0 h 721519"/>
                <a:gd name="connsiteX2" fmla="*/ 1907927 w 1907927"/>
                <a:gd name="connsiteY2" fmla="*/ 1051 h 721519"/>
                <a:gd name="connsiteX3" fmla="*/ 1906318 w 1907927"/>
                <a:gd name="connsiteY3" fmla="*/ 88106 h 721519"/>
                <a:gd name="connsiteX4" fmla="*/ 1903936 w 1907927"/>
                <a:gd name="connsiteY4" fmla="*/ 428625 h 721519"/>
                <a:gd name="connsiteX5" fmla="*/ 1907927 w 1907927"/>
                <a:gd name="connsiteY5" fmla="*/ 719060 h 721519"/>
                <a:gd name="connsiteX6" fmla="*/ 984774 w 1907927"/>
                <a:gd name="connsiteY6" fmla="*/ 721519 h 721519"/>
                <a:gd name="connsiteX7" fmla="*/ 2958 w 1907927"/>
                <a:gd name="connsiteY7" fmla="*/ 719060 h 721519"/>
                <a:gd name="connsiteX8" fmla="*/ 0 w 1907927"/>
                <a:gd name="connsiteY8" fmla="*/ 424709 h 721519"/>
                <a:gd name="connsiteX9" fmla="*/ 2382 w 1907927"/>
                <a:gd name="connsiteY9" fmla="*/ 338984 h 721519"/>
                <a:gd name="connsiteX10" fmla="*/ 0 w 1907927"/>
                <a:gd name="connsiteY10" fmla="*/ 236590 h 721519"/>
                <a:gd name="connsiteX11" fmla="*/ 2382 w 1907927"/>
                <a:gd name="connsiteY11" fmla="*/ 93715 h 721519"/>
                <a:gd name="connsiteX12" fmla="*/ 2958 w 1907927"/>
                <a:gd name="connsiteY12" fmla="*/ 1051 h 721519"/>
                <a:gd name="connsiteX0" fmla="*/ 3007 w 1907976"/>
                <a:gd name="connsiteY0" fmla="*/ 1051 h 721519"/>
                <a:gd name="connsiteX1" fmla="*/ 1613473 w 1907976"/>
                <a:gd name="connsiteY1" fmla="*/ 0 h 721519"/>
                <a:gd name="connsiteX2" fmla="*/ 1907976 w 1907976"/>
                <a:gd name="connsiteY2" fmla="*/ 1051 h 721519"/>
                <a:gd name="connsiteX3" fmla="*/ 1906367 w 1907976"/>
                <a:gd name="connsiteY3" fmla="*/ 88106 h 721519"/>
                <a:gd name="connsiteX4" fmla="*/ 1903985 w 1907976"/>
                <a:gd name="connsiteY4" fmla="*/ 428625 h 721519"/>
                <a:gd name="connsiteX5" fmla="*/ 1907976 w 1907976"/>
                <a:gd name="connsiteY5" fmla="*/ 719060 h 721519"/>
                <a:gd name="connsiteX6" fmla="*/ 984823 w 1907976"/>
                <a:gd name="connsiteY6" fmla="*/ 721519 h 721519"/>
                <a:gd name="connsiteX7" fmla="*/ 3007 w 1907976"/>
                <a:gd name="connsiteY7" fmla="*/ 719060 h 721519"/>
                <a:gd name="connsiteX8" fmla="*/ 49 w 1907976"/>
                <a:gd name="connsiteY8" fmla="*/ 424709 h 721519"/>
                <a:gd name="connsiteX9" fmla="*/ 2431 w 1907976"/>
                <a:gd name="connsiteY9" fmla="*/ 338984 h 721519"/>
                <a:gd name="connsiteX10" fmla="*/ 49 w 1907976"/>
                <a:gd name="connsiteY10" fmla="*/ 236590 h 721519"/>
                <a:gd name="connsiteX11" fmla="*/ 2431 w 1907976"/>
                <a:gd name="connsiteY11" fmla="*/ 93715 h 721519"/>
                <a:gd name="connsiteX12" fmla="*/ 3007 w 1907976"/>
                <a:gd name="connsiteY12" fmla="*/ 1051 h 721519"/>
                <a:gd name="connsiteX0" fmla="*/ 2958 w 1907927"/>
                <a:gd name="connsiteY0" fmla="*/ 1051 h 722576"/>
                <a:gd name="connsiteX1" fmla="*/ 1613424 w 1907927"/>
                <a:gd name="connsiteY1" fmla="*/ 0 h 722576"/>
                <a:gd name="connsiteX2" fmla="*/ 1907927 w 1907927"/>
                <a:gd name="connsiteY2" fmla="*/ 1051 h 722576"/>
                <a:gd name="connsiteX3" fmla="*/ 1906318 w 1907927"/>
                <a:gd name="connsiteY3" fmla="*/ 88106 h 722576"/>
                <a:gd name="connsiteX4" fmla="*/ 1903936 w 1907927"/>
                <a:gd name="connsiteY4" fmla="*/ 428625 h 722576"/>
                <a:gd name="connsiteX5" fmla="*/ 1907927 w 1907927"/>
                <a:gd name="connsiteY5" fmla="*/ 719060 h 722576"/>
                <a:gd name="connsiteX6" fmla="*/ 984774 w 1907927"/>
                <a:gd name="connsiteY6" fmla="*/ 721519 h 722576"/>
                <a:gd name="connsiteX7" fmla="*/ 2958 w 1907927"/>
                <a:gd name="connsiteY7" fmla="*/ 719060 h 722576"/>
                <a:gd name="connsiteX8" fmla="*/ 4763 w 1907927"/>
                <a:gd name="connsiteY8" fmla="*/ 600921 h 722576"/>
                <a:gd name="connsiteX9" fmla="*/ 2382 w 1907927"/>
                <a:gd name="connsiteY9" fmla="*/ 338984 h 722576"/>
                <a:gd name="connsiteX10" fmla="*/ 0 w 1907927"/>
                <a:gd name="connsiteY10" fmla="*/ 236590 h 722576"/>
                <a:gd name="connsiteX11" fmla="*/ 2382 w 1907927"/>
                <a:gd name="connsiteY11" fmla="*/ 93715 h 722576"/>
                <a:gd name="connsiteX12" fmla="*/ 2958 w 1907927"/>
                <a:gd name="connsiteY12" fmla="*/ 1051 h 722576"/>
                <a:gd name="connsiteX0" fmla="*/ 718 w 1905687"/>
                <a:gd name="connsiteY0" fmla="*/ 1051 h 722576"/>
                <a:gd name="connsiteX1" fmla="*/ 1611184 w 1905687"/>
                <a:gd name="connsiteY1" fmla="*/ 0 h 722576"/>
                <a:gd name="connsiteX2" fmla="*/ 1905687 w 1905687"/>
                <a:gd name="connsiteY2" fmla="*/ 1051 h 722576"/>
                <a:gd name="connsiteX3" fmla="*/ 1904078 w 1905687"/>
                <a:gd name="connsiteY3" fmla="*/ 88106 h 722576"/>
                <a:gd name="connsiteX4" fmla="*/ 1901696 w 1905687"/>
                <a:gd name="connsiteY4" fmla="*/ 428625 h 722576"/>
                <a:gd name="connsiteX5" fmla="*/ 1905687 w 1905687"/>
                <a:gd name="connsiteY5" fmla="*/ 719060 h 722576"/>
                <a:gd name="connsiteX6" fmla="*/ 982534 w 1905687"/>
                <a:gd name="connsiteY6" fmla="*/ 721519 h 722576"/>
                <a:gd name="connsiteX7" fmla="*/ 718 w 1905687"/>
                <a:gd name="connsiteY7" fmla="*/ 719060 h 722576"/>
                <a:gd name="connsiteX8" fmla="*/ 2523 w 1905687"/>
                <a:gd name="connsiteY8" fmla="*/ 600921 h 722576"/>
                <a:gd name="connsiteX9" fmla="*/ 142 w 1905687"/>
                <a:gd name="connsiteY9" fmla="*/ 338984 h 722576"/>
                <a:gd name="connsiteX10" fmla="*/ 142 w 1905687"/>
                <a:gd name="connsiteY10" fmla="*/ 241353 h 722576"/>
                <a:gd name="connsiteX11" fmla="*/ 142 w 1905687"/>
                <a:gd name="connsiteY11" fmla="*/ 93715 h 722576"/>
                <a:gd name="connsiteX12" fmla="*/ 718 w 1905687"/>
                <a:gd name="connsiteY12" fmla="*/ 1051 h 722576"/>
                <a:gd name="connsiteX0" fmla="*/ 718 w 1905687"/>
                <a:gd name="connsiteY0" fmla="*/ 1051 h 722576"/>
                <a:gd name="connsiteX1" fmla="*/ 1611184 w 1905687"/>
                <a:gd name="connsiteY1" fmla="*/ 0 h 722576"/>
                <a:gd name="connsiteX2" fmla="*/ 1905687 w 1905687"/>
                <a:gd name="connsiteY2" fmla="*/ 1051 h 722576"/>
                <a:gd name="connsiteX3" fmla="*/ 1904078 w 1905687"/>
                <a:gd name="connsiteY3" fmla="*/ 143357 h 722576"/>
                <a:gd name="connsiteX4" fmla="*/ 1901696 w 1905687"/>
                <a:gd name="connsiteY4" fmla="*/ 428625 h 722576"/>
                <a:gd name="connsiteX5" fmla="*/ 1905687 w 1905687"/>
                <a:gd name="connsiteY5" fmla="*/ 719060 h 722576"/>
                <a:gd name="connsiteX6" fmla="*/ 982534 w 1905687"/>
                <a:gd name="connsiteY6" fmla="*/ 721519 h 722576"/>
                <a:gd name="connsiteX7" fmla="*/ 718 w 1905687"/>
                <a:gd name="connsiteY7" fmla="*/ 719060 h 722576"/>
                <a:gd name="connsiteX8" fmla="*/ 2523 w 1905687"/>
                <a:gd name="connsiteY8" fmla="*/ 600921 h 722576"/>
                <a:gd name="connsiteX9" fmla="*/ 142 w 1905687"/>
                <a:gd name="connsiteY9" fmla="*/ 338984 h 722576"/>
                <a:gd name="connsiteX10" fmla="*/ 142 w 1905687"/>
                <a:gd name="connsiteY10" fmla="*/ 241353 h 722576"/>
                <a:gd name="connsiteX11" fmla="*/ 142 w 1905687"/>
                <a:gd name="connsiteY11" fmla="*/ 93715 h 722576"/>
                <a:gd name="connsiteX12" fmla="*/ 718 w 1905687"/>
                <a:gd name="connsiteY12" fmla="*/ 1051 h 722576"/>
                <a:gd name="connsiteX0" fmla="*/ 718 w 1905687"/>
                <a:gd name="connsiteY0" fmla="*/ 1051 h 722576"/>
                <a:gd name="connsiteX1" fmla="*/ 1611184 w 1905687"/>
                <a:gd name="connsiteY1" fmla="*/ 0 h 722576"/>
                <a:gd name="connsiteX2" fmla="*/ 1905687 w 1905687"/>
                <a:gd name="connsiteY2" fmla="*/ 1051 h 722576"/>
                <a:gd name="connsiteX3" fmla="*/ 1904078 w 1905687"/>
                <a:gd name="connsiteY3" fmla="*/ 160239 h 722576"/>
                <a:gd name="connsiteX4" fmla="*/ 1901696 w 1905687"/>
                <a:gd name="connsiteY4" fmla="*/ 428625 h 722576"/>
                <a:gd name="connsiteX5" fmla="*/ 1905687 w 1905687"/>
                <a:gd name="connsiteY5" fmla="*/ 719060 h 722576"/>
                <a:gd name="connsiteX6" fmla="*/ 982534 w 1905687"/>
                <a:gd name="connsiteY6" fmla="*/ 721519 h 722576"/>
                <a:gd name="connsiteX7" fmla="*/ 718 w 1905687"/>
                <a:gd name="connsiteY7" fmla="*/ 719060 h 722576"/>
                <a:gd name="connsiteX8" fmla="*/ 2523 w 1905687"/>
                <a:gd name="connsiteY8" fmla="*/ 600921 h 722576"/>
                <a:gd name="connsiteX9" fmla="*/ 142 w 1905687"/>
                <a:gd name="connsiteY9" fmla="*/ 338984 h 722576"/>
                <a:gd name="connsiteX10" fmla="*/ 142 w 1905687"/>
                <a:gd name="connsiteY10" fmla="*/ 241353 h 722576"/>
                <a:gd name="connsiteX11" fmla="*/ 142 w 1905687"/>
                <a:gd name="connsiteY11" fmla="*/ 93715 h 722576"/>
                <a:gd name="connsiteX12" fmla="*/ 718 w 1905687"/>
                <a:gd name="connsiteY12" fmla="*/ 1051 h 722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05687" h="722576">
                  <a:moveTo>
                    <a:pt x="718" y="1051"/>
                  </a:moveTo>
                  <a:lnTo>
                    <a:pt x="1611184" y="0"/>
                  </a:lnTo>
                  <a:lnTo>
                    <a:pt x="1905687" y="1051"/>
                  </a:lnTo>
                  <a:cubicBezTo>
                    <a:pt x="1905151" y="30069"/>
                    <a:pt x="1904614" y="131221"/>
                    <a:pt x="1904078" y="160239"/>
                  </a:cubicBezTo>
                  <a:cubicBezTo>
                    <a:pt x="1903413" y="231501"/>
                    <a:pt x="1901428" y="323466"/>
                    <a:pt x="1901696" y="428625"/>
                  </a:cubicBezTo>
                  <a:cubicBezTo>
                    <a:pt x="1903026" y="525437"/>
                    <a:pt x="1904357" y="622248"/>
                    <a:pt x="1905687" y="719060"/>
                  </a:cubicBezTo>
                  <a:lnTo>
                    <a:pt x="982534" y="721519"/>
                  </a:lnTo>
                  <a:lnTo>
                    <a:pt x="718" y="719060"/>
                  </a:lnTo>
                  <a:cubicBezTo>
                    <a:pt x="-268" y="620943"/>
                    <a:pt x="5890" y="851438"/>
                    <a:pt x="2523" y="600921"/>
                  </a:cubicBezTo>
                  <a:cubicBezTo>
                    <a:pt x="2139" y="572338"/>
                    <a:pt x="-652" y="367559"/>
                    <a:pt x="142" y="338984"/>
                  </a:cubicBezTo>
                  <a:lnTo>
                    <a:pt x="142" y="241353"/>
                  </a:lnTo>
                  <a:lnTo>
                    <a:pt x="142" y="93715"/>
                  </a:lnTo>
                  <a:lnTo>
                    <a:pt x="718" y="1051"/>
                  </a:lnTo>
                  <a:close/>
                </a:path>
              </a:pathLst>
            </a:custGeom>
            <a:ln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lIns="0" rIns="0" rtlCol="0" anchor="ctr" anchorCtr="1"/>
            <a:lstStyle/>
            <a:p>
              <a:pPr algn="ctr">
                <a:lnSpc>
                  <a:spcPts val="2000"/>
                </a:lnSpc>
              </a:pPr>
              <a:r>
                <a:rPr lang="en-US" sz="2000" dirty="0" smtClean="0">
                  <a:solidFill>
                    <a:prstClr val="black"/>
                  </a:solidFill>
                </a:rPr>
                <a:t>GTS </a:t>
              </a:r>
              <a:r>
                <a:rPr lang="en-US" sz="2000" dirty="0">
                  <a:solidFill>
                    <a:prstClr val="black"/>
                  </a:solidFill>
                </a:rPr>
                <a:t>Message Switching</a:t>
              </a:r>
            </a:p>
            <a:p>
              <a:pPr algn="ctr">
                <a:lnSpc>
                  <a:spcPts val="2000"/>
                </a:lnSpc>
              </a:pPr>
              <a:r>
                <a:rPr lang="en-US" sz="2000" dirty="0">
                  <a:solidFill>
                    <a:prstClr val="black"/>
                  </a:solidFill>
                </a:rPr>
                <a:t>Data Collection</a:t>
              </a:r>
            </a:p>
            <a:p>
              <a:pPr algn="ctr">
                <a:lnSpc>
                  <a:spcPts val="2000"/>
                </a:lnSpc>
              </a:pPr>
              <a:r>
                <a:rPr lang="en-US" sz="2000" dirty="0">
                  <a:solidFill>
                    <a:prstClr val="black"/>
                  </a:solidFill>
                </a:rPr>
                <a:t>Data </a:t>
              </a:r>
              <a:r>
                <a:rPr lang="en-US" sz="2000" dirty="0" smtClean="0">
                  <a:solidFill>
                    <a:prstClr val="black"/>
                  </a:solidFill>
                </a:rPr>
                <a:t>Distribution</a:t>
              </a:r>
              <a:endParaRPr lang="en-GB" sz="2000" dirty="0" smtClean="0">
                <a:solidFill>
                  <a:prstClr val="black"/>
                </a:solidFill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872427" y="1443423"/>
              <a:ext cx="2511189" cy="455447"/>
            </a:xfrm>
            <a:custGeom>
              <a:avLst/>
              <a:gdLst>
                <a:gd name="connsiteX0" fmla="*/ 0 w 2160240"/>
                <a:gd name="connsiteY0" fmla="*/ 0 h 461665"/>
                <a:gd name="connsiteX1" fmla="*/ 2160240 w 2160240"/>
                <a:gd name="connsiteY1" fmla="*/ 0 h 461665"/>
                <a:gd name="connsiteX2" fmla="*/ 2160240 w 2160240"/>
                <a:gd name="connsiteY2" fmla="*/ 461665 h 461665"/>
                <a:gd name="connsiteX3" fmla="*/ 0 w 2160240"/>
                <a:gd name="connsiteY3" fmla="*/ 461665 h 461665"/>
                <a:gd name="connsiteX4" fmla="*/ 0 w 2160240"/>
                <a:gd name="connsiteY4" fmla="*/ 0 h 461665"/>
                <a:gd name="connsiteX0" fmla="*/ 0 w 2160240"/>
                <a:gd name="connsiteY0" fmla="*/ 0 h 461665"/>
                <a:gd name="connsiteX1" fmla="*/ 1943572 w 2160240"/>
                <a:gd name="connsiteY1" fmla="*/ 367 h 461665"/>
                <a:gd name="connsiteX2" fmla="*/ 2160240 w 2160240"/>
                <a:gd name="connsiteY2" fmla="*/ 0 h 461665"/>
                <a:gd name="connsiteX3" fmla="*/ 2160240 w 2160240"/>
                <a:gd name="connsiteY3" fmla="*/ 461665 h 461665"/>
                <a:gd name="connsiteX4" fmla="*/ 0 w 2160240"/>
                <a:gd name="connsiteY4" fmla="*/ 461665 h 461665"/>
                <a:gd name="connsiteX5" fmla="*/ 0 w 2160240"/>
                <a:gd name="connsiteY5" fmla="*/ 0 h 461665"/>
                <a:gd name="connsiteX0" fmla="*/ 0 w 2160240"/>
                <a:gd name="connsiteY0" fmla="*/ 0 h 461665"/>
                <a:gd name="connsiteX1" fmla="*/ 1943572 w 2160240"/>
                <a:gd name="connsiteY1" fmla="*/ 367 h 461665"/>
                <a:gd name="connsiteX2" fmla="*/ 2160240 w 2160240"/>
                <a:gd name="connsiteY2" fmla="*/ 0 h 461665"/>
                <a:gd name="connsiteX3" fmla="*/ 2160240 w 2160240"/>
                <a:gd name="connsiteY3" fmla="*/ 461665 h 461665"/>
                <a:gd name="connsiteX4" fmla="*/ 0 w 2160240"/>
                <a:gd name="connsiteY4" fmla="*/ 461665 h 461665"/>
                <a:gd name="connsiteX5" fmla="*/ 1266 w 2160240"/>
                <a:gd name="connsiteY5" fmla="*/ 224998 h 461665"/>
                <a:gd name="connsiteX6" fmla="*/ 0 w 2160240"/>
                <a:gd name="connsiteY6" fmla="*/ 0 h 4616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60240" h="461665">
                  <a:moveTo>
                    <a:pt x="0" y="0"/>
                  </a:moveTo>
                  <a:lnTo>
                    <a:pt x="1943572" y="367"/>
                  </a:lnTo>
                  <a:lnTo>
                    <a:pt x="2160240" y="0"/>
                  </a:lnTo>
                  <a:lnTo>
                    <a:pt x="2160240" y="461665"/>
                  </a:lnTo>
                  <a:lnTo>
                    <a:pt x="0" y="461665"/>
                  </a:lnTo>
                  <a:lnTo>
                    <a:pt x="1266" y="224998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005800"/>
                </a:gs>
                <a:gs pos="100000">
                  <a:srgbClr val="00BC58"/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0" rIns="0" rtlCol="0" anchor="ctr" anchorCtr="0">
              <a:noAutofit/>
            </a:bodyPr>
            <a:lstStyle/>
            <a:p>
              <a:pPr algn="ctr"/>
              <a:r>
                <a:rPr lang="en-GB" sz="2400" b="1" dirty="0" smtClean="0">
                  <a:solidFill>
                    <a:prstClr val="white"/>
                  </a:solidFill>
                </a:rPr>
                <a:t>MESSIR-COMM</a:t>
              </a:r>
              <a:endParaRPr lang="en-GB" sz="2400" b="1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5" name="Group 37"/>
          <p:cNvGrpSpPr/>
          <p:nvPr/>
        </p:nvGrpSpPr>
        <p:grpSpPr>
          <a:xfrm>
            <a:off x="3693443" y="914400"/>
            <a:ext cx="2511189" cy="1627890"/>
            <a:chOff x="872427" y="1443423"/>
            <a:chExt cx="2511189" cy="1627890"/>
          </a:xfrm>
        </p:grpSpPr>
        <p:sp>
          <p:nvSpPr>
            <p:cNvPr id="41" name="Rectangle 74"/>
            <p:cNvSpPr/>
            <p:nvPr/>
          </p:nvSpPr>
          <p:spPr>
            <a:xfrm>
              <a:off x="872428" y="1906344"/>
              <a:ext cx="2511188" cy="1164969"/>
            </a:xfrm>
            <a:custGeom>
              <a:avLst/>
              <a:gdLst>
                <a:gd name="connsiteX0" fmla="*/ 0 w 1904969"/>
                <a:gd name="connsiteY0" fmla="*/ 0 h 718009"/>
                <a:gd name="connsiteX1" fmla="*/ 1904969 w 1904969"/>
                <a:gd name="connsiteY1" fmla="*/ 0 h 718009"/>
                <a:gd name="connsiteX2" fmla="*/ 1904969 w 1904969"/>
                <a:gd name="connsiteY2" fmla="*/ 718009 h 718009"/>
                <a:gd name="connsiteX3" fmla="*/ 0 w 1904969"/>
                <a:gd name="connsiteY3" fmla="*/ 718009 h 718009"/>
                <a:gd name="connsiteX4" fmla="*/ 0 w 1904969"/>
                <a:gd name="connsiteY4" fmla="*/ 0 h 718009"/>
                <a:gd name="connsiteX0" fmla="*/ 0 w 1904969"/>
                <a:gd name="connsiteY0" fmla="*/ 0 h 718009"/>
                <a:gd name="connsiteX1" fmla="*/ 1904969 w 1904969"/>
                <a:gd name="connsiteY1" fmla="*/ 0 h 718009"/>
                <a:gd name="connsiteX2" fmla="*/ 1903360 w 1904969"/>
                <a:gd name="connsiteY2" fmla="*/ 87055 h 718009"/>
                <a:gd name="connsiteX3" fmla="*/ 1904969 w 1904969"/>
                <a:gd name="connsiteY3" fmla="*/ 718009 h 718009"/>
                <a:gd name="connsiteX4" fmla="*/ 0 w 1904969"/>
                <a:gd name="connsiteY4" fmla="*/ 718009 h 718009"/>
                <a:gd name="connsiteX5" fmla="*/ 0 w 1904969"/>
                <a:gd name="connsiteY5" fmla="*/ 0 h 718009"/>
                <a:gd name="connsiteX0" fmla="*/ 0 w 1904969"/>
                <a:gd name="connsiteY0" fmla="*/ 0 h 718009"/>
                <a:gd name="connsiteX1" fmla="*/ 1904969 w 1904969"/>
                <a:gd name="connsiteY1" fmla="*/ 0 h 718009"/>
                <a:gd name="connsiteX2" fmla="*/ 1903360 w 1904969"/>
                <a:gd name="connsiteY2" fmla="*/ 87055 h 718009"/>
                <a:gd name="connsiteX3" fmla="*/ 1904969 w 1904969"/>
                <a:gd name="connsiteY3" fmla="*/ 718009 h 718009"/>
                <a:gd name="connsiteX4" fmla="*/ 1715241 w 1904969"/>
                <a:gd name="connsiteY4" fmla="*/ 715705 h 718009"/>
                <a:gd name="connsiteX5" fmla="*/ 0 w 1904969"/>
                <a:gd name="connsiteY5" fmla="*/ 718009 h 718009"/>
                <a:gd name="connsiteX6" fmla="*/ 0 w 1904969"/>
                <a:gd name="connsiteY6" fmla="*/ 0 h 718009"/>
                <a:gd name="connsiteX0" fmla="*/ 0 w 1904969"/>
                <a:gd name="connsiteY0" fmla="*/ 1051 h 719060"/>
                <a:gd name="connsiteX1" fmla="*/ 1610466 w 1904969"/>
                <a:gd name="connsiteY1" fmla="*/ 0 h 719060"/>
                <a:gd name="connsiteX2" fmla="*/ 1904969 w 1904969"/>
                <a:gd name="connsiteY2" fmla="*/ 1051 h 719060"/>
                <a:gd name="connsiteX3" fmla="*/ 1903360 w 1904969"/>
                <a:gd name="connsiteY3" fmla="*/ 88106 h 719060"/>
                <a:gd name="connsiteX4" fmla="*/ 1904969 w 1904969"/>
                <a:gd name="connsiteY4" fmla="*/ 719060 h 719060"/>
                <a:gd name="connsiteX5" fmla="*/ 1715241 w 1904969"/>
                <a:gd name="connsiteY5" fmla="*/ 716756 h 719060"/>
                <a:gd name="connsiteX6" fmla="*/ 0 w 1904969"/>
                <a:gd name="connsiteY6" fmla="*/ 719060 h 719060"/>
                <a:gd name="connsiteX7" fmla="*/ 0 w 1904969"/>
                <a:gd name="connsiteY7" fmla="*/ 1051 h 719060"/>
                <a:gd name="connsiteX0" fmla="*/ 0 w 1904969"/>
                <a:gd name="connsiteY0" fmla="*/ 1051 h 719060"/>
                <a:gd name="connsiteX1" fmla="*/ 1610466 w 1904969"/>
                <a:gd name="connsiteY1" fmla="*/ 0 h 719060"/>
                <a:gd name="connsiteX2" fmla="*/ 1904969 w 1904969"/>
                <a:gd name="connsiteY2" fmla="*/ 1051 h 719060"/>
                <a:gd name="connsiteX3" fmla="*/ 1903360 w 1904969"/>
                <a:gd name="connsiteY3" fmla="*/ 88106 h 719060"/>
                <a:gd name="connsiteX4" fmla="*/ 1904969 w 1904969"/>
                <a:gd name="connsiteY4" fmla="*/ 719060 h 719060"/>
                <a:gd name="connsiteX5" fmla="*/ 1715241 w 1904969"/>
                <a:gd name="connsiteY5" fmla="*/ 716756 h 719060"/>
                <a:gd name="connsiteX6" fmla="*/ 0 w 1904969"/>
                <a:gd name="connsiteY6" fmla="*/ 719060 h 719060"/>
                <a:gd name="connsiteX7" fmla="*/ 0 w 1904969"/>
                <a:gd name="connsiteY7" fmla="*/ 1051 h 719060"/>
                <a:gd name="connsiteX0" fmla="*/ 0 w 1917816"/>
                <a:gd name="connsiteY0" fmla="*/ 1051 h 719060"/>
                <a:gd name="connsiteX1" fmla="*/ 1610466 w 1917816"/>
                <a:gd name="connsiteY1" fmla="*/ 0 h 719060"/>
                <a:gd name="connsiteX2" fmla="*/ 1904969 w 1917816"/>
                <a:gd name="connsiteY2" fmla="*/ 1051 h 719060"/>
                <a:gd name="connsiteX3" fmla="*/ 1903360 w 1917816"/>
                <a:gd name="connsiteY3" fmla="*/ 88106 h 719060"/>
                <a:gd name="connsiteX4" fmla="*/ 1900978 w 1917816"/>
                <a:gd name="connsiteY4" fmla="*/ 428625 h 719060"/>
                <a:gd name="connsiteX5" fmla="*/ 1904969 w 1917816"/>
                <a:gd name="connsiteY5" fmla="*/ 719060 h 719060"/>
                <a:gd name="connsiteX6" fmla="*/ 1715241 w 1917816"/>
                <a:gd name="connsiteY6" fmla="*/ 716756 h 719060"/>
                <a:gd name="connsiteX7" fmla="*/ 0 w 1917816"/>
                <a:gd name="connsiteY7" fmla="*/ 719060 h 719060"/>
                <a:gd name="connsiteX8" fmla="*/ 0 w 1917816"/>
                <a:gd name="connsiteY8" fmla="*/ 1051 h 719060"/>
                <a:gd name="connsiteX0" fmla="*/ 0 w 1917816"/>
                <a:gd name="connsiteY0" fmla="*/ 1051 h 719060"/>
                <a:gd name="connsiteX1" fmla="*/ 1610466 w 1917816"/>
                <a:gd name="connsiteY1" fmla="*/ 0 h 719060"/>
                <a:gd name="connsiteX2" fmla="*/ 1904969 w 1917816"/>
                <a:gd name="connsiteY2" fmla="*/ 1051 h 719060"/>
                <a:gd name="connsiteX3" fmla="*/ 1903360 w 1917816"/>
                <a:gd name="connsiteY3" fmla="*/ 88106 h 719060"/>
                <a:gd name="connsiteX4" fmla="*/ 1900978 w 1917816"/>
                <a:gd name="connsiteY4" fmla="*/ 428625 h 719060"/>
                <a:gd name="connsiteX5" fmla="*/ 1904969 w 1917816"/>
                <a:gd name="connsiteY5" fmla="*/ 719060 h 719060"/>
                <a:gd name="connsiteX6" fmla="*/ 1715241 w 1917816"/>
                <a:gd name="connsiteY6" fmla="*/ 716756 h 719060"/>
                <a:gd name="connsiteX7" fmla="*/ 0 w 1917816"/>
                <a:gd name="connsiteY7" fmla="*/ 719060 h 719060"/>
                <a:gd name="connsiteX8" fmla="*/ 0 w 1917816"/>
                <a:gd name="connsiteY8" fmla="*/ 1051 h 719060"/>
                <a:gd name="connsiteX0" fmla="*/ 0 w 1904969"/>
                <a:gd name="connsiteY0" fmla="*/ 1051 h 719060"/>
                <a:gd name="connsiteX1" fmla="*/ 1610466 w 1904969"/>
                <a:gd name="connsiteY1" fmla="*/ 0 h 719060"/>
                <a:gd name="connsiteX2" fmla="*/ 1904969 w 1904969"/>
                <a:gd name="connsiteY2" fmla="*/ 1051 h 719060"/>
                <a:gd name="connsiteX3" fmla="*/ 1903360 w 1904969"/>
                <a:gd name="connsiteY3" fmla="*/ 88106 h 719060"/>
                <a:gd name="connsiteX4" fmla="*/ 1900978 w 1904969"/>
                <a:gd name="connsiteY4" fmla="*/ 428625 h 719060"/>
                <a:gd name="connsiteX5" fmla="*/ 1904969 w 1904969"/>
                <a:gd name="connsiteY5" fmla="*/ 719060 h 719060"/>
                <a:gd name="connsiteX6" fmla="*/ 1715241 w 1904969"/>
                <a:gd name="connsiteY6" fmla="*/ 716756 h 719060"/>
                <a:gd name="connsiteX7" fmla="*/ 0 w 1904969"/>
                <a:gd name="connsiteY7" fmla="*/ 719060 h 719060"/>
                <a:gd name="connsiteX8" fmla="*/ 0 w 1904969"/>
                <a:gd name="connsiteY8" fmla="*/ 1051 h 719060"/>
                <a:gd name="connsiteX0" fmla="*/ 0 w 1904969"/>
                <a:gd name="connsiteY0" fmla="*/ 1051 h 721519"/>
                <a:gd name="connsiteX1" fmla="*/ 1610466 w 1904969"/>
                <a:gd name="connsiteY1" fmla="*/ 0 h 721519"/>
                <a:gd name="connsiteX2" fmla="*/ 1904969 w 1904969"/>
                <a:gd name="connsiteY2" fmla="*/ 1051 h 721519"/>
                <a:gd name="connsiteX3" fmla="*/ 1903360 w 1904969"/>
                <a:gd name="connsiteY3" fmla="*/ 88106 h 721519"/>
                <a:gd name="connsiteX4" fmla="*/ 1900978 w 1904969"/>
                <a:gd name="connsiteY4" fmla="*/ 428625 h 721519"/>
                <a:gd name="connsiteX5" fmla="*/ 1904969 w 1904969"/>
                <a:gd name="connsiteY5" fmla="*/ 719060 h 721519"/>
                <a:gd name="connsiteX6" fmla="*/ 981816 w 1904969"/>
                <a:gd name="connsiteY6" fmla="*/ 721519 h 721519"/>
                <a:gd name="connsiteX7" fmla="*/ 0 w 1904969"/>
                <a:gd name="connsiteY7" fmla="*/ 719060 h 721519"/>
                <a:gd name="connsiteX8" fmla="*/ 0 w 1904969"/>
                <a:gd name="connsiteY8" fmla="*/ 1051 h 721519"/>
                <a:gd name="connsiteX0" fmla="*/ 576 w 1905545"/>
                <a:gd name="connsiteY0" fmla="*/ 1051 h 721519"/>
                <a:gd name="connsiteX1" fmla="*/ 1611042 w 1905545"/>
                <a:gd name="connsiteY1" fmla="*/ 0 h 721519"/>
                <a:gd name="connsiteX2" fmla="*/ 1905545 w 1905545"/>
                <a:gd name="connsiteY2" fmla="*/ 1051 h 721519"/>
                <a:gd name="connsiteX3" fmla="*/ 1903936 w 1905545"/>
                <a:gd name="connsiteY3" fmla="*/ 88106 h 721519"/>
                <a:gd name="connsiteX4" fmla="*/ 1901554 w 1905545"/>
                <a:gd name="connsiteY4" fmla="*/ 428625 h 721519"/>
                <a:gd name="connsiteX5" fmla="*/ 1905545 w 1905545"/>
                <a:gd name="connsiteY5" fmla="*/ 719060 h 721519"/>
                <a:gd name="connsiteX6" fmla="*/ 982392 w 1905545"/>
                <a:gd name="connsiteY6" fmla="*/ 721519 h 721519"/>
                <a:gd name="connsiteX7" fmla="*/ 576 w 1905545"/>
                <a:gd name="connsiteY7" fmla="*/ 719060 h 721519"/>
                <a:gd name="connsiteX8" fmla="*/ 0 w 1905545"/>
                <a:gd name="connsiteY8" fmla="*/ 93715 h 721519"/>
                <a:gd name="connsiteX9" fmla="*/ 576 w 1905545"/>
                <a:gd name="connsiteY9" fmla="*/ 1051 h 721519"/>
                <a:gd name="connsiteX0" fmla="*/ 0 w 1904969"/>
                <a:gd name="connsiteY0" fmla="*/ 1051 h 721519"/>
                <a:gd name="connsiteX1" fmla="*/ 1610466 w 1904969"/>
                <a:gd name="connsiteY1" fmla="*/ 0 h 721519"/>
                <a:gd name="connsiteX2" fmla="*/ 1904969 w 1904969"/>
                <a:gd name="connsiteY2" fmla="*/ 1051 h 721519"/>
                <a:gd name="connsiteX3" fmla="*/ 1903360 w 1904969"/>
                <a:gd name="connsiteY3" fmla="*/ 88106 h 721519"/>
                <a:gd name="connsiteX4" fmla="*/ 1900978 w 1904969"/>
                <a:gd name="connsiteY4" fmla="*/ 428625 h 721519"/>
                <a:gd name="connsiteX5" fmla="*/ 1904969 w 1904969"/>
                <a:gd name="connsiteY5" fmla="*/ 719060 h 721519"/>
                <a:gd name="connsiteX6" fmla="*/ 981816 w 1904969"/>
                <a:gd name="connsiteY6" fmla="*/ 721519 h 721519"/>
                <a:gd name="connsiteX7" fmla="*/ 0 w 1904969"/>
                <a:gd name="connsiteY7" fmla="*/ 719060 h 721519"/>
                <a:gd name="connsiteX8" fmla="*/ 0 w 1904969"/>
                <a:gd name="connsiteY8" fmla="*/ 1051 h 721519"/>
                <a:gd name="connsiteX0" fmla="*/ 576 w 1905545"/>
                <a:gd name="connsiteY0" fmla="*/ 1051 h 721519"/>
                <a:gd name="connsiteX1" fmla="*/ 1611042 w 1905545"/>
                <a:gd name="connsiteY1" fmla="*/ 0 h 721519"/>
                <a:gd name="connsiteX2" fmla="*/ 1905545 w 1905545"/>
                <a:gd name="connsiteY2" fmla="*/ 1051 h 721519"/>
                <a:gd name="connsiteX3" fmla="*/ 1903936 w 1905545"/>
                <a:gd name="connsiteY3" fmla="*/ 88106 h 721519"/>
                <a:gd name="connsiteX4" fmla="*/ 1901554 w 1905545"/>
                <a:gd name="connsiteY4" fmla="*/ 428625 h 721519"/>
                <a:gd name="connsiteX5" fmla="*/ 1905545 w 1905545"/>
                <a:gd name="connsiteY5" fmla="*/ 719060 h 721519"/>
                <a:gd name="connsiteX6" fmla="*/ 982392 w 1905545"/>
                <a:gd name="connsiteY6" fmla="*/ 721519 h 721519"/>
                <a:gd name="connsiteX7" fmla="*/ 576 w 1905545"/>
                <a:gd name="connsiteY7" fmla="*/ 719060 h 721519"/>
                <a:gd name="connsiteX8" fmla="*/ 0 w 1905545"/>
                <a:gd name="connsiteY8" fmla="*/ 93715 h 721519"/>
                <a:gd name="connsiteX9" fmla="*/ 576 w 1905545"/>
                <a:gd name="connsiteY9" fmla="*/ 1051 h 721519"/>
                <a:gd name="connsiteX0" fmla="*/ 2958 w 1907927"/>
                <a:gd name="connsiteY0" fmla="*/ 1051 h 721519"/>
                <a:gd name="connsiteX1" fmla="*/ 1613424 w 1907927"/>
                <a:gd name="connsiteY1" fmla="*/ 0 h 721519"/>
                <a:gd name="connsiteX2" fmla="*/ 1907927 w 1907927"/>
                <a:gd name="connsiteY2" fmla="*/ 1051 h 721519"/>
                <a:gd name="connsiteX3" fmla="*/ 1906318 w 1907927"/>
                <a:gd name="connsiteY3" fmla="*/ 88106 h 721519"/>
                <a:gd name="connsiteX4" fmla="*/ 1903936 w 1907927"/>
                <a:gd name="connsiteY4" fmla="*/ 428625 h 721519"/>
                <a:gd name="connsiteX5" fmla="*/ 1907927 w 1907927"/>
                <a:gd name="connsiteY5" fmla="*/ 719060 h 721519"/>
                <a:gd name="connsiteX6" fmla="*/ 984774 w 1907927"/>
                <a:gd name="connsiteY6" fmla="*/ 721519 h 721519"/>
                <a:gd name="connsiteX7" fmla="*/ 2958 w 1907927"/>
                <a:gd name="connsiteY7" fmla="*/ 719060 h 721519"/>
                <a:gd name="connsiteX8" fmla="*/ 0 w 1907927"/>
                <a:gd name="connsiteY8" fmla="*/ 236590 h 721519"/>
                <a:gd name="connsiteX9" fmla="*/ 2382 w 1907927"/>
                <a:gd name="connsiteY9" fmla="*/ 93715 h 721519"/>
                <a:gd name="connsiteX10" fmla="*/ 2958 w 1907927"/>
                <a:gd name="connsiteY10" fmla="*/ 1051 h 721519"/>
                <a:gd name="connsiteX0" fmla="*/ 2958 w 1907927"/>
                <a:gd name="connsiteY0" fmla="*/ 1051 h 721519"/>
                <a:gd name="connsiteX1" fmla="*/ 1613424 w 1907927"/>
                <a:gd name="connsiteY1" fmla="*/ 0 h 721519"/>
                <a:gd name="connsiteX2" fmla="*/ 1907927 w 1907927"/>
                <a:gd name="connsiteY2" fmla="*/ 1051 h 721519"/>
                <a:gd name="connsiteX3" fmla="*/ 1906318 w 1907927"/>
                <a:gd name="connsiteY3" fmla="*/ 88106 h 721519"/>
                <a:gd name="connsiteX4" fmla="*/ 1903936 w 1907927"/>
                <a:gd name="connsiteY4" fmla="*/ 428625 h 721519"/>
                <a:gd name="connsiteX5" fmla="*/ 1907927 w 1907927"/>
                <a:gd name="connsiteY5" fmla="*/ 719060 h 721519"/>
                <a:gd name="connsiteX6" fmla="*/ 984774 w 1907927"/>
                <a:gd name="connsiteY6" fmla="*/ 721519 h 721519"/>
                <a:gd name="connsiteX7" fmla="*/ 2958 w 1907927"/>
                <a:gd name="connsiteY7" fmla="*/ 719060 h 721519"/>
                <a:gd name="connsiteX8" fmla="*/ 2382 w 1907927"/>
                <a:gd name="connsiteY8" fmla="*/ 338984 h 721519"/>
                <a:gd name="connsiteX9" fmla="*/ 0 w 1907927"/>
                <a:gd name="connsiteY9" fmla="*/ 236590 h 721519"/>
                <a:gd name="connsiteX10" fmla="*/ 2382 w 1907927"/>
                <a:gd name="connsiteY10" fmla="*/ 93715 h 721519"/>
                <a:gd name="connsiteX11" fmla="*/ 2958 w 1907927"/>
                <a:gd name="connsiteY11" fmla="*/ 1051 h 721519"/>
                <a:gd name="connsiteX0" fmla="*/ 2958 w 1907927"/>
                <a:gd name="connsiteY0" fmla="*/ 1051 h 721519"/>
                <a:gd name="connsiteX1" fmla="*/ 1613424 w 1907927"/>
                <a:gd name="connsiteY1" fmla="*/ 0 h 721519"/>
                <a:gd name="connsiteX2" fmla="*/ 1907927 w 1907927"/>
                <a:gd name="connsiteY2" fmla="*/ 1051 h 721519"/>
                <a:gd name="connsiteX3" fmla="*/ 1906318 w 1907927"/>
                <a:gd name="connsiteY3" fmla="*/ 88106 h 721519"/>
                <a:gd name="connsiteX4" fmla="*/ 1903936 w 1907927"/>
                <a:gd name="connsiteY4" fmla="*/ 428625 h 721519"/>
                <a:gd name="connsiteX5" fmla="*/ 1907927 w 1907927"/>
                <a:gd name="connsiteY5" fmla="*/ 719060 h 721519"/>
                <a:gd name="connsiteX6" fmla="*/ 984774 w 1907927"/>
                <a:gd name="connsiteY6" fmla="*/ 721519 h 721519"/>
                <a:gd name="connsiteX7" fmla="*/ 2958 w 1907927"/>
                <a:gd name="connsiteY7" fmla="*/ 719060 h 721519"/>
                <a:gd name="connsiteX8" fmla="*/ 0 w 1907927"/>
                <a:gd name="connsiteY8" fmla="*/ 424709 h 721519"/>
                <a:gd name="connsiteX9" fmla="*/ 2382 w 1907927"/>
                <a:gd name="connsiteY9" fmla="*/ 338984 h 721519"/>
                <a:gd name="connsiteX10" fmla="*/ 0 w 1907927"/>
                <a:gd name="connsiteY10" fmla="*/ 236590 h 721519"/>
                <a:gd name="connsiteX11" fmla="*/ 2382 w 1907927"/>
                <a:gd name="connsiteY11" fmla="*/ 93715 h 721519"/>
                <a:gd name="connsiteX12" fmla="*/ 2958 w 1907927"/>
                <a:gd name="connsiteY12" fmla="*/ 1051 h 721519"/>
                <a:gd name="connsiteX0" fmla="*/ 3007 w 1907976"/>
                <a:gd name="connsiteY0" fmla="*/ 1051 h 721519"/>
                <a:gd name="connsiteX1" fmla="*/ 1613473 w 1907976"/>
                <a:gd name="connsiteY1" fmla="*/ 0 h 721519"/>
                <a:gd name="connsiteX2" fmla="*/ 1907976 w 1907976"/>
                <a:gd name="connsiteY2" fmla="*/ 1051 h 721519"/>
                <a:gd name="connsiteX3" fmla="*/ 1906367 w 1907976"/>
                <a:gd name="connsiteY3" fmla="*/ 88106 h 721519"/>
                <a:gd name="connsiteX4" fmla="*/ 1903985 w 1907976"/>
                <a:gd name="connsiteY4" fmla="*/ 428625 h 721519"/>
                <a:gd name="connsiteX5" fmla="*/ 1907976 w 1907976"/>
                <a:gd name="connsiteY5" fmla="*/ 719060 h 721519"/>
                <a:gd name="connsiteX6" fmla="*/ 984823 w 1907976"/>
                <a:gd name="connsiteY6" fmla="*/ 721519 h 721519"/>
                <a:gd name="connsiteX7" fmla="*/ 3007 w 1907976"/>
                <a:gd name="connsiteY7" fmla="*/ 719060 h 721519"/>
                <a:gd name="connsiteX8" fmla="*/ 49 w 1907976"/>
                <a:gd name="connsiteY8" fmla="*/ 424709 h 721519"/>
                <a:gd name="connsiteX9" fmla="*/ 2431 w 1907976"/>
                <a:gd name="connsiteY9" fmla="*/ 338984 h 721519"/>
                <a:gd name="connsiteX10" fmla="*/ 49 w 1907976"/>
                <a:gd name="connsiteY10" fmla="*/ 236590 h 721519"/>
                <a:gd name="connsiteX11" fmla="*/ 2431 w 1907976"/>
                <a:gd name="connsiteY11" fmla="*/ 93715 h 721519"/>
                <a:gd name="connsiteX12" fmla="*/ 3007 w 1907976"/>
                <a:gd name="connsiteY12" fmla="*/ 1051 h 721519"/>
                <a:gd name="connsiteX0" fmla="*/ 2958 w 1907927"/>
                <a:gd name="connsiteY0" fmla="*/ 1051 h 722576"/>
                <a:gd name="connsiteX1" fmla="*/ 1613424 w 1907927"/>
                <a:gd name="connsiteY1" fmla="*/ 0 h 722576"/>
                <a:gd name="connsiteX2" fmla="*/ 1907927 w 1907927"/>
                <a:gd name="connsiteY2" fmla="*/ 1051 h 722576"/>
                <a:gd name="connsiteX3" fmla="*/ 1906318 w 1907927"/>
                <a:gd name="connsiteY3" fmla="*/ 88106 h 722576"/>
                <a:gd name="connsiteX4" fmla="*/ 1903936 w 1907927"/>
                <a:gd name="connsiteY4" fmla="*/ 428625 h 722576"/>
                <a:gd name="connsiteX5" fmla="*/ 1907927 w 1907927"/>
                <a:gd name="connsiteY5" fmla="*/ 719060 h 722576"/>
                <a:gd name="connsiteX6" fmla="*/ 984774 w 1907927"/>
                <a:gd name="connsiteY6" fmla="*/ 721519 h 722576"/>
                <a:gd name="connsiteX7" fmla="*/ 2958 w 1907927"/>
                <a:gd name="connsiteY7" fmla="*/ 719060 h 722576"/>
                <a:gd name="connsiteX8" fmla="*/ 4763 w 1907927"/>
                <a:gd name="connsiteY8" fmla="*/ 600921 h 722576"/>
                <a:gd name="connsiteX9" fmla="*/ 2382 w 1907927"/>
                <a:gd name="connsiteY9" fmla="*/ 338984 h 722576"/>
                <a:gd name="connsiteX10" fmla="*/ 0 w 1907927"/>
                <a:gd name="connsiteY10" fmla="*/ 236590 h 722576"/>
                <a:gd name="connsiteX11" fmla="*/ 2382 w 1907927"/>
                <a:gd name="connsiteY11" fmla="*/ 93715 h 722576"/>
                <a:gd name="connsiteX12" fmla="*/ 2958 w 1907927"/>
                <a:gd name="connsiteY12" fmla="*/ 1051 h 722576"/>
                <a:gd name="connsiteX0" fmla="*/ 718 w 1905687"/>
                <a:gd name="connsiteY0" fmla="*/ 1051 h 722576"/>
                <a:gd name="connsiteX1" fmla="*/ 1611184 w 1905687"/>
                <a:gd name="connsiteY1" fmla="*/ 0 h 722576"/>
                <a:gd name="connsiteX2" fmla="*/ 1905687 w 1905687"/>
                <a:gd name="connsiteY2" fmla="*/ 1051 h 722576"/>
                <a:gd name="connsiteX3" fmla="*/ 1904078 w 1905687"/>
                <a:gd name="connsiteY3" fmla="*/ 88106 h 722576"/>
                <a:gd name="connsiteX4" fmla="*/ 1901696 w 1905687"/>
                <a:gd name="connsiteY4" fmla="*/ 428625 h 722576"/>
                <a:gd name="connsiteX5" fmla="*/ 1905687 w 1905687"/>
                <a:gd name="connsiteY5" fmla="*/ 719060 h 722576"/>
                <a:gd name="connsiteX6" fmla="*/ 982534 w 1905687"/>
                <a:gd name="connsiteY6" fmla="*/ 721519 h 722576"/>
                <a:gd name="connsiteX7" fmla="*/ 718 w 1905687"/>
                <a:gd name="connsiteY7" fmla="*/ 719060 h 722576"/>
                <a:gd name="connsiteX8" fmla="*/ 2523 w 1905687"/>
                <a:gd name="connsiteY8" fmla="*/ 600921 h 722576"/>
                <a:gd name="connsiteX9" fmla="*/ 142 w 1905687"/>
                <a:gd name="connsiteY9" fmla="*/ 338984 h 722576"/>
                <a:gd name="connsiteX10" fmla="*/ 142 w 1905687"/>
                <a:gd name="connsiteY10" fmla="*/ 241353 h 722576"/>
                <a:gd name="connsiteX11" fmla="*/ 142 w 1905687"/>
                <a:gd name="connsiteY11" fmla="*/ 93715 h 722576"/>
                <a:gd name="connsiteX12" fmla="*/ 718 w 1905687"/>
                <a:gd name="connsiteY12" fmla="*/ 1051 h 722576"/>
                <a:gd name="connsiteX0" fmla="*/ 718 w 1905687"/>
                <a:gd name="connsiteY0" fmla="*/ 1051 h 722576"/>
                <a:gd name="connsiteX1" fmla="*/ 1611184 w 1905687"/>
                <a:gd name="connsiteY1" fmla="*/ 0 h 722576"/>
                <a:gd name="connsiteX2" fmla="*/ 1905687 w 1905687"/>
                <a:gd name="connsiteY2" fmla="*/ 1051 h 722576"/>
                <a:gd name="connsiteX3" fmla="*/ 1904078 w 1905687"/>
                <a:gd name="connsiteY3" fmla="*/ 143357 h 722576"/>
                <a:gd name="connsiteX4" fmla="*/ 1901696 w 1905687"/>
                <a:gd name="connsiteY4" fmla="*/ 428625 h 722576"/>
                <a:gd name="connsiteX5" fmla="*/ 1905687 w 1905687"/>
                <a:gd name="connsiteY5" fmla="*/ 719060 h 722576"/>
                <a:gd name="connsiteX6" fmla="*/ 982534 w 1905687"/>
                <a:gd name="connsiteY6" fmla="*/ 721519 h 722576"/>
                <a:gd name="connsiteX7" fmla="*/ 718 w 1905687"/>
                <a:gd name="connsiteY7" fmla="*/ 719060 h 722576"/>
                <a:gd name="connsiteX8" fmla="*/ 2523 w 1905687"/>
                <a:gd name="connsiteY8" fmla="*/ 600921 h 722576"/>
                <a:gd name="connsiteX9" fmla="*/ 142 w 1905687"/>
                <a:gd name="connsiteY9" fmla="*/ 338984 h 722576"/>
                <a:gd name="connsiteX10" fmla="*/ 142 w 1905687"/>
                <a:gd name="connsiteY10" fmla="*/ 241353 h 722576"/>
                <a:gd name="connsiteX11" fmla="*/ 142 w 1905687"/>
                <a:gd name="connsiteY11" fmla="*/ 93715 h 722576"/>
                <a:gd name="connsiteX12" fmla="*/ 718 w 1905687"/>
                <a:gd name="connsiteY12" fmla="*/ 1051 h 722576"/>
                <a:gd name="connsiteX0" fmla="*/ 718 w 1905687"/>
                <a:gd name="connsiteY0" fmla="*/ 1051 h 722576"/>
                <a:gd name="connsiteX1" fmla="*/ 1611184 w 1905687"/>
                <a:gd name="connsiteY1" fmla="*/ 0 h 722576"/>
                <a:gd name="connsiteX2" fmla="*/ 1905687 w 1905687"/>
                <a:gd name="connsiteY2" fmla="*/ 1051 h 722576"/>
                <a:gd name="connsiteX3" fmla="*/ 1904078 w 1905687"/>
                <a:gd name="connsiteY3" fmla="*/ 160239 h 722576"/>
                <a:gd name="connsiteX4" fmla="*/ 1901696 w 1905687"/>
                <a:gd name="connsiteY4" fmla="*/ 428625 h 722576"/>
                <a:gd name="connsiteX5" fmla="*/ 1905687 w 1905687"/>
                <a:gd name="connsiteY5" fmla="*/ 719060 h 722576"/>
                <a:gd name="connsiteX6" fmla="*/ 982534 w 1905687"/>
                <a:gd name="connsiteY6" fmla="*/ 721519 h 722576"/>
                <a:gd name="connsiteX7" fmla="*/ 718 w 1905687"/>
                <a:gd name="connsiteY7" fmla="*/ 719060 h 722576"/>
                <a:gd name="connsiteX8" fmla="*/ 2523 w 1905687"/>
                <a:gd name="connsiteY8" fmla="*/ 600921 h 722576"/>
                <a:gd name="connsiteX9" fmla="*/ 142 w 1905687"/>
                <a:gd name="connsiteY9" fmla="*/ 338984 h 722576"/>
                <a:gd name="connsiteX10" fmla="*/ 142 w 1905687"/>
                <a:gd name="connsiteY10" fmla="*/ 241353 h 722576"/>
                <a:gd name="connsiteX11" fmla="*/ 142 w 1905687"/>
                <a:gd name="connsiteY11" fmla="*/ 93715 h 722576"/>
                <a:gd name="connsiteX12" fmla="*/ 718 w 1905687"/>
                <a:gd name="connsiteY12" fmla="*/ 1051 h 722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05687" h="722576">
                  <a:moveTo>
                    <a:pt x="718" y="1051"/>
                  </a:moveTo>
                  <a:lnTo>
                    <a:pt x="1611184" y="0"/>
                  </a:lnTo>
                  <a:lnTo>
                    <a:pt x="1905687" y="1051"/>
                  </a:lnTo>
                  <a:cubicBezTo>
                    <a:pt x="1905151" y="30069"/>
                    <a:pt x="1904614" y="131221"/>
                    <a:pt x="1904078" y="160239"/>
                  </a:cubicBezTo>
                  <a:cubicBezTo>
                    <a:pt x="1903413" y="231501"/>
                    <a:pt x="1901428" y="323466"/>
                    <a:pt x="1901696" y="428625"/>
                  </a:cubicBezTo>
                  <a:cubicBezTo>
                    <a:pt x="1903026" y="525437"/>
                    <a:pt x="1904357" y="622248"/>
                    <a:pt x="1905687" y="719060"/>
                  </a:cubicBezTo>
                  <a:lnTo>
                    <a:pt x="982534" y="721519"/>
                  </a:lnTo>
                  <a:lnTo>
                    <a:pt x="718" y="719060"/>
                  </a:lnTo>
                  <a:cubicBezTo>
                    <a:pt x="-268" y="620943"/>
                    <a:pt x="5890" y="851438"/>
                    <a:pt x="2523" y="600921"/>
                  </a:cubicBezTo>
                  <a:cubicBezTo>
                    <a:pt x="2139" y="572338"/>
                    <a:pt x="-652" y="367559"/>
                    <a:pt x="142" y="338984"/>
                  </a:cubicBezTo>
                  <a:lnTo>
                    <a:pt x="142" y="241353"/>
                  </a:lnTo>
                  <a:lnTo>
                    <a:pt x="142" y="93715"/>
                  </a:lnTo>
                  <a:lnTo>
                    <a:pt x="718" y="1051"/>
                  </a:lnTo>
                  <a:close/>
                </a:path>
              </a:pathLst>
            </a:custGeom>
            <a:ln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lIns="0" rIns="0" rtlCol="0" anchor="ctr" anchorCtr="1"/>
            <a:lstStyle/>
            <a:p>
              <a:pPr algn="ctr">
                <a:lnSpc>
                  <a:spcPts val="2000"/>
                </a:lnSpc>
              </a:pPr>
              <a:r>
                <a:rPr lang="en-US" sz="2000" dirty="0">
                  <a:solidFill>
                    <a:prstClr val="black"/>
                  </a:solidFill>
                </a:rPr>
                <a:t>Central Database</a:t>
              </a:r>
            </a:p>
            <a:p>
              <a:pPr algn="ctr">
                <a:lnSpc>
                  <a:spcPts val="2000"/>
                </a:lnSpc>
              </a:pPr>
              <a:r>
                <a:rPr lang="en-US" sz="2000" dirty="0">
                  <a:solidFill>
                    <a:prstClr val="black"/>
                  </a:solidFill>
                </a:rPr>
                <a:t>Quality Control</a:t>
              </a:r>
            </a:p>
            <a:p>
              <a:pPr algn="ctr">
                <a:lnSpc>
                  <a:spcPts val="2000"/>
                </a:lnSpc>
              </a:pPr>
              <a:r>
                <a:rPr lang="en-US" sz="2000" dirty="0">
                  <a:solidFill>
                    <a:prstClr val="black"/>
                  </a:solidFill>
                </a:rPr>
                <a:t> Multi-level Access</a:t>
              </a:r>
            </a:p>
            <a:p>
              <a:pPr algn="ctr">
                <a:lnSpc>
                  <a:spcPts val="2000"/>
                </a:lnSpc>
              </a:pPr>
              <a:r>
                <a:rPr lang="en-US" sz="2000" dirty="0">
                  <a:solidFill>
                    <a:prstClr val="black"/>
                  </a:solidFill>
                </a:rPr>
                <a:t>SQL</a:t>
              </a: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872427" y="1443423"/>
              <a:ext cx="2511189" cy="455447"/>
            </a:xfrm>
            <a:custGeom>
              <a:avLst/>
              <a:gdLst>
                <a:gd name="connsiteX0" fmla="*/ 0 w 2160240"/>
                <a:gd name="connsiteY0" fmla="*/ 0 h 461665"/>
                <a:gd name="connsiteX1" fmla="*/ 2160240 w 2160240"/>
                <a:gd name="connsiteY1" fmla="*/ 0 h 461665"/>
                <a:gd name="connsiteX2" fmla="*/ 2160240 w 2160240"/>
                <a:gd name="connsiteY2" fmla="*/ 461665 h 461665"/>
                <a:gd name="connsiteX3" fmla="*/ 0 w 2160240"/>
                <a:gd name="connsiteY3" fmla="*/ 461665 h 461665"/>
                <a:gd name="connsiteX4" fmla="*/ 0 w 2160240"/>
                <a:gd name="connsiteY4" fmla="*/ 0 h 461665"/>
                <a:gd name="connsiteX0" fmla="*/ 0 w 2160240"/>
                <a:gd name="connsiteY0" fmla="*/ 0 h 461665"/>
                <a:gd name="connsiteX1" fmla="*/ 1943572 w 2160240"/>
                <a:gd name="connsiteY1" fmla="*/ 367 h 461665"/>
                <a:gd name="connsiteX2" fmla="*/ 2160240 w 2160240"/>
                <a:gd name="connsiteY2" fmla="*/ 0 h 461665"/>
                <a:gd name="connsiteX3" fmla="*/ 2160240 w 2160240"/>
                <a:gd name="connsiteY3" fmla="*/ 461665 h 461665"/>
                <a:gd name="connsiteX4" fmla="*/ 0 w 2160240"/>
                <a:gd name="connsiteY4" fmla="*/ 461665 h 461665"/>
                <a:gd name="connsiteX5" fmla="*/ 0 w 2160240"/>
                <a:gd name="connsiteY5" fmla="*/ 0 h 461665"/>
                <a:gd name="connsiteX0" fmla="*/ 0 w 2160240"/>
                <a:gd name="connsiteY0" fmla="*/ 0 h 461665"/>
                <a:gd name="connsiteX1" fmla="*/ 1943572 w 2160240"/>
                <a:gd name="connsiteY1" fmla="*/ 367 h 461665"/>
                <a:gd name="connsiteX2" fmla="*/ 2160240 w 2160240"/>
                <a:gd name="connsiteY2" fmla="*/ 0 h 461665"/>
                <a:gd name="connsiteX3" fmla="*/ 2160240 w 2160240"/>
                <a:gd name="connsiteY3" fmla="*/ 461665 h 461665"/>
                <a:gd name="connsiteX4" fmla="*/ 0 w 2160240"/>
                <a:gd name="connsiteY4" fmla="*/ 461665 h 461665"/>
                <a:gd name="connsiteX5" fmla="*/ 1266 w 2160240"/>
                <a:gd name="connsiteY5" fmla="*/ 224998 h 461665"/>
                <a:gd name="connsiteX6" fmla="*/ 0 w 2160240"/>
                <a:gd name="connsiteY6" fmla="*/ 0 h 4616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60240" h="461665">
                  <a:moveTo>
                    <a:pt x="0" y="0"/>
                  </a:moveTo>
                  <a:lnTo>
                    <a:pt x="1943572" y="367"/>
                  </a:lnTo>
                  <a:lnTo>
                    <a:pt x="2160240" y="0"/>
                  </a:lnTo>
                  <a:lnTo>
                    <a:pt x="2160240" y="461665"/>
                  </a:lnTo>
                  <a:lnTo>
                    <a:pt x="0" y="461665"/>
                  </a:lnTo>
                  <a:lnTo>
                    <a:pt x="1266" y="224998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005800"/>
                </a:gs>
                <a:gs pos="100000">
                  <a:srgbClr val="00BC58"/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0" rIns="0" rtlCol="0" anchor="ctr" anchorCtr="0">
              <a:noAutofit/>
            </a:bodyPr>
            <a:lstStyle/>
            <a:p>
              <a:pPr algn="ctr"/>
              <a:r>
                <a:rPr lang="en-GB" sz="2400" b="1" dirty="0" smtClean="0">
                  <a:solidFill>
                    <a:prstClr val="white"/>
                  </a:solidFill>
                </a:rPr>
                <a:t>MESSIR-XBASE</a:t>
              </a:r>
              <a:endParaRPr lang="en-GB" sz="2400" b="1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7" name="Group 43"/>
          <p:cNvGrpSpPr/>
          <p:nvPr/>
        </p:nvGrpSpPr>
        <p:grpSpPr>
          <a:xfrm>
            <a:off x="6343650" y="914400"/>
            <a:ext cx="2511189" cy="1627890"/>
            <a:chOff x="872427" y="1443423"/>
            <a:chExt cx="2511189" cy="1627890"/>
          </a:xfrm>
        </p:grpSpPr>
        <p:sp>
          <p:nvSpPr>
            <p:cNvPr id="45" name="Rectangle 74"/>
            <p:cNvSpPr/>
            <p:nvPr/>
          </p:nvSpPr>
          <p:spPr>
            <a:xfrm>
              <a:off x="872428" y="1906344"/>
              <a:ext cx="2511188" cy="1164969"/>
            </a:xfrm>
            <a:custGeom>
              <a:avLst/>
              <a:gdLst>
                <a:gd name="connsiteX0" fmla="*/ 0 w 1904969"/>
                <a:gd name="connsiteY0" fmla="*/ 0 h 718009"/>
                <a:gd name="connsiteX1" fmla="*/ 1904969 w 1904969"/>
                <a:gd name="connsiteY1" fmla="*/ 0 h 718009"/>
                <a:gd name="connsiteX2" fmla="*/ 1904969 w 1904969"/>
                <a:gd name="connsiteY2" fmla="*/ 718009 h 718009"/>
                <a:gd name="connsiteX3" fmla="*/ 0 w 1904969"/>
                <a:gd name="connsiteY3" fmla="*/ 718009 h 718009"/>
                <a:gd name="connsiteX4" fmla="*/ 0 w 1904969"/>
                <a:gd name="connsiteY4" fmla="*/ 0 h 718009"/>
                <a:gd name="connsiteX0" fmla="*/ 0 w 1904969"/>
                <a:gd name="connsiteY0" fmla="*/ 0 h 718009"/>
                <a:gd name="connsiteX1" fmla="*/ 1904969 w 1904969"/>
                <a:gd name="connsiteY1" fmla="*/ 0 h 718009"/>
                <a:gd name="connsiteX2" fmla="*/ 1903360 w 1904969"/>
                <a:gd name="connsiteY2" fmla="*/ 87055 h 718009"/>
                <a:gd name="connsiteX3" fmla="*/ 1904969 w 1904969"/>
                <a:gd name="connsiteY3" fmla="*/ 718009 h 718009"/>
                <a:gd name="connsiteX4" fmla="*/ 0 w 1904969"/>
                <a:gd name="connsiteY4" fmla="*/ 718009 h 718009"/>
                <a:gd name="connsiteX5" fmla="*/ 0 w 1904969"/>
                <a:gd name="connsiteY5" fmla="*/ 0 h 718009"/>
                <a:gd name="connsiteX0" fmla="*/ 0 w 1904969"/>
                <a:gd name="connsiteY0" fmla="*/ 0 h 718009"/>
                <a:gd name="connsiteX1" fmla="*/ 1904969 w 1904969"/>
                <a:gd name="connsiteY1" fmla="*/ 0 h 718009"/>
                <a:gd name="connsiteX2" fmla="*/ 1903360 w 1904969"/>
                <a:gd name="connsiteY2" fmla="*/ 87055 h 718009"/>
                <a:gd name="connsiteX3" fmla="*/ 1904969 w 1904969"/>
                <a:gd name="connsiteY3" fmla="*/ 718009 h 718009"/>
                <a:gd name="connsiteX4" fmla="*/ 1715241 w 1904969"/>
                <a:gd name="connsiteY4" fmla="*/ 715705 h 718009"/>
                <a:gd name="connsiteX5" fmla="*/ 0 w 1904969"/>
                <a:gd name="connsiteY5" fmla="*/ 718009 h 718009"/>
                <a:gd name="connsiteX6" fmla="*/ 0 w 1904969"/>
                <a:gd name="connsiteY6" fmla="*/ 0 h 718009"/>
                <a:gd name="connsiteX0" fmla="*/ 0 w 1904969"/>
                <a:gd name="connsiteY0" fmla="*/ 1051 h 719060"/>
                <a:gd name="connsiteX1" fmla="*/ 1610466 w 1904969"/>
                <a:gd name="connsiteY1" fmla="*/ 0 h 719060"/>
                <a:gd name="connsiteX2" fmla="*/ 1904969 w 1904969"/>
                <a:gd name="connsiteY2" fmla="*/ 1051 h 719060"/>
                <a:gd name="connsiteX3" fmla="*/ 1903360 w 1904969"/>
                <a:gd name="connsiteY3" fmla="*/ 88106 h 719060"/>
                <a:gd name="connsiteX4" fmla="*/ 1904969 w 1904969"/>
                <a:gd name="connsiteY4" fmla="*/ 719060 h 719060"/>
                <a:gd name="connsiteX5" fmla="*/ 1715241 w 1904969"/>
                <a:gd name="connsiteY5" fmla="*/ 716756 h 719060"/>
                <a:gd name="connsiteX6" fmla="*/ 0 w 1904969"/>
                <a:gd name="connsiteY6" fmla="*/ 719060 h 719060"/>
                <a:gd name="connsiteX7" fmla="*/ 0 w 1904969"/>
                <a:gd name="connsiteY7" fmla="*/ 1051 h 719060"/>
                <a:gd name="connsiteX0" fmla="*/ 0 w 1904969"/>
                <a:gd name="connsiteY0" fmla="*/ 1051 h 719060"/>
                <a:gd name="connsiteX1" fmla="*/ 1610466 w 1904969"/>
                <a:gd name="connsiteY1" fmla="*/ 0 h 719060"/>
                <a:gd name="connsiteX2" fmla="*/ 1904969 w 1904969"/>
                <a:gd name="connsiteY2" fmla="*/ 1051 h 719060"/>
                <a:gd name="connsiteX3" fmla="*/ 1903360 w 1904969"/>
                <a:gd name="connsiteY3" fmla="*/ 88106 h 719060"/>
                <a:gd name="connsiteX4" fmla="*/ 1904969 w 1904969"/>
                <a:gd name="connsiteY4" fmla="*/ 719060 h 719060"/>
                <a:gd name="connsiteX5" fmla="*/ 1715241 w 1904969"/>
                <a:gd name="connsiteY5" fmla="*/ 716756 h 719060"/>
                <a:gd name="connsiteX6" fmla="*/ 0 w 1904969"/>
                <a:gd name="connsiteY6" fmla="*/ 719060 h 719060"/>
                <a:gd name="connsiteX7" fmla="*/ 0 w 1904969"/>
                <a:gd name="connsiteY7" fmla="*/ 1051 h 719060"/>
                <a:gd name="connsiteX0" fmla="*/ 0 w 1917816"/>
                <a:gd name="connsiteY0" fmla="*/ 1051 h 719060"/>
                <a:gd name="connsiteX1" fmla="*/ 1610466 w 1917816"/>
                <a:gd name="connsiteY1" fmla="*/ 0 h 719060"/>
                <a:gd name="connsiteX2" fmla="*/ 1904969 w 1917816"/>
                <a:gd name="connsiteY2" fmla="*/ 1051 h 719060"/>
                <a:gd name="connsiteX3" fmla="*/ 1903360 w 1917816"/>
                <a:gd name="connsiteY3" fmla="*/ 88106 h 719060"/>
                <a:gd name="connsiteX4" fmla="*/ 1900978 w 1917816"/>
                <a:gd name="connsiteY4" fmla="*/ 428625 h 719060"/>
                <a:gd name="connsiteX5" fmla="*/ 1904969 w 1917816"/>
                <a:gd name="connsiteY5" fmla="*/ 719060 h 719060"/>
                <a:gd name="connsiteX6" fmla="*/ 1715241 w 1917816"/>
                <a:gd name="connsiteY6" fmla="*/ 716756 h 719060"/>
                <a:gd name="connsiteX7" fmla="*/ 0 w 1917816"/>
                <a:gd name="connsiteY7" fmla="*/ 719060 h 719060"/>
                <a:gd name="connsiteX8" fmla="*/ 0 w 1917816"/>
                <a:gd name="connsiteY8" fmla="*/ 1051 h 719060"/>
                <a:gd name="connsiteX0" fmla="*/ 0 w 1917816"/>
                <a:gd name="connsiteY0" fmla="*/ 1051 h 719060"/>
                <a:gd name="connsiteX1" fmla="*/ 1610466 w 1917816"/>
                <a:gd name="connsiteY1" fmla="*/ 0 h 719060"/>
                <a:gd name="connsiteX2" fmla="*/ 1904969 w 1917816"/>
                <a:gd name="connsiteY2" fmla="*/ 1051 h 719060"/>
                <a:gd name="connsiteX3" fmla="*/ 1903360 w 1917816"/>
                <a:gd name="connsiteY3" fmla="*/ 88106 h 719060"/>
                <a:gd name="connsiteX4" fmla="*/ 1900978 w 1917816"/>
                <a:gd name="connsiteY4" fmla="*/ 428625 h 719060"/>
                <a:gd name="connsiteX5" fmla="*/ 1904969 w 1917816"/>
                <a:gd name="connsiteY5" fmla="*/ 719060 h 719060"/>
                <a:gd name="connsiteX6" fmla="*/ 1715241 w 1917816"/>
                <a:gd name="connsiteY6" fmla="*/ 716756 h 719060"/>
                <a:gd name="connsiteX7" fmla="*/ 0 w 1917816"/>
                <a:gd name="connsiteY7" fmla="*/ 719060 h 719060"/>
                <a:gd name="connsiteX8" fmla="*/ 0 w 1917816"/>
                <a:gd name="connsiteY8" fmla="*/ 1051 h 719060"/>
                <a:gd name="connsiteX0" fmla="*/ 0 w 1904969"/>
                <a:gd name="connsiteY0" fmla="*/ 1051 h 719060"/>
                <a:gd name="connsiteX1" fmla="*/ 1610466 w 1904969"/>
                <a:gd name="connsiteY1" fmla="*/ 0 h 719060"/>
                <a:gd name="connsiteX2" fmla="*/ 1904969 w 1904969"/>
                <a:gd name="connsiteY2" fmla="*/ 1051 h 719060"/>
                <a:gd name="connsiteX3" fmla="*/ 1903360 w 1904969"/>
                <a:gd name="connsiteY3" fmla="*/ 88106 h 719060"/>
                <a:gd name="connsiteX4" fmla="*/ 1900978 w 1904969"/>
                <a:gd name="connsiteY4" fmla="*/ 428625 h 719060"/>
                <a:gd name="connsiteX5" fmla="*/ 1904969 w 1904969"/>
                <a:gd name="connsiteY5" fmla="*/ 719060 h 719060"/>
                <a:gd name="connsiteX6" fmla="*/ 1715241 w 1904969"/>
                <a:gd name="connsiteY6" fmla="*/ 716756 h 719060"/>
                <a:gd name="connsiteX7" fmla="*/ 0 w 1904969"/>
                <a:gd name="connsiteY7" fmla="*/ 719060 h 719060"/>
                <a:gd name="connsiteX8" fmla="*/ 0 w 1904969"/>
                <a:gd name="connsiteY8" fmla="*/ 1051 h 719060"/>
                <a:gd name="connsiteX0" fmla="*/ 0 w 1904969"/>
                <a:gd name="connsiteY0" fmla="*/ 1051 h 721519"/>
                <a:gd name="connsiteX1" fmla="*/ 1610466 w 1904969"/>
                <a:gd name="connsiteY1" fmla="*/ 0 h 721519"/>
                <a:gd name="connsiteX2" fmla="*/ 1904969 w 1904969"/>
                <a:gd name="connsiteY2" fmla="*/ 1051 h 721519"/>
                <a:gd name="connsiteX3" fmla="*/ 1903360 w 1904969"/>
                <a:gd name="connsiteY3" fmla="*/ 88106 h 721519"/>
                <a:gd name="connsiteX4" fmla="*/ 1900978 w 1904969"/>
                <a:gd name="connsiteY4" fmla="*/ 428625 h 721519"/>
                <a:gd name="connsiteX5" fmla="*/ 1904969 w 1904969"/>
                <a:gd name="connsiteY5" fmla="*/ 719060 h 721519"/>
                <a:gd name="connsiteX6" fmla="*/ 981816 w 1904969"/>
                <a:gd name="connsiteY6" fmla="*/ 721519 h 721519"/>
                <a:gd name="connsiteX7" fmla="*/ 0 w 1904969"/>
                <a:gd name="connsiteY7" fmla="*/ 719060 h 721519"/>
                <a:gd name="connsiteX8" fmla="*/ 0 w 1904969"/>
                <a:gd name="connsiteY8" fmla="*/ 1051 h 721519"/>
                <a:gd name="connsiteX0" fmla="*/ 576 w 1905545"/>
                <a:gd name="connsiteY0" fmla="*/ 1051 h 721519"/>
                <a:gd name="connsiteX1" fmla="*/ 1611042 w 1905545"/>
                <a:gd name="connsiteY1" fmla="*/ 0 h 721519"/>
                <a:gd name="connsiteX2" fmla="*/ 1905545 w 1905545"/>
                <a:gd name="connsiteY2" fmla="*/ 1051 h 721519"/>
                <a:gd name="connsiteX3" fmla="*/ 1903936 w 1905545"/>
                <a:gd name="connsiteY3" fmla="*/ 88106 h 721519"/>
                <a:gd name="connsiteX4" fmla="*/ 1901554 w 1905545"/>
                <a:gd name="connsiteY4" fmla="*/ 428625 h 721519"/>
                <a:gd name="connsiteX5" fmla="*/ 1905545 w 1905545"/>
                <a:gd name="connsiteY5" fmla="*/ 719060 h 721519"/>
                <a:gd name="connsiteX6" fmla="*/ 982392 w 1905545"/>
                <a:gd name="connsiteY6" fmla="*/ 721519 h 721519"/>
                <a:gd name="connsiteX7" fmla="*/ 576 w 1905545"/>
                <a:gd name="connsiteY7" fmla="*/ 719060 h 721519"/>
                <a:gd name="connsiteX8" fmla="*/ 0 w 1905545"/>
                <a:gd name="connsiteY8" fmla="*/ 93715 h 721519"/>
                <a:gd name="connsiteX9" fmla="*/ 576 w 1905545"/>
                <a:gd name="connsiteY9" fmla="*/ 1051 h 721519"/>
                <a:gd name="connsiteX0" fmla="*/ 0 w 1904969"/>
                <a:gd name="connsiteY0" fmla="*/ 1051 h 721519"/>
                <a:gd name="connsiteX1" fmla="*/ 1610466 w 1904969"/>
                <a:gd name="connsiteY1" fmla="*/ 0 h 721519"/>
                <a:gd name="connsiteX2" fmla="*/ 1904969 w 1904969"/>
                <a:gd name="connsiteY2" fmla="*/ 1051 h 721519"/>
                <a:gd name="connsiteX3" fmla="*/ 1903360 w 1904969"/>
                <a:gd name="connsiteY3" fmla="*/ 88106 h 721519"/>
                <a:gd name="connsiteX4" fmla="*/ 1900978 w 1904969"/>
                <a:gd name="connsiteY4" fmla="*/ 428625 h 721519"/>
                <a:gd name="connsiteX5" fmla="*/ 1904969 w 1904969"/>
                <a:gd name="connsiteY5" fmla="*/ 719060 h 721519"/>
                <a:gd name="connsiteX6" fmla="*/ 981816 w 1904969"/>
                <a:gd name="connsiteY6" fmla="*/ 721519 h 721519"/>
                <a:gd name="connsiteX7" fmla="*/ 0 w 1904969"/>
                <a:gd name="connsiteY7" fmla="*/ 719060 h 721519"/>
                <a:gd name="connsiteX8" fmla="*/ 0 w 1904969"/>
                <a:gd name="connsiteY8" fmla="*/ 1051 h 721519"/>
                <a:gd name="connsiteX0" fmla="*/ 576 w 1905545"/>
                <a:gd name="connsiteY0" fmla="*/ 1051 h 721519"/>
                <a:gd name="connsiteX1" fmla="*/ 1611042 w 1905545"/>
                <a:gd name="connsiteY1" fmla="*/ 0 h 721519"/>
                <a:gd name="connsiteX2" fmla="*/ 1905545 w 1905545"/>
                <a:gd name="connsiteY2" fmla="*/ 1051 h 721519"/>
                <a:gd name="connsiteX3" fmla="*/ 1903936 w 1905545"/>
                <a:gd name="connsiteY3" fmla="*/ 88106 h 721519"/>
                <a:gd name="connsiteX4" fmla="*/ 1901554 w 1905545"/>
                <a:gd name="connsiteY4" fmla="*/ 428625 h 721519"/>
                <a:gd name="connsiteX5" fmla="*/ 1905545 w 1905545"/>
                <a:gd name="connsiteY5" fmla="*/ 719060 h 721519"/>
                <a:gd name="connsiteX6" fmla="*/ 982392 w 1905545"/>
                <a:gd name="connsiteY6" fmla="*/ 721519 h 721519"/>
                <a:gd name="connsiteX7" fmla="*/ 576 w 1905545"/>
                <a:gd name="connsiteY7" fmla="*/ 719060 h 721519"/>
                <a:gd name="connsiteX8" fmla="*/ 0 w 1905545"/>
                <a:gd name="connsiteY8" fmla="*/ 93715 h 721519"/>
                <a:gd name="connsiteX9" fmla="*/ 576 w 1905545"/>
                <a:gd name="connsiteY9" fmla="*/ 1051 h 721519"/>
                <a:gd name="connsiteX0" fmla="*/ 2958 w 1907927"/>
                <a:gd name="connsiteY0" fmla="*/ 1051 h 721519"/>
                <a:gd name="connsiteX1" fmla="*/ 1613424 w 1907927"/>
                <a:gd name="connsiteY1" fmla="*/ 0 h 721519"/>
                <a:gd name="connsiteX2" fmla="*/ 1907927 w 1907927"/>
                <a:gd name="connsiteY2" fmla="*/ 1051 h 721519"/>
                <a:gd name="connsiteX3" fmla="*/ 1906318 w 1907927"/>
                <a:gd name="connsiteY3" fmla="*/ 88106 h 721519"/>
                <a:gd name="connsiteX4" fmla="*/ 1903936 w 1907927"/>
                <a:gd name="connsiteY4" fmla="*/ 428625 h 721519"/>
                <a:gd name="connsiteX5" fmla="*/ 1907927 w 1907927"/>
                <a:gd name="connsiteY5" fmla="*/ 719060 h 721519"/>
                <a:gd name="connsiteX6" fmla="*/ 984774 w 1907927"/>
                <a:gd name="connsiteY6" fmla="*/ 721519 h 721519"/>
                <a:gd name="connsiteX7" fmla="*/ 2958 w 1907927"/>
                <a:gd name="connsiteY7" fmla="*/ 719060 h 721519"/>
                <a:gd name="connsiteX8" fmla="*/ 0 w 1907927"/>
                <a:gd name="connsiteY8" fmla="*/ 236590 h 721519"/>
                <a:gd name="connsiteX9" fmla="*/ 2382 w 1907927"/>
                <a:gd name="connsiteY9" fmla="*/ 93715 h 721519"/>
                <a:gd name="connsiteX10" fmla="*/ 2958 w 1907927"/>
                <a:gd name="connsiteY10" fmla="*/ 1051 h 721519"/>
                <a:gd name="connsiteX0" fmla="*/ 2958 w 1907927"/>
                <a:gd name="connsiteY0" fmla="*/ 1051 h 721519"/>
                <a:gd name="connsiteX1" fmla="*/ 1613424 w 1907927"/>
                <a:gd name="connsiteY1" fmla="*/ 0 h 721519"/>
                <a:gd name="connsiteX2" fmla="*/ 1907927 w 1907927"/>
                <a:gd name="connsiteY2" fmla="*/ 1051 h 721519"/>
                <a:gd name="connsiteX3" fmla="*/ 1906318 w 1907927"/>
                <a:gd name="connsiteY3" fmla="*/ 88106 h 721519"/>
                <a:gd name="connsiteX4" fmla="*/ 1903936 w 1907927"/>
                <a:gd name="connsiteY4" fmla="*/ 428625 h 721519"/>
                <a:gd name="connsiteX5" fmla="*/ 1907927 w 1907927"/>
                <a:gd name="connsiteY5" fmla="*/ 719060 h 721519"/>
                <a:gd name="connsiteX6" fmla="*/ 984774 w 1907927"/>
                <a:gd name="connsiteY6" fmla="*/ 721519 h 721519"/>
                <a:gd name="connsiteX7" fmla="*/ 2958 w 1907927"/>
                <a:gd name="connsiteY7" fmla="*/ 719060 h 721519"/>
                <a:gd name="connsiteX8" fmla="*/ 2382 w 1907927"/>
                <a:gd name="connsiteY8" fmla="*/ 338984 h 721519"/>
                <a:gd name="connsiteX9" fmla="*/ 0 w 1907927"/>
                <a:gd name="connsiteY9" fmla="*/ 236590 h 721519"/>
                <a:gd name="connsiteX10" fmla="*/ 2382 w 1907927"/>
                <a:gd name="connsiteY10" fmla="*/ 93715 h 721519"/>
                <a:gd name="connsiteX11" fmla="*/ 2958 w 1907927"/>
                <a:gd name="connsiteY11" fmla="*/ 1051 h 721519"/>
                <a:gd name="connsiteX0" fmla="*/ 2958 w 1907927"/>
                <a:gd name="connsiteY0" fmla="*/ 1051 h 721519"/>
                <a:gd name="connsiteX1" fmla="*/ 1613424 w 1907927"/>
                <a:gd name="connsiteY1" fmla="*/ 0 h 721519"/>
                <a:gd name="connsiteX2" fmla="*/ 1907927 w 1907927"/>
                <a:gd name="connsiteY2" fmla="*/ 1051 h 721519"/>
                <a:gd name="connsiteX3" fmla="*/ 1906318 w 1907927"/>
                <a:gd name="connsiteY3" fmla="*/ 88106 h 721519"/>
                <a:gd name="connsiteX4" fmla="*/ 1903936 w 1907927"/>
                <a:gd name="connsiteY4" fmla="*/ 428625 h 721519"/>
                <a:gd name="connsiteX5" fmla="*/ 1907927 w 1907927"/>
                <a:gd name="connsiteY5" fmla="*/ 719060 h 721519"/>
                <a:gd name="connsiteX6" fmla="*/ 984774 w 1907927"/>
                <a:gd name="connsiteY6" fmla="*/ 721519 h 721519"/>
                <a:gd name="connsiteX7" fmla="*/ 2958 w 1907927"/>
                <a:gd name="connsiteY7" fmla="*/ 719060 h 721519"/>
                <a:gd name="connsiteX8" fmla="*/ 0 w 1907927"/>
                <a:gd name="connsiteY8" fmla="*/ 424709 h 721519"/>
                <a:gd name="connsiteX9" fmla="*/ 2382 w 1907927"/>
                <a:gd name="connsiteY9" fmla="*/ 338984 h 721519"/>
                <a:gd name="connsiteX10" fmla="*/ 0 w 1907927"/>
                <a:gd name="connsiteY10" fmla="*/ 236590 h 721519"/>
                <a:gd name="connsiteX11" fmla="*/ 2382 w 1907927"/>
                <a:gd name="connsiteY11" fmla="*/ 93715 h 721519"/>
                <a:gd name="connsiteX12" fmla="*/ 2958 w 1907927"/>
                <a:gd name="connsiteY12" fmla="*/ 1051 h 721519"/>
                <a:gd name="connsiteX0" fmla="*/ 3007 w 1907976"/>
                <a:gd name="connsiteY0" fmla="*/ 1051 h 721519"/>
                <a:gd name="connsiteX1" fmla="*/ 1613473 w 1907976"/>
                <a:gd name="connsiteY1" fmla="*/ 0 h 721519"/>
                <a:gd name="connsiteX2" fmla="*/ 1907976 w 1907976"/>
                <a:gd name="connsiteY2" fmla="*/ 1051 h 721519"/>
                <a:gd name="connsiteX3" fmla="*/ 1906367 w 1907976"/>
                <a:gd name="connsiteY3" fmla="*/ 88106 h 721519"/>
                <a:gd name="connsiteX4" fmla="*/ 1903985 w 1907976"/>
                <a:gd name="connsiteY4" fmla="*/ 428625 h 721519"/>
                <a:gd name="connsiteX5" fmla="*/ 1907976 w 1907976"/>
                <a:gd name="connsiteY5" fmla="*/ 719060 h 721519"/>
                <a:gd name="connsiteX6" fmla="*/ 984823 w 1907976"/>
                <a:gd name="connsiteY6" fmla="*/ 721519 h 721519"/>
                <a:gd name="connsiteX7" fmla="*/ 3007 w 1907976"/>
                <a:gd name="connsiteY7" fmla="*/ 719060 h 721519"/>
                <a:gd name="connsiteX8" fmla="*/ 49 w 1907976"/>
                <a:gd name="connsiteY8" fmla="*/ 424709 h 721519"/>
                <a:gd name="connsiteX9" fmla="*/ 2431 w 1907976"/>
                <a:gd name="connsiteY9" fmla="*/ 338984 h 721519"/>
                <a:gd name="connsiteX10" fmla="*/ 49 w 1907976"/>
                <a:gd name="connsiteY10" fmla="*/ 236590 h 721519"/>
                <a:gd name="connsiteX11" fmla="*/ 2431 w 1907976"/>
                <a:gd name="connsiteY11" fmla="*/ 93715 h 721519"/>
                <a:gd name="connsiteX12" fmla="*/ 3007 w 1907976"/>
                <a:gd name="connsiteY12" fmla="*/ 1051 h 721519"/>
                <a:gd name="connsiteX0" fmla="*/ 2958 w 1907927"/>
                <a:gd name="connsiteY0" fmla="*/ 1051 h 722576"/>
                <a:gd name="connsiteX1" fmla="*/ 1613424 w 1907927"/>
                <a:gd name="connsiteY1" fmla="*/ 0 h 722576"/>
                <a:gd name="connsiteX2" fmla="*/ 1907927 w 1907927"/>
                <a:gd name="connsiteY2" fmla="*/ 1051 h 722576"/>
                <a:gd name="connsiteX3" fmla="*/ 1906318 w 1907927"/>
                <a:gd name="connsiteY3" fmla="*/ 88106 h 722576"/>
                <a:gd name="connsiteX4" fmla="*/ 1903936 w 1907927"/>
                <a:gd name="connsiteY4" fmla="*/ 428625 h 722576"/>
                <a:gd name="connsiteX5" fmla="*/ 1907927 w 1907927"/>
                <a:gd name="connsiteY5" fmla="*/ 719060 h 722576"/>
                <a:gd name="connsiteX6" fmla="*/ 984774 w 1907927"/>
                <a:gd name="connsiteY6" fmla="*/ 721519 h 722576"/>
                <a:gd name="connsiteX7" fmla="*/ 2958 w 1907927"/>
                <a:gd name="connsiteY7" fmla="*/ 719060 h 722576"/>
                <a:gd name="connsiteX8" fmla="*/ 4763 w 1907927"/>
                <a:gd name="connsiteY8" fmla="*/ 600921 h 722576"/>
                <a:gd name="connsiteX9" fmla="*/ 2382 w 1907927"/>
                <a:gd name="connsiteY9" fmla="*/ 338984 h 722576"/>
                <a:gd name="connsiteX10" fmla="*/ 0 w 1907927"/>
                <a:gd name="connsiteY10" fmla="*/ 236590 h 722576"/>
                <a:gd name="connsiteX11" fmla="*/ 2382 w 1907927"/>
                <a:gd name="connsiteY11" fmla="*/ 93715 h 722576"/>
                <a:gd name="connsiteX12" fmla="*/ 2958 w 1907927"/>
                <a:gd name="connsiteY12" fmla="*/ 1051 h 722576"/>
                <a:gd name="connsiteX0" fmla="*/ 718 w 1905687"/>
                <a:gd name="connsiteY0" fmla="*/ 1051 h 722576"/>
                <a:gd name="connsiteX1" fmla="*/ 1611184 w 1905687"/>
                <a:gd name="connsiteY1" fmla="*/ 0 h 722576"/>
                <a:gd name="connsiteX2" fmla="*/ 1905687 w 1905687"/>
                <a:gd name="connsiteY2" fmla="*/ 1051 h 722576"/>
                <a:gd name="connsiteX3" fmla="*/ 1904078 w 1905687"/>
                <a:gd name="connsiteY3" fmla="*/ 88106 h 722576"/>
                <a:gd name="connsiteX4" fmla="*/ 1901696 w 1905687"/>
                <a:gd name="connsiteY4" fmla="*/ 428625 h 722576"/>
                <a:gd name="connsiteX5" fmla="*/ 1905687 w 1905687"/>
                <a:gd name="connsiteY5" fmla="*/ 719060 h 722576"/>
                <a:gd name="connsiteX6" fmla="*/ 982534 w 1905687"/>
                <a:gd name="connsiteY6" fmla="*/ 721519 h 722576"/>
                <a:gd name="connsiteX7" fmla="*/ 718 w 1905687"/>
                <a:gd name="connsiteY7" fmla="*/ 719060 h 722576"/>
                <a:gd name="connsiteX8" fmla="*/ 2523 w 1905687"/>
                <a:gd name="connsiteY8" fmla="*/ 600921 h 722576"/>
                <a:gd name="connsiteX9" fmla="*/ 142 w 1905687"/>
                <a:gd name="connsiteY9" fmla="*/ 338984 h 722576"/>
                <a:gd name="connsiteX10" fmla="*/ 142 w 1905687"/>
                <a:gd name="connsiteY10" fmla="*/ 241353 h 722576"/>
                <a:gd name="connsiteX11" fmla="*/ 142 w 1905687"/>
                <a:gd name="connsiteY11" fmla="*/ 93715 h 722576"/>
                <a:gd name="connsiteX12" fmla="*/ 718 w 1905687"/>
                <a:gd name="connsiteY12" fmla="*/ 1051 h 722576"/>
                <a:gd name="connsiteX0" fmla="*/ 718 w 1905687"/>
                <a:gd name="connsiteY0" fmla="*/ 1051 h 722576"/>
                <a:gd name="connsiteX1" fmla="*/ 1611184 w 1905687"/>
                <a:gd name="connsiteY1" fmla="*/ 0 h 722576"/>
                <a:gd name="connsiteX2" fmla="*/ 1905687 w 1905687"/>
                <a:gd name="connsiteY2" fmla="*/ 1051 h 722576"/>
                <a:gd name="connsiteX3" fmla="*/ 1904078 w 1905687"/>
                <a:gd name="connsiteY3" fmla="*/ 143357 h 722576"/>
                <a:gd name="connsiteX4" fmla="*/ 1901696 w 1905687"/>
                <a:gd name="connsiteY4" fmla="*/ 428625 h 722576"/>
                <a:gd name="connsiteX5" fmla="*/ 1905687 w 1905687"/>
                <a:gd name="connsiteY5" fmla="*/ 719060 h 722576"/>
                <a:gd name="connsiteX6" fmla="*/ 982534 w 1905687"/>
                <a:gd name="connsiteY6" fmla="*/ 721519 h 722576"/>
                <a:gd name="connsiteX7" fmla="*/ 718 w 1905687"/>
                <a:gd name="connsiteY7" fmla="*/ 719060 h 722576"/>
                <a:gd name="connsiteX8" fmla="*/ 2523 w 1905687"/>
                <a:gd name="connsiteY8" fmla="*/ 600921 h 722576"/>
                <a:gd name="connsiteX9" fmla="*/ 142 w 1905687"/>
                <a:gd name="connsiteY9" fmla="*/ 338984 h 722576"/>
                <a:gd name="connsiteX10" fmla="*/ 142 w 1905687"/>
                <a:gd name="connsiteY10" fmla="*/ 241353 h 722576"/>
                <a:gd name="connsiteX11" fmla="*/ 142 w 1905687"/>
                <a:gd name="connsiteY11" fmla="*/ 93715 h 722576"/>
                <a:gd name="connsiteX12" fmla="*/ 718 w 1905687"/>
                <a:gd name="connsiteY12" fmla="*/ 1051 h 722576"/>
                <a:gd name="connsiteX0" fmla="*/ 718 w 1905687"/>
                <a:gd name="connsiteY0" fmla="*/ 1051 h 722576"/>
                <a:gd name="connsiteX1" fmla="*/ 1611184 w 1905687"/>
                <a:gd name="connsiteY1" fmla="*/ 0 h 722576"/>
                <a:gd name="connsiteX2" fmla="*/ 1905687 w 1905687"/>
                <a:gd name="connsiteY2" fmla="*/ 1051 h 722576"/>
                <a:gd name="connsiteX3" fmla="*/ 1904078 w 1905687"/>
                <a:gd name="connsiteY3" fmla="*/ 160239 h 722576"/>
                <a:gd name="connsiteX4" fmla="*/ 1901696 w 1905687"/>
                <a:gd name="connsiteY4" fmla="*/ 428625 h 722576"/>
                <a:gd name="connsiteX5" fmla="*/ 1905687 w 1905687"/>
                <a:gd name="connsiteY5" fmla="*/ 719060 h 722576"/>
                <a:gd name="connsiteX6" fmla="*/ 982534 w 1905687"/>
                <a:gd name="connsiteY6" fmla="*/ 721519 h 722576"/>
                <a:gd name="connsiteX7" fmla="*/ 718 w 1905687"/>
                <a:gd name="connsiteY7" fmla="*/ 719060 h 722576"/>
                <a:gd name="connsiteX8" fmla="*/ 2523 w 1905687"/>
                <a:gd name="connsiteY8" fmla="*/ 600921 h 722576"/>
                <a:gd name="connsiteX9" fmla="*/ 142 w 1905687"/>
                <a:gd name="connsiteY9" fmla="*/ 338984 h 722576"/>
                <a:gd name="connsiteX10" fmla="*/ 142 w 1905687"/>
                <a:gd name="connsiteY10" fmla="*/ 241353 h 722576"/>
                <a:gd name="connsiteX11" fmla="*/ 142 w 1905687"/>
                <a:gd name="connsiteY11" fmla="*/ 93715 h 722576"/>
                <a:gd name="connsiteX12" fmla="*/ 718 w 1905687"/>
                <a:gd name="connsiteY12" fmla="*/ 1051 h 722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05687" h="722576">
                  <a:moveTo>
                    <a:pt x="718" y="1051"/>
                  </a:moveTo>
                  <a:lnTo>
                    <a:pt x="1611184" y="0"/>
                  </a:lnTo>
                  <a:lnTo>
                    <a:pt x="1905687" y="1051"/>
                  </a:lnTo>
                  <a:cubicBezTo>
                    <a:pt x="1905151" y="30069"/>
                    <a:pt x="1904614" y="131221"/>
                    <a:pt x="1904078" y="160239"/>
                  </a:cubicBezTo>
                  <a:cubicBezTo>
                    <a:pt x="1903413" y="231501"/>
                    <a:pt x="1901428" y="323466"/>
                    <a:pt x="1901696" y="428625"/>
                  </a:cubicBezTo>
                  <a:cubicBezTo>
                    <a:pt x="1903026" y="525437"/>
                    <a:pt x="1904357" y="622248"/>
                    <a:pt x="1905687" y="719060"/>
                  </a:cubicBezTo>
                  <a:lnTo>
                    <a:pt x="982534" y="721519"/>
                  </a:lnTo>
                  <a:lnTo>
                    <a:pt x="718" y="719060"/>
                  </a:lnTo>
                  <a:cubicBezTo>
                    <a:pt x="-268" y="620943"/>
                    <a:pt x="5890" y="851438"/>
                    <a:pt x="2523" y="600921"/>
                  </a:cubicBezTo>
                  <a:cubicBezTo>
                    <a:pt x="2139" y="572338"/>
                    <a:pt x="-652" y="367559"/>
                    <a:pt x="142" y="338984"/>
                  </a:cubicBezTo>
                  <a:lnTo>
                    <a:pt x="142" y="241353"/>
                  </a:lnTo>
                  <a:lnTo>
                    <a:pt x="142" y="93715"/>
                  </a:lnTo>
                  <a:lnTo>
                    <a:pt x="718" y="1051"/>
                  </a:lnTo>
                  <a:close/>
                </a:path>
              </a:pathLst>
            </a:custGeom>
            <a:ln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lIns="0" rIns="0" rtlCol="0" anchor="ctr" anchorCtr="1"/>
            <a:lstStyle/>
            <a:p>
              <a:pPr algn="ctr">
                <a:lnSpc>
                  <a:spcPts val="2000"/>
                </a:lnSpc>
              </a:pPr>
              <a:r>
                <a:rPr lang="en-US" sz="2000" dirty="0">
                  <a:solidFill>
                    <a:prstClr val="black"/>
                  </a:solidFill>
                </a:rPr>
                <a:t>Climate Database</a:t>
              </a:r>
            </a:p>
            <a:p>
              <a:pPr algn="ctr">
                <a:lnSpc>
                  <a:spcPts val="2000"/>
                </a:lnSpc>
              </a:pPr>
              <a:r>
                <a:rPr lang="en-US" sz="2000" dirty="0">
                  <a:solidFill>
                    <a:prstClr val="black"/>
                  </a:solidFill>
                </a:rPr>
                <a:t>Quality Control</a:t>
              </a:r>
            </a:p>
            <a:p>
              <a:pPr algn="ctr">
                <a:lnSpc>
                  <a:spcPts val="2000"/>
                </a:lnSpc>
              </a:pPr>
              <a:r>
                <a:rPr lang="en-US" sz="2000" dirty="0">
                  <a:solidFill>
                    <a:prstClr val="black"/>
                  </a:solidFill>
                </a:rPr>
                <a:t>Standard reports</a:t>
              </a: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72427" y="1443423"/>
              <a:ext cx="2511189" cy="455447"/>
            </a:xfrm>
            <a:custGeom>
              <a:avLst/>
              <a:gdLst>
                <a:gd name="connsiteX0" fmla="*/ 0 w 2160240"/>
                <a:gd name="connsiteY0" fmla="*/ 0 h 461665"/>
                <a:gd name="connsiteX1" fmla="*/ 2160240 w 2160240"/>
                <a:gd name="connsiteY1" fmla="*/ 0 h 461665"/>
                <a:gd name="connsiteX2" fmla="*/ 2160240 w 2160240"/>
                <a:gd name="connsiteY2" fmla="*/ 461665 h 461665"/>
                <a:gd name="connsiteX3" fmla="*/ 0 w 2160240"/>
                <a:gd name="connsiteY3" fmla="*/ 461665 h 461665"/>
                <a:gd name="connsiteX4" fmla="*/ 0 w 2160240"/>
                <a:gd name="connsiteY4" fmla="*/ 0 h 461665"/>
                <a:gd name="connsiteX0" fmla="*/ 0 w 2160240"/>
                <a:gd name="connsiteY0" fmla="*/ 0 h 461665"/>
                <a:gd name="connsiteX1" fmla="*/ 1943572 w 2160240"/>
                <a:gd name="connsiteY1" fmla="*/ 367 h 461665"/>
                <a:gd name="connsiteX2" fmla="*/ 2160240 w 2160240"/>
                <a:gd name="connsiteY2" fmla="*/ 0 h 461665"/>
                <a:gd name="connsiteX3" fmla="*/ 2160240 w 2160240"/>
                <a:gd name="connsiteY3" fmla="*/ 461665 h 461665"/>
                <a:gd name="connsiteX4" fmla="*/ 0 w 2160240"/>
                <a:gd name="connsiteY4" fmla="*/ 461665 h 461665"/>
                <a:gd name="connsiteX5" fmla="*/ 0 w 2160240"/>
                <a:gd name="connsiteY5" fmla="*/ 0 h 461665"/>
                <a:gd name="connsiteX0" fmla="*/ 0 w 2160240"/>
                <a:gd name="connsiteY0" fmla="*/ 0 h 461665"/>
                <a:gd name="connsiteX1" fmla="*/ 1943572 w 2160240"/>
                <a:gd name="connsiteY1" fmla="*/ 367 h 461665"/>
                <a:gd name="connsiteX2" fmla="*/ 2160240 w 2160240"/>
                <a:gd name="connsiteY2" fmla="*/ 0 h 461665"/>
                <a:gd name="connsiteX3" fmla="*/ 2160240 w 2160240"/>
                <a:gd name="connsiteY3" fmla="*/ 461665 h 461665"/>
                <a:gd name="connsiteX4" fmla="*/ 0 w 2160240"/>
                <a:gd name="connsiteY4" fmla="*/ 461665 h 461665"/>
                <a:gd name="connsiteX5" fmla="*/ 1266 w 2160240"/>
                <a:gd name="connsiteY5" fmla="*/ 224998 h 461665"/>
                <a:gd name="connsiteX6" fmla="*/ 0 w 2160240"/>
                <a:gd name="connsiteY6" fmla="*/ 0 h 4616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60240" h="461665">
                  <a:moveTo>
                    <a:pt x="0" y="0"/>
                  </a:moveTo>
                  <a:lnTo>
                    <a:pt x="1943572" y="367"/>
                  </a:lnTo>
                  <a:lnTo>
                    <a:pt x="2160240" y="0"/>
                  </a:lnTo>
                  <a:lnTo>
                    <a:pt x="2160240" y="461665"/>
                  </a:lnTo>
                  <a:lnTo>
                    <a:pt x="0" y="461665"/>
                  </a:lnTo>
                  <a:lnTo>
                    <a:pt x="1266" y="224998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005800"/>
                </a:gs>
                <a:gs pos="100000">
                  <a:srgbClr val="00BC58"/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0" rIns="0" rtlCol="0" anchor="ctr" anchorCtr="0">
              <a:noAutofit/>
            </a:bodyPr>
            <a:lstStyle/>
            <a:p>
              <a:pPr algn="ctr"/>
              <a:r>
                <a:rPr lang="en-GB" sz="2400" b="1" dirty="0" smtClean="0">
                  <a:solidFill>
                    <a:prstClr val="white"/>
                  </a:solidFill>
                </a:rPr>
                <a:t>MESSIR-CLIM</a:t>
              </a:r>
              <a:endParaRPr lang="en-GB" sz="2400" b="1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8" name="Group 46"/>
          <p:cNvGrpSpPr/>
          <p:nvPr/>
        </p:nvGrpSpPr>
        <p:grpSpPr>
          <a:xfrm>
            <a:off x="2557313" y="3016195"/>
            <a:ext cx="4424512" cy="1836696"/>
            <a:chOff x="872427" y="1443423"/>
            <a:chExt cx="2511189" cy="1836696"/>
          </a:xfrm>
        </p:grpSpPr>
        <p:sp>
          <p:nvSpPr>
            <p:cNvPr id="48" name="Rectangle 74"/>
            <p:cNvSpPr/>
            <p:nvPr/>
          </p:nvSpPr>
          <p:spPr>
            <a:xfrm>
              <a:off x="872428" y="1906344"/>
              <a:ext cx="2511188" cy="1373775"/>
            </a:xfrm>
            <a:custGeom>
              <a:avLst/>
              <a:gdLst>
                <a:gd name="connsiteX0" fmla="*/ 0 w 1904969"/>
                <a:gd name="connsiteY0" fmla="*/ 0 h 718009"/>
                <a:gd name="connsiteX1" fmla="*/ 1904969 w 1904969"/>
                <a:gd name="connsiteY1" fmla="*/ 0 h 718009"/>
                <a:gd name="connsiteX2" fmla="*/ 1904969 w 1904969"/>
                <a:gd name="connsiteY2" fmla="*/ 718009 h 718009"/>
                <a:gd name="connsiteX3" fmla="*/ 0 w 1904969"/>
                <a:gd name="connsiteY3" fmla="*/ 718009 h 718009"/>
                <a:gd name="connsiteX4" fmla="*/ 0 w 1904969"/>
                <a:gd name="connsiteY4" fmla="*/ 0 h 718009"/>
                <a:gd name="connsiteX0" fmla="*/ 0 w 1904969"/>
                <a:gd name="connsiteY0" fmla="*/ 0 h 718009"/>
                <a:gd name="connsiteX1" fmla="*/ 1904969 w 1904969"/>
                <a:gd name="connsiteY1" fmla="*/ 0 h 718009"/>
                <a:gd name="connsiteX2" fmla="*/ 1903360 w 1904969"/>
                <a:gd name="connsiteY2" fmla="*/ 87055 h 718009"/>
                <a:gd name="connsiteX3" fmla="*/ 1904969 w 1904969"/>
                <a:gd name="connsiteY3" fmla="*/ 718009 h 718009"/>
                <a:gd name="connsiteX4" fmla="*/ 0 w 1904969"/>
                <a:gd name="connsiteY4" fmla="*/ 718009 h 718009"/>
                <a:gd name="connsiteX5" fmla="*/ 0 w 1904969"/>
                <a:gd name="connsiteY5" fmla="*/ 0 h 718009"/>
                <a:gd name="connsiteX0" fmla="*/ 0 w 1904969"/>
                <a:gd name="connsiteY0" fmla="*/ 0 h 718009"/>
                <a:gd name="connsiteX1" fmla="*/ 1904969 w 1904969"/>
                <a:gd name="connsiteY1" fmla="*/ 0 h 718009"/>
                <a:gd name="connsiteX2" fmla="*/ 1903360 w 1904969"/>
                <a:gd name="connsiteY2" fmla="*/ 87055 h 718009"/>
                <a:gd name="connsiteX3" fmla="*/ 1904969 w 1904969"/>
                <a:gd name="connsiteY3" fmla="*/ 718009 h 718009"/>
                <a:gd name="connsiteX4" fmla="*/ 1715241 w 1904969"/>
                <a:gd name="connsiteY4" fmla="*/ 715705 h 718009"/>
                <a:gd name="connsiteX5" fmla="*/ 0 w 1904969"/>
                <a:gd name="connsiteY5" fmla="*/ 718009 h 718009"/>
                <a:gd name="connsiteX6" fmla="*/ 0 w 1904969"/>
                <a:gd name="connsiteY6" fmla="*/ 0 h 718009"/>
                <a:gd name="connsiteX0" fmla="*/ 0 w 1904969"/>
                <a:gd name="connsiteY0" fmla="*/ 1051 h 719060"/>
                <a:gd name="connsiteX1" fmla="*/ 1610466 w 1904969"/>
                <a:gd name="connsiteY1" fmla="*/ 0 h 719060"/>
                <a:gd name="connsiteX2" fmla="*/ 1904969 w 1904969"/>
                <a:gd name="connsiteY2" fmla="*/ 1051 h 719060"/>
                <a:gd name="connsiteX3" fmla="*/ 1903360 w 1904969"/>
                <a:gd name="connsiteY3" fmla="*/ 88106 h 719060"/>
                <a:gd name="connsiteX4" fmla="*/ 1904969 w 1904969"/>
                <a:gd name="connsiteY4" fmla="*/ 719060 h 719060"/>
                <a:gd name="connsiteX5" fmla="*/ 1715241 w 1904969"/>
                <a:gd name="connsiteY5" fmla="*/ 716756 h 719060"/>
                <a:gd name="connsiteX6" fmla="*/ 0 w 1904969"/>
                <a:gd name="connsiteY6" fmla="*/ 719060 h 719060"/>
                <a:gd name="connsiteX7" fmla="*/ 0 w 1904969"/>
                <a:gd name="connsiteY7" fmla="*/ 1051 h 719060"/>
                <a:gd name="connsiteX0" fmla="*/ 0 w 1904969"/>
                <a:gd name="connsiteY0" fmla="*/ 1051 h 719060"/>
                <a:gd name="connsiteX1" fmla="*/ 1610466 w 1904969"/>
                <a:gd name="connsiteY1" fmla="*/ 0 h 719060"/>
                <a:gd name="connsiteX2" fmla="*/ 1904969 w 1904969"/>
                <a:gd name="connsiteY2" fmla="*/ 1051 h 719060"/>
                <a:gd name="connsiteX3" fmla="*/ 1903360 w 1904969"/>
                <a:gd name="connsiteY3" fmla="*/ 88106 h 719060"/>
                <a:gd name="connsiteX4" fmla="*/ 1904969 w 1904969"/>
                <a:gd name="connsiteY4" fmla="*/ 719060 h 719060"/>
                <a:gd name="connsiteX5" fmla="*/ 1715241 w 1904969"/>
                <a:gd name="connsiteY5" fmla="*/ 716756 h 719060"/>
                <a:gd name="connsiteX6" fmla="*/ 0 w 1904969"/>
                <a:gd name="connsiteY6" fmla="*/ 719060 h 719060"/>
                <a:gd name="connsiteX7" fmla="*/ 0 w 1904969"/>
                <a:gd name="connsiteY7" fmla="*/ 1051 h 719060"/>
                <a:gd name="connsiteX0" fmla="*/ 0 w 1917816"/>
                <a:gd name="connsiteY0" fmla="*/ 1051 h 719060"/>
                <a:gd name="connsiteX1" fmla="*/ 1610466 w 1917816"/>
                <a:gd name="connsiteY1" fmla="*/ 0 h 719060"/>
                <a:gd name="connsiteX2" fmla="*/ 1904969 w 1917816"/>
                <a:gd name="connsiteY2" fmla="*/ 1051 h 719060"/>
                <a:gd name="connsiteX3" fmla="*/ 1903360 w 1917816"/>
                <a:gd name="connsiteY3" fmla="*/ 88106 h 719060"/>
                <a:gd name="connsiteX4" fmla="*/ 1900978 w 1917816"/>
                <a:gd name="connsiteY4" fmla="*/ 428625 h 719060"/>
                <a:gd name="connsiteX5" fmla="*/ 1904969 w 1917816"/>
                <a:gd name="connsiteY5" fmla="*/ 719060 h 719060"/>
                <a:gd name="connsiteX6" fmla="*/ 1715241 w 1917816"/>
                <a:gd name="connsiteY6" fmla="*/ 716756 h 719060"/>
                <a:gd name="connsiteX7" fmla="*/ 0 w 1917816"/>
                <a:gd name="connsiteY7" fmla="*/ 719060 h 719060"/>
                <a:gd name="connsiteX8" fmla="*/ 0 w 1917816"/>
                <a:gd name="connsiteY8" fmla="*/ 1051 h 719060"/>
                <a:gd name="connsiteX0" fmla="*/ 0 w 1917816"/>
                <a:gd name="connsiteY0" fmla="*/ 1051 h 719060"/>
                <a:gd name="connsiteX1" fmla="*/ 1610466 w 1917816"/>
                <a:gd name="connsiteY1" fmla="*/ 0 h 719060"/>
                <a:gd name="connsiteX2" fmla="*/ 1904969 w 1917816"/>
                <a:gd name="connsiteY2" fmla="*/ 1051 h 719060"/>
                <a:gd name="connsiteX3" fmla="*/ 1903360 w 1917816"/>
                <a:gd name="connsiteY3" fmla="*/ 88106 h 719060"/>
                <a:gd name="connsiteX4" fmla="*/ 1900978 w 1917816"/>
                <a:gd name="connsiteY4" fmla="*/ 428625 h 719060"/>
                <a:gd name="connsiteX5" fmla="*/ 1904969 w 1917816"/>
                <a:gd name="connsiteY5" fmla="*/ 719060 h 719060"/>
                <a:gd name="connsiteX6" fmla="*/ 1715241 w 1917816"/>
                <a:gd name="connsiteY6" fmla="*/ 716756 h 719060"/>
                <a:gd name="connsiteX7" fmla="*/ 0 w 1917816"/>
                <a:gd name="connsiteY7" fmla="*/ 719060 h 719060"/>
                <a:gd name="connsiteX8" fmla="*/ 0 w 1917816"/>
                <a:gd name="connsiteY8" fmla="*/ 1051 h 719060"/>
                <a:gd name="connsiteX0" fmla="*/ 0 w 1904969"/>
                <a:gd name="connsiteY0" fmla="*/ 1051 h 719060"/>
                <a:gd name="connsiteX1" fmla="*/ 1610466 w 1904969"/>
                <a:gd name="connsiteY1" fmla="*/ 0 h 719060"/>
                <a:gd name="connsiteX2" fmla="*/ 1904969 w 1904969"/>
                <a:gd name="connsiteY2" fmla="*/ 1051 h 719060"/>
                <a:gd name="connsiteX3" fmla="*/ 1903360 w 1904969"/>
                <a:gd name="connsiteY3" fmla="*/ 88106 h 719060"/>
                <a:gd name="connsiteX4" fmla="*/ 1900978 w 1904969"/>
                <a:gd name="connsiteY4" fmla="*/ 428625 h 719060"/>
                <a:gd name="connsiteX5" fmla="*/ 1904969 w 1904969"/>
                <a:gd name="connsiteY5" fmla="*/ 719060 h 719060"/>
                <a:gd name="connsiteX6" fmla="*/ 1715241 w 1904969"/>
                <a:gd name="connsiteY6" fmla="*/ 716756 h 719060"/>
                <a:gd name="connsiteX7" fmla="*/ 0 w 1904969"/>
                <a:gd name="connsiteY7" fmla="*/ 719060 h 719060"/>
                <a:gd name="connsiteX8" fmla="*/ 0 w 1904969"/>
                <a:gd name="connsiteY8" fmla="*/ 1051 h 719060"/>
                <a:gd name="connsiteX0" fmla="*/ 0 w 1904969"/>
                <a:gd name="connsiteY0" fmla="*/ 1051 h 721519"/>
                <a:gd name="connsiteX1" fmla="*/ 1610466 w 1904969"/>
                <a:gd name="connsiteY1" fmla="*/ 0 h 721519"/>
                <a:gd name="connsiteX2" fmla="*/ 1904969 w 1904969"/>
                <a:gd name="connsiteY2" fmla="*/ 1051 h 721519"/>
                <a:gd name="connsiteX3" fmla="*/ 1903360 w 1904969"/>
                <a:gd name="connsiteY3" fmla="*/ 88106 h 721519"/>
                <a:gd name="connsiteX4" fmla="*/ 1900978 w 1904969"/>
                <a:gd name="connsiteY4" fmla="*/ 428625 h 721519"/>
                <a:gd name="connsiteX5" fmla="*/ 1904969 w 1904969"/>
                <a:gd name="connsiteY5" fmla="*/ 719060 h 721519"/>
                <a:gd name="connsiteX6" fmla="*/ 981816 w 1904969"/>
                <a:gd name="connsiteY6" fmla="*/ 721519 h 721519"/>
                <a:gd name="connsiteX7" fmla="*/ 0 w 1904969"/>
                <a:gd name="connsiteY7" fmla="*/ 719060 h 721519"/>
                <a:gd name="connsiteX8" fmla="*/ 0 w 1904969"/>
                <a:gd name="connsiteY8" fmla="*/ 1051 h 721519"/>
                <a:gd name="connsiteX0" fmla="*/ 576 w 1905545"/>
                <a:gd name="connsiteY0" fmla="*/ 1051 h 721519"/>
                <a:gd name="connsiteX1" fmla="*/ 1611042 w 1905545"/>
                <a:gd name="connsiteY1" fmla="*/ 0 h 721519"/>
                <a:gd name="connsiteX2" fmla="*/ 1905545 w 1905545"/>
                <a:gd name="connsiteY2" fmla="*/ 1051 h 721519"/>
                <a:gd name="connsiteX3" fmla="*/ 1903936 w 1905545"/>
                <a:gd name="connsiteY3" fmla="*/ 88106 h 721519"/>
                <a:gd name="connsiteX4" fmla="*/ 1901554 w 1905545"/>
                <a:gd name="connsiteY4" fmla="*/ 428625 h 721519"/>
                <a:gd name="connsiteX5" fmla="*/ 1905545 w 1905545"/>
                <a:gd name="connsiteY5" fmla="*/ 719060 h 721519"/>
                <a:gd name="connsiteX6" fmla="*/ 982392 w 1905545"/>
                <a:gd name="connsiteY6" fmla="*/ 721519 h 721519"/>
                <a:gd name="connsiteX7" fmla="*/ 576 w 1905545"/>
                <a:gd name="connsiteY7" fmla="*/ 719060 h 721519"/>
                <a:gd name="connsiteX8" fmla="*/ 0 w 1905545"/>
                <a:gd name="connsiteY8" fmla="*/ 93715 h 721519"/>
                <a:gd name="connsiteX9" fmla="*/ 576 w 1905545"/>
                <a:gd name="connsiteY9" fmla="*/ 1051 h 721519"/>
                <a:gd name="connsiteX0" fmla="*/ 0 w 1904969"/>
                <a:gd name="connsiteY0" fmla="*/ 1051 h 721519"/>
                <a:gd name="connsiteX1" fmla="*/ 1610466 w 1904969"/>
                <a:gd name="connsiteY1" fmla="*/ 0 h 721519"/>
                <a:gd name="connsiteX2" fmla="*/ 1904969 w 1904969"/>
                <a:gd name="connsiteY2" fmla="*/ 1051 h 721519"/>
                <a:gd name="connsiteX3" fmla="*/ 1903360 w 1904969"/>
                <a:gd name="connsiteY3" fmla="*/ 88106 h 721519"/>
                <a:gd name="connsiteX4" fmla="*/ 1900978 w 1904969"/>
                <a:gd name="connsiteY4" fmla="*/ 428625 h 721519"/>
                <a:gd name="connsiteX5" fmla="*/ 1904969 w 1904969"/>
                <a:gd name="connsiteY5" fmla="*/ 719060 h 721519"/>
                <a:gd name="connsiteX6" fmla="*/ 981816 w 1904969"/>
                <a:gd name="connsiteY6" fmla="*/ 721519 h 721519"/>
                <a:gd name="connsiteX7" fmla="*/ 0 w 1904969"/>
                <a:gd name="connsiteY7" fmla="*/ 719060 h 721519"/>
                <a:gd name="connsiteX8" fmla="*/ 0 w 1904969"/>
                <a:gd name="connsiteY8" fmla="*/ 1051 h 721519"/>
                <a:gd name="connsiteX0" fmla="*/ 576 w 1905545"/>
                <a:gd name="connsiteY0" fmla="*/ 1051 h 721519"/>
                <a:gd name="connsiteX1" fmla="*/ 1611042 w 1905545"/>
                <a:gd name="connsiteY1" fmla="*/ 0 h 721519"/>
                <a:gd name="connsiteX2" fmla="*/ 1905545 w 1905545"/>
                <a:gd name="connsiteY2" fmla="*/ 1051 h 721519"/>
                <a:gd name="connsiteX3" fmla="*/ 1903936 w 1905545"/>
                <a:gd name="connsiteY3" fmla="*/ 88106 h 721519"/>
                <a:gd name="connsiteX4" fmla="*/ 1901554 w 1905545"/>
                <a:gd name="connsiteY4" fmla="*/ 428625 h 721519"/>
                <a:gd name="connsiteX5" fmla="*/ 1905545 w 1905545"/>
                <a:gd name="connsiteY5" fmla="*/ 719060 h 721519"/>
                <a:gd name="connsiteX6" fmla="*/ 982392 w 1905545"/>
                <a:gd name="connsiteY6" fmla="*/ 721519 h 721519"/>
                <a:gd name="connsiteX7" fmla="*/ 576 w 1905545"/>
                <a:gd name="connsiteY7" fmla="*/ 719060 h 721519"/>
                <a:gd name="connsiteX8" fmla="*/ 0 w 1905545"/>
                <a:gd name="connsiteY8" fmla="*/ 93715 h 721519"/>
                <a:gd name="connsiteX9" fmla="*/ 576 w 1905545"/>
                <a:gd name="connsiteY9" fmla="*/ 1051 h 721519"/>
                <a:gd name="connsiteX0" fmla="*/ 2958 w 1907927"/>
                <a:gd name="connsiteY0" fmla="*/ 1051 h 721519"/>
                <a:gd name="connsiteX1" fmla="*/ 1613424 w 1907927"/>
                <a:gd name="connsiteY1" fmla="*/ 0 h 721519"/>
                <a:gd name="connsiteX2" fmla="*/ 1907927 w 1907927"/>
                <a:gd name="connsiteY2" fmla="*/ 1051 h 721519"/>
                <a:gd name="connsiteX3" fmla="*/ 1906318 w 1907927"/>
                <a:gd name="connsiteY3" fmla="*/ 88106 h 721519"/>
                <a:gd name="connsiteX4" fmla="*/ 1903936 w 1907927"/>
                <a:gd name="connsiteY4" fmla="*/ 428625 h 721519"/>
                <a:gd name="connsiteX5" fmla="*/ 1907927 w 1907927"/>
                <a:gd name="connsiteY5" fmla="*/ 719060 h 721519"/>
                <a:gd name="connsiteX6" fmla="*/ 984774 w 1907927"/>
                <a:gd name="connsiteY6" fmla="*/ 721519 h 721519"/>
                <a:gd name="connsiteX7" fmla="*/ 2958 w 1907927"/>
                <a:gd name="connsiteY7" fmla="*/ 719060 h 721519"/>
                <a:gd name="connsiteX8" fmla="*/ 0 w 1907927"/>
                <a:gd name="connsiteY8" fmla="*/ 236590 h 721519"/>
                <a:gd name="connsiteX9" fmla="*/ 2382 w 1907927"/>
                <a:gd name="connsiteY9" fmla="*/ 93715 h 721519"/>
                <a:gd name="connsiteX10" fmla="*/ 2958 w 1907927"/>
                <a:gd name="connsiteY10" fmla="*/ 1051 h 721519"/>
                <a:gd name="connsiteX0" fmla="*/ 2958 w 1907927"/>
                <a:gd name="connsiteY0" fmla="*/ 1051 h 721519"/>
                <a:gd name="connsiteX1" fmla="*/ 1613424 w 1907927"/>
                <a:gd name="connsiteY1" fmla="*/ 0 h 721519"/>
                <a:gd name="connsiteX2" fmla="*/ 1907927 w 1907927"/>
                <a:gd name="connsiteY2" fmla="*/ 1051 h 721519"/>
                <a:gd name="connsiteX3" fmla="*/ 1906318 w 1907927"/>
                <a:gd name="connsiteY3" fmla="*/ 88106 h 721519"/>
                <a:gd name="connsiteX4" fmla="*/ 1903936 w 1907927"/>
                <a:gd name="connsiteY4" fmla="*/ 428625 h 721519"/>
                <a:gd name="connsiteX5" fmla="*/ 1907927 w 1907927"/>
                <a:gd name="connsiteY5" fmla="*/ 719060 h 721519"/>
                <a:gd name="connsiteX6" fmla="*/ 984774 w 1907927"/>
                <a:gd name="connsiteY6" fmla="*/ 721519 h 721519"/>
                <a:gd name="connsiteX7" fmla="*/ 2958 w 1907927"/>
                <a:gd name="connsiteY7" fmla="*/ 719060 h 721519"/>
                <a:gd name="connsiteX8" fmla="*/ 2382 w 1907927"/>
                <a:gd name="connsiteY8" fmla="*/ 338984 h 721519"/>
                <a:gd name="connsiteX9" fmla="*/ 0 w 1907927"/>
                <a:gd name="connsiteY9" fmla="*/ 236590 h 721519"/>
                <a:gd name="connsiteX10" fmla="*/ 2382 w 1907927"/>
                <a:gd name="connsiteY10" fmla="*/ 93715 h 721519"/>
                <a:gd name="connsiteX11" fmla="*/ 2958 w 1907927"/>
                <a:gd name="connsiteY11" fmla="*/ 1051 h 721519"/>
                <a:gd name="connsiteX0" fmla="*/ 2958 w 1907927"/>
                <a:gd name="connsiteY0" fmla="*/ 1051 h 721519"/>
                <a:gd name="connsiteX1" fmla="*/ 1613424 w 1907927"/>
                <a:gd name="connsiteY1" fmla="*/ 0 h 721519"/>
                <a:gd name="connsiteX2" fmla="*/ 1907927 w 1907927"/>
                <a:gd name="connsiteY2" fmla="*/ 1051 h 721519"/>
                <a:gd name="connsiteX3" fmla="*/ 1906318 w 1907927"/>
                <a:gd name="connsiteY3" fmla="*/ 88106 h 721519"/>
                <a:gd name="connsiteX4" fmla="*/ 1903936 w 1907927"/>
                <a:gd name="connsiteY4" fmla="*/ 428625 h 721519"/>
                <a:gd name="connsiteX5" fmla="*/ 1907927 w 1907927"/>
                <a:gd name="connsiteY5" fmla="*/ 719060 h 721519"/>
                <a:gd name="connsiteX6" fmla="*/ 984774 w 1907927"/>
                <a:gd name="connsiteY6" fmla="*/ 721519 h 721519"/>
                <a:gd name="connsiteX7" fmla="*/ 2958 w 1907927"/>
                <a:gd name="connsiteY7" fmla="*/ 719060 h 721519"/>
                <a:gd name="connsiteX8" fmla="*/ 0 w 1907927"/>
                <a:gd name="connsiteY8" fmla="*/ 424709 h 721519"/>
                <a:gd name="connsiteX9" fmla="*/ 2382 w 1907927"/>
                <a:gd name="connsiteY9" fmla="*/ 338984 h 721519"/>
                <a:gd name="connsiteX10" fmla="*/ 0 w 1907927"/>
                <a:gd name="connsiteY10" fmla="*/ 236590 h 721519"/>
                <a:gd name="connsiteX11" fmla="*/ 2382 w 1907927"/>
                <a:gd name="connsiteY11" fmla="*/ 93715 h 721519"/>
                <a:gd name="connsiteX12" fmla="*/ 2958 w 1907927"/>
                <a:gd name="connsiteY12" fmla="*/ 1051 h 721519"/>
                <a:gd name="connsiteX0" fmla="*/ 3007 w 1907976"/>
                <a:gd name="connsiteY0" fmla="*/ 1051 h 721519"/>
                <a:gd name="connsiteX1" fmla="*/ 1613473 w 1907976"/>
                <a:gd name="connsiteY1" fmla="*/ 0 h 721519"/>
                <a:gd name="connsiteX2" fmla="*/ 1907976 w 1907976"/>
                <a:gd name="connsiteY2" fmla="*/ 1051 h 721519"/>
                <a:gd name="connsiteX3" fmla="*/ 1906367 w 1907976"/>
                <a:gd name="connsiteY3" fmla="*/ 88106 h 721519"/>
                <a:gd name="connsiteX4" fmla="*/ 1903985 w 1907976"/>
                <a:gd name="connsiteY4" fmla="*/ 428625 h 721519"/>
                <a:gd name="connsiteX5" fmla="*/ 1907976 w 1907976"/>
                <a:gd name="connsiteY5" fmla="*/ 719060 h 721519"/>
                <a:gd name="connsiteX6" fmla="*/ 984823 w 1907976"/>
                <a:gd name="connsiteY6" fmla="*/ 721519 h 721519"/>
                <a:gd name="connsiteX7" fmla="*/ 3007 w 1907976"/>
                <a:gd name="connsiteY7" fmla="*/ 719060 h 721519"/>
                <a:gd name="connsiteX8" fmla="*/ 49 w 1907976"/>
                <a:gd name="connsiteY8" fmla="*/ 424709 h 721519"/>
                <a:gd name="connsiteX9" fmla="*/ 2431 w 1907976"/>
                <a:gd name="connsiteY9" fmla="*/ 338984 h 721519"/>
                <a:gd name="connsiteX10" fmla="*/ 49 w 1907976"/>
                <a:gd name="connsiteY10" fmla="*/ 236590 h 721519"/>
                <a:gd name="connsiteX11" fmla="*/ 2431 w 1907976"/>
                <a:gd name="connsiteY11" fmla="*/ 93715 h 721519"/>
                <a:gd name="connsiteX12" fmla="*/ 3007 w 1907976"/>
                <a:gd name="connsiteY12" fmla="*/ 1051 h 721519"/>
                <a:gd name="connsiteX0" fmla="*/ 2958 w 1907927"/>
                <a:gd name="connsiteY0" fmla="*/ 1051 h 722576"/>
                <a:gd name="connsiteX1" fmla="*/ 1613424 w 1907927"/>
                <a:gd name="connsiteY1" fmla="*/ 0 h 722576"/>
                <a:gd name="connsiteX2" fmla="*/ 1907927 w 1907927"/>
                <a:gd name="connsiteY2" fmla="*/ 1051 h 722576"/>
                <a:gd name="connsiteX3" fmla="*/ 1906318 w 1907927"/>
                <a:gd name="connsiteY3" fmla="*/ 88106 h 722576"/>
                <a:gd name="connsiteX4" fmla="*/ 1903936 w 1907927"/>
                <a:gd name="connsiteY4" fmla="*/ 428625 h 722576"/>
                <a:gd name="connsiteX5" fmla="*/ 1907927 w 1907927"/>
                <a:gd name="connsiteY5" fmla="*/ 719060 h 722576"/>
                <a:gd name="connsiteX6" fmla="*/ 984774 w 1907927"/>
                <a:gd name="connsiteY6" fmla="*/ 721519 h 722576"/>
                <a:gd name="connsiteX7" fmla="*/ 2958 w 1907927"/>
                <a:gd name="connsiteY7" fmla="*/ 719060 h 722576"/>
                <a:gd name="connsiteX8" fmla="*/ 4763 w 1907927"/>
                <a:gd name="connsiteY8" fmla="*/ 600921 h 722576"/>
                <a:gd name="connsiteX9" fmla="*/ 2382 w 1907927"/>
                <a:gd name="connsiteY9" fmla="*/ 338984 h 722576"/>
                <a:gd name="connsiteX10" fmla="*/ 0 w 1907927"/>
                <a:gd name="connsiteY10" fmla="*/ 236590 h 722576"/>
                <a:gd name="connsiteX11" fmla="*/ 2382 w 1907927"/>
                <a:gd name="connsiteY11" fmla="*/ 93715 h 722576"/>
                <a:gd name="connsiteX12" fmla="*/ 2958 w 1907927"/>
                <a:gd name="connsiteY12" fmla="*/ 1051 h 722576"/>
                <a:gd name="connsiteX0" fmla="*/ 718 w 1905687"/>
                <a:gd name="connsiteY0" fmla="*/ 1051 h 722576"/>
                <a:gd name="connsiteX1" fmla="*/ 1611184 w 1905687"/>
                <a:gd name="connsiteY1" fmla="*/ 0 h 722576"/>
                <a:gd name="connsiteX2" fmla="*/ 1905687 w 1905687"/>
                <a:gd name="connsiteY2" fmla="*/ 1051 h 722576"/>
                <a:gd name="connsiteX3" fmla="*/ 1904078 w 1905687"/>
                <a:gd name="connsiteY3" fmla="*/ 88106 h 722576"/>
                <a:gd name="connsiteX4" fmla="*/ 1901696 w 1905687"/>
                <a:gd name="connsiteY4" fmla="*/ 428625 h 722576"/>
                <a:gd name="connsiteX5" fmla="*/ 1905687 w 1905687"/>
                <a:gd name="connsiteY5" fmla="*/ 719060 h 722576"/>
                <a:gd name="connsiteX6" fmla="*/ 982534 w 1905687"/>
                <a:gd name="connsiteY6" fmla="*/ 721519 h 722576"/>
                <a:gd name="connsiteX7" fmla="*/ 718 w 1905687"/>
                <a:gd name="connsiteY7" fmla="*/ 719060 h 722576"/>
                <a:gd name="connsiteX8" fmla="*/ 2523 w 1905687"/>
                <a:gd name="connsiteY8" fmla="*/ 600921 h 722576"/>
                <a:gd name="connsiteX9" fmla="*/ 142 w 1905687"/>
                <a:gd name="connsiteY9" fmla="*/ 338984 h 722576"/>
                <a:gd name="connsiteX10" fmla="*/ 142 w 1905687"/>
                <a:gd name="connsiteY10" fmla="*/ 241353 h 722576"/>
                <a:gd name="connsiteX11" fmla="*/ 142 w 1905687"/>
                <a:gd name="connsiteY11" fmla="*/ 93715 h 722576"/>
                <a:gd name="connsiteX12" fmla="*/ 718 w 1905687"/>
                <a:gd name="connsiteY12" fmla="*/ 1051 h 722576"/>
                <a:gd name="connsiteX0" fmla="*/ 718 w 1905687"/>
                <a:gd name="connsiteY0" fmla="*/ 1051 h 722576"/>
                <a:gd name="connsiteX1" fmla="*/ 1611184 w 1905687"/>
                <a:gd name="connsiteY1" fmla="*/ 0 h 722576"/>
                <a:gd name="connsiteX2" fmla="*/ 1905687 w 1905687"/>
                <a:gd name="connsiteY2" fmla="*/ 1051 h 722576"/>
                <a:gd name="connsiteX3" fmla="*/ 1904078 w 1905687"/>
                <a:gd name="connsiteY3" fmla="*/ 143357 h 722576"/>
                <a:gd name="connsiteX4" fmla="*/ 1901696 w 1905687"/>
                <a:gd name="connsiteY4" fmla="*/ 428625 h 722576"/>
                <a:gd name="connsiteX5" fmla="*/ 1905687 w 1905687"/>
                <a:gd name="connsiteY5" fmla="*/ 719060 h 722576"/>
                <a:gd name="connsiteX6" fmla="*/ 982534 w 1905687"/>
                <a:gd name="connsiteY6" fmla="*/ 721519 h 722576"/>
                <a:gd name="connsiteX7" fmla="*/ 718 w 1905687"/>
                <a:gd name="connsiteY7" fmla="*/ 719060 h 722576"/>
                <a:gd name="connsiteX8" fmla="*/ 2523 w 1905687"/>
                <a:gd name="connsiteY8" fmla="*/ 600921 h 722576"/>
                <a:gd name="connsiteX9" fmla="*/ 142 w 1905687"/>
                <a:gd name="connsiteY9" fmla="*/ 338984 h 722576"/>
                <a:gd name="connsiteX10" fmla="*/ 142 w 1905687"/>
                <a:gd name="connsiteY10" fmla="*/ 241353 h 722576"/>
                <a:gd name="connsiteX11" fmla="*/ 142 w 1905687"/>
                <a:gd name="connsiteY11" fmla="*/ 93715 h 722576"/>
                <a:gd name="connsiteX12" fmla="*/ 718 w 1905687"/>
                <a:gd name="connsiteY12" fmla="*/ 1051 h 722576"/>
                <a:gd name="connsiteX0" fmla="*/ 718 w 1905687"/>
                <a:gd name="connsiteY0" fmla="*/ 1051 h 722576"/>
                <a:gd name="connsiteX1" fmla="*/ 1611184 w 1905687"/>
                <a:gd name="connsiteY1" fmla="*/ 0 h 722576"/>
                <a:gd name="connsiteX2" fmla="*/ 1905687 w 1905687"/>
                <a:gd name="connsiteY2" fmla="*/ 1051 h 722576"/>
                <a:gd name="connsiteX3" fmla="*/ 1904078 w 1905687"/>
                <a:gd name="connsiteY3" fmla="*/ 160239 h 722576"/>
                <a:gd name="connsiteX4" fmla="*/ 1901696 w 1905687"/>
                <a:gd name="connsiteY4" fmla="*/ 428625 h 722576"/>
                <a:gd name="connsiteX5" fmla="*/ 1905687 w 1905687"/>
                <a:gd name="connsiteY5" fmla="*/ 719060 h 722576"/>
                <a:gd name="connsiteX6" fmla="*/ 982534 w 1905687"/>
                <a:gd name="connsiteY6" fmla="*/ 721519 h 722576"/>
                <a:gd name="connsiteX7" fmla="*/ 718 w 1905687"/>
                <a:gd name="connsiteY7" fmla="*/ 719060 h 722576"/>
                <a:gd name="connsiteX8" fmla="*/ 2523 w 1905687"/>
                <a:gd name="connsiteY8" fmla="*/ 600921 h 722576"/>
                <a:gd name="connsiteX9" fmla="*/ 142 w 1905687"/>
                <a:gd name="connsiteY9" fmla="*/ 338984 h 722576"/>
                <a:gd name="connsiteX10" fmla="*/ 142 w 1905687"/>
                <a:gd name="connsiteY10" fmla="*/ 241353 h 722576"/>
                <a:gd name="connsiteX11" fmla="*/ 142 w 1905687"/>
                <a:gd name="connsiteY11" fmla="*/ 93715 h 722576"/>
                <a:gd name="connsiteX12" fmla="*/ 718 w 1905687"/>
                <a:gd name="connsiteY12" fmla="*/ 1051 h 722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05687" h="722576">
                  <a:moveTo>
                    <a:pt x="718" y="1051"/>
                  </a:moveTo>
                  <a:lnTo>
                    <a:pt x="1611184" y="0"/>
                  </a:lnTo>
                  <a:lnTo>
                    <a:pt x="1905687" y="1051"/>
                  </a:lnTo>
                  <a:cubicBezTo>
                    <a:pt x="1905151" y="30069"/>
                    <a:pt x="1904614" y="131221"/>
                    <a:pt x="1904078" y="160239"/>
                  </a:cubicBezTo>
                  <a:cubicBezTo>
                    <a:pt x="1903413" y="231501"/>
                    <a:pt x="1901428" y="323466"/>
                    <a:pt x="1901696" y="428625"/>
                  </a:cubicBezTo>
                  <a:cubicBezTo>
                    <a:pt x="1903026" y="525437"/>
                    <a:pt x="1904357" y="622248"/>
                    <a:pt x="1905687" y="719060"/>
                  </a:cubicBezTo>
                  <a:lnTo>
                    <a:pt x="982534" y="721519"/>
                  </a:lnTo>
                  <a:lnTo>
                    <a:pt x="718" y="719060"/>
                  </a:lnTo>
                  <a:cubicBezTo>
                    <a:pt x="-268" y="620943"/>
                    <a:pt x="5890" y="851438"/>
                    <a:pt x="2523" y="600921"/>
                  </a:cubicBezTo>
                  <a:cubicBezTo>
                    <a:pt x="2139" y="572338"/>
                    <a:pt x="-652" y="367559"/>
                    <a:pt x="142" y="338984"/>
                  </a:cubicBezTo>
                  <a:lnTo>
                    <a:pt x="142" y="241353"/>
                  </a:lnTo>
                  <a:lnTo>
                    <a:pt x="142" y="93715"/>
                  </a:lnTo>
                  <a:lnTo>
                    <a:pt x="718" y="1051"/>
                  </a:lnTo>
                  <a:close/>
                </a:path>
              </a:pathLst>
            </a:custGeom>
            <a:ln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lIns="0" rIns="0" rtlCol="0" anchor="ctr" anchorCtr="1"/>
            <a:lstStyle/>
            <a:p>
              <a:pPr algn="ctr">
                <a:lnSpc>
                  <a:spcPts val="2000"/>
                </a:lnSpc>
              </a:pPr>
              <a:r>
                <a:rPr lang="en-US" sz="2000" dirty="0">
                  <a:solidFill>
                    <a:prstClr val="black"/>
                  </a:solidFill>
                </a:rPr>
                <a:t>Metadata Management</a:t>
              </a:r>
            </a:p>
            <a:p>
              <a:pPr algn="ctr">
                <a:lnSpc>
                  <a:spcPts val="2000"/>
                </a:lnSpc>
              </a:pPr>
              <a:r>
                <a:rPr lang="en-US" sz="2000" dirty="0">
                  <a:solidFill>
                    <a:prstClr val="black"/>
                  </a:solidFill>
                </a:rPr>
                <a:t>WIS-compliant Web Portal</a:t>
              </a:r>
            </a:p>
            <a:p>
              <a:pPr algn="ctr">
                <a:lnSpc>
                  <a:spcPts val="2000"/>
                </a:lnSpc>
              </a:pPr>
              <a:r>
                <a:rPr lang="en-US" sz="2000" dirty="0">
                  <a:solidFill>
                    <a:prstClr val="black"/>
                  </a:solidFill>
                </a:rPr>
                <a:t>Data and products search and </a:t>
              </a:r>
              <a:r>
                <a:rPr lang="en-US" sz="2000" dirty="0" smtClean="0">
                  <a:solidFill>
                    <a:prstClr val="black"/>
                  </a:solidFill>
                </a:rPr>
                <a:t>retrieval</a:t>
              </a:r>
            </a:p>
            <a:p>
              <a:pPr algn="ctr">
                <a:lnSpc>
                  <a:spcPts val="2000"/>
                </a:lnSpc>
              </a:pPr>
              <a:endParaRPr lang="en-US" sz="2000" dirty="0">
                <a:solidFill>
                  <a:prstClr val="black"/>
                </a:solidFill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72427" y="1443423"/>
              <a:ext cx="2511189" cy="455447"/>
            </a:xfrm>
            <a:custGeom>
              <a:avLst/>
              <a:gdLst>
                <a:gd name="connsiteX0" fmla="*/ 0 w 2160240"/>
                <a:gd name="connsiteY0" fmla="*/ 0 h 461665"/>
                <a:gd name="connsiteX1" fmla="*/ 2160240 w 2160240"/>
                <a:gd name="connsiteY1" fmla="*/ 0 h 461665"/>
                <a:gd name="connsiteX2" fmla="*/ 2160240 w 2160240"/>
                <a:gd name="connsiteY2" fmla="*/ 461665 h 461665"/>
                <a:gd name="connsiteX3" fmla="*/ 0 w 2160240"/>
                <a:gd name="connsiteY3" fmla="*/ 461665 h 461665"/>
                <a:gd name="connsiteX4" fmla="*/ 0 w 2160240"/>
                <a:gd name="connsiteY4" fmla="*/ 0 h 461665"/>
                <a:gd name="connsiteX0" fmla="*/ 0 w 2160240"/>
                <a:gd name="connsiteY0" fmla="*/ 0 h 461665"/>
                <a:gd name="connsiteX1" fmla="*/ 1943572 w 2160240"/>
                <a:gd name="connsiteY1" fmla="*/ 367 h 461665"/>
                <a:gd name="connsiteX2" fmla="*/ 2160240 w 2160240"/>
                <a:gd name="connsiteY2" fmla="*/ 0 h 461665"/>
                <a:gd name="connsiteX3" fmla="*/ 2160240 w 2160240"/>
                <a:gd name="connsiteY3" fmla="*/ 461665 h 461665"/>
                <a:gd name="connsiteX4" fmla="*/ 0 w 2160240"/>
                <a:gd name="connsiteY4" fmla="*/ 461665 h 461665"/>
                <a:gd name="connsiteX5" fmla="*/ 0 w 2160240"/>
                <a:gd name="connsiteY5" fmla="*/ 0 h 461665"/>
                <a:gd name="connsiteX0" fmla="*/ 0 w 2160240"/>
                <a:gd name="connsiteY0" fmla="*/ 0 h 461665"/>
                <a:gd name="connsiteX1" fmla="*/ 1943572 w 2160240"/>
                <a:gd name="connsiteY1" fmla="*/ 367 h 461665"/>
                <a:gd name="connsiteX2" fmla="*/ 2160240 w 2160240"/>
                <a:gd name="connsiteY2" fmla="*/ 0 h 461665"/>
                <a:gd name="connsiteX3" fmla="*/ 2160240 w 2160240"/>
                <a:gd name="connsiteY3" fmla="*/ 461665 h 461665"/>
                <a:gd name="connsiteX4" fmla="*/ 0 w 2160240"/>
                <a:gd name="connsiteY4" fmla="*/ 461665 h 461665"/>
                <a:gd name="connsiteX5" fmla="*/ 1266 w 2160240"/>
                <a:gd name="connsiteY5" fmla="*/ 224998 h 461665"/>
                <a:gd name="connsiteX6" fmla="*/ 0 w 2160240"/>
                <a:gd name="connsiteY6" fmla="*/ 0 h 4616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60240" h="461665">
                  <a:moveTo>
                    <a:pt x="0" y="0"/>
                  </a:moveTo>
                  <a:lnTo>
                    <a:pt x="1943572" y="367"/>
                  </a:lnTo>
                  <a:lnTo>
                    <a:pt x="2160240" y="0"/>
                  </a:lnTo>
                  <a:lnTo>
                    <a:pt x="2160240" y="461665"/>
                  </a:lnTo>
                  <a:lnTo>
                    <a:pt x="0" y="461665"/>
                  </a:lnTo>
                  <a:lnTo>
                    <a:pt x="1266" y="224998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005800"/>
                </a:gs>
                <a:gs pos="100000">
                  <a:srgbClr val="00BC58"/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0" rIns="0" rtlCol="0" anchor="ctr" anchorCtr="0">
              <a:noAutofit/>
            </a:bodyPr>
            <a:lstStyle/>
            <a:p>
              <a:pPr algn="ctr"/>
              <a:r>
                <a:rPr lang="en-GB" sz="2400" b="1" dirty="0" smtClean="0">
                  <a:solidFill>
                    <a:prstClr val="white"/>
                  </a:solidFill>
                </a:rPr>
                <a:t>MESSIR-WIS</a:t>
              </a:r>
              <a:endParaRPr lang="en-GB" sz="24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5917230" y="4482785"/>
            <a:ext cx="916598" cy="30777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1400" dirty="0" smtClean="0">
                <a:solidFill>
                  <a:prstClr val="black"/>
                </a:solidFill>
              </a:rPr>
              <a:t>Catalogue</a:t>
            </a:r>
            <a:endParaRPr lang="en-GB" sz="1400" dirty="0">
              <a:solidFill>
                <a:prstClr val="black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3276600" y="6172200"/>
            <a:ext cx="2362201" cy="58477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200" dirty="0" smtClean="0">
                <a:solidFill>
                  <a:prstClr val="black"/>
                </a:solidFill>
              </a:rPr>
              <a:t>WIS users</a:t>
            </a:r>
            <a:endParaRPr lang="en-US" sz="3200" dirty="0">
              <a:solidFill>
                <a:prstClr val="black"/>
              </a:solidFill>
            </a:endParaRPr>
          </a:p>
        </p:txBody>
      </p:sp>
      <p:grpSp>
        <p:nvGrpSpPr>
          <p:cNvPr id="9" name="Group 52"/>
          <p:cNvGrpSpPr/>
          <p:nvPr/>
        </p:nvGrpSpPr>
        <p:grpSpPr>
          <a:xfrm>
            <a:off x="5422743" y="6172200"/>
            <a:ext cx="444657" cy="602811"/>
            <a:chOff x="6564277" y="3921699"/>
            <a:chExt cx="499268" cy="676846"/>
          </a:xfrm>
        </p:grpSpPr>
        <p:grpSp>
          <p:nvGrpSpPr>
            <p:cNvPr id="10" name="Group 351"/>
            <p:cNvGrpSpPr/>
            <p:nvPr/>
          </p:nvGrpSpPr>
          <p:grpSpPr>
            <a:xfrm>
              <a:off x="6651933" y="3921699"/>
              <a:ext cx="411612" cy="592925"/>
              <a:chOff x="6651932" y="3686969"/>
              <a:chExt cx="574563" cy="827655"/>
            </a:xfrm>
          </p:grpSpPr>
          <p:pic>
            <p:nvPicPr>
              <p:cNvPr id="57" name="Picture 16"/>
              <p:cNvPicPr>
                <a:picLocks noChangeAspect="1" noChangeArrowheads="1"/>
              </p:cNvPicPr>
              <p:nvPr/>
            </p:nvPicPr>
            <p:blipFill>
              <a:blip r:embed="rId2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lum bright="-32000" contrast="24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84631" y="4058629"/>
                <a:ext cx="541864" cy="45599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64" name="Picture 2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lum bright="-32000" contrast="24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6651932" y="3686969"/>
                <a:ext cx="554169" cy="71222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pic>
          <p:nvPicPr>
            <p:cNvPr id="56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-32000" contrast="24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64277" y="4397983"/>
              <a:ext cx="288961" cy="2005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39942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657225"/>
            <a:ext cx="9144000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2800" b="1" dirty="0" smtClean="0">
                <a:solidFill>
                  <a:srgbClr val="000000"/>
                </a:solidFill>
              </a:rPr>
              <a:t>MESSIR-WIS Strong Points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800" b="1" dirty="0" smtClean="0">
              <a:solidFill>
                <a:srgbClr val="000000"/>
              </a:solidFill>
            </a:endParaRPr>
          </a:p>
          <a:p>
            <a:pPr marL="542925" lvl="1" indent="-3619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GB" sz="2400" b="1" dirty="0" smtClean="0">
                <a:solidFill>
                  <a:srgbClr val="000000"/>
                </a:solidFill>
              </a:rPr>
              <a:t>Site proven solution </a:t>
            </a:r>
            <a:r>
              <a:rPr lang="en-GB" sz="2400" dirty="0" smtClean="0">
                <a:solidFill>
                  <a:srgbClr val="000000"/>
                </a:solidFill>
              </a:rPr>
              <a:t>: </a:t>
            </a:r>
            <a:r>
              <a:rPr lang="en-US" sz="2400" dirty="0">
                <a:solidFill>
                  <a:srgbClr val="000000"/>
                </a:solidFill>
              </a:rPr>
              <a:t>Site-proven and WMO-audited on several GISC / DCPC / NC </a:t>
            </a:r>
            <a:r>
              <a:rPr lang="en-US" sz="2400" dirty="0" smtClean="0">
                <a:solidFill>
                  <a:srgbClr val="000000"/>
                </a:solidFill>
              </a:rPr>
              <a:t>sites</a:t>
            </a:r>
            <a:endParaRPr lang="en-GB" sz="2400" dirty="0" smtClean="0">
              <a:solidFill>
                <a:srgbClr val="000000"/>
              </a:solidFill>
            </a:endParaRPr>
          </a:p>
          <a:p>
            <a:pPr marL="542925" lvl="1" indent="-3619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GB" sz="2400" b="1" dirty="0" smtClean="0">
                <a:solidFill>
                  <a:srgbClr val="000000"/>
                </a:solidFill>
              </a:rPr>
              <a:t>Easy installation and integration </a:t>
            </a:r>
            <a:r>
              <a:rPr lang="en-GB" sz="2400" dirty="0" smtClean="0">
                <a:solidFill>
                  <a:srgbClr val="000000"/>
                </a:solidFill>
              </a:rPr>
              <a:t>to existing systems and database</a:t>
            </a:r>
          </a:p>
          <a:p>
            <a:pPr marL="542925" lvl="1" indent="-3619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GB" sz="2400" b="1" dirty="0" smtClean="0">
                <a:solidFill>
                  <a:srgbClr val="000000"/>
                </a:solidFill>
              </a:rPr>
              <a:t>User-friendly</a:t>
            </a:r>
            <a:r>
              <a:rPr lang="en-GB" sz="2400" dirty="0" smtClean="0">
                <a:solidFill>
                  <a:srgbClr val="000000"/>
                </a:solidFill>
              </a:rPr>
              <a:t> graphical user interface for administration and operations</a:t>
            </a:r>
          </a:p>
          <a:p>
            <a:pPr marL="542925" lvl="1" indent="-3619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GB" sz="2400" b="1" dirty="0" smtClean="0">
                <a:solidFill>
                  <a:srgbClr val="000000"/>
                </a:solidFill>
              </a:rPr>
              <a:t>Publish your own products </a:t>
            </a:r>
            <a:r>
              <a:rPr lang="en-GB" sz="2400" dirty="0" smtClean="0">
                <a:solidFill>
                  <a:srgbClr val="000000"/>
                </a:solidFill>
              </a:rPr>
              <a:t>with</a:t>
            </a:r>
            <a:br>
              <a:rPr lang="en-GB" sz="2400" dirty="0" smtClean="0">
                <a:solidFill>
                  <a:srgbClr val="000000"/>
                </a:solidFill>
              </a:rPr>
            </a:br>
            <a:r>
              <a:rPr lang="en-GB" sz="2400" dirty="0" smtClean="0">
                <a:solidFill>
                  <a:srgbClr val="000000"/>
                </a:solidFill>
              </a:rPr>
              <a:t>few mouse clicks</a:t>
            </a:r>
          </a:p>
          <a:p>
            <a:pPr marL="542925" lvl="1" indent="-3619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GB" sz="2400" dirty="0" smtClean="0">
                <a:solidFill>
                  <a:srgbClr val="000000"/>
                </a:solidFill>
              </a:rPr>
              <a:t>Extensive </a:t>
            </a:r>
            <a:r>
              <a:rPr lang="en-GB" sz="2400" b="1" dirty="0" smtClean="0">
                <a:solidFill>
                  <a:srgbClr val="000000"/>
                </a:solidFill>
              </a:rPr>
              <a:t>COROBOR consultancy</a:t>
            </a:r>
            <a:br>
              <a:rPr lang="en-GB" sz="2400" b="1" dirty="0" smtClean="0">
                <a:solidFill>
                  <a:srgbClr val="000000"/>
                </a:solidFill>
              </a:rPr>
            </a:br>
            <a:r>
              <a:rPr lang="en-GB" sz="2400" b="1" dirty="0" smtClean="0">
                <a:solidFill>
                  <a:srgbClr val="000000"/>
                </a:solidFill>
              </a:rPr>
              <a:t>and training </a:t>
            </a:r>
            <a:r>
              <a:rPr lang="en-GB" sz="2400" dirty="0" smtClean="0">
                <a:solidFill>
                  <a:srgbClr val="000000"/>
                </a:solidFill>
              </a:rPr>
              <a:t>package, making the</a:t>
            </a:r>
            <a:br>
              <a:rPr lang="en-GB" sz="2400" dirty="0" smtClean="0">
                <a:solidFill>
                  <a:srgbClr val="000000"/>
                </a:solidFill>
              </a:rPr>
            </a:br>
            <a:r>
              <a:rPr lang="en-GB" sz="2400" dirty="0" smtClean="0">
                <a:solidFill>
                  <a:srgbClr val="000000"/>
                </a:solidFill>
              </a:rPr>
              <a:t>WIS easy and facilitating your </a:t>
            </a:r>
            <a:br>
              <a:rPr lang="en-GB" sz="2400" dirty="0" smtClean="0">
                <a:solidFill>
                  <a:srgbClr val="000000"/>
                </a:solidFill>
              </a:rPr>
            </a:br>
            <a:r>
              <a:rPr lang="en-GB" sz="2400" dirty="0" smtClean="0">
                <a:solidFill>
                  <a:srgbClr val="000000"/>
                </a:solidFill>
              </a:rPr>
              <a:t>integration to the </a:t>
            </a:r>
            <a:br>
              <a:rPr lang="en-GB" sz="2400" dirty="0" smtClean="0">
                <a:solidFill>
                  <a:srgbClr val="000000"/>
                </a:solidFill>
              </a:rPr>
            </a:br>
            <a:r>
              <a:rPr lang="en-GB" sz="2400" dirty="0" smtClean="0">
                <a:solidFill>
                  <a:srgbClr val="000000"/>
                </a:solidFill>
              </a:rPr>
              <a:t>WIS / WMO community</a:t>
            </a:r>
          </a:p>
          <a:p>
            <a:pPr marL="742950" lvl="1" indent="-2857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lang="en-GB" sz="2800" dirty="0">
              <a:solidFill>
                <a:srgbClr val="000000"/>
              </a:solidFill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48225" y="3565712"/>
            <a:ext cx="4170564" cy="2606487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6566460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762000"/>
            <a:ext cx="91440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 dirty="0">
                <a:solidFill>
                  <a:srgbClr val="000000"/>
                </a:solidFill>
              </a:rPr>
              <a:t>MESSIR-WIS associated </a:t>
            </a:r>
            <a:r>
              <a:rPr lang="en-US" sz="2800" b="1" dirty="0" smtClean="0">
                <a:solidFill>
                  <a:srgbClr val="000000"/>
                </a:solidFill>
              </a:rPr>
              <a:t>services</a:t>
            </a:r>
            <a:endParaRPr lang="en-US" sz="2800" b="1" dirty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 dirty="0">
              <a:solidFill>
                <a:srgbClr val="000000"/>
              </a:solidFill>
            </a:endParaRPr>
          </a:p>
          <a:p>
            <a:pPr marL="542925" lvl="1" indent="-3619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2800" dirty="0">
                <a:solidFill>
                  <a:srgbClr val="000000"/>
                </a:solidFill>
              </a:rPr>
              <a:t>Site delivery of </a:t>
            </a:r>
            <a:r>
              <a:rPr lang="en-US" sz="2800" b="1" dirty="0">
                <a:solidFill>
                  <a:srgbClr val="000000"/>
                </a:solidFill>
              </a:rPr>
              <a:t>turnkey solution </a:t>
            </a:r>
            <a:r>
              <a:rPr lang="en-US" sz="2800" dirty="0">
                <a:solidFill>
                  <a:srgbClr val="000000"/>
                </a:solidFill>
              </a:rPr>
              <a:t>including hardware, software and </a:t>
            </a:r>
            <a:r>
              <a:rPr lang="en-US" sz="2800" dirty="0" smtClean="0">
                <a:solidFill>
                  <a:srgbClr val="000000"/>
                </a:solidFill>
              </a:rPr>
              <a:t>services</a:t>
            </a:r>
            <a:endParaRPr lang="en-US" sz="2800" dirty="0">
              <a:solidFill>
                <a:srgbClr val="000000"/>
              </a:solidFill>
            </a:endParaRPr>
          </a:p>
          <a:p>
            <a:pPr marL="542925" lvl="1" indent="-3619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2800" b="1" dirty="0">
                <a:solidFill>
                  <a:srgbClr val="000000"/>
                </a:solidFill>
              </a:rPr>
              <a:t>Factory and onsite training </a:t>
            </a:r>
            <a:r>
              <a:rPr lang="en-US" sz="2800" dirty="0">
                <a:solidFill>
                  <a:srgbClr val="000000"/>
                </a:solidFill>
              </a:rPr>
              <a:t>of administrators and users</a:t>
            </a:r>
          </a:p>
          <a:p>
            <a:pPr marL="542925" lvl="1" indent="-3619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2800" b="1" dirty="0" smtClean="0">
                <a:solidFill>
                  <a:srgbClr val="000000"/>
                </a:solidFill>
              </a:rPr>
              <a:t>Consultancy services </a:t>
            </a:r>
            <a:r>
              <a:rPr lang="en-US" sz="2800" dirty="0" smtClean="0">
                <a:solidFill>
                  <a:srgbClr val="000000"/>
                </a:solidFill>
              </a:rPr>
              <a:t>for </a:t>
            </a:r>
            <a:r>
              <a:rPr lang="en-US" sz="2800" dirty="0">
                <a:solidFill>
                  <a:srgbClr val="000000"/>
                </a:solidFill>
              </a:rPr>
              <a:t>staff training, change management and </a:t>
            </a:r>
            <a:r>
              <a:rPr lang="en-US" sz="2800" b="1" dirty="0">
                <a:solidFill>
                  <a:srgbClr val="000000"/>
                </a:solidFill>
              </a:rPr>
              <a:t>capacity building </a:t>
            </a:r>
            <a:r>
              <a:rPr lang="en-US" sz="2800" dirty="0" smtClean="0">
                <a:solidFill>
                  <a:srgbClr val="000000"/>
                </a:solidFill>
              </a:rPr>
              <a:t>for </a:t>
            </a:r>
            <a:r>
              <a:rPr lang="en-US" sz="2800" dirty="0">
                <a:solidFill>
                  <a:srgbClr val="000000"/>
                </a:solidFill>
              </a:rPr>
              <a:t>the implementation of WIS </a:t>
            </a:r>
            <a:r>
              <a:rPr lang="en-US" sz="2800">
                <a:solidFill>
                  <a:srgbClr val="000000"/>
                </a:solidFill>
              </a:rPr>
              <a:t>at </a:t>
            </a:r>
            <a:r>
              <a:rPr lang="en-US" sz="2800" smtClean="0">
                <a:solidFill>
                  <a:srgbClr val="000000"/>
                </a:solidFill>
              </a:rPr>
              <a:t>regional </a:t>
            </a:r>
            <a:r>
              <a:rPr lang="en-US" sz="2800" dirty="0">
                <a:solidFill>
                  <a:srgbClr val="000000"/>
                </a:solidFill>
              </a:rPr>
              <a:t>and national level.</a:t>
            </a:r>
          </a:p>
          <a:p>
            <a:pPr marL="542925" lvl="1" indent="-3619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2800" dirty="0">
                <a:solidFill>
                  <a:srgbClr val="000000"/>
                </a:solidFill>
              </a:rPr>
              <a:t>Assistance for </a:t>
            </a:r>
            <a:r>
              <a:rPr lang="en-US" sz="2800" b="1" dirty="0">
                <a:solidFill>
                  <a:srgbClr val="000000"/>
                </a:solidFill>
              </a:rPr>
              <a:t>WMO Audit </a:t>
            </a:r>
            <a:r>
              <a:rPr lang="en-US" sz="2800" dirty="0">
                <a:solidFill>
                  <a:srgbClr val="000000"/>
                </a:solidFill>
              </a:rPr>
              <a:t>preparation and during WMO </a:t>
            </a:r>
            <a:r>
              <a:rPr lang="en-US" sz="2800" dirty="0" smtClean="0">
                <a:solidFill>
                  <a:srgbClr val="000000"/>
                </a:solidFill>
              </a:rPr>
              <a:t>audit</a:t>
            </a:r>
          </a:p>
          <a:p>
            <a:pPr marL="542925" lvl="1" indent="-3619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2800" b="1" dirty="0">
                <a:solidFill>
                  <a:srgbClr val="000000"/>
                </a:solidFill>
              </a:rPr>
              <a:t>Customization</a:t>
            </a:r>
            <a:r>
              <a:rPr lang="en-US" sz="2800" dirty="0">
                <a:solidFill>
                  <a:srgbClr val="000000"/>
                </a:solidFill>
              </a:rPr>
              <a:t> of web pages and graphical charter</a:t>
            </a:r>
          </a:p>
          <a:p>
            <a:pPr marL="542925" lvl="1" indent="-3619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0000"/>
                </a:solidFill>
              </a:rPr>
              <a:t>Maintenance </a:t>
            </a:r>
            <a:r>
              <a:rPr lang="en-US" sz="2800" dirty="0">
                <a:solidFill>
                  <a:srgbClr val="000000"/>
                </a:solidFill>
              </a:rPr>
              <a:t>and </a:t>
            </a:r>
            <a:r>
              <a:rPr lang="en-US" sz="2800" b="1" dirty="0">
                <a:solidFill>
                  <a:srgbClr val="000000"/>
                </a:solidFill>
              </a:rPr>
              <a:t>Long term support</a:t>
            </a:r>
          </a:p>
          <a:p>
            <a:pPr marL="542925" lvl="1" indent="-3619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2800" b="1" dirty="0">
                <a:solidFill>
                  <a:srgbClr val="000000"/>
                </a:solidFill>
              </a:rPr>
              <a:t>Hotline</a:t>
            </a:r>
          </a:p>
          <a:p>
            <a:pPr marL="742950" lvl="1" indent="-2857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lang="en-US" sz="2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7352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Presentation CORO">
  <a:themeElements>
    <a:clrScheme name="Presentation COR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D5F5D5"/>
        </a:solidFill>
        <a:ln w="9525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36" tIns="45719" rIns="91436" bIns="45719" numCol="1" anchor="ctr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D5F5D5"/>
        </a:solidFill>
        <a:ln w="9525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36" tIns="45719" rIns="91436" bIns="45719" numCol="1" anchor="ctr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Presentation COR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COR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 COR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COR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COR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COR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COR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333</Words>
  <Application>Microsoft Office PowerPoint</Application>
  <PresentationFormat>On-screen Show (4:3)</PresentationFormat>
  <Paragraphs>75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7" baseType="lpstr">
      <vt:lpstr>1_Presentation CORO</vt:lpstr>
      <vt:lpstr>5_Office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COROBOR - Erick NUWENDAM</dc:creator>
  <cp:lastModifiedBy>COROBOR - Erick NUWENDAM</cp:lastModifiedBy>
  <cp:revision>15</cp:revision>
  <dcterms:created xsi:type="dcterms:W3CDTF">2013-07-15T09:15:31Z</dcterms:created>
  <dcterms:modified xsi:type="dcterms:W3CDTF">2013-07-15T14:07:40Z</dcterms:modified>
</cp:coreProperties>
</file>