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59" r:id="rId3"/>
    <p:sldId id="404" r:id="rId4"/>
    <p:sldId id="408" r:id="rId5"/>
    <p:sldId id="453" r:id="rId6"/>
    <p:sldId id="454" r:id="rId7"/>
    <p:sldId id="455" r:id="rId8"/>
    <p:sldId id="457" r:id="rId9"/>
    <p:sldId id="458" r:id="rId10"/>
    <p:sldId id="459" r:id="rId11"/>
    <p:sldId id="461" r:id="rId12"/>
    <p:sldId id="460" r:id="rId13"/>
    <p:sldId id="462" r:id="rId14"/>
    <p:sldId id="463" r:id="rId15"/>
    <p:sldId id="464" r:id="rId16"/>
    <p:sldId id="465" r:id="rId17"/>
    <p:sldId id="466" r:id="rId18"/>
    <p:sldId id="468" r:id="rId19"/>
    <p:sldId id="471" r:id="rId20"/>
    <p:sldId id="469" r:id="rId21"/>
    <p:sldId id="472" r:id="rId22"/>
    <p:sldId id="473" r:id="rId23"/>
    <p:sldId id="474" r:id="rId24"/>
    <p:sldId id="475" r:id="rId25"/>
    <p:sldId id="479" r:id="rId26"/>
    <p:sldId id="476" r:id="rId27"/>
    <p:sldId id="477" r:id="rId2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DEAC7"/>
    <a:srgbClr val="FEF4EC"/>
    <a:srgbClr val="542A00"/>
    <a:srgbClr val="A2AFB8"/>
    <a:srgbClr val="00CC00"/>
    <a:srgbClr val="FF33CC"/>
    <a:srgbClr val="CCFFCC"/>
    <a:srgbClr val="99FF99"/>
    <a:srgbClr val="009644"/>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5" autoAdjust="0"/>
    <p:restoredTop sz="91756" autoAdjust="0"/>
  </p:normalViewPr>
  <p:slideViewPr>
    <p:cSldViewPr snapToGrid="0">
      <p:cViewPr>
        <p:scale>
          <a:sx n="70" d="100"/>
          <a:sy n="70" d="100"/>
        </p:scale>
        <p:origin x="-816" y="18"/>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C98CBB53-74FB-47EC-8CC5-08CE2A237307}" type="datetimeFigureOut">
              <a:rPr lang="en-GB"/>
              <a:pPr>
                <a:defRPr/>
              </a:pPr>
              <a:t>01/03/2013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FE083F56-8BE9-413C-8A27-18D92A0CD205}" type="slidenum">
              <a:rPr lang="en-GB"/>
              <a:pPr>
                <a:defRPr/>
              </a:pPr>
              <a:t>‹#›</a:t>
            </a:fld>
            <a:endParaRPr lang="en-GB"/>
          </a:p>
        </p:txBody>
      </p:sp>
    </p:spTree>
    <p:extLst>
      <p:ext uri="{BB962C8B-B14F-4D97-AF65-F5344CB8AC3E}">
        <p14:creationId xmlns="" xmlns:p14="http://schemas.microsoft.com/office/powerpoint/2010/main" val="292799139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opengis.net/def/nil/OGC/0/BelowDetectionRange"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a:t>
            </a:fld>
            <a:endParaRPr lang="en-GB"/>
          </a:p>
        </p:txBody>
      </p:sp>
    </p:spTree>
    <p:extLst>
      <p:ext uri="{BB962C8B-B14F-4D97-AF65-F5344CB8AC3E}">
        <p14:creationId xmlns="" xmlns:p14="http://schemas.microsoft.com/office/powerpoint/2010/main" val="2367996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3</a:t>
            </a:fld>
            <a:endParaRPr lang="en-GB"/>
          </a:p>
        </p:txBody>
      </p:sp>
    </p:spTree>
    <p:extLst>
      <p:ext uri="{BB962C8B-B14F-4D97-AF65-F5344CB8AC3E}">
        <p14:creationId xmlns="" xmlns:p14="http://schemas.microsoft.com/office/powerpoint/2010/main" val="2367996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4</a:t>
            </a:fld>
            <a:endParaRPr lang="en-GB"/>
          </a:p>
        </p:txBody>
      </p:sp>
    </p:spTree>
    <p:extLst>
      <p:ext uri="{BB962C8B-B14F-4D97-AF65-F5344CB8AC3E}">
        <p14:creationId xmlns="" xmlns:p14="http://schemas.microsoft.com/office/powerpoint/2010/main" val="2367996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5</a:t>
            </a:fld>
            <a:endParaRPr lang="en-GB"/>
          </a:p>
        </p:txBody>
      </p:sp>
    </p:spTree>
    <p:extLst>
      <p:ext uri="{BB962C8B-B14F-4D97-AF65-F5344CB8AC3E}">
        <p14:creationId xmlns="" xmlns:p14="http://schemas.microsoft.com/office/powerpoint/2010/main" val="2367996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smtClean="0">
                <a:solidFill>
                  <a:schemeClr val="tx1"/>
                </a:solidFill>
                <a:latin typeface="+mn-lt"/>
                <a:ea typeface="+mn-ea"/>
                <a:cs typeface="+mn-cs"/>
              </a:rPr>
              <a:t>Whilst the name of the model invokes a particular concept to meteorologists (e.g. ‘observation’, the measurement of physical phenomena with an instrument or sensor – disjoint from the concept of ‘forecast’) it is important to consider the semantics of the model. The class </a:t>
            </a:r>
            <a:r>
              <a:rPr lang="en-GB" sz="1200" b="0" i="0" u="none" strike="noStrike" kern="1200" baseline="0" dirty="0" err="1" smtClean="0">
                <a:solidFill>
                  <a:schemeClr val="tx1"/>
                </a:solidFill>
                <a:latin typeface="+mn-lt"/>
                <a:ea typeface="+mn-ea"/>
                <a:cs typeface="+mn-cs"/>
              </a:rPr>
              <a:t>OM_Observation</a:t>
            </a:r>
            <a:r>
              <a:rPr lang="en-GB" sz="1200" b="0" i="0" u="none" strike="noStrike" kern="1200" baseline="0" dirty="0" smtClean="0">
                <a:solidFill>
                  <a:schemeClr val="tx1"/>
                </a:solidFill>
                <a:latin typeface="+mn-lt"/>
                <a:ea typeface="+mn-ea"/>
                <a:cs typeface="+mn-cs"/>
              </a:rPr>
              <a:t> is defined as ‘an estimate of the value of some property of some Thing using some specified Process’. The process may be an instrument/sensor (directly) measuring some physical parameter or a numerical simulation predicting future values. Thus the ‘Observations and measurements’ conceptual model may be used to represent both observations and forecasts.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6</a:t>
            </a:fld>
            <a:endParaRPr lang="en-GB"/>
          </a:p>
        </p:txBody>
      </p:sp>
    </p:spTree>
    <p:extLst>
      <p:ext uri="{BB962C8B-B14F-4D97-AF65-F5344CB8AC3E}">
        <p14:creationId xmlns="" xmlns:p14="http://schemas.microsoft.com/office/powerpoint/2010/main" val="3707307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7</a:t>
            </a:fld>
            <a:endParaRPr lang="en-GB"/>
          </a:p>
        </p:txBody>
      </p:sp>
    </p:spTree>
    <p:extLst>
      <p:ext uri="{BB962C8B-B14F-4D97-AF65-F5344CB8AC3E}">
        <p14:creationId xmlns="" xmlns:p14="http://schemas.microsoft.com/office/powerpoint/2010/main" val="23679966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WMO METCE provides three specialised types of </a:t>
            </a:r>
            <a:r>
              <a:rPr lang="en-GB" dirty="0" err="1" smtClean="0"/>
              <a:t>OM_Observation</a:t>
            </a:r>
            <a:r>
              <a:rPr lang="en-GB" dirty="0" smtClean="0"/>
              <a:t>; each of which enforce the constraints that '</a:t>
            </a:r>
            <a:r>
              <a:rPr lang="en-GB" dirty="0" err="1" smtClean="0"/>
              <a:t>featureOfInterest</a:t>
            </a:r>
            <a:r>
              <a:rPr lang="en-GB" dirty="0" smtClean="0"/>
              <a:t>' shall refer to an entity of type </a:t>
            </a:r>
            <a:r>
              <a:rPr lang="en-GB" dirty="0" err="1" smtClean="0"/>
              <a:t>SF_SpatialSamplingFeature</a:t>
            </a:r>
            <a:r>
              <a:rPr lang="en-GB" dirty="0" smtClean="0"/>
              <a:t> (from ISO 19156), or subclass thereof, and 'procedure' shall refer to an entity of type Process (from WMO METCE), or subclass thereof.</a:t>
            </a:r>
          </a:p>
          <a:p>
            <a:pPr marL="171450" indent="-171450">
              <a:buFont typeface="Arial" pitchFamily="34" charset="0"/>
              <a:buChar char="•"/>
            </a:pPr>
            <a:r>
              <a:rPr lang="en-GB" dirty="0" err="1" smtClean="0"/>
              <a:t>SamplingObservation</a:t>
            </a:r>
            <a:r>
              <a:rPr lang="en-GB" dirty="0" smtClean="0"/>
              <a:t>: subclass of </a:t>
            </a:r>
            <a:r>
              <a:rPr lang="en-GB" dirty="0" err="1" smtClean="0"/>
              <a:t>OM_Observation</a:t>
            </a:r>
            <a:r>
              <a:rPr lang="en-GB" dirty="0" smtClean="0"/>
              <a:t> providing a general purpose observation type;</a:t>
            </a:r>
          </a:p>
          <a:p>
            <a:pPr marL="171450" indent="-171450">
              <a:buFont typeface="Arial" pitchFamily="34" charset="0"/>
              <a:buChar char="•"/>
            </a:pPr>
            <a:r>
              <a:rPr lang="en-GB" dirty="0" err="1" smtClean="0"/>
              <a:t>ComplexSamplingMeasurement</a:t>
            </a:r>
            <a:r>
              <a:rPr lang="en-GB" dirty="0" smtClean="0"/>
              <a:t>: subclass of </a:t>
            </a:r>
            <a:r>
              <a:rPr lang="en-GB" dirty="0" err="1" smtClean="0"/>
              <a:t>OM_ComplexObservation</a:t>
            </a:r>
            <a:r>
              <a:rPr lang="en-GB" dirty="0" smtClean="0"/>
              <a:t> for use where the observation event is concerned with the evaluation of multiple </a:t>
            </a:r>
            <a:r>
              <a:rPr lang="en-GB" dirty="0" err="1" smtClean="0"/>
              <a:t>measurands</a:t>
            </a:r>
            <a:r>
              <a:rPr lang="en-GB" dirty="0" smtClean="0"/>
              <a:t> at a specified location and time instant or duration - the result of this observation type shall refer to an entity of type Record (from ISO 19103), or subclass thereof; and</a:t>
            </a:r>
          </a:p>
          <a:p>
            <a:pPr marL="171450" indent="-171450">
              <a:buFont typeface="Arial" pitchFamily="34" charset="0"/>
              <a:buChar char="•"/>
            </a:pPr>
            <a:r>
              <a:rPr lang="en-GB" dirty="0" err="1" smtClean="0"/>
              <a:t>SamplingCoverageMeasurement</a:t>
            </a:r>
            <a:r>
              <a:rPr lang="en-GB" dirty="0" smtClean="0"/>
              <a:t>: subclass of </a:t>
            </a:r>
            <a:r>
              <a:rPr lang="en-GB" dirty="0" err="1" smtClean="0"/>
              <a:t>OM_DiscreteCoverageObservation</a:t>
            </a:r>
            <a:r>
              <a:rPr lang="en-GB" dirty="0" smtClean="0"/>
              <a:t> for use where the observation is concerned with the evaluation of </a:t>
            </a:r>
            <a:r>
              <a:rPr lang="en-GB" dirty="0" err="1" smtClean="0"/>
              <a:t>measurands</a:t>
            </a:r>
            <a:r>
              <a:rPr lang="en-GB" dirty="0" smtClean="0"/>
              <a:t> that vary with respect to space and/or time - the result of this observation type shall refer to an entity of type </a:t>
            </a:r>
            <a:r>
              <a:rPr lang="en-GB" dirty="0" err="1" smtClean="0"/>
              <a:t>CV_DiscreteCoverage</a:t>
            </a:r>
            <a:r>
              <a:rPr lang="en-GB" dirty="0" smtClean="0"/>
              <a:t> (from ISO 19123).</a:t>
            </a:r>
          </a:p>
          <a:p>
            <a:endParaRPr lang="en-GB" dirty="0" smtClean="0"/>
          </a:p>
          <a:p>
            <a:endParaRPr lang="en-GB" dirty="0" smtClean="0"/>
          </a:p>
          <a:p>
            <a:r>
              <a:rPr lang="en-GB" dirty="0" smtClean="0"/>
              <a:t>Note:</a:t>
            </a:r>
          </a:p>
          <a:p>
            <a:pPr marL="171450" indent="-171450">
              <a:buFont typeface="Arial" pitchFamily="34" charset="0"/>
              <a:buChar char="•"/>
            </a:pPr>
            <a:r>
              <a:rPr lang="en-GB" dirty="0" err="1" smtClean="0"/>
              <a:t>SamplingCoverageMeasurement</a:t>
            </a:r>
            <a:r>
              <a:rPr lang="en-GB" dirty="0" smtClean="0"/>
              <a:t> is based in the «informative» </a:t>
            </a:r>
            <a:r>
              <a:rPr lang="en-GB" dirty="0" err="1" smtClean="0"/>
              <a:t>SamplingCoverageObservation</a:t>
            </a:r>
            <a:r>
              <a:rPr lang="en-GB" dirty="0" smtClean="0"/>
              <a:t> (from ISO 19156)</a:t>
            </a:r>
          </a:p>
          <a:p>
            <a:pPr marL="171450" indent="-171450">
              <a:buFont typeface="Arial" pitchFamily="34" charset="0"/>
              <a:buChar char="•"/>
            </a:pPr>
            <a:r>
              <a:rPr lang="en-GB" dirty="0" smtClean="0"/>
              <a:t>The term ‘measurement’ is used in the name of two</a:t>
            </a:r>
            <a:r>
              <a:rPr lang="en-GB" baseline="0" dirty="0" smtClean="0"/>
              <a:t> of the Classes in an attempt to mitigate pre-existing interpretations of the semantics from ‘observation’</a:t>
            </a:r>
            <a:endParaRPr lang="en-GB" dirty="0" smtClean="0"/>
          </a:p>
          <a:p>
            <a:pPr marL="171450" indent="-171450">
              <a:buFont typeface="Arial" pitchFamily="34" charset="0"/>
              <a:buChar char="•"/>
            </a:pPr>
            <a:endParaRPr lang="en-GB" dirty="0" smtClean="0"/>
          </a:p>
          <a:p>
            <a:pPr marL="171450" indent="-171450">
              <a:buFont typeface="Arial" pitchFamily="34" charset="0"/>
              <a:buChar char="•"/>
            </a:pP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8</a:t>
            </a:fld>
            <a:endParaRPr lang="en-GB"/>
          </a:p>
        </p:txBody>
      </p:sp>
    </p:spTree>
    <p:extLst>
      <p:ext uri="{BB962C8B-B14F-4D97-AF65-F5344CB8AC3E}">
        <p14:creationId xmlns="" xmlns:p14="http://schemas.microsoft.com/office/powerpoint/2010/main" val="33219002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200" b="0" i="0" u="none" strike="noStrike" kern="1200" baseline="0" dirty="0" smtClean="0">
                <a:solidFill>
                  <a:schemeClr val="tx1"/>
                </a:solidFill>
                <a:latin typeface="+mn-lt"/>
                <a:ea typeface="+mn-ea"/>
                <a:cs typeface="+mn-cs"/>
              </a:rPr>
              <a:t>Meteorological observations or forecasts clearly relate to the real world. For example, we may observe the weather for Exeter or provide a weather forecast for the ‘North Atlantic European’ area. However, there is a level of abstraction to resolve:</a:t>
            </a:r>
          </a:p>
          <a:p>
            <a:pPr marL="171450" indent="-171450" rtl="0">
              <a:buFont typeface="Arial" pitchFamily="34" charset="0"/>
              <a:buChar char="•"/>
            </a:pPr>
            <a:r>
              <a:rPr lang="en-GB" sz="1200" b="0" i="0" u="none" strike="noStrike" kern="1200" baseline="0" dirty="0" smtClean="0">
                <a:solidFill>
                  <a:schemeClr val="tx1"/>
                </a:solidFill>
                <a:latin typeface="+mn-lt"/>
                <a:ea typeface="+mn-ea"/>
                <a:cs typeface="+mn-cs"/>
              </a:rPr>
              <a:t>An observation of the weather for the city of Exeter happens at some representative location within the city or some representative locale nearby</a:t>
            </a:r>
          </a:p>
          <a:p>
            <a:pPr marL="171450" indent="-171450" rtl="0">
              <a:buFont typeface="Arial" pitchFamily="34" charset="0"/>
              <a:buChar char="•"/>
            </a:pPr>
            <a:r>
              <a:rPr lang="en-GB" sz="1200" b="0" i="0" u="none" strike="noStrike" kern="1200" baseline="0" dirty="0" smtClean="0">
                <a:solidFill>
                  <a:schemeClr val="tx1"/>
                </a:solidFill>
                <a:latin typeface="+mn-lt"/>
                <a:ea typeface="+mn-ea"/>
                <a:cs typeface="+mn-cs"/>
              </a:rPr>
              <a:t>The forecast domain for ‘North Atlantic European’ is specified so that it covers the areas for which a forecast is required</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In each case, the ‘observation’ event relates to some sampling regime that is a proxy for the real entity of interest (e.g. the site of the weather station, or the extent of the forecast domain). The observation or forecast is not directly related to real-world entities.</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ISO 19156 ‘Observations and measurements’ provides a conceptual model for describing this layer of indirection: Sampling Features. Further specialisations of Sampling Feature are provided based on spatial topology (</a:t>
            </a:r>
            <a:r>
              <a:rPr lang="en-GB" sz="1200" b="0" i="0" u="none" strike="noStrike" kern="1200" baseline="0" dirty="0" err="1" smtClean="0">
                <a:solidFill>
                  <a:schemeClr val="tx1"/>
                </a:solidFill>
                <a:latin typeface="+mn-lt"/>
                <a:ea typeface="+mn-ea"/>
                <a:cs typeface="+mn-cs"/>
              </a:rPr>
              <a:t>SF_SpatialSamplingFeature</a:t>
            </a:r>
            <a:r>
              <a:rPr lang="en-GB" sz="1200" b="0" i="0" u="none" strike="noStrike" kern="1200" baseline="0" dirty="0" smtClean="0">
                <a:solidFill>
                  <a:schemeClr val="tx1"/>
                </a:solidFill>
                <a:latin typeface="+mn-lt"/>
                <a:ea typeface="+mn-ea"/>
                <a:cs typeface="+mn-cs"/>
              </a:rPr>
              <a:t> and sub-types thereof).</a:t>
            </a:r>
          </a:p>
          <a:p>
            <a:pPr rtl="0"/>
            <a:endParaRPr lang="en-GB" sz="1200" b="0" i="0" u="none" strike="noStrike" kern="1200" baseline="0" dirty="0" smtClean="0">
              <a:solidFill>
                <a:schemeClr val="tx1"/>
              </a:solidFill>
              <a:latin typeface="+mn-lt"/>
              <a:ea typeface="+mn-ea"/>
              <a:cs typeface="+mn-cs"/>
            </a:endParaRPr>
          </a:p>
          <a:p>
            <a:pPr rtl="0"/>
            <a:r>
              <a:rPr lang="en-GB" sz="1200" b="0" i="0" u="none" strike="noStrike" kern="1200" baseline="0" dirty="0" smtClean="0">
                <a:solidFill>
                  <a:schemeClr val="tx1"/>
                </a:solidFill>
                <a:latin typeface="+mn-lt"/>
                <a:ea typeface="+mn-ea"/>
                <a:cs typeface="+mn-cs"/>
              </a:rPr>
              <a:t>In all cases identified thus far in meteorology, it appears useful to describe an observation, measurement or forecast with respect to the sampling regime (e.g. the Sampling Feature) and indirectly refer to the real-world entity for which the Sampling Feature is a proxy.</a:t>
            </a:r>
          </a:p>
          <a:p>
            <a:endParaRPr lang="en-GB" dirty="0" smtClean="0"/>
          </a:p>
          <a:p>
            <a:r>
              <a:rPr lang="en-GB" sz="1200" b="0" i="0" u="none" strike="noStrike" kern="1200" baseline="0" dirty="0" smtClean="0">
                <a:solidFill>
                  <a:schemeClr val="tx1"/>
                </a:solidFill>
                <a:latin typeface="+mn-lt"/>
                <a:ea typeface="+mn-ea"/>
                <a:cs typeface="+mn-cs"/>
              </a:rPr>
              <a:t>Spatial Sampling Features are considered an essential part of WMO METCE: all observations, measurements and forecasts of meteorological phenomena shall define the ‘</a:t>
            </a:r>
            <a:r>
              <a:rPr lang="en-GB" sz="1200" b="0" i="0" u="none" strike="noStrike" kern="1200" baseline="0" dirty="0" err="1" smtClean="0">
                <a:solidFill>
                  <a:schemeClr val="tx1"/>
                </a:solidFill>
                <a:latin typeface="+mn-lt"/>
                <a:ea typeface="+mn-ea"/>
                <a:cs typeface="+mn-cs"/>
              </a:rPr>
              <a:t>featureOfInterest</a:t>
            </a:r>
            <a:r>
              <a:rPr lang="en-GB" sz="1200" b="0" i="0" u="none" strike="noStrike" kern="1200" baseline="0" dirty="0" smtClean="0">
                <a:solidFill>
                  <a:schemeClr val="tx1"/>
                </a:solidFill>
                <a:latin typeface="+mn-lt"/>
                <a:ea typeface="+mn-ea"/>
                <a:cs typeface="+mn-cs"/>
              </a:rPr>
              <a:t>’ as a concrete sub-type of </a:t>
            </a:r>
            <a:r>
              <a:rPr lang="en-GB" sz="1200" b="0" i="0" u="none" strike="noStrike" kern="1200" baseline="0" dirty="0" err="1" smtClean="0">
                <a:solidFill>
                  <a:schemeClr val="tx1"/>
                </a:solidFill>
                <a:latin typeface="+mn-lt"/>
                <a:ea typeface="+mn-ea"/>
                <a:cs typeface="+mn-cs"/>
              </a:rPr>
              <a:t>SF_SpatialSamplingFeature</a:t>
            </a:r>
            <a:r>
              <a:rPr lang="en-GB" sz="1200" b="0" i="0" u="none" strike="noStrike" kern="1200" baseline="0" dirty="0" smtClean="0">
                <a:solidFill>
                  <a:schemeClr val="tx1"/>
                </a:solidFill>
                <a:latin typeface="+mn-lt"/>
                <a:ea typeface="+mn-ea"/>
                <a:cs typeface="+mn-cs"/>
              </a:rPr>
              <a:t>.</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11</a:t>
            </a:fld>
            <a:endParaRPr lang="en-GB"/>
          </a:p>
        </p:txBody>
      </p:sp>
    </p:spTree>
    <p:extLst>
      <p:ext uri="{BB962C8B-B14F-4D97-AF65-F5344CB8AC3E}">
        <p14:creationId xmlns="" xmlns:p14="http://schemas.microsoft.com/office/powerpoint/2010/main" val="8320648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13</a:t>
            </a:fld>
            <a:endParaRPr lang="en-GB"/>
          </a:p>
        </p:txBody>
      </p:sp>
    </p:spTree>
    <p:extLst>
      <p:ext uri="{BB962C8B-B14F-4D97-AF65-F5344CB8AC3E}">
        <p14:creationId xmlns:p14="http://schemas.microsoft.com/office/powerpoint/2010/main" xmlns="" val="3321900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 that</a:t>
            </a:r>
            <a:r>
              <a:rPr lang="en-GB" baseline="0" dirty="0" smtClean="0"/>
              <a:t> within the published concept, the TDCF usage information (e.g. the mandated unit of measure) will be separated from the concept itself. This approach aligns with that used for the CF-standard names where the published concept provides the abstract physical quantity (e.g. </a:t>
            </a:r>
            <a:r>
              <a:rPr lang="en-GB" baseline="0" dirty="0" err="1" smtClean="0"/>
              <a:t>wind_speed</a:t>
            </a:r>
            <a:r>
              <a:rPr lang="en-GB" baseline="0" dirty="0" smtClean="0"/>
              <a:t>: http://vocab.nerc.ac.uk/collection/P07/current/CFSN0038). Furthermore, CF-standard names provide only a ‘canonical unit’ allowing data to employ any unit of measure that is compatible (e.g. has the same ‘quantity dimensions’).</a:t>
            </a:r>
          </a:p>
          <a:p>
            <a:endParaRPr lang="en-GB" baseline="0" dirty="0" smtClean="0"/>
          </a:p>
          <a:p>
            <a:r>
              <a:rPr lang="en-GB" baseline="0" dirty="0" smtClean="0"/>
              <a:t>This similarity in approach should greatly facilitate mapping of data between the WMO and CF communities.</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16</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endParaRPr lang="en-GB" i="0" kern="0" dirty="0" smtClean="0">
              <a:solidFill>
                <a:srgbClr val="595959"/>
              </a:solidFill>
              <a:latin typeface="+mn-lt"/>
              <a:ea typeface="Times New Roman"/>
            </a:endParaRPr>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17</a:t>
            </a:fld>
            <a:endParaRPr lang="en-GB"/>
          </a:p>
        </p:txBody>
      </p:sp>
    </p:spTree>
    <p:extLst>
      <p:ext uri="{BB962C8B-B14F-4D97-AF65-F5344CB8AC3E}">
        <p14:creationId xmlns="" xmlns:p14="http://schemas.microsoft.com/office/powerpoint/2010/main" val="206126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18</a:t>
            </a:fld>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Note:</a:t>
            </a:r>
            <a:r>
              <a:rPr lang="en-GB" baseline="0" dirty="0" smtClean="0"/>
              <a:t> the use of </a:t>
            </a:r>
            <a:r>
              <a:rPr lang="en-GB" baseline="0" dirty="0" err="1" smtClean="0"/>
              <a:t>gml:MeasureType</a:t>
            </a:r>
            <a:r>
              <a:rPr lang="en-GB" baseline="0" dirty="0" smtClean="0"/>
              <a:t> is still under discussion as there is a requirement to be able to report missing values (e.g. if the limit of the sensor’s measuring range is exceeded) … </a:t>
            </a:r>
          </a:p>
          <a:p>
            <a:endParaRPr lang="en-GB" baseline="0" dirty="0" smtClean="0"/>
          </a:p>
          <a:p>
            <a:r>
              <a:rPr lang="en-GB" baseline="0" dirty="0" smtClean="0"/>
              <a:t>For example, currently the following XML fragment is not valid: </a:t>
            </a:r>
          </a:p>
          <a:p>
            <a:r>
              <a:rPr lang="en-GB" sz="1200" kern="1200" dirty="0" smtClean="0">
                <a:solidFill>
                  <a:schemeClr val="tx1"/>
                </a:solidFill>
                <a:latin typeface="+mn-lt"/>
                <a:ea typeface="+mn-ea"/>
                <a:cs typeface="+mn-cs"/>
              </a:rPr>
              <a:t>&lt;</a:t>
            </a:r>
            <a:r>
              <a:rPr lang="en-GB" sz="1200" kern="1200" dirty="0" err="1" smtClean="0">
                <a:solidFill>
                  <a:schemeClr val="tx1"/>
                </a:solidFill>
                <a:latin typeface="+mn-lt"/>
                <a:ea typeface="+mn-ea"/>
                <a:cs typeface="+mn-cs"/>
              </a:rPr>
              <a:t>iwxxm:airTemperature</a:t>
            </a:r>
            <a:r>
              <a:rPr lang="en-GB" sz="1200" kern="1200" dirty="0" smtClean="0">
                <a:solidFill>
                  <a:schemeClr val="tx1"/>
                </a:solidFill>
                <a:latin typeface="+mn-lt"/>
                <a:ea typeface="+mn-ea"/>
                <a:cs typeface="+mn-cs"/>
              </a:rPr>
              <a:t> </a:t>
            </a:r>
            <a:r>
              <a:rPr lang="en-GB" sz="1200" kern="1200" dirty="0" err="1" smtClean="0">
                <a:solidFill>
                  <a:schemeClr val="tx1"/>
                </a:solidFill>
                <a:latin typeface="+mn-lt"/>
                <a:ea typeface="+mn-ea"/>
                <a:cs typeface="+mn-cs"/>
              </a:rPr>
              <a:t>nilReason</a:t>
            </a:r>
            <a:r>
              <a:rPr lang="en-GB" sz="1200" kern="1200" dirty="0" smtClean="0">
                <a:solidFill>
                  <a:schemeClr val="tx1"/>
                </a:solidFill>
                <a:latin typeface="+mn-lt"/>
                <a:ea typeface="+mn-ea"/>
                <a:cs typeface="+mn-cs"/>
              </a:rPr>
              <a:t>="</a:t>
            </a:r>
            <a:r>
              <a:rPr lang="en-GB" sz="1200" kern="1200" dirty="0" smtClean="0">
                <a:solidFill>
                  <a:schemeClr val="tx1"/>
                </a:solidFill>
                <a:latin typeface="+mn-lt"/>
                <a:ea typeface="+mn-ea"/>
                <a:cs typeface="+mn-cs"/>
                <a:hlinkClick r:id="rId3"/>
              </a:rPr>
              <a:t>http://www.opengis.net/def/nil/OGC/0/BelowDetectionRange</a:t>
            </a:r>
            <a:r>
              <a:rPr lang="en-GB" sz="1200" kern="1200" dirty="0" smtClean="0">
                <a:solidFill>
                  <a:schemeClr val="tx1"/>
                </a:solidFill>
                <a:latin typeface="+mn-lt"/>
                <a:ea typeface="+mn-ea"/>
                <a:cs typeface="+mn-cs"/>
              </a:rPr>
              <a:t>"/&gt;</a:t>
            </a:r>
            <a:r>
              <a:rPr lang="en-GB" baseline="0" dirty="0" smtClean="0"/>
              <a:t> </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19</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85750" indent="-285750" fontAlgn="auto">
              <a:spcBef>
                <a:spcPts val="0"/>
              </a:spcBef>
              <a:spcAft>
                <a:spcPts val="1200"/>
              </a:spcAft>
              <a:buFont typeface="Arial" pitchFamily="34" charset="0"/>
              <a:buNone/>
              <a:defRPr/>
            </a:pPr>
            <a:r>
              <a:rPr lang="en-GB" i="1" kern="0" dirty="0" smtClean="0">
                <a:solidFill>
                  <a:srgbClr val="595959"/>
                </a:solidFill>
                <a:latin typeface="+mn-lt"/>
                <a:ea typeface="Times New Roman"/>
              </a:rPr>
              <a:t>Note: a «</a:t>
            </a:r>
            <a:r>
              <a:rPr lang="en-GB" i="1" kern="0" dirty="0" err="1" smtClean="0">
                <a:solidFill>
                  <a:srgbClr val="595959"/>
                </a:solidFill>
                <a:latin typeface="+mn-lt"/>
                <a:ea typeface="Times New Roman"/>
              </a:rPr>
              <a:t>CodeList</a:t>
            </a:r>
            <a:r>
              <a:rPr lang="en-GB" i="1" kern="0" dirty="0" smtClean="0">
                <a:solidFill>
                  <a:srgbClr val="595959"/>
                </a:solidFill>
                <a:latin typeface="+mn-lt"/>
                <a:ea typeface="Times New Roman"/>
              </a:rPr>
              <a:t>» class is used to indicate that permissible values for a property or attribute are taken from a specific controlled vocabulary governed externally to the model.</a:t>
            </a:r>
          </a:p>
          <a:p>
            <a:pPr marL="285750" indent="-285750" fontAlgn="auto">
              <a:spcBef>
                <a:spcPts val="0"/>
              </a:spcBef>
              <a:spcAft>
                <a:spcPts val="1200"/>
              </a:spcAft>
              <a:buFont typeface="Arial" pitchFamily="34" charset="0"/>
              <a:buNone/>
              <a:defRPr/>
            </a:pPr>
            <a:endParaRPr lang="en-GB" b="1" i="1" kern="0" dirty="0" smtClean="0">
              <a:solidFill>
                <a:srgbClr val="595959"/>
              </a:solidFill>
              <a:latin typeface="+mn-lt"/>
              <a:ea typeface="Times New Roman"/>
            </a:endParaRPr>
          </a:p>
          <a:p>
            <a:pPr marL="285750" indent="-285750" fontAlgn="auto">
              <a:spcBef>
                <a:spcPts val="0"/>
              </a:spcBef>
              <a:spcAft>
                <a:spcPts val="1200"/>
              </a:spcAft>
              <a:buFont typeface="Arial" pitchFamily="34" charset="0"/>
              <a:buNone/>
              <a:defRPr/>
            </a:pPr>
            <a:r>
              <a:rPr lang="en-GB" b="1" i="1" kern="0" dirty="0" smtClean="0">
                <a:solidFill>
                  <a:srgbClr val="595959"/>
                </a:solidFill>
                <a:latin typeface="+mn-lt"/>
                <a:ea typeface="Times New Roman"/>
              </a:rPr>
              <a:t>---</a:t>
            </a:r>
          </a:p>
          <a:p>
            <a:pPr marL="285750" indent="-285750" fontAlgn="auto">
              <a:spcBef>
                <a:spcPts val="0"/>
              </a:spcBef>
              <a:spcAft>
                <a:spcPts val="1200"/>
              </a:spcAft>
              <a:buFont typeface="Arial" pitchFamily="34" charset="0"/>
              <a:buNone/>
              <a:defRPr/>
            </a:pPr>
            <a:endParaRPr lang="en-GB" b="1" i="1" kern="0" dirty="0" smtClean="0">
              <a:solidFill>
                <a:srgbClr val="595959"/>
              </a:solidFill>
              <a:latin typeface="+mn-lt"/>
              <a:ea typeface="Times New Roman"/>
            </a:endParaRPr>
          </a:p>
          <a:p>
            <a:pPr marL="285750" indent="-285750" fontAlgn="auto">
              <a:spcBef>
                <a:spcPts val="0"/>
              </a:spcBef>
              <a:spcAft>
                <a:spcPts val="1200"/>
              </a:spcAft>
              <a:buFont typeface="Arial" pitchFamily="34" charset="0"/>
              <a:buChar char="•"/>
              <a:defRPr/>
            </a:pPr>
            <a:r>
              <a:rPr lang="en-GB" b="1" i="1" kern="0" dirty="0" smtClean="0">
                <a:solidFill>
                  <a:srgbClr val="595959"/>
                </a:solidFill>
                <a:latin typeface="+mn-lt"/>
                <a:ea typeface="Times New Roman"/>
              </a:rPr>
              <a:t>vocabulary</a:t>
            </a:r>
            <a:r>
              <a:rPr lang="en-GB" i="1" kern="0" dirty="0" smtClean="0">
                <a:solidFill>
                  <a:srgbClr val="595959"/>
                </a:solidFill>
                <a:latin typeface="+mn-lt"/>
                <a:ea typeface="Times New Roman"/>
              </a:rPr>
              <a:t>: </a:t>
            </a:r>
            <a:r>
              <a:rPr lang="en-GB" sz="1200" i="1" kern="0" dirty="0" smtClean="0">
                <a:solidFill>
                  <a:srgbClr val="595959"/>
                </a:solidFill>
                <a:latin typeface="+mn-lt"/>
                <a:ea typeface="Times New Roman"/>
              </a:rPr>
              <a:t>used to refer to the authoritative list of terms using an HTTP URI. This authoritative list may be implemented as a GML dictionary, SKOS concept scheme etc.</a:t>
            </a:r>
          </a:p>
          <a:p>
            <a:pPr marL="285750" indent="-285750" fontAlgn="auto">
              <a:spcBef>
                <a:spcPts val="0"/>
              </a:spcBef>
              <a:spcAft>
                <a:spcPts val="1200"/>
              </a:spcAft>
              <a:buFont typeface="Arial" pitchFamily="34" charset="0"/>
              <a:buChar char="•"/>
              <a:defRPr/>
            </a:pPr>
            <a:r>
              <a:rPr lang="en-GB" b="1" i="1" kern="0" dirty="0" smtClean="0">
                <a:solidFill>
                  <a:srgbClr val="595959"/>
                </a:solidFill>
                <a:latin typeface="+mn-lt"/>
                <a:ea typeface="Times New Roman"/>
              </a:rPr>
              <a:t>extensibility</a:t>
            </a:r>
            <a:r>
              <a:rPr lang="en-GB" i="1" kern="0" dirty="0" smtClean="0">
                <a:solidFill>
                  <a:srgbClr val="595959"/>
                </a:solidFill>
                <a:latin typeface="+mn-lt"/>
                <a:ea typeface="Times New Roman"/>
              </a:rPr>
              <a:t>: </a:t>
            </a:r>
            <a:r>
              <a:rPr lang="en-GB" sz="1200" i="1" kern="0" dirty="0" smtClean="0">
                <a:solidFill>
                  <a:srgbClr val="595959"/>
                </a:solidFill>
                <a:latin typeface="+mn-lt"/>
                <a:ea typeface="Times New Roman"/>
              </a:rPr>
              <a:t>indicates the governance regime applied to evaluation of terms used as values of the &lt;</a:t>
            </a:r>
            <a:r>
              <a:rPr lang="en-GB" sz="1200" i="1" kern="0" dirty="0" err="1" smtClean="0">
                <a:solidFill>
                  <a:srgbClr val="595959"/>
                </a:solidFill>
                <a:latin typeface="+mn-lt"/>
                <a:ea typeface="Times New Roman"/>
              </a:rPr>
              <a:t>CodeList</a:t>
            </a:r>
            <a:r>
              <a:rPr lang="en-GB" sz="1200" i="1" kern="0" dirty="0" smtClean="0">
                <a:solidFill>
                  <a:srgbClr val="595959"/>
                </a:solidFill>
                <a:latin typeface="+mn-lt"/>
                <a:ea typeface="Times New Roman"/>
              </a:rPr>
              <a:t>&gt; class; "none", "narrower" or "any". Basically, "none" implies _ONLY_ terms from the specified code list are permitted, "narrower" implies you can use terms with more refined definitions (e.g. narrower semantics), and "any" implies that anything goes and the specified code list is simply a recommendation!</a:t>
            </a: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20</a:t>
            </a:fld>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85750" indent="-285750" fontAlgn="auto">
              <a:spcBef>
                <a:spcPts val="0"/>
              </a:spcBef>
              <a:spcAft>
                <a:spcPts val="1200"/>
              </a:spcAft>
              <a:buFont typeface="Arial" pitchFamily="34" charset="0"/>
              <a:buNone/>
              <a:defRPr/>
            </a:pP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21</a:t>
            </a:fld>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85750" indent="-285750" fontAlgn="auto">
              <a:spcBef>
                <a:spcPts val="0"/>
              </a:spcBef>
              <a:spcAft>
                <a:spcPts val="1200"/>
              </a:spcAft>
              <a:buFont typeface="Arial" pitchFamily="34" charset="0"/>
              <a:buNone/>
              <a:defRPr/>
            </a:pP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22</a:t>
            </a:fld>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285750" indent="-285750" fontAlgn="auto">
              <a:spcBef>
                <a:spcPts val="0"/>
              </a:spcBef>
              <a:spcAft>
                <a:spcPts val="1200"/>
              </a:spcAft>
              <a:buFont typeface="Arial" pitchFamily="34" charset="0"/>
              <a:buNone/>
              <a:defRPr/>
            </a:pPr>
            <a:endParaRPr lang="en-GB" dirty="0"/>
          </a:p>
        </p:txBody>
      </p:sp>
      <p:sp>
        <p:nvSpPr>
          <p:cNvPr id="4" name="Slide Number Placeholder 3"/>
          <p:cNvSpPr>
            <a:spLocks noGrp="1"/>
          </p:cNvSpPr>
          <p:nvPr>
            <p:ph type="sldNum" sz="quarter" idx="10"/>
          </p:nvPr>
        </p:nvSpPr>
        <p:spPr/>
        <p:txBody>
          <a:bodyPr/>
          <a:lstStyle/>
          <a:p>
            <a:pPr>
              <a:defRPr/>
            </a:pPr>
            <a:fld id="{FE083F56-8BE9-413C-8A27-18D92A0CD205}" type="slidenum">
              <a:rPr lang="en-GB" smtClean="0"/>
              <a:pPr>
                <a:defRPr/>
              </a:pPr>
              <a:t>23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lvl1pPr>
              <a:defRPr/>
            </a:lvl1pPr>
          </a:lstStyle>
          <a:p>
            <a:pPr>
              <a:defRPr/>
            </a:pPr>
            <a:fld id="{6122309D-B307-41C4-BED7-7FD7424F4EE6}" type="datetime1">
              <a:rPr lang="en-GB"/>
              <a:pPr>
                <a:defRPr/>
              </a:pPr>
              <a:t>01/03/2013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159488A2-2AFE-4353-9E4E-64DB1624DB18}" type="slidenum">
              <a:rPr lang="en-GB"/>
              <a:pPr>
                <a:defRPr/>
              </a:pPr>
              <a:t>‹#›</a:t>
            </a:fld>
            <a:endParaRPr lang="en-GB"/>
          </a:p>
        </p:txBody>
      </p:sp>
    </p:spTree>
    <p:extLst>
      <p:ext uri="{BB962C8B-B14F-4D97-AF65-F5344CB8AC3E}">
        <p14:creationId xmlns="" xmlns:p14="http://schemas.microsoft.com/office/powerpoint/2010/main" val="1539844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324ECFC-B467-4C18-AA95-F1D12C89D574}" type="datetime1">
              <a:rPr lang="en-GB"/>
              <a:pPr>
                <a:defRPr/>
              </a:pPr>
              <a:t>01/03/2013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6D30419-AC28-4B7C-AA12-0EF62707326E}" type="slidenum">
              <a:rPr lang="en-GB"/>
              <a:pPr>
                <a:defRPr/>
              </a:pPr>
              <a:t>‹#›</a:t>
            </a:fld>
            <a:endParaRPr lang="en-GB"/>
          </a:p>
        </p:txBody>
      </p:sp>
    </p:spTree>
    <p:extLst>
      <p:ext uri="{BB962C8B-B14F-4D97-AF65-F5344CB8AC3E}">
        <p14:creationId xmlns="" xmlns:p14="http://schemas.microsoft.com/office/powerpoint/2010/main" val="2583554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78C7486-C3D0-4867-AD6B-EE10C5577767}" type="datetime1">
              <a:rPr lang="en-GB"/>
              <a:pPr>
                <a:defRPr/>
              </a:pPr>
              <a:t>01/03/2013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99D6DA5B-E986-4ABF-9C39-E18DAF5DB25F}" type="slidenum">
              <a:rPr lang="en-GB"/>
              <a:pPr>
                <a:defRPr/>
              </a:pPr>
              <a:t>‹#›</a:t>
            </a:fld>
            <a:endParaRPr lang="en-GB"/>
          </a:p>
        </p:txBody>
      </p:sp>
    </p:spTree>
    <p:extLst>
      <p:ext uri="{BB962C8B-B14F-4D97-AF65-F5344CB8AC3E}">
        <p14:creationId xmlns="" xmlns:p14="http://schemas.microsoft.com/office/powerpoint/2010/main" val="429557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3"/>
          <p:cNvSpPr>
            <a:spLocks noGrp="1"/>
          </p:cNvSpPr>
          <p:nvPr>
            <p:ph type="dt" sz="half" idx="10"/>
          </p:nvPr>
        </p:nvSpPr>
        <p:spPr/>
        <p:txBody>
          <a:bodyPr/>
          <a:lstStyle>
            <a:lvl1pPr>
              <a:defRPr/>
            </a:lvl1pPr>
          </a:lstStyle>
          <a:p>
            <a:pPr>
              <a:defRPr/>
            </a:pPr>
            <a:fld id="{0FE62A9F-9DC1-4A1F-940B-C6BD05A890AF}" type="datetime1">
              <a:rPr lang="en-GB"/>
              <a:pPr>
                <a:defRPr/>
              </a:pPr>
              <a:t>01/03/2013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FAE251BD-41E3-43B1-B04D-88EF0CC8EAE8}" type="slidenum">
              <a:rPr lang="en-GB"/>
              <a:pPr>
                <a:defRPr/>
              </a:pPr>
              <a:t>‹#›</a:t>
            </a:fld>
            <a:endParaRPr lang="en-GB"/>
          </a:p>
        </p:txBody>
      </p:sp>
    </p:spTree>
    <p:extLst>
      <p:ext uri="{BB962C8B-B14F-4D97-AF65-F5344CB8AC3E}">
        <p14:creationId xmlns="" xmlns:p14="http://schemas.microsoft.com/office/powerpoint/2010/main" val="273073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3"/>
          <p:cNvSpPr>
            <a:spLocks noGrp="1"/>
          </p:cNvSpPr>
          <p:nvPr>
            <p:ph type="dt" sz="half" idx="10"/>
          </p:nvPr>
        </p:nvSpPr>
        <p:spPr/>
        <p:txBody>
          <a:bodyPr/>
          <a:lstStyle>
            <a:lvl1pPr>
              <a:defRPr/>
            </a:lvl1pPr>
          </a:lstStyle>
          <a:p>
            <a:pPr>
              <a:defRPr/>
            </a:pPr>
            <a:fld id="{3B17AAF2-46D5-4947-89E8-3DA0E5574985}" type="datetime1">
              <a:rPr lang="en-GB"/>
              <a:pPr>
                <a:defRPr/>
              </a:pPr>
              <a:t>01/03/2013</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pPr>
              <a:defRPr/>
            </a:pPr>
            <a:fld id="{364BF176-81C2-44D2-8BAE-BB5A989BFDE6}" type="slidenum">
              <a:rPr lang="en-GB"/>
              <a:pPr>
                <a:defRPr/>
              </a:pPr>
              <a:t>‹#›</a:t>
            </a:fld>
            <a:endParaRPr lang="en-GB"/>
          </a:p>
        </p:txBody>
      </p:sp>
    </p:spTree>
    <p:extLst>
      <p:ext uri="{BB962C8B-B14F-4D97-AF65-F5344CB8AC3E}">
        <p14:creationId xmlns="" xmlns:p14="http://schemas.microsoft.com/office/powerpoint/2010/main" val="2575955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3"/>
          <p:cNvSpPr>
            <a:spLocks noGrp="1"/>
          </p:cNvSpPr>
          <p:nvPr>
            <p:ph type="dt" sz="half" idx="10"/>
          </p:nvPr>
        </p:nvSpPr>
        <p:spPr/>
        <p:txBody>
          <a:bodyPr/>
          <a:lstStyle>
            <a:lvl1pPr>
              <a:defRPr/>
            </a:lvl1pPr>
          </a:lstStyle>
          <a:p>
            <a:pPr>
              <a:defRPr/>
            </a:pPr>
            <a:fld id="{D7195294-56B6-4575-AD81-663EAB815BA1}" type="datetime1">
              <a:rPr lang="en-GB"/>
              <a:pPr>
                <a:defRPr/>
              </a:pPr>
              <a:t>01/03/2013</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pPr>
              <a:defRPr/>
            </a:pPr>
            <a:fld id="{B14528CE-0B4D-4CE2-BCF7-2362C020A7DF}" type="slidenum">
              <a:rPr lang="en-GB"/>
              <a:pPr>
                <a:defRPr/>
              </a:pPr>
              <a:t>‹#›</a:t>
            </a:fld>
            <a:endParaRPr lang="en-GB"/>
          </a:p>
        </p:txBody>
      </p:sp>
    </p:spTree>
    <p:extLst>
      <p:ext uri="{BB962C8B-B14F-4D97-AF65-F5344CB8AC3E}">
        <p14:creationId xmlns="" xmlns:p14="http://schemas.microsoft.com/office/powerpoint/2010/main" val="5202752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1DA0DA5-C347-4E51-AA00-536CF4DC62BC}" type="datetime1">
              <a:rPr lang="en-GB"/>
              <a:pPr>
                <a:defRPr/>
              </a:pPr>
              <a:t>01/03/2013</a:t>
            </a:fld>
            <a:endParaRPr lang="en-GB"/>
          </a:p>
        </p:txBody>
      </p:sp>
      <p:sp>
        <p:nvSpPr>
          <p:cNvPr id="3" name="Footer Placeholder 4"/>
          <p:cNvSpPr>
            <a:spLocks noGrp="1"/>
          </p:cNvSpPr>
          <p:nvPr>
            <p:ph type="ftr" sz="quarter" idx="11"/>
          </p:nvPr>
        </p:nvSpPr>
        <p:spPr/>
        <p:txBody>
          <a:bodyPr/>
          <a:lstStyle>
            <a:lvl1pPr>
              <a:defRPr/>
            </a:lvl1pPr>
          </a:lstStyle>
          <a:p>
            <a:pPr>
              <a:defRPr/>
            </a:pPr>
            <a:endParaRPr lang="en-GB"/>
          </a:p>
        </p:txBody>
      </p:sp>
      <p:sp>
        <p:nvSpPr>
          <p:cNvPr id="4" name="Slide Number Placeholder 5"/>
          <p:cNvSpPr>
            <a:spLocks noGrp="1"/>
          </p:cNvSpPr>
          <p:nvPr>
            <p:ph type="sldNum" sz="quarter" idx="12"/>
          </p:nvPr>
        </p:nvSpPr>
        <p:spPr/>
        <p:txBody>
          <a:bodyPr/>
          <a:lstStyle>
            <a:lvl1pPr>
              <a:defRPr/>
            </a:lvl1pPr>
          </a:lstStyle>
          <a:p>
            <a:pPr>
              <a:defRPr/>
            </a:pPr>
            <a:fld id="{FE0E367B-788A-4042-B6FC-B27CABC69E08}" type="slidenum">
              <a:rPr lang="en-GB"/>
              <a:pPr>
                <a:defRPr/>
              </a:pPr>
              <a:t>‹#›</a:t>
            </a:fld>
            <a:endParaRPr lang="en-GB"/>
          </a:p>
        </p:txBody>
      </p:sp>
    </p:spTree>
    <p:extLst>
      <p:ext uri="{BB962C8B-B14F-4D97-AF65-F5344CB8AC3E}">
        <p14:creationId xmlns="" xmlns:p14="http://schemas.microsoft.com/office/powerpoint/2010/main" val="165636447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B3192FF-2B54-43DC-85A1-CD5AD1CB4913}" type="datetime1">
              <a:rPr lang="en-GB"/>
              <a:pPr>
                <a:defRPr/>
              </a:pPr>
              <a:t>01/03/2013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5238166B-7C0F-4DA5-9D44-BBDF34BBBB04}" type="slidenum">
              <a:rPr lang="en-GB"/>
              <a:pPr>
                <a:defRPr/>
              </a:pPr>
              <a:t>‹#›</a:t>
            </a:fld>
            <a:endParaRPr lang="en-GB"/>
          </a:p>
        </p:txBody>
      </p:sp>
    </p:spTree>
    <p:extLst>
      <p:ext uri="{BB962C8B-B14F-4D97-AF65-F5344CB8AC3E}">
        <p14:creationId xmlns="" xmlns:p14="http://schemas.microsoft.com/office/powerpoint/2010/main" val="1286899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4F483CA4-D5B8-45DB-B720-BD7FFB0532BA}" type="datetime1">
              <a:rPr lang="en-GB"/>
              <a:pPr>
                <a:defRPr/>
              </a:pPr>
              <a:t>01/03/2013</a:t>
            </a:fld>
            <a:endParaRPr lang="en-GB"/>
          </a:p>
        </p:txBody>
      </p:sp>
      <p:sp>
        <p:nvSpPr>
          <p:cNvPr id="6" name="Footer Placeholder 4"/>
          <p:cNvSpPr>
            <a:spLocks noGrp="1"/>
          </p:cNvSpPr>
          <p:nvPr>
            <p:ph type="ftr" sz="quarter" idx="11"/>
          </p:nvPr>
        </p:nvSpPr>
        <p:spPr/>
        <p:txBody>
          <a:bodyPr/>
          <a:lstStyle>
            <a:lvl1pPr>
              <a:defRPr/>
            </a:lvl1pPr>
          </a:lstStyle>
          <a:p>
            <a:pPr>
              <a:defRPr/>
            </a:pPr>
            <a:endParaRPr lang="en-GB"/>
          </a:p>
        </p:txBody>
      </p:sp>
      <p:sp>
        <p:nvSpPr>
          <p:cNvPr id="7" name="Slide Number Placeholder 5"/>
          <p:cNvSpPr>
            <a:spLocks noGrp="1"/>
          </p:cNvSpPr>
          <p:nvPr>
            <p:ph type="sldNum" sz="quarter" idx="12"/>
          </p:nvPr>
        </p:nvSpPr>
        <p:spPr/>
        <p:txBody>
          <a:bodyPr/>
          <a:lstStyle>
            <a:lvl1pPr>
              <a:defRPr/>
            </a:lvl1pPr>
          </a:lstStyle>
          <a:p>
            <a:pPr>
              <a:defRPr/>
            </a:pPr>
            <a:fld id="{0A6B3445-CD9F-47F6-80CE-601C347628F3}" type="slidenum">
              <a:rPr lang="en-GB"/>
              <a:pPr>
                <a:defRPr/>
              </a:pPr>
              <a:t>‹#›</a:t>
            </a:fld>
            <a:endParaRPr lang="en-GB"/>
          </a:p>
        </p:txBody>
      </p:sp>
    </p:spTree>
    <p:extLst>
      <p:ext uri="{BB962C8B-B14F-4D97-AF65-F5344CB8AC3E}">
        <p14:creationId xmlns="" xmlns:p14="http://schemas.microsoft.com/office/powerpoint/2010/main" val="34725133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D2443533-AAF4-4E7E-A8C5-195FCC84DFCA}" type="datetime1">
              <a:rPr lang="en-GB"/>
              <a:pPr>
                <a:defRPr/>
              </a:pPr>
              <a:t>01/03/2013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E46C2A4E-C8FC-44B0-9B92-58C590FE4D35}" type="slidenum">
              <a:rPr lang="en-GB"/>
              <a:pPr>
                <a:defRPr/>
              </a:pPr>
              <a:t>‹#›</a:t>
            </a:fld>
            <a:endParaRPr lang="en-GB"/>
          </a:p>
        </p:txBody>
      </p:sp>
    </p:spTree>
    <p:extLst>
      <p:ext uri="{BB962C8B-B14F-4D97-AF65-F5344CB8AC3E}">
        <p14:creationId xmlns="" xmlns:p14="http://schemas.microsoft.com/office/powerpoint/2010/main" val="2474284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pPr>
              <a:defRPr/>
            </a:pPr>
            <a:fld id="{BCF2BCBD-6001-44CC-8C78-6793BCC32257}" type="datetime1">
              <a:rPr lang="en-GB"/>
              <a:pPr>
                <a:defRPr/>
              </a:pPr>
              <a:t>01/03/2013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68E437C3-813F-42F0-8B00-613ABCDA9229}" type="slidenum">
              <a:rPr lang="en-GB"/>
              <a:pPr>
                <a:defRPr/>
              </a:pPr>
              <a:t>‹#›</a:t>
            </a:fld>
            <a:endParaRPr lang="en-GB"/>
          </a:p>
        </p:txBody>
      </p:sp>
    </p:spTree>
    <p:extLst>
      <p:ext uri="{BB962C8B-B14F-4D97-AF65-F5344CB8AC3E}">
        <p14:creationId xmlns="" xmlns:p14="http://schemas.microsoft.com/office/powerpoint/2010/main" val="42320764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FE2A4BD3-7023-4FB8-A374-EF07F0D83FAC}"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F4B65FF5-8ED0-4747-9BEC-3329C0ED4CC0}" type="datetime1">
              <a:rPr lang="en-GB"/>
              <a:pPr>
                <a:defRPr/>
              </a:pPr>
              <a:t>01/03/2013</a:t>
            </a:fld>
            <a:endParaRPr lang="en-GB"/>
          </a:p>
        </p:txBody>
      </p:sp>
    </p:spTree>
    <p:extLst>
      <p:ext uri="{BB962C8B-B14F-4D97-AF65-F5344CB8AC3E}">
        <p14:creationId xmlns="" xmlns:p14="http://schemas.microsoft.com/office/powerpoint/2010/main" val="1076712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CB2BCA6A-3010-4FE3-92EA-D5ABBC911324}"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8A8EE49A-87C4-42E2-97FA-E0AEC207DE48}" type="datetime1">
              <a:rPr lang="en-GB"/>
              <a:pPr>
                <a:defRPr/>
              </a:pPr>
              <a:t>01/03/2013</a:t>
            </a:fld>
            <a:endParaRPr lang="en-GB"/>
          </a:p>
        </p:txBody>
      </p:sp>
    </p:spTree>
    <p:extLst>
      <p:ext uri="{BB962C8B-B14F-4D97-AF65-F5344CB8AC3E}">
        <p14:creationId xmlns="" xmlns:p14="http://schemas.microsoft.com/office/powerpoint/2010/main" val="31313367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2C9135CF-8780-41B0-BAE6-6277EFA5824F}"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DF42E97D-217C-4E3E-B46E-5027C4448157}" type="datetime1">
              <a:rPr lang="en-GB"/>
              <a:pPr>
                <a:defRPr/>
              </a:pPr>
              <a:t>01/03/2013</a:t>
            </a:fld>
            <a:endParaRPr lang="en-GB"/>
          </a:p>
        </p:txBody>
      </p:sp>
    </p:spTree>
    <p:extLst>
      <p:ext uri="{BB962C8B-B14F-4D97-AF65-F5344CB8AC3E}">
        <p14:creationId xmlns="" xmlns:p14="http://schemas.microsoft.com/office/powerpoint/2010/main" val="1787810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9144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953000" y="14478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4108571A-AAD7-473A-BAD2-28F3B8F9EA91}" type="slidenum">
              <a:rPr lang="en-GB"/>
              <a:pPr>
                <a:defRPr/>
              </a:pPr>
              <a:t>‹#›</a:t>
            </a:fld>
            <a:endParaRPr lang="en-GB"/>
          </a:p>
        </p:txBody>
      </p:sp>
      <p:sp>
        <p:nvSpPr>
          <p:cNvPr id="6"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7"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43F300CF-5757-46E9-9757-0301CC2B26D9}" type="datetime1">
              <a:rPr lang="en-GB"/>
              <a:pPr>
                <a:defRPr/>
              </a:pPr>
              <a:t>01/03/2013</a:t>
            </a:fld>
            <a:endParaRPr lang="en-GB"/>
          </a:p>
        </p:txBody>
      </p:sp>
    </p:spTree>
    <p:extLst>
      <p:ext uri="{BB962C8B-B14F-4D97-AF65-F5344CB8AC3E}">
        <p14:creationId xmlns="" xmlns:p14="http://schemas.microsoft.com/office/powerpoint/2010/main" val="26551073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3F98589A-3151-4D6D-8491-7DCE0AAA9878}" type="slidenum">
              <a:rPr lang="en-GB"/>
              <a:pPr>
                <a:defRPr/>
              </a:pPr>
              <a:t>‹#›</a:t>
            </a:fld>
            <a:endParaRPr lang="en-GB"/>
          </a:p>
        </p:txBody>
      </p:sp>
      <p:sp>
        <p:nvSpPr>
          <p:cNvPr id="8"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9"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683E0BAE-93C3-4DE8-BAF3-1BFC0DB93F2C}" type="datetime1">
              <a:rPr lang="en-GB"/>
              <a:pPr>
                <a:defRPr/>
              </a:pPr>
              <a:t>01/03/2013</a:t>
            </a:fld>
            <a:endParaRPr lang="en-GB"/>
          </a:p>
        </p:txBody>
      </p:sp>
    </p:spTree>
    <p:extLst>
      <p:ext uri="{BB962C8B-B14F-4D97-AF65-F5344CB8AC3E}">
        <p14:creationId xmlns="" xmlns:p14="http://schemas.microsoft.com/office/powerpoint/2010/main" val="2859827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5E7FE695-80D2-407D-8599-36F25E414628}" type="slidenum">
              <a:rPr lang="en-GB"/>
              <a:pPr>
                <a:defRPr/>
              </a:pPr>
              <a:t>‹#›</a:t>
            </a:fld>
            <a:endParaRPr lang="en-GB"/>
          </a:p>
        </p:txBody>
      </p:sp>
      <p:sp>
        <p:nvSpPr>
          <p:cNvPr id="4"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5"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2CBA7D67-8E85-4DD7-BB4C-111E85A3EAF4}" type="datetime1">
              <a:rPr lang="en-GB"/>
              <a:pPr>
                <a:defRPr/>
              </a:pPr>
              <a:t>01/03/2013</a:t>
            </a:fld>
            <a:endParaRPr lang="en-GB"/>
          </a:p>
        </p:txBody>
      </p:sp>
    </p:spTree>
    <p:extLst>
      <p:ext uri="{BB962C8B-B14F-4D97-AF65-F5344CB8AC3E}">
        <p14:creationId xmlns="" xmlns:p14="http://schemas.microsoft.com/office/powerpoint/2010/main" val="8457020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0214D733-7267-48A6-8511-1369C6667529}" type="slidenum">
              <a:rPr lang="en-GB"/>
              <a:pPr>
                <a:defRPr/>
              </a:pPr>
              <a:t>‹#›</a:t>
            </a:fld>
            <a:endParaRPr lang="en-GB"/>
          </a:p>
        </p:txBody>
      </p:sp>
      <p:sp>
        <p:nvSpPr>
          <p:cNvPr id="3"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4"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E6B56CDE-16FF-4F82-8F99-7B15F1F3E511}" type="datetime1">
              <a:rPr lang="en-GB"/>
              <a:pPr>
                <a:defRPr/>
              </a:pPr>
              <a:t>01/03/2013</a:t>
            </a:fld>
            <a:endParaRPr lang="en-GB"/>
          </a:p>
        </p:txBody>
      </p:sp>
    </p:spTree>
    <p:extLst>
      <p:ext uri="{BB962C8B-B14F-4D97-AF65-F5344CB8AC3E}">
        <p14:creationId xmlns="" xmlns:p14="http://schemas.microsoft.com/office/powerpoint/2010/main" val="3995446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27FD6D83-3D49-4B1D-B32D-BAAA45ACCBFB}" type="slidenum">
              <a:rPr lang="en-GB"/>
              <a:pPr>
                <a:defRPr/>
              </a:pPr>
              <a:t>‹#›</a:t>
            </a:fld>
            <a:endParaRPr lang="en-GB"/>
          </a:p>
        </p:txBody>
      </p:sp>
      <p:sp>
        <p:nvSpPr>
          <p:cNvPr id="6"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7"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A189A8D7-0712-4997-B08D-7F7E7F0F1B2B}" type="datetime1">
              <a:rPr lang="en-GB"/>
              <a:pPr>
                <a:defRPr/>
              </a:pPr>
              <a:t>01/03/2013</a:t>
            </a:fld>
            <a:endParaRPr lang="en-GB"/>
          </a:p>
        </p:txBody>
      </p:sp>
    </p:spTree>
    <p:extLst>
      <p:ext uri="{BB962C8B-B14F-4D97-AF65-F5344CB8AC3E}">
        <p14:creationId xmlns="" xmlns:p14="http://schemas.microsoft.com/office/powerpoint/2010/main" val="42103933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4776D7DB-9E13-4B91-AC30-394864033CBF}" type="slidenum">
              <a:rPr lang="en-GB"/>
              <a:pPr>
                <a:defRPr/>
              </a:pPr>
              <a:t>‹#›</a:t>
            </a:fld>
            <a:endParaRPr lang="en-GB"/>
          </a:p>
        </p:txBody>
      </p:sp>
      <p:sp>
        <p:nvSpPr>
          <p:cNvPr id="6"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7"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2B9761CF-AEDB-469E-80A2-2BC43093B69C}" type="datetime1">
              <a:rPr lang="en-GB"/>
              <a:pPr>
                <a:defRPr/>
              </a:pPr>
              <a:t>01/03/2013</a:t>
            </a:fld>
            <a:endParaRPr lang="en-GB"/>
          </a:p>
        </p:txBody>
      </p:sp>
    </p:spTree>
    <p:extLst>
      <p:ext uri="{BB962C8B-B14F-4D97-AF65-F5344CB8AC3E}">
        <p14:creationId xmlns="" xmlns:p14="http://schemas.microsoft.com/office/powerpoint/2010/main" val="37386418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4B050497-12F3-44BA-915A-C6F07B276B18}"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F29B0FDA-44C0-497A-B6AB-3C1585357820}" type="datetime1">
              <a:rPr lang="en-GB"/>
              <a:pPr>
                <a:defRPr/>
              </a:pPr>
              <a:t>01/03/2013</a:t>
            </a:fld>
            <a:endParaRPr lang="en-GB"/>
          </a:p>
        </p:txBody>
      </p:sp>
    </p:spTree>
    <p:extLst>
      <p:ext uri="{BB962C8B-B14F-4D97-AF65-F5344CB8AC3E}">
        <p14:creationId xmlns="" xmlns:p14="http://schemas.microsoft.com/office/powerpoint/2010/main" val="8279193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152400"/>
            <a:ext cx="1981200" cy="61722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914400" y="152400"/>
            <a:ext cx="5791200" cy="6172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5"/>
          <p:cNvSpPr>
            <a:spLocks noGrp="1" noChangeArrowheads="1"/>
          </p:cNvSpPr>
          <p:nvPr>
            <p:ph type="sldNum" sz="quarter" idx="10"/>
          </p:nvPr>
        </p:nvSpPr>
        <p:spPr/>
        <p:txBody>
          <a:bodyPr/>
          <a:lstStyle>
            <a:lvl1pPr fontAlgn="auto">
              <a:spcBef>
                <a:spcPts val="0"/>
              </a:spcBef>
              <a:spcAft>
                <a:spcPts val="0"/>
              </a:spcAft>
              <a:defRPr/>
            </a:lvl1pPr>
          </a:lstStyle>
          <a:p>
            <a:pPr>
              <a:defRPr/>
            </a:pPr>
            <a:fld id="{DC89B572-8FC9-47C5-8434-5815FADD1859}" type="slidenum">
              <a:rPr lang="en-GB"/>
              <a:pPr>
                <a:defRPr/>
              </a:pPr>
              <a:t>‹#›</a:t>
            </a:fld>
            <a:endParaRPr lang="en-GB"/>
          </a:p>
        </p:txBody>
      </p:sp>
      <p:sp>
        <p:nvSpPr>
          <p:cNvPr id="5" name="Rectangle 6"/>
          <p:cNvSpPr>
            <a:spLocks noGrp="1" noChangeArrowheads="1"/>
          </p:cNvSpPr>
          <p:nvPr>
            <p:ph type="ftr" sz="quarter" idx="11"/>
          </p:nvPr>
        </p:nvSpPr>
        <p:spPr/>
        <p:txBody>
          <a:bodyPr/>
          <a:lstStyle>
            <a:lvl1pPr fontAlgn="auto">
              <a:spcBef>
                <a:spcPts val="0"/>
              </a:spcBef>
              <a:spcAft>
                <a:spcPts val="0"/>
              </a:spcAft>
              <a:defRPr/>
            </a:lvl1pPr>
          </a:lstStyle>
          <a:p>
            <a:pPr>
              <a:defRPr/>
            </a:pPr>
            <a:endParaRPr lang="en-GB"/>
          </a:p>
        </p:txBody>
      </p:sp>
      <p:sp>
        <p:nvSpPr>
          <p:cNvPr id="6" name="Rectangle 7"/>
          <p:cNvSpPr>
            <a:spLocks noGrp="1" noChangeArrowheads="1"/>
          </p:cNvSpPr>
          <p:nvPr>
            <p:ph type="dt" sz="half" idx="12"/>
          </p:nvPr>
        </p:nvSpPr>
        <p:spPr/>
        <p:txBody>
          <a:bodyPr/>
          <a:lstStyle>
            <a:lvl1pPr fontAlgn="auto">
              <a:spcBef>
                <a:spcPts val="0"/>
              </a:spcBef>
              <a:spcAft>
                <a:spcPts val="0"/>
              </a:spcAft>
              <a:defRPr smtClean="0"/>
            </a:lvl1pPr>
          </a:lstStyle>
          <a:p>
            <a:pPr>
              <a:defRPr/>
            </a:pPr>
            <a:fld id="{119E7CA3-6B5B-47EF-A4AA-0527E063FBF2}" type="datetime1">
              <a:rPr lang="en-GB"/>
              <a:pPr>
                <a:defRPr/>
              </a:pPr>
              <a:t>01/03/2013</a:t>
            </a:fld>
            <a:endParaRPr lang="en-GB"/>
          </a:p>
        </p:txBody>
      </p:sp>
    </p:spTree>
    <p:extLst>
      <p:ext uri="{BB962C8B-B14F-4D97-AF65-F5344CB8AC3E}">
        <p14:creationId xmlns="" xmlns:p14="http://schemas.microsoft.com/office/powerpoint/2010/main" val="1265773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5E3D38A-B5C3-45EB-8C08-BF6F22AD8376}" type="datetime1">
              <a:rPr lang="en-GB"/>
              <a:pPr>
                <a:defRPr/>
              </a:pPr>
              <a:t>01/03/2013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CD4A85ED-85BD-4BDF-BC55-0ADACAB51991}" type="slidenum">
              <a:rPr lang="en-GB"/>
              <a:pPr>
                <a:defRPr/>
              </a:pPr>
              <a:t>‹#›</a:t>
            </a:fld>
            <a:endParaRPr lang="en-GB"/>
          </a:p>
        </p:txBody>
      </p:sp>
      <p:pic>
        <p:nvPicPr>
          <p:cNvPr id="1031" name="Picture 6"/>
          <p:cNvPicPr>
            <a:picLocks noChangeAspect="1"/>
          </p:cNvPicPr>
          <p:nvPr userDrawn="1"/>
        </p:nvPicPr>
        <p:blipFill>
          <a:blip r:embed="rId13" cstate="print">
            <a:extLst>
              <a:ext uri="{28A0092B-C50C-407E-A947-70E740481C1C}">
                <a14:useLocalDpi xmlns="" xmlns:a14="http://schemas.microsoft.com/office/drawing/2010/main" val="0"/>
              </a:ext>
            </a:extLst>
          </a:blip>
          <a:srcRect/>
          <a:stretch>
            <a:fillRect/>
          </a:stretch>
        </p:blipFill>
        <p:spPr bwMode="auto">
          <a:xfrm>
            <a:off x="0" y="0"/>
            <a:ext cx="1476375" cy="14366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Lst>
  <p:timing>
    <p:tnLst>
      <p:par>
        <p:cTn id="1" dur="indefinite" restart="never" nodeType="tmRoot"/>
      </p:par>
    </p:tnLst>
  </p:timing>
  <p:hf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13" cstate="print">
            <a:extLst>
              <a:ext uri="{28A0092B-C50C-407E-A947-70E740481C1C}">
                <a14:useLocalDpi xmlns="" xmlns:a14="http://schemas.microsoft.com/office/drawing/2010/main" val="0"/>
              </a:ext>
            </a:extLst>
          </a:blip>
          <a:srcRect/>
          <a:stretch>
            <a:fillRect/>
          </a:stretch>
        </p:blipFill>
        <p:spPr bwMode="auto">
          <a:xfrm>
            <a:off x="0" y="0"/>
            <a:ext cx="3438525"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051" name="Rectangle 3"/>
          <p:cNvSpPr>
            <a:spLocks noGrp="1" noChangeArrowheads="1"/>
          </p:cNvSpPr>
          <p:nvPr>
            <p:ph type="title"/>
          </p:nvPr>
        </p:nvSpPr>
        <p:spPr bwMode="auto">
          <a:xfrm>
            <a:off x="914400" y="152400"/>
            <a:ext cx="79248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smtClean="0"/>
              <a:t>Click to edit Master title style</a:t>
            </a:r>
          </a:p>
        </p:txBody>
      </p:sp>
      <p:sp>
        <p:nvSpPr>
          <p:cNvPr id="2052" name="Rectangle 4"/>
          <p:cNvSpPr>
            <a:spLocks noGrp="1" noChangeArrowheads="1"/>
          </p:cNvSpPr>
          <p:nvPr>
            <p:ph type="body" idx="1"/>
          </p:nvPr>
        </p:nvSpPr>
        <p:spPr bwMode="auto">
          <a:xfrm>
            <a:off x="914400" y="1447800"/>
            <a:ext cx="7924800" cy="4876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3077" name="Rectangle 5"/>
          <p:cNvSpPr>
            <a:spLocks noGrp="1" noChangeArrowheads="1"/>
          </p:cNvSpPr>
          <p:nvPr>
            <p:ph type="sldNum" sz="quarter" idx="4"/>
          </p:nvPr>
        </p:nvSpPr>
        <p:spPr bwMode="auto">
          <a:xfrm>
            <a:off x="6553200" y="6477000"/>
            <a:ext cx="2286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solidFill>
                  <a:srgbClr val="000000"/>
                </a:solidFill>
                <a:latin typeface="+mn-lt"/>
                <a:cs typeface="+mn-cs"/>
              </a:defRPr>
            </a:lvl1pPr>
          </a:lstStyle>
          <a:p>
            <a:pPr>
              <a:defRPr/>
            </a:pPr>
            <a:fld id="{5A7537ED-EC9E-4FFC-884E-99BCB7B03716}" type="slidenum">
              <a:rPr lang="en-GB"/>
              <a:pPr>
                <a:defRPr/>
              </a:pPr>
              <a:t>‹#›</a:t>
            </a:fld>
            <a:endParaRPr lang="en-GB"/>
          </a:p>
        </p:txBody>
      </p:sp>
      <p:sp>
        <p:nvSpPr>
          <p:cNvPr id="3078" name="Rectangle 6"/>
          <p:cNvSpPr>
            <a:spLocks noGrp="1" noChangeArrowheads="1"/>
          </p:cNvSpPr>
          <p:nvPr>
            <p:ph type="ftr" sz="quarter" idx="3"/>
          </p:nvPr>
        </p:nvSpPr>
        <p:spPr bwMode="auto">
          <a:xfrm>
            <a:off x="3200400" y="6477000"/>
            <a:ext cx="2895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mn-lt"/>
                <a:cs typeface="+mn-cs"/>
              </a:defRPr>
            </a:lvl1pPr>
          </a:lstStyle>
          <a:p>
            <a:pPr>
              <a:defRPr/>
            </a:pPr>
            <a:endParaRPr lang="en-GB"/>
          </a:p>
        </p:txBody>
      </p:sp>
      <p:sp>
        <p:nvSpPr>
          <p:cNvPr id="3079" name="Rectangle 7"/>
          <p:cNvSpPr>
            <a:spLocks noGrp="1" noChangeArrowheads="1"/>
          </p:cNvSpPr>
          <p:nvPr>
            <p:ph type="dt" sz="half" idx="2"/>
          </p:nvPr>
        </p:nvSpPr>
        <p:spPr bwMode="auto">
          <a:xfrm>
            <a:off x="990600" y="6477000"/>
            <a:ext cx="16002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solidFill>
                  <a:srgbClr val="000000"/>
                </a:solidFill>
                <a:latin typeface="+mn-lt"/>
                <a:cs typeface="+mn-cs"/>
              </a:defRPr>
            </a:lvl1pPr>
          </a:lstStyle>
          <a:p>
            <a:pPr>
              <a:defRPr/>
            </a:pPr>
            <a:fld id="{41DF833F-76AF-49B6-B874-98EEE7FC8351}" type="datetime1">
              <a:rPr lang="en-GB"/>
              <a:pPr>
                <a:defRPr/>
              </a:pPr>
              <a:t>01/03/2013</a:t>
            </a:fld>
            <a:endParaRPr lang="en-GB"/>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hf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Times New Roman" pitchFamily="18" charset="0"/>
        </a:defRPr>
      </a:lvl2pPr>
      <a:lvl3pPr algn="ctr" rtl="0" eaLnBrk="0" fontAlgn="base" hangingPunct="0">
        <a:spcBef>
          <a:spcPct val="0"/>
        </a:spcBef>
        <a:spcAft>
          <a:spcPct val="0"/>
        </a:spcAft>
        <a:defRPr sz="4400">
          <a:solidFill>
            <a:schemeClr val="tx2"/>
          </a:solidFill>
          <a:latin typeface="Arial" charset="0"/>
          <a:cs typeface="Times New Roman" pitchFamily="18" charset="0"/>
        </a:defRPr>
      </a:lvl3pPr>
      <a:lvl4pPr algn="ctr" rtl="0" eaLnBrk="0" fontAlgn="base" hangingPunct="0">
        <a:spcBef>
          <a:spcPct val="0"/>
        </a:spcBef>
        <a:spcAft>
          <a:spcPct val="0"/>
        </a:spcAft>
        <a:defRPr sz="4400">
          <a:solidFill>
            <a:schemeClr val="tx2"/>
          </a:solidFill>
          <a:latin typeface="Arial" charset="0"/>
          <a:cs typeface="Times New Roman" pitchFamily="18" charset="0"/>
        </a:defRPr>
      </a:lvl4pPr>
      <a:lvl5pPr algn="ctr" rtl="0" eaLnBrk="0" fontAlgn="base" hangingPunct="0">
        <a:spcBef>
          <a:spcPct val="0"/>
        </a:spcBef>
        <a:spcAft>
          <a:spcPct val="0"/>
        </a:spcAft>
        <a:defRPr sz="4400">
          <a:solidFill>
            <a:schemeClr val="tx2"/>
          </a:solidFill>
          <a:latin typeface="Arial" charset="0"/>
          <a:cs typeface="Times New Roman" pitchFamily="18" charset="0"/>
        </a:defRPr>
      </a:lvl5pPr>
      <a:lvl6pPr marL="457200" algn="ctr" rtl="0" fontAlgn="base">
        <a:spcBef>
          <a:spcPct val="0"/>
        </a:spcBef>
        <a:spcAft>
          <a:spcPct val="0"/>
        </a:spcAft>
        <a:defRPr sz="4400">
          <a:solidFill>
            <a:schemeClr val="tx2"/>
          </a:solidFill>
          <a:latin typeface="Arial" charset="0"/>
          <a:cs typeface="Times New Roman" pitchFamily="18" charset="0"/>
        </a:defRPr>
      </a:lvl6pPr>
      <a:lvl7pPr marL="914400" algn="ctr" rtl="0" fontAlgn="base">
        <a:spcBef>
          <a:spcPct val="0"/>
        </a:spcBef>
        <a:spcAft>
          <a:spcPct val="0"/>
        </a:spcAft>
        <a:defRPr sz="4400">
          <a:solidFill>
            <a:schemeClr val="tx2"/>
          </a:solidFill>
          <a:latin typeface="Arial" charset="0"/>
          <a:cs typeface="Times New Roman" pitchFamily="18" charset="0"/>
        </a:defRPr>
      </a:lvl7pPr>
      <a:lvl8pPr marL="1371600" algn="ctr" rtl="0" fontAlgn="base">
        <a:spcBef>
          <a:spcPct val="0"/>
        </a:spcBef>
        <a:spcAft>
          <a:spcPct val="0"/>
        </a:spcAft>
        <a:defRPr sz="4400">
          <a:solidFill>
            <a:schemeClr val="tx2"/>
          </a:solidFill>
          <a:latin typeface="Arial" charset="0"/>
          <a:cs typeface="Times New Roman" pitchFamily="18" charset="0"/>
        </a:defRPr>
      </a:lvl8pPr>
      <a:lvl9pPr marL="1828800" algn="ctr" rtl="0" fontAlgn="base">
        <a:spcBef>
          <a:spcPct val="0"/>
        </a:spcBef>
        <a:spcAft>
          <a:spcPct val="0"/>
        </a:spcAft>
        <a:defRPr sz="4400">
          <a:solidFill>
            <a:schemeClr val="tx2"/>
          </a:solidFill>
          <a:latin typeface="Arial" charset="0"/>
          <a:cs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7.gif"/><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10" Type="http://schemas.openxmlformats.org/officeDocument/2006/relationships/image" Target="../media/image12.png"/><Relationship Id="rId4" Type="http://schemas.openxmlformats.org/officeDocument/2006/relationships/image" Target="../media/image8.png"/><Relationship Id="rId9" Type="http://schemas.openxmlformats.org/officeDocument/2006/relationships/image" Target="../media/image4.jpeg"/></Relationships>
</file>

<file path=ppt/slides/_rels/slide6.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3.jpe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hyperlink" Target="http://unitsofmeasure.org/" TargetMode="External"/><Relationship Id="rId5" Type="http://schemas.openxmlformats.org/officeDocument/2006/relationships/image" Target="../media/image29.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hyperlink" Target="https://groups.google.com/a/wmo.int/forum/?hl=en&amp;fromgroups=" TargetMode="External"/><Relationship Id="rId5" Type="http://schemas.openxmlformats.org/officeDocument/2006/relationships/hyperlink" Target="http://wis.wmo.int/doc=2125" TargetMode="External"/><Relationship Id="rId4" Type="http://schemas.openxmlformats.org/officeDocument/2006/relationships/hyperlink" Target="http://www.wmo.int/pages/prog/www/WIS/wiswiki/tiki-index.php?page=METCE-1.0RC1"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685800" y="719138"/>
            <a:ext cx="7772400" cy="2881312"/>
          </a:xfrm>
          <a:prstGeom prst="rect">
            <a:avLst/>
          </a:prstGeom>
        </p:spPr>
        <p:txBody>
          <a:bodyPr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endParaRPr lang="en-GB" dirty="0" smtClean="0">
              <a:solidFill>
                <a:sysClr val="windowText" lastClr="000000"/>
              </a:solidFill>
              <a:latin typeface="Calibri"/>
            </a:endParaRPr>
          </a:p>
          <a:p>
            <a:pPr fontAlgn="auto">
              <a:spcAft>
                <a:spcPts val="0"/>
              </a:spcAft>
              <a:defRPr/>
            </a:pPr>
            <a:r>
              <a:rPr lang="en-GB" dirty="0" smtClean="0">
                <a:solidFill>
                  <a:sysClr val="windowText" lastClr="000000"/>
                </a:solidFill>
                <a:latin typeface="Calibri"/>
              </a:rPr>
              <a:t>Development of a GML Application Schema for data exchange supporting Meteorological Services for International Air Navigation</a:t>
            </a:r>
          </a:p>
          <a:p>
            <a:pPr fontAlgn="auto">
              <a:spcAft>
                <a:spcPts val="0"/>
              </a:spcAft>
              <a:defRPr/>
            </a:pPr>
            <a:endParaRPr lang="en-GB" dirty="0" smtClean="0">
              <a:solidFill>
                <a:sysClr val="windowText" lastClr="000000"/>
              </a:solidFill>
              <a:latin typeface="Calibri"/>
            </a:endParaRPr>
          </a:p>
          <a:p>
            <a:pPr fontAlgn="auto">
              <a:spcAft>
                <a:spcPts val="0"/>
              </a:spcAft>
              <a:defRPr/>
            </a:pPr>
            <a:r>
              <a:rPr lang="en-GB" sz="4000" i="1" dirty="0" smtClean="0">
                <a:solidFill>
                  <a:sysClr val="windowText" lastClr="000000"/>
                </a:solidFill>
                <a:latin typeface="Calibri"/>
              </a:rPr>
              <a:t>(WMO METCE</a:t>
            </a:r>
            <a:r>
              <a:rPr lang="en-GB" sz="4000" i="1" dirty="0" smtClean="0">
                <a:latin typeface="Calibri"/>
              </a:rPr>
              <a:t> &amp; ICAO IWXXM</a:t>
            </a:r>
            <a:r>
              <a:rPr lang="en-GB" sz="4000" i="1" dirty="0" smtClean="0">
                <a:solidFill>
                  <a:sysClr val="windowText" lastClr="000000"/>
                </a:solidFill>
                <a:latin typeface="Calibri"/>
              </a:rPr>
              <a:t>)</a:t>
            </a:r>
          </a:p>
        </p:txBody>
      </p:sp>
      <p:sp>
        <p:nvSpPr>
          <p:cNvPr id="28675" name="Subtitle 2"/>
          <p:cNvSpPr txBox="1">
            <a:spLocks/>
          </p:cNvSpPr>
          <p:nvPr/>
        </p:nvSpPr>
        <p:spPr bwMode="auto">
          <a:xfrm>
            <a:off x="1371600" y="3886200"/>
            <a:ext cx="6400800" cy="1752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spcBef>
                <a:spcPct val="20000"/>
              </a:spcBef>
              <a:buFont typeface="Arial" pitchFamily="34" charset="0"/>
              <a:buNone/>
            </a:pPr>
            <a:r>
              <a:rPr lang="en-GB" sz="3200">
                <a:solidFill>
                  <a:srgbClr val="898989"/>
                </a:solidFill>
                <a:cs typeface="Times New Roman" pitchFamily="18" charset="0"/>
              </a:rPr>
              <a:t>Jeremy Tandy </a:t>
            </a:r>
          </a:p>
          <a:p>
            <a:pPr algn="ctr">
              <a:spcBef>
                <a:spcPct val="20000"/>
              </a:spcBef>
              <a:buFont typeface="Arial" pitchFamily="34" charset="0"/>
              <a:buNone/>
            </a:pPr>
            <a:r>
              <a:rPr lang="en-GB" sz="3200">
                <a:solidFill>
                  <a:srgbClr val="898989"/>
                </a:solidFill>
                <a:cs typeface="Times New Roman" pitchFamily="18" charset="0"/>
              </a:rPr>
              <a:t>(on behalf of TT-AvXML)</a:t>
            </a:r>
          </a:p>
        </p:txBody>
      </p:sp>
      <p:sp>
        <p:nvSpPr>
          <p:cNvPr id="28676" name="Slide Number Placeholder 1"/>
          <p:cNvSpPr>
            <a:spLocks noGrp="1"/>
          </p:cNvSpPr>
          <p:nvPr>
            <p:ph type="sldNum" sz="quarter" idx="10"/>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B5176D4-EC55-455C-9261-69281D2D72CA}" type="slidenum">
              <a:rPr lang="en-GB" smtClean="0">
                <a:solidFill>
                  <a:srgbClr val="000000"/>
                </a:solidFill>
                <a:latin typeface="Arial" pitchFamily="34" charset="0"/>
              </a:rPr>
              <a:pPr fontAlgn="base">
                <a:spcBef>
                  <a:spcPct val="0"/>
                </a:spcBef>
                <a:spcAft>
                  <a:spcPct val="0"/>
                </a:spcAft>
              </a:pPr>
              <a:t>1</a:t>
            </a:fld>
            <a:endParaRPr lang="en-GB" smtClean="0">
              <a:solidFill>
                <a:srgbClr val="000000"/>
              </a:solidFill>
              <a:latin typeface="Arial" pitchFamily="34" charset="0"/>
            </a:endParaRPr>
          </a:p>
        </p:txBody>
      </p:sp>
      <p:sp>
        <p:nvSpPr>
          <p:cNvPr id="5" name="Subtitle 2"/>
          <p:cNvSpPr txBox="1">
            <a:spLocks/>
          </p:cNvSpPr>
          <p:nvPr/>
        </p:nvSpPr>
        <p:spPr bwMode="auto">
          <a:xfrm rot="21061504">
            <a:off x="4062493" y="3055957"/>
            <a:ext cx="6400800" cy="84729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spcBef>
                <a:spcPct val="20000"/>
              </a:spcBef>
              <a:buFont typeface="Arial" pitchFamily="34" charset="0"/>
              <a:buNone/>
            </a:pPr>
            <a:r>
              <a:rPr lang="en-GB" sz="3200" dirty="0" smtClean="0">
                <a:solidFill>
                  <a:srgbClr val="C00000"/>
                </a:solidFill>
                <a:latin typeface="Brush Script MT" pitchFamily="66" charset="0"/>
                <a:cs typeface="Times New Roman" pitchFamily="18" charset="0"/>
              </a:rPr>
              <a:t>see next talk from Aaron!</a:t>
            </a:r>
            <a:endParaRPr lang="en-GB" sz="3200" dirty="0">
              <a:solidFill>
                <a:srgbClr val="C00000"/>
              </a:solidFill>
              <a:latin typeface="Brush Script MT" pitchFamily="66" charset="0"/>
              <a:cs typeface="Times New Roman" pitchFamily="18" charset="0"/>
            </a:endParaRPr>
          </a:p>
        </p:txBody>
      </p:sp>
      <p:sp>
        <p:nvSpPr>
          <p:cNvPr id="6" name="Arc 5"/>
          <p:cNvSpPr/>
          <p:nvPr/>
        </p:nvSpPr>
        <p:spPr>
          <a:xfrm rot="9921842">
            <a:off x="4913194" y="2374711"/>
            <a:ext cx="3098042" cy="627797"/>
          </a:xfrm>
          <a:prstGeom prst="arc">
            <a:avLst/>
          </a:prstGeom>
          <a:ln w="57150" cap="rnd">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294788" y="3962210"/>
            <a:ext cx="1726149" cy="2424113"/>
          </a:xfrm>
          <a:prstGeom prst="rect">
            <a:avLst/>
          </a:prstGeom>
          <a:noFill/>
          <a:ln w="9525">
            <a:solidFill>
              <a:schemeClr val="tx1"/>
            </a:solidFill>
            <a:miter lim="800000"/>
            <a:headEnd/>
            <a:tailEnd/>
          </a:ln>
          <a:effectLst/>
          <a:scene3d>
            <a:camera prst="perspectiveAbove">
              <a:rot lat="20418982" lon="637656" rev="21383004"/>
            </a:camera>
            <a:lightRig rig="threePt" dir="t"/>
          </a:scene3d>
          <a:sp3d extrusionH="381000" prstMaterial="matte">
            <a:extrusionClr>
              <a:schemeClr val="tx2">
                <a:lumMod val="75000"/>
              </a:schemeClr>
            </a:extrusionClr>
          </a:sp3d>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2</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Context: Meteorological Services for International Air Navigation (Technical Regulation)</a:t>
            </a:r>
            <a:endParaRPr lang="en-GB" sz="2400" dirty="0">
              <a:solidFill>
                <a:srgbClr val="000000"/>
              </a:solidFill>
              <a:latin typeface="Arial" pitchFamily="34" charset="0"/>
              <a:ea typeface="ＭＳ Ｐゴシック" pitchFamily="34" charset="-128"/>
            </a:endParaRPr>
          </a:p>
        </p:txBody>
      </p:sp>
      <p:sp>
        <p:nvSpPr>
          <p:cNvPr id="120" name="Rectangle 119"/>
          <p:cNvSpPr/>
          <p:nvPr/>
        </p:nvSpPr>
        <p:spPr>
          <a:xfrm>
            <a:off x="3061606" y="5540059"/>
            <a:ext cx="2790745" cy="933589"/>
          </a:xfrm>
          <a:prstGeom prst="rect">
            <a:avLst/>
          </a:prstGeom>
        </p:spPr>
        <p:txBody>
          <a:bodyPr wrap="square">
            <a:spAutoFit/>
          </a:bodyPr>
          <a:lstStyle/>
          <a:p>
            <a:pPr fontAlgn="auto">
              <a:spcBef>
                <a:spcPts val="0"/>
              </a:spcBef>
              <a:spcAft>
                <a:spcPts val="400"/>
              </a:spcAft>
              <a:defRPr/>
            </a:pPr>
            <a:r>
              <a:rPr lang="en-GB" sz="1600" b="1" i="1" kern="0" dirty="0" smtClean="0">
                <a:latin typeface="+mn-lt"/>
                <a:ea typeface="Times New Roman"/>
                <a:cs typeface="+mn-cs"/>
              </a:rPr>
              <a:t>WMO No. 306 </a:t>
            </a:r>
            <a:r>
              <a:rPr lang="en-GB" sz="1600" b="1" i="1" kern="0" dirty="0" err="1" smtClean="0">
                <a:latin typeface="+mn-lt"/>
                <a:ea typeface="Times New Roman"/>
                <a:cs typeface="+mn-cs"/>
              </a:rPr>
              <a:t>Vol</a:t>
            </a:r>
            <a:r>
              <a:rPr lang="en-GB" sz="1600" b="1" i="1" kern="0" dirty="0" smtClean="0">
                <a:latin typeface="+mn-lt"/>
                <a:ea typeface="Times New Roman"/>
                <a:cs typeface="+mn-cs"/>
              </a:rPr>
              <a:t> I.1</a:t>
            </a:r>
          </a:p>
          <a:p>
            <a:pPr fontAlgn="auto">
              <a:spcBef>
                <a:spcPts val="0"/>
              </a:spcBef>
              <a:spcAft>
                <a:spcPts val="400"/>
              </a:spcAft>
              <a:defRPr/>
            </a:pPr>
            <a:r>
              <a:rPr lang="en-GB" sz="1600" b="1" i="1" kern="0" dirty="0" smtClean="0">
                <a:latin typeface="+mn-lt"/>
                <a:ea typeface="Times New Roman"/>
                <a:cs typeface="+mn-cs"/>
              </a:rPr>
              <a:t>Manual on Codes</a:t>
            </a:r>
          </a:p>
          <a:p>
            <a:pPr fontAlgn="auto">
              <a:spcBef>
                <a:spcPts val="0"/>
              </a:spcBef>
              <a:spcAft>
                <a:spcPts val="400"/>
              </a:spcAft>
              <a:defRPr/>
            </a:pPr>
            <a:r>
              <a:rPr lang="en-GB" sz="1600" b="1" i="1" kern="0" dirty="0" smtClean="0">
                <a:latin typeface="+mn-lt"/>
                <a:ea typeface="Times New Roman"/>
                <a:cs typeface="+mn-cs"/>
              </a:rPr>
              <a:t>Part A – Alphanumeric Codes</a:t>
            </a:r>
            <a:endParaRPr lang="en-GB" sz="1400" b="1" i="1" kern="0" dirty="0">
              <a:latin typeface="+mn-lt"/>
              <a:ea typeface="Times New Roman"/>
              <a:cs typeface="+mn-cs"/>
            </a:endParaRPr>
          </a:p>
        </p:txBody>
      </p:sp>
      <p:sp>
        <p:nvSpPr>
          <p:cNvPr id="32772" name="Down Arrow 32771"/>
          <p:cNvSpPr/>
          <p:nvPr/>
        </p:nvSpPr>
        <p:spPr>
          <a:xfrm rot="354968">
            <a:off x="2123808" y="3100668"/>
            <a:ext cx="793702" cy="1122221"/>
          </a:xfrm>
          <a:prstGeom prst="downArrow">
            <a:avLst/>
          </a:prstGeom>
          <a:gradFill>
            <a:gsLst>
              <a:gs pos="0">
                <a:schemeClr val="bg1">
                  <a:lumMod val="50000"/>
                  <a:alpha val="20000"/>
                </a:schemeClr>
              </a:gs>
              <a:gs pos="100000">
                <a:schemeClr val="bg1">
                  <a:lumMod val="85000"/>
                  <a:alpha val="10000"/>
                </a:schemeClr>
              </a:gs>
            </a:gsLst>
            <a:lin ang="16200000" scaled="0"/>
          </a:gradFill>
          <a:ln w="12700" cap="flat" cmpd="sng" algn="ctr">
            <a:gradFill>
              <a:gsLst>
                <a:gs pos="0">
                  <a:sysClr val="window" lastClr="FFFFFF"/>
                </a:gs>
                <a:gs pos="100000">
                  <a:schemeClr val="bg1">
                    <a:lumMod val="50000"/>
                  </a:scheme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133" name="Rectangle 132"/>
          <p:cNvSpPr/>
          <p:nvPr/>
        </p:nvSpPr>
        <p:spPr>
          <a:xfrm>
            <a:off x="3831764" y="3432361"/>
            <a:ext cx="3679370" cy="1077218"/>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Management of data exchange standards in support of meteorological services for international air navigation (OPMET) are delegated by ICAO to WMO</a:t>
            </a:r>
            <a:endParaRPr lang="en-GB" sz="1600" b="1" i="1" kern="0" dirty="0">
              <a:solidFill>
                <a:srgbClr val="595959"/>
              </a:solidFill>
              <a:latin typeface="+mn-lt"/>
              <a:ea typeface="Times New Roman"/>
              <a:cs typeface="+mn-cs"/>
            </a:endParaRPr>
          </a:p>
        </p:txBody>
      </p:sp>
      <p:pic>
        <p:nvPicPr>
          <p:cNvPr id="10" name="Picture 9" descr="icao-annex3.jpg"/>
          <p:cNvPicPr>
            <a:picLocks noChangeAspect="1"/>
          </p:cNvPicPr>
          <p:nvPr/>
        </p:nvPicPr>
        <p:blipFill>
          <a:blip r:embed="rId4"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Tree>
    <p:extLst>
      <p:ext uri="{BB962C8B-B14F-4D97-AF65-F5344CB8AC3E}">
        <p14:creationId xmlns="" xmlns:p14="http://schemas.microsoft.com/office/powerpoint/2010/main" val="409490274"/>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294788" y="3962210"/>
            <a:ext cx="1726149" cy="2424113"/>
          </a:xfrm>
          <a:prstGeom prst="rect">
            <a:avLst/>
          </a:prstGeom>
          <a:noFill/>
          <a:ln w="9525">
            <a:solidFill>
              <a:schemeClr val="tx1"/>
            </a:solidFill>
            <a:miter lim="800000"/>
            <a:headEnd/>
            <a:tailEnd/>
          </a:ln>
          <a:effectLst/>
          <a:scene3d>
            <a:camera prst="perspectiveAbove">
              <a:rot lat="20418982" lon="637656" rev="21383004"/>
            </a:camera>
            <a:lightRig rig="threePt" dir="t"/>
          </a:scene3d>
          <a:sp3d extrusionH="381000" prstMaterial="matte">
            <a:extrusionClr>
              <a:schemeClr val="tx2">
                <a:lumMod val="75000"/>
              </a:schemeClr>
            </a:extrusionClr>
          </a:sp3d>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grpSp>
        <p:nvGrpSpPr>
          <p:cNvPr id="24"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3</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Amendment 76 to ICAO Annex 3 (Nov 2013)</a:t>
            </a:r>
            <a:endParaRPr lang="en-GB" sz="2400" dirty="0">
              <a:solidFill>
                <a:srgbClr val="000000"/>
              </a:solidFill>
              <a:latin typeface="Arial" pitchFamily="34" charset="0"/>
              <a:ea typeface="ＭＳ Ｐゴシック" pitchFamily="34" charset="-128"/>
            </a:endParaRPr>
          </a:p>
        </p:txBody>
      </p:sp>
      <p:sp>
        <p:nvSpPr>
          <p:cNvPr id="120" name="Rectangle 119"/>
          <p:cNvSpPr/>
          <p:nvPr/>
        </p:nvSpPr>
        <p:spPr>
          <a:xfrm>
            <a:off x="3061606" y="5540059"/>
            <a:ext cx="2790745" cy="933589"/>
          </a:xfrm>
          <a:prstGeom prst="rect">
            <a:avLst/>
          </a:prstGeom>
        </p:spPr>
        <p:txBody>
          <a:bodyPr wrap="square">
            <a:spAutoFit/>
          </a:bodyPr>
          <a:lstStyle/>
          <a:p>
            <a:pPr fontAlgn="auto">
              <a:spcBef>
                <a:spcPts val="0"/>
              </a:spcBef>
              <a:spcAft>
                <a:spcPts val="400"/>
              </a:spcAft>
              <a:defRPr/>
            </a:pPr>
            <a:r>
              <a:rPr lang="en-GB" sz="1600" b="1" i="1" kern="0" dirty="0" smtClean="0">
                <a:latin typeface="+mn-lt"/>
                <a:ea typeface="Times New Roman"/>
                <a:cs typeface="+mn-cs"/>
              </a:rPr>
              <a:t>WMO No. 306 </a:t>
            </a:r>
            <a:r>
              <a:rPr lang="en-GB" sz="1600" b="1" i="1" kern="0" dirty="0" err="1" smtClean="0">
                <a:latin typeface="+mn-lt"/>
                <a:ea typeface="Times New Roman"/>
                <a:cs typeface="+mn-cs"/>
              </a:rPr>
              <a:t>Vol</a:t>
            </a:r>
            <a:r>
              <a:rPr lang="en-GB" sz="1600" b="1" i="1" kern="0" dirty="0" smtClean="0">
                <a:latin typeface="+mn-lt"/>
                <a:ea typeface="Times New Roman"/>
                <a:cs typeface="+mn-cs"/>
              </a:rPr>
              <a:t> I.1</a:t>
            </a:r>
          </a:p>
          <a:p>
            <a:pPr fontAlgn="auto">
              <a:spcBef>
                <a:spcPts val="0"/>
              </a:spcBef>
              <a:spcAft>
                <a:spcPts val="400"/>
              </a:spcAft>
              <a:defRPr/>
            </a:pPr>
            <a:r>
              <a:rPr lang="en-GB" sz="1600" b="1" i="1" kern="0" dirty="0" smtClean="0">
                <a:latin typeface="+mn-lt"/>
                <a:ea typeface="Times New Roman"/>
                <a:cs typeface="+mn-cs"/>
              </a:rPr>
              <a:t>Manual on Codes</a:t>
            </a:r>
          </a:p>
          <a:p>
            <a:pPr fontAlgn="auto">
              <a:spcBef>
                <a:spcPts val="0"/>
              </a:spcBef>
              <a:spcAft>
                <a:spcPts val="400"/>
              </a:spcAft>
              <a:defRPr/>
            </a:pPr>
            <a:r>
              <a:rPr lang="en-GB" sz="1600" b="1" i="1" kern="0" dirty="0" smtClean="0">
                <a:latin typeface="+mn-lt"/>
                <a:ea typeface="Times New Roman"/>
                <a:cs typeface="+mn-cs"/>
              </a:rPr>
              <a:t>Part A – Alphanumeric Codes</a:t>
            </a:r>
            <a:endParaRPr lang="en-GB" sz="1400" b="1" i="1" kern="0" dirty="0">
              <a:latin typeface="+mn-lt"/>
              <a:ea typeface="Times New Roman"/>
              <a:cs typeface="+mn-cs"/>
            </a:endParaRPr>
          </a:p>
        </p:txBody>
      </p:sp>
      <p:sp>
        <p:nvSpPr>
          <p:cNvPr id="32772" name="Down Arrow 32771"/>
          <p:cNvSpPr/>
          <p:nvPr/>
        </p:nvSpPr>
        <p:spPr>
          <a:xfrm rot="354968">
            <a:off x="2123808" y="3100668"/>
            <a:ext cx="793702" cy="1122221"/>
          </a:xfrm>
          <a:prstGeom prst="downArrow">
            <a:avLst/>
          </a:prstGeom>
          <a:gradFill>
            <a:gsLst>
              <a:gs pos="0">
                <a:schemeClr val="bg1">
                  <a:lumMod val="50000"/>
                  <a:alpha val="20000"/>
                </a:schemeClr>
              </a:gs>
              <a:gs pos="100000">
                <a:schemeClr val="bg1">
                  <a:lumMod val="85000"/>
                  <a:alpha val="10000"/>
                </a:schemeClr>
              </a:gs>
            </a:gsLst>
            <a:lin ang="16200000" scaled="0"/>
          </a:gradFill>
          <a:ln w="12700" cap="flat" cmpd="sng" algn="ctr">
            <a:gradFill>
              <a:gsLst>
                <a:gs pos="0">
                  <a:sysClr val="window" lastClr="FFFFFF"/>
                </a:gs>
                <a:gs pos="100000">
                  <a:schemeClr val="bg1">
                    <a:lumMod val="50000"/>
                  </a:scheme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132" name="Down Arrow 131"/>
          <p:cNvSpPr/>
          <p:nvPr/>
        </p:nvSpPr>
        <p:spPr>
          <a:xfrm rot="17503765">
            <a:off x="4607074" y="1536599"/>
            <a:ext cx="793702" cy="4062595"/>
          </a:xfrm>
          <a:prstGeom prst="downArrow">
            <a:avLst/>
          </a:prstGeom>
          <a:gradFill>
            <a:gsLst>
              <a:gs pos="0">
                <a:schemeClr val="bg1">
                  <a:lumMod val="50000"/>
                  <a:alpha val="20000"/>
                </a:schemeClr>
              </a:gs>
              <a:gs pos="100000">
                <a:schemeClr val="bg1">
                  <a:lumMod val="85000"/>
                  <a:alpha val="10000"/>
                </a:schemeClr>
              </a:gs>
            </a:gsLst>
            <a:lin ang="16200000" scaled="0"/>
          </a:gradFill>
          <a:ln w="12700" cap="flat" cmpd="sng" algn="ctr">
            <a:gradFill>
              <a:gsLst>
                <a:gs pos="0">
                  <a:sysClr val="window" lastClr="FFFFFF"/>
                </a:gs>
                <a:gs pos="100000">
                  <a:schemeClr val="bg1">
                    <a:lumMod val="50000"/>
                  </a:schemeClr>
                </a:gs>
              </a:gsLst>
              <a:lin ang="5400000" scaled="0"/>
            </a:gradFill>
            <a:prstDash val="solid"/>
            <a:round/>
            <a:headEnd type="none" w="med" len="med"/>
            <a:tailEnd type="none" w="med" len="med"/>
          </a:ln>
          <a:effectLst/>
        </p:spPr>
        <p:txBody>
          <a:bodyPr/>
          <a:lstStyle/>
          <a:p>
            <a:pPr algn="r" fontAlgn="auto">
              <a:lnSpc>
                <a:spcPct val="85000"/>
              </a:lnSpc>
              <a:spcBef>
                <a:spcPts val="0"/>
              </a:spcBef>
              <a:spcAft>
                <a:spcPts val="0"/>
              </a:spcAft>
            </a:pPr>
            <a:endParaRPr lang="en-GB" sz="5400" kern="0">
              <a:solidFill>
                <a:srgbClr val="FFFFFF"/>
              </a:solidFill>
              <a:latin typeface="Arial" charset="0"/>
            </a:endParaRPr>
          </a:p>
        </p:txBody>
      </p:sp>
      <p:sp>
        <p:nvSpPr>
          <p:cNvPr id="127" name="Rectangle 126"/>
          <p:cNvSpPr/>
          <p:nvPr/>
        </p:nvSpPr>
        <p:spPr>
          <a:xfrm>
            <a:off x="3526964" y="3062246"/>
            <a:ext cx="3679370" cy="1077218"/>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Amendment 76 (2013) to ICAO Annex 3  shall, for states in a position to do so to, permit bilateral exchange of OPMET data via XML</a:t>
            </a:r>
          </a:p>
        </p:txBody>
      </p:sp>
      <p:pic>
        <p:nvPicPr>
          <p:cNvPr id="14" name="Picture 13" descr="icao-annex3.jpg"/>
          <p:cNvPicPr>
            <a:picLocks noChangeAspect="1"/>
          </p:cNvPicPr>
          <p:nvPr/>
        </p:nvPicPr>
        <p:blipFill>
          <a:blip r:embed="rId5"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Tree>
    <p:extLst>
      <p:ext uri="{BB962C8B-B14F-4D97-AF65-F5344CB8AC3E}">
        <p14:creationId xmlns="" xmlns:p14="http://schemas.microsoft.com/office/powerpoint/2010/main" val="3158624050"/>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4</a:t>
            </a:fld>
            <a:endParaRPr lang="en-GB"/>
          </a:p>
        </p:txBody>
      </p:sp>
      <p:sp>
        <p:nvSpPr>
          <p:cNvPr id="25" name="Rectangle 24"/>
          <p:cNvSpPr/>
          <p:nvPr/>
        </p:nvSpPr>
        <p:spPr>
          <a:xfrm>
            <a:off x="3494306" y="1814338"/>
            <a:ext cx="2790745" cy="984885"/>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ICAO Annex 3 / WMO No. 49 II</a:t>
            </a:r>
          </a:p>
          <a:p>
            <a:pPr algn="ctr" fontAlgn="auto">
              <a:spcBef>
                <a:spcPts val="0"/>
              </a:spcBef>
              <a:spcAft>
                <a:spcPts val="1200"/>
              </a:spcAft>
              <a:defRPr/>
            </a:pPr>
            <a:r>
              <a:rPr lang="en-GB" sz="1600" b="1" i="1" kern="0" dirty="0" smtClean="0">
                <a:latin typeface="+mn-lt"/>
                <a:ea typeface="Times New Roman"/>
                <a:cs typeface="+mn-cs"/>
              </a:rPr>
              <a:t>Meteorological Service for International Air Navigation</a:t>
            </a:r>
            <a:endParaRPr lang="en-GB" sz="1600" b="1" i="1" kern="0" dirty="0">
              <a:latin typeface="+mn-lt"/>
              <a:ea typeface="Times New Roman"/>
              <a:cs typeface="+mn-cs"/>
            </a:endParaRPr>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Model-driven data exchange standards</a:t>
            </a:r>
            <a:endParaRPr lang="en-GB" sz="2400" dirty="0">
              <a:solidFill>
                <a:srgbClr val="000000"/>
              </a:solidFill>
              <a:latin typeface="Arial" pitchFamily="34" charset="0"/>
              <a:ea typeface="ＭＳ Ｐゴシック" pitchFamily="34" charset="-128"/>
            </a:endParaRPr>
          </a:p>
        </p:txBody>
      </p:sp>
      <p:grpSp>
        <p:nvGrpSpPr>
          <p:cNvPr id="4" name="Group 2"/>
          <p:cNvGrpSpPr/>
          <p:nvPr/>
        </p:nvGrpSpPr>
        <p:grpSpPr>
          <a:xfrm>
            <a:off x="3951182" y="3798944"/>
            <a:ext cx="2838048" cy="2850705"/>
            <a:chOff x="3951182" y="3798944"/>
            <a:chExt cx="2838048" cy="2850705"/>
          </a:xfrm>
        </p:grpSpPr>
        <p:cxnSp>
          <p:nvCxnSpPr>
            <p:cNvPr id="32791" name="Straight Arrow Connector 83"/>
            <p:cNvCxnSpPr>
              <a:cxnSpLocks noChangeShapeType="1"/>
              <a:stCxn id="55" idx="1"/>
            </p:cNvCxnSpPr>
            <p:nvPr/>
          </p:nvCxnSpPr>
          <p:spPr bwMode="auto">
            <a:xfrm flipH="1" flipV="1">
              <a:off x="6084110" y="4407753"/>
              <a:ext cx="705120" cy="4882"/>
            </a:xfrm>
            <a:prstGeom prst="straightConnector1">
              <a:avLst/>
            </a:prstGeom>
            <a:noFill/>
            <a:ln w="9525" algn="ctr">
              <a:solidFill>
                <a:srgbClr val="000000"/>
              </a:solidFill>
              <a:prstDash val="lgDash"/>
              <a:round/>
              <a:headEnd/>
              <a:tailEnd type="arrow" w="med" len="med"/>
            </a:ln>
            <a:extLst>
              <a:ext uri="{909E8E84-426E-40DD-AFC4-6F175D3DCCD1}">
                <a14:hiddenFill xmlns="" xmlns:a14="http://schemas.microsoft.com/office/drawing/2010/main">
                  <a:noFill/>
                </a14:hiddenFill>
              </a:ext>
            </a:extLst>
          </p:spPr>
        </p:cxnSp>
        <p:sp>
          <p:nvSpPr>
            <p:cNvPr id="45" name="Rectangle 44"/>
            <p:cNvSpPr/>
            <p:nvPr/>
          </p:nvSpPr>
          <p:spPr bwMode="auto">
            <a:xfrm rot="16200000">
              <a:off x="6032086" y="4265520"/>
              <a:ext cx="1098378"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conforms to »</a:t>
              </a:r>
              <a:endParaRPr lang="en-GB" sz="1100" b="1" dirty="0">
                <a:latin typeface="+mn-lt"/>
                <a:cs typeface="+mn-cs"/>
              </a:endParaRPr>
            </a:p>
          </p:txBody>
        </p:sp>
        <p:sp>
          <p:nvSpPr>
            <p:cNvPr id="52" name="Rectangle 51"/>
            <p:cNvSpPr/>
            <p:nvPr/>
          </p:nvSpPr>
          <p:spPr bwMode="auto">
            <a:xfrm>
              <a:off x="3955757" y="3798944"/>
              <a:ext cx="2329295" cy="2850705"/>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5" name="Group 32769"/>
            <p:cNvGrpSpPr/>
            <p:nvPr/>
          </p:nvGrpSpPr>
          <p:grpSpPr>
            <a:xfrm>
              <a:off x="5418137" y="3962210"/>
              <a:ext cx="680907" cy="975619"/>
              <a:chOff x="5270111" y="4064872"/>
              <a:chExt cx="680907" cy="975619"/>
            </a:xfrm>
          </p:grpSpPr>
          <p:pic>
            <p:nvPicPr>
              <p:cNvPr id="65" name="Picture 2" descr="http://findicons.com/files/icons/1915/xml_docs/128/xsd.p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270111" y="4064872"/>
                <a:ext cx="680907" cy="6811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6" name="Group 46"/>
              <p:cNvGrpSpPr/>
              <p:nvPr/>
            </p:nvGrpSpPr>
            <p:grpSpPr>
              <a:xfrm>
                <a:off x="5300570" y="4701937"/>
                <a:ext cx="619987" cy="338554"/>
                <a:chOff x="5300570" y="4701937"/>
                <a:chExt cx="619987" cy="338554"/>
              </a:xfrm>
            </p:grpSpPr>
            <p:sp>
              <p:nvSpPr>
                <p:cNvPr id="44" name="Rectangle 43"/>
                <p:cNvSpPr/>
                <p:nvPr/>
              </p:nvSpPr>
              <p:spPr>
                <a:xfrm>
                  <a:off x="5300570" y="4753532"/>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46" name="Rectangle 45"/>
                <p:cNvSpPr/>
                <p:nvPr/>
              </p:nvSpPr>
              <p:spPr>
                <a:xfrm>
                  <a:off x="5340296" y="4701937"/>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sp>
          <p:nvSpPr>
            <p:cNvPr id="125" name="Rectangle 124"/>
            <p:cNvSpPr/>
            <p:nvPr/>
          </p:nvSpPr>
          <p:spPr>
            <a:xfrm>
              <a:off x="3951182" y="4234311"/>
              <a:ext cx="1584501" cy="687368"/>
            </a:xfrm>
            <a:prstGeom prst="rect">
              <a:avLst/>
            </a:prstGeom>
          </p:spPr>
          <p:txBody>
            <a:bodyPr wrap="square">
              <a:spAutoFit/>
            </a:bodyPr>
            <a:lstStyle/>
            <a:p>
              <a:pPr algn="r" fontAlgn="auto">
                <a:spcBef>
                  <a:spcPts val="0"/>
                </a:spcBef>
                <a:spcAft>
                  <a:spcPts val="800"/>
                </a:spcAft>
                <a:defRPr/>
              </a:pPr>
              <a:r>
                <a:rPr lang="en-GB" sz="1600" b="1" i="1" kern="0" dirty="0" smtClean="0">
                  <a:latin typeface="+mn-lt"/>
                  <a:ea typeface="Times New Roman"/>
                  <a:cs typeface="+mn-cs"/>
                </a:rPr>
                <a:t>XML Schema 1.0</a:t>
              </a:r>
            </a:p>
            <a:p>
              <a:pPr algn="r" fontAlgn="auto">
                <a:spcBef>
                  <a:spcPts val="0"/>
                </a:spcBef>
                <a:spcAft>
                  <a:spcPts val="800"/>
                </a:spcAft>
                <a:defRPr/>
              </a:pPr>
              <a:r>
                <a:rPr lang="en-GB" sz="1600" b="1" i="1" kern="0" dirty="0" err="1" smtClean="0">
                  <a:latin typeface="+mn-lt"/>
                  <a:ea typeface="Times New Roman"/>
                  <a:cs typeface="+mn-cs"/>
                </a:rPr>
                <a:t>Schematron</a:t>
              </a:r>
              <a:r>
                <a:rPr lang="en-GB" sz="1600" b="1" i="1" kern="0" dirty="0" smtClean="0">
                  <a:latin typeface="+mn-lt"/>
                  <a:ea typeface="Times New Roman"/>
                  <a:cs typeface="+mn-cs"/>
                </a:rPr>
                <a:t>  </a:t>
              </a:r>
              <a:r>
                <a:rPr lang="en-GB" sz="1600" b="1" i="1" kern="0" dirty="0" smtClean="0">
                  <a:solidFill>
                    <a:schemeClr val="bg1"/>
                  </a:solidFill>
                  <a:latin typeface="+mn-lt"/>
                  <a:ea typeface="Times New Roman"/>
                  <a:cs typeface="+mn-cs"/>
                </a:rPr>
                <a:t>.</a:t>
              </a:r>
              <a:endParaRPr lang="en-GB" sz="1400" b="1" i="1" kern="0" dirty="0">
                <a:solidFill>
                  <a:schemeClr val="bg1"/>
                </a:solidFill>
                <a:latin typeface="+mn-lt"/>
                <a:ea typeface="Times New Roman"/>
                <a:cs typeface="+mn-cs"/>
              </a:endParaRPr>
            </a:p>
          </p:txBody>
        </p:sp>
        <p:sp>
          <p:nvSpPr>
            <p:cNvPr id="126" name="Rectangle 125"/>
            <p:cNvSpPr/>
            <p:nvPr/>
          </p:nvSpPr>
          <p:spPr>
            <a:xfrm>
              <a:off x="4141764" y="5931078"/>
              <a:ext cx="1957280" cy="584775"/>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Validation schema and rules</a:t>
              </a:r>
              <a:endParaRPr lang="en-GB" sz="1600" b="1" i="1" kern="0" dirty="0">
                <a:solidFill>
                  <a:srgbClr val="595959"/>
                </a:solidFill>
                <a:latin typeface="+mn-lt"/>
                <a:ea typeface="Times New Roman"/>
                <a:cs typeface="+mn-cs"/>
              </a:endParaRPr>
            </a:p>
          </p:txBody>
        </p:sp>
      </p:grpSp>
      <p:sp>
        <p:nvSpPr>
          <p:cNvPr id="127" name="Rectangle 126"/>
          <p:cNvSpPr/>
          <p:nvPr/>
        </p:nvSpPr>
        <p:spPr>
          <a:xfrm>
            <a:off x="7127887" y="5083024"/>
            <a:ext cx="1428284" cy="584775"/>
          </a:xfrm>
          <a:prstGeom prst="rect">
            <a:avLst/>
          </a:prstGeom>
        </p:spPr>
        <p:txBody>
          <a:bodyPr wrap="square">
            <a:spAutoFit/>
          </a:bodyPr>
          <a:lstStyle/>
          <a:p>
            <a:pPr algn="ctr" fontAlgn="auto">
              <a:spcBef>
                <a:spcPts val="0"/>
              </a:spcBef>
              <a:spcAft>
                <a:spcPts val="1200"/>
              </a:spcAft>
              <a:defRPr/>
            </a:pPr>
            <a:r>
              <a:rPr lang="en-GB" sz="1600" b="1" i="1" u="sng" kern="0" dirty="0" err="1" smtClean="0">
                <a:solidFill>
                  <a:srgbClr val="595959"/>
                </a:solidFill>
                <a:latin typeface="+mn-lt"/>
                <a:ea typeface="Times New Roman"/>
                <a:cs typeface="+mn-cs"/>
              </a:rPr>
              <a:t>Validatable</a:t>
            </a:r>
            <a:r>
              <a:rPr lang="en-GB" sz="1600" b="1" i="1" kern="0" dirty="0" smtClean="0">
                <a:solidFill>
                  <a:srgbClr val="595959"/>
                </a:solidFill>
                <a:latin typeface="+mn-lt"/>
                <a:ea typeface="Times New Roman"/>
                <a:cs typeface="+mn-cs"/>
              </a:rPr>
              <a:t> data products</a:t>
            </a:r>
            <a:endParaRPr lang="en-GB" sz="1600" b="1" i="1" kern="0" dirty="0">
              <a:solidFill>
                <a:srgbClr val="595959"/>
              </a:solidFill>
              <a:latin typeface="+mn-lt"/>
              <a:ea typeface="Times New Roman"/>
              <a:cs typeface="+mn-cs"/>
            </a:endParaRPr>
          </a:p>
        </p:txBody>
      </p:sp>
      <p:grpSp>
        <p:nvGrpSpPr>
          <p:cNvPr id="7" name="Group 7"/>
          <p:cNvGrpSpPr/>
          <p:nvPr/>
        </p:nvGrpSpPr>
        <p:grpSpPr>
          <a:xfrm>
            <a:off x="-642413" y="1295903"/>
            <a:ext cx="4754869" cy="5353747"/>
            <a:chOff x="-642413" y="1295903"/>
            <a:chExt cx="4754869" cy="5353747"/>
          </a:xfrm>
        </p:grpSpPr>
        <p:grpSp>
          <p:nvGrpSpPr>
            <p:cNvPr id="8" name="Group 6"/>
            <p:cNvGrpSpPr/>
            <p:nvPr/>
          </p:nvGrpSpPr>
          <p:grpSpPr>
            <a:xfrm>
              <a:off x="91013" y="3798944"/>
              <a:ext cx="4021443" cy="2850706"/>
              <a:chOff x="91013" y="3798944"/>
              <a:chExt cx="4021443" cy="2850706"/>
            </a:xfrm>
          </p:grpSpPr>
          <p:grpSp>
            <p:nvGrpSpPr>
              <p:cNvPr id="9" name="Group 104"/>
              <p:cNvGrpSpPr/>
              <p:nvPr/>
            </p:nvGrpSpPr>
            <p:grpSpPr>
              <a:xfrm>
                <a:off x="617663" y="4024004"/>
                <a:ext cx="2269844" cy="1644742"/>
                <a:chOff x="1985545" y="2393858"/>
                <a:chExt cx="2269844" cy="1644742"/>
              </a:xfrm>
            </p:grpSpPr>
            <p:grpSp>
              <p:nvGrpSpPr>
                <p:cNvPr id="10" name="Group 105"/>
                <p:cNvGrpSpPr/>
                <p:nvPr/>
              </p:nvGrpSpPr>
              <p:grpSpPr>
                <a:xfrm>
                  <a:off x="2238097" y="2393858"/>
                  <a:ext cx="809903" cy="673795"/>
                  <a:chOff x="7646884" y="3147368"/>
                  <a:chExt cx="1396559" cy="673795"/>
                </a:xfrm>
              </p:grpSpPr>
              <p:sp>
                <p:nvSpPr>
                  <p:cNvPr id="117" name="Rectangle 116"/>
                  <p:cNvSpPr/>
                  <p:nvPr/>
                </p:nvSpPr>
                <p:spPr>
                  <a:xfrm>
                    <a:off x="7646884" y="3148709"/>
                    <a:ext cx="1396559" cy="672454"/>
                  </a:xfrm>
                  <a:prstGeom prst="rect">
                    <a:avLst/>
                  </a:prstGeom>
                  <a:solidFill>
                    <a:schemeClr val="bg1"/>
                  </a:solidFill>
                  <a:ln w="9525">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dirty="0" smtClean="0">
                        <a:solidFill>
                          <a:prstClr val="black"/>
                        </a:solidFill>
                      </a:rPr>
                      <a:t>********</a:t>
                    </a:r>
                    <a:endParaRPr lang="en-GB" sz="1000" b="1" dirty="0">
                      <a:solidFill>
                        <a:prstClr val="black"/>
                      </a:solidFill>
                    </a:endParaRPr>
                  </a:p>
                </p:txBody>
              </p:sp>
              <p:sp>
                <p:nvSpPr>
                  <p:cNvPr id="118" name="Rectangle 117"/>
                  <p:cNvSpPr/>
                  <p:nvPr/>
                </p:nvSpPr>
                <p:spPr>
                  <a:xfrm>
                    <a:off x="7646884" y="3345353"/>
                    <a:ext cx="1396559" cy="381270"/>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900" b="1" dirty="0" smtClean="0">
                        <a:solidFill>
                          <a:prstClr val="black"/>
                        </a:solidFill>
                      </a:rPr>
                      <a:t>****</a:t>
                    </a:r>
                    <a:endParaRPr lang="en-GB" sz="900" dirty="0">
                      <a:solidFill>
                        <a:prstClr val="black"/>
                      </a:solidFill>
                    </a:endParaRPr>
                  </a:p>
                  <a:p>
                    <a:r>
                      <a:rPr lang="en-GB" sz="900" b="1" dirty="0" smtClean="0">
                        <a:solidFill>
                          <a:prstClr val="black"/>
                        </a:solidFill>
                      </a:rPr>
                      <a:t>*******</a:t>
                    </a:r>
                    <a:endParaRPr lang="en-GB" sz="900" b="1" dirty="0">
                      <a:solidFill>
                        <a:prstClr val="black"/>
                      </a:solidFill>
                    </a:endParaRPr>
                  </a:p>
                </p:txBody>
              </p:sp>
              <p:cxnSp>
                <p:nvCxnSpPr>
                  <p:cNvPr id="119" name="Straight Connector 118"/>
                  <p:cNvCxnSpPr/>
                  <p:nvPr/>
                </p:nvCxnSpPr>
                <p:spPr>
                  <a:xfrm>
                    <a:off x="9043443" y="3147368"/>
                    <a:ext cx="0" cy="673795"/>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1" name="Group 106"/>
                <p:cNvGrpSpPr/>
                <p:nvPr/>
              </p:nvGrpSpPr>
              <p:grpSpPr>
                <a:xfrm>
                  <a:off x="1985545" y="3565433"/>
                  <a:ext cx="809903" cy="473167"/>
                  <a:chOff x="7646884" y="3147368"/>
                  <a:chExt cx="1396559" cy="473167"/>
                </a:xfrm>
              </p:grpSpPr>
              <p:sp>
                <p:nvSpPr>
                  <p:cNvPr id="114" name="Rectangle 113"/>
                  <p:cNvSpPr/>
                  <p:nvPr/>
                </p:nvSpPr>
                <p:spPr>
                  <a:xfrm>
                    <a:off x="7646884" y="3148709"/>
                    <a:ext cx="1396559" cy="471826"/>
                  </a:xfrm>
                  <a:prstGeom prst="rect">
                    <a:avLst/>
                  </a:prstGeom>
                  <a:solidFill>
                    <a:schemeClr val="bg1"/>
                  </a:solidFill>
                  <a:ln w="9525">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dirty="0" smtClean="0">
                        <a:solidFill>
                          <a:prstClr val="black"/>
                        </a:solidFill>
                      </a:rPr>
                      <a:t>*********</a:t>
                    </a:r>
                    <a:endParaRPr lang="en-GB" sz="1000" b="1" dirty="0">
                      <a:solidFill>
                        <a:prstClr val="black"/>
                      </a:solidFill>
                    </a:endParaRPr>
                  </a:p>
                </p:txBody>
              </p:sp>
              <p:sp>
                <p:nvSpPr>
                  <p:cNvPr id="115" name="Rectangle 114"/>
                  <p:cNvSpPr/>
                  <p:nvPr/>
                </p:nvSpPr>
                <p:spPr>
                  <a:xfrm>
                    <a:off x="7646884" y="3345353"/>
                    <a:ext cx="1396559" cy="190635"/>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900" b="1" dirty="0" smtClean="0">
                        <a:solidFill>
                          <a:prstClr val="black"/>
                        </a:solidFill>
                      </a:rPr>
                      <a:t>*********</a:t>
                    </a:r>
                    <a:endParaRPr lang="en-GB" sz="900" dirty="0">
                      <a:solidFill>
                        <a:prstClr val="black"/>
                      </a:solidFill>
                    </a:endParaRPr>
                  </a:p>
                </p:txBody>
              </p:sp>
              <p:cxnSp>
                <p:nvCxnSpPr>
                  <p:cNvPr id="116" name="Straight Connector 115"/>
                  <p:cNvCxnSpPr/>
                  <p:nvPr/>
                </p:nvCxnSpPr>
                <p:spPr>
                  <a:xfrm>
                    <a:off x="9043443" y="3147368"/>
                    <a:ext cx="0" cy="473167"/>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2" name="Group 107"/>
                <p:cNvGrpSpPr/>
                <p:nvPr/>
              </p:nvGrpSpPr>
              <p:grpSpPr>
                <a:xfrm>
                  <a:off x="3445486" y="2872680"/>
                  <a:ext cx="809903" cy="882301"/>
                  <a:chOff x="7646884" y="3147368"/>
                  <a:chExt cx="1396559" cy="882301"/>
                </a:xfrm>
              </p:grpSpPr>
              <p:sp>
                <p:nvSpPr>
                  <p:cNvPr id="111" name="Rectangle 110"/>
                  <p:cNvSpPr/>
                  <p:nvPr/>
                </p:nvSpPr>
                <p:spPr>
                  <a:xfrm>
                    <a:off x="7646884" y="3148708"/>
                    <a:ext cx="1396559" cy="880961"/>
                  </a:xfrm>
                  <a:prstGeom prst="rect">
                    <a:avLst/>
                  </a:prstGeom>
                  <a:solidFill>
                    <a:schemeClr val="bg1"/>
                  </a:solidFill>
                  <a:ln w="9525">
                    <a:solidFill>
                      <a:schemeClr val="tx1"/>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000" b="1" dirty="0" smtClean="0">
                        <a:solidFill>
                          <a:prstClr val="black"/>
                        </a:solidFill>
                      </a:rPr>
                      <a:t>********</a:t>
                    </a:r>
                    <a:endParaRPr lang="en-GB" sz="1000" b="1" dirty="0">
                      <a:solidFill>
                        <a:prstClr val="black"/>
                      </a:solidFill>
                    </a:endParaRPr>
                  </a:p>
                </p:txBody>
              </p:sp>
              <p:sp>
                <p:nvSpPr>
                  <p:cNvPr id="112" name="Rectangle 111"/>
                  <p:cNvSpPr/>
                  <p:nvPr/>
                </p:nvSpPr>
                <p:spPr>
                  <a:xfrm>
                    <a:off x="7646884" y="3345352"/>
                    <a:ext cx="1396559" cy="588999"/>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r>
                      <a:rPr lang="en-GB" sz="900" b="1" dirty="0" smtClean="0">
                        <a:solidFill>
                          <a:prstClr val="black"/>
                        </a:solidFill>
                      </a:rPr>
                      <a:t>**</a:t>
                    </a:r>
                    <a:endParaRPr lang="en-GB" sz="900" dirty="0">
                      <a:solidFill>
                        <a:prstClr val="black"/>
                      </a:solidFill>
                    </a:endParaRPr>
                  </a:p>
                  <a:p>
                    <a:r>
                      <a:rPr lang="en-GB" sz="900" b="1" dirty="0" smtClean="0">
                        <a:solidFill>
                          <a:prstClr val="black"/>
                        </a:solidFill>
                      </a:rPr>
                      <a:t>*******</a:t>
                    </a:r>
                  </a:p>
                  <a:p>
                    <a:r>
                      <a:rPr lang="en-GB" sz="900" b="1" dirty="0" smtClean="0">
                        <a:solidFill>
                          <a:prstClr val="black"/>
                        </a:solidFill>
                      </a:rPr>
                      <a:t>**********</a:t>
                    </a:r>
                  </a:p>
                  <a:p>
                    <a:r>
                      <a:rPr lang="en-GB" sz="900" b="1" dirty="0" smtClean="0">
                        <a:solidFill>
                          <a:prstClr val="black"/>
                        </a:solidFill>
                      </a:rPr>
                      <a:t>**</a:t>
                    </a:r>
                    <a:endParaRPr lang="en-GB" sz="900" b="1" dirty="0">
                      <a:solidFill>
                        <a:prstClr val="black"/>
                      </a:solidFill>
                    </a:endParaRPr>
                  </a:p>
                </p:txBody>
              </p:sp>
              <p:cxnSp>
                <p:nvCxnSpPr>
                  <p:cNvPr id="113" name="Straight Connector 112"/>
                  <p:cNvCxnSpPr/>
                  <p:nvPr/>
                </p:nvCxnSpPr>
                <p:spPr>
                  <a:xfrm>
                    <a:off x="9043443" y="3147368"/>
                    <a:ext cx="0" cy="882301"/>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09" name="Straight Arrow Connector 83"/>
                <p:cNvCxnSpPr>
                  <a:cxnSpLocks noChangeShapeType="1"/>
                </p:cNvCxnSpPr>
                <p:nvPr/>
              </p:nvCxnSpPr>
              <p:spPr bwMode="auto">
                <a:xfrm>
                  <a:off x="3048000" y="2912364"/>
                  <a:ext cx="397486" cy="158300"/>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cxnSp>
              <p:nvCxnSpPr>
                <p:cNvPr id="110" name="Straight Arrow Connector 83"/>
                <p:cNvCxnSpPr>
                  <a:cxnSpLocks noChangeShapeType="1"/>
                  <a:stCxn id="112" idx="1"/>
                </p:cNvCxnSpPr>
                <p:nvPr/>
              </p:nvCxnSpPr>
              <p:spPr bwMode="auto">
                <a:xfrm flipH="1">
                  <a:off x="2795448" y="3365164"/>
                  <a:ext cx="650038" cy="294499"/>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grpSp>
          <p:sp>
            <p:nvSpPr>
              <p:cNvPr id="87" name="Rectangle 86"/>
              <p:cNvSpPr/>
              <p:nvPr/>
            </p:nvSpPr>
            <p:spPr bwMode="auto">
              <a:xfrm>
                <a:off x="91741" y="3798944"/>
                <a:ext cx="3600583" cy="2850706"/>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cxnSp>
            <p:nvCxnSpPr>
              <p:cNvPr id="69" name="Straight Arrow Connector 83"/>
              <p:cNvCxnSpPr>
                <a:cxnSpLocks noChangeShapeType="1"/>
                <a:stCxn id="52" idx="1"/>
                <a:endCxn id="87" idx="3"/>
              </p:cNvCxnSpPr>
              <p:nvPr/>
            </p:nvCxnSpPr>
            <p:spPr bwMode="auto">
              <a:xfrm flipH="1">
                <a:off x="3692324" y="5224297"/>
                <a:ext cx="263433" cy="0"/>
              </a:xfrm>
              <a:prstGeom prst="straightConnector1">
                <a:avLst/>
              </a:prstGeom>
              <a:noFill/>
              <a:ln w="9525" algn="ctr">
                <a:solidFill>
                  <a:srgbClr val="000000"/>
                </a:solidFill>
                <a:prstDash val="lgDash"/>
                <a:round/>
                <a:headEnd/>
                <a:tailEnd type="arrow" w="med" len="med"/>
              </a:ln>
              <a:extLst>
                <a:ext uri="{909E8E84-426E-40DD-AFC4-6F175D3DCCD1}">
                  <a14:hiddenFill xmlns="" xmlns:a14="http://schemas.microsoft.com/office/drawing/2010/main">
                    <a:noFill/>
                  </a14:hiddenFill>
                </a:ext>
              </a:extLst>
            </p:spPr>
          </p:cxnSp>
          <p:sp>
            <p:nvSpPr>
              <p:cNvPr id="64" name="Rectangle 63"/>
              <p:cNvSpPr/>
              <p:nvPr/>
            </p:nvSpPr>
            <p:spPr bwMode="auto">
              <a:xfrm rot="16200000">
                <a:off x="3378924" y="5108923"/>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sp>
            <p:nvSpPr>
              <p:cNvPr id="120" name="Rectangle 119"/>
              <p:cNvSpPr/>
              <p:nvPr/>
            </p:nvSpPr>
            <p:spPr>
              <a:xfrm>
                <a:off x="1321711" y="3808446"/>
                <a:ext cx="2790745" cy="605294"/>
              </a:xfrm>
              <a:prstGeom prst="rect">
                <a:avLst/>
              </a:prstGeom>
            </p:spPr>
            <p:txBody>
              <a:bodyPr wrap="square">
                <a:spAutoFit/>
              </a:bodyPr>
              <a:lstStyle/>
              <a:p>
                <a:pPr algn="ctr" fontAlgn="auto">
                  <a:spcBef>
                    <a:spcPts val="0"/>
                  </a:spcBef>
                  <a:spcAft>
                    <a:spcPts val="400"/>
                  </a:spcAft>
                  <a:defRPr/>
                </a:pPr>
                <a:r>
                  <a:rPr lang="en-GB" sz="1600" b="1" i="1" kern="0" dirty="0" smtClean="0">
                    <a:latin typeface="+mn-lt"/>
                    <a:ea typeface="Times New Roman"/>
                    <a:cs typeface="+mn-cs"/>
                  </a:rPr>
                  <a:t>Application Schema</a:t>
                </a:r>
              </a:p>
              <a:p>
                <a:pPr algn="ctr" fontAlgn="auto">
                  <a:spcBef>
                    <a:spcPts val="0"/>
                  </a:spcBef>
                  <a:spcAft>
                    <a:spcPts val="400"/>
                  </a:spcAft>
                  <a:defRPr/>
                </a:pPr>
                <a:r>
                  <a:rPr lang="en-GB" sz="1400" b="1" i="1" kern="0" dirty="0" smtClean="0">
                    <a:latin typeface="+mn-lt"/>
                    <a:ea typeface="Times New Roman"/>
                    <a:cs typeface="+mn-cs"/>
                  </a:rPr>
                  <a:t>(aka ‘conceptual model’)</a:t>
                </a:r>
                <a:endParaRPr lang="en-GB" sz="1400" b="1" i="1" kern="0" dirty="0">
                  <a:latin typeface="+mn-lt"/>
                  <a:ea typeface="Times New Roman"/>
                  <a:cs typeface="+mn-cs"/>
                </a:endParaRPr>
              </a:p>
            </p:txBody>
          </p:sp>
          <p:sp>
            <p:nvSpPr>
              <p:cNvPr id="121" name="Rectangle 120"/>
              <p:cNvSpPr/>
              <p:nvPr/>
            </p:nvSpPr>
            <p:spPr>
              <a:xfrm>
                <a:off x="91013" y="5767789"/>
                <a:ext cx="3601311" cy="830997"/>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Technology independent description of content and structure of information to be exchanged for a given application</a:t>
                </a:r>
                <a:endParaRPr lang="en-GB" sz="1600" b="1" i="1" kern="0" dirty="0">
                  <a:solidFill>
                    <a:srgbClr val="595959"/>
                  </a:solidFill>
                  <a:latin typeface="+mn-lt"/>
                  <a:ea typeface="Times New Roman"/>
                  <a:cs typeface="+mn-cs"/>
                </a:endParaRPr>
              </a:p>
            </p:txBody>
          </p:sp>
        </p:grpSp>
        <p:sp>
          <p:nvSpPr>
            <p:cNvPr id="94" name="Curved Left Arrow 93"/>
            <p:cNvSpPr/>
            <p:nvPr/>
          </p:nvSpPr>
          <p:spPr>
            <a:xfrm rot="13324036" flipV="1">
              <a:off x="985455" y="1295903"/>
              <a:ext cx="1319022" cy="2975061"/>
            </a:xfrm>
            <a:prstGeom prst="curvedLeftArrow">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sp>
          <p:nvSpPr>
            <p:cNvPr id="95" name="Rectangle 94"/>
            <p:cNvSpPr/>
            <p:nvPr/>
          </p:nvSpPr>
          <p:spPr>
            <a:xfrm>
              <a:off x="-642413" y="3042315"/>
              <a:ext cx="2790745" cy="338554"/>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formalised as </a:t>
              </a:r>
              <a:r>
                <a:rPr lang="en-GB" sz="1600" b="1" i="1" kern="0" dirty="0">
                  <a:solidFill>
                    <a:srgbClr val="595959"/>
                  </a:solidFill>
                  <a:latin typeface="+mn-lt"/>
                  <a:ea typeface="Times New Roman"/>
                  <a:cs typeface="+mn-cs"/>
                </a:rPr>
                <a:t>»</a:t>
              </a:r>
            </a:p>
          </p:txBody>
        </p:sp>
        <p:pic>
          <p:nvPicPr>
            <p:cNvPr id="51" name="Picture 50" descr="UML_logo.gif"/>
            <p:cNvPicPr>
              <a:picLocks noChangeAspect="1"/>
            </p:cNvPicPr>
            <p:nvPr/>
          </p:nvPicPr>
          <p:blipFill rotWithShape="1">
            <a:blip r:embed="rId5" cstate="print">
              <a:extLst>
                <a:ext uri="{28A0092B-C50C-407E-A947-70E740481C1C}">
                  <a14:useLocalDpi xmlns="" xmlns:a14="http://schemas.microsoft.com/office/drawing/2010/main" val="0"/>
                </a:ext>
              </a:extLst>
            </a:blip>
            <a:srcRect l="32922"/>
            <a:stretch/>
          </p:blipFill>
          <p:spPr>
            <a:xfrm>
              <a:off x="143650" y="3847135"/>
              <a:ext cx="672246" cy="712432"/>
            </a:xfrm>
            <a:prstGeom prst="rect">
              <a:avLst/>
            </a:prstGeom>
          </p:spPr>
        </p:pic>
      </p:grpSp>
      <p:grpSp>
        <p:nvGrpSpPr>
          <p:cNvPr id="13" name="Group 5"/>
          <p:cNvGrpSpPr/>
          <p:nvPr/>
        </p:nvGrpSpPr>
        <p:grpSpPr>
          <a:xfrm>
            <a:off x="3074637" y="4598509"/>
            <a:ext cx="1516817" cy="1200317"/>
            <a:chOff x="3063062" y="4598509"/>
            <a:chExt cx="1516817" cy="1200317"/>
          </a:xfrm>
        </p:grpSpPr>
        <p:sp>
          <p:nvSpPr>
            <p:cNvPr id="50" name="Rectangle 49"/>
            <p:cNvSpPr/>
            <p:nvPr/>
          </p:nvSpPr>
          <p:spPr>
            <a:xfrm>
              <a:off x="3063062" y="5029391"/>
              <a:ext cx="1516817" cy="338554"/>
            </a:xfrm>
            <a:prstGeom prst="rect">
              <a:avLst/>
            </a:prstGeom>
            <a:solidFill>
              <a:schemeClr val="bg1">
                <a:alpha val="80000"/>
              </a:schemeClr>
            </a:solidFill>
          </p:spPr>
          <p:txBody>
            <a:bodyPr wrap="square">
              <a:spAutoFit/>
            </a:bodyPr>
            <a:lstStyle/>
            <a:p>
              <a:pPr algn="ctr" fontAlgn="auto">
                <a:spcBef>
                  <a:spcPts val="0"/>
                </a:spcBef>
                <a:spcAft>
                  <a:spcPts val="1200"/>
                </a:spcAft>
                <a:defRPr/>
              </a:pPr>
              <a:r>
                <a:rPr lang="en-GB" sz="1600" b="1" kern="0" dirty="0" err="1" smtClean="0">
                  <a:solidFill>
                    <a:srgbClr val="C00000"/>
                  </a:solidFill>
                  <a:latin typeface="+mn-lt"/>
                  <a:ea typeface="Times New Roman"/>
                  <a:cs typeface="+mn-cs"/>
                </a:rPr>
                <a:t>FullMoon</a:t>
              </a:r>
              <a:endParaRPr lang="en-GB" sz="1600" b="1" kern="0" dirty="0">
                <a:solidFill>
                  <a:srgbClr val="C00000"/>
                </a:solidFill>
                <a:latin typeface="+mn-lt"/>
                <a:ea typeface="Times New Roman"/>
                <a:cs typeface="+mn-cs"/>
              </a:endParaRPr>
            </a:p>
          </p:txBody>
        </p:sp>
        <p:sp>
          <p:nvSpPr>
            <p:cNvPr id="49" name="Down Arrow 48"/>
            <p:cNvSpPr/>
            <p:nvPr/>
          </p:nvSpPr>
          <p:spPr>
            <a:xfrm rot="5400000" flipH="1" flipV="1">
              <a:off x="3196813" y="4544481"/>
              <a:ext cx="1200317" cy="1308374"/>
            </a:xfrm>
            <a:prstGeom prst="downArrow">
              <a:avLst/>
            </a:prstGeom>
            <a:gradFill>
              <a:gsLst>
                <a:gs pos="0">
                  <a:srgbClr val="C00000">
                    <a:alpha val="20000"/>
                  </a:srgbClr>
                </a:gs>
                <a:gs pos="100000">
                  <a:srgbClr val="FF0000">
                    <a:alpha val="0"/>
                  </a:srgbClr>
                </a:gs>
              </a:gsLst>
              <a:lin ang="16200000" scaled="0"/>
            </a:gradFill>
            <a:ln w="12700" cap="flat" cmpd="sng" algn="ctr">
              <a:gradFill>
                <a:gsLst>
                  <a:gs pos="0">
                    <a:sysClr val="window" lastClr="FFFFFF"/>
                  </a:gs>
                  <a:gs pos="100000">
                    <a:srgbClr val="FF0000"/>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grpSp>
      <p:pic>
        <p:nvPicPr>
          <p:cNvPr id="48" name="Picture 47" descr="icao-annex3.jpg"/>
          <p:cNvPicPr>
            <a:picLocks noChangeAspect="1"/>
          </p:cNvPicPr>
          <p:nvPr/>
        </p:nvPicPr>
        <p:blipFill>
          <a:blip r:embed="rId6"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spTree>
    <p:extLst>
      <p:ext uri="{BB962C8B-B14F-4D97-AF65-F5344CB8AC3E}">
        <p14:creationId xmlns="" xmlns:p14="http://schemas.microsoft.com/office/powerpoint/2010/main" val="1445882812"/>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Rectangle 88"/>
          <p:cNvSpPr/>
          <p:nvPr/>
        </p:nvSpPr>
        <p:spPr>
          <a:xfrm>
            <a:off x="154671" y="5868538"/>
            <a:ext cx="6045959" cy="636894"/>
          </a:xfrm>
          <a:prstGeom prst="rect">
            <a:avLst/>
          </a:prstGeom>
          <a:solidFill>
            <a:schemeClr val="bg1">
              <a:lumMod val="75000"/>
              <a:alpha val="20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Rectangle 87"/>
          <p:cNvSpPr/>
          <p:nvPr/>
        </p:nvSpPr>
        <p:spPr>
          <a:xfrm>
            <a:off x="152397" y="4915468"/>
            <a:ext cx="6045959" cy="736979"/>
          </a:xfrm>
          <a:prstGeom prst="rect">
            <a:avLst/>
          </a:prstGeom>
          <a:solidFill>
            <a:schemeClr val="bg1">
              <a:lumMod val="75000"/>
              <a:alpha val="20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Rectangle 85"/>
          <p:cNvSpPr/>
          <p:nvPr/>
        </p:nvSpPr>
        <p:spPr>
          <a:xfrm>
            <a:off x="163772" y="3944203"/>
            <a:ext cx="6045959" cy="736979"/>
          </a:xfrm>
          <a:prstGeom prst="rect">
            <a:avLst/>
          </a:prstGeom>
          <a:solidFill>
            <a:schemeClr val="bg1">
              <a:lumMod val="75000"/>
              <a:alpha val="20000"/>
            </a:schemeClr>
          </a:solidFill>
          <a:ln>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Rectangle 57"/>
          <p:cNvSpPr/>
          <p:nvPr/>
        </p:nvSpPr>
        <p:spPr bwMode="auto">
          <a:xfrm>
            <a:off x="3955757" y="3798944"/>
            <a:ext cx="2329295" cy="2850705"/>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7" name="Rectangle 86"/>
          <p:cNvSpPr/>
          <p:nvPr/>
        </p:nvSpPr>
        <p:spPr bwMode="auto">
          <a:xfrm>
            <a:off x="91741" y="3798944"/>
            <a:ext cx="3600583" cy="2850706"/>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grpSp>
        <p:nvGrpSpPr>
          <p:cNvPr id="4" name="Group 23"/>
          <p:cNvGrpSpPr/>
          <p:nvPr/>
        </p:nvGrpSpPr>
        <p:grpSpPr>
          <a:xfrm>
            <a:off x="6789230" y="3887440"/>
            <a:ext cx="2105599" cy="1050389"/>
            <a:chOff x="6789230" y="4072640"/>
            <a:chExt cx="2105599" cy="1050389"/>
          </a:xfrm>
        </p:grpSpPr>
        <p:sp>
          <p:nvSpPr>
            <p:cNvPr id="55" name="Rectangle 54"/>
            <p:cNvSpPr/>
            <p:nvPr/>
          </p:nvSpPr>
          <p:spPr bwMode="auto">
            <a:xfrm>
              <a:off x="6789230" y="4072640"/>
              <a:ext cx="2105599" cy="1050389"/>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fontAlgn="auto">
                <a:spcBef>
                  <a:spcPts val="0"/>
                </a:spcBef>
                <a:spcAft>
                  <a:spcPts val="0"/>
                </a:spcAft>
                <a:defRPr/>
              </a:pPr>
              <a:r>
                <a:rPr lang="fr-FR" sz="1600" b="1" i="1" kern="0" dirty="0" smtClean="0">
                  <a:solidFill>
                    <a:sysClr val="windowText" lastClr="000000"/>
                  </a:solidFill>
                  <a:latin typeface="+mn-lt"/>
                  <a:cs typeface="+mn-cs"/>
                </a:rPr>
                <a:t>TAF</a:t>
              </a:r>
            </a:p>
            <a:p>
              <a:pPr fontAlgn="auto">
                <a:spcBef>
                  <a:spcPts val="0"/>
                </a:spcBef>
                <a:spcAft>
                  <a:spcPts val="0"/>
                </a:spcAft>
                <a:defRPr/>
              </a:pPr>
              <a:r>
                <a:rPr lang="fr-FR" sz="1600" b="1" i="1" kern="0" dirty="0" smtClean="0">
                  <a:solidFill>
                    <a:sysClr val="windowText" lastClr="000000"/>
                  </a:solidFill>
                  <a:latin typeface="+mn-lt"/>
                  <a:cs typeface="+mn-cs"/>
                </a:rPr>
                <a:t>METAR/SPECI</a:t>
              </a:r>
            </a:p>
            <a:p>
              <a:pPr fontAlgn="auto">
                <a:spcBef>
                  <a:spcPts val="0"/>
                </a:spcBef>
                <a:spcAft>
                  <a:spcPts val="0"/>
                </a:spcAft>
                <a:defRPr/>
              </a:pPr>
              <a:r>
                <a:rPr lang="fr-FR" sz="1600" b="1" i="1" kern="0" dirty="0" smtClean="0">
                  <a:solidFill>
                    <a:sysClr val="windowText" lastClr="000000"/>
                  </a:solidFill>
                  <a:latin typeface="+mn-lt"/>
                  <a:cs typeface="+mn-cs"/>
                </a:rPr>
                <a:t>SIGMET</a:t>
              </a:r>
              <a:endParaRPr lang="en-GB" sz="1600" b="1" i="1" kern="0" dirty="0">
                <a:solidFill>
                  <a:sysClr val="windowText" lastClr="000000"/>
                </a:solidFill>
                <a:latin typeface="Calibri"/>
                <a:cs typeface="+mn-cs"/>
              </a:endParaRPr>
            </a:p>
          </p:txBody>
        </p:sp>
        <p:pic>
          <p:nvPicPr>
            <p:cNvPr id="19" name="Picture 18"/>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8058707" y="4237002"/>
              <a:ext cx="714605" cy="714605"/>
            </a:xfrm>
            <a:prstGeom prst="rect">
              <a:avLst/>
            </a:prstGeom>
          </p:spPr>
        </p:pic>
      </p:grpSp>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5</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Standards-based approach: GML Application Schema</a:t>
            </a:r>
            <a:endParaRPr lang="en-GB" sz="2400" dirty="0">
              <a:solidFill>
                <a:srgbClr val="000000"/>
              </a:solidFill>
              <a:latin typeface="Arial" pitchFamily="34" charset="0"/>
              <a:ea typeface="ＭＳ Ｐゴシック" pitchFamily="34" charset="-128"/>
            </a:endParaRPr>
          </a:p>
        </p:txBody>
      </p:sp>
      <p:grpSp>
        <p:nvGrpSpPr>
          <p:cNvPr id="134" name="Group 133"/>
          <p:cNvGrpSpPr/>
          <p:nvPr/>
        </p:nvGrpSpPr>
        <p:grpSpPr>
          <a:xfrm>
            <a:off x="922250" y="3859000"/>
            <a:ext cx="1931439" cy="916139"/>
            <a:chOff x="922250" y="3859000"/>
            <a:chExt cx="1931439" cy="916139"/>
          </a:xfrm>
        </p:grpSpPr>
        <p:grpSp>
          <p:nvGrpSpPr>
            <p:cNvPr id="36" name="Group 35"/>
            <p:cNvGrpSpPr/>
            <p:nvPr/>
          </p:nvGrpSpPr>
          <p:grpSpPr>
            <a:xfrm>
              <a:off x="922250" y="3859000"/>
              <a:ext cx="911648" cy="916139"/>
              <a:chOff x="915863" y="3183375"/>
              <a:chExt cx="911648" cy="916139"/>
            </a:xfrm>
          </p:grpSpPr>
          <p:sp>
            <p:nvSpPr>
              <p:cNvPr id="37" name="Rectangle 36"/>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38" name="Picture 16"/>
              <p:cNvPicPr>
                <a:picLocks noChangeAspect="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9" name="Rectangle 38"/>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IWXXM</a:t>
                </a:r>
                <a:endParaRPr lang="en-GB" sz="1600" b="1" i="1" kern="0" dirty="0">
                  <a:latin typeface="+mn-lt"/>
                  <a:ea typeface="Times New Roman"/>
                  <a:cs typeface="+mn-cs"/>
                </a:endParaRPr>
              </a:p>
            </p:txBody>
          </p:sp>
        </p:grpSp>
        <p:grpSp>
          <p:nvGrpSpPr>
            <p:cNvPr id="40" name="Group 39"/>
            <p:cNvGrpSpPr/>
            <p:nvPr/>
          </p:nvGrpSpPr>
          <p:grpSpPr>
            <a:xfrm>
              <a:off x="1942041" y="3859000"/>
              <a:ext cx="911648" cy="916139"/>
              <a:chOff x="915863" y="3183375"/>
              <a:chExt cx="911648" cy="916139"/>
            </a:xfrm>
          </p:grpSpPr>
          <p:sp>
            <p:nvSpPr>
              <p:cNvPr id="41" name="Rectangle 40"/>
              <p:cNvSpPr/>
              <p:nvPr/>
            </p:nvSpPr>
            <p:spPr bwMode="auto">
              <a:xfrm>
                <a:off x="937550" y="3183375"/>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42" name="Picture 16"/>
              <p:cNvPicPr>
                <a:picLocks noChangeAspect="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057280" y="3221210"/>
                <a:ext cx="628814" cy="5198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3" name="Rectangle 42"/>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SAF</a:t>
                </a:r>
                <a:endParaRPr lang="en-GB" sz="1600" b="1" i="1" kern="0" dirty="0">
                  <a:latin typeface="+mn-lt"/>
                  <a:ea typeface="Times New Roman"/>
                  <a:cs typeface="+mn-cs"/>
                </a:endParaRPr>
              </a:p>
            </p:txBody>
          </p:sp>
        </p:grpSp>
      </p:grpSp>
      <p:sp>
        <p:nvSpPr>
          <p:cNvPr id="57" name="Rectangle 56"/>
          <p:cNvSpPr/>
          <p:nvPr/>
        </p:nvSpPr>
        <p:spPr>
          <a:xfrm>
            <a:off x="4135272" y="829723"/>
            <a:ext cx="4846891" cy="1354217"/>
          </a:xfrm>
          <a:prstGeom prst="rect">
            <a:avLst/>
          </a:prstGeom>
        </p:spPr>
        <p:txBody>
          <a:bodyPr wrap="square">
            <a:spAutoFit/>
          </a:bodyPr>
          <a:lstStyle>
            <a:defPPr>
              <a:defRPr lang="en-US"/>
            </a:defPPr>
            <a:lvl1pPr algn="l" rtl="0" fontAlgn="base">
              <a:spcBef>
                <a:spcPct val="0"/>
              </a:spcBef>
              <a:spcAft>
                <a:spcPct val="0"/>
              </a:spcAft>
              <a:defRPr sz="2400" b="1" kern="1200">
                <a:solidFill>
                  <a:schemeClr val="tx1"/>
                </a:solidFill>
                <a:latin typeface="Arial" charset="0"/>
                <a:ea typeface="+mn-ea"/>
                <a:cs typeface="+mn-cs"/>
              </a:defRPr>
            </a:lvl1pPr>
            <a:lvl2pPr marL="457200" algn="l" rtl="0" fontAlgn="base">
              <a:spcBef>
                <a:spcPct val="0"/>
              </a:spcBef>
              <a:spcAft>
                <a:spcPct val="0"/>
              </a:spcAft>
              <a:defRPr sz="2400" b="1" kern="1200">
                <a:solidFill>
                  <a:schemeClr val="tx1"/>
                </a:solidFill>
                <a:latin typeface="Arial" charset="0"/>
                <a:ea typeface="+mn-ea"/>
                <a:cs typeface="+mn-cs"/>
              </a:defRPr>
            </a:lvl2pPr>
            <a:lvl3pPr marL="914400" algn="l" rtl="0" fontAlgn="base">
              <a:spcBef>
                <a:spcPct val="0"/>
              </a:spcBef>
              <a:spcAft>
                <a:spcPct val="0"/>
              </a:spcAft>
              <a:defRPr sz="2400" b="1" kern="1200">
                <a:solidFill>
                  <a:schemeClr val="tx1"/>
                </a:solidFill>
                <a:latin typeface="Arial" charset="0"/>
                <a:ea typeface="+mn-ea"/>
                <a:cs typeface="+mn-cs"/>
              </a:defRPr>
            </a:lvl3pPr>
            <a:lvl4pPr marL="1371600" algn="l" rtl="0" fontAlgn="base">
              <a:spcBef>
                <a:spcPct val="0"/>
              </a:spcBef>
              <a:spcAft>
                <a:spcPct val="0"/>
              </a:spcAft>
              <a:defRPr sz="2400" b="1" kern="1200">
                <a:solidFill>
                  <a:schemeClr val="tx1"/>
                </a:solidFill>
                <a:latin typeface="Arial" charset="0"/>
                <a:ea typeface="+mn-ea"/>
                <a:cs typeface="+mn-cs"/>
              </a:defRPr>
            </a:lvl4pPr>
            <a:lvl5pPr marL="1828800" algn="l" rtl="0" fontAlgn="base">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a:lstStyle>
          <a:p>
            <a:pPr algn="r" fontAlgn="auto">
              <a:spcBef>
                <a:spcPts val="0"/>
              </a:spcBef>
              <a:spcAft>
                <a:spcPts val="1200"/>
              </a:spcAft>
              <a:defRPr/>
            </a:pPr>
            <a:r>
              <a:rPr lang="en-GB" sz="1800" b="1" i="1" kern="0" dirty="0" smtClean="0">
                <a:solidFill>
                  <a:srgbClr val="595959"/>
                </a:solidFill>
                <a:latin typeface="+mn-lt"/>
                <a:ea typeface="Times New Roman"/>
              </a:rPr>
              <a:t>IWXXM (ICAO Weather Information Exchange Model): formal representation of ICAO Annex 3 </a:t>
            </a:r>
            <a:r>
              <a:rPr lang="en-GB" sz="1800" i="1" kern="0" dirty="0" smtClean="0">
                <a:solidFill>
                  <a:srgbClr val="595959"/>
                </a:solidFill>
                <a:latin typeface="+mn-lt"/>
                <a:ea typeface="Times New Roman"/>
              </a:rPr>
              <a:t>reports (TAF, METAR/SPECI and SIGMET</a:t>
            </a:r>
            <a:r>
              <a:rPr lang="en-GB" sz="1800" b="1" i="1" kern="0" dirty="0" smtClean="0">
                <a:solidFill>
                  <a:srgbClr val="595959"/>
                </a:solidFill>
                <a:latin typeface="+mn-lt"/>
                <a:ea typeface="Times New Roman"/>
              </a:rPr>
              <a:t>)</a:t>
            </a:r>
          </a:p>
          <a:p>
            <a:pPr algn="r" fontAlgn="auto">
              <a:spcBef>
                <a:spcPts val="0"/>
              </a:spcBef>
              <a:spcAft>
                <a:spcPts val="1200"/>
              </a:spcAft>
              <a:defRPr/>
            </a:pPr>
            <a:r>
              <a:rPr lang="en-GB" sz="1800" i="1" kern="0" dirty="0" smtClean="0">
                <a:solidFill>
                  <a:srgbClr val="595959"/>
                </a:solidFill>
                <a:latin typeface="+mn-lt"/>
                <a:ea typeface="Times New Roman"/>
              </a:rPr>
              <a:t>SAF (Simple Aeronautical Features)</a:t>
            </a:r>
            <a:endParaRPr lang="en-GB" sz="1800" b="1" i="1" kern="0" dirty="0" smtClean="0">
              <a:solidFill>
                <a:srgbClr val="595959"/>
              </a:solidFill>
              <a:latin typeface="+mn-lt"/>
              <a:ea typeface="Times New Roman"/>
            </a:endParaRPr>
          </a:p>
        </p:txBody>
      </p:sp>
      <p:grpSp>
        <p:nvGrpSpPr>
          <p:cNvPr id="138" name="Group 137"/>
          <p:cNvGrpSpPr/>
          <p:nvPr/>
        </p:nvGrpSpPr>
        <p:grpSpPr>
          <a:xfrm>
            <a:off x="-104212" y="5800298"/>
            <a:ext cx="4525585" cy="780693"/>
            <a:chOff x="-104212" y="5800298"/>
            <a:chExt cx="4525585" cy="780693"/>
          </a:xfrm>
        </p:grpSpPr>
        <p:sp>
          <p:nvSpPr>
            <p:cNvPr id="54" name="Rectangle 53"/>
            <p:cNvSpPr/>
            <p:nvPr/>
          </p:nvSpPr>
          <p:spPr bwMode="auto">
            <a:xfrm>
              <a:off x="263824" y="5800298"/>
              <a:ext cx="3284594" cy="780693"/>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grpSp>
          <p:nvGrpSpPr>
            <p:cNvPr id="47" name="Group 46"/>
            <p:cNvGrpSpPr/>
            <p:nvPr/>
          </p:nvGrpSpPr>
          <p:grpSpPr>
            <a:xfrm>
              <a:off x="-104212" y="5870860"/>
              <a:ext cx="4525585" cy="647401"/>
              <a:chOff x="-62073" y="4110300"/>
              <a:chExt cx="4525585" cy="647401"/>
            </a:xfrm>
          </p:grpSpPr>
          <p:pic>
            <p:nvPicPr>
              <p:cNvPr id="48" name="Picture 10"/>
              <p:cNvPicPr>
                <a:picLocks noChangeAspect="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508273" y="4129000"/>
                <a:ext cx="628813" cy="62870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9" name="Rectangle 48"/>
              <p:cNvSpPr/>
              <p:nvPr/>
            </p:nvSpPr>
            <p:spPr>
              <a:xfrm>
                <a:off x="-62073" y="4110300"/>
                <a:ext cx="4525585" cy="610424"/>
              </a:xfrm>
              <a:prstGeom prst="rect">
                <a:avLst/>
              </a:prstGeom>
            </p:spPr>
            <p:txBody>
              <a:bodyPr wrap="square">
                <a:spAutoFit/>
              </a:bodyPr>
              <a:lstStyle/>
              <a:p>
                <a:pPr algn="ctr" fontAlgn="auto">
                  <a:spcBef>
                    <a:spcPts val="0"/>
                  </a:spcBef>
                  <a:spcAft>
                    <a:spcPts val="200"/>
                  </a:spcAft>
                  <a:defRPr/>
                </a:pPr>
                <a:r>
                  <a:rPr lang="en-GB" sz="1600" b="1" i="1" kern="0" dirty="0" smtClean="0">
                    <a:latin typeface="+mn-lt"/>
                    <a:ea typeface="Times New Roman"/>
                    <a:cs typeface="+mn-cs"/>
                  </a:rPr>
                  <a:t>Geographic Information  </a:t>
                </a:r>
              </a:p>
              <a:p>
                <a:pPr algn="ctr" fontAlgn="auto">
                  <a:spcBef>
                    <a:spcPts val="0"/>
                  </a:spcBef>
                  <a:spcAft>
                    <a:spcPts val="200"/>
                  </a:spcAft>
                  <a:defRPr/>
                </a:pPr>
                <a:r>
                  <a:rPr lang="en-GB" sz="1600" b="1" i="1" kern="0" dirty="0" smtClean="0">
                    <a:latin typeface="+mn-lt"/>
                    <a:ea typeface="Times New Roman"/>
                    <a:cs typeface="+mn-cs"/>
                  </a:rPr>
                  <a:t>[incl. ISO 19156 O&amp;M]</a:t>
                </a:r>
                <a:endParaRPr lang="en-GB" sz="1600" b="1" i="1" kern="0" dirty="0">
                  <a:latin typeface="+mn-lt"/>
                  <a:ea typeface="Times New Roman"/>
                  <a:cs typeface="+mn-cs"/>
                </a:endParaRPr>
              </a:p>
            </p:txBody>
          </p:sp>
        </p:grpSp>
      </p:grpSp>
      <p:grpSp>
        <p:nvGrpSpPr>
          <p:cNvPr id="137" name="Group 136"/>
          <p:cNvGrpSpPr/>
          <p:nvPr/>
        </p:nvGrpSpPr>
        <p:grpSpPr>
          <a:xfrm>
            <a:off x="915610" y="4807985"/>
            <a:ext cx="1939021" cy="941569"/>
            <a:chOff x="915610" y="4807985"/>
            <a:chExt cx="1939021" cy="941569"/>
          </a:xfrm>
        </p:grpSpPr>
        <p:grpSp>
          <p:nvGrpSpPr>
            <p:cNvPr id="68" name="Group 67"/>
            <p:cNvGrpSpPr/>
            <p:nvPr/>
          </p:nvGrpSpPr>
          <p:grpSpPr>
            <a:xfrm>
              <a:off x="1942983" y="4833415"/>
              <a:ext cx="911648" cy="916139"/>
              <a:chOff x="346195" y="3509582"/>
              <a:chExt cx="911648" cy="916139"/>
            </a:xfrm>
          </p:grpSpPr>
          <p:grpSp>
            <p:nvGrpSpPr>
              <p:cNvPr id="70" name="Group 83"/>
              <p:cNvGrpSpPr/>
              <p:nvPr/>
            </p:nvGrpSpPr>
            <p:grpSpPr>
              <a:xfrm>
                <a:off x="346195" y="3509582"/>
                <a:ext cx="911648" cy="916139"/>
                <a:chOff x="915863" y="3183375"/>
                <a:chExt cx="911648" cy="916139"/>
              </a:xfrm>
            </p:grpSpPr>
            <p:sp>
              <p:nvSpPr>
                <p:cNvPr id="72" name="Rectangle 71"/>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73" name="Rectangle 72"/>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71" name="Picture 70"/>
              <p:cNvPicPr>
                <a:picLocks noChangeAspect="1"/>
              </p:cNvPicPr>
              <p:nvPr/>
            </p:nvPicPr>
            <p:blipFill>
              <a:blip r:embed="rId6" cstate="print">
                <a:extLst>
                  <a:ext uri="{28A0092B-C50C-407E-A947-70E740481C1C}">
                    <a14:useLocalDpi xmlns=""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grpSp>
          <p:nvGrpSpPr>
            <p:cNvPr id="74" name="Group 73"/>
            <p:cNvGrpSpPr/>
            <p:nvPr/>
          </p:nvGrpSpPr>
          <p:grpSpPr>
            <a:xfrm>
              <a:off x="915610" y="4807985"/>
              <a:ext cx="911648" cy="941569"/>
              <a:chOff x="1365986" y="3484152"/>
              <a:chExt cx="911648" cy="941569"/>
            </a:xfrm>
          </p:grpSpPr>
          <p:sp>
            <p:nvSpPr>
              <p:cNvPr id="75" name="Rectangle 74"/>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76" name="Picture 3"/>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7" name="Rectangle 76"/>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grpSp>
      <p:sp>
        <p:nvSpPr>
          <p:cNvPr id="78" name="Rectangle 77"/>
          <p:cNvSpPr/>
          <p:nvPr/>
        </p:nvSpPr>
        <p:spPr>
          <a:xfrm>
            <a:off x="4137548" y="2224069"/>
            <a:ext cx="4846891" cy="1077218"/>
          </a:xfrm>
          <a:prstGeom prst="rect">
            <a:avLst/>
          </a:prstGeom>
        </p:spPr>
        <p:txBody>
          <a:bodyPr wrap="square">
            <a:spAutoFit/>
          </a:bodyPr>
          <a:lstStyle>
            <a:defPPr>
              <a:defRPr lang="en-US"/>
            </a:defPPr>
            <a:lvl1pPr algn="l" rtl="0" fontAlgn="base">
              <a:spcBef>
                <a:spcPct val="0"/>
              </a:spcBef>
              <a:spcAft>
                <a:spcPct val="0"/>
              </a:spcAft>
              <a:defRPr sz="2400" b="1" kern="1200">
                <a:solidFill>
                  <a:schemeClr val="tx1"/>
                </a:solidFill>
                <a:latin typeface="Arial" charset="0"/>
                <a:ea typeface="+mn-ea"/>
                <a:cs typeface="+mn-cs"/>
              </a:defRPr>
            </a:lvl1pPr>
            <a:lvl2pPr marL="457200" algn="l" rtl="0" fontAlgn="base">
              <a:spcBef>
                <a:spcPct val="0"/>
              </a:spcBef>
              <a:spcAft>
                <a:spcPct val="0"/>
              </a:spcAft>
              <a:defRPr sz="2400" b="1" kern="1200">
                <a:solidFill>
                  <a:schemeClr val="tx1"/>
                </a:solidFill>
                <a:latin typeface="Arial" charset="0"/>
                <a:ea typeface="+mn-ea"/>
                <a:cs typeface="+mn-cs"/>
              </a:defRPr>
            </a:lvl2pPr>
            <a:lvl3pPr marL="914400" algn="l" rtl="0" fontAlgn="base">
              <a:spcBef>
                <a:spcPct val="0"/>
              </a:spcBef>
              <a:spcAft>
                <a:spcPct val="0"/>
              </a:spcAft>
              <a:defRPr sz="2400" b="1" kern="1200">
                <a:solidFill>
                  <a:schemeClr val="tx1"/>
                </a:solidFill>
                <a:latin typeface="Arial" charset="0"/>
                <a:ea typeface="+mn-ea"/>
                <a:cs typeface="+mn-cs"/>
              </a:defRPr>
            </a:lvl3pPr>
            <a:lvl4pPr marL="1371600" algn="l" rtl="0" fontAlgn="base">
              <a:spcBef>
                <a:spcPct val="0"/>
              </a:spcBef>
              <a:spcAft>
                <a:spcPct val="0"/>
              </a:spcAft>
              <a:defRPr sz="2400" b="1" kern="1200">
                <a:solidFill>
                  <a:schemeClr val="tx1"/>
                </a:solidFill>
                <a:latin typeface="Arial" charset="0"/>
                <a:ea typeface="+mn-ea"/>
                <a:cs typeface="+mn-cs"/>
              </a:defRPr>
            </a:lvl4pPr>
            <a:lvl5pPr marL="1828800" algn="l" rtl="0" fontAlgn="base">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a:lstStyle>
          <a:p>
            <a:pPr algn="r" fontAlgn="auto">
              <a:spcBef>
                <a:spcPts val="0"/>
              </a:spcBef>
              <a:spcAft>
                <a:spcPts val="1200"/>
              </a:spcAft>
              <a:defRPr/>
            </a:pPr>
            <a:r>
              <a:rPr lang="en-GB" sz="1800" b="1" i="1" kern="0" dirty="0" smtClean="0">
                <a:solidFill>
                  <a:srgbClr val="595959"/>
                </a:solidFill>
                <a:latin typeface="+mn-lt"/>
                <a:ea typeface="Times New Roman"/>
              </a:rPr>
              <a:t>OPM (Observable Property Model)</a:t>
            </a:r>
          </a:p>
          <a:p>
            <a:pPr algn="r" fontAlgn="auto">
              <a:spcBef>
                <a:spcPts val="0"/>
              </a:spcBef>
              <a:spcAft>
                <a:spcPts val="1200"/>
              </a:spcAft>
              <a:defRPr/>
            </a:pPr>
            <a:r>
              <a:rPr lang="en-GB" sz="1800" b="1" i="1" kern="0" dirty="0" smtClean="0">
                <a:solidFill>
                  <a:srgbClr val="595959"/>
                </a:solidFill>
                <a:latin typeface="+mn-lt"/>
                <a:ea typeface="Times New Roman"/>
              </a:rPr>
              <a:t>METCE (</a:t>
            </a:r>
            <a:r>
              <a:rPr lang="fr-FR" sz="1800" i="1" kern="0" dirty="0" smtClean="0">
                <a:solidFill>
                  <a:srgbClr val="595959"/>
                </a:solidFill>
                <a:latin typeface="+mn-lt"/>
                <a:ea typeface="Times New Roman"/>
              </a:rPr>
              <a:t>Modèle pour l’Échange des informations sur le Temps, le </a:t>
            </a:r>
            <a:r>
              <a:rPr lang="fr-FR" sz="1800" i="1" kern="0" dirty="0" err="1" smtClean="0">
                <a:solidFill>
                  <a:srgbClr val="595959"/>
                </a:solidFill>
                <a:latin typeface="+mn-lt"/>
                <a:ea typeface="Times New Roman"/>
              </a:rPr>
              <a:t>Climate</a:t>
            </a:r>
            <a:r>
              <a:rPr lang="fr-FR" sz="1800" i="1" kern="0" dirty="0" smtClean="0">
                <a:solidFill>
                  <a:srgbClr val="595959"/>
                </a:solidFill>
                <a:latin typeface="+mn-lt"/>
                <a:ea typeface="Times New Roman"/>
              </a:rPr>
              <a:t> et l’</a:t>
            </a:r>
            <a:r>
              <a:rPr lang="fr-FR" sz="1800" i="1" kern="0" dirty="0" err="1" smtClean="0">
                <a:solidFill>
                  <a:srgbClr val="595959"/>
                </a:solidFill>
                <a:latin typeface="+mn-lt"/>
                <a:ea typeface="Times New Roman"/>
              </a:rPr>
              <a:t>Éau</a:t>
            </a:r>
            <a:r>
              <a:rPr lang="en-GB" sz="1800" b="1" i="1" kern="0" dirty="0" smtClean="0">
                <a:solidFill>
                  <a:srgbClr val="595959"/>
                </a:solidFill>
                <a:latin typeface="+mn-lt"/>
                <a:ea typeface="Times New Roman"/>
              </a:rPr>
              <a:t>)</a:t>
            </a:r>
          </a:p>
        </p:txBody>
      </p:sp>
      <p:sp>
        <p:nvSpPr>
          <p:cNvPr id="79" name="Rectangle 78"/>
          <p:cNvSpPr/>
          <p:nvPr/>
        </p:nvSpPr>
        <p:spPr>
          <a:xfrm>
            <a:off x="4139816" y="3345459"/>
            <a:ext cx="4846891" cy="369332"/>
          </a:xfrm>
          <a:prstGeom prst="rect">
            <a:avLst/>
          </a:prstGeom>
        </p:spPr>
        <p:txBody>
          <a:bodyPr wrap="square">
            <a:spAutoFit/>
          </a:bodyPr>
          <a:lstStyle>
            <a:defPPr>
              <a:defRPr lang="en-US"/>
            </a:defPPr>
            <a:lvl1pPr algn="l" rtl="0" fontAlgn="base">
              <a:spcBef>
                <a:spcPct val="0"/>
              </a:spcBef>
              <a:spcAft>
                <a:spcPct val="0"/>
              </a:spcAft>
              <a:defRPr sz="2400" b="1" kern="1200">
                <a:solidFill>
                  <a:schemeClr val="tx1"/>
                </a:solidFill>
                <a:latin typeface="Arial" charset="0"/>
                <a:ea typeface="+mn-ea"/>
                <a:cs typeface="+mn-cs"/>
              </a:defRPr>
            </a:lvl1pPr>
            <a:lvl2pPr marL="457200" algn="l" rtl="0" fontAlgn="base">
              <a:spcBef>
                <a:spcPct val="0"/>
              </a:spcBef>
              <a:spcAft>
                <a:spcPct val="0"/>
              </a:spcAft>
              <a:defRPr sz="2400" b="1" kern="1200">
                <a:solidFill>
                  <a:schemeClr val="tx1"/>
                </a:solidFill>
                <a:latin typeface="Arial" charset="0"/>
                <a:ea typeface="+mn-ea"/>
                <a:cs typeface="+mn-cs"/>
              </a:defRPr>
            </a:lvl2pPr>
            <a:lvl3pPr marL="914400" algn="l" rtl="0" fontAlgn="base">
              <a:spcBef>
                <a:spcPct val="0"/>
              </a:spcBef>
              <a:spcAft>
                <a:spcPct val="0"/>
              </a:spcAft>
              <a:defRPr sz="2400" b="1" kern="1200">
                <a:solidFill>
                  <a:schemeClr val="tx1"/>
                </a:solidFill>
                <a:latin typeface="Arial" charset="0"/>
                <a:ea typeface="+mn-ea"/>
                <a:cs typeface="+mn-cs"/>
              </a:defRPr>
            </a:lvl3pPr>
            <a:lvl4pPr marL="1371600" algn="l" rtl="0" fontAlgn="base">
              <a:spcBef>
                <a:spcPct val="0"/>
              </a:spcBef>
              <a:spcAft>
                <a:spcPct val="0"/>
              </a:spcAft>
              <a:defRPr sz="2400" b="1" kern="1200">
                <a:solidFill>
                  <a:schemeClr val="tx1"/>
                </a:solidFill>
                <a:latin typeface="Arial" charset="0"/>
                <a:ea typeface="+mn-ea"/>
                <a:cs typeface="+mn-cs"/>
              </a:defRPr>
            </a:lvl4pPr>
            <a:lvl5pPr marL="1828800" algn="l" rtl="0" fontAlgn="base">
              <a:spcBef>
                <a:spcPct val="0"/>
              </a:spcBef>
              <a:spcAft>
                <a:spcPct val="0"/>
              </a:spcAft>
              <a:defRPr sz="2400" b="1" kern="1200">
                <a:solidFill>
                  <a:schemeClr val="tx1"/>
                </a:solidFill>
                <a:latin typeface="Arial" charset="0"/>
                <a:ea typeface="+mn-ea"/>
                <a:cs typeface="+mn-cs"/>
              </a:defRPr>
            </a:lvl5pPr>
            <a:lvl6pPr marL="2286000" algn="l" defTabSz="914400" rtl="0" eaLnBrk="1" latinLnBrk="0" hangingPunct="1">
              <a:defRPr sz="2400" b="1" kern="1200">
                <a:solidFill>
                  <a:schemeClr val="tx1"/>
                </a:solidFill>
                <a:latin typeface="Arial" charset="0"/>
                <a:ea typeface="+mn-ea"/>
                <a:cs typeface="+mn-cs"/>
              </a:defRPr>
            </a:lvl6pPr>
            <a:lvl7pPr marL="2743200" algn="l" defTabSz="914400" rtl="0" eaLnBrk="1" latinLnBrk="0" hangingPunct="1">
              <a:defRPr sz="2400" b="1" kern="1200">
                <a:solidFill>
                  <a:schemeClr val="tx1"/>
                </a:solidFill>
                <a:latin typeface="Arial" charset="0"/>
                <a:ea typeface="+mn-ea"/>
                <a:cs typeface="+mn-cs"/>
              </a:defRPr>
            </a:lvl7pPr>
            <a:lvl8pPr marL="3200400" algn="l" defTabSz="914400" rtl="0" eaLnBrk="1" latinLnBrk="0" hangingPunct="1">
              <a:defRPr sz="2400" b="1" kern="1200">
                <a:solidFill>
                  <a:schemeClr val="tx1"/>
                </a:solidFill>
                <a:latin typeface="Arial" charset="0"/>
                <a:ea typeface="+mn-ea"/>
                <a:cs typeface="+mn-cs"/>
              </a:defRPr>
            </a:lvl8pPr>
            <a:lvl9pPr marL="3657600" algn="l" defTabSz="914400" rtl="0" eaLnBrk="1" latinLnBrk="0" hangingPunct="1">
              <a:defRPr sz="2400" b="1" kern="1200">
                <a:solidFill>
                  <a:schemeClr val="tx1"/>
                </a:solidFill>
                <a:latin typeface="Arial" charset="0"/>
                <a:ea typeface="+mn-ea"/>
                <a:cs typeface="+mn-cs"/>
              </a:defRPr>
            </a:lvl9pPr>
          </a:lstStyle>
          <a:p>
            <a:pPr algn="r" fontAlgn="auto">
              <a:spcBef>
                <a:spcPts val="0"/>
              </a:spcBef>
              <a:spcAft>
                <a:spcPts val="1200"/>
              </a:spcAft>
              <a:defRPr/>
            </a:pPr>
            <a:r>
              <a:rPr lang="en-GB" sz="1800" i="1" kern="0" dirty="0" smtClean="0">
                <a:solidFill>
                  <a:srgbClr val="595959"/>
                </a:solidFill>
                <a:latin typeface="+mn-lt"/>
                <a:ea typeface="Times New Roman"/>
              </a:rPr>
              <a:t>ISO 19100-series of International Standards</a:t>
            </a:r>
            <a:endParaRPr lang="en-GB" sz="1800" b="1" i="1" kern="0" dirty="0" smtClean="0">
              <a:solidFill>
                <a:srgbClr val="595959"/>
              </a:solidFill>
              <a:latin typeface="+mn-lt"/>
              <a:ea typeface="Times New Roman"/>
            </a:endParaRPr>
          </a:p>
        </p:txBody>
      </p:sp>
      <p:grpSp>
        <p:nvGrpSpPr>
          <p:cNvPr id="90" name="Group 89"/>
          <p:cNvGrpSpPr/>
          <p:nvPr/>
        </p:nvGrpSpPr>
        <p:grpSpPr>
          <a:xfrm>
            <a:off x="4869713" y="3853026"/>
            <a:ext cx="680907" cy="975619"/>
            <a:chOff x="5418137" y="3962210"/>
            <a:chExt cx="680907" cy="975619"/>
          </a:xfrm>
        </p:grpSpPr>
        <p:pic>
          <p:nvPicPr>
            <p:cNvPr id="91" name="Picture 2" descr="http://findicons.com/files/icons/1915/xml_docs/128/xsd.png"/>
            <p:cNvPicPr>
              <a:picLocks noChangeAspect="1" noChangeArrowheads="1"/>
            </p:cNvPicPr>
            <p:nvPr/>
          </p:nvPicPr>
          <p:blipFill>
            <a:blip r:embed="rId8" cstate="print">
              <a:extLst>
                <a:ext uri="{28A0092B-C50C-407E-A947-70E740481C1C}">
                  <a14:useLocalDpi xmlns="" xmlns:a14="http://schemas.microsoft.com/office/drawing/2010/main" val="0"/>
                </a:ext>
              </a:extLst>
            </a:blip>
            <a:srcRect/>
            <a:stretch>
              <a:fillRect/>
            </a:stretch>
          </p:blipFill>
          <p:spPr bwMode="auto">
            <a:xfrm>
              <a:off x="5418137" y="3962210"/>
              <a:ext cx="680907" cy="6811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2" name="Rectangle 91"/>
            <p:cNvSpPr/>
            <p:nvPr/>
          </p:nvSpPr>
          <p:spPr>
            <a:xfrm>
              <a:off x="5448596" y="4650870"/>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93" name="Rectangle 92"/>
            <p:cNvSpPr/>
            <p:nvPr/>
          </p:nvSpPr>
          <p:spPr>
            <a:xfrm>
              <a:off x="5488322" y="4599275"/>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nvGrpSpPr>
          <p:cNvPr id="95" name="Group 94"/>
          <p:cNvGrpSpPr/>
          <p:nvPr/>
        </p:nvGrpSpPr>
        <p:grpSpPr>
          <a:xfrm>
            <a:off x="4871989" y="4810644"/>
            <a:ext cx="680907" cy="975619"/>
            <a:chOff x="5418137" y="3962210"/>
            <a:chExt cx="680907" cy="975619"/>
          </a:xfrm>
        </p:grpSpPr>
        <p:pic>
          <p:nvPicPr>
            <p:cNvPr id="96" name="Picture 2" descr="http://findicons.com/files/icons/1915/xml_docs/128/xsd.png"/>
            <p:cNvPicPr>
              <a:picLocks noChangeAspect="1" noChangeArrowheads="1"/>
            </p:cNvPicPr>
            <p:nvPr/>
          </p:nvPicPr>
          <p:blipFill>
            <a:blip r:embed="rId8" cstate="print">
              <a:extLst>
                <a:ext uri="{28A0092B-C50C-407E-A947-70E740481C1C}">
                  <a14:useLocalDpi xmlns="" xmlns:a14="http://schemas.microsoft.com/office/drawing/2010/main" val="0"/>
                </a:ext>
              </a:extLst>
            </a:blip>
            <a:srcRect/>
            <a:stretch>
              <a:fillRect/>
            </a:stretch>
          </p:blipFill>
          <p:spPr bwMode="auto">
            <a:xfrm>
              <a:off x="5418137" y="3962210"/>
              <a:ext cx="680907" cy="6811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7" name="Rectangle 96"/>
            <p:cNvSpPr/>
            <p:nvPr/>
          </p:nvSpPr>
          <p:spPr>
            <a:xfrm>
              <a:off x="5448596" y="4650870"/>
              <a:ext cx="619987" cy="241620"/>
            </a:xfrm>
            <a:prstGeom prst="rect">
              <a:avLst/>
            </a:prstGeom>
            <a:solidFill>
              <a:srgbClr val="FF33CC"/>
            </a:solidFill>
            <a:ln>
              <a:noFill/>
            </a:ln>
            <a:effectLst>
              <a:outerShdw blurRad="50800" dist="12700" dir="2700000" algn="tl" rotWithShape="0">
                <a:prstClr val="black">
                  <a:alpha val="40000"/>
                </a:prstClr>
              </a:outerShdw>
            </a:effectLst>
            <a:scene3d>
              <a:camera prst="orthographicFront"/>
              <a:lightRig rig="threePt" dir="t">
                <a:rot lat="0" lon="0" rev="2700000"/>
              </a:lightRig>
            </a:scene3d>
            <a:sp3d extrusionH="38100" prstMaterial="plastic">
              <a:bevelT w="38100" h="38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spc="5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98" name="Rectangle 97"/>
            <p:cNvSpPr/>
            <p:nvPr/>
          </p:nvSpPr>
          <p:spPr>
            <a:xfrm>
              <a:off x="5488322" y="4599275"/>
              <a:ext cx="540533" cy="338554"/>
            </a:xfrm>
            <a:prstGeom prst="rect">
              <a:avLst/>
            </a:prstGeom>
            <a:noFill/>
          </p:spPr>
          <p:txBody>
            <a:bodyPr wrap="none" lIns="91440" tIns="45720" rIns="91440" bIns="45720">
              <a:spAutoFit/>
            </a:bodyPr>
            <a:lstStyle/>
            <a:p>
              <a:pPr algn="ctr"/>
              <a:r>
                <a:rPr lang="en-US" sz="1600" b="1" cap="none" spc="50" dirty="0" smtClean="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rPr>
                <a:t>SCH</a:t>
              </a:r>
              <a:endParaRPr lang="en-US" sz="1600" b="1" cap="none" spc="50" dirty="0">
                <a:ln w="13500">
                  <a:solidFill>
                    <a:schemeClr val="accent1">
                      <a:shade val="2500"/>
                      <a:alpha val="6500"/>
                    </a:schemeClr>
                  </a:solidFill>
                  <a:prstDash val="solid"/>
                </a:ln>
                <a:solidFill>
                  <a:schemeClr val="bg1">
                    <a:alpha val="95000"/>
                  </a:schemeClr>
                </a:solidFill>
                <a:effectLst>
                  <a:innerShdw blurRad="50900" dist="38500" dir="13500000">
                    <a:srgbClr val="000000">
                      <a:alpha val="60000"/>
                    </a:srgbClr>
                  </a:innerShdw>
                </a:effectLst>
              </a:endParaRPr>
            </a:p>
          </p:txBody>
        </p:sp>
      </p:grpSp>
      <p:grpSp>
        <p:nvGrpSpPr>
          <p:cNvPr id="135" name="Group 134"/>
          <p:cNvGrpSpPr/>
          <p:nvPr/>
        </p:nvGrpSpPr>
        <p:grpSpPr>
          <a:xfrm>
            <a:off x="2975212" y="3753061"/>
            <a:ext cx="1737586" cy="1149674"/>
            <a:chOff x="2975212" y="3753061"/>
            <a:chExt cx="1737586" cy="1149674"/>
          </a:xfrm>
        </p:grpSpPr>
        <p:cxnSp>
          <p:nvCxnSpPr>
            <p:cNvPr id="108" name="Straight Arrow Connector 83"/>
            <p:cNvCxnSpPr>
              <a:cxnSpLocks noChangeShapeType="1"/>
            </p:cNvCxnSpPr>
            <p:nvPr/>
          </p:nvCxnSpPr>
          <p:spPr bwMode="auto">
            <a:xfrm flipH="1" flipV="1">
              <a:off x="2975212" y="4294800"/>
              <a:ext cx="1737586" cy="1"/>
            </a:xfrm>
            <a:prstGeom prst="straightConnector1">
              <a:avLst/>
            </a:prstGeom>
            <a:noFill/>
            <a:ln w="9525" algn="ctr">
              <a:solidFill>
                <a:srgbClr val="000000"/>
              </a:solidFill>
              <a:prstDash val="lgDash"/>
              <a:round/>
              <a:headEnd/>
              <a:tailEnd type="arrow" w="med" len="med"/>
            </a:ln>
            <a:extLst>
              <a:ext uri="{909E8E84-426E-40DD-AFC4-6F175D3DCCD1}">
                <a14:hiddenFill xmlns="" xmlns:a14="http://schemas.microsoft.com/office/drawing/2010/main">
                  <a:noFill/>
                </a14:hiddenFill>
              </a:ext>
            </a:extLst>
          </p:spPr>
        </p:cxnSp>
        <p:sp>
          <p:nvSpPr>
            <p:cNvPr id="109" name="Rectangle 108"/>
            <p:cNvSpPr/>
            <p:nvPr/>
          </p:nvSpPr>
          <p:spPr bwMode="auto">
            <a:xfrm rot="16200000">
              <a:off x="3411261" y="4197093"/>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grpSp>
      <p:grpSp>
        <p:nvGrpSpPr>
          <p:cNvPr id="136" name="Group 135"/>
          <p:cNvGrpSpPr/>
          <p:nvPr/>
        </p:nvGrpSpPr>
        <p:grpSpPr>
          <a:xfrm>
            <a:off x="2977484" y="4724341"/>
            <a:ext cx="1737586" cy="1149674"/>
            <a:chOff x="2977484" y="4724341"/>
            <a:chExt cx="1737586" cy="1149674"/>
          </a:xfrm>
        </p:grpSpPr>
        <p:cxnSp>
          <p:nvCxnSpPr>
            <p:cNvPr id="111" name="Straight Arrow Connector 83"/>
            <p:cNvCxnSpPr>
              <a:cxnSpLocks noChangeShapeType="1"/>
            </p:cNvCxnSpPr>
            <p:nvPr/>
          </p:nvCxnSpPr>
          <p:spPr bwMode="auto">
            <a:xfrm flipH="1" flipV="1">
              <a:off x="2977484" y="5266080"/>
              <a:ext cx="1737586" cy="1"/>
            </a:xfrm>
            <a:prstGeom prst="straightConnector1">
              <a:avLst/>
            </a:prstGeom>
            <a:noFill/>
            <a:ln w="9525" algn="ctr">
              <a:solidFill>
                <a:srgbClr val="000000"/>
              </a:solidFill>
              <a:prstDash val="lgDash"/>
              <a:round/>
              <a:headEnd/>
              <a:tailEnd type="arrow" w="med" len="med"/>
            </a:ln>
            <a:extLst>
              <a:ext uri="{909E8E84-426E-40DD-AFC4-6F175D3DCCD1}">
                <a14:hiddenFill xmlns="" xmlns:a14="http://schemas.microsoft.com/office/drawing/2010/main">
                  <a:noFill/>
                </a14:hiddenFill>
              </a:ext>
            </a:extLst>
          </p:spPr>
        </p:cxnSp>
        <p:sp>
          <p:nvSpPr>
            <p:cNvPr id="112" name="Rectangle 111"/>
            <p:cNvSpPr/>
            <p:nvPr/>
          </p:nvSpPr>
          <p:spPr bwMode="auto">
            <a:xfrm rot="16200000">
              <a:off x="3113277" y="5168373"/>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grpSp>
      <p:grpSp>
        <p:nvGrpSpPr>
          <p:cNvPr id="139" name="Group 138"/>
          <p:cNvGrpSpPr/>
          <p:nvPr/>
        </p:nvGrpSpPr>
        <p:grpSpPr>
          <a:xfrm>
            <a:off x="3643954" y="5653734"/>
            <a:ext cx="559556" cy="1149674"/>
            <a:chOff x="3643954" y="5653734"/>
            <a:chExt cx="559556" cy="1149674"/>
          </a:xfrm>
        </p:grpSpPr>
        <p:cxnSp>
          <p:nvCxnSpPr>
            <p:cNvPr id="113" name="Straight Arrow Connector 83"/>
            <p:cNvCxnSpPr>
              <a:cxnSpLocks noChangeShapeType="1"/>
            </p:cNvCxnSpPr>
            <p:nvPr/>
          </p:nvCxnSpPr>
          <p:spPr bwMode="auto">
            <a:xfrm flipH="1">
              <a:off x="3643954" y="6195475"/>
              <a:ext cx="559556" cy="0"/>
            </a:xfrm>
            <a:prstGeom prst="straightConnector1">
              <a:avLst/>
            </a:prstGeom>
            <a:noFill/>
            <a:ln w="9525" algn="ctr">
              <a:solidFill>
                <a:srgbClr val="000000"/>
              </a:solidFill>
              <a:prstDash val="lgDash"/>
              <a:round/>
              <a:headEnd/>
              <a:tailEnd type="arrow" w="med" len="med"/>
            </a:ln>
            <a:extLst>
              <a:ext uri="{909E8E84-426E-40DD-AFC4-6F175D3DCCD1}">
                <a14:hiddenFill xmlns="" xmlns:a14="http://schemas.microsoft.com/office/drawing/2010/main">
                  <a:noFill/>
                </a14:hiddenFill>
              </a:ext>
            </a:extLst>
          </p:spPr>
        </p:cxnSp>
        <p:sp>
          <p:nvSpPr>
            <p:cNvPr id="114" name="Rectangle 113"/>
            <p:cNvSpPr/>
            <p:nvPr/>
          </p:nvSpPr>
          <p:spPr bwMode="auto">
            <a:xfrm rot="16200000">
              <a:off x="3399898" y="6097766"/>
              <a:ext cx="1149674"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derived from »</a:t>
              </a:r>
              <a:endParaRPr lang="en-GB" sz="1100" b="1" dirty="0">
                <a:latin typeface="+mn-lt"/>
                <a:cs typeface="+mn-cs"/>
              </a:endParaRPr>
            </a:p>
          </p:txBody>
        </p:sp>
      </p:grpSp>
      <p:sp>
        <p:nvSpPr>
          <p:cNvPr id="118" name="Curved Left Arrow 117"/>
          <p:cNvSpPr/>
          <p:nvPr/>
        </p:nvSpPr>
        <p:spPr>
          <a:xfrm rot="13324036" flipV="1">
            <a:off x="985455" y="1295903"/>
            <a:ext cx="1319022" cy="2975061"/>
          </a:xfrm>
          <a:prstGeom prst="curvedLeftArrow">
            <a:avLst/>
          </a:prstGeom>
          <a:gradFill>
            <a:gsLst>
              <a:gs pos="0">
                <a:srgbClr val="4F81BD">
                  <a:lumMod val="75000"/>
                  <a:alpha val="20000"/>
                </a:srgbClr>
              </a:gs>
              <a:gs pos="100000">
                <a:srgbClr val="1F497D">
                  <a:lumMod val="60000"/>
                  <a:lumOff val="40000"/>
                  <a:alpha val="10000"/>
                </a:srgbClr>
              </a:gs>
            </a:gsLst>
            <a:lin ang="16200000" scaled="0"/>
          </a:gradFill>
          <a:ln w="12700" cap="flat" cmpd="sng" algn="ctr">
            <a:gradFill>
              <a:gsLst>
                <a:gs pos="0">
                  <a:sysClr val="window" lastClr="FFFFFF"/>
                </a:gs>
                <a:gs pos="100000">
                  <a:srgbClr val="4F81BD">
                    <a:lumMod val="75000"/>
                  </a:srgbClr>
                </a:gs>
              </a:gsLst>
              <a:lin ang="5400000" scaled="0"/>
            </a:gradFill>
            <a:prstDash val="solid"/>
            <a:round/>
            <a:headEnd type="none" w="med" len="med"/>
            <a:tailEnd type="none" w="med" len="med"/>
          </a:ln>
          <a:effec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algn="r" eaLnBrk="1" fontAlgn="auto" hangingPunct="1">
              <a:lnSpc>
                <a:spcPct val="85000"/>
              </a:lnSpc>
              <a:spcBef>
                <a:spcPts val="0"/>
              </a:spcBef>
              <a:spcAft>
                <a:spcPts val="0"/>
              </a:spcAft>
              <a:defRPr/>
            </a:pPr>
            <a:endParaRPr lang="en-GB" sz="5400" b="0" kern="0">
              <a:solidFill>
                <a:srgbClr val="FFFFFF"/>
              </a:solidFill>
              <a:latin typeface="Arial" charset="0"/>
            </a:endParaRPr>
          </a:p>
        </p:txBody>
      </p:sp>
      <p:sp>
        <p:nvSpPr>
          <p:cNvPr id="119" name="Rectangle 118"/>
          <p:cNvSpPr/>
          <p:nvPr/>
        </p:nvSpPr>
        <p:spPr>
          <a:xfrm>
            <a:off x="-642413" y="3042315"/>
            <a:ext cx="2790745" cy="338554"/>
          </a:xfrm>
          <a:prstGeom prst="rect">
            <a:avLst/>
          </a:prstGeom>
        </p:spPr>
        <p:txBody>
          <a:bodyPr wrap="square">
            <a:spAutoFit/>
          </a:bodyPr>
          <a:lstStyle/>
          <a:p>
            <a:pPr algn="ctr" fontAlgn="auto">
              <a:spcBef>
                <a:spcPts val="0"/>
              </a:spcBef>
              <a:spcAft>
                <a:spcPts val="1200"/>
              </a:spcAft>
              <a:defRPr/>
            </a:pPr>
            <a:r>
              <a:rPr lang="en-GB" sz="1600" b="1" i="1" kern="0" dirty="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formalised as </a:t>
            </a:r>
            <a:r>
              <a:rPr lang="en-GB" sz="1600" b="1" i="1" kern="0" dirty="0">
                <a:solidFill>
                  <a:srgbClr val="595959"/>
                </a:solidFill>
                <a:latin typeface="+mn-lt"/>
                <a:ea typeface="Times New Roman"/>
                <a:cs typeface="+mn-cs"/>
              </a:rPr>
              <a:t>»</a:t>
            </a:r>
          </a:p>
        </p:txBody>
      </p:sp>
      <p:pic>
        <p:nvPicPr>
          <p:cNvPr id="51" name="Picture 50" descr="icao-annex3.jpg"/>
          <p:cNvPicPr>
            <a:picLocks noChangeAspect="1"/>
          </p:cNvPicPr>
          <p:nvPr/>
        </p:nvPicPr>
        <p:blipFill>
          <a:blip r:embed="rId9" cstate="print"/>
          <a:stretch>
            <a:fillRect/>
          </a:stretch>
        </p:blipFill>
        <p:spPr>
          <a:xfrm>
            <a:off x="1513506" y="876783"/>
            <a:ext cx="1987040" cy="2577006"/>
          </a:xfrm>
          <a:prstGeom prst="rect">
            <a:avLst/>
          </a:prstGeom>
          <a:noFill/>
          <a:ln w="9525">
            <a:solidFill>
              <a:schemeClr val="tx1"/>
            </a:solidFill>
            <a:miter lim="800000"/>
            <a:headEnd/>
            <a:tailEnd/>
          </a:ln>
          <a:effectLst/>
          <a:scene3d>
            <a:camera prst="perspectiveAbove">
              <a:rot lat="20418987" lon="20962342" rev="216987"/>
            </a:camera>
            <a:lightRig rig="threePt" dir="t"/>
          </a:scene3d>
          <a:sp3d extrusionH="381000" prstMaterial="matte">
            <a:extrusionClr>
              <a:schemeClr val="bg1">
                <a:lumMod val="65000"/>
              </a:schemeClr>
            </a:extrusionClr>
          </a:sp3d>
        </p:spPr>
      </p:pic>
      <p:cxnSp>
        <p:nvCxnSpPr>
          <p:cNvPr id="120" name="Straight Arrow Connector 83"/>
          <p:cNvCxnSpPr>
            <a:cxnSpLocks noChangeShapeType="1"/>
          </p:cNvCxnSpPr>
          <p:nvPr/>
        </p:nvCxnSpPr>
        <p:spPr bwMode="auto">
          <a:xfrm flipH="1" flipV="1">
            <a:off x="6084110" y="4407753"/>
            <a:ext cx="705120" cy="4882"/>
          </a:xfrm>
          <a:prstGeom prst="straightConnector1">
            <a:avLst/>
          </a:prstGeom>
          <a:noFill/>
          <a:ln w="9525" algn="ctr">
            <a:solidFill>
              <a:srgbClr val="000000"/>
            </a:solidFill>
            <a:prstDash val="lgDash"/>
            <a:round/>
            <a:headEnd/>
            <a:tailEnd type="arrow" w="med" len="med"/>
          </a:ln>
          <a:extLst>
            <a:ext uri="{909E8E84-426E-40DD-AFC4-6F175D3DCCD1}">
              <a14:hiddenFill xmlns="" xmlns:a14="http://schemas.microsoft.com/office/drawing/2010/main">
                <a:noFill/>
              </a14:hiddenFill>
            </a:ext>
          </a:extLst>
        </p:spPr>
      </p:cxnSp>
      <p:sp>
        <p:nvSpPr>
          <p:cNvPr id="121" name="Rectangle 120"/>
          <p:cNvSpPr/>
          <p:nvPr/>
        </p:nvSpPr>
        <p:spPr bwMode="auto">
          <a:xfrm rot="16200000">
            <a:off x="6032086" y="4265520"/>
            <a:ext cx="1098378" cy="261610"/>
          </a:xfrm>
          <a:prstGeom prst="rect">
            <a:avLst/>
          </a:prstGeom>
          <a:solidFill>
            <a:schemeClr val="bg1">
              <a:alpha val="80000"/>
            </a:schemeClr>
          </a:solidFill>
        </p:spPr>
        <p:txBody>
          <a:bodyPr wrap="none">
            <a:spAutoFit/>
          </a:bodyPr>
          <a:lstStyle/>
          <a:p>
            <a:pPr fontAlgn="auto">
              <a:spcBef>
                <a:spcPts val="0"/>
              </a:spcBef>
              <a:spcAft>
                <a:spcPts val="0"/>
              </a:spcAft>
              <a:defRPr/>
            </a:pPr>
            <a:r>
              <a:rPr lang="en-GB" sz="1100" b="1" i="1" kern="0" dirty="0" smtClean="0">
                <a:solidFill>
                  <a:srgbClr val="595959"/>
                </a:solidFill>
                <a:latin typeface="+mn-lt"/>
                <a:ea typeface="Times New Roman"/>
                <a:cs typeface="+mn-cs"/>
              </a:rPr>
              <a:t>« conforms to »</a:t>
            </a:r>
            <a:endParaRPr lang="en-GB" sz="1100" b="1" dirty="0">
              <a:latin typeface="+mn-lt"/>
              <a:cs typeface="+mn-cs"/>
            </a:endParaRPr>
          </a:p>
        </p:txBody>
      </p:sp>
      <p:grpSp>
        <p:nvGrpSpPr>
          <p:cNvPr id="140" name="Group 139"/>
          <p:cNvGrpSpPr/>
          <p:nvPr/>
        </p:nvGrpSpPr>
        <p:grpSpPr>
          <a:xfrm>
            <a:off x="4279950" y="5765604"/>
            <a:ext cx="1862274" cy="989754"/>
            <a:chOff x="4279950" y="5765604"/>
            <a:chExt cx="1862274" cy="989754"/>
          </a:xfrm>
        </p:grpSpPr>
        <p:grpSp>
          <p:nvGrpSpPr>
            <p:cNvPr id="99" name="Group 98"/>
            <p:cNvGrpSpPr/>
            <p:nvPr/>
          </p:nvGrpSpPr>
          <p:grpSpPr>
            <a:xfrm>
              <a:off x="5230576" y="5765604"/>
              <a:ext cx="911648" cy="941569"/>
              <a:chOff x="1365986" y="3484152"/>
              <a:chExt cx="911648" cy="941569"/>
            </a:xfrm>
          </p:grpSpPr>
          <p:sp>
            <p:nvSpPr>
              <p:cNvPr id="100" name="Rectangle 99"/>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101" name="Picture 3"/>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02" name="Rectangle 101"/>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OMXML</a:t>
                </a:r>
                <a:endParaRPr lang="en-GB" sz="1600" b="1" i="1" kern="0" dirty="0">
                  <a:latin typeface="+mn-lt"/>
                  <a:ea typeface="Times New Roman"/>
                  <a:cs typeface="+mn-cs"/>
                </a:endParaRPr>
              </a:p>
            </p:txBody>
          </p:sp>
        </p:grpSp>
        <p:grpSp>
          <p:nvGrpSpPr>
            <p:cNvPr id="104" name="Group 83"/>
            <p:cNvGrpSpPr/>
            <p:nvPr/>
          </p:nvGrpSpPr>
          <p:grpSpPr>
            <a:xfrm>
              <a:off x="4279950" y="5791033"/>
              <a:ext cx="911648" cy="964325"/>
              <a:chOff x="915863" y="3183375"/>
              <a:chExt cx="911648" cy="964325"/>
            </a:xfrm>
          </p:grpSpPr>
          <p:sp>
            <p:nvSpPr>
              <p:cNvPr id="106" name="Rectangle 105"/>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107" name="Rectangle 106"/>
              <p:cNvSpPr/>
              <p:nvPr/>
            </p:nvSpPr>
            <p:spPr>
              <a:xfrm>
                <a:off x="915863" y="3624480"/>
                <a:ext cx="911648" cy="523220"/>
              </a:xfrm>
              <a:prstGeom prst="rect">
                <a:avLst/>
              </a:prstGeom>
            </p:spPr>
            <p:txBody>
              <a:bodyPr wrap="square">
                <a:spAutoFit/>
              </a:bodyPr>
              <a:lstStyle/>
              <a:p>
                <a:pPr algn="ctr" fontAlgn="auto">
                  <a:spcBef>
                    <a:spcPts val="0"/>
                  </a:spcBef>
                  <a:spcAft>
                    <a:spcPts val="0"/>
                  </a:spcAft>
                  <a:defRPr/>
                </a:pPr>
                <a:r>
                  <a:rPr lang="en-GB" sz="1400" b="1" i="1" kern="0" dirty="0" smtClean="0">
                    <a:latin typeface="+mn-lt"/>
                    <a:ea typeface="Times New Roman"/>
                    <a:cs typeface="+mn-cs"/>
                  </a:rPr>
                  <a:t>ISO19136</a:t>
                </a:r>
              </a:p>
              <a:p>
                <a:pPr algn="ctr" fontAlgn="auto">
                  <a:spcBef>
                    <a:spcPts val="0"/>
                  </a:spcBef>
                  <a:spcAft>
                    <a:spcPts val="0"/>
                  </a:spcAft>
                  <a:defRPr/>
                </a:pPr>
                <a:r>
                  <a:rPr lang="en-GB" sz="1400" b="1" i="1" kern="0" dirty="0" smtClean="0">
                    <a:latin typeface="+mn-lt"/>
                    <a:ea typeface="Times New Roman"/>
                    <a:cs typeface="+mn-cs"/>
                  </a:rPr>
                  <a:t>GML</a:t>
                </a:r>
                <a:endParaRPr lang="en-GB" sz="1400" b="1" i="1" kern="0" dirty="0">
                  <a:latin typeface="+mn-lt"/>
                  <a:ea typeface="Times New Roman"/>
                  <a:cs typeface="+mn-cs"/>
                </a:endParaRPr>
              </a:p>
            </p:txBody>
          </p:sp>
        </p:grpSp>
        <p:pic>
          <p:nvPicPr>
            <p:cNvPr id="131" name="Picture 10"/>
            <p:cNvPicPr>
              <a:picLocks noChangeAspect="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4487758" y="5806181"/>
              <a:ext cx="505816" cy="5057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133" name="Group 132"/>
          <p:cNvGrpSpPr/>
          <p:nvPr/>
        </p:nvGrpSpPr>
        <p:grpSpPr>
          <a:xfrm>
            <a:off x="6777564" y="4031216"/>
            <a:ext cx="2128930" cy="1636583"/>
            <a:chOff x="6777564" y="4031216"/>
            <a:chExt cx="2128930" cy="1636583"/>
          </a:xfrm>
        </p:grpSpPr>
        <p:pic>
          <p:nvPicPr>
            <p:cNvPr id="130" name="Picture 2"/>
            <p:cNvPicPr>
              <a:picLocks noChangeAspect="1" noChangeArrowheads="1"/>
            </p:cNvPicPr>
            <p:nvPr/>
          </p:nvPicPr>
          <p:blipFill>
            <a:blip r:embed="rId10" cstate="print">
              <a:extLst>
                <a:ext uri="{28A0092B-C50C-407E-A947-70E740481C1C}">
                  <a14:useLocalDpi xmlns="" xmlns:a14="http://schemas.microsoft.com/office/drawing/2010/main" val="0"/>
                </a:ext>
              </a:extLst>
            </a:blip>
            <a:srcRect/>
            <a:stretch>
              <a:fillRect/>
            </a:stretch>
          </p:blipFill>
          <p:spPr bwMode="auto">
            <a:xfrm>
              <a:off x="8026058" y="4031216"/>
              <a:ext cx="765494" cy="75359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132" name="Rectangle 131"/>
            <p:cNvSpPr/>
            <p:nvPr/>
          </p:nvSpPr>
          <p:spPr>
            <a:xfrm>
              <a:off x="6777564" y="5083024"/>
              <a:ext cx="2128930" cy="584775"/>
            </a:xfrm>
            <a:prstGeom prst="rect">
              <a:avLst/>
            </a:prstGeom>
          </p:spPr>
          <p:txBody>
            <a:bodyPr wrap="square">
              <a:spAutoFit/>
            </a:bodyPr>
            <a:lstStyle/>
            <a:p>
              <a:pPr algn="ctr" fontAlgn="auto">
                <a:spcBef>
                  <a:spcPts val="0"/>
                </a:spcBef>
                <a:spcAft>
                  <a:spcPts val="1200"/>
                </a:spcAft>
                <a:defRPr/>
              </a:pPr>
              <a:r>
                <a:rPr lang="en-GB" sz="1600" b="1" i="1" kern="0" dirty="0" smtClean="0">
                  <a:solidFill>
                    <a:srgbClr val="595959"/>
                  </a:solidFill>
                  <a:latin typeface="+mn-lt"/>
                  <a:ea typeface="Times New Roman"/>
                  <a:cs typeface="+mn-cs"/>
                </a:rPr>
                <a:t>Aviation XML is a GML Application Schema</a:t>
              </a:r>
              <a:endParaRPr lang="en-GB" sz="1600" b="1" i="1" kern="0" dirty="0">
                <a:solidFill>
                  <a:srgbClr val="595959"/>
                </a:solidFill>
                <a:latin typeface="+mn-lt"/>
                <a:ea typeface="Times New Roman"/>
                <a:cs typeface="+mn-cs"/>
              </a:endParaRPr>
            </a:p>
          </p:txBody>
        </p:sp>
      </p:grpSp>
      <p:sp>
        <p:nvSpPr>
          <p:cNvPr id="142" name="Rectangle 141"/>
          <p:cNvSpPr/>
          <p:nvPr/>
        </p:nvSpPr>
        <p:spPr>
          <a:xfrm>
            <a:off x="7162020" y="5945114"/>
            <a:ext cx="1430232" cy="584775"/>
          </a:xfrm>
          <a:prstGeom prst="rect">
            <a:avLst/>
          </a:prstGeom>
        </p:spPr>
        <p:txBody>
          <a:bodyPr wrap="square">
            <a:spAutoFit/>
          </a:bodyPr>
          <a:lstStyle/>
          <a:p>
            <a:pPr fontAlgn="auto">
              <a:spcBef>
                <a:spcPts val="0"/>
              </a:spcBef>
              <a:spcAft>
                <a:spcPts val="0"/>
              </a:spcAft>
              <a:defRPr/>
            </a:pPr>
            <a:r>
              <a:rPr lang="en-GB" sz="1600" b="1" i="1" kern="0" dirty="0" smtClean="0">
                <a:solidFill>
                  <a:srgbClr val="595959"/>
                </a:solidFill>
                <a:ea typeface="Times New Roman"/>
              </a:rPr>
              <a:t>(note: OMXML</a:t>
            </a:r>
          </a:p>
          <a:p>
            <a:pPr fontAlgn="auto">
              <a:spcBef>
                <a:spcPts val="0"/>
              </a:spcBef>
              <a:spcAft>
                <a:spcPts val="0"/>
              </a:spcAft>
              <a:defRPr/>
            </a:pPr>
            <a:r>
              <a:rPr lang="en-GB" sz="1600" b="1" i="1" kern="0" dirty="0" smtClean="0">
                <a:solidFill>
                  <a:srgbClr val="595959"/>
                </a:solidFill>
                <a:ea typeface="Times New Roman"/>
              </a:rPr>
              <a:t>OGC #10-025)</a:t>
            </a:r>
            <a:endParaRPr lang="en-GB" sz="1600" b="1" i="1" kern="0" dirty="0">
              <a:latin typeface="+mn-lt"/>
              <a:ea typeface="Times New Roman"/>
              <a:cs typeface="+mn-cs"/>
            </a:endParaRPr>
          </a:p>
        </p:txBody>
      </p:sp>
    </p:spTree>
    <p:extLst>
      <p:ext uri="{BB962C8B-B14F-4D97-AF65-F5344CB8AC3E}">
        <p14:creationId xmlns="" xmlns:p14="http://schemas.microsoft.com/office/powerpoint/2010/main" val="2537915177"/>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fade">
                                      <p:cBhvr>
                                        <p:cTn id="7" dur="500"/>
                                        <p:tgtEl>
                                          <p:spTgt spid="8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8"/>
                                        </p:tgtEl>
                                        <p:attrNameLst>
                                          <p:attrName>style.visibility</p:attrName>
                                        </p:attrNameLst>
                                      </p:cBhvr>
                                      <p:to>
                                        <p:strVal val="visible"/>
                                      </p:to>
                                    </p:set>
                                    <p:animEffect transition="in" filter="fade">
                                      <p:cBhvr>
                                        <p:cTn id="10" dur="500"/>
                                        <p:tgtEl>
                                          <p:spTgt spid="78"/>
                                        </p:tgtEl>
                                      </p:cBhvr>
                                    </p:animEffect>
                                  </p:childTnLst>
                                </p:cTn>
                              </p:par>
                            </p:childTnLst>
                          </p:cTn>
                        </p:par>
                        <p:par>
                          <p:cTn id="11" fill="hold">
                            <p:stCondLst>
                              <p:cond delay="500"/>
                            </p:stCondLst>
                            <p:childTnLst>
                              <p:par>
                                <p:cTn id="12" presetID="10" presetClass="entr" presetSubtype="0" fill="hold" nodeType="afterEffect">
                                  <p:stCondLst>
                                    <p:cond delay="0"/>
                                  </p:stCondLst>
                                  <p:childTnLst>
                                    <p:set>
                                      <p:cBhvr>
                                        <p:cTn id="13" dur="1" fill="hold">
                                          <p:stCondLst>
                                            <p:cond delay="0"/>
                                          </p:stCondLst>
                                        </p:cTn>
                                        <p:tgtEl>
                                          <p:spTgt spid="137"/>
                                        </p:tgtEl>
                                        <p:attrNameLst>
                                          <p:attrName>style.visibility</p:attrName>
                                        </p:attrNameLst>
                                      </p:cBhvr>
                                      <p:to>
                                        <p:strVal val="visible"/>
                                      </p:to>
                                    </p:set>
                                    <p:animEffect transition="in" filter="fade">
                                      <p:cBhvr>
                                        <p:cTn id="14" dur="500"/>
                                        <p:tgtEl>
                                          <p:spTgt spid="137"/>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136"/>
                                        </p:tgtEl>
                                        <p:attrNameLst>
                                          <p:attrName>style.visibility</p:attrName>
                                        </p:attrNameLst>
                                      </p:cBhvr>
                                      <p:to>
                                        <p:strVal val="visible"/>
                                      </p:to>
                                    </p:set>
                                    <p:animEffect transition="in" filter="fade">
                                      <p:cBhvr>
                                        <p:cTn id="18" dur="500"/>
                                        <p:tgtEl>
                                          <p:spTgt spid="136"/>
                                        </p:tgtEl>
                                      </p:cBhvr>
                                    </p:animEffect>
                                  </p:childTnLst>
                                </p:cTn>
                              </p:par>
                              <p:par>
                                <p:cTn id="19" presetID="10" presetClass="entr" presetSubtype="0" fill="hold" nodeType="withEffect">
                                  <p:stCondLst>
                                    <p:cond delay="0"/>
                                  </p:stCondLst>
                                  <p:childTnLst>
                                    <p:set>
                                      <p:cBhvr>
                                        <p:cTn id="20" dur="1" fill="hold">
                                          <p:stCondLst>
                                            <p:cond delay="0"/>
                                          </p:stCondLst>
                                        </p:cTn>
                                        <p:tgtEl>
                                          <p:spTgt spid="95"/>
                                        </p:tgtEl>
                                        <p:attrNameLst>
                                          <p:attrName>style.visibility</p:attrName>
                                        </p:attrNameLst>
                                      </p:cBhvr>
                                      <p:to>
                                        <p:strVal val="visible"/>
                                      </p:to>
                                    </p:set>
                                    <p:animEffect transition="in" filter="fade">
                                      <p:cBhvr>
                                        <p:cTn id="21" dur="500"/>
                                        <p:tgtEl>
                                          <p:spTgt spid="9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9"/>
                                        </p:tgtEl>
                                        <p:attrNameLst>
                                          <p:attrName>style.visibility</p:attrName>
                                        </p:attrNameLst>
                                      </p:cBhvr>
                                      <p:to>
                                        <p:strVal val="visible"/>
                                      </p:to>
                                    </p:set>
                                    <p:animEffect transition="in" filter="fade">
                                      <p:cBhvr>
                                        <p:cTn id="26" dur="500"/>
                                        <p:tgtEl>
                                          <p:spTgt spid="79"/>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89"/>
                                        </p:tgtEl>
                                        <p:attrNameLst>
                                          <p:attrName>style.visibility</p:attrName>
                                        </p:attrNameLst>
                                      </p:cBhvr>
                                      <p:to>
                                        <p:strVal val="visible"/>
                                      </p:to>
                                    </p:set>
                                    <p:animEffect transition="in" filter="fade">
                                      <p:cBhvr>
                                        <p:cTn id="29" dur="500"/>
                                        <p:tgtEl>
                                          <p:spTgt spid="89"/>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138"/>
                                        </p:tgtEl>
                                        <p:attrNameLst>
                                          <p:attrName>style.visibility</p:attrName>
                                        </p:attrNameLst>
                                      </p:cBhvr>
                                      <p:to>
                                        <p:strVal val="visible"/>
                                      </p:to>
                                    </p:set>
                                    <p:animEffect transition="in" filter="fade">
                                      <p:cBhvr>
                                        <p:cTn id="33" dur="500"/>
                                        <p:tgtEl>
                                          <p:spTgt spid="138"/>
                                        </p:tgtEl>
                                      </p:cBhvr>
                                    </p:animEffect>
                                  </p:childTnLst>
                                </p:cTn>
                              </p:par>
                            </p:childTnLst>
                          </p:cTn>
                        </p:par>
                        <p:par>
                          <p:cTn id="34" fill="hold">
                            <p:stCondLst>
                              <p:cond delay="1000"/>
                            </p:stCondLst>
                            <p:childTnLst>
                              <p:par>
                                <p:cTn id="35" presetID="10" presetClass="entr" presetSubtype="0" fill="hold" nodeType="afterEffect">
                                  <p:stCondLst>
                                    <p:cond delay="0"/>
                                  </p:stCondLst>
                                  <p:childTnLst>
                                    <p:set>
                                      <p:cBhvr>
                                        <p:cTn id="36" dur="1" fill="hold">
                                          <p:stCondLst>
                                            <p:cond delay="0"/>
                                          </p:stCondLst>
                                        </p:cTn>
                                        <p:tgtEl>
                                          <p:spTgt spid="139"/>
                                        </p:tgtEl>
                                        <p:attrNameLst>
                                          <p:attrName>style.visibility</p:attrName>
                                        </p:attrNameLst>
                                      </p:cBhvr>
                                      <p:to>
                                        <p:strVal val="visible"/>
                                      </p:to>
                                    </p:set>
                                    <p:animEffect transition="in" filter="fade">
                                      <p:cBhvr>
                                        <p:cTn id="37" dur="500"/>
                                        <p:tgtEl>
                                          <p:spTgt spid="139"/>
                                        </p:tgtEl>
                                      </p:cBhvr>
                                    </p:animEffect>
                                  </p:childTnLst>
                                </p:cTn>
                              </p:par>
                              <p:par>
                                <p:cTn id="38" presetID="10" presetClass="entr" presetSubtype="0" fill="hold" nodeType="withEffect">
                                  <p:stCondLst>
                                    <p:cond delay="0"/>
                                  </p:stCondLst>
                                  <p:childTnLst>
                                    <p:set>
                                      <p:cBhvr>
                                        <p:cTn id="39" dur="1" fill="hold">
                                          <p:stCondLst>
                                            <p:cond delay="0"/>
                                          </p:stCondLst>
                                        </p:cTn>
                                        <p:tgtEl>
                                          <p:spTgt spid="140"/>
                                        </p:tgtEl>
                                        <p:attrNameLst>
                                          <p:attrName>style.visibility</p:attrName>
                                        </p:attrNameLst>
                                      </p:cBhvr>
                                      <p:to>
                                        <p:strVal val="visible"/>
                                      </p:to>
                                    </p:set>
                                    <p:animEffect transition="in" filter="fade">
                                      <p:cBhvr>
                                        <p:cTn id="40" dur="500"/>
                                        <p:tgtEl>
                                          <p:spTgt spid="140"/>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42"/>
                                        </p:tgtEl>
                                        <p:attrNameLst>
                                          <p:attrName>style.visibility</p:attrName>
                                        </p:attrNameLst>
                                      </p:cBhvr>
                                      <p:to>
                                        <p:strVal val="visible"/>
                                      </p:to>
                                    </p:set>
                                    <p:animEffect transition="in" filter="fade">
                                      <p:cBhvr>
                                        <p:cTn id="43" dur="500"/>
                                        <p:tgtEl>
                                          <p:spTgt spid="142"/>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33"/>
                                        </p:tgtEl>
                                        <p:attrNameLst>
                                          <p:attrName>style.visibility</p:attrName>
                                        </p:attrNameLst>
                                      </p:cBhvr>
                                      <p:to>
                                        <p:strVal val="visible"/>
                                      </p:to>
                                    </p:set>
                                    <p:animEffect transition="in" filter="fade">
                                      <p:cBhvr>
                                        <p:cTn id="48" dur="500"/>
                                        <p:tgtEl>
                                          <p:spTgt spid="1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88" grpId="0" animBg="1"/>
      <p:bldP spid="78" grpId="0"/>
      <p:bldP spid="79" grpId="0"/>
      <p:bldP spid="14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Number Placeholder 1"/>
          <p:cNvSpPr>
            <a:spLocks noGrp="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548D70EC-4C91-44D3-858C-3BB9CF211E5F}" type="slidenum">
              <a:rPr lang="en-GB">
                <a:solidFill>
                  <a:srgbClr val="898989"/>
                </a:solidFill>
              </a:rPr>
              <a:pPr fontAlgn="base">
                <a:spcBef>
                  <a:spcPct val="0"/>
                </a:spcBef>
                <a:spcAft>
                  <a:spcPct val="0"/>
                </a:spcAft>
              </a:pPr>
              <a:t>6</a:t>
            </a:fld>
            <a:endParaRPr lang="en-GB">
              <a:solidFill>
                <a:srgbClr val="898989"/>
              </a:solidFill>
            </a:endParaRPr>
          </a:p>
        </p:txBody>
      </p:sp>
      <p:grpSp>
        <p:nvGrpSpPr>
          <p:cNvPr id="2" name="Group 75"/>
          <p:cNvGrpSpPr>
            <a:grpSpLocks/>
          </p:cNvGrpSpPr>
          <p:nvPr/>
        </p:nvGrpSpPr>
        <p:grpSpPr bwMode="auto">
          <a:xfrm>
            <a:off x="252413" y="2889250"/>
            <a:ext cx="8589962" cy="3094038"/>
            <a:chOff x="252923" y="3037400"/>
            <a:chExt cx="8589524" cy="3093393"/>
          </a:xfrm>
        </p:grpSpPr>
        <p:grpSp>
          <p:nvGrpSpPr>
            <p:cNvPr id="3" name="Gruppe 64"/>
            <p:cNvGrpSpPr/>
            <p:nvPr/>
          </p:nvGrpSpPr>
          <p:grpSpPr>
            <a:xfrm>
              <a:off x="252923" y="3037400"/>
              <a:ext cx="8589524" cy="3093393"/>
              <a:chOff x="252924" y="2033077"/>
              <a:chExt cx="8589523" cy="3093399"/>
            </a:xfrm>
            <a:solidFill>
              <a:sysClr val="window" lastClr="FFFFFF"/>
            </a:solidFill>
          </p:grpSpPr>
          <p:sp>
            <p:nvSpPr>
              <p:cNvPr id="21" name="Pentagon 20"/>
              <p:cNvSpPr/>
              <p:nvPr/>
            </p:nvSpPr>
            <p:spPr>
              <a:xfrm>
                <a:off x="252924" y="2033077"/>
                <a:ext cx="8589523" cy="3093399"/>
              </a:xfrm>
              <a:prstGeom prst="homePlate">
                <a:avLst>
                  <a:gd name="adj" fmla="val 27124"/>
                </a:avLst>
              </a:prstGeom>
              <a:grpFill/>
              <a:ln w="76200" cap="flat" cmpd="sng" algn="ctr">
                <a:gradFill flip="none" rotWithShape="1">
                  <a:gsLst>
                    <a:gs pos="0">
                      <a:srgbClr val="0070C0"/>
                    </a:gs>
                    <a:gs pos="50000">
                      <a:srgbClr val="4BACC6">
                        <a:lumMod val="40000"/>
                        <a:lumOff val="60000"/>
                      </a:srgbClr>
                    </a:gs>
                  </a:gsLst>
                  <a:lin ang="16200000" scaled="1"/>
                  <a:tileRect/>
                </a:gradFill>
                <a:prstDash val="solid"/>
              </a:ln>
              <a:effectLst>
                <a:outerShdw blurRad="50800" dist="38100" dir="2700000" algn="tl" rotWithShape="0">
                  <a:prstClr val="black">
                    <a:alpha val="40000"/>
                  </a:prstClr>
                </a:outerShdw>
              </a:effectLst>
            </p:spPr>
            <p:txBody>
              <a:bodyPr anchor="ctr"/>
              <a:lstStyle/>
              <a:p>
                <a:pPr algn="ctr" fontAlgn="auto">
                  <a:spcBef>
                    <a:spcPts val="0"/>
                  </a:spcBef>
                  <a:spcAft>
                    <a:spcPts val="0"/>
                  </a:spcAft>
                  <a:defRPr/>
                </a:pPr>
                <a:endParaRPr lang="da-DK" kern="0">
                  <a:solidFill>
                    <a:sysClr val="window" lastClr="FFFFFF"/>
                  </a:solidFill>
                  <a:latin typeface="Calibri"/>
                </a:endParaRPr>
              </a:p>
            </p:txBody>
          </p:sp>
          <p:grpSp>
            <p:nvGrpSpPr>
              <p:cNvPr id="4" name="Gruppe 28"/>
              <p:cNvGrpSpPr/>
              <p:nvPr/>
            </p:nvGrpSpPr>
            <p:grpSpPr>
              <a:xfrm>
                <a:off x="979255" y="2075212"/>
                <a:ext cx="6997426" cy="3012355"/>
                <a:chOff x="979255" y="2130354"/>
                <a:chExt cx="6997426" cy="2422187"/>
              </a:xfrm>
              <a:grpFill/>
            </p:grpSpPr>
            <p:cxnSp>
              <p:nvCxnSpPr>
                <p:cNvPr id="23" name="Lige forbindelse 15"/>
                <p:cNvCxnSpPr/>
                <p:nvPr/>
              </p:nvCxnSpPr>
              <p:spPr>
                <a:xfrm rot="5400000">
                  <a:off x="554191" y="3336584"/>
                  <a:ext cx="2422187" cy="9728"/>
                </a:xfrm>
                <a:prstGeom prst="line">
                  <a:avLst/>
                </a:prstGeom>
                <a:grpFill/>
                <a:ln w="9525" cap="flat" cmpd="sng" algn="ctr">
                  <a:solidFill>
                    <a:sysClr val="window" lastClr="FFFFFF">
                      <a:lumMod val="85000"/>
                    </a:sysClr>
                  </a:solidFill>
                  <a:prstDash val="solid"/>
                </a:ln>
                <a:effectLst/>
              </p:spPr>
            </p:cxnSp>
            <p:cxnSp>
              <p:nvCxnSpPr>
                <p:cNvPr id="24" name="Lige forbindelse 17"/>
                <p:cNvCxnSpPr/>
                <p:nvPr/>
              </p:nvCxnSpPr>
              <p:spPr>
                <a:xfrm rot="5400000">
                  <a:off x="-226975" y="3336584"/>
                  <a:ext cx="2422187" cy="9728"/>
                </a:xfrm>
                <a:prstGeom prst="line">
                  <a:avLst/>
                </a:prstGeom>
                <a:grpFill/>
                <a:ln w="9525" cap="flat" cmpd="sng" algn="ctr">
                  <a:solidFill>
                    <a:sysClr val="window" lastClr="FFFFFF">
                      <a:lumMod val="85000"/>
                    </a:sysClr>
                  </a:solidFill>
                  <a:prstDash val="solid"/>
                </a:ln>
                <a:effectLst/>
              </p:spPr>
            </p:cxnSp>
            <p:cxnSp>
              <p:nvCxnSpPr>
                <p:cNvPr id="25" name="Lige forbindelse 18"/>
                <p:cNvCxnSpPr/>
                <p:nvPr/>
              </p:nvCxnSpPr>
              <p:spPr>
                <a:xfrm rot="5400000">
                  <a:off x="2106794" y="3336584"/>
                  <a:ext cx="2422187" cy="9728"/>
                </a:xfrm>
                <a:prstGeom prst="line">
                  <a:avLst/>
                </a:prstGeom>
                <a:grpFill/>
                <a:ln w="9525" cap="flat" cmpd="sng" algn="ctr">
                  <a:solidFill>
                    <a:sysClr val="window" lastClr="FFFFFF">
                      <a:lumMod val="85000"/>
                    </a:sysClr>
                  </a:solidFill>
                  <a:prstDash val="solid"/>
                </a:ln>
                <a:effectLst/>
              </p:spPr>
            </p:cxnSp>
            <p:cxnSp>
              <p:nvCxnSpPr>
                <p:cNvPr id="26" name="Lige forbindelse 19"/>
                <p:cNvCxnSpPr/>
                <p:nvPr/>
              </p:nvCxnSpPr>
              <p:spPr>
                <a:xfrm rot="5400000">
                  <a:off x="1335357" y="3336584"/>
                  <a:ext cx="2422187" cy="9728"/>
                </a:xfrm>
                <a:prstGeom prst="line">
                  <a:avLst/>
                </a:prstGeom>
                <a:grpFill/>
                <a:ln w="9525" cap="flat" cmpd="sng" algn="ctr">
                  <a:solidFill>
                    <a:sysClr val="window" lastClr="FFFFFF">
                      <a:lumMod val="85000"/>
                    </a:sysClr>
                  </a:solidFill>
                  <a:prstDash val="solid"/>
                </a:ln>
                <a:effectLst/>
              </p:spPr>
            </p:cxnSp>
            <p:cxnSp>
              <p:nvCxnSpPr>
                <p:cNvPr id="27" name="Lige forbindelse 20"/>
                <p:cNvCxnSpPr/>
                <p:nvPr/>
              </p:nvCxnSpPr>
              <p:spPr>
                <a:xfrm rot="5400000">
                  <a:off x="2890883" y="3336584"/>
                  <a:ext cx="2422187" cy="9728"/>
                </a:xfrm>
                <a:prstGeom prst="line">
                  <a:avLst/>
                </a:prstGeom>
                <a:grpFill/>
                <a:ln w="9525" cap="flat" cmpd="sng" algn="ctr">
                  <a:solidFill>
                    <a:sysClr val="window" lastClr="FFFFFF">
                      <a:lumMod val="85000"/>
                    </a:sysClr>
                  </a:solidFill>
                  <a:prstDash val="solid"/>
                </a:ln>
                <a:effectLst/>
              </p:spPr>
            </p:cxnSp>
            <p:cxnSp>
              <p:nvCxnSpPr>
                <p:cNvPr id="28" name="Lige forbindelse 22"/>
                <p:cNvCxnSpPr/>
                <p:nvPr/>
              </p:nvCxnSpPr>
              <p:spPr>
                <a:xfrm rot="5400000">
                  <a:off x="4433758" y="3336584"/>
                  <a:ext cx="2422187" cy="9728"/>
                </a:xfrm>
                <a:prstGeom prst="line">
                  <a:avLst/>
                </a:prstGeom>
                <a:grpFill/>
                <a:ln w="9525" cap="flat" cmpd="sng" algn="ctr">
                  <a:solidFill>
                    <a:sysClr val="window" lastClr="FFFFFF">
                      <a:lumMod val="85000"/>
                    </a:sysClr>
                  </a:solidFill>
                  <a:prstDash val="solid"/>
                </a:ln>
                <a:effectLst/>
              </p:spPr>
            </p:cxnSp>
            <p:cxnSp>
              <p:nvCxnSpPr>
                <p:cNvPr id="29" name="Lige forbindelse 23"/>
                <p:cNvCxnSpPr/>
                <p:nvPr/>
              </p:nvCxnSpPr>
              <p:spPr>
                <a:xfrm rot="5400000">
                  <a:off x="3662321" y="3336584"/>
                  <a:ext cx="2422187" cy="9728"/>
                </a:xfrm>
                <a:prstGeom prst="line">
                  <a:avLst/>
                </a:prstGeom>
                <a:grpFill/>
                <a:ln w="9525" cap="flat" cmpd="sng" algn="ctr">
                  <a:solidFill>
                    <a:sysClr val="window" lastClr="FFFFFF">
                      <a:lumMod val="85000"/>
                    </a:sysClr>
                  </a:solidFill>
                  <a:prstDash val="solid"/>
                </a:ln>
                <a:effectLst/>
              </p:spPr>
            </p:cxnSp>
            <p:cxnSp>
              <p:nvCxnSpPr>
                <p:cNvPr id="30" name="Lige forbindelse 25"/>
                <p:cNvCxnSpPr/>
                <p:nvPr/>
              </p:nvCxnSpPr>
              <p:spPr>
                <a:xfrm rot="5400000">
                  <a:off x="5214923" y="3336584"/>
                  <a:ext cx="2422187" cy="9728"/>
                </a:xfrm>
                <a:prstGeom prst="line">
                  <a:avLst/>
                </a:prstGeom>
                <a:grpFill/>
                <a:ln w="9525" cap="flat" cmpd="sng" algn="ctr">
                  <a:solidFill>
                    <a:sysClr val="window" lastClr="FFFFFF">
                      <a:lumMod val="85000"/>
                    </a:sysClr>
                  </a:solidFill>
                  <a:prstDash val="solid"/>
                </a:ln>
                <a:effectLst/>
              </p:spPr>
            </p:cxnSp>
            <p:cxnSp>
              <p:nvCxnSpPr>
                <p:cNvPr id="31" name="Lige forbindelse 26"/>
                <p:cNvCxnSpPr/>
                <p:nvPr/>
              </p:nvCxnSpPr>
              <p:spPr>
                <a:xfrm rot="5400000">
                  <a:off x="6760723" y="3336584"/>
                  <a:ext cx="2422187" cy="9728"/>
                </a:xfrm>
                <a:prstGeom prst="line">
                  <a:avLst/>
                </a:prstGeom>
                <a:grpFill/>
                <a:ln w="9525" cap="flat" cmpd="sng" algn="ctr">
                  <a:solidFill>
                    <a:sysClr val="window" lastClr="FFFFFF">
                      <a:lumMod val="85000"/>
                    </a:sysClr>
                  </a:solidFill>
                  <a:prstDash val="solid"/>
                </a:ln>
                <a:effectLst/>
              </p:spPr>
            </p:cxnSp>
            <p:cxnSp>
              <p:nvCxnSpPr>
                <p:cNvPr id="32" name="Lige forbindelse 27"/>
                <p:cNvCxnSpPr/>
                <p:nvPr/>
              </p:nvCxnSpPr>
              <p:spPr>
                <a:xfrm rot="5400000">
                  <a:off x="5979557" y="3336584"/>
                  <a:ext cx="2422187" cy="9728"/>
                </a:xfrm>
                <a:prstGeom prst="line">
                  <a:avLst/>
                </a:prstGeom>
                <a:grpFill/>
                <a:ln w="9525" cap="flat" cmpd="sng" algn="ctr">
                  <a:solidFill>
                    <a:sysClr val="window" lastClr="FFFFFF">
                      <a:lumMod val="85000"/>
                    </a:sysClr>
                  </a:solidFill>
                  <a:prstDash val="solid"/>
                </a:ln>
                <a:effectLst/>
              </p:spPr>
            </p:cxnSp>
          </p:grpSp>
        </p:grpSp>
        <p:sp>
          <p:nvSpPr>
            <p:cNvPr id="5" name="Tekstboks 44"/>
            <p:cNvSpPr txBox="1"/>
            <p:nvPr/>
          </p:nvSpPr>
          <p:spPr>
            <a:xfrm>
              <a:off x="6947069" y="3362770"/>
              <a:ext cx="493688"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6" name="Tekstboks 52"/>
            <p:cNvSpPr txBox="1"/>
            <p:nvPr/>
          </p:nvSpPr>
          <p:spPr>
            <a:xfrm>
              <a:off x="3762706"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7-May</a:t>
              </a:r>
            </a:p>
          </p:txBody>
        </p:sp>
        <p:sp>
          <p:nvSpPr>
            <p:cNvPr id="7" name="Tekstboks 52"/>
            <p:cNvSpPr txBox="1"/>
            <p:nvPr/>
          </p:nvSpPr>
          <p:spPr>
            <a:xfrm>
              <a:off x="6854998" y="3094538"/>
              <a:ext cx="681003"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9-May</a:t>
              </a:r>
            </a:p>
          </p:txBody>
        </p:sp>
        <p:sp>
          <p:nvSpPr>
            <p:cNvPr id="8" name="Tekstboks 52"/>
            <p:cNvSpPr txBox="1"/>
            <p:nvPr/>
          </p:nvSpPr>
          <p:spPr>
            <a:xfrm>
              <a:off x="5305677"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8-May</a:t>
              </a:r>
            </a:p>
          </p:txBody>
        </p:sp>
        <p:sp>
          <p:nvSpPr>
            <p:cNvPr id="9" name="Tekstboks 52"/>
            <p:cNvSpPr txBox="1"/>
            <p:nvPr/>
          </p:nvSpPr>
          <p:spPr>
            <a:xfrm>
              <a:off x="2208623" y="3094538"/>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6-May</a:t>
              </a:r>
            </a:p>
          </p:txBody>
        </p:sp>
        <p:sp>
          <p:nvSpPr>
            <p:cNvPr id="10" name="Tekstboks 52"/>
            <p:cNvSpPr txBox="1"/>
            <p:nvPr/>
          </p:nvSpPr>
          <p:spPr>
            <a:xfrm>
              <a:off x="651365" y="3080254"/>
              <a:ext cx="682590" cy="307911"/>
            </a:xfrm>
            <a:prstGeom prst="rect">
              <a:avLst/>
            </a:prstGeom>
            <a:solidFill>
              <a:srgbClr val="FFFFFF"/>
            </a:solidFill>
            <a:effectLst/>
          </p:spPr>
          <p:txBody>
            <a:bodyPr wrap="none">
              <a:spAutoFit/>
            </a:bodyPr>
            <a:lstStyle/>
            <a:p>
              <a:pPr algn="ctr" fontAlgn="auto">
                <a:spcBef>
                  <a:spcPts val="0"/>
                </a:spcBef>
                <a:spcAft>
                  <a:spcPts val="0"/>
                </a:spcAft>
                <a:defRPr/>
              </a:pPr>
              <a:r>
                <a:rPr lang="da-DK" sz="1400" kern="0" dirty="0">
                  <a:solidFill>
                    <a:srgbClr val="0070C0"/>
                  </a:solidFill>
                  <a:latin typeface="Calibri"/>
                </a:rPr>
                <a:t>5-May</a:t>
              </a:r>
            </a:p>
          </p:txBody>
        </p:sp>
        <p:sp>
          <p:nvSpPr>
            <p:cNvPr id="11" name="Tekstboks 43"/>
            <p:cNvSpPr txBox="1"/>
            <p:nvPr/>
          </p:nvSpPr>
          <p:spPr>
            <a:xfrm>
              <a:off x="7883646" y="3367531"/>
              <a:ext cx="185729" cy="307911"/>
            </a:xfrm>
            <a:prstGeom prst="rect">
              <a:avLst/>
            </a:prstGeom>
            <a:solidFill>
              <a:srgbClr val="FFFFFF"/>
            </a:solidFill>
          </p:spPr>
          <p:txBody>
            <a:bodyPr wrap="none">
              <a:spAutoFit/>
            </a:bodyPr>
            <a:lstStyle/>
            <a:p>
              <a:pPr algn="ctr" fontAlgn="auto">
                <a:spcBef>
                  <a:spcPts val="0"/>
                </a:spcBef>
                <a:spcAft>
                  <a:spcPts val="0"/>
                </a:spcAft>
                <a:defRPr/>
              </a:pPr>
              <a:endParaRPr lang="da-DK" sz="1400" kern="0" dirty="0">
                <a:solidFill>
                  <a:srgbClr val="0070C0"/>
                </a:solidFill>
                <a:latin typeface="Calibri"/>
              </a:endParaRPr>
            </a:p>
          </p:txBody>
        </p:sp>
        <p:sp>
          <p:nvSpPr>
            <p:cNvPr id="12" name="Tekstboks 43"/>
            <p:cNvSpPr txBox="1"/>
            <p:nvPr/>
          </p:nvSpPr>
          <p:spPr>
            <a:xfrm>
              <a:off x="7731254" y="3362770"/>
              <a:ext cx="492100" cy="307911"/>
            </a:xfrm>
            <a:prstGeom prst="rect">
              <a:avLst/>
            </a:prstGeom>
            <a:no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3" name="Tekstboks 45"/>
            <p:cNvSpPr txBox="1"/>
            <p:nvPr/>
          </p:nvSpPr>
          <p:spPr>
            <a:xfrm>
              <a:off x="6183521" y="3362770"/>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4" name="Tekstboks 46"/>
            <p:cNvSpPr txBox="1"/>
            <p:nvPr/>
          </p:nvSpPr>
          <p:spPr>
            <a:xfrm>
              <a:off x="5397748"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15" name="Tekstboks 47"/>
            <p:cNvSpPr txBox="1"/>
            <p:nvPr/>
          </p:nvSpPr>
          <p:spPr>
            <a:xfrm>
              <a:off x="4629437"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6" name="Tekstboks 48"/>
            <p:cNvSpPr txBox="1"/>
            <p:nvPr/>
          </p:nvSpPr>
          <p:spPr>
            <a:xfrm>
              <a:off x="3856364" y="3362770"/>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17" name="Tekstboks 50"/>
            <p:cNvSpPr txBox="1"/>
            <p:nvPr/>
          </p:nvSpPr>
          <p:spPr>
            <a:xfrm>
              <a:off x="2303868"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18" name="Tekstboks 51"/>
            <p:cNvSpPr txBox="1"/>
            <p:nvPr/>
          </p:nvSpPr>
          <p:spPr>
            <a:xfrm>
              <a:off x="1522858" y="3362770"/>
              <a:ext cx="493687"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sp>
          <p:nvSpPr>
            <p:cNvPr id="19" name="Tekstboks 52"/>
            <p:cNvSpPr txBox="1"/>
            <p:nvPr/>
          </p:nvSpPr>
          <p:spPr>
            <a:xfrm>
              <a:off x="740260" y="3362770"/>
              <a:ext cx="49845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12Z</a:t>
              </a:r>
            </a:p>
          </p:txBody>
        </p:sp>
        <p:sp>
          <p:nvSpPr>
            <p:cNvPr id="20" name="Tekstboks 53"/>
            <p:cNvSpPr txBox="1"/>
            <p:nvPr/>
          </p:nvSpPr>
          <p:spPr>
            <a:xfrm>
              <a:off x="3073766" y="3362770"/>
              <a:ext cx="492100" cy="307911"/>
            </a:xfrm>
            <a:prstGeom prst="rect">
              <a:avLst/>
            </a:prstGeom>
            <a:solidFill>
              <a:srgbClr val="FFFFFF"/>
            </a:solidFill>
          </p:spPr>
          <p:txBody>
            <a:bodyPr wrap="none">
              <a:spAutoFit/>
            </a:bodyPr>
            <a:lstStyle/>
            <a:p>
              <a:pPr algn="ctr" fontAlgn="auto">
                <a:spcBef>
                  <a:spcPts val="0"/>
                </a:spcBef>
                <a:spcAft>
                  <a:spcPts val="0"/>
                </a:spcAft>
                <a:defRPr/>
              </a:pPr>
              <a:r>
                <a:rPr lang="da-DK" sz="1400" kern="0" dirty="0">
                  <a:solidFill>
                    <a:srgbClr val="0070C0"/>
                  </a:solidFill>
                  <a:latin typeface="Calibri"/>
                </a:rPr>
                <a:t>00Z</a:t>
              </a:r>
            </a:p>
          </p:txBody>
        </p:sp>
      </p:grpSp>
      <p:sp>
        <p:nvSpPr>
          <p:cNvPr id="33" name="Rectangle 32"/>
          <p:cNvSpPr/>
          <p:nvPr/>
        </p:nvSpPr>
        <p:spPr bwMode="auto">
          <a:xfrm>
            <a:off x="1776413" y="4319588"/>
            <a:ext cx="5419725" cy="631825"/>
          </a:xfrm>
          <a:prstGeom prst="rect">
            <a:avLst/>
          </a:prstGeom>
          <a:gradFill rotWithShape="1">
            <a:gsLst>
              <a:gs pos="0">
                <a:srgbClr val="FFFFFF"/>
              </a:gs>
              <a:gs pos="100000">
                <a:srgbClr val="FFFFFF">
                  <a:gamma/>
                  <a:tint val="0"/>
                  <a:invGamma/>
                  <a:alpha val="80000"/>
                </a:srgbClr>
              </a:gs>
            </a:gsLst>
            <a:lin ang="5400000" scaled="1"/>
          </a:gradFill>
          <a:ln w="19050" algn="ctr">
            <a:solidFill>
              <a:srgbClr val="C00000"/>
            </a:solidFill>
            <a:miter lim="800000"/>
            <a:headEnd/>
            <a:tailEnd/>
          </a:ln>
          <a:effectLst>
            <a:outerShdw blurRad="63500" dist="107763" dir="2700000" algn="ctr" rotWithShape="0">
              <a:srgbClr val="808080">
                <a:alpha val="50000"/>
              </a:srgbClr>
            </a:outerShdw>
          </a:effectLst>
        </p:spPr>
        <p:txBody>
          <a:bodyPr anchor="ctr"/>
          <a:lstStyle/>
          <a:p>
            <a:pPr algn="r" fontAlgn="auto">
              <a:lnSpc>
                <a:spcPct val="85000"/>
              </a:lnSpc>
              <a:spcBef>
                <a:spcPts val="0"/>
              </a:spcBef>
              <a:spcAft>
                <a:spcPts val="600"/>
              </a:spcAft>
              <a:defRPr/>
            </a:pPr>
            <a:endParaRPr lang="en-GB" sz="2000" i="1" kern="0" dirty="0">
              <a:solidFill>
                <a:sysClr val="windowText" lastClr="000000"/>
              </a:solidFill>
              <a:latin typeface="Calibri"/>
              <a:cs typeface="Times New Roman" pitchFamily="18" charset="0"/>
            </a:endParaRPr>
          </a:p>
        </p:txBody>
      </p:sp>
      <p:sp>
        <p:nvSpPr>
          <p:cNvPr id="34" name="Rectangle 33"/>
          <p:cNvSpPr/>
          <p:nvPr/>
        </p:nvSpPr>
        <p:spPr bwMode="auto">
          <a:xfrm>
            <a:off x="4287838" y="4351338"/>
            <a:ext cx="1004887" cy="522287"/>
          </a:xfrm>
          <a:prstGeom prst="rect">
            <a:avLst/>
          </a:prstGeom>
          <a:noFill/>
        </p:spPr>
        <p:txBody>
          <a:bodyPr wrap="none">
            <a:spAutoFit/>
          </a:bodyPr>
          <a:lstStyle/>
          <a:p>
            <a:pPr algn="ctr" eaLnBrk="0" fontAlgn="auto" hangingPunct="0">
              <a:spcBef>
                <a:spcPts val="0"/>
              </a:spcBef>
              <a:spcAft>
                <a:spcPts val="0"/>
              </a:spcAft>
              <a:defRPr/>
            </a:pPr>
            <a:r>
              <a:rPr lang="en-US" sz="2800" i="1" dirty="0">
                <a:ln w="1905"/>
                <a:solidFill>
                  <a:srgbClr val="FF0000"/>
                </a:solidFill>
                <a:effectLst>
                  <a:outerShdw blurRad="63500" sx="102000" sy="102000" algn="ctr" rotWithShape="0">
                    <a:prstClr val="black">
                      <a:alpha val="40000"/>
                    </a:prstClr>
                  </a:outerShdw>
                </a:effectLst>
                <a:latin typeface="Calibri"/>
              </a:rPr>
              <a:t>result</a:t>
            </a:r>
          </a:p>
        </p:txBody>
      </p:sp>
      <p:grpSp>
        <p:nvGrpSpPr>
          <p:cNvPr id="22" name="Group 67"/>
          <p:cNvGrpSpPr>
            <a:grpSpLocks/>
          </p:cNvGrpSpPr>
          <p:nvPr/>
        </p:nvGrpSpPr>
        <p:grpSpPr bwMode="auto">
          <a:xfrm>
            <a:off x="2530475" y="1450975"/>
            <a:ext cx="4281488" cy="2379663"/>
            <a:chOff x="2301098" y="1583734"/>
            <a:chExt cx="4282582" cy="2378666"/>
          </a:xfrm>
        </p:grpSpPr>
        <p:sp>
          <p:nvSpPr>
            <p:cNvPr id="36" name="Rectangle 35"/>
            <p:cNvSpPr/>
            <p:nvPr/>
          </p:nvSpPr>
          <p:spPr bwMode="auto">
            <a:xfrm>
              <a:off x="2301098" y="1583734"/>
              <a:ext cx="4282582" cy="2378666"/>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lstStyle/>
            <a:p>
              <a:pPr algn="ctr" fontAlgn="auto">
                <a:spcBef>
                  <a:spcPts val="0"/>
                </a:spcBef>
                <a:spcAft>
                  <a:spcPts val="0"/>
                </a:spcAft>
                <a:defRPr/>
              </a:pPr>
              <a:r>
                <a:rPr lang="en-GB" sz="1600" u="sng" kern="0" dirty="0">
                  <a:solidFill>
                    <a:sysClr val="windowText" lastClr="000000"/>
                  </a:solidFill>
                  <a:latin typeface="Calibri"/>
                </a:rPr>
                <a:t>forecast : </a:t>
              </a:r>
              <a:r>
                <a:rPr lang="en-GB" sz="1600" u="sng" kern="0" dirty="0" err="1">
                  <a:solidFill>
                    <a:sysClr val="windowText" lastClr="000000"/>
                  </a:solidFill>
                  <a:latin typeface="Calibri"/>
                </a:rPr>
                <a:t>OM_Observation</a:t>
              </a:r>
              <a:endParaRPr lang="en-GB" sz="1600" u="sng" kern="0" dirty="0">
                <a:solidFill>
                  <a:sysClr val="windowText" lastClr="000000"/>
                </a:solidFill>
                <a:latin typeface="Calibri"/>
              </a:endParaRPr>
            </a:p>
          </p:txBody>
        </p:sp>
        <p:sp>
          <p:nvSpPr>
            <p:cNvPr id="37" name="Rectangle 36"/>
            <p:cNvSpPr/>
            <p:nvPr/>
          </p:nvSpPr>
          <p:spPr bwMode="auto">
            <a:xfrm>
              <a:off x="2301098" y="1918557"/>
              <a:ext cx="4282582" cy="1831207"/>
            </a:xfrm>
            <a:prstGeom prst="rect">
              <a:avLst/>
            </a:prstGeom>
            <a:solidFill>
              <a:sysClr val="window" lastClr="FFFFFF"/>
            </a:solidFill>
            <a:ln w="6350" cap="flat" cmpd="sng" algn="ctr">
              <a:solidFill>
                <a:sysClr val="windowText" lastClr="000000"/>
              </a:solidFill>
              <a:prstDash val="solid"/>
            </a:ln>
            <a:effectLst/>
          </p:spPr>
          <p:txBody>
            <a:bodyPr/>
            <a:lstStyle/>
            <a:p>
              <a:pPr fontAlgn="auto">
                <a:spcBef>
                  <a:spcPts val="0"/>
                </a:spcBef>
                <a:spcAft>
                  <a:spcPts val="0"/>
                </a:spcAft>
                <a:defRPr/>
              </a:pPr>
              <a:r>
                <a:rPr lang="en-GB" sz="1600" kern="0" dirty="0">
                  <a:solidFill>
                    <a:sysClr val="windowText" lastClr="000000"/>
                  </a:solidFill>
                  <a:latin typeface="Calibri"/>
                </a:rPr>
                <a:t>parameter.name = “</a:t>
              </a:r>
              <a:r>
                <a:rPr lang="en-GB" sz="1600" kern="0" dirty="0" err="1">
                  <a:solidFill>
                    <a:sysClr val="windowText" lastClr="000000"/>
                  </a:solidFill>
                  <a:latin typeface="Calibri"/>
                </a:rPr>
                <a:t>analysisTime</a:t>
              </a:r>
              <a:r>
                <a:rPr lang="en-GB" sz="1600" kern="0" dirty="0">
                  <a:solidFill>
                    <a:sysClr val="windowText" lastClr="000000"/>
                  </a:solidFill>
                  <a:latin typeface="Calibri"/>
                </a:rPr>
                <a:t>”</a:t>
              </a:r>
            </a:p>
            <a:p>
              <a:pPr fontAlgn="auto">
                <a:spcBef>
                  <a:spcPts val="0"/>
                </a:spcBef>
                <a:spcAft>
                  <a:spcPts val="0"/>
                </a:spcAft>
                <a:defRPr/>
              </a:pPr>
              <a:r>
                <a:rPr lang="en-GB" sz="1600" kern="0" dirty="0" err="1">
                  <a:solidFill>
                    <a:sysClr val="windowText" lastClr="000000"/>
                  </a:solidFill>
                  <a:latin typeface="Calibri"/>
                </a:rPr>
                <a:t>parameter.value</a:t>
              </a:r>
              <a:r>
                <a:rPr lang="en-GB" sz="1600" kern="0" dirty="0">
                  <a:solidFill>
                    <a:sysClr val="windowText" lastClr="000000"/>
                  </a:solidFill>
                  <a:latin typeface="Calibri"/>
                </a:rPr>
                <a:t> = 2010-05-06T00:00Z</a:t>
              </a:r>
            </a:p>
            <a:p>
              <a:pPr fontAlgn="auto">
                <a:spcBef>
                  <a:spcPts val="0"/>
                </a:spcBef>
                <a:spcAft>
                  <a:spcPts val="0"/>
                </a:spcAft>
                <a:defRPr/>
              </a:pPr>
              <a:r>
                <a:rPr lang="en-GB" sz="1600" kern="0" dirty="0" err="1">
                  <a:solidFill>
                    <a:sysClr val="windowText" lastClr="000000"/>
                  </a:solidFill>
                  <a:latin typeface="Calibri"/>
                </a:rPr>
                <a:t>phenomenonTime.begin</a:t>
              </a:r>
              <a:r>
                <a:rPr lang="en-GB" sz="1600" kern="0" dirty="0">
                  <a:solidFill>
                    <a:sysClr val="windowText" lastClr="000000"/>
                  </a:solidFill>
                  <a:latin typeface="Calibri"/>
                </a:rPr>
                <a:t> = 2010-05-06T00:00Z</a:t>
              </a:r>
            </a:p>
            <a:p>
              <a:pPr fontAlgn="auto">
                <a:spcBef>
                  <a:spcPts val="0"/>
                </a:spcBef>
                <a:spcAft>
                  <a:spcPts val="0"/>
                </a:spcAft>
                <a:defRPr/>
              </a:pPr>
              <a:r>
                <a:rPr lang="en-GB" sz="1600" kern="0" dirty="0" err="1">
                  <a:solidFill>
                    <a:sysClr val="windowText" lastClr="000000"/>
                  </a:solidFill>
                  <a:latin typeface="Calibri"/>
                </a:rPr>
                <a:t>phenomenonTime.end</a:t>
              </a:r>
              <a:r>
                <a:rPr lang="en-GB" sz="1600" kern="0" dirty="0">
                  <a:solidFill>
                    <a:sysClr val="windowText" lastClr="000000"/>
                  </a:solidFill>
                  <a:latin typeface="Calibri"/>
                </a:rPr>
                <a:t> = 2010-05-09T12:00Z</a:t>
              </a:r>
            </a:p>
            <a:p>
              <a:pPr fontAlgn="auto">
                <a:spcBef>
                  <a:spcPts val="0"/>
                </a:spcBef>
                <a:spcAft>
                  <a:spcPts val="0"/>
                </a:spcAft>
                <a:defRPr/>
              </a:pPr>
              <a:r>
                <a:rPr lang="en-GB" sz="1600" kern="0" dirty="0" err="1">
                  <a:solidFill>
                    <a:sysClr val="windowText" lastClr="000000"/>
                  </a:solidFill>
                  <a:latin typeface="Calibri"/>
                </a:rPr>
                <a:t>resultTime</a:t>
              </a:r>
              <a:r>
                <a:rPr lang="en-GB" sz="1600" kern="0" dirty="0">
                  <a:solidFill>
                    <a:sysClr val="windowText" lastClr="000000"/>
                  </a:solidFill>
                  <a:latin typeface="Calibri"/>
                </a:rPr>
                <a:t> = 2010-05-06T04:30Z</a:t>
              </a:r>
            </a:p>
            <a:p>
              <a:pPr fontAlgn="auto">
                <a:spcBef>
                  <a:spcPts val="0"/>
                </a:spcBef>
                <a:spcAft>
                  <a:spcPts val="0"/>
                </a:spcAft>
                <a:defRPr/>
              </a:pPr>
              <a:r>
                <a:rPr lang="en-GB" sz="1600" kern="0" dirty="0" err="1">
                  <a:solidFill>
                    <a:sysClr val="windowText" lastClr="000000"/>
                  </a:solidFill>
                  <a:latin typeface="Calibri"/>
                </a:rPr>
                <a:t>validTime</a:t>
              </a:r>
              <a:r>
                <a:rPr lang="en-GB" sz="1600" i="1" kern="0" dirty="0">
                  <a:solidFill>
                    <a:sysClr val="windowText" lastClr="000000"/>
                  </a:solidFill>
                  <a:latin typeface="Calibri"/>
                </a:rPr>
                <a:t> [optional – not specified]</a:t>
              </a:r>
            </a:p>
            <a:p>
              <a:pPr fontAlgn="auto">
                <a:spcBef>
                  <a:spcPts val="0"/>
                </a:spcBef>
                <a:spcAft>
                  <a:spcPts val="0"/>
                </a:spcAft>
                <a:defRPr/>
              </a:pPr>
              <a:r>
                <a:rPr lang="en-GB" sz="1600" kern="0" dirty="0" err="1">
                  <a:solidFill>
                    <a:sysClr val="windowText" lastClr="000000"/>
                  </a:solidFill>
                  <a:latin typeface="Calibri"/>
                </a:rPr>
                <a:t>resultQuality</a:t>
              </a:r>
              <a:r>
                <a:rPr lang="en-GB" sz="1600" i="1" kern="0" dirty="0">
                  <a:solidFill>
                    <a:sysClr val="windowText" lastClr="000000"/>
                  </a:solidFill>
                  <a:latin typeface="Calibri"/>
                </a:rPr>
                <a:t> [optional – not specified]</a:t>
              </a:r>
            </a:p>
          </p:txBody>
        </p:sp>
        <p:cxnSp>
          <p:nvCxnSpPr>
            <p:cNvPr id="54337" name="Straight Connector 24"/>
            <p:cNvCxnSpPr>
              <a:cxnSpLocks noChangeShapeType="1"/>
            </p:cNvCxnSpPr>
            <p:nvPr/>
          </p:nvCxnSpPr>
          <p:spPr bwMode="auto">
            <a:xfrm>
              <a:off x="6581641" y="1583734"/>
              <a:ext cx="0" cy="2378666"/>
            </a:xfrm>
            <a:prstGeom prst="line">
              <a:avLst/>
            </a:prstGeom>
            <a:noFill/>
            <a:ln w="9525" algn="ctr">
              <a:solidFill>
                <a:srgbClr val="000000"/>
              </a:solidFill>
              <a:round/>
              <a:headEnd/>
              <a:tailEnd/>
            </a:ln>
            <a:extLst>
              <a:ext uri="{909E8E84-426E-40DD-AFC4-6F175D3DCCD1}">
                <a14:hiddenFill xmlns="" xmlns:a14="http://schemas.microsoft.com/office/drawing/2010/main">
                  <a:noFill/>
                </a14:hiddenFill>
              </a:ext>
            </a:extLst>
          </p:spPr>
        </p:cxnSp>
      </p:grpSp>
      <p:cxnSp>
        <p:nvCxnSpPr>
          <p:cNvPr id="41" name="Straight Arrow Connector 83"/>
          <p:cNvCxnSpPr>
            <a:cxnSpLocks noChangeShapeType="1"/>
            <a:endCxn id="39" idx="0"/>
          </p:cNvCxnSpPr>
          <p:nvPr/>
        </p:nvCxnSpPr>
        <p:spPr bwMode="auto">
          <a:xfrm rot="5400000">
            <a:off x="1560513" y="3440113"/>
            <a:ext cx="1506537" cy="509587"/>
          </a:xfrm>
          <a:prstGeom prst="bentConnector3">
            <a:avLst>
              <a:gd name="adj1" fmla="val 56"/>
            </a:avLst>
          </a:prstGeom>
          <a:noFill/>
          <a:ln w="12700" algn="ctr">
            <a:solidFill>
              <a:srgbClr val="000000"/>
            </a:solidFill>
            <a:round/>
            <a:headEnd type="oval" w="med" len="med"/>
            <a:tailEnd type="arrow" w="med" len="med"/>
          </a:ln>
          <a:extLst>
            <a:ext uri="{909E8E84-426E-40DD-AFC4-6F175D3DCCD1}">
              <a14:hiddenFill xmlns="" xmlns:a14="http://schemas.microsoft.com/office/drawing/2010/main">
                <a:noFill/>
              </a14:hiddenFill>
            </a:ext>
          </a:extLst>
        </p:spPr>
      </p:cxnSp>
      <p:cxnSp>
        <p:nvCxnSpPr>
          <p:cNvPr id="42" name="Straight Arrow Connector 83"/>
          <p:cNvCxnSpPr>
            <a:cxnSpLocks noChangeShapeType="1"/>
          </p:cNvCxnSpPr>
          <p:nvPr/>
        </p:nvCxnSpPr>
        <p:spPr bwMode="auto">
          <a:xfrm rot="5400000">
            <a:off x="1265238" y="2973387"/>
            <a:ext cx="1803400" cy="803275"/>
          </a:xfrm>
          <a:prstGeom prst="bentConnector3">
            <a:avLst>
              <a:gd name="adj1" fmla="val 106"/>
            </a:avLst>
          </a:prstGeom>
          <a:noFill/>
          <a:ln w="12700" algn="ctr">
            <a:solidFill>
              <a:srgbClr val="000000"/>
            </a:solidFill>
            <a:round/>
            <a:headEnd type="oval" w="med" len="med"/>
            <a:tailEnd type="arrow" w="med" len="med"/>
          </a:ln>
          <a:extLst>
            <a:ext uri="{909E8E84-426E-40DD-AFC4-6F175D3DCCD1}">
              <a14:hiddenFill xmlns="" xmlns:a14="http://schemas.microsoft.com/office/drawing/2010/main">
                <a:noFill/>
              </a14:hiddenFill>
            </a:ext>
          </a:extLst>
        </p:spPr>
      </p:cxnSp>
      <p:grpSp>
        <p:nvGrpSpPr>
          <p:cNvPr id="35" name="Group 125"/>
          <p:cNvGrpSpPr>
            <a:grpSpLocks/>
          </p:cNvGrpSpPr>
          <p:nvPr/>
        </p:nvGrpSpPr>
        <p:grpSpPr bwMode="auto">
          <a:xfrm>
            <a:off x="2576513" y="1857375"/>
            <a:ext cx="130175" cy="482600"/>
            <a:chOff x="2438400" y="2000250"/>
            <a:chExt cx="129404" cy="483350"/>
          </a:xfrm>
        </p:grpSpPr>
        <p:cxnSp>
          <p:nvCxnSpPr>
            <p:cNvPr id="54332" name="Straight Connector 119"/>
            <p:cNvCxnSpPr>
              <a:cxnSpLocks noChangeShapeType="1"/>
            </p:cNvCxnSpPr>
            <p:nvPr/>
          </p:nvCxnSpPr>
          <p:spPr bwMode="auto">
            <a:xfrm flipH="1">
              <a:off x="2438400" y="2000250"/>
              <a:ext cx="129404" cy="0"/>
            </a:xfrm>
            <a:prstGeom prst="line">
              <a:avLst/>
            </a:prstGeom>
            <a:noFill/>
            <a:ln w="12700" cap="rnd" algn="ctr">
              <a:solidFill>
                <a:srgbClr val="000000"/>
              </a:solidFill>
              <a:round/>
              <a:headEnd/>
              <a:tailEnd/>
            </a:ln>
            <a:extLst>
              <a:ext uri="{909E8E84-426E-40DD-AFC4-6F175D3DCCD1}">
                <a14:hiddenFill xmlns="" xmlns:a14="http://schemas.microsoft.com/office/drawing/2010/main">
                  <a:noFill/>
                </a14:hiddenFill>
              </a:ext>
            </a:extLst>
          </p:spPr>
        </p:cxnSp>
        <p:cxnSp>
          <p:nvCxnSpPr>
            <p:cNvPr id="54333" name="Straight Connector 121"/>
            <p:cNvCxnSpPr>
              <a:cxnSpLocks noChangeShapeType="1"/>
            </p:cNvCxnSpPr>
            <p:nvPr/>
          </p:nvCxnSpPr>
          <p:spPr bwMode="auto">
            <a:xfrm flipH="1">
              <a:off x="2438400" y="2483600"/>
              <a:ext cx="129404" cy="0"/>
            </a:xfrm>
            <a:prstGeom prst="line">
              <a:avLst/>
            </a:prstGeom>
            <a:noFill/>
            <a:ln w="12700" cap="rnd" algn="ctr">
              <a:solidFill>
                <a:srgbClr val="000000"/>
              </a:solidFill>
              <a:round/>
              <a:headEnd/>
              <a:tailEnd/>
            </a:ln>
            <a:extLst>
              <a:ext uri="{909E8E84-426E-40DD-AFC4-6F175D3DCCD1}">
                <a14:hiddenFill xmlns="" xmlns:a14="http://schemas.microsoft.com/office/drawing/2010/main">
                  <a:noFill/>
                </a14:hiddenFill>
              </a:ext>
            </a:extLst>
          </p:spPr>
        </p:cxnSp>
        <p:cxnSp>
          <p:nvCxnSpPr>
            <p:cNvPr id="54334" name="Straight Connector 122"/>
            <p:cNvCxnSpPr>
              <a:cxnSpLocks noChangeShapeType="1"/>
            </p:cNvCxnSpPr>
            <p:nvPr/>
          </p:nvCxnSpPr>
          <p:spPr bwMode="auto">
            <a:xfrm flipH="1">
              <a:off x="2438400" y="2000250"/>
              <a:ext cx="1" cy="483350"/>
            </a:xfrm>
            <a:prstGeom prst="line">
              <a:avLst/>
            </a:prstGeom>
            <a:noFill/>
            <a:ln w="12700" cap="rnd" algn="ctr">
              <a:solidFill>
                <a:srgbClr val="000000"/>
              </a:solidFill>
              <a:round/>
              <a:headEnd/>
              <a:tailEnd/>
            </a:ln>
            <a:extLst>
              <a:ext uri="{909E8E84-426E-40DD-AFC4-6F175D3DCCD1}">
                <a14:hiddenFill xmlns="" xmlns:a14="http://schemas.microsoft.com/office/drawing/2010/main">
                  <a:noFill/>
                </a14:hiddenFill>
              </a:ext>
            </a:extLst>
          </p:spPr>
        </p:cxnSp>
      </p:grpSp>
      <p:cxnSp>
        <p:nvCxnSpPr>
          <p:cNvPr id="47" name="Straight Connector 131"/>
          <p:cNvCxnSpPr>
            <a:cxnSpLocks noChangeShapeType="1"/>
          </p:cNvCxnSpPr>
          <p:nvPr/>
        </p:nvCxnSpPr>
        <p:spPr bwMode="auto">
          <a:xfrm flipH="1">
            <a:off x="1190625" y="2095500"/>
            <a:ext cx="1385888" cy="0"/>
          </a:xfrm>
          <a:prstGeom prst="line">
            <a:avLst/>
          </a:prstGeom>
          <a:noFill/>
          <a:ln w="12700" cap="rnd" algn="ctr">
            <a:solidFill>
              <a:srgbClr val="000000"/>
            </a:solidFill>
            <a:round/>
            <a:headEnd type="oval" w="med" len="med"/>
            <a:tailEnd/>
          </a:ln>
          <a:extLst>
            <a:ext uri="{909E8E84-426E-40DD-AFC4-6F175D3DCCD1}">
              <a14:hiddenFill xmlns="" xmlns:a14="http://schemas.microsoft.com/office/drawing/2010/main">
                <a:noFill/>
              </a14:hiddenFill>
            </a:ext>
          </a:extLst>
        </p:spPr>
      </p:cxnSp>
      <p:cxnSp>
        <p:nvCxnSpPr>
          <p:cNvPr id="48" name="Straight Arrow Connector 83"/>
          <p:cNvCxnSpPr>
            <a:cxnSpLocks noChangeShapeType="1"/>
            <a:endCxn id="40" idx="1"/>
          </p:cNvCxnSpPr>
          <p:nvPr/>
        </p:nvCxnSpPr>
        <p:spPr bwMode="auto">
          <a:xfrm rot="16200000" flipH="1">
            <a:off x="124618" y="3161507"/>
            <a:ext cx="2532063" cy="400050"/>
          </a:xfrm>
          <a:prstGeom prst="bentConnector2">
            <a:avLst/>
          </a:prstGeom>
          <a:noFill/>
          <a:ln w="12700" algn="ctr">
            <a:solidFill>
              <a:srgbClr val="000000"/>
            </a:solidFill>
            <a:round/>
            <a:headEnd/>
            <a:tailEnd type="arrow" w="med" len="med"/>
          </a:ln>
          <a:extLst>
            <a:ext uri="{909E8E84-426E-40DD-AFC4-6F175D3DCCD1}">
              <a14:hiddenFill xmlns="" xmlns:a14="http://schemas.microsoft.com/office/drawing/2010/main">
                <a:noFill/>
              </a14:hiddenFill>
            </a:ext>
          </a:extLst>
        </p:spPr>
      </p:cxnSp>
      <p:cxnSp>
        <p:nvCxnSpPr>
          <p:cNvPr id="49" name="Straight Arrow Connector 83"/>
          <p:cNvCxnSpPr>
            <a:cxnSpLocks noChangeShapeType="1"/>
          </p:cNvCxnSpPr>
          <p:nvPr/>
        </p:nvCxnSpPr>
        <p:spPr bwMode="auto">
          <a:xfrm rot="16200000" flipH="1">
            <a:off x="6025357" y="3098006"/>
            <a:ext cx="1563688" cy="771525"/>
          </a:xfrm>
          <a:prstGeom prst="bentConnector3">
            <a:avLst>
              <a:gd name="adj1" fmla="val 93"/>
            </a:avLst>
          </a:prstGeom>
          <a:noFill/>
          <a:ln w="12700" algn="ctr">
            <a:solidFill>
              <a:srgbClr val="000000"/>
            </a:solidFill>
            <a:round/>
            <a:headEnd type="oval" w="med" len="med"/>
            <a:tailEnd type="arrow" w="med" len="med"/>
          </a:ln>
          <a:extLst>
            <a:ext uri="{909E8E84-426E-40DD-AFC4-6F175D3DCCD1}">
              <a14:hiddenFill xmlns="" xmlns:a14="http://schemas.microsoft.com/office/drawing/2010/main">
                <a:noFill/>
              </a14:hiddenFill>
            </a:ext>
          </a:extLst>
        </p:spPr>
      </p:cxnSp>
      <p:sp>
        <p:nvSpPr>
          <p:cNvPr id="54285"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a:solidFill>
                  <a:srgbClr val="000000"/>
                </a:solidFill>
                <a:latin typeface="Arial" pitchFamily="34" charset="0"/>
                <a:ea typeface="ＭＳ Ｐゴシック" pitchFamily="34" charset="-128"/>
              </a:rPr>
              <a:t>ISO19156 Observations and measurements:</a:t>
            </a:r>
            <a:endParaRPr lang="en-GB" dirty="0">
              <a:solidFill>
                <a:srgbClr val="000000"/>
              </a:solidFill>
              <a:latin typeface="Arial" pitchFamily="34" charset="0"/>
              <a:ea typeface="ＭＳ Ｐゴシック" pitchFamily="34" charset="-128"/>
            </a:endParaRPr>
          </a:p>
          <a:p>
            <a:pPr eaLnBrk="0" hangingPunct="0">
              <a:spcBef>
                <a:spcPct val="20000"/>
              </a:spcBef>
              <a:buClr>
                <a:srgbClr val="092E5C"/>
              </a:buClr>
            </a:pPr>
            <a:r>
              <a:rPr lang="en-GB" sz="2000" dirty="0">
                <a:solidFill>
                  <a:srgbClr val="000000"/>
                </a:solidFill>
                <a:latin typeface="Arial" pitchFamily="34" charset="0"/>
                <a:ea typeface="ＭＳ Ｐゴシック" pitchFamily="34" charset="-128"/>
              </a:rPr>
              <a:t>also suitable for numerical simulations – including </a:t>
            </a:r>
            <a:r>
              <a:rPr lang="en-GB" sz="2000" dirty="0" smtClean="0">
                <a:solidFill>
                  <a:srgbClr val="000000"/>
                </a:solidFill>
                <a:latin typeface="Arial" pitchFamily="34" charset="0"/>
                <a:ea typeface="ＭＳ Ｐゴシック" pitchFamily="34" charset="-128"/>
              </a:rPr>
              <a:t>forecasts</a:t>
            </a:r>
            <a:endParaRPr lang="en-GB" sz="2000" dirty="0">
              <a:solidFill>
                <a:srgbClr val="000000"/>
              </a:solidFill>
              <a:latin typeface="Arial" pitchFamily="34" charset="0"/>
              <a:ea typeface="ＭＳ Ｐゴシック" pitchFamily="34" charset="-128"/>
            </a:endParaRPr>
          </a:p>
        </p:txBody>
      </p:sp>
      <p:grpSp>
        <p:nvGrpSpPr>
          <p:cNvPr id="43" name="Group 87"/>
          <p:cNvGrpSpPr>
            <a:grpSpLocks/>
          </p:cNvGrpSpPr>
          <p:nvPr/>
        </p:nvGrpSpPr>
        <p:grpSpPr bwMode="auto">
          <a:xfrm>
            <a:off x="3049588" y="4543425"/>
            <a:ext cx="2095500" cy="2198688"/>
            <a:chOff x="3049588" y="4542742"/>
            <a:chExt cx="2095500" cy="2198687"/>
          </a:xfrm>
        </p:grpSpPr>
        <p:sp>
          <p:nvSpPr>
            <p:cNvPr id="62" name="Rectangle 61"/>
            <p:cNvSpPr/>
            <p:nvPr/>
          </p:nvSpPr>
          <p:spPr bwMode="auto">
            <a:xfrm>
              <a:off x="3049588" y="5009467"/>
              <a:ext cx="2095500" cy="1731962"/>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nvGrpSpPr>
            <p:cNvPr id="44" name="Group 73735"/>
            <p:cNvGrpSpPr>
              <a:grpSpLocks/>
            </p:cNvGrpSpPr>
            <p:nvPr/>
          </p:nvGrpSpPr>
          <p:grpSpPr bwMode="auto">
            <a:xfrm>
              <a:off x="3081338" y="5044392"/>
              <a:ext cx="2041525" cy="1663700"/>
              <a:chOff x="4629805" y="4318439"/>
              <a:chExt cx="2041629" cy="1663928"/>
            </a:xfrm>
          </p:grpSpPr>
          <p:grpSp>
            <p:nvGrpSpPr>
              <p:cNvPr id="45" name="Group 73727"/>
              <p:cNvGrpSpPr>
                <a:grpSpLocks/>
              </p:cNvGrpSpPr>
              <p:nvPr/>
            </p:nvGrpSpPr>
            <p:grpSpPr bwMode="auto">
              <a:xfrm>
                <a:off x="4629805" y="4318439"/>
                <a:ext cx="2041629" cy="1663928"/>
                <a:chOff x="1714500" y="1100138"/>
                <a:chExt cx="5715000" cy="4657725"/>
              </a:xfrm>
            </p:grpSpPr>
            <p:pic>
              <p:nvPicPr>
                <p:cNvPr id="67"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714500" y="1100138"/>
                  <a:ext cx="5715000" cy="4657725"/>
                </a:xfrm>
                <a:prstGeom prst="rect">
                  <a:avLst/>
                </a:prstGeom>
                <a:noFill/>
                <a:ln>
                  <a:noFill/>
                </a:ln>
                <a:effectLst>
                  <a:softEdge rad="3175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68" name="Rectangle 67"/>
                <p:cNvSpPr/>
                <p:nvPr/>
              </p:nvSpPr>
              <p:spPr bwMode="auto">
                <a:xfrm>
                  <a:off x="5437216" y="1195347"/>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pic>
            <p:nvPicPr>
              <p:cNvPr id="54323" name="Picture 6"/>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5319062" y="4400741"/>
                <a:ext cx="1081738" cy="748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grpSp>
          <p:nvGrpSpPr>
            <p:cNvPr id="46" name="Group 73742"/>
            <p:cNvGrpSpPr>
              <a:grpSpLocks/>
            </p:cNvGrpSpPr>
            <p:nvPr/>
          </p:nvGrpSpPr>
          <p:grpSpPr bwMode="auto">
            <a:xfrm>
              <a:off x="3997326" y="4542742"/>
              <a:ext cx="204787" cy="479082"/>
              <a:chOff x="3712752" y="4052995"/>
              <a:chExt cx="204572" cy="480436"/>
            </a:xfrm>
          </p:grpSpPr>
          <p:sp>
            <p:nvSpPr>
              <p:cNvPr id="75" name="Diamond 74"/>
              <p:cNvSpPr/>
              <p:nvPr/>
            </p:nvSpPr>
            <p:spPr>
              <a:xfrm>
                <a:off x="3712751" y="4052995"/>
                <a:ext cx="204573" cy="205367"/>
              </a:xfrm>
              <a:prstGeom prst="diamond">
                <a:avLst/>
              </a:prstGeom>
              <a:no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cxnSp>
            <p:nvCxnSpPr>
              <p:cNvPr id="54321" name="Straight Connector 73741"/>
              <p:cNvCxnSpPr>
                <a:cxnSpLocks noChangeShapeType="1"/>
                <a:stCxn id="75" idx="2"/>
                <a:endCxn id="62" idx="0"/>
              </p:cNvCxnSpPr>
              <p:nvPr/>
            </p:nvCxnSpPr>
            <p:spPr bwMode="auto">
              <a:xfrm flipH="1">
                <a:off x="3812659" y="4258361"/>
                <a:ext cx="2379" cy="275070"/>
              </a:xfrm>
              <a:prstGeom prst="line">
                <a:avLst/>
              </a:prstGeom>
              <a:noFill/>
              <a:ln w="28575" algn="ctr">
                <a:solidFill>
                  <a:srgbClr val="777777"/>
                </a:solidFill>
                <a:round/>
                <a:headEnd/>
                <a:tailEnd/>
              </a:ln>
              <a:extLst>
                <a:ext uri="{909E8E84-426E-40DD-AFC4-6F175D3DCCD1}">
                  <a14:hiddenFill xmlns="" xmlns:a14="http://schemas.microsoft.com/office/drawing/2010/main">
                    <a:noFill/>
                  </a14:hiddenFill>
                </a:ext>
              </a:extLst>
            </p:spPr>
          </p:cxnSp>
        </p:grpSp>
      </p:grpSp>
      <p:grpSp>
        <p:nvGrpSpPr>
          <p:cNvPr id="50" name="Group 88"/>
          <p:cNvGrpSpPr>
            <a:grpSpLocks/>
          </p:cNvGrpSpPr>
          <p:nvPr/>
        </p:nvGrpSpPr>
        <p:grpSpPr bwMode="auto">
          <a:xfrm>
            <a:off x="5372100" y="4546600"/>
            <a:ext cx="2095500" cy="2195513"/>
            <a:chOff x="5372101" y="4545919"/>
            <a:chExt cx="2095500" cy="2195510"/>
          </a:xfrm>
        </p:grpSpPr>
        <p:sp>
          <p:nvSpPr>
            <p:cNvPr id="63" name="Rectangle 62"/>
            <p:cNvSpPr/>
            <p:nvPr/>
          </p:nvSpPr>
          <p:spPr bwMode="auto">
            <a:xfrm>
              <a:off x="5372101" y="5009468"/>
              <a:ext cx="2095500" cy="1731961"/>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nvGrpSpPr>
            <p:cNvPr id="51" name="Group 73737"/>
            <p:cNvGrpSpPr>
              <a:grpSpLocks/>
            </p:cNvGrpSpPr>
            <p:nvPr/>
          </p:nvGrpSpPr>
          <p:grpSpPr bwMode="auto">
            <a:xfrm>
              <a:off x="5410201" y="5045979"/>
              <a:ext cx="2030412" cy="1660525"/>
              <a:chOff x="6957666" y="4323008"/>
              <a:chExt cx="2031421" cy="1660525"/>
            </a:xfrm>
          </p:grpSpPr>
          <p:grpSp>
            <p:nvGrpSpPr>
              <p:cNvPr id="53" name="Group 62"/>
              <p:cNvGrpSpPr>
                <a:grpSpLocks/>
              </p:cNvGrpSpPr>
              <p:nvPr/>
            </p:nvGrpSpPr>
            <p:grpSpPr bwMode="auto">
              <a:xfrm>
                <a:off x="6957666" y="4323008"/>
                <a:ext cx="2031421" cy="1660525"/>
                <a:chOff x="6426016" y="1622425"/>
                <a:chExt cx="5686425" cy="4648200"/>
              </a:xfrm>
            </p:grpSpPr>
            <p:pic>
              <p:nvPicPr>
                <p:cNvPr id="72" name="Picture 4"/>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6426016" y="1622425"/>
                  <a:ext cx="5686425" cy="4648200"/>
                </a:xfrm>
                <a:prstGeom prst="rect">
                  <a:avLst/>
                </a:prstGeom>
                <a:noFill/>
                <a:ln>
                  <a:noFill/>
                </a:ln>
                <a:effectLst>
                  <a:softEdge rad="3175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73" name="Rectangle 72"/>
                <p:cNvSpPr/>
                <p:nvPr/>
              </p:nvSpPr>
              <p:spPr bwMode="auto">
                <a:xfrm>
                  <a:off x="10161767" y="1709531"/>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pic>
            <p:nvPicPr>
              <p:cNvPr id="54312" name="Picture 7"/>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7646990" y="4403123"/>
                <a:ext cx="1073148" cy="744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grpSp>
          <p:nvGrpSpPr>
            <p:cNvPr id="55" name="Group 85"/>
            <p:cNvGrpSpPr>
              <a:grpSpLocks/>
            </p:cNvGrpSpPr>
            <p:nvPr/>
          </p:nvGrpSpPr>
          <p:grpSpPr bwMode="auto">
            <a:xfrm>
              <a:off x="6323013" y="4545919"/>
              <a:ext cx="204788" cy="475905"/>
              <a:chOff x="3712752" y="4052995"/>
              <a:chExt cx="204572" cy="476453"/>
            </a:xfrm>
          </p:grpSpPr>
          <p:sp>
            <p:nvSpPr>
              <p:cNvPr id="78" name="Diamond 77"/>
              <p:cNvSpPr/>
              <p:nvPr/>
            </p:nvSpPr>
            <p:spPr>
              <a:xfrm>
                <a:off x="3712753" y="4052995"/>
                <a:ext cx="204571" cy="205023"/>
              </a:xfrm>
              <a:prstGeom prst="diamond">
                <a:avLst/>
              </a:prstGeom>
              <a:no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cxnSp>
            <p:nvCxnSpPr>
              <p:cNvPr id="54310" name="Straight Connector 87"/>
              <p:cNvCxnSpPr>
                <a:cxnSpLocks noChangeShapeType="1"/>
                <a:stCxn id="78" idx="2"/>
                <a:endCxn id="63" idx="0"/>
              </p:cNvCxnSpPr>
              <p:nvPr/>
            </p:nvCxnSpPr>
            <p:spPr bwMode="auto">
              <a:xfrm flipH="1">
                <a:off x="3809488" y="4258018"/>
                <a:ext cx="5550" cy="271430"/>
              </a:xfrm>
              <a:prstGeom prst="line">
                <a:avLst/>
              </a:prstGeom>
              <a:noFill/>
              <a:ln w="28575" algn="ctr">
                <a:solidFill>
                  <a:srgbClr val="777777"/>
                </a:solidFill>
                <a:round/>
                <a:headEnd/>
                <a:tailEnd/>
              </a:ln>
              <a:extLst>
                <a:ext uri="{909E8E84-426E-40DD-AFC4-6F175D3DCCD1}">
                  <a14:hiddenFill xmlns="" xmlns:a14="http://schemas.microsoft.com/office/drawing/2010/main">
                    <a:noFill/>
                  </a14:hiddenFill>
                </a:ext>
              </a:extLst>
            </p:spPr>
          </p:cxnSp>
        </p:grpSp>
      </p:grpSp>
      <p:grpSp>
        <p:nvGrpSpPr>
          <p:cNvPr id="57" name="Group 86"/>
          <p:cNvGrpSpPr>
            <a:grpSpLocks/>
          </p:cNvGrpSpPr>
          <p:nvPr/>
        </p:nvGrpSpPr>
        <p:grpSpPr bwMode="auto">
          <a:xfrm>
            <a:off x="727075" y="4343400"/>
            <a:ext cx="2095500" cy="2398713"/>
            <a:chOff x="727076" y="4343553"/>
            <a:chExt cx="2095500" cy="2397876"/>
          </a:xfrm>
        </p:grpSpPr>
        <p:sp>
          <p:nvSpPr>
            <p:cNvPr id="56" name="Rectangle 55"/>
            <p:cNvSpPr/>
            <p:nvPr/>
          </p:nvSpPr>
          <p:spPr bwMode="auto">
            <a:xfrm>
              <a:off x="727076" y="5010070"/>
              <a:ext cx="2095500" cy="1731359"/>
            </a:xfrm>
            <a:prstGeom prst="rect">
              <a:avLst/>
            </a:prstGeom>
            <a:solidFill>
              <a:srgbClr val="FFFFFF"/>
            </a:solidFill>
            <a:ln w="28575" cap="flat" cmpd="sng" algn="ctr">
              <a:solidFill>
                <a:srgbClr val="777777"/>
              </a:solidFill>
              <a:prstDash val="solid"/>
              <a:round/>
              <a:headEnd type="stealth" w="med" len="lg"/>
              <a:tailEnd type="none" w="med" len="med"/>
            </a:ln>
            <a:effectLst>
              <a:outerShdw blurRad="50800" dist="38100" dir="5400000" algn="t" rotWithShape="0">
                <a:prstClr val="black">
                  <a:alpha val="40000"/>
                </a:prstClr>
              </a:outerShdw>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nvGrpSpPr>
            <p:cNvPr id="58" name="Group 73733"/>
            <p:cNvGrpSpPr>
              <a:grpSpLocks/>
            </p:cNvGrpSpPr>
            <p:nvPr/>
          </p:nvGrpSpPr>
          <p:grpSpPr bwMode="auto">
            <a:xfrm>
              <a:off x="766763" y="5044392"/>
              <a:ext cx="2030413" cy="1663700"/>
              <a:chOff x="2307824" y="4321587"/>
              <a:chExt cx="2031421" cy="1663928"/>
            </a:xfrm>
          </p:grpSpPr>
          <p:grpSp>
            <p:nvGrpSpPr>
              <p:cNvPr id="59" name="Group 73728"/>
              <p:cNvGrpSpPr>
                <a:grpSpLocks/>
              </p:cNvGrpSpPr>
              <p:nvPr/>
            </p:nvGrpSpPr>
            <p:grpSpPr bwMode="auto">
              <a:xfrm>
                <a:off x="2307824" y="4321587"/>
                <a:ext cx="2031421" cy="1663928"/>
                <a:chOff x="-3147538" y="580943"/>
                <a:chExt cx="5686425" cy="4657725"/>
              </a:xfrm>
            </p:grpSpPr>
            <p:pic>
              <p:nvPicPr>
                <p:cNvPr id="60" name="Picture 2"/>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3147538" y="580943"/>
                  <a:ext cx="5686425" cy="4657725"/>
                </a:xfrm>
                <a:prstGeom prst="rect">
                  <a:avLst/>
                </a:prstGeom>
                <a:noFill/>
                <a:ln>
                  <a:noFill/>
                </a:ln>
                <a:effectLst>
                  <a:softEdge rad="3175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61" name="Rectangle 60"/>
                <p:cNvSpPr/>
                <p:nvPr/>
              </p:nvSpPr>
              <p:spPr bwMode="auto">
                <a:xfrm>
                  <a:off x="610406" y="673212"/>
                  <a:ext cx="747423" cy="135172"/>
                </a:xfrm>
                <a:prstGeom prst="rect">
                  <a:avLst/>
                </a:prstGeom>
                <a:solidFill>
                  <a:schemeClr val="tx1"/>
                </a:solidFill>
                <a:ln w="9525" cap="flat" cmpd="sng" algn="ctr">
                  <a:solidFill>
                    <a:schemeClr val="tx1"/>
                  </a:solidFill>
                  <a:prstDash val="solid"/>
                  <a:round/>
                  <a:headEnd type="stealth" w="med" len="lg"/>
                  <a:tailEnd type="none" w="med" len="med"/>
                </a:ln>
                <a:effectLst>
                  <a:softEdge rad="6350"/>
                </a:effectLst>
              </p:spPr>
              <p:txBody>
                <a:bodyPr wrap="none" lIns="0" rIns="0">
                  <a:spAutoFit/>
                </a:bodyPr>
                <a:lstStyle/>
                <a:p>
                  <a:pPr eaLnBrk="0" fontAlgn="auto" hangingPunct="0">
                    <a:spcBef>
                      <a:spcPts val="0"/>
                    </a:spcBef>
                    <a:spcAft>
                      <a:spcPts val="0"/>
                    </a:spcAft>
                    <a:defRPr/>
                  </a:pPr>
                  <a:endParaRPr lang="en-GB">
                    <a:solidFill>
                      <a:prstClr val="black"/>
                    </a:solidFill>
                    <a:latin typeface="CG Times" charset="0"/>
                  </a:endParaRPr>
                </a:p>
              </p:txBody>
            </p:sp>
          </p:grpSp>
          <p:pic>
            <p:nvPicPr>
              <p:cNvPr id="54301" name="Picture 5"/>
              <p:cNvPicPr>
                <a:picLocks noChangeAspect="1" noChangeArrowheads="1"/>
              </p:cNvPicPr>
              <p:nvPr/>
            </p:nvPicPr>
            <p:blipFill>
              <a:blip r:embed="rId8" cstate="print">
                <a:extLst>
                  <a:ext uri="{28A0092B-C50C-407E-A947-70E740481C1C}">
                    <a14:useLocalDpi xmlns="" xmlns:a14="http://schemas.microsoft.com/office/drawing/2010/main" val="0"/>
                  </a:ext>
                </a:extLst>
              </a:blip>
              <a:srcRect/>
              <a:stretch>
                <a:fillRect/>
              </a:stretch>
            </p:blipFill>
            <p:spPr bwMode="auto">
              <a:xfrm>
                <a:off x="3000122" y="4407600"/>
                <a:ext cx="1069433" cy="6811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sp>
          <p:nvSpPr>
            <p:cNvPr id="80" name="Diamond 79"/>
            <p:cNvSpPr/>
            <p:nvPr/>
          </p:nvSpPr>
          <p:spPr>
            <a:xfrm>
              <a:off x="1492251" y="4343553"/>
              <a:ext cx="565150" cy="564953"/>
            </a:xfrm>
            <a:prstGeom prst="diamond">
              <a:avLst/>
            </a:prstGeom>
            <a:solidFill>
              <a:srgbClr val="FFFFFF"/>
            </a:solidFill>
            <a:ln w="28575" cap="flat" cmpd="sng" algn="ctr">
              <a:solidFill>
                <a:srgbClr val="777777"/>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cxnSp>
          <p:nvCxnSpPr>
            <p:cNvPr id="54298" name="Straight Connector 90"/>
            <p:cNvCxnSpPr>
              <a:cxnSpLocks noChangeShapeType="1"/>
            </p:cNvCxnSpPr>
            <p:nvPr/>
          </p:nvCxnSpPr>
          <p:spPr bwMode="auto">
            <a:xfrm flipH="1">
              <a:off x="1773238" y="5833379"/>
              <a:ext cx="1588" cy="85725"/>
            </a:xfrm>
            <a:prstGeom prst="line">
              <a:avLst/>
            </a:prstGeom>
            <a:noFill/>
            <a:ln w="28575" algn="ctr">
              <a:solidFill>
                <a:srgbClr val="777777"/>
              </a:solidFill>
              <a:round/>
              <a:headEnd/>
              <a:tailEnd/>
            </a:ln>
            <a:extLst>
              <a:ext uri="{909E8E84-426E-40DD-AFC4-6F175D3DCCD1}">
                <a14:hiddenFill xmlns="" xmlns:a14="http://schemas.microsoft.com/office/drawing/2010/main">
                  <a:noFill/>
                </a14:hiddenFill>
              </a:ext>
            </a:extLst>
          </p:spPr>
        </p:cxnSp>
        <p:cxnSp>
          <p:nvCxnSpPr>
            <p:cNvPr id="54299" name="Straight Connector 96"/>
            <p:cNvCxnSpPr>
              <a:cxnSpLocks noChangeShapeType="1"/>
              <a:stCxn id="80" idx="2"/>
            </p:cNvCxnSpPr>
            <p:nvPr/>
          </p:nvCxnSpPr>
          <p:spPr bwMode="auto">
            <a:xfrm>
              <a:off x="1774826" y="4908703"/>
              <a:ext cx="0" cy="100764"/>
            </a:xfrm>
            <a:prstGeom prst="line">
              <a:avLst/>
            </a:prstGeom>
            <a:noFill/>
            <a:ln w="28575" algn="ctr">
              <a:solidFill>
                <a:srgbClr val="777777"/>
              </a:solidFill>
              <a:round/>
              <a:headEnd/>
              <a:tailEnd/>
            </a:ln>
            <a:extLst>
              <a:ext uri="{909E8E84-426E-40DD-AFC4-6F175D3DCCD1}">
                <a14:hiddenFill xmlns="" xmlns:a14="http://schemas.microsoft.com/office/drawing/2010/main">
                  <a:noFill/>
                </a14:hiddenFill>
              </a:ext>
            </a:extLst>
          </p:spPr>
        </p:cxnSp>
      </p:grpSp>
      <p:sp>
        <p:nvSpPr>
          <p:cNvPr id="39" name="Diamond 38"/>
          <p:cNvSpPr/>
          <p:nvPr/>
        </p:nvSpPr>
        <p:spPr>
          <a:xfrm>
            <a:off x="1879600" y="4448175"/>
            <a:ext cx="358775" cy="360363"/>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40" name="Diamond 39"/>
          <p:cNvSpPr/>
          <p:nvPr/>
        </p:nvSpPr>
        <p:spPr bwMode="auto">
          <a:xfrm>
            <a:off x="1590675" y="4448175"/>
            <a:ext cx="360363" cy="360363"/>
          </a:xfrm>
          <a:prstGeom prst="diamond">
            <a:avLst/>
          </a:prstGeom>
          <a:gradFill rotWithShape="1">
            <a:gsLst>
              <a:gs pos="0">
                <a:srgbClr val="C0504D">
                  <a:shade val="51000"/>
                  <a:satMod val="130000"/>
                </a:srgbClr>
              </a:gs>
              <a:gs pos="80000">
                <a:srgbClr val="C0504D">
                  <a:shade val="93000"/>
                  <a:satMod val="130000"/>
                </a:srgbClr>
              </a:gs>
              <a:gs pos="100000">
                <a:srgbClr val="C0504D">
                  <a:shade val="94000"/>
                  <a:satMod val="135000"/>
                </a:srgbClr>
              </a:gs>
            </a:gsLst>
            <a:lin ang="16200000" scaled="0"/>
          </a:gradFill>
          <a:ln w="9525" cap="flat" cmpd="sng" algn="ctr">
            <a:solidFill>
              <a:srgbClr val="85312F"/>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Tree>
    <p:extLst>
      <p:ext uri="{BB962C8B-B14F-4D97-AF65-F5344CB8AC3E}">
        <p14:creationId xmlns="" xmlns:p14="http://schemas.microsoft.com/office/powerpoint/2010/main" val="3181537600"/>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0DAB526D-70D0-4463-93EA-E96D5F7D3E41}" type="slidenum">
              <a:rPr lang="en-GB"/>
              <a:pPr>
                <a:defRPr/>
              </a:pPr>
              <a:t>7</a:t>
            </a:fld>
            <a:endParaRPr lang="en-GB"/>
          </a:p>
        </p:txBody>
      </p:sp>
      <p:sp>
        <p:nvSpPr>
          <p:cNvPr id="3277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WMO Logical Data Model:</a:t>
            </a:r>
          </a:p>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Application Schemas under WMO governance</a:t>
            </a:r>
            <a:endParaRPr lang="en-GB" sz="2400" dirty="0">
              <a:solidFill>
                <a:srgbClr val="000000"/>
              </a:solidFill>
              <a:latin typeface="Arial" pitchFamily="34" charset="0"/>
              <a:ea typeface="ＭＳ Ｐゴシック" pitchFamily="34" charset="-128"/>
            </a:endParaRPr>
          </a:p>
        </p:txBody>
      </p:sp>
      <p:grpSp>
        <p:nvGrpSpPr>
          <p:cNvPr id="83" name="Group 82"/>
          <p:cNvGrpSpPr/>
          <p:nvPr/>
        </p:nvGrpSpPr>
        <p:grpSpPr>
          <a:xfrm>
            <a:off x="4724701" y="1627848"/>
            <a:ext cx="4038299" cy="4757712"/>
            <a:chOff x="4724701" y="1627848"/>
            <a:chExt cx="4038299" cy="4757712"/>
          </a:xfrm>
        </p:grpSpPr>
        <p:grpSp>
          <p:nvGrpSpPr>
            <p:cNvPr id="10" name="Group 67"/>
            <p:cNvGrpSpPr/>
            <p:nvPr/>
          </p:nvGrpSpPr>
          <p:grpSpPr>
            <a:xfrm>
              <a:off x="4853823" y="1800655"/>
              <a:ext cx="911648" cy="916139"/>
              <a:chOff x="346195" y="3509582"/>
              <a:chExt cx="911648" cy="916139"/>
            </a:xfrm>
          </p:grpSpPr>
          <p:grpSp>
            <p:nvGrpSpPr>
              <p:cNvPr id="11" name="Group 83"/>
              <p:cNvGrpSpPr/>
              <p:nvPr/>
            </p:nvGrpSpPr>
            <p:grpSpPr>
              <a:xfrm>
                <a:off x="346195" y="3509582"/>
                <a:ext cx="911648" cy="916139"/>
                <a:chOff x="915863" y="3183375"/>
                <a:chExt cx="911648" cy="916139"/>
              </a:xfrm>
            </p:grpSpPr>
            <p:sp>
              <p:nvSpPr>
                <p:cNvPr id="72" name="Rectangle 71"/>
                <p:cNvSpPr/>
                <p:nvPr/>
              </p:nvSpPr>
              <p:spPr bwMode="auto">
                <a:xfrm>
                  <a:off x="937550" y="3183375"/>
                  <a:ext cx="86400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sp>
              <p:nvSpPr>
                <p:cNvPr id="73" name="Rectangle 72"/>
                <p:cNvSpPr/>
                <p:nvPr/>
              </p:nvSpPr>
              <p:spPr>
                <a:xfrm>
                  <a:off x="915863" y="3760960"/>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METCE</a:t>
                  </a:r>
                  <a:endParaRPr lang="en-GB" sz="1600" b="1" i="1" kern="0" dirty="0">
                    <a:latin typeface="+mn-lt"/>
                    <a:ea typeface="Times New Roman"/>
                    <a:cs typeface="+mn-cs"/>
                  </a:endParaRPr>
                </a:p>
              </p:txBody>
            </p:sp>
          </p:grpSp>
          <p:pic>
            <p:nvPicPr>
              <p:cNvPr id="71" name="Picture 70"/>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bwMode="auto">
              <a:xfrm>
                <a:off x="522257" y="3539714"/>
                <a:ext cx="569717" cy="555624"/>
              </a:xfrm>
              <a:prstGeom prst="rect">
                <a:avLst/>
              </a:prstGeom>
              <a:effectLst>
                <a:softEdge rad="31750"/>
              </a:effectLst>
            </p:spPr>
          </p:pic>
        </p:grpSp>
        <p:sp>
          <p:nvSpPr>
            <p:cNvPr id="80" name="Rectangle 79"/>
            <p:cNvSpPr/>
            <p:nvPr/>
          </p:nvSpPr>
          <p:spPr bwMode="auto">
            <a:xfrm>
              <a:off x="4724701" y="1634864"/>
              <a:ext cx="4038299" cy="4750696"/>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1" name="Rectangle 80"/>
            <p:cNvSpPr/>
            <p:nvPr/>
          </p:nvSpPr>
          <p:spPr>
            <a:xfrm>
              <a:off x="4888674" y="1627848"/>
              <a:ext cx="3874326" cy="4724370"/>
            </a:xfrm>
            <a:prstGeom prst="rect">
              <a:avLst/>
            </a:prstGeom>
          </p:spPr>
          <p:txBody>
            <a:bodyPr wrap="square">
              <a:spAutoFit/>
            </a:bodyPr>
            <a:lstStyle/>
            <a:p>
              <a:pPr fontAlgn="auto">
                <a:spcBef>
                  <a:spcPts val="0"/>
                </a:spcBef>
                <a:spcAft>
                  <a:spcPts val="1200"/>
                </a:spcAft>
                <a:defRPr/>
              </a:pPr>
              <a:r>
                <a:rPr lang="en-GB" sz="1600" b="1" i="1" kern="0" dirty="0" smtClean="0">
                  <a:solidFill>
                    <a:srgbClr val="595959"/>
                  </a:solidFill>
                  <a:latin typeface="+mn-lt"/>
                  <a:ea typeface="Times New Roman"/>
                  <a:cs typeface="+mn-cs"/>
                </a:rPr>
                <a:t>	</a:t>
              </a:r>
              <a:r>
                <a:rPr lang="en-GB" b="1" i="1" kern="0" dirty="0" smtClean="0">
                  <a:solidFill>
                    <a:srgbClr val="595959"/>
                  </a:solidFill>
                  <a:latin typeface="+mn-lt"/>
                  <a:ea typeface="Times New Roman"/>
                  <a:cs typeface="+mn-cs"/>
                </a:rPr>
                <a:t>METCE</a:t>
              </a:r>
              <a:endParaRPr lang="en-GB" sz="1600" b="1" i="1" kern="0" dirty="0" smtClean="0">
                <a:solidFill>
                  <a:srgbClr val="595959"/>
                </a:solidFill>
                <a:latin typeface="+mn-lt"/>
                <a:ea typeface="Times New Roman"/>
                <a:cs typeface="+mn-cs"/>
              </a:endParaRPr>
            </a:p>
            <a:p>
              <a:pPr fontAlgn="auto">
                <a:spcBef>
                  <a:spcPts val="0"/>
                </a:spcBef>
                <a:spcAft>
                  <a:spcPts val="1200"/>
                </a:spcAft>
                <a:defRPr/>
              </a:pPr>
              <a:r>
                <a:rPr lang="en-GB" sz="1600" b="1" i="1" kern="0" dirty="0" smtClean="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a:t>
              </a:r>
              <a:r>
                <a:rPr lang="fr-FR" sz="1600" b="1" i="1" kern="0" dirty="0" smtClean="0">
                  <a:solidFill>
                    <a:srgbClr val="595959"/>
                  </a:solidFill>
                  <a:latin typeface="+mn-lt"/>
                  <a:ea typeface="Times New Roman"/>
                  <a:cs typeface="+mn-cs"/>
                </a:rPr>
                <a:t>Modèle pour l’Échange des </a:t>
              </a:r>
              <a:r>
                <a:rPr lang="fr-FR" sz="1600" b="1" i="1" kern="0" dirty="0" smtClean="0">
                  <a:solidFill>
                    <a:srgbClr val="595959"/>
                  </a:solidFill>
                  <a:latin typeface="+mn-lt"/>
                  <a:ea typeface="Times New Roman"/>
                  <a:cs typeface="+mn-cs"/>
                </a:rPr>
                <a:t>	informations </a:t>
              </a:r>
              <a:r>
                <a:rPr lang="fr-FR" sz="1600" b="1" i="1" kern="0" dirty="0" smtClean="0">
                  <a:solidFill>
                    <a:srgbClr val="595959"/>
                  </a:solidFill>
                  <a:latin typeface="+mn-lt"/>
                  <a:ea typeface="Times New Roman"/>
                  <a:cs typeface="+mn-cs"/>
                </a:rPr>
                <a:t>sur le Temps, le </a:t>
              </a:r>
              <a:r>
                <a:rPr lang="fr-FR" sz="1600" b="1" i="1" kern="0" dirty="0" smtClean="0">
                  <a:solidFill>
                    <a:srgbClr val="595959"/>
                  </a:solidFill>
                  <a:latin typeface="+mn-lt"/>
                  <a:ea typeface="Times New Roman"/>
                  <a:cs typeface="+mn-cs"/>
                </a:rPr>
                <a:t>	</a:t>
              </a:r>
              <a:r>
                <a:rPr lang="fr-FR" sz="1600" b="1" i="1" kern="0" dirty="0" err="1" smtClean="0">
                  <a:solidFill>
                    <a:srgbClr val="595959"/>
                  </a:solidFill>
                  <a:latin typeface="+mn-lt"/>
                  <a:ea typeface="Times New Roman"/>
                  <a:cs typeface="+mn-cs"/>
                </a:rPr>
                <a:t>Climate</a:t>
              </a:r>
              <a:r>
                <a:rPr lang="fr-FR" sz="1600" b="1" i="1" kern="0" dirty="0" smtClean="0">
                  <a:solidFill>
                    <a:srgbClr val="595959"/>
                  </a:solidFill>
                  <a:latin typeface="+mn-lt"/>
                  <a:ea typeface="Times New Roman"/>
                  <a:cs typeface="+mn-cs"/>
                </a:rPr>
                <a:t> </a:t>
              </a:r>
              <a:r>
                <a:rPr lang="fr-FR" sz="1600" b="1" i="1" kern="0" dirty="0" smtClean="0">
                  <a:solidFill>
                    <a:srgbClr val="595959"/>
                  </a:solidFill>
                  <a:latin typeface="+mn-lt"/>
                  <a:ea typeface="Times New Roman"/>
                  <a:cs typeface="+mn-cs"/>
                </a:rPr>
                <a:t>et l’</a:t>
              </a:r>
              <a:r>
                <a:rPr lang="fr-FR" sz="1600" b="1" i="1" kern="0" dirty="0" err="1" smtClean="0">
                  <a:solidFill>
                    <a:srgbClr val="595959"/>
                  </a:solidFill>
                  <a:latin typeface="+mn-lt"/>
                  <a:ea typeface="Times New Roman"/>
                  <a:cs typeface="+mn-cs"/>
                </a:rPr>
                <a:t>Éau</a:t>
              </a:r>
              <a:r>
                <a:rPr lang="en-GB" sz="1600" b="1" i="1" kern="0" dirty="0" smtClean="0">
                  <a:solidFill>
                    <a:srgbClr val="595959"/>
                  </a:solidFill>
                  <a:latin typeface="+mn-lt"/>
                  <a:ea typeface="Times New Roman"/>
                  <a:cs typeface="+mn-cs"/>
                </a:rPr>
                <a:t>)</a:t>
              </a:r>
              <a:endParaRPr lang="en-GB" sz="1600" b="1" i="1" kern="0" dirty="0">
                <a:solidFill>
                  <a:srgbClr val="595959"/>
                </a:solidFill>
                <a:latin typeface="+mn-lt"/>
                <a:ea typeface="Times New Roman"/>
                <a:cs typeface="+mn-cs"/>
              </a:endParaRPr>
            </a:p>
            <a:p>
              <a:pPr fontAlgn="auto">
                <a:spcBef>
                  <a:spcPts val="0"/>
                </a:spcBef>
                <a:spcAft>
                  <a:spcPts val="1200"/>
                </a:spcAft>
                <a:defRPr/>
              </a:pPr>
              <a:r>
                <a:rPr lang="en-GB" sz="1600" b="1" i="1" kern="0" dirty="0" smtClean="0">
                  <a:solidFill>
                    <a:srgbClr val="595959"/>
                  </a:solidFill>
                  <a:latin typeface="+mn-lt"/>
                  <a:ea typeface="Times New Roman"/>
                  <a:cs typeface="+mn-cs"/>
                </a:rPr>
                <a:t>Provides a </a:t>
              </a:r>
              <a:r>
                <a:rPr lang="en-GB" sz="1600" b="1" i="1" kern="0" dirty="0">
                  <a:solidFill>
                    <a:srgbClr val="595959"/>
                  </a:solidFill>
                  <a:latin typeface="+mn-lt"/>
                  <a:ea typeface="Times New Roman"/>
                  <a:cs typeface="+mn-cs"/>
                </a:rPr>
                <a:t>foundation of generic meteorological concepts, phenomena and entities upon which domain- industry- or community-specific Application Schema can be </a:t>
              </a:r>
              <a:r>
                <a:rPr lang="en-GB" sz="1600" b="1" i="1" kern="0" dirty="0" smtClean="0">
                  <a:solidFill>
                    <a:srgbClr val="595959"/>
                  </a:solidFill>
                  <a:latin typeface="+mn-lt"/>
                  <a:ea typeface="Times New Roman"/>
                  <a:cs typeface="+mn-cs"/>
                </a:rPr>
                <a:t>built: </a:t>
              </a:r>
            </a:p>
            <a:p>
              <a:pPr fontAlgn="auto">
                <a:spcBef>
                  <a:spcPts val="0"/>
                </a:spcBef>
                <a:spcAft>
                  <a:spcPts val="200"/>
                </a:spcAft>
                <a:buFont typeface="Arial" pitchFamily="34" charset="0"/>
                <a:buChar char="•"/>
                <a:defRPr/>
              </a:pPr>
              <a:r>
                <a:rPr lang="en-GB" sz="1600" b="1" i="1" kern="0" dirty="0" smtClean="0">
                  <a:solidFill>
                    <a:srgbClr val="595959"/>
                  </a:solidFill>
                  <a:latin typeface="+mn-lt"/>
                  <a:ea typeface="Times New Roman"/>
                  <a:cs typeface="+mn-cs"/>
                </a:rPr>
                <a:t> specialised observation classes</a:t>
              </a:r>
            </a:p>
            <a:p>
              <a:pPr fontAlgn="auto">
                <a:spcBef>
                  <a:spcPts val="0"/>
                </a:spcBef>
                <a:spcAft>
                  <a:spcPts val="200"/>
                </a:spcAft>
                <a:buFont typeface="Arial" pitchFamily="34" charset="0"/>
                <a:buChar char="•"/>
                <a:defRPr/>
              </a:pPr>
              <a:r>
                <a:rPr lang="en-GB" sz="1600" b="1" i="1" kern="0" dirty="0" smtClean="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simple observation procedure</a:t>
              </a:r>
            </a:p>
            <a:p>
              <a:pPr fontAlgn="auto">
                <a:spcBef>
                  <a:spcPts val="0"/>
                </a:spcBef>
                <a:spcAft>
                  <a:spcPts val="200"/>
                </a:spcAft>
                <a:buFont typeface="Arial" pitchFamily="34" charset="0"/>
                <a:buChar char="•"/>
                <a:defRPr/>
              </a:pPr>
              <a:r>
                <a:rPr lang="en-GB" sz="1600" b="1" i="1" kern="0" dirty="0" smtClean="0">
                  <a:solidFill>
                    <a:srgbClr val="595959"/>
                  </a:solidFill>
                  <a:latin typeface="+mn-lt"/>
                  <a:ea typeface="Times New Roman"/>
                  <a:cs typeface="+mn-cs"/>
                </a:rPr>
                <a:t>meteorological features (e.g. volcano, </a:t>
              </a:r>
              <a:r>
                <a:rPr lang="en-GB" sz="1600" b="1" i="1" kern="0" dirty="0" smtClean="0">
                  <a:solidFill>
                    <a:schemeClr val="bg1"/>
                  </a:solidFill>
                  <a:latin typeface="+mn-lt"/>
                  <a:ea typeface="Times New Roman"/>
                  <a:cs typeface="+mn-cs"/>
                </a:rPr>
                <a:t>..</a:t>
              </a:r>
              <a:r>
                <a:rPr lang="en-GB" sz="1600" b="1" i="1" kern="0" dirty="0" smtClean="0">
                  <a:solidFill>
                    <a:srgbClr val="595959"/>
                  </a:solidFill>
                  <a:latin typeface="+mn-lt"/>
                  <a:ea typeface="Times New Roman"/>
                  <a:cs typeface="+mn-cs"/>
                </a:rPr>
                <a:t>tropical cyclone)</a:t>
              </a:r>
            </a:p>
            <a:p>
              <a:pPr fontAlgn="auto">
                <a:spcBef>
                  <a:spcPts val="0"/>
                </a:spcBef>
                <a:spcAft>
                  <a:spcPts val="1200"/>
                </a:spcAft>
                <a:buFont typeface="Arial" pitchFamily="34" charset="0"/>
                <a:buChar char="•"/>
                <a:defRPr/>
              </a:pPr>
              <a:r>
                <a:rPr lang="en-GB" sz="1600" b="1" i="1" kern="0" dirty="0" smtClean="0">
                  <a:solidFill>
                    <a:srgbClr val="595959"/>
                  </a:solidFill>
                  <a:latin typeface="+mn-lt"/>
                  <a:ea typeface="Times New Roman"/>
                  <a:cs typeface="+mn-cs"/>
                </a:rPr>
                <a:t> </a:t>
              </a:r>
              <a:r>
                <a:rPr lang="en-GB" sz="1600" b="1" i="1" kern="0" dirty="0" smtClean="0">
                  <a:solidFill>
                    <a:srgbClr val="595959"/>
                  </a:solidFill>
                  <a:latin typeface="+mn-lt"/>
                  <a:ea typeface="Times New Roman"/>
                  <a:cs typeface="+mn-cs"/>
                </a:rPr>
                <a:t>plus “miscellaneous” stuff</a:t>
              </a:r>
              <a:endParaRPr lang="en-GB" sz="1600" b="1" i="1" kern="0" dirty="0">
                <a:solidFill>
                  <a:srgbClr val="595959"/>
                </a:solidFill>
                <a:latin typeface="+mn-lt"/>
                <a:ea typeface="Times New Roman"/>
                <a:cs typeface="+mn-cs"/>
              </a:endParaRPr>
            </a:p>
            <a:p>
              <a:pPr fontAlgn="auto">
                <a:spcBef>
                  <a:spcPts val="0"/>
                </a:spcBef>
                <a:spcAft>
                  <a:spcPts val="1200"/>
                </a:spcAft>
                <a:defRPr/>
              </a:pPr>
              <a:r>
                <a:rPr lang="en-GB" sz="1600" b="1" i="1" kern="0" dirty="0" smtClean="0">
                  <a:solidFill>
                    <a:srgbClr val="595959"/>
                  </a:solidFill>
                  <a:latin typeface="+mn-lt"/>
                  <a:ea typeface="Times New Roman"/>
                  <a:cs typeface="+mn-cs"/>
                </a:rPr>
                <a:t>Intended </a:t>
              </a:r>
              <a:r>
                <a:rPr lang="en-GB" sz="1600" b="1" i="1" kern="0" dirty="0">
                  <a:solidFill>
                    <a:srgbClr val="595959"/>
                  </a:solidFill>
                  <a:latin typeface="+mn-lt"/>
                  <a:ea typeface="Times New Roman"/>
                  <a:cs typeface="+mn-cs"/>
                </a:rPr>
                <a:t>to complement existing </a:t>
              </a:r>
              <a:r>
                <a:rPr lang="en-GB" sz="1600" b="1" i="1" kern="0" dirty="0" smtClean="0">
                  <a:solidFill>
                    <a:srgbClr val="595959"/>
                  </a:solidFill>
                  <a:latin typeface="+mn-lt"/>
                  <a:ea typeface="Times New Roman"/>
                  <a:cs typeface="+mn-cs"/>
                </a:rPr>
                <a:t>WMO Table-Driven Code Forms</a:t>
              </a:r>
              <a:endParaRPr lang="en-GB" sz="1600" b="1" i="1" kern="0" dirty="0">
                <a:solidFill>
                  <a:srgbClr val="595959"/>
                </a:solidFill>
                <a:latin typeface="+mn-lt"/>
                <a:ea typeface="Times New Roman"/>
                <a:cs typeface="+mn-cs"/>
              </a:endParaRPr>
            </a:p>
          </p:txBody>
        </p:sp>
      </p:grpSp>
      <p:grpSp>
        <p:nvGrpSpPr>
          <p:cNvPr id="84" name="Group 83"/>
          <p:cNvGrpSpPr/>
          <p:nvPr/>
        </p:nvGrpSpPr>
        <p:grpSpPr>
          <a:xfrm>
            <a:off x="502920" y="1630406"/>
            <a:ext cx="4073325" cy="4740012"/>
            <a:chOff x="502920" y="1630406"/>
            <a:chExt cx="4073325" cy="4740012"/>
          </a:xfrm>
        </p:grpSpPr>
        <p:sp>
          <p:nvSpPr>
            <p:cNvPr id="74" name="Rectangle 73"/>
            <p:cNvSpPr/>
            <p:nvPr/>
          </p:nvSpPr>
          <p:spPr bwMode="auto">
            <a:xfrm>
              <a:off x="502921" y="1650104"/>
              <a:ext cx="4073324" cy="4720314"/>
            </a:xfrm>
            <a:prstGeom prst="rect">
              <a:avLst/>
            </a:prstGeom>
            <a:noFill/>
            <a:ln w="1905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GB"/>
            </a:p>
          </p:txBody>
        </p:sp>
        <p:sp>
          <p:nvSpPr>
            <p:cNvPr id="82" name="Rectangle 81"/>
            <p:cNvSpPr/>
            <p:nvPr/>
          </p:nvSpPr>
          <p:spPr>
            <a:xfrm>
              <a:off x="502920" y="1630406"/>
              <a:ext cx="3912300" cy="4678204"/>
            </a:xfrm>
            <a:prstGeom prst="rect">
              <a:avLst/>
            </a:prstGeom>
          </p:spPr>
          <p:txBody>
            <a:bodyPr wrap="square">
              <a:spAutoFit/>
            </a:bodyPr>
            <a:lstStyle/>
            <a:p>
              <a:pPr algn="r" fontAlgn="auto">
                <a:spcBef>
                  <a:spcPts val="0"/>
                </a:spcBef>
                <a:spcAft>
                  <a:spcPts val="1200"/>
                </a:spcAft>
              </a:pPr>
              <a:endParaRPr lang="en-GB" sz="1200" b="1" i="1" kern="0" dirty="0" smtClean="0">
                <a:solidFill>
                  <a:srgbClr val="595959"/>
                </a:solidFill>
                <a:latin typeface="+mn-lt"/>
                <a:ea typeface="Times New Roman"/>
                <a:cs typeface="+mn-cs"/>
              </a:endParaRPr>
            </a:p>
            <a:p>
              <a:pPr algn="r" fontAlgn="auto">
                <a:spcBef>
                  <a:spcPts val="0"/>
                </a:spcBef>
                <a:spcAft>
                  <a:spcPts val="1200"/>
                </a:spcAft>
              </a:pPr>
              <a:r>
                <a:rPr lang="en-GB" b="1" i="1" kern="0" dirty="0" smtClean="0">
                  <a:solidFill>
                    <a:srgbClr val="595959"/>
                  </a:solidFill>
                  <a:latin typeface="+mn-lt"/>
                  <a:ea typeface="Times New Roman"/>
                  <a:cs typeface="+mn-cs"/>
                </a:rPr>
                <a:t>OPM</a:t>
              </a:r>
              <a:r>
                <a:rPr lang="en-GB" sz="1600" b="1" i="1" kern="0" dirty="0" smtClean="0">
                  <a:solidFill>
                    <a:schemeClr val="bg1"/>
                  </a:solidFill>
                  <a:latin typeface="+mn-lt"/>
                  <a:ea typeface="Times New Roman"/>
                  <a:cs typeface="+mn-cs"/>
                </a:rPr>
                <a:t>………………..</a:t>
              </a:r>
            </a:p>
            <a:p>
              <a:pPr algn="r" fontAlgn="auto">
                <a:spcBef>
                  <a:spcPts val="0"/>
                </a:spcBef>
                <a:spcAft>
                  <a:spcPts val="1200"/>
                </a:spcAft>
              </a:pPr>
              <a:r>
                <a:rPr lang="en-GB" sz="1600" b="1" i="1" kern="0" dirty="0" smtClean="0">
                  <a:solidFill>
                    <a:srgbClr val="595959"/>
                  </a:solidFill>
                  <a:latin typeface="+mn-lt"/>
                  <a:ea typeface="Times New Roman"/>
                  <a:cs typeface="+mn-cs"/>
                </a:rPr>
                <a:t>Observable </a:t>
              </a:r>
              <a:r>
                <a:rPr lang="en-GB" sz="1600" b="1" i="1" kern="0" dirty="0" smtClean="0">
                  <a:solidFill>
                    <a:srgbClr val="595959"/>
                  </a:solidFill>
                  <a:latin typeface="+mn-lt"/>
                  <a:ea typeface="Times New Roman"/>
                  <a:cs typeface="+mn-cs"/>
                </a:rPr>
                <a:t>Property </a:t>
              </a:r>
              <a:r>
                <a:rPr lang="en-GB" sz="1600" b="1" i="1" kern="0" dirty="0" smtClean="0">
                  <a:solidFill>
                    <a:srgbClr val="595959"/>
                  </a:solidFill>
                  <a:latin typeface="+mn-lt"/>
                  <a:ea typeface="Times New Roman"/>
                  <a:cs typeface="+mn-cs"/>
                </a:rPr>
                <a:t>Model</a:t>
              </a:r>
              <a:r>
                <a:rPr lang="en-GB" sz="1600" b="1" i="1" kern="0" dirty="0" smtClean="0">
                  <a:solidFill>
                    <a:schemeClr val="bg1"/>
                  </a:solidFill>
                  <a:ea typeface="Times New Roman"/>
                </a:rPr>
                <a:t>………………..</a:t>
              </a:r>
              <a:endParaRPr lang="en-GB" sz="1600" b="1" i="1" kern="0" dirty="0" smtClean="0">
                <a:solidFill>
                  <a:srgbClr val="595959"/>
                </a:solidFill>
                <a:latin typeface="+mn-lt"/>
                <a:ea typeface="Times New Roman"/>
                <a:cs typeface="+mn-cs"/>
              </a:endParaRPr>
            </a:p>
            <a:p>
              <a:pPr algn="r" fontAlgn="auto">
                <a:spcBef>
                  <a:spcPts val="0"/>
                </a:spcBef>
                <a:spcAft>
                  <a:spcPts val="1200"/>
                </a:spcAft>
              </a:pPr>
              <a:endParaRPr lang="en-GB" sz="200" b="1" i="1" kern="0" dirty="0" smtClean="0">
                <a:solidFill>
                  <a:srgbClr val="595959"/>
                </a:solidFill>
                <a:latin typeface="+mn-lt"/>
                <a:ea typeface="Times New Roman"/>
                <a:cs typeface="+mn-cs"/>
              </a:endParaRPr>
            </a:p>
            <a:p>
              <a:pPr algn="r" fontAlgn="auto">
                <a:spcBef>
                  <a:spcPts val="0"/>
                </a:spcBef>
                <a:spcAft>
                  <a:spcPts val="1200"/>
                </a:spcAft>
              </a:pPr>
              <a:r>
                <a:rPr lang="en-GB" sz="1600" b="1" i="1" kern="0" dirty="0" smtClean="0">
                  <a:solidFill>
                    <a:srgbClr val="595959"/>
                  </a:solidFill>
                  <a:latin typeface="+mn-lt"/>
                  <a:ea typeface="Times New Roman"/>
                  <a:cs typeface="+mn-cs"/>
                </a:rPr>
                <a:t>Enables one to describe how abstract physical quantities are qualified or constrained (e.g. explicitly state the averaging period for wind-speed, or the height of measurement above local ground for a screen temperature) </a:t>
              </a:r>
              <a:endParaRPr lang="en-GB" sz="1600" b="1" i="1" kern="0" dirty="0" smtClean="0">
                <a:solidFill>
                  <a:srgbClr val="595959"/>
                </a:solidFill>
                <a:latin typeface="+mn-lt"/>
                <a:ea typeface="Times New Roman"/>
                <a:cs typeface="+mn-cs"/>
              </a:endParaRPr>
            </a:p>
            <a:p>
              <a:pPr algn="r" fontAlgn="auto">
                <a:spcBef>
                  <a:spcPts val="0"/>
                </a:spcBef>
                <a:spcAft>
                  <a:spcPts val="1200"/>
                </a:spcAft>
              </a:pPr>
              <a:r>
                <a:rPr lang="en-GB" sz="1600" b="1" i="1" kern="0" dirty="0" smtClean="0">
                  <a:solidFill>
                    <a:srgbClr val="595959"/>
                  </a:solidFill>
                  <a:latin typeface="+mn-lt"/>
                  <a:ea typeface="Times New Roman"/>
                  <a:cs typeface="+mn-cs"/>
                </a:rPr>
                <a:t>Developed within </a:t>
              </a:r>
              <a:r>
                <a:rPr lang="en-GB" sz="1600" b="1" i="1" kern="0" dirty="0">
                  <a:solidFill>
                    <a:srgbClr val="595959"/>
                  </a:solidFill>
                  <a:latin typeface="+mn-lt"/>
                  <a:ea typeface="Times New Roman"/>
                  <a:cs typeface="+mn-cs"/>
                </a:rPr>
                <a:t>the OGC </a:t>
              </a:r>
              <a:r>
                <a:rPr lang="en-GB" sz="1600" b="1" i="1" kern="0" dirty="0" smtClean="0">
                  <a:solidFill>
                    <a:srgbClr val="595959"/>
                  </a:solidFill>
                  <a:latin typeface="+mn-lt"/>
                  <a:ea typeface="Times New Roman"/>
                  <a:cs typeface="+mn-cs"/>
                </a:rPr>
                <a:t>‘Sensor Web Enablement’ Standards Working Group </a:t>
              </a:r>
              <a:r>
                <a:rPr lang="en-GB" sz="1600" b="1" i="1" kern="0" dirty="0">
                  <a:solidFill>
                    <a:srgbClr val="595959"/>
                  </a:solidFill>
                  <a:latin typeface="+mn-lt"/>
                  <a:ea typeface="Times New Roman"/>
                  <a:cs typeface="+mn-cs"/>
                </a:rPr>
                <a:t>&amp; INSPIRE </a:t>
              </a:r>
              <a:r>
                <a:rPr lang="en-GB" sz="1600" b="1" i="1" kern="0" dirty="0" smtClean="0">
                  <a:solidFill>
                    <a:srgbClr val="595959"/>
                  </a:solidFill>
                  <a:latin typeface="+mn-lt"/>
                  <a:ea typeface="Times New Roman"/>
                  <a:cs typeface="+mn-cs"/>
                </a:rPr>
                <a:t>Thematic Working Group</a:t>
              </a:r>
            </a:p>
            <a:p>
              <a:pPr algn="r" fontAlgn="auto">
                <a:spcBef>
                  <a:spcPts val="0"/>
                </a:spcBef>
                <a:spcAft>
                  <a:spcPts val="1200"/>
                </a:spcAft>
              </a:pPr>
              <a:r>
                <a:rPr lang="en-GB" sz="1600" b="1" i="1" kern="0" dirty="0" smtClean="0">
                  <a:solidFill>
                    <a:srgbClr val="595959"/>
                  </a:solidFill>
                  <a:latin typeface="+mn-lt"/>
                  <a:ea typeface="Times New Roman"/>
                  <a:cs typeface="+mn-cs"/>
                </a:rPr>
                <a:t>Tentative agreement with OGC that a stable version of OPM is managed under the governance of WMO</a:t>
              </a:r>
              <a:endParaRPr lang="en-GB" sz="1600" b="1" i="1" kern="0" dirty="0">
                <a:solidFill>
                  <a:srgbClr val="595959"/>
                </a:solidFill>
                <a:latin typeface="+mn-lt"/>
                <a:ea typeface="Times New Roman"/>
                <a:cs typeface="+mn-cs"/>
              </a:endParaRPr>
            </a:p>
          </p:txBody>
        </p:sp>
        <p:grpSp>
          <p:nvGrpSpPr>
            <p:cNvPr id="12" name="Group 73"/>
            <p:cNvGrpSpPr/>
            <p:nvPr/>
          </p:nvGrpSpPr>
          <p:grpSpPr>
            <a:xfrm>
              <a:off x="3536890" y="1820945"/>
              <a:ext cx="911648" cy="941569"/>
              <a:chOff x="1365986" y="3484152"/>
              <a:chExt cx="911648" cy="941569"/>
            </a:xfrm>
          </p:grpSpPr>
          <p:sp>
            <p:nvSpPr>
              <p:cNvPr id="75" name="Rectangle 74"/>
              <p:cNvSpPr/>
              <p:nvPr/>
            </p:nvSpPr>
            <p:spPr bwMode="auto">
              <a:xfrm>
                <a:off x="1387673" y="3509582"/>
                <a:ext cx="862666" cy="90456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lstStyle/>
              <a:p>
                <a:pPr algn="r" fontAlgn="auto">
                  <a:spcBef>
                    <a:spcPts val="0"/>
                  </a:spcBef>
                  <a:spcAft>
                    <a:spcPts val="0"/>
                  </a:spcAft>
                  <a:defRPr/>
                </a:pPr>
                <a:endParaRPr lang="en-GB" sz="1600" b="1" i="1" kern="0" dirty="0">
                  <a:solidFill>
                    <a:sysClr val="windowText" lastClr="000000"/>
                  </a:solidFill>
                  <a:latin typeface="Calibri"/>
                  <a:cs typeface="+mn-cs"/>
                </a:endParaRPr>
              </a:p>
            </p:txBody>
          </p:sp>
          <p:pic>
            <p:nvPicPr>
              <p:cNvPr id="76" name="Picture 3"/>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496698" y="3484152"/>
                <a:ext cx="644616" cy="73811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77" name="Rectangle 76"/>
              <p:cNvSpPr/>
              <p:nvPr/>
            </p:nvSpPr>
            <p:spPr>
              <a:xfrm>
                <a:off x="1365986" y="4087167"/>
                <a:ext cx="911648" cy="338554"/>
              </a:xfrm>
              <a:prstGeom prst="rect">
                <a:avLst/>
              </a:prstGeom>
            </p:spPr>
            <p:txBody>
              <a:bodyPr wrap="square">
                <a:spAutoFit/>
              </a:bodyPr>
              <a:lstStyle/>
              <a:p>
                <a:pPr algn="ctr" fontAlgn="auto">
                  <a:spcBef>
                    <a:spcPts val="0"/>
                  </a:spcBef>
                  <a:spcAft>
                    <a:spcPts val="1200"/>
                  </a:spcAft>
                  <a:defRPr/>
                </a:pPr>
                <a:r>
                  <a:rPr lang="en-GB" sz="1600" b="1" i="1" kern="0" dirty="0" smtClean="0">
                    <a:latin typeface="+mn-lt"/>
                    <a:ea typeface="Times New Roman"/>
                    <a:cs typeface="+mn-cs"/>
                  </a:rPr>
                  <a:t>OPM</a:t>
                </a:r>
                <a:endParaRPr lang="en-GB" sz="1600" b="1" i="1" kern="0" dirty="0">
                  <a:latin typeface="+mn-lt"/>
                  <a:ea typeface="Times New Roman"/>
                  <a:cs typeface="+mn-cs"/>
                </a:endParaRPr>
              </a:p>
            </p:txBody>
          </p:sp>
        </p:grpSp>
      </p:grpSp>
      <p:sp>
        <p:nvSpPr>
          <p:cNvPr id="85" name="Rectangle 84"/>
          <p:cNvSpPr/>
          <p:nvPr/>
        </p:nvSpPr>
        <p:spPr>
          <a:xfrm>
            <a:off x="4797234" y="1262088"/>
            <a:ext cx="3874326" cy="338554"/>
          </a:xfrm>
          <a:prstGeom prst="rect">
            <a:avLst/>
          </a:prstGeom>
        </p:spPr>
        <p:txBody>
          <a:bodyPr wrap="square">
            <a:spAutoFit/>
          </a:bodyPr>
          <a:lstStyle/>
          <a:p>
            <a:pPr fontAlgn="auto">
              <a:spcBef>
                <a:spcPts val="0"/>
              </a:spcBef>
              <a:spcAft>
                <a:spcPts val="1200"/>
              </a:spcAft>
              <a:defRPr/>
            </a:pPr>
            <a:r>
              <a:rPr lang="en-GB" sz="1600" b="1" i="1" kern="0" dirty="0" smtClean="0">
                <a:solidFill>
                  <a:srgbClr val="C00000"/>
                </a:solidFill>
                <a:latin typeface="+mn-lt"/>
                <a:ea typeface="Times New Roman"/>
                <a:cs typeface="+mn-cs"/>
              </a:rPr>
              <a:t>«http://def.wmo.int/2013/metce»</a:t>
            </a:r>
            <a:endParaRPr lang="en-GB" sz="1600" b="1" i="1" kern="0" dirty="0" smtClean="0">
              <a:solidFill>
                <a:srgbClr val="C00000"/>
              </a:solidFill>
              <a:latin typeface="+mn-lt"/>
              <a:ea typeface="Times New Roman"/>
              <a:cs typeface="+mn-cs"/>
            </a:endParaRPr>
          </a:p>
        </p:txBody>
      </p:sp>
      <p:sp>
        <p:nvSpPr>
          <p:cNvPr id="90" name="Rectangle 89"/>
          <p:cNvSpPr/>
          <p:nvPr/>
        </p:nvSpPr>
        <p:spPr>
          <a:xfrm>
            <a:off x="606234" y="1262088"/>
            <a:ext cx="3874326" cy="338554"/>
          </a:xfrm>
          <a:prstGeom prst="rect">
            <a:avLst/>
          </a:prstGeom>
        </p:spPr>
        <p:txBody>
          <a:bodyPr wrap="square">
            <a:spAutoFit/>
          </a:bodyPr>
          <a:lstStyle/>
          <a:p>
            <a:pPr algn="r" fontAlgn="auto">
              <a:spcBef>
                <a:spcPts val="0"/>
              </a:spcBef>
              <a:spcAft>
                <a:spcPts val="1200"/>
              </a:spcAft>
              <a:defRPr/>
            </a:pPr>
            <a:r>
              <a:rPr lang="en-GB" sz="1600" b="1" i="1" kern="0" dirty="0" smtClean="0">
                <a:solidFill>
                  <a:srgbClr val="C00000"/>
                </a:solidFill>
                <a:latin typeface="+mn-lt"/>
                <a:ea typeface="Times New Roman"/>
                <a:cs typeface="+mn-cs"/>
              </a:rPr>
              <a:t>«http://def.wmo.int/2013/opm»</a:t>
            </a:r>
            <a:endParaRPr lang="en-GB" sz="1600" b="1" i="1" kern="0" dirty="0" smtClean="0">
              <a:solidFill>
                <a:srgbClr val="C00000"/>
              </a:solidFill>
              <a:latin typeface="+mn-lt"/>
              <a:ea typeface="Times New Roman"/>
              <a:cs typeface="+mn-cs"/>
            </a:endParaRPr>
          </a:p>
        </p:txBody>
      </p:sp>
      <p:sp>
        <p:nvSpPr>
          <p:cNvPr id="94" name="Rectangle 93"/>
          <p:cNvSpPr/>
          <p:nvPr/>
        </p:nvSpPr>
        <p:spPr>
          <a:xfrm rot="400743">
            <a:off x="6544636" y="123823"/>
            <a:ext cx="2609690"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RC2 change!</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99" name="Rectangle 98"/>
          <p:cNvSpPr/>
          <p:nvPr/>
        </p:nvSpPr>
        <p:spPr>
          <a:xfrm>
            <a:off x="4891339" y="4579912"/>
            <a:ext cx="2832827" cy="338554"/>
          </a:xfrm>
          <a:prstGeom prst="rect">
            <a:avLst/>
          </a:prstGeom>
          <a:solidFill>
            <a:schemeClr val="bg1"/>
          </a:solidFill>
        </p:spPr>
        <p:txBody>
          <a:bodyPr wrap="none">
            <a:spAutoFit/>
          </a:bodyPr>
          <a:lstStyle/>
          <a:p>
            <a:pPr>
              <a:buFont typeface="Arial" pitchFamily="34" charset="0"/>
              <a:buChar char="•"/>
            </a:pPr>
            <a:r>
              <a:rPr lang="en-GB" sz="1600" b="1" i="1" kern="0" dirty="0" smtClean="0">
                <a:solidFill>
                  <a:srgbClr val="C00000"/>
                </a:solidFill>
                <a:ea typeface="Times New Roman"/>
              </a:rPr>
              <a:t> simple </a:t>
            </a:r>
            <a:r>
              <a:rPr lang="en-GB" sz="1600" b="1" i="1" kern="0" dirty="0" smtClean="0">
                <a:solidFill>
                  <a:srgbClr val="C00000"/>
                </a:solidFill>
                <a:ea typeface="Times New Roman"/>
              </a:rPr>
              <a:t>observation procedure</a:t>
            </a:r>
            <a:endParaRPr lang="en-GB" sz="1600" dirty="0">
              <a:solidFill>
                <a:srgbClr val="C00000"/>
              </a:solidFill>
            </a:endParaRPr>
          </a:p>
        </p:txBody>
      </p:sp>
      <p:sp>
        <p:nvSpPr>
          <p:cNvPr id="103" name="Rectangle 102"/>
          <p:cNvSpPr/>
          <p:nvPr/>
        </p:nvSpPr>
        <p:spPr>
          <a:xfrm rot="400743">
            <a:off x="8528718" y="4520685"/>
            <a:ext cx="420308"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 xmlns:p14="http://schemas.microsoft.com/office/powerpoint/2010/main" val="2537915177"/>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fade">
                                      <p:cBhvr>
                                        <p:cTn id="7" dur="500"/>
                                        <p:tgtEl>
                                          <p:spTgt spid="8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4"/>
                                        </p:tgtEl>
                                        <p:attrNameLst>
                                          <p:attrName>style.visibility</p:attrName>
                                        </p:attrNameLst>
                                      </p:cBhvr>
                                      <p:to>
                                        <p:strVal val="visible"/>
                                      </p:to>
                                    </p:set>
                                    <p:animEffect transition="in" filter="fade">
                                      <p:cBhvr>
                                        <p:cTn id="12" dur="500"/>
                                        <p:tgtEl>
                                          <p:spTgt spid="9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90"/>
                                        </p:tgtEl>
                                        <p:attrNameLst>
                                          <p:attrName>style.visibility</p:attrName>
                                        </p:attrNameLst>
                                      </p:cBhvr>
                                      <p:to>
                                        <p:strVal val="visible"/>
                                      </p:to>
                                    </p:set>
                                    <p:animEffect transition="in" filter="fade">
                                      <p:cBhvr>
                                        <p:cTn id="15" dur="500"/>
                                        <p:tgtEl>
                                          <p:spTgt spid="9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5"/>
                                        </p:tgtEl>
                                        <p:attrNameLst>
                                          <p:attrName>style.visibility</p:attrName>
                                        </p:attrNameLst>
                                      </p:cBhvr>
                                      <p:to>
                                        <p:strVal val="visible"/>
                                      </p:to>
                                    </p:set>
                                    <p:animEffect transition="in" filter="fade">
                                      <p:cBhvr>
                                        <p:cTn id="18" dur="500"/>
                                        <p:tgtEl>
                                          <p:spTgt spid="85"/>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9"/>
                                        </p:tgtEl>
                                        <p:attrNameLst>
                                          <p:attrName>style.visibility</p:attrName>
                                        </p:attrNameLst>
                                      </p:cBhvr>
                                      <p:to>
                                        <p:strVal val="visible"/>
                                      </p:to>
                                    </p:set>
                                    <p:animEffect transition="in" filter="fade">
                                      <p:cBhvr>
                                        <p:cTn id="21" dur="500"/>
                                        <p:tgtEl>
                                          <p:spTgt spid="9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3"/>
                                        </p:tgtEl>
                                        <p:attrNameLst>
                                          <p:attrName>style.visibility</p:attrName>
                                        </p:attrNameLst>
                                      </p:cBhvr>
                                      <p:to>
                                        <p:strVal val="visible"/>
                                      </p:to>
                                    </p:set>
                                    <p:animEffect transition="in" filter="fade">
                                      <p:cBhvr>
                                        <p:cTn id="24"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90" grpId="0"/>
      <p:bldP spid="94" grpId="0"/>
      <p:bldP spid="99" grpId="0" animBg="1"/>
      <p:bldP spid="10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8</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METCE: specialisations of </a:t>
            </a:r>
            <a:r>
              <a:rPr lang="en-GB" sz="2800" dirty="0" err="1" smtClean="0">
                <a:solidFill>
                  <a:srgbClr val="000000"/>
                </a:solidFill>
                <a:latin typeface="Arial" pitchFamily="34" charset="0"/>
                <a:ea typeface="ＭＳ Ｐゴシック" pitchFamily="34" charset="-128"/>
              </a:rPr>
              <a:t>OM_Observation</a:t>
            </a:r>
            <a:endParaRPr lang="en-GB" sz="2800" dirty="0">
              <a:solidFill>
                <a:srgbClr val="000000"/>
              </a:solidFill>
              <a:latin typeface="Arial" pitchFamily="34" charset="0"/>
              <a:ea typeface="ＭＳ Ｐゴシック" pitchFamily="34" charset="-128"/>
            </a:endParaRPr>
          </a:p>
        </p:txBody>
      </p:sp>
      <p:grpSp>
        <p:nvGrpSpPr>
          <p:cNvPr id="4" name="Group 3"/>
          <p:cNvGrpSpPr/>
          <p:nvPr/>
        </p:nvGrpSpPr>
        <p:grpSpPr>
          <a:xfrm>
            <a:off x="398865" y="1790925"/>
            <a:ext cx="1764435" cy="699965"/>
            <a:chOff x="3699038" y="2224419"/>
            <a:chExt cx="1568997" cy="699965"/>
          </a:xfrm>
        </p:grpSpPr>
        <p:sp>
          <p:nvSpPr>
            <p:cNvPr id="5" name="Rectangle 4"/>
            <p:cNvSpPr/>
            <p:nvPr/>
          </p:nvSpPr>
          <p:spPr bwMode="auto">
            <a:xfrm>
              <a:off x="3699038" y="2224419"/>
              <a:ext cx="1568997" cy="69996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6" name="Rectangle 5"/>
            <p:cNvSpPr/>
            <p:nvPr/>
          </p:nvSpPr>
          <p:spPr bwMode="auto">
            <a:xfrm>
              <a:off x="3699039" y="2677028"/>
              <a:ext cx="1568996" cy="24735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4" name="TextBox 13"/>
          <p:cNvSpPr txBox="1"/>
          <p:nvPr/>
        </p:nvSpPr>
        <p:spPr bwMode="auto">
          <a:xfrm>
            <a:off x="398867" y="249088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7" name="Group 14"/>
          <p:cNvGrpSpPr/>
          <p:nvPr/>
        </p:nvGrpSpPr>
        <p:grpSpPr>
          <a:xfrm>
            <a:off x="1533925" y="2490890"/>
            <a:ext cx="944596" cy="1031866"/>
            <a:chOff x="1533925" y="1462190"/>
            <a:chExt cx="944596" cy="1031866"/>
          </a:xfrm>
        </p:grpSpPr>
        <p:cxnSp>
          <p:nvCxnSpPr>
            <p:cNvPr id="16" name="Straight Arrow Connector 16"/>
            <p:cNvCxnSpPr>
              <a:cxnSpLocks noChangeShapeType="1"/>
              <a:endCxn id="21" idx="0"/>
            </p:cNvCxnSpPr>
            <p:nvPr/>
          </p:nvCxnSpPr>
          <p:spPr bwMode="auto">
            <a:xfrm>
              <a:off x="1975034" y="1462190"/>
              <a:ext cx="0" cy="304259"/>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17" name="TextBox 16"/>
            <p:cNvSpPr txBox="1"/>
            <p:nvPr/>
          </p:nvSpPr>
          <p:spPr bwMode="auto">
            <a:xfrm>
              <a:off x="1966842" y="1569237"/>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10" name="Group 17"/>
            <p:cNvGrpSpPr/>
            <p:nvPr/>
          </p:nvGrpSpPr>
          <p:grpSpPr>
            <a:xfrm>
              <a:off x="1533925" y="1766449"/>
              <a:ext cx="882217" cy="727607"/>
              <a:chOff x="2956535" y="223624"/>
              <a:chExt cx="882217" cy="727607"/>
            </a:xfrm>
          </p:grpSpPr>
          <p:grpSp>
            <p:nvGrpSpPr>
              <p:cNvPr id="15" name="Group 18"/>
              <p:cNvGrpSpPr/>
              <p:nvPr/>
            </p:nvGrpSpPr>
            <p:grpSpPr>
              <a:xfrm>
                <a:off x="2956535" y="223624"/>
                <a:ext cx="882217" cy="496775"/>
                <a:chOff x="3699038" y="2224419"/>
                <a:chExt cx="1568997" cy="496775"/>
              </a:xfrm>
            </p:grpSpPr>
            <p:sp>
              <p:nvSpPr>
                <p:cNvPr id="21" name="Rectangle 20"/>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Any</a:t>
                  </a:r>
                  <a:endParaRPr lang="en-GB" sz="1000" kern="0" dirty="0">
                    <a:solidFill>
                      <a:sysClr val="windowText" lastClr="000000"/>
                    </a:solidFill>
                  </a:endParaRPr>
                </a:p>
              </p:txBody>
            </p:sp>
            <p:sp>
              <p:nvSpPr>
                <p:cNvPr id="22" name="Rectangle 21"/>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0" name="TextBox 19"/>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grpSp>
      <p:grpSp>
        <p:nvGrpSpPr>
          <p:cNvPr id="18" name="Group 88"/>
          <p:cNvGrpSpPr/>
          <p:nvPr/>
        </p:nvGrpSpPr>
        <p:grpSpPr>
          <a:xfrm>
            <a:off x="228563" y="999725"/>
            <a:ext cx="8654180" cy="5661079"/>
            <a:chOff x="228563" y="999725"/>
            <a:chExt cx="8654180" cy="5661079"/>
          </a:xfrm>
        </p:grpSpPr>
        <p:grpSp>
          <p:nvGrpSpPr>
            <p:cNvPr id="19" name="Group 6"/>
            <p:cNvGrpSpPr/>
            <p:nvPr/>
          </p:nvGrpSpPr>
          <p:grpSpPr>
            <a:xfrm>
              <a:off x="228563" y="4576992"/>
              <a:ext cx="7530201" cy="1198710"/>
              <a:chOff x="228567" y="4152180"/>
              <a:chExt cx="8678366" cy="1198710"/>
            </a:xfrm>
          </p:grpSpPr>
          <p:sp>
            <p:nvSpPr>
              <p:cNvPr id="8" name="Rectangle 7"/>
              <p:cNvSpPr/>
              <p:nvPr/>
            </p:nvSpPr>
            <p:spPr bwMode="auto">
              <a:xfrm>
                <a:off x="228567" y="4325997"/>
                <a:ext cx="8678366"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9" name="Rectangle 8"/>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sp>
          <p:nvSpPr>
            <p:cNvPr id="66" name="Rectangle 65"/>
            <p:cNvSpPr/>
            <p:nvPr/>
          </p:nvSpPr>
          <p:spPr>
            <a:xfrm>
              <a:off x="1692275" y="999725"/>
              <a:ext cx="7190468" cy="369332"/>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Does the data collected (e.g. the ‘result’) from the Observation event:</a:t>
              </a:r>
            </a:p>
          </p:txBody>
        </p:sp>
        <p:grpSp>
          <p:nvGrpSpPr>
            <p:cNvPr id="24" name="Group 82"/>
            <p:cNvGrpSpPr/>
            <p:nvPr/>
          </p:nvGrpSpPr>
          <p:grpSpPr>
            <a:xfrm>
              <a:off x="7419129" y="5981534"/>
              <a:ext cx="679270" cy="679270"/>
              <a:chOff x="7955279" y="4585586"/>
              <a:chExt cx="679270" cy="679270"/>
            </a:xfrm>
          </p:grpSpPr>
          <p:sp>
            <p:nvSpPr>
              <p:cNvPr id="81" name="Oval 80"/>
              <p:cNvSpPr/>
              <p:nvPr/>
            </p:nvSpPr>
            <p:spPr>
              <a:xfrm>
                <a:off x="7955279" y="4585586"/>
                <a:ext cx="679270" cy="679270"/>
              </a:xfrm>
              <a:prstGeom prst="ellipse">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pPr>
                <a:endParaRPr lang="en-GB" ker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pitchFamily="34" charset="0"/>
                </a:endParaRPr>
              </a:p>
            </p:txBody>
          </p:sp>
          <p:sp>
            <p:nvSpPr>
              <p:cNvPr id="82" name="TextBox 81"/>
              <p:cNvSpPr txBox="1"/>
              <p:nvPr/>
            </p:nvSpPr>
            <p:spPr>
              <a:xfrm>
                <a:off x="8061517" y="4632833"/>
                <a:ext cx="466794" cy="584775"/>
              </a:xfrm>
              <a:prstGeom prst="rect">
                <a:avLst/>
              </a:prstGeom>
              <a:noFill/>
            </p:spPr>
            <p:txBody>
              <a:bodyPr wrap="none" rtlCol="0">
                <a:spAutoFit/>
              </a:bodyPr>
              <a:lstStyle/>
              <a:p>
                <a:r>
                  <a:rPr lang="en-GB" sz="3200" b="1" dirty="0" smtClean="0">
                    <a:solidFill>
                      <a:schemeClr val="bg1"/>
                    </a:solidFill>
                  </a:rPr>
                  <a:t>Q</a:t>
                </a:r>
                <a:endParaRPr lang="en-GB" sz="3200" b="1" dirty="0">
                  <a:solidFill>
                    <a:schemeClr val="bg1"/>
                  </a:solidFill>
                </a:endParaRPr>
              </a:p>
            </p:txBody>
          </p:sp>
        </p:grpSp>
      </p:grpSp>
      <p:grpSp>
        <p:nvGrpSpPr>
          <p:cNvPr id="27" name="Group 95"/>
          <p:cNvGrpSpPr/>
          <p:nvPr/>
        </p:nvGrpSpPr>
        <p:grpSpPr>
          <a:xfrm>
            <a:off x="2163300" y="1702025"/>
            <a:ext cx="5575457" cy="5048304"/>
            <a:chOff x="2163300" y="1702025"/>
            <a:chExt cx="5575457" cy="5048304"/>
          </a:xfrm>
        </p:grpSpPr>
        <p:sp>
          <p:nvSpPr>
            <p:cNvPr id="68" name="Rectangle 67"/>
            <p:cNvSpPr/>
            <p:nvPr/>
          </p:nvSpPr>
          <p:spPr>
            <a:xfrm>
              <a:off x="3573834" y="1702025"/>
              <a:ext cx="4164923" cy="369332"/>
            </a:xfrm>
            <a:prstGeom prst="rect">
              <a:avLst/>
            </a:prstGeom>
          </p:spPr>
          <p:txBody>
            <a:bodyPr wrap="none">
              <a:spAutoFit/>
            </a:bodyPr>
            <a:lstStyle/>
            <a:p>
              <a:pPr marL="342900" indent="-342900" fontAlgn="auto">
                <a:spcBef>
                  <a:spcPts val="0"/>
                </a:spcBef>
                <a:spcAft>
                  <a:spcPts val="1200"/>
                </a:spcAft>
                <a:buFont typeface="+mj-lt"/>
                <a:buAutoNum type="alphaUcPeriod" startAt="2"/>
                <a:defRPr/>
              </a:pPr>
              <a:r>
                <a:rPr lang="en-GB" i="1" kern="0" dirty="0">
                  <a:solidFill>
                    <a:srgbClr val="595959"/>
                  </a:solidFill>
                  <a:ea typeface="Times New Roman"/>
                </a:rPr>
                <a:t>Describe multiple physical properties?</a:t>
              </a:r>
            </a:p>
          </p:txBody>
        </p:sp>
        <p:grpSp>
          <p:nvGrpSpPr>
            <p:cNvPr id="33" name="Group 93"/>
            <p:cNvGrpSpPr/>
            <p:nvPr/>
          </p:nvGrpSpPr>
          <p:grpSpPr>
            <a:xfrm>
              <a:off x="2163300" y="2140908"/>
              <a:ext cx="3460673" cy="4609421"/>
              <a:chOff x="2163300" y="2140908"/>
              <a:chExt cx="3460673" cy="4609421"/>
            </a:xfrm>
          </p:grpSpPr>
          <p:cxnSp>
            <p:nvCxnSpPr>
              <p:cNvPr id="72" name="Straight Arrow Connector 71"/>
              <p:cNvCxnSpPr>
                <a:stCxn id="61" idx="1"/>
                <a:endCxn id="62" idx="3"/>
              </p:cNvCxnSpPr>
              <p:nvPr/>
            </p:nvCxnSpPr>
            <p:spPr>
              <a:xfrm flipH="1">
                <a:off x="4007054" y="6321170"/>
                <a:ext cx="1616919" cy="7768"/>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78" name="Rectangle 77"/>
              <p:cNvSpPr/>
              <p:nvPr/>
            </p:nvSpPr>
            <p:spPr>
              <a:xfrm>
                <a:off x="4150269" y="6324387"/>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36" name="Group 91"/>
              <p:cNvGrpSpPr/>
              <p:nvPr/>
            </p:nvGrpSpPr>
            <p:grpSpPr>
              <a:xfrm>
                <a:off x="2163300" y="2140908"/>
                <a:ext cx="2664981" cy="4609421"/>
                <a:chOff x="2163300" y="2140908"/>
                <a:chExt cx="2664981" cy="4609421"/>
              </a:xfrm>
            </p:grpSpPr>
            <p:cxnSp>
              <p:nvCxnSpPr>
                <p:cNvPr id="23" name="Elbow Connector 22"/>
                <p:cNvCxnSpPr>
                  <a:stCxn id="5" idx="3"/>
                  <a:endCxn id="34" idx="0"/>
                </p:cNvCxnSpPr>
                <p:nvPr/>
              </p:nvCxnSpPr>
              <p:spPr>
                <a:xfrm>
                  <a:off x="2163300" y="2140908"/>
                  <a:ext cx="1424219" cy="879684"/>
                </a:xfrm>
                <a:prstGeom prst="bentConnector2">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grpSp>
              <p:nvGrpSpPr>
                <p:cNvPr id="45" name="Group 32"/>
                <p:cNvGrpSpPr/>
                <p:nvPr/>
              </p:nvGrpSpPr>
              <p:grpSpPr>
                <a:xfrm>
                  <a:off x="2615475" y="3020592"/>
                  <a:ext cx="1944088" cy="645184"/>
                  <a:chOff x="3699038" y="2224420"/>
                  <a:chExt cx="1568997" cy="645184"/>
                </a:xfrm>
              </p:grpSpPr>
              <p:sp>
                <p:nvSpPr>
                  <p:cNvPr id="34" name="Rectangle 33"/>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35" name="Rectangle 34"/>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41" name="TextBox 40"/>
                <p:cNvSpPr txBox="1"/>
                <p:nvPr/>
              </p:nvSpPr>
              <p:spPr bwMode="auto">
                <a:xfrm>
                  <a:off x="261547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43" name="Straight Arrow Connector 16"/>
                <p:cNvCxnSpPr>
                  <a:cxnSpLocks noChangeShapeType="1"/>
                  <a:endCxn id="48" idx="0"/>
                </p:cNvCxnSpPr>
                <p:nvPr/>
              </p:nvCxnSpPr>
              <p:spPr bwMode="auto">
                <a:xfrm>
                  <a:off x="4325571" y="3661974"/>
                  <a:ext cx="0" cy="304259"/>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grpSp>
              <p:nvGrpSpPr>
                <p:cNvPr id="46" name="Group 44"/>
                <p:cNvGrpSpPr/>
                <p:nvPr/>
              </p:nvGrpSpPr>
              <p:grpSpPr>
                <a:xfrm>
                  <a:off x="3884462" y="3966233"/>
                  <a:ext cx="882217" cy="727607"/>
                  <a:chOff x="2956535" y="223624"/>
                  <a:chExt cx="882217" cy="727607"/>
                </a:xfrm>
              </p:grpSpPr>
              <p:grpSp>
                <p:nvGrpSpPr>
                  <p:cNvPr id="51" name="Group 45"/>
                  <p:cNvGrpSpPr/>
                  <p:nvPr/>
                </p:nvGrpSpPr>
                <p:grpSpPr>
                  <a:xfrm>
                    <a:off x="2956535" y="223624"/>
                    <a:ext cx="882217" cy="496775"/>
                    <a:chOff x="3699038" y="2224419"/>
                    <a:chExt cx="1568997" cy="496775"/>
                  </a:xfrm>
                </p:grpSpPr>
                <p:sp>
                  <p:nvSpPr>
                    <p:cNvPr id="48" name="Rectangle 47"/>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49" name="Rectangle 48"/>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47" name="TextBox 46"/>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sp>
              <p:nvSpPr>
                <p:cNvPr id="56" name="TextBox 55"/>
                <p:cNvSpPr txBox="1"/>
                <p:nvPr/>
              </p:nvSpPr>
              <p:spPr bwMode="auto">
                <a:xfrm>
                  <a:off x="431660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52" name="Group 87"/>
                <p:cNvGrpSpPr/>
                <p:nvPr/>
              </p:nvGrpSpPr>
              <p:grpSpPr>
                <a:xfrm>
                  <a:off x="3167986" y="5907547"/>
                  <a:ext cx="839068" cy="842782"/>
                  <a:chOff x="3167986" y="5907547"/>
                  <a:chExt cx="839068" cy="842782"/>
                </a:xfrm>
              </p:grpSpPr>
              <p:sp>
                <p:nvSpPr>
                  <p:cNvPr id="62" name="Diamond 61"/>
                  <p:cNvSpPr/>
                  <p:nvPr/>
                </p:nvSpPr>
                <p:spPr>
                  <a:xfrm>
                    <a:off x="3167986" y="5907547"/>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4" name="TextBox 63"/>
                  <p:cNvSpPr txBox="1"/>
                  <p:nvPr/>
                </p:nvSpPr>
                <p:spPr>
                  <a:xfrm>
                    <a:off x="3379771" y="6028782"/>
                    <a:ext cx="415498" cy="584775"/>
                  </a:xfrm>
                  <a:prstGeom prst="rect">
                    <a:avLst/>
                  </a:prstGeom>
                  <a:noFill/>
                </p:spPr>
                <p:txBody>
                  <a:bodyPr wrap="none" rtlCol="0">
                    <a:spAutoFit/>
                  </a:bodyPr>
                  <a:lstStyle/>
                  <a:p>
                    <a:r>
                      <a:rPr lang="en-GB" sz="3200" b="1" dirty="0" smtClean="0">
                        <a:solidFill>
                          <a:schemeClr val="bg1"/>
                        </a:solidFill>
                      </a:rPr>
                      <a:t>B</a:t>
                    </a:r>
                    <a:endParaRPr lang="en-GB" sz="3200" b="1" dirty="0">
                      <a:solidFill>
                        <a:schemeClr val="bg1"/>
                      </a:solidFill>
                    </a:endParaRPr>
                  </a:p>
                </p:txBody>
              </p:sp>
            </p:grpSp>
            <p:sp>
              <p:nvSpPr>
                <p:cNvPr id="79" name="Rectangle 78"/>
                <p:cNvSpPr/>
                <p:nvPr/>
              </p:nvSpPr>
              <p:spPr>
                <a:xfrm>
                  <a:off x="3660575" y="5710387"/>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59" name="Group 35"/>
                <p:cNvGrpSpPr/>
                <p:nvPr/>
              </p:nvGrpSpPr>
              <p:grpSpPr>
                <a:xfrm>
                  <a:off x="2615471" y="4925221"/>
                  <a:ext cx="1944088" cy="645184"/>
                  <a:chOff x="3699038" y="2835121"/>
                  <a:chExt cx="1568997" cy="645184"/>
                </a:xfrm>
              </p:grpSpPr>
              <p:sp>
                <p:nvSpPr>
                  <p:cNvPr id="37" name="Rectangle 36"/>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38" name="Rectangle 37"/>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39" name="Straight Arrow Connector 16"/>
                <p:cNvCxnSpPr>
                  <a:cxnSpLocks noChangeShapeType="1"/>
                  <a:stCxn id="37" idx="0"/>
                  <a:endCxn id="35" idx="2"/>
                </p:cNvCxnSpPr>
                <p:nvPr/>
              </p:nvCxnSpPr>
              <p:spPr bwMode="auto">
                <a:xfrm flipV="1">
                  <a:off x="3587515" y="3665776"/>
                  <a:ext cx="5" cy="1259445"/>
                </a:xfrm>
                <a:prstGeom prst="straightConnector1">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40" name="Isosceles Triangle 39"/>
                <p:cNvSpPr/>
                <p:nvPr/>
              </p:nvSpPr>
              <p:spPr>
                <a:xfrm>
                  <a:off x="349204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74" name="Straight Arrow Connector 73"/>
                <p:cNvCxnSpPr>
                  <a:stCxn id="62" idx="0"/>
                  <a:endCxn id="37" idx="2"/>
                </p:cNvCxnSpPr>
                <p:nvPr/>
              </p:nvCxnSpPr>
              <p:spPr>
                <a:xfrm flipH="1" flipV="1">
                  <a:off x="3587515" y="5570405"/>
                  <a:ext cx="5" cy="337142"/>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grpSp>
      </p:grpSp>
      <p:grpSp>
        <p:nvGrpSpPr>
          <p:cNvPr id="60" name="Group 94"/>
          <p:cNvGrpSpPr/>
          <p:nvPr/>
        </p:nvGrpSpPr>
        <p:grpSpPr>
          <a:xfrm>
            <a:off x="398866" y="2490890"/>
            <a:ext cx="2769120" cy="3838049"/>
            <a:chOff x="398866" y="2490890"/>
            <a:chExt cx="2769120" cy="3838049"/>
          </a:xfrm>
        </p:grpSpPr>
        <p:sp>
          <p:nvSpPr>
            <p:cNvPr id="80" name="Rectangle 79"/>
            <p:cNvSpPr/>
            <p:nvPr/>
          </p:nvSpPr>
          <p:spPr>
            <a:xfrm>
              <a:off x="1300551" y="5717904"/>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65" name="Group 9"/>
            <p:cNvGrpSpPr/>
            <p:nvPr/>
          </p:nvGrpSpPr>
          <p:grpSpPr>
            <a:xfrm>
              <a:off x="398866" y="4925221"/>
              <a:ext cx="1764435" cy="612788"/>
              <a:chOff x="3699038" y="2245624"/>
              <a:chExt cx="1568997" cy="612788"/>
            </a:xfrm>
          </p:grpSpPr>
          <p:sp>
            <p:nvSpPr>
              <p:cNvPr id="11" name="Rectangle 10"/>
              <p:cNvSpPr/>
              <p:nvPr/>
            </p:nvSpPr>
            <p:spPr bwMode="auto">
              <a:xfrm>
                <a:off x="3699038" y="2245624"/>
                <a:ext cx="1568997" cy="612788"/>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u="sng"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defRPr/>
                </a:pPr>
                <a:r>
                  <a:rPr lang="en-GB" sz="1000" kern="0" dirty="0" err="1">
                    <a:solidFill>
                      <a:sysClr val="windowText" lastClr="000000"/>
                    </a:solidFill>
                  </a:rPr>
                  <a:t>SamplingObservation</a:t>
                </a:r>
                <a:endParaRPr lang="en-GB" sz="1000" kern="0" dirty="0">
                  <a:solidFill>
                    <a:sysClr val="windowText" lastClr="000000"/>
                  </a:solidFill>
                </a:endParaRPr>
              </a:p>
            </p:txBody>
          </p:sp>
          <p:sp>
            <p:nvSpPr>
              <p:cNvPr id="12" name="Rectangle 11"/>
              <p:cNvSpPr/>
              <p:nvPr/>
            </p:nvSpPr>
            <p:spPr bwMode="auto">
              <a:xfrm>
                <a:off x="3699039" y="2677027"/>
                <a:ext cx="1568996" cy="181385"/>
              </a:xfrm>
              <a:prstGeom prst="rect">
                <a:avLst/>
              </a:prstGeom>
              <a:no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spcAft>
                    <a:spcPts val="800"/>
                  </a:spcAft>
                </a:pPr>
                <a:endParaRPr lang="en-GB" sz="1000" u="sng" kern="0" dirty="0">
                  <a:solidFill>
                    <a:sysClr val="windowText" lastClr="000000"/>
                  </a:solidFill>
                </a:endParaRPr>
              </a:p>
            </p:txBody>
          </p:sp>
        </p:grpSp>
        <p:cxnSp>
          <p:nvCxnSpPr>
            <p:cNvPr id="13" name="Straight Arrow Connector 16"/>
            <p:cNvCxnSpPr>
              <a:cxnSpLocks noChangeShapeType="1"/>
              <a:stCxn id="11" idx="0"/>
              <a:endCxn id="5" idx="2"/>
            </p:cNvCxnSpPr>
            <p:nvPr/>
          </p:nvCxnSpPr>
          <p:spPr bwMode="auto">
            <a:xfrm flipH="1" flipV="1">
              <a:off x="1281083" y="2490890"/>
              <a:ext cx="1" cy="2434331"/>
            </a:xfrm>
            <a:prstGeom prst="straightConnector1">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42" name="Isosceles Triangle 41"/>
            <p:cNvSpPr/>
            <p:nvPr/>
          </p:nvSpPr>
          <p:spPr>
            <a:xfrm>
              <a:off x="1187993" y="2490890"/>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76" name="Elbow Connector 75"/>
            <p:cNvCxnSpPr>
              <a:stCxn id="62" idx="1"/>
              <a:endCxn id="12" idx="2"/>
            </p:cNvCxnSpPr>
            <p:nvPr/>
          </p:nvCxnSpPr>
          <p:spPr>
            <a:xfrm rot="10800000">
              <a:off x="1281084" y="5538010"/>
              <a:ext cx="1886902" cy="790929"/>
            </a:xfrm>
            <a:prstGeom prst="bentConnector2">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grpSp>
        <p:nvGrpSpPr>
          <p:cNvPr id="69" name="Group 96"/>
          <p:cNvGrpSpPr/>
          <p:nvPr/>
        </p:nvGrpSpPr>
        <p:grpSpPr>
          <a:xfrm>
            <a:off x="2163300" y="1332693"/>
            <a:ext cx="5494693" cy="5409868"/>
            <a:chOff x="2163300" y="1332693"/>
            <a:chExt cx="5494693" cy="5409868"/>
          </a:xfrm>
        </p:grpSpPr>
        <p:sp>
          <p:nvSpPr>
            <p:cNvPr id="67" name="Rectangle 66"/>
            <p:cNvSpPr/>
            <p:nvPr/>
          </p:nvSpPr>
          <p:spPr>
            <a:xfrm>
              <a:off x="3580994" y="1332693"/>
              <a:ext cx="3078087" cy="369332"/>
            </a:xfrm>
            <a:prstGeom prst="rect">
              <a:avLst/>
            </a:prstGeom>
          </p:spPr>
          <p:txBody>
            <a:bodyPr wrap="none">
              <a:spAutoFit/>
            </a:bodyPr>
            <a:lstStyle/>
            <a:p>
              <a:pPr marL="342900" indent="-342900" fontAlgn="auto">
                <a:spcBef>
                  <a:spcPts val="0"/>
                </a:spcBef>
                <a:spcAft>
                  <a:spcPts val="1200"/>
                </a:spcAft>
                <a:buFont typeface="+mj-lt"/>
                <a:buAutoNum type="alphaUcPeriod"/>
                <a:defRPr/>
              </a:pPr>
              <a:r>
                <a:rPr lang="en-GB" i="1" kern="0" dirty="0">
                  <a:solidFill>
                    <a:srgbClr val="595959"/>
                  </a:solidFill>
                  <a:ea typeface="Times New Roman"/>
                </a:rPr>
                <a:t>Vary in space and or time?</a:t>
              </a:r>
            </a:p>
          </p:txBody>
        </p:sp>
        <p:grpSp>
          <p:nvGrpSpPr>
            <p:cNvPr id="71" name="Group 92"/>
            <p:cNvGrpSpPr/>
            <p:nvPr/>
          </p:nvGrpSpPr>
          <p:grpSpPr>
            <a:xfrm>
              <a:off x="2163300" y="2044355"/>
              <a:ext cx="5494693" cy="4698206"/>
              <a:chOff x="2163300" y="2044355"/>
              <a:chExt cx="5494693" cy="4698206"/>
            </a:xfrm>
          </p:grpSpPr>
          <p:cxnSp>
            <p:nvCxnSpPr>
              <p:cNvPr id="84" name="Straight Arrow Connector 83"/>
              <p:cNvCxnSpPr>
                <a:stCxn id="81" idx="2"/>
                <a:endCxn id="61" idx="3"/>
              </p:cNvCxnSpPr>
              <p:nvPr/>
            </p:nvCxnSpPr>
            <p:spPr>
              <a:xfrm flipH="1">
                <a:off x="6463041" y="6321169"/>
                <a:ext cx="956088" cy="1"/>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nvGrpSpPr>
              <p:cNvPr id="73" name="Group 23"/>
              <p:cNvGrpSpPr/>
              <p:nvPr/>
            </p:nvGrpSpPr>
            <p:grpSpPr>
              <a:xfrm>
                <a:off x="4987860" y="3020592"/>
                <a:ext cx="2111294" cy="645184"/>
                <a:chOff x="3699038" y="2224420"/>
                <a:chExt cx="1568997" cy="645184"/>
              </a:xfrm>
            </p:grpSpPr>
            <p:sp>
              <p:nvSpPr>
                <p:cNvPr id="25" name="Rectangle 2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OM_DiscreteCoverageObservation</a:t>
                  </a:r>
                  <a:endParaRPr lang="en-GB" sz="1000" kern="0" dirty="0">
                    <a:solidFill>
                      <a:sysClr val="windowText" lastClr="000000"/>
                    </a:solidFill>
                  </a:endParaRPr>
                </a:p>
              </p:txBody>
            </p:sp>
            <p:sp>
              <p:nvSpPr>
                <p:cNvPr id="26" name="Rectangle 2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32" name="TextBox 31"/>
              <p:cNvSpPr txBox="1"/>
              <p:nvPr/>
            </p:nvSpPr>
            <p:spPr bwMode="auto">
              <a:xfrm>
                <a:off x="4987861" y="366577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44" name="TextBox 43"/>
              <p:cNvSpPr txBox="1"/>
              <p:nvPr/>
            </p:nvSpPr>
            <p:spPr bwMode="auto">
              <a:xfrm>
                <a:off x="6797210" y="3752475"/>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cxnSp>
            <p:nvCxnSpPr>
              <p:cNvPr id="50" name="Straight Arrow Connector 16"/>
              <p:cNvCxnSpPr>
                <a:cxnSpLocks noChangeShapeType="1"/>
              </p:cNvCxnSpPr>
              <p:nvPr/>
            </p:nvCxnSpPr>
            <p:spPr bwMode="auto">
              <a:xfrm>
                <a:off x="6790865" y="3661973"/>
                <a:ext cx="0" cy="304260"/>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grpSp>
            <p:nvGrpSpPr>
              <p:cNvPr id="75" name="Group 50"/>
              <p:cNvGrpSpPr/>
              <p:nvPr/>
            </p:nvGrpSpPr>
            <p:grpSpPr>
              <a:xfrm>
                <a:off x="6349756" y="3966232"/>
                <a:ext cx="1308237" cy="727607"/>
                <a:chOff x="2956535" y="223624"/>
                <a:chExt cx="882217" cy="727607"/>
              </a:xfrm>
            </p:grpSpPr>
            <p:grpSp>
              <p:nvGrpSpPr>
                <p:cNvPr id="83" name="Group 51"/>
                <p:cNvGrpSpPr/>
                <p:nvPr/>
              </p:nvGrpSpPr>
              <p:grpSpPr>
                <a:xfrm>
                  <a:off x="2956535" y="223624"/>
                  <a:ext cx="882217" cy="496775"/>
                  <a:chOff x="3699038" y="2224419"/>
                  <a:chExt cx="1568997" cy="496775"/>
                </a:xfrm>
              </p:grpSpPr>
              <p:sp>
                <p:nvSpPr>
                  <p:cNvPr id="54" name="Rectangle 53"/>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err="1" smtClean="0">
                        <a:solidFill>
                          <a:sysClr val="windowText" lastClr="000000"/>
                        </a:solidFill>
                      </a:rPr>
                      <a:t>CV_DiscreteCoverage</a:t>
                    </a:r>
                    <a:endParaRPr lang="en-GB" sz="1000" kern="0" dirty="0">
                      <a:solidFill>
                        <a:sysClr val="windowText" lastClr="000000"/>
                      </a:solidFill>
                    </a:endParaRPr>
                  </a:p>
                </p:txBody>
              </p:sp>
              <p:sp>
                <p:nvSpPr>
                  <p:cNvPr id="55" name="Rectangle 54"/>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53" name="TextBox 52"/>
                <p:cNvSpPr txBox="1"/>
                <p:nvPr/>
              </p:nvSpPr>
              <p:spPr bwMode="auto">
                <a:xfrm>
                  <a:off x="2956536" y="720399"/>
                  <a:ext cx="489907"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19123)</a:t>
                  </a:r>
                  <a:endParaRPr lang="en-GB" sz="900" i="1" kern="0" dirty="0">
                    <a:solidFill>
                      <a:schemeClr val="bg1">
                        <a:lumMod val="75000"/>
                      </a:schemeClr>
                    </a:solidFill>
                  </a:endParaRPr>
                </a:p>
              </p:txBody>
            </p:sp>
          </p:grpSp>
          <p:cxnSp>
            <p:nvCxnSpPr>
              <p:cNvPr id="57" name="Elbow Connector 56"/>
              <p:cNvCxnSpPr>
                <a:stCxn id="5" idx="3"/>
                <a:endCxn id="25" idx="0"/>
              </p:cNvCxnSpPr>
              <p:nvPr/>
            </p:nvCxnSpPr>
            <p:spPr>
              <a:xfrm>
                <a:off x="2163300" y="2140908"/>
                <a:ext cx="3880207" cy="879684"/>
              </a:xfrm>
              <a:prstGeom prst="bentConnector2">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58" name="Isosceles Triangle 57"/>
              <p:cNvSpPr/>
              <p:nvPr/>
            </p:nvSpPr>
            <p:spPr>
              <a:xfrm rot="16200000">
                <a:off x="2194052" y="2013603"/>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85" name="Group 86"/>
              <p:cNvGrpSpPr/>
              <p:nvPr/>
            </p:nvGrpSpPr>
            <p:grpSpPr>
              <a:xfrm>
                <a:off x="5623973" y="5899779"/>
                <a:ext cx="839068" cy="842782"/>
                <a:chOff x="5623973" y="5899779"/>
                <a:chExt cx="839068" cy="842782"/>
              </a:xfrm>
            </p:grpSpPr>
            <p:sp>
              <p:nvSpPr>
                <p:cNvPr id="61" name="Diamond 60"/>
                <p:cNvSpPr/>
                <p:nvPr/>
              </p:nvSpPr>
              <p:spPr>
                <a:xfrm>
                  <a:off x="5623973" y="5899779"/>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3" name="TextBox 62"/>
                <p:cNvSpPr txBox="1"/>
                <p:nvPr/>
              </p:nvSpPr>
              <p:spPr>
                <a:xfrm>
                  <a:off x="5826941" y="6036550"/>
                  <a:ext cx="433132" cy="584775"/>
                </a:xfrm>
                <a:prstGeom prst="rect">
                  <a:avLst/>
                </a:prstGeom>
                <a:noFill/>
              </p:spPr>
              <p:txBody>
                <a:bodyPr wrap="none" rtlCol="0">
                  <a:spAutoFit/>
                </a:bodyPr>
                <a:lstStyle/>
                <a:p>
                  <a:r>
                    <a:rPr lang="en-GB" sz="3200" b="1" dirty="0" smtClean="0">
                      <a:solidFill>
                        <a:schemeClr val="bg1"/>
                      </a:solidFill>
                    </a:rPr>
                    <a:t>A</a:t>
                  </a:r>
                  <a:endParaRPr lang="en-GB" sz="3200" b="1" dirty="0">
                    <a:solidFill>
                      <a:schemeClr val="bg1"/>
                    </a:solidFill>
                  </a:endParaRPr>
                </a:p>
              </p:txBody>
            </p:sp>
          </p:grpSp>
          <p:sp>
            <p:nvSpPr>
              <p:cNvPr id="77" name="Rectangle 76"/>
              <p:cNvSpPr/>
              <p:nvPr/>
            </p:nvSpPr>
            <p:spPr>
              <a:xfrm>
                <a:off x="6111481" y="5717904"/>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86" name="Group 26"/>
              <p:cNvGrpSpPr/>
              <p:nvPr/>
            </p:nvGrpSpPr>
            <p:grpSpPr>
              <a:xfrm>
                <a:off x="5071463" y="4925221"/>
                <a:ext cx="1944088" cy="645184"/>
                <a:chOff x="3699038" y="2224420"/>
                <a:chExt cx="1568997" cy="645184"/>
              </a:xfrm>
            </p:grpSpPr>
            <p:sp>
              <p:nvSpPr>
                <p:cNvPr id="28" name="Rectangle 27"/>
                <p:cNvSpPr/>
                <p:nvPr/>
              </p:nvSpPr>
              <p:spPr bwMode="auto">
                <a:xfrm>
                  <a:off x="3699038" y="2224420"/>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SamplingCoverageMeasurement</a:t>
                  </a:r>
                  <a:endParaRPr lang="en-GB" sz="1000" kern="0" dirty="0">
                    <a:solidFill>
                      <a:sysClr val="windowText" lastClr="000000"/>
                    </a:solidFill>
                  </a:endParaRPr>
                </a:p>
              </p:txBody>
            </p:sp>
            <p:sp>
              <p:nvSpPr>
                <p:cNvPr id="29" name="Rectangle 28"/>
                <p:cNvSpPr/>
                <p:nvPr/>
              </p:nvSpPr>
              <p:spPr bwMode="auto">
                <a:xfrm>
                  <a:off x="3699039" y="2677028"/>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30" name="Straight Arrow Connector 16"/>
              <p:cNvCxnSpPr>
                <a:cxnSpLocks noChangeShapeType="1"/>
                <a:stCxn id="28" idx="0"/>
                <a:endCxn id="26" idx="2"/>
              </p:cNvCxnSpPr>
              <p:nvPr/>
            </p:nvCxnSpPr>
            <p:spPr bwMode="auto">
              <a:xfrm flipV="1">
                <a:off x="6043507" y="3665776"/>
                <a:ext cx="1" cy="1259445"/>
              </a:xfrm>
              <a:prstGeom prst="straightConnector1">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31" name="Isosceles Triangle 30"/>
              <p:cNvSpPr/>
              <p:nvPr/>
            </p:nvSpPr>
            <p:spPr>
              <a:xfrm>
                <a:off x="5952700"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70" name="Straight Arrow Connector 69"/>
              <p:cNvCxnSpPr>
                <a:stCxn id="61" idx="0"/>
                <a:endCxn id="28" idx="2"/>
              </p:cNvCxnSpPr>
              <p:nvPr/>
            </p:nvCxnSpPr>
            <p:spPr>
              <a:xfrm flipV="1">
                <a:off x="6043507" y="5570405"/>
                <a:ext cx="0" cy="329374"/>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grpSp>
      <p:sp>
        <p:nvSpPr>
          <p:cNvPr id="87" name="Oval 86"/>
          <p:cNvSpPr>
            <a:spLocks noChangeArrowheads="1"/>
          </p:cNvSpPr>
          <p:nvPr/>
        </p:nvSpPr>
        <p:spPr bwMode="auto">
          <a:xfrm>
            <a:off x="6186886" y="3733378"/>
            <a:ext cx="1646200" cy="96463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88" name="Oval 87"/>
          <p:cNvSpPr>
            <a:spLocks noChangeArrowheads="1"/>
          </p:cNvSpPr>
          <p:nvPr/>
        </p:nvSpPr>
        <p:spPr bwMode="auto">
          <a:xfrm>
            <a:off x="3527847" y="3722004"/>
            <a:ext cx="1646200" cy="96463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89" name="Oval 88"/>
          <p:cNvSpPr>
            <a:spLocks noChangeArrowheads="1"/>
          </p:cNvSpPr>
          <p:nvPr/>
        </p:nvSpPr>
        <p:spPr bwMode="auto">
          <a:xfrm>
            <a:off x="1166784" y="2561945"/>
            <a:ext cx="1646200" cy="96463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 xmlns:p14="http://schemas.microsoft.com/office/powerpoint/2010/main" val="3221245073"/>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500"/>
                                        <p:tgtEl>
                                          <p:spTgt spid="6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fade">
                                      <p:cBhvr>
                                        <p:cTn id="17" dur="500"/>
                                        <p:tgtEl>
                                          <p:spTgt spid="6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9"/>
                                        </p:tgtEl>
                                        <p:attrNameLst>
                                          <p:attrName>style.visibility</p:attrName>
                                        </p:attrNameLst>
                                      </p:cBhvr>
                                      <p:to>
                                        <p:strVal val="visible"/>
                                      </p:to>
                                    </p:set>
                                    <p:animEffect transition="in" filter="fade">
                                      <p:cBhvr>
                                        <p:cTn id="22" dur="500"/>
                                        <p:tgtEl>
                                          <p:spTgt spid="8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8"/>
                                        </p:tgtEl>
                                        <p:attrNameLst>
                                          <p:attrName>style.visibility</p:attrName>
                                        </p:attrNameLst>
                                      </p:cBhvr>
                                      <p:to>
                                        <p:strVal val="visible"/>
                                      </p:to>
                                    </p:set>
                                    <p:animEffect transition="in" filter="fade">
                                      <p:cBhvr>
                                        <p:cTn id="25" dur="500"/>
                                        <p:tgtEl>
                                          <p:spTgt spid="8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7"/>
                                        </p:tgtEl>
                                        <p:attrNameLst>
                                          <p:attrName>style.visibility</p:attrName>
                                        </p:attrNameLst>
                                      </p:cBhvr>
                                      <p:to>
                                        <p:strVal val="visible"/>
                                      </p:to>
                                    </p:set>
                                    <p:animEffect transition="in" filter="fade">
                                      <p:cBhvr>
                                        <p:cTn id="28"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8" grpId="0" animBg="1"/>
      <p:bldP spid="8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9</a:t>
            </a:fld>
            <a:endParaRPr lang="en-GB"/>
          </a:p>
        </p:txBody>
      </p:sp>
      <p:sp>
        <p:nvSpPr>
          <p:cNvPr id="192"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Common constraints applicable to all WMO METCE Observation types</a:t>
            </a:r>
            <a:endParaRPr lang="en-GB" sz="2800" dirty="0">
              <a:solidFill>
                <a:srgbClr val="000000"/>
              </a:solidFill>
              <a:latin typeface="Arial" pitchFamily="34" charset="0"/>
              <a:ea typeface="ＭＳ Ｐゴシック" pitchFamily="34" charset="-128"/>
            </a:endParaRPr>
          </a:p>
        </p:txBody>
      </p:sp>
      <p:grpSp>
        <p:nvGrpSpPr>
          <p:cNvPr id="3" name="Group 246"/>
          <p:cNvGrpSpPr/>
          <p:nvPr/>
        </p:nvGrpSpPr>
        <p:grpSpPr>
          <a:xfrm>
            <a:off x="196281" y="2672095"/>
            <a:ext cx="7633921" cy="3902080"/>
            <a:chOff x="196281" y="1915375"/>
            <a:chExt cx="7633921" cy="3902080"/>
          </a:xfrm>
        </p:grpSpPr>
        <p:grpSp>
          <p:nvGrpSpPr>
            <p:cNvPr id="4" name="Group 193"/>
            <p:cNvGrpSpPr/>
            <p:nvPr/>
          </p:nvGrpSpPr>
          <p:grpSpPr>
            <a:xfrm>
              <a:off x="2918421" y="4576992"/>
              <a:ext cx="4911781" cy="1198710"/>
              <a:chOff x="228567" y="4152180"/>
              <a:chExt cx="5660703" cy="1198710"/>
            </a:xfrm>
          </p:grpSpPr>
          <p:sp>
            <p:nvSpPr>
              <p:cNvPr id="199" name="Rectangle 198"/>
              <p:cNvSpPr/>
              <p:nvPr/>
            </p:nvSpPr>
            <p:spPr bwMode="auto">
              <a:xfrm>
                <a:off x="228568" y="4325997"/>
                <a:ext cx="5660702"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200" name="Rectangle 199"/>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grpSp>
          <p:nvGrpSpPr>
            <p:cNvPr id="5" name="Group 169"/>
            <p:cNvGrpSpPr/>
            <p:nvPr/>
          </p:nvGrpSpPr>
          <p:grpSpPr>
            <a:xfrm>
              <a:off x="3298625" y="3020592"/>
              <a:ext cx="1944088" cy="645184"/>
              <a:chOff x="3699038" y="2224420"/>
              <a:chExt cx="1568997" cy="645184"/>
            </a:xfrm>
          </p:grpSpPr>
          <p:sp>
            <p:nvSpPr>
              <p:cNvPr id="189" name="Rectangle 188"/>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190" name="Rectangle 189"/>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71" name="TextBox 170"/>
            <p:cNvSpPr txBox="1"/>
            <p:nvPr/>
          </p:nvSpPr>
          <p:spPr bwMode="auto">
            <a:xfrm>
              <a:off x="329862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172" name="Straight Arrow Connector 16"/>
            <p:cNvCxnSpPr>
              <a:cxnSpLocks noChangeShapeType="1"/>
              <a:endCxn id="187" idx="0"/>
            </p:cNvCxnSpPr>
            <p:nvPr/>
          </p:nvCxnSpPr>
          <p:spPr bwMode="auto">
            <a:xfrm>
              <a:off x="5008721" y="3661974"/>
              <a:ext cx="0" cy="304259"/>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grpSp>
          <p:nvGrpSpPr>
            <p:cNvPr id="6" name="Group 172"/>
            <p:cNvGrpSpPr/>
            <p:nvPr/>
          </p:nvGrpSpPr>
          <p:grpSpPr>
            <a:xfrm>
              <a:off x="4567612" y="3966233"/>
              <a:ext cx="882217" cy="727607"/>
              <a:chOff x="2956535" y="223624"/>
              <a:chExt cx="882217" cy="727607"/>
            </a:xfrm>
          </p:grpSpPr>
          <p:grpSp>
            <p:nvGrpSpPr>
              <p:cNvPr id="7" name="Group 184"/>
              <p:cNvGrpSpPr/>
              <p:nvPr/>
            </p:nvGrpSpPr>
            <p:grpSpPr>
              <a:xfrm>
                <a:off x="2956535" y="223624"/>
                <a:ext cx="882217" cy="496775"/>
                <a:chOff x="3699038" y="2224419"/>
                <a:chExt cx="1568997" cy="496775"/>
              </a:xfrm>
            </p:grpSpPr>
            <p:sp>
              <p:nvSpPr>
                <p:cNvPr id="187" name="Rectangle 186"/>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188" name="Rectangle 187"/>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86" name="TextBox 185"/>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sp>
          <p:nvSpPr>
            <p:cNvPr id="174" name="TextBox 173"/>
            <p:cNvSpPr txBox="1"/>
            <p:nvPr/>
          </p:nvSpPr>
          <p:spPr bwMode="auto">
            <a:xfrm>
              <a:off x="499975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8" name="Group 176"/>
            <p:cNvGrpSpPr/>
            <p:nvPr/>
          </p:nvGrpSpPr>
          <p:grpSpPr>
            <a:xfrm>
              <a:off x="3298621" y="4925221"/>
              <a:ext cx="1944088" cy="645184"/>
              <a:chOff x="3699038" y="2835121"/>
              <a:chExt cx="1568997" cy="645184"/>
            </a:xfrm>
          </p:grpSpPr>
          <p:sp>
            <p:nvSpPr>
              <p:cNvPr id="181" name="Rectangle 180"/>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182" name="Rectangle 181"/>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178" name="Straight Arrow Connector 16"/>
            <p:cNvCxnSpPr>
              <a:cxnSpLocks noChangeShapeType="1"/>
              <a:stCxn id="181" idx="0"/>
              <a:endCxn id="190" idx="2"/>
            </p:cNvCxnSpPr>
            <p:nvPr/>
          </p:nvCxnSpPr>
          <p:spPr bwMode="auto">
            <a:xfrm flipV="1">
              <a:off x="4270665" y="3665776"/>
              <a:ext cx="5" cy="1259445"/>
            </a:xfrm>
            <a:prstGeom prst="straightConnector1">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179" name="Isosceles Triangle 178"/>
            <p:cNvSpPr/>
            <p:nvPr/>
          </p:nvSpPr>
          <p:spPr>
            <a:xfrm>
              <a:off x="417519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9" name="Group 200"/>
            <p:cNvGrpSpPr/>
            <p:nvPr/>
          </p:nvGrpSpPr>
          <p:grpSpPr>
            <a:xfrm>
              <a:off x="6101287" y="4925221"/>
              <a:ext cx="1365880" cy="645184"/>
              <a:chOff x="3699038" y="2835121"/>
              <a:chExt cx="1568997" cy="645184"/>
            </a:xfrm>
            <a:solidFill>
              <a:schemeClr val="bg1"/>
            </a:solidFill>
          </p:grpSpPr>
          <p:sp>
            <p:nvSpPr>
              <p:cNvPr id="202" name="Rectangle 201"/>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smtClean="0">
                    <a:solidFill>
                      <a:sysClr val="windowText" lastClr="000000"/>
                    </a:solidFill>
                  </a:rPr>
                  <a:t>Process</a:t>
                </a:r>
                <a:endParaRPr lang="en-GB" sz="1000" kern="0" dirty="0">
                  <a:solidFill>
                    <a:sysClr val="windowText" lastClr="000000"/>
                  </a:solidFill>
                </a:endParaRPr>
              </a:p>
            </p:txBody>
          </p:sp>
          <p:sp>
            <p:nvSpPr>
              <p:cNvPr id="203" name="Rectangle 202"/>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04" name="Straight Arrow Connector 16"/>
            <p:cNvCxnSpPr>
              <a:cxnSpLocks noChangeShapeType="1"/>
              <a:stCxn id="181" idx="3"/>
              <a:endCxn id="202" idx="1"/>
            </p:cNvCxnSpPr>
            <p:nvPr/>
          </p:nvCxnSpPr>
          <p:spPr bwMode="auto">
            <a:xfrm>
              <a:off x="5242709" y="5247813"/>
              <a:ext cx="858578" cy="0"/>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205" name="TextBox 204"/>
            <p:cNvSpPr txBox="1"/>
            <p:nvPr/>
          </p:nvSpPr>
          <p:spPr bwMode="auto">
            <a:xfrm>
              <a:off x="5391612" y="5253237"/>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grpSp>
          <p:nvGrpSpPr>
            <p:cNvPr id="10" name="Group 207"/>
            <p:cNvGrpSpPr/>
            <p:nvPr/>
          </p:nvGrpSpPr>
          <p:grpSpPr>
            <a:xfrm>
              <a:off x="3298621" y="1915375"/>
              <a:ext cx="1944088" cy="645184"/>
              <a:chOff x="3699038" y="2224420"/>
              <a:chExt cx="1568997" cy="645184"/>
            </a:xfrm>
          </p:grpSpPr>
          <p:sp>
            <p:nvSpPr>
              <p:cNvPr id="209" name="Rectangle 208"/>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210" name="Rectangle 209"/>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11" name="TextBox 210"/>
            <p:cNvSpPr txBox="1"/>
            <p:nvPr/>
          </p:nvSpPr>
          <p:spPr bwMode="auto">
            <a:xfrm>
              <a:off x="3298617" y="2574278"/>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212" name="Straight Arrow Connector 16"/>
            <p:cNvCxnSpPr>
              <a:cxnSpLocks noChangeShapeType="1"/>
              <a:stCxn id="189" idx="0"/>
              <a:endCxn id="210" idx="2"/>
            </p:cNvCxnSpPr>
            <p:nvPr/>
          </p:nvCxnSpPr>
          <p:spPr bwMode="auto">
            <a:xfrm flipH="1" flipV="1">
              <a:off x="4270666" y="2560559"/>
              <a:ext cx="3" cy="460033"/>
            </a:xfrm>
            <a:prstGeom prst="straightConnector1">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213" name="Isosceles Triangle 212"/>
            <p:cNvSpPr/>
            <p:nvPr/>
          </p:nvSpPr>
          <p:spPr>
            <a:xfrm>
              <a:off x="4175193" y="2563474"/>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11" name="Group 214"/>
            <p:cNvGrpSpPr/>
            <p:nvPr/>
          </p:nvGrpSpPr>
          <p:grpSpPr>
            <a:xfrm>
              <a:off x="6101287" y="1915375"/>
              <a:ext cx="1365880" cy="645184"/>
              <a:chOff x="3699038" y="2835121"/>
              <a:chExt cx="1568997" cy="645184"/>
            </a:xfrm>
            <a:solidFill>
              <a:schemeClr val="bg1"/>
            </a:solidFill>
          </p:grpSpPr>
          <p:sp>
            <p:nvSpPr>
              <p:cNvPr id="216" name="Rectangle 215"/>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i="1" kern="0" dirty="0" smtClean="0">
                    <a:solidFill>
                      <a:sysClr val="windowText" lastClr="000000"/>
                    </a:solidFill>
                  </a:rPr>
                  <a:t>Process</a:t>
                </a:r>
                <a:endParaRPr lang="en-GB" sz="1000" i="1" kern="0" dirty="0">
                  <a:solidFill>
                    <a:sysClr val="windowText" lastClr="000000"/>
                  </a:solidFill>
                </a:endParaRPr>
              </a:p>
            </p:txBody>
          </p:sp>
          <p:sp>
            <p:nvSpPr>
              <p:cNvPr id="217" name="Rectangle 216"/>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18" name="Straight Arrow Connector 16"/>
            <p:cNvCxnSpPr>
              <a:cxnSpLocks noChangeShapeType="1"/>
              <a:stCxn id="209" idx="3"/>
              <a:endCxn id="216" idx="1"/>
            </p:cNvCxnSpPr>
            <p:nvPr/>
          </p:nvCxnSpPr>
          <p:spPr bwMode="auto">
            <a:xfrm>
              <a:off x="5242709" y="2237967"/>
              <a:ext cx="858578" cy="0"/>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219" name="TextBox 218"/>
            <p:cNvSpPr txBox="1"/>
            <p:nvPr/>
          </p:nvSpPr>
          <p:spPr bwMode="auto">
            <a:xfrm>
              <a:off x="5391612" y="2243365"/>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cxnSp>
          <p:nvCxnSpPr>
            <p:cNvPr id="221" name="Straight Arrow Connector 16"/>
            <p:cNvCxnSpPr>
              <a:cxnSpLocks noChangeShapeType="1"/>
              <a:stCxn id="202" idx="0"/>
              <a:endCxn id="217" idx="2"/>
            </p:cNvCxnSpPr>
            <p:nvPr/>
          </p:nvCxnSpPr>
          <p:spPr bwMode="auto">
            <a:xfrm flipV="1">
              <a:off x="6784227" y="2560559"/>
              <a:ext cx="1" cy="2364662"/>
            </a:xfrm>
            <a:prstGeom prst="straightConnector1">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224" name="Isosceles Triangle 223"/>
            <p:cNvSpPr/>
            <p:nvPr/>
          </p:nvSpPr>
          <p:spPr>
            <a:xfrm>
              <a:off x="6688759" y="2584687"/>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225" name="TextBox 224"/>
            <p:cNvSpPr txBox="1"/>
            <p:nvPr/>
          </p:nvSpPr>
          <p:spPr bwMode="auto">
            <a:xfrm>
              <a:off x="6048738" y="257351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12" name="Group 225"/>
            <p:cNvGrpSpPr/>
            <p:nvPr/>
          </p:nvGrpSpPr>
          <p:grpSpPr>
            <a:xfrm>
              <a:off x="485648" y="1915375"/>
              <a:ext cx="1365880" cy="645184"/>
              <a:chOff x="3699038" y="2835121"/>
              <a:chExt cx="1568997" cy="645184"/>
            </a:xfrm>
            <a:solidFill>
              <a:schemeClr val="bg1"/>
            </a:solidFill>
          </p:grpSpPr>
          <p:sp>
            <p:nvSpPr>
              <p:cNvPr id="227" name="Rectangle 226"/>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i="1" kern="0" dirty="0" err="1" smtClean="0">
                    <a:solidFill>
                      <a:sysClr val="windowText" lastClr="000000"/>
                    </a:solidFill>
                  </a:rPr>
                  <a:t>GFI_FeatureType</a:t>
                </a:r>
                <a:endParaRPr lang="en-GB" sz="1000" i="1" kern="0" dirty="0">
                  <a:solidFill>
                    <a:sysClr val="windowText" lastClr="000000"/>
                  </a:solidFill>
                </a:endParaRPr>
              </a:p>
            </p:txBody>
          </p:sp>
          <p:sp>
            <p:nvSpPr>
              <p:cNvPr id="228" name="Rectangle 227"/>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29" name="TextBox 228"/>
            <p:cNvSpPr txBox="1"/>
            <p:nvPr/>
          </p:nvSpPr>
          <p:spPr bwMode="auto">
            <a:xfrm>
              <a:off x="1881455" y="2243365"/>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230" name="Straight Arrow Connector 16"/>
            <p:cNvCxnSpPr>
              <a:cxnSpLocks noChangeShapeType="1"/>
              <a:stCxn id="209" idx="1"/>
              <a:endCxn id="227" idx="3"/>
            </p:cNvCxnSpPr>
            <p:nvPr/>
          </p:nvCxnSpPr>
          <p:spPr bwMode="auto">
            <a:xfrm flipH="1">
              <a:off x="1851528" y="2237967"/>
              <a:ext cx="1447093" cy="0"/>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233" name="TextBox 232"/>
            <p:cNvSpPr txBox="1"/>
            <p:nvPr/>
          </p:nvSpPr>
          <p:spPr bwMode="auto">
            <a:xfrm>
              <a:off x="408711" y="2559743"/>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13" name="Group 233"/>
            <p:cNvGrpSpPr/>
            <p:nvPr/>
          </p:nvGrpSpPr>
          <p:grpSpPr>
            <a:xfrm>
              <a:off x="196281" y="4924069"/>
              <a:ext cx="1944088" cy="645184"/>
              <a:chOff x="3699038" y="2224420"/>
              <a:chExt cx="1568997" cy="645184"/>
            </a:xfrm>
          </p:grpSpPr>
          <p:sp>
            <p:nvSpPr>
              <p:cNvPr id="235" name="Rectangle 23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SF_SpatialSamplingFeature</a:t>
                </a:r>
                <a:endParaRPr lang="en-GB" sz="1000" kern="0" dirty="0">
                  <a:solidFill>
                    <a:sysClr val="windowText" lastClr="000000"/>
                  </a:solidFill>
                </a:endParaRPr>
              </a:p>
            </p:txBody>
          </p:sp>
          <p:sp>
            <p:nvSpPr>
              <p:cNvPr id="236" name="Rectangle 23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37" name="Straight Arrow Connector 16"/>
            <p:cNvCxnSpPr>
              <a:cxnSpLocks noChangeShapeType="1"/>
              <a:stCxn id="235" idx="0"/>
              <a:endCxn id="227" idx="2"/>
            </p:cNvCxnSpPr>
            <p:nvPr/>
          </p:nvCxnSpPr>
          <p:spPr bwMode="auto">
            <a:xfrm flipV="1">
              <a:off x="1168325" y="2560559"/>
              <a:ext cx="263" cy="2363510"/>
            </a:xfrm>
            <a:prstGeom prst="straightConnector1">
              <a:avLst/>
            </a:prstGeom>
            <a:noFill/>
            <a:ln w="9525" algn="ctr">
              <a:solidFill>
                <a:srgbClr val="000000"/>
              </a:solidFill>
              <a:prstDash val="dash"/>
              <a:round/>
              <a:headEnd/>
              <a:tailEnd type="none" w="med" len="med"/>
            </a:ln>
            <a:extLst>
              <a:ext uri="{909E8E84-426E-40DD-AFC4-6F175D3DCCD1}">
                <a14:hiddenFill xmlns="" xmlns:a14="http://schemas.microsoft.com/office/drawing/2010/main">
                  <a:noFill/>
                </a14:hiddenFill>
              </a:ext>
            </a:extLst>
          </p:spPr>
        </p:cxnSp>
        <p:sp>
          <p:nvSpPr>
            <p:cNvPr id="240" name="Isosceles Triangle 239"/>
            <p:cNvSpPr/>
            <p:nvPr/>
          </p:nvSpPr>
          <p:spPr>
            <a:xfrm>
              <a:off x="1073120" y="2584687"/>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242" name="TextBox 241"/>
            <p:cNvSpPr txBox="1"/>
            <p:nvPr/>
          </p:nvSpPr>
          <p:spPr bwMode="auto">
            <a:xfrm>
              <a:off x="196281" y="5586623"/>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243" name="TextBox 242"/>
            <p:cNvSpPr txBox="1"/>
            <p:nvPr/>
          </p:nvSpPr>
          <p:spPr bwMode="auto">
            <a:xfrm>
              <a:off x="2171899" y="5242235"/>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244" name="Straight Arrow Connector 16"/>
            <p:cNvCxnSpPr>
              <a:cxnSpLocks noChangeShapeType="1"/>
              <a:stCxn id="181" idx="1"/>
              <a:endCxn id="235" idx="3"/>
            </p:cNvCxnSpPr>
            <p:nvPr/>
          </p:nvCxnSpPr>
          <p:spPr bwMode="auto">
            <a:xfrm flipH="1" flipV="1">
              <a:off x="2140369" y="5246661"/>
              <a:ext cx="1158252" cy="1152"/>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grpSp>
      <p:sp>
        <p:nvSpPr>
          <p:cNvPr id="248" name="Rectangle 247"/>
          <p:cNvSpPr/>
          <p:nvPr/>
        </p:nvSpPr>
        <p:spPr>
          <a:xfrm>
            <a:off x="1245980" y="1367575"/>
            <a:ext cx="7745948" cy="1115690"/>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All specialisations of </a:t>
            </a:r>
            <a:r>
              <a:rPr lang="en-GB" i="1" kern="0" dirty="0" err="1" smtClean="0">
                <a:solidFill>
                  <a:srgbClr val="595959"/>
                </a:solidFill>
                <a:latin typeface="+mn-lt"/>
                <a:ea typeface="Times New Roman"/>
                <a:cs typeface="+mn-cs"/>
              </a:rPr>
              <a:t>OM_Observation</a:t>
            </a:r>
            <a:r>
              <a:rPr lang="en-GB" i="1" kern="0" dirty="0" smtClean="0">
                <a:solidFill>
                  <a:srgbClr val="595959"/>
                </a:solidFill>
                <a:latin typeface="+mn-lt"/>
                <a:ea typeface="Times New Roman"/>
                <a:cs typeface="+mn-cs"/>
              </a:rPr>
              <a:t> defined in WMO METCE require:</a:t>
            </a:r>
          </a:p>
          <a:p>
            <a:pPr marL="285750" indent="-285750" fontAlgn="auto">
              <a:spcBef>
                <a:spcPts val="0"/>
              </a:spcBef>
              <a:spcAft>
                <a:spcPts val="300"/>
              </a:spcAft>
              <a:buFont typeface="Arial" pitchFamily="34" charset="0"/>
              <a:buChar char="•"/>
              <a:defRPr/>
            </a:pPr>
            <a:r>
              <a:rPr lang="en-GB" i="1" kern="0" dirty="0" smtClean="0">
                <a:solidFill>
                  <a:srgbClr val="595959"/>
                </a:solidFill>
                <a:latin typeface="+mn-lt"/>
                <a:ea typeface="Times New Roman"/>
                <a:cs typeface="+mn-cs"/>
              </a:rPr>
              <a:t>association role ‘</a:t>
            </a:r>
            <a:r>
              <a:rPr lang="en-GB" i="1" kern="0" dirty="0" err="1" smtClean="0">
                <a:solidFill>
                  <a:srgbClr val="595959"/>
                </a:solidFill>
                <a:latin typeface="+mn-lt"/>
                <a:ea typeface="Times New Roman"/>
                <a:cs typeface="+mn-cs"/>
              </a:rPr>
              <a:t>featureOfInterest</a:t>
            </a:r>
            <a:r>
              <a:rPr lang="en-GB" i="1" kern="0" dirty="0" smtClean="0">
                <a:solidFill>
                  <a:srgbClr val="595959"/>
                </a:solidFill>
                <a:latin typeface="+mn-lt"/>
                <a:ea typeface="Times New Roman"/>
                <a:cs typeface="+mn-cs"/>
              </a:rPr>
              <a:t>’ shall be of type </a:t>
            </a:r>
            <a:r>
              <a:rPr lang="en-GB" i="1" kern="0" dirty="0" err="1" smtClean="0">
                <a:solidFill>
                  <a:srgbClr val="595959"/>
                </a:solidFill>
                <a:latin typeface="+mn-lt"/>
                <a:ea typeface="Times New Roman"/>
                <a:cs typeface="+mn-cs"/>
              </a:rPr>
              <a:t>SF_SpatialSamplingFeature</a:t>
            </a:r>
            <a:endParaRPr lang="en-GB" i="1" kern="0" dirty="0" smtClean="0">
              <a:solidFill>
                <a:srgbClr val="595959"/>
              </a:solidFill>
              <a:latin typeface="+mn-lt"/>
              <a:ea typeface="Times New Roman"/>
              <a:cs typeface="+mn-cs"/>
            </a:endParaRPr>
          </a:p>
          <a:p>
            <a:pPr marL="285750" indent="-285750" fontAlgn="auto">
              <a:spcBef>
                <a:spcPts val="0"/>
              </a:spcBef>
              <a:spcAft>
                <a:spcPts val="1200"/>
              </a:spcAft>
              <a:buFont typeface="Arial" pitchFamily="34" charset="0"/>
              <a:buChar char="•"/>
              <a:defRPr/>
            </a:pPr>
            <a:r>
              <a:rPr lang="en-GB" i="1" kern="0" dirty="0" smtClean="0">
                <a:solidFill>
                  <a:srgbClr val="595959"/>
                </a:solidFill>
                <a:latin typeface="+mn-lt"/>
                <a:ea typeface="Times New Roman"/>
                <a:cs typeface="+mn-cs"/>
              </a:rPr>
              <a:t>association role ‘procedure’ shall be of type Process (from WMO METCE)</a:t>
            </a:r>
            <a:endParaRPr lang="en-GB" i="1" kern="0" dirty="0">
              <a:solidFill>
                <a:srgbClr val="595959"/>
              </a:solidFill>
              <a:latin typeface="+mn-lt"/>
              <a:ea typeface="Times New Roman"/>
              <a:cs typeface="+mn-cs"/>
            </a:endParaRPr>
          </a:p>
        </p:txBody>
      </p:sp>
      <p:sp>
        <p:nvSpPr>
          <p:cNvPr id="58" name="Oval 57"/>
          <p:cNvSpPr>
            <a:spLocks noChangeArrowheads="1"/>
          </p:cNvSpPr>
          <p:nvPr/>
        </p:nvSpPr>
        <p:spPr bwMode="auto">
          <a:xfrm>
            <a:off x="4876682" y="5521235"/>
            <a:ext cx="1646200" cy="96463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59" name="Oval 58"/>
          <p:cNvSpPr>
            <a:spLocks noChangeArrowheads="1"/>
          </p:cNvSpPr>
          <p:nvPr/>
        </p:nvSpPr>
        <p:spPr bwMode="auto">
          <a:xfrm>
            <a:off x="1887841" y="5507586"/>
            <a:ext cx="1646200" cy="96463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 xmlns:p14="http://schemas.microsoft.com/office/powerpoint/2010/main" val="2055816902"/>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500"/>
                                        <p:tgtEl>
                                          <p:spTgt spid="5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8"/>
                                        </p:tgtEl>
                                        <p:attrNameLst>
                                          <p:attrName>style.visibility</p:attrName>
                                        </p:attrNameLst>
                                      </p:cBhvr>
                                      <p:to>
                                        <p:strVal val="visible"/>
                                      </p:to>
                                    </p:set>
                                    <p:animEffect transition="in" filter="fade">
                                      <p:cBhvr>
                                        <p:cTn id="1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10</a:t>
            </a:fld>
            <a:endParaRPr lang="en-GB"/>
          </a:p>
        </p:txBody>
      </p:sp>
      <p:sp>
        <p:nvSpPr>
          <p:cNvPr id="192"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METCE: Process</a:t>
            </a:r>
            <a:endParaRPr lang="en-GB" sz="2800" dirty="0">
              <a:solidFill>
                <a:srgbClr val="000000"/>
              </a:solidFill>
              <a:latin typeface="Arial" pitchFamily="34" charset="0"/>
              <a:ea typeface="ＭＳ Ｐゴシック" pitchFamily="34" charset="-128"/>
            </a:endParaRPr>
          </a:p>
        </p:txBody>
      </p:sp>
      <p:grpSp>
        <p:nvGrpSpPr>
          <p:cNvPr id="3" name="Group 246"/>
          <p:cNvGrpSpPr/>
          <p:nvPr/>
        </p:nvGrpSpPr>
        <p:grpSpPr>
          <a:xfrm>
            <a:off x="196281" y="2672095"/>
            <a:ext cx="7633921" cy="3902080"/>
            <a:chOff x="196281" y="1915375"/>
            <a:chExt cx="7633921" cy="3902080"/>
          </a:xfrm>
        </p:grpSpPr>
        <p:grpSp>
          <p:nvGrpSpPr>
            <p:cNvPr id="4" name="Group 193"/>
            <p:cNvGrpSpPr/>
            <p:nvPr/>
          </p:nvGrpSpPr>
          <p:grpSpPr>
            <a:xfrm>
              <a:off x="2918421" y="4576992"/>
              <a:ext cx="4911781" cy="1198710"/>
              <a:chOff x="228567" y="4152180"/>
              <a:chExt cx="5660703" cy="1198710"/>
            </a:xfrm>
          </p:grpSpPr>
          <p:sp>
            <p:nvSpPr>
              <p:cNvPr id="199" name="Rectangle 198"/>
              <p:cNvSpPr/>
              <p:nvPr/>
            </p:nvSpPr>
            <p:spPr bwMode="auto">
              <a:xfrm>
                <a:off x="228568" y="4325997"/>
                <a:ext cx="5660702"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200" name="Rectangle 199"/>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grpSp>
          <p:nvGrpSpPr>
            <p:cNvPr id="5" name="Group 169"/>
            <p:cNvGrpSpPr/>
            <p:nvPr/>
          </p:nvGrpSpPr>
          <p:grpSpPr>
            <a:xfrm>
              <a:off x="3298625" y="3020592"/>
              <a:ext cx="1944088" cy="645184"/>
              <a:chOff x="3699038" y="2224420"/>
              <a:chExt cx="1568997" cy="645184"/>
            </a:xfrm>
          </p:grpSpPr>
          <p:sp>
            <p:nvSpPr>
              <p:cNvPr id="189" name="Rectangle 188"/>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190" name="Rectangle 189"/>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71" name="TextBox 170"/>
            <p:cNvSpPr txBox="1"/>
            <p:nvPr/>
          </p:nvSpPr>
          <p:spPr bwMode="auto">
            <a:xfrm>
              <a:off x="329862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172" name="Straight Arrow Connector 16"/>
            <p:cNvCxnSpPr>
              <a:cxnSpLocks noChangeShapeType="1"/>
              <a:endCxn id="187" idx="0"/>
            </p:cNvCxnSpPr>
            <p:nvPr/>
          </p:nvCxnSpPr>
          <p:spPr bwMode="auto">
            <a:xfrm>
              <a:off x="5008721" y="3661974"/>
              <a:ext cx="0" cy="304259"/>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grpSp>
          <p:nvGrpSpPr>
            <p:cNvPr id="6" name="Group 172"/>
            <p:cNvGrpSpPr/>
            <p:nvPr/>
          </p:nvGrpSpPr>
          <p:grpSpPr>
            <a:xfrm>
              <a:off x="4567612" y="3966233"/>
              <a:ext cx="882217" cy="727607"/>
              <a:chOff x="2956535" y="223624"/>
              <a:chExt cx="882217" cy="727607"/>
            </a:xfrm>
          </p:grpSpPr>
          <p:grpSp>
            <p:nvGrpSpPr>
              <p:cNvPr id="7" name="Group 184"/>
              <p:cNvGrpSpPr/>
              <p:nvPr/>
            </p:nvGrpSpPr>
            <p:grpSpPr>
              <a:xfrm>
                <a:off x="2956535" y="223624"/>
                <a:ext cx="882217" cy="496775"/>
                <a:chOff x="3699038" y="2224419"/>
                <a:chExt cx="1568997" cy="496775"/>
              </a:xfrm>
            </p:grpSpPr>
            <p:sp>
              <p:nvSpPr>
                <p:cNvPr id="187" name="Rectangle 186"/>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188" name="Rectangle 187"/>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86" name="TextBox 185"/>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sp>
          <p:nvSpPr>
            <p:cNvPr id="174" name="TextBox 173"/>
            <p:cNvSpPr txBox="1"/>
            <p:nvPr/>
          </p:nvSpPr>
          <p:spPr bwMode="auto">
            <a:xfrm>
              <a:off x="499975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8" name="Group 176"/>
            <p:cNvGrpSpPr/>
            <p:nvPr/>
          </p:nvGrpSpPr>
          <p:grpSpPr>
            <a:xfrm>
              <a:off x="3298621" y="4925221"/>
              <a:ext cx="1944088" cy="645184"/>
              <a:chOff x="3699038" y="2835121"/>
              <a:chExt cx="1568997" cy="645184"/>
            </a:xfrm>
          </p:grpSpPr>
          <p:sp>
            <p:nvSpPr>
              <p:cNvPr id="181" name="Rectangle 180"/>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182" name="Rectangle 181"/>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178" name="Straight Arrow Connector 16"/>
            <p:cNvCxnSpPr>
              <a:cxnSpLocks noChangeShapeType="1"/>
              <a:stCxn id="181" idx="0"/>
              <a:endCxn id="190" idx="2"/>
            </p:cNvCxnSpPr>
            <p:nvPr/>
          </p:nvCxnSpPr>
          <p:spPr bwMode="auto">
            <a:xfrm flipV="1">
              <a:off x="4270665" y="3665776"/>
              <a:ext cx="5" cy="1259445"/>
            </a:xfrm>
            <a:prstGeom prst="straightConnector1">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179" name="Isosceles Triangle 178"/>
            <p:cNvSpPr/>
            <p:nvPr/>
          </p:nvSpPr>
          <p:spPr>
            <a:xfrm>
              <a:off x="417519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9" name="Group 200"/>
            <p:cNvGrpSpPr/>
            <p:nvPr/>
          </p:nvGrpSpPr>
          <p:grpSpPr>
            <a:xfrm>
              <a:off x="6101287" y="4925221"/>
              <a:ext cx="1365880" cy="645184"/>
              <a:chOff x="3699038" y="2835121"/>
              <a:chExt cx="1568997" cy="645184"/>
            </a:xfrm>
            <a:solidFill>
              <a:schemeClr val="bg1"/>
            </a:solidFill>
          </p:grpSpPr>
          <p:sp>
            <p:nvSpPr>
              <p:cNvPr id="202" name="Rectangle 201"/>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smtClean="0">
                    <a:solidFill>
                      <a:sysClr val="windowText" lastClr="000000"/>
                    </a:solidFill>
                  </a:rPr>
                  <a:t>Process</a:t>
                </a:r>
                <a:endParaRPr lang="en-GB" sz="1000" kern="0" dirty="0">
                  <a:solidFill>
                    <a:sysClr val="windowText" lastClr="000000"/>
                  </a:solidFill>
                </a:endParaRPr>
              </a:p>
            </p:txBody>
          </p:sp>
          <p:sp>
            <p:nvSpPr>
              <p:cNvPr id="203" name="Rectangle 202"/>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04" name="Straight Arrow Connector 16"/>
            <p:cNvCxnSpPr>
              <a:cxnSpLocks noChangeShapeType="1"/>
              <a:stCxn id="181" idx="3"/>
              <a:endCxn id="202" idx="1"/>
            </p:cNvCxnSpPr>
            <p:nvPr/>
          </p:nvCxnSpPr>
          <p:spPr bwMode="auto">
            <a:xfrm>
              <a:off x="5242709" y="5247813"/>
              <a:ext cx="858578" cy="0"/>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205" name="TextBox 204"/>
            <p:cNvSpPr txBox="1"/>
            <p:nvPr/>
          </p:nvSpPr>
          <p:spPr bwMode="auto">
            <a:xfrm>
              <a:off x="5391612" y="5253237"/>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grpSp>
          <p:nvGrpSpPr>
            <p:cNvPr id="10" name="Group 207"/>
            <p:cNvGrpSpPr/>
            <p:nvPr/>
          </p:nvGrpSpPr>
          <p:grpSpPr>
            <a:xfrm>
              <a:off x="3298621" y="1915375"/>
              <a:ext cx="1944088" cy="645184"/>
              <a:chOff x="3699038" y="2224420"/>
              <a:chExt cx="1568997" cy="645184"/>
            </a:xfrm>
          </p:grpSpPr>
          <p:sp>
            <p:nvSpPr>
              <p:cNvPr id="209" name="Rectangle 208"/>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210" name="Rectangle 209"/>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11" name="TextBox 210"/>
            <p:cNvSpPr txBox="1"/>
            <p:nvPr/>
          </p:nvSpPr>
          <p:spPr bwMode="auto">
            <a:xfrm>
              <a:off x="3298617" y="2574278"/>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212" name="Straight Arrow Connector 16"/>
            <p:cNvCxnSpPr>
              <a:cxnSpLocks noChangeShapeType="1"/>
              <a:stCxn id="189" idx="0"/>
              <a:endCxn id="210" idx="2"/>
            </p:cNvCxnSpPr>
            <p:nvPr/>
          </p:nvCxnSpPr>
          <p:spPr bwMode="auto">
            <a:xfrm flipH="1" flipV="1">
              <a:off x="4270666" y="2560559"/>
              <a:ext cx="3" cy="460033"/>
            </a:xfrm>
            <a:prstGeom prst="straightConnector1">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213" name="Isosceles Triangle 212"/>
            <p:cNvSpPr/>
            <p:nvPr/>
          </p:nvSpPr>
          <p:spPr>
            <a:xfrm>
              <a:off x="4175193" y="2563474"/>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11" name="Group 214"/>
            <p:cNvGrpSpPr/>
            <p:nvPr/>
          </p:nvGrpSpPr>
          <p:grpSpPr>
            <a:xfrm>
              <a:off x="6101287" y="1915375"/>
              <a:ext cx="1365880" cy="645184"/>
              <a:chOff x="3699038" y="2835121"/>
              <a:chExt cx="1568997" cy="645184"/>
            </a:xfrm>
            <a:solidFill>
              <a:schemeClr val="bg1"/>
            </a:solidFill>
          </p:grpSpPr>
          <p:sp>
            <p:nvSpPr>
              <p:cNvPr id="216" name="Rectangle 215"/>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i="1" kern="0" dirty="0" smtClean="0">
                    <a:solidFill>
                      <a:sysClr val="windowText" lastClr="000000"/>
                    </a:solidFill>
                  </a:rPr>
                  <a:t>Process</a:t>
                </a:r>
                <a:endParaRPr lang="en-GB" sz="1000" i="1" kern="0" dirty="0">
                  <a:solidFill>
                    <a:sysClr val="windowText" lastClr="000000"/>
                  </a:solidFill>
                </a:endParaRPr>
              </a:p>
            </p:txBody>
          </p:sp>
          <p:sp>
            <p:nvSpPr>
              <p:cNvPr id="217" name="Rectangle 216"/>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18" name="Straight Arrow Connector 16"/>
            <p:cNvCxnSpPr>
              <a:cxnSpLocks noChangeShapeType="1"/>
              <a:stCxn id="209" idx="3"/>
              <a:endCxn id="216" idx="1"/>
            </p:cNvCxnSpPr>
            <p:nvPr/>
          </p:nvCxnSpPr>
          <p:spPr bwMode="auto">
            <a:xfrm>
              <a:off x="5242709" y="2237967"/>
              <a:ext cx="858578" cy="0"/>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219" name="TextBox 218"/>
            <p:cNvSpPr txBox="1"/>
            <p:nvPr/>
          </p:nvSpPr>
          <p:spPr bwMode="auto">
            <a:xfrm>
              <a:off x="5391612" y="2243365"/>
              <a:ext cx="729687" cy="230832"/>
            </a:xfrm>
            <a:prstGeom prst="rect">
              <a:avLst/>
            </a:prstGeom>
            <a:noFill/>
          </p:spPr>
          <p:txBody>
            <a:bodyPr wrap="none">
              <a:spAutoFit/>
            </a:bodyPr>
            <a:lstStyle/>
            <a:p>
              <a:pPr>
                <a:defRPr/>
              </a:pPr>
              <a:r>
                <a:rPr lang="en-GB" sz="900" kern="0" dirty="0" smtClean="0">
                  <a:solidFill>
                    <a:sysClr val="windowText" lastClr="000000"/>
                  </a:solidFill>
                </a:rPr>
                <a:t>+procedure</a:t>
              </a:r>
              <a:endParaRPr lang="en-GB" sz="900" kern="0" dirty="0">
                <a:solidFill>
                  <a:sysClr val="windowText" lastClr="000000"/>
                </a:solidFill>
              </a:endParaRPr>
            </a:p>
          </p:txBody>
        </p:sp>
        <p:cxnSp>
          <p:nvCxnSpPr>
            <p:cNvPr id="221" name="Straight Arrow Connector 16"/>
            <p:cNvCxnSpPr>
              <a:cxnSpLocks noChangeShapeType="1"/>
              <a:stCxn id="202" idx="0"/>
              <a:endCxn id="217" idx="2"/>
            </p:cNvCxnSpPr>
            <p:nvPr/>
          </p:nvCxnSpPr>
          <p:spPr bwMode="auto">
            <a:xfrm flipV="1">
              <a:off x="6784227" y="2560559"/>
              <a:ext cx="1" cy="2364662"/>
            </a:xfrm>
            <a:prstGeom prst="straightConnector1">
              <a:avLst/>
            </a:prstGeom>
            <a:noFill/>
            <a:ln w="9525" algn="ctr">
              <a:solidFill>
                <a:srgbClr val="000000"/>
              </a:solidFill>
              <a:round/>
              <a:headEnd/>
              <a:tailEnd type="none" w="med" len="med"/>
            </a:ln>
            <a:extLst>
              <a:ext uri="{909E8E84-426E-40DD-AFC4-6F175D3DCCD1}">
                <a14:hiddenFill xmlns="" xmlns:a14="http://schemas.microsoft.com/office/drawing/2010/main">
                  <a:noFill/>
                </a14:hiddenFill>
              </a:ext>
            </a:extLst>
          </p:spPr>
        </p:cxnSp>
        <p:sp>
          <p:nvSpPr>
            <p:cNvPr id="224" name="Isosceles Triangle 223"/>
            <p:cNvSpPr/>
            <p:nvPr/>
          </p:nvSpPr>
          <p:spPr>
            <a:xfrm>
              <a:off x="6688759" y="2584687"/>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225" name="TextBox 224"/>
            <p:cNvSpPr txBox="1"/>
            <p:nvPr/>
          </p:nvSpPr>
          <p:spPr bwMode="auto">
            <a:xfrm>
              <a:off x="6048738" y="257351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12" name="Group 225"/>
            <p:cNvGrpSpPr/>
            <p:nvPr/>
          </p:nvGrpSpPr>
          <p:grpSpPr>
            <a:xfrm>
              <a:off x="485648" y="1915375"/>
              <a:ext cx="1365880" cy="645184"/>
              <a:chOff x="3699038" y="2835121"/>
              <a:chExt cx="1568997" cy="645184"/>
            </a:xfrm>
            <a:solidFill>
              <a:schemeClr val="bg1"/>
            </a:solidFill>
          </p:grpSpPr>
          <p:sp>
            <p:nvSpPr>
              <p:cNvPr id="227" name="Rectangle 226"/>
              <p:cNvSpPr/>
              <p:nvPr/>
            </p:nvSpPr>
            <p:spPr bwMode="auto">
              <a:xfrm>
                <a:off x="3699038" y="2835121"/>
                <a:ext cx="1568997" cy="645184"/>
              </a:xfrm>
              <a:prstGeom prst="rect">
                <a:avLst/>
              </a:prstGeom>
              <a:grp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i="1" kern="0" dirty="0" err="1" smtClean="0">
                    <a:solidFill>
                      <a:sysClr val="windowText" lastClr="000000"/>
                    </a:solidFill>
                  </a:rPr>
                  <a:t>GFI_FeatureType</a:t>
                </a:r>
                <a:endParaRPr lang="en-GB" sz="1000" i="1" kern="0" dirty="0">
                  <a:solidFill>
                    <a:sysClr val="windowText" lastClr="000000"/>
                  </a:solidFill>
                </a:endParaRPr>
              </a:p>
            </p:txBody>
          </p:sp>
          <p:sp>
            <p:nvSpPr>
              <p:cNvPr id="228" name="Rectangle 227"/>
              <p:cNvSpPr/>
              <p:nvPr/>
            </p:nvSpPr>
            <p:spPr bwMode="auto">
              <a:xfrm>
                <a:off x="3699039" y="3287729"/>
                <a:ext cx="1568996" cy="192576"/>
              </a:xfrm>
              <a:prstGeom prst="rect">
                <a:avLst/>
              </a:prstGeom>
              <a:grp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29" name="TextBox 228"/>
            <p:cNvSpPr txBox="1"/>
            <p:nvPr/>
          </p:nvSpPr>
          <p:spPr bwMode="auto">
            <a:xfrm>
              <a:off x="1881455" y="2243365"/>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230" name="Straight Arrow Connector 16"/>
            <p:cNvCxnSpPr>
              <a:cxnSpLocks noChangeShapeType="1"/>
              <a:stCxn id="209" idx="1"/>
              <a:endCxn id="227" idx="3"/>
            </p:cNvCxnSpPr>
            <p:nvPr/>
          </p:nvCxnSpPr>
          <p:spPr bwMode="auto">
            <a:xfrm flipH="1">
              <a:off x="1851528" y="2237967"/>
              <a:ext cx="1447093" cy="0"/>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233" name="TextBox 232"/>
            <p:cNvSpPr txBox="1"/>
            <p:nvPr/>
          </p:nvSpPr>
          <p:spPr bwMode="auto">
            <a:xfrm>
              <a:off x="408711" y="2559743"/>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grpSp>
          <p:nvGrpSpPr>
            <p:cNvPr id="13" name="Group 233"/>
            <p:cNvGrpSpPr/>
            <p:nvPr/>
          </p:nvGrpSpPr>
          <p:grpSpPr>
            <a:xfrm>
              <a:off x="196281" y="4924069"/>
              <a:ext cx="1944088" cy="645184"/>
              <a:chOff x="3699038" y="2224420"/>
              <a:chExt cx="1568997" cy="645184"/>
            </a:xfrm>
          </p:grpSpPr>
          <p:sp>
            <p:nvSpPr>
              <p:cNvPr id="235" name="Rectangle 23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SF_SpatialSamplingFeature</a:t>
                </a:r>
                <a:endParaRPr lang="en-GB" sz="1000" kern="0" dirty="0">
                  <a:solidFill>
                    <a:sysClr val="windowText" lastClr="000000"/>
                  </a:solidFill>
                </a:endParaRPr>
              </a:p>
            </p:txBody>
          </p:sp>
          <p:sp>
            <p:nvSpPr>
              <p:cNvPr id="236" name="Rectangle 23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237" name="Straight Arrow Connector 16"/>
            <p:cNvCxnSpPr>
              <a:cxnSpLocks noChangeShapeType="1"/>
              <a:stCxn id="235" idx="0"/>
              <a:endCxn id="227" idx="2"/>
            </p:cNvCxnSpPr>
            <p:nvPr/>
          </p:nvCxnSpPr>
          <p:spPr bwMode="auto">
            <a:xfrm flipV="1">
              <a:off x="1168325" y="2560559"/>
              <a:ext cx="263" cy="2363510"/>
            </a:xfrm>
            <a:prstGeom prst="straightConnector1">
              <a:avLst/>
            </a:prstGeom>
            <a:noFill/>
            <a:ln w="9525" algn="ctr">
              <a:solidFill>
                <a:srgbClr val="000000"/>
              </a:solidFill>
              <a:prstDash val="dash"/>
              <a:round/>
              <a:headEnd/>
              <a:tailEnd type="none" w="med" len="med"/>
            </a:ln>
            <a:extLst>
              <a:ext uri="{909E8E84-426E-40DD-AFC4-6F175D3DCCD1}">
                <a14:hiddenFill xmlns="" xmlns:a14="http://schemas.microsoft.com/office/drawing/2010/main">
                  <a:noFill/>
                </a14:hiddenFill>
              </a:ext>
            </a:extLst>
          </p:spPr>
        </p:cxnSp>
        <p:sp>
          <p:nvSpPr>
            <p:cNvPr id="240" name="Isosceles Triangle 239"/>
            <p:cNvSpPr/>
            <p:nvPr/>
          </p:nvSpPr>
          <p:spPr>
            <a:xfrm>
              <a:off x="1073120" y="2584687"/>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242" name="TextBox 241"/>
            <p:cNvSpPr txBox="1"/>
            <p:nvPr/>
          </p:nvSpPr>
          <p:spPr bwMode="auto">
            <a:xfrm>
              <a:off x="196281" y="5586623"/>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243" name="TextBox 242"/>
            <p:cNvSpPr txBox="1"/>
            <p:nvPr/>
          </p:nvSpPr>
          <p:spPr bwMode="auto">
            <a:xfrm>
              <a:off x="2171899" y="5242235"/>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244" name="Straight Arrow Connector 16"/>
            <p:cNvCxnSpPr>
              <a:cxnSpLocks noChangeShapeType="1"/>
              <a:stCxn id="181" idx="1"/>
              <a:endCxn id="235" idx="3"/>
            </p:cNvCxnSpPr>
            <p:nvPr/>
          </p:nvCxnSpPr>
          <p:spPr bwMode="auto">
            <a:xfrm flipH="1" flipV="1">
              <a:off x="2140369" y="5246661"/>
              <a:ext cx="1158252" cy="1152"/>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grpSp>
      <p:sp>
        <p:nvSpPr>
          <p:cNvPr id="61" name="Rectangle 60"/>
          <p:cNvSpPr/>
          <p:nvPr/>
        </p:nvSpPr>
        <p:spPr bwMode="auto">
          <a:xfrm>
            <a:off x="6099550" y="5681820"/>
            <a:ext cx="1365880" cy="645184"/>
          </a:xfrm>
          <a:prstGeom prst="rect">
            <a:avLst/>
          </a:prstGeom>
          <a:solidFill>
            <a:schemeClr val="bg1"/>
          </a:solidFill>
          <a:ln w="9525" cap="flat" cmpd="sng" algn="ctr">
            <a:solidFill>
              <a:srgbClr val="C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rgbClr val="C00000"/>
                </a:solidFill>
              </a:rPr>
              <a:t>«</a:t>
            </a:r>
            <a:r>
              <a:rPr lang="en-GB" sz="1000" kern="0" dirty="0" err="1">
                <a:solidFill>
                  <a:srgbClr val="C00000"/>
                </a:solidFill>
              </a:rPr>
              <a:t>FeatureType</a:t>
            </a:r>
            <a:r>
              <a:rPr lang="en-GB" sz="1000" kern="0" dirty="0">
                <a:solidFill>
                  <a:srgbClr val="C00000"/>
                </a:solidFill>
              </a:rPr>
              <a:t>»</a:t>
            </a:r>
          </a:p>
          <a:p>
            <a:pPr algn="ctr"/>
            <a:r>
              <a:rPr lang="en-GB" sz="1000" kern="0" dirty="0" smtClean="0">
                <a:solidFill>
                  <a:srgbClr val="C00000"/>
                </a:solidFill>
              </a:rPr>
              <a:t>Process</a:t>
            </a:r>
            <a:endParaRPr lang="en-GB" sz="1000" kern="0" dirty="0">
              <a:solidFill>
                <a:srgbClr val="C00000"/>
              </a:solidFill>
            </a:endParaRPr>
          </a:p>
        </p:txBody>
      </p:sp>
      <p:sp>
        <p:nvSpPr>
          <p:cNvPr id="62" name="Rectangle 61"/>
          <p:cNvSpPr/>
          <p:nvPr/>
        </p:nvSpPr>
        <p:spPr bwMode="auto">
          <a:xfrm>
            <a:off x="6099551" y="6134428"/>
            <a:ext cx="1365879" cy="192576"/>
          </a:xfrm>
          <a:prstGeom prst="rect">
            <a:avLst/>
          </a:prstGeom>
          <a:solidFill>
            <a:schemeClr val="bg1"/>
          </a:solidFill>
          <a:ln w="9525" cap="flat" cmpd="sng" algn="ctr">
            <a:solidFill>
              <a:srgbClr val="C00000"/>
            </a:solidFill>
            <a:prstDash val="solid"/>
          </a:ln>
          <a:effectLst/>
        </p:spPr>
        <p:txBody>
          <a:bodyPr anchor="ctr" anchorCtr="0"/>
          <a:lstStyle/>
          <a:p>
            <a:pPr algn="ctr">
              <a:defRPr/>
            </a:pPr>
            <a:endParaRPr lang="en-GB" sz="1000" u="sng" kern="0" dirty="0">
              <a:solidFill>
                <a:srgbClr val="C00000"/>
              </a:solidFill>
            </a:endParaRPr>
          </a:p>
        </p:txBody>
      </p:sp>
      <p:sp>
        <p:nvSpPr>
          <p:cNvPr id="63" name="Rectangle 62"/>
          <p:cNvSpPr/>
          <p:nvPr/>
        </p:nvSpPr>
        <p:spPr>
          <a:xfrm>
            <a:off x="0" y="1501254"/>
            <a:ext cx="9144000" cy="3753134"/>
          </a:xfrm>
          <a:prstGeom prst="rect">
            <a:avLst/>
          </a:prstGeom>
          <a:gradFill>
            <a:gsLst>
              <a:gs pos="100000">
                <a:schemeClr val="bg1">
                  <a:alpha val="0"/>
                </a:schemeClr>
              </a:gs>
              <a:gs pos="80000">
                <a:schemeClr val="bg1">
                  <a:alpha val="90000"/>
                </a:schemeClr>
              </a:gs>
              <a:gs pos="0">
                <a:schemeClr val="bg1"/>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ectangle 63"/>
          <p:cNvSpPr/>
          <p:nvPr/>
        </p:nvSpPr>
        <p:spPr>
          <a:xfrm>
            <a:off x="1462088" y="841375"/>
            <a:ext cx="7488237" cy="3785652"/>
          </a:xfrm>
          <a:prstGeom prst="rect">
            <a:avLst/>
          </a:prstGeom>
        </p:spPr>
        <p:txBody>
          <a:bodyPr>
            <a:spAutoFit/>
          </a:bodyPr>
          <a:lstStyle/>
          <a:p>
            <a:pPr fontAlgn="auto">
              <a:spcBef>
                <a:spcPts val="0"/>
              </a:spcBef>
              <a:spcAft>
                <a:spcPts val="1200"/>
              </a:spcAft>
              <a:defRPr/>
            </a:pPr>
            <a:r>
              <a:rPr lang="en-GB" i="1" kern="0" dirty="0" smtClean="0">
                <a:solidFill>
                  <a:srgbClr val="595959"/>
                </a:solidFill>
                <a:latin typeface="Calibri"/>
                <a:ea typeface="Times New Roman"/>
              </a:rPr>
              <a:t>Process </a:t>
            </a:r>
            <a:r>
              <a:rPr lang="en-GB" i="1" kern="0" dirty="0" smtClean="0">
                <a:solidFill>
                  <a:srgbClr val="595959"/>
                </a:solidFill>
                <a:latin typeface="Calibri"/>
                <a:ea typeface="Times New Roman"/>
              </a:rPr>
              <a:t>(from WMO METCE) provides a concrete implementation of </a:t>
            </a:r>
            <a:r>
              <a:rPr lang="en-GB" i="1" kern="0" dirty="0" smtClean="0">
                <a:solidFill>
                  <a:srgbClr val="595959"/>
                </a:solidFill>
                <a:latin typeface="Calibri"/>
                <a:ea typeface="Times New Roman"/>
              </a:rPr>
              <a:t> the abstract </a:t>
            </a:r>
            <a:r>
              <a:rPr lang="en-GB" i="1" kern="0" dirty="0" err="1" smtClean="0">
                <a:solidFill>
                  <a:srgbClr val="595959"/>
                </a:solidFill>
                <a:latin typeface="Calibri"/>
                <a:ea typeface="Times New Roman"/>
              </a:rPr>
              <a:t>OM_Process</a:t>
            </a:r>
            <a:r>
              <a:rPr lang="en-GB" i="1" kern="0" dirty="0" smtClean="0">
                <a:solidFill>
                  <a:srgbClr val="595959"/>
                </a:solidFill>
                <a:latin typeface="Calibri"/>
                <a:ea typeface="Times New Roman"/>
              </a:rPr>
              <a:t> </a:t>
            </a:r>
            <a:r>
              <a:rPr lang="en-GB" i="1" kern="0" dirty="0" smtClean="0">
                <a:solidFill>
                  <a:srgbClr val="595959"/>
                </a:solidFill>
                <a:latin typeface="Calibri"/>
                <a:ea typeface="Times New Roman"/>
              </a:rPr>
              <a:t>supporting the following requirements:</a:t>
            </a:r>
          </a:p>
          <a:p>
            <a:pPr marL="342900" indent="-342900" fontAlgn="auto">
              <a:spcBef>
                <a:spcPts val="0"/>
              </a:spcBef>
              <a:spcAft>
                <a:spcPts val="1200"/>
              </a:spcAft>
              <a:buFont typeface="+mj-lt"/>
              <a:buAutoNum type="arabicPeriod"/>
              <a:defRPr/>
            </a:pPr>
            <a:r>
              <a:rPr lang="en-GB" i="1" kern="0" dirty="0" smtClean="0">
                <a:solidFill>
                  <a:srgbClr val="595959"/>
                </a:solidFill>
                <a:latin typeface="Calibri"/>
                <a:ea typeface="Times New Roman"/>
              </a:rPr>
              <a:t>reference </a:t>
            </a:r>
            <a:r>
              <a:rPr lang="en-GB" i="1" kern="0" dirty="0" smtClean="0">
                <a:solidFill>
                  <a:srgbClr val="595959"/>
                </a:solidFill>
                <a:latin typeface="Calibri"/>
                <a:ea typeface="Times New Roman"/>
              </a:rPr>
              <a:t>to supporting documentation, </a:t>
            </a:r>
            <a:endParaRPr lang="en-GB" i="1" kern="0" dirty="0" smtClean="0">
              <a:solidFill>
                <a:srgbClr val="595959"/>
              </a:solidFill>
              <a:latin typeface="Calibri"/>
              <a:ea typeface="Times New Roman"/>
            </a:endParaRPr>
          </a:p>
          <a:p>
            <a:pPr marL="342900" indent="-342900" fontAlgn="auto">
              <a:spcBef>
                <a:spcPts val="0"/>
              </a:spcBef>
              <a:spcAft>
                <a:spcPts val="1200"/>
              </a:spcAft>
              <a:buFont typeface="+mj-lt"/>
              <a:buAutoNum type="arabicPeriod"/>
              <a:defRPr/>
            </a:pPr>
            <a:r>
              <a:rPr lang="en-GB" i="1" kern="0" dirty="0" smtClean="0">
                <a:solidFill>
                  <a:srgbClr val="595959"/>
                </a:solidFill>
                <a:latin typeface="Calibri"/>
                <a:ea typeface="Times New Roman"/>
              </a:rPr>
              <a:t>specification </a:t>
            </a:r>
            <a:r>
              <a:rPr lang="en-GB" i="1" kern="0" dirty="0" smtClean="0">
                <a:solidFill>
                  <a:srgbClr val="595959"/>
                </a:solidFill>
                <a:latin typeface="Calibri"/>
                <a:ea typeface="Times New Roman"/>
              </a:rPr>
              <a:t>of configuration parameters, </a:t>
            </a:r>
            <a:endParaRPr lang="en-GB" i="1" kern="0" dirty="0" smtClean="0">
              <a:solidFill>
                <a:srgbClr val="595959"/>
              </a:solidFill>
              <a:latin typeface="Calibri"/>
              <a:ea typeface="Times New Roman"/>
            </a:endParaRPr>
          </a:p>
          <a:p>
            <a:pPr marL="342900" indent="-342900" fontAlgn="auto">
              <a:spcBef>
                <a:spcPts val="0"/>
              </a:spcBef>
              <a:spcAft>
                <a:spcPts val="1200"/>
              </a:spcAft>
              <a:buFont typeface="+mj-lt"/>
              <a:buAutoNum type="arabicPeriod"/>
              <a:defRPr/>
            </a:pPr>
            <a:r>
              <a:rPr lang="en-GB" i="1" kern="0" dirty="0" smtClean="0">
                <a:solidFill>
                  <a:srgbClr val="595959"/>
                </a:solidFill>
                <a:latin typeface="Calibri"/>
                <a:ea typeface="Times New Roman"/>
              </a:rPr>
              <a:t>specification </a:t>
            </a:r>
            <a:r>
              <a:rPr lang="en-GB" i="1" kern="0" dirty="0" smtClean="0">
                <a:solidFill>
                  <a:srgbClr val="595959"/>
                </a:solidFill>
                <a:latin typeface="Calibri"/>
                <a:ea typeface="Times New Roman"/>
              </a:rPr>
              <a:t>of the measurement resolution and/or measurement range for each </a:t>
            </a:r>
            <a:r>
              <a:rPr lang="en-GB" i="1" kern="0" dirty="0" err="1" smtClean="0">
                <a:solidFill>
                  <a:srgbClr val="595959"/>
                </a:solidFill>
                <a:latin typeface="Calibri"/>
                <a:ea typeface="Times New Roman"/>
              </a:rPr>
              <a:t>measurand</a:t>
            </a:r>
            <a:r>
              <a:rPr lang="en-GB" i="1" kern="0" dirty="0" smtClean="0">
                <a:solidFill>
                  <a:srgbClr val="595959"/>
                </a:solidFill>
                <a:latin typeface="Calibri"/>
                <a:ea typeface="Times New Roman"/>
              </a:rPr>
              <a:t>.</a:t>
            </a:r>
          </a:p>
          <a:p>
            <a:pPr marL="342900" indent="-342900" fontAlgn="auto">
              <a:spcBef>
                <a:spcPts val="0"/>
              </a:spcBef>
              <a:spcAft>
                <a:spcPts val="1200"/>
              </a:spcAft>
              <a:defRPr/>
            </a:pPr>
            <a:endParaRPr lang="en-GB" i="1" kern="0" dirty="0" smtClean="0">
              <a:solidFill>
                <a:srgbClr val="C00000"/>
              </a:solidFill>
              <a:latin typeface="Calibri"/>
              <a:ea typeface="Times New Roman"/>
            </a:endParaRPr>
          </a:p>
          <a:p>
            <a:pPr marL="342900" indent="-342900" fontAlgn="auto">
              <a:spcBef>
                <a:spcPts val="0"/>
              </a:spcBef>
              <a:spcAft>
                <a:spcPts val="1200"/>
              </a:spcAft>
              <a:defRPr/>
            </a:pPr>
            <a:r>
              <a:rPr lang="en-GB" i="1" kern="0" dirty="0" smtClean="0">
                <a:solidFill>
                  <a:srgbClr val="C00000"/>
                </a:solidFill>
                <a:latin typeface="Calibri"/>
                <a:ea typeface="Times New Roman"/>
              </a:rPr>
              <a:t>Simplified following feedback from  RC1 public comment: removal of </a:t>
            </a:r>
            <a:r>
              <a:rPr lang="en-GB" i="1" kern="0" dirty="0" err="1" smtClean="0">
                <a:solidFill>
                  <a:srgbClr val="C00000"/>
                </a:solidFill>
                <a:latin typeface="Calibri"/>
                <a:ea typeface="Times New Roman"/>
              </a:rPr>
              <a:t>AbstractMeasurementContext</a:t>
            </a:r>
            <a:r>
              <a:rPr lang="en-GB" i="1" kern="0" dirty="0" smtClean="0">
                <a:solidFill>
                  <a:srgbClr val="C00000"/>
                </a:solidFill>
                <a:latin typeface="Calibri"/>
                <a:ea typeface="Times New Roman"/>
              </a:rPr>
              <a:t> and </a:t>
            </a:r>
            <a:r>
              <a:rPr lang="en-GB" i="1" kern="0" dirty="0" err="1" smtClean="0">
                <a:solidFill>
                  <a:srgbClr val="C00000"/>
                </a:solidFill>
                <a:latin typeface="Calibri"/>
                <a:ea typeface="Times New Roman"/>
              </a:rPr>
              <a:t>CompositeMeasurementContext</a:t>
            </a:r>
            <a:r>
              <a:rPr lang="en-GB" i="1" kern="0" dirty="0" smtClean="0">
                <a:solidFill>
                  <a:srgbClr val="C00000"/>
                </a:solidFill>
                <a:latin typeface="Calibri"/>
                <a:ea typeface="Times New Roman"/>
              </a:rPr>
              <a:t> classes</a:t>
            </a:r>
            <a:endParaRPr lang="en-GB" i="1" kern="0" dirty="0" smtClean="0">
              <a:solidFill>
                <a:srgbClr val="C00000"/>
              </a:solidFill>
              <a:latin typeface="Calibri"/>
              <a:ea typeface="Times New Roman"/>
            </a:endParaRPr>
          </a:p>
          <a:p>
            <a:pPr fontAlgn="auto">
              <a:spcBef>
                <a:spcPts val="0"/>
              </a:spcBef>
              <a:spcAft>
                <a:spcPts val="1200"/>
              </a:spcAft>
              <a:defRPr/>
            </a:pPr>
            <a:endParaRPr lang="en-GB" i="1" kern="0" dirty="0">
              <a:solidFill>
                <a:srgbClr val="595959"/>
              </a:solidFill>
              <a:latin typeface="Calibri"/>
              <a:ea typeface="Times New Roman"/>
            </a:endParaRPr>
          </a:p>
        </p:txBody>
      </p:sp>
      <p:sp>
        <p:nvSpPr>
          <p:cNvPr id="65" name="Rectangle 64"/>
          <p:cNvSpPr/>
          <p:nvPr/>
        </p:nvSpPr>
        <p:spPr>
          <a:xfrm rot="400743">
            <a:off x="6544636" y="123823"/>
            <a:ext cx="2609690"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RC2 change!</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67" name="Rectangle 66"/>
          <p:cNvSpPr/>
          <p:nvPr/>
        </p:nvSpPr>
        <p:spPr>
          <a:xfrm>
            <a:off x="6053328" y="5637276"/>
            <a:ext cx="1453896" cy="736092"/>
          </a:xfrm>
          <a:prstGeom prst="rect">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p:spPr>
        <p:txBody>
          <a:bodyPr/>
          <a:lstStyle/>
          <a:p>
            <a:pPr algn="r" eaLnBrk="0" hangingPunct="0">
              <a:lnSpc>
                <a:spcPct val="85000"/>
              </a:lnSpc>
              <a:defRPr/>
            </a:pPr>
            <a:endParaRPr lang="en-GB" sz="5400" b="1" kern="0">
              <a:solidFill>
                <a:srgbClr val="FFFFFF"/>
              </a:solidFill>
              <a:latin typeface="CG Times"/>
            </a:endParaRPr>
          </a:p>
        </p:txBody>
      </p:sp>
    </p:spTree>
    <p:extLst>
      <p:ext uri="{BB962C8B-B14F-4D97-AF65-F5344CB8AC3E}">
        <p14:creationId xmlns="" xmlns:p14="http://schemas.microsoft.com/office/powerpoint/2010/main" val="2055816902"/>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8" name="Picture 4"/>
          <p:cNvPicPr>
            <a:picLocks noChangeAspect="1" noChangeArrowheads="1"/>
          </p:cNvPicPr>
          <p:nvPr/>
        </p:nvPicPr>
        <p:blipFill rotWithShape="1">
          <a:blip r:embed="rId3" cstate="print">
            <a:extLst>
              <a:ext uri="{28A0092B-C50C-407E-A947-70E740481C1C}">
                <a14:useLocalDpi xmlns="" xmlns:a14="http://schemas.microsoft.com/office/drawing/2010/main" val="0"/>
              </a:ext>
            </a:extLst>
          </a:blip>
          <a:srcRect t="289" b="24508"/>
          <a:stretch/>
        </p:blipFill>
        <p:spPr bwMode="auto">
          <a:xfrm>
            <a:off x="0" y="3452173"/>
            <a:ext cx="9144000" cy="3405827"/>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6"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err="1">
                <a:solidFill>
                  <a:srgbClr val="000000"/>
                </a:solidFill>
                <a:latin typeface="Arial" pitchFamily="34" charset="0"/>
                <a:ea typeface="ＭＳ Ｐゴシック" pitchFamily="34" charset="-128"/>
              </a:rPr>
              <a:t>SamplingFeature</a:t>
            </a:r>
            <a:r>
              <a:rPr lang="en-GB" sz="2000" dirty="0">
                <a:solidFill>
                  <a:srgbClr val="000000"/>
                </a:solidFill>
                <a:latin typeface="Arial" pitchFamily="34" charset="0"/>
                <a:ea typeface="ＭＳ Ｐゴシック" pitchFamily="34" charset="-128"/>
              </a:rPr>
              <a:t> as </a:t>
            </a:r>
            <a:r>
              <a:rPr lang="en-GB" sz="2000" dirty="0" err="1">
                <a:solidFill>
                  <a:srgbClr val="000000"/>
                </a:solidFill>
                <a:latin typeface="Arial" pitchFamily="34" charset="0"/>
                <a:ea typeface="ＭＳ Ｐゴシック" pitchFamily="34" charset="-128"/>
              </a:rPr>
              <a:t>OM_Observation.featureOfInterest</a:t>
            </a:r>
            <a:endParaRPr lang="en-GB" sz="2000" dirty="0">
              <a:solidFill>
                <a:srgbClr val="000000"/>
              </a:solidFill>
              <a:latin typeface="Arial" pitchFamily="34" charset="0"/>
              <a:ea typeface="ＭＳ Ｐゴシック" pitchFamily="34" charset="-128"/>
            </a:endParaRPr>
          </a:p>
        </p:txBody>
      </p:sp>
      <p:pic>
        <p:nvPicPr>
          <p:cNvPr id="93187" name="Picture 3"/>
          <p:cNvPicPr>
            <a:picLocks noChangeAspect="1" noChangeArrowheads="1"/>
          </p:cNvPicPr>
          <p:nvPr/>
        </p:nvPicPr>
        <p:blipFill rotWithShape="1">
          <a:blip r:embed="rId4" cstate="print">
            <a:extLst>
              <a:ext uri="{28A0092B-C50C-407E-A947-70E740481C1C}">
                <a14:useLocalDpi xmlns="" xmlns:a14="http://schemas.microsoft.com/office/drawing/2010/main" val="0"/>
              </a:ext>
            </a:extLst>
          </a:blip>
          <a:srcRect l="44555" t="15580" r="39215" b="70354"/>
          <a:stretch/>
        </p:blipFill>
        <p:spPr bwMode="auto">
          <a:xfrm>
            <a:off x="4062102" y="4144488"/>
            <a:ext cx="1486968" cy="64126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11</a:t>
            </a:fld>
            <a:endParaRPr lang="en-GB"/>
          </a:p>
        </p:txBody>
      </p:sp>
      <p:sp>
        <p:nvSpPr>
          <p:cNvPr id="9" name="Rectangle 8"/>
          <p:cNvSpPr/>
          <p:nvPr/>
        </p:nvSpPr>
        <p:spPr>
          <a:xfrm>
            <a:off x="1462088" y="841375"/>
            <a:ext cx="7488237" cy="1200329"/>
          </a:xfrm>
          <a:prstGeom prst="rect">
            <a:avLst/>
          </a:prstGeom>
        </p:spPr>
        <p:txBody>
          <a:bodyPr>
            <a:spAutoFit/>
          </a:bodyPr>
          <a:lstStyle/>
          <a:p>
            <a:pPr fontAlgn="auto">
              <a:spcBef>
                <a:spcPts val="0"/>
              </a:spcBef>
              <a:spcAft>
                <a:spcPts val="1200"/>
              </a:spcAft>
              <a:defRPr/>
            </a:pPr>
            <a:r>
              <a:rPr lang="en-GB" i="1" kern="0" dirty="0">
                <a:solidFill>
                  <a:srgbClr val="595959"/>
                </a:solidFill>
                <a:latin typeface="Calibri"/>
                <a:ea typeface="Times New Roman"/>
              </a:rPr>
              <a:t>In meteorology, we define a sampling regime that enables us to observe, measure or simulate the real-world. Sampling Features (from ISO 19156 ‘Observations and measurements’) provide a way to characterise this sampling regime and the relationship to the real-world.</a:t>
            </a:r>
          </a:p>
        </p:txBody>
      </p:sp>
      <p:sp>
        <p:nvSpPr>
          <p:cNvPr id="10" name="Rectangle 9"/>
          <p:cNvSpPr/>
          <p:nvPr/>
        </p:nvSpPr>
        <p:spPr bwMode="auto">
          <a:xfrm>
            <a:off x="6646507" y="2209532"/>
            <a:ext cx="1944088"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r>
              <a:rPr lang="en-GB" sz="1000" u="sng" kern="0" dirty="0" smtClean="0">
                <a:solidFill>
                  <a:sysClr val="windowText" lastClr="000000"/>
                </a:solidFill>
              </a:rPr>
              <a:t>:</a:t>
            </a:r>
            <a:r>
              <a:rPr lang="en-GB" sz="1000" u="sng" kern="0" dirty="0" err="1" smtClean="0">
                <a:solidFill>
                  <a:sysClr val="windowText" lastClr="000000"/>
                </a:solidFill>
              </a:rPr>
              <a:t>ComplexSamplingMeasurement</a:t>
            </a:r>
            <a:endParaRPr lang="en-GB" sz="1000" u="sng" kern="0" dirty="0">
              <a:solidFill>
                <a:sysClr val="windowText" lastClr="000000"/>
              </a:solidFill>
            </a:endParaRPr>
          </a:p>
        </p:txBody>
      </p:sp>
      <p:sp>
        <p:nvSpPr>
          <p:cNvPr id="11" name="Rectangle 10"/>
          <p:cNvSpPr/>
          <p:nvPr/>
        </p:nvSpPr>
        <p:spPr bwMode="auto">
          <a:xfrm>
            <a:off x="3544167" y="2208380"/>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03839:SF_SamplingPoint</a:t>
            </a:r>
            <a:endParaRPr lang="en-GB" sz="1000" u="sng" kern="0" dirty="0">
              <a:solidFill>
                <a:sysClr val="windowText" lastClr="000000"/>
              </a:solidFill>
            </a:endParaRPr>
          </a:p>
        </p:txBody>
      </p:sp>
      <p:sp>
        <p:nvSpPr>
          <p:cNvPr id="12" name="TextBox 11"/>
          <p:cNvSpPr txBox="1"/>
          <p:nvPr/>
        </p:nvSpPr>
        <p:spPr bwMode="auto">
          <a:xfrm>
            <a:off x="5519785" y="2526546"/>
            <a:ext cx="1066318"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featureOfInterest</a:t>
            </a:r>
            <a:endParaRPr lang="en-GB" sz="900" kern="0" dirty="0">
              <a:solidFill>
                <a:sysClr val="windowText" lastClr="000000"/>
              </a:solidFill>
            </a:endParaRPr>
          </a:p>
        </p:txBody>
      </p:sp>
      <p:cxnSp>
        <p:nvCxnSpPr>
          <p:cNvPr id="13" name="Straight Arrow Connector 16"/>
          <p:cNvCxnSpPr>
            <a:cxnSpLocks noChangeShapeType="1"/>
            <a:stCxn id="10" idx="1"/>
            <a:endCxn id="11" idx="3"/>
          </p:cNvCxnSpPr>
          <p:nvPr/>
        </p:nvCxnSpPr>
        <p:spPr bwMode="auto">
          <a:xfrm flipH="1" flipV="1">
            <a:off x="5488255" y="2530972"/>
            <a:ext cx="1158252" cy="1152"/>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14" name="Rectangle 13"/>
          <p:cNvSpPr/>
          <p:nvPr/>
        </p:nvSpPr>
        <p:spPr bwMode="auto">
          <a:xfrm>
            <a:off x="3680741" y="3317371"/>
            <a:ext cx="1670940"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kern="0" dirty="0" smtClean="0">
                <a:solidFill>
                  <a:sysClr val="windowText" lastClr="000000"/>
                </a:solidFill>
              </a:rPr>
              <a:t>:Point</a:t>
            </a:r>
          </a:p>
          <a:p>
            <a:pPr algn="ctr">
              <a:defRPr/>
            </a:pPr>
            <a:r>
              <a:rPr lang="en-GB" sz="1000" kern="0" dirty="0" smtClean="0">
                <a:solidFill>
                  <a:sysClr val="windowText" lastClr="000000"/>
                </a:solidFill>
              </a:rPr>
              <a:t>@</a:t>
            </a:r>
            <a:r>
              <a:rPr lang="en-GB" sz="1000" kern="0" dirty="0" err="1" smtClean="0">
                <a:solidFill>
                  <a:sysClr val="windowText" lastClr="000000"/>
                </a:solidFill>
              </a:rPr>
              <a:t>srsName</a:t>
            </a:r>
            <a:r>
              <a:rPr lang="en-GB" sz="1000" kern="0" dirty="0" smtClean="0">
                <a:solidFill>
                  <a:sysClr val="windowText" lastClr="000000"/>
                </a:solidFill>
              </a:rPr>
              <a:t> “EPSG:4326”</a:t>
            </a:r>
          </a:p>
          <a:p>
            <a:pPr algn="ctr">
              <a:defRPr/>
            </a:pPr>
            <a:r>
              <a:rPr lang="en-GB" sz="1000" kern="0" dirty="0" smtClean="0">
                <a:solidFill>
                  <a:sysClr val="windowText" lastClr="000000"/>
                </a:solidFill>
              </a:rPr>
              <a:t>pos = “50.737 -3.405”</a:t>
            </a:r>
            <a:endParaRPr lang="en-GB" sz="1000" kern="0" dirty="0">
              <a:solidFill>
                <a:sysClr val="windowText" lastClr="000000"/>
              </a:solidFill>
            </a:endParaRPr>
          </a:p>
        </p:txBody>
      </p:sp>
      <p:sp>
        <p:nvSpPr>
          <p:cNvPr id="15" name="TextBox 14"/>
          <p:cNvSpPr txBox="1"/>
          <p:nvPr/>
        </p:nvSpPr>
        <p:spPr bwMode="auto">
          <a:xfrm>
            <a:off x="4052789" y="3051294"/>
            <a:ext cx="521297" cy="230832"/>
          </a:xfrm>
          <a:prstGeom prst="rect">
            <a:avLst/>
          </a:prstGeom>
          <a:noFill/>
        </p:spPr>
        <p:txBody>
          <a:bodyPr wrap="none">
            <a:spAutoFit/>
          </a:bodyPr>
          <a:lstStyle/>
          <a:p>
            <a:pPr>
              <a:defRPr/>
            </a:pPr>
            <a:r>
              <a:rPr lang="en-GB" sz="900" kern="0" dirty="0" smtClean="0">
                <a:solidFill>
                  <a:sysClr val="windowText" lastClr="000000"/>
                </a:solidFill>
              </a:rPr>
              <a:t>+shape</a:t>
            </a:r>
            <a:endParaRPr lang="en-GB" sz="900" kern="0" dirty="0">
              <a:solidFill>
                <a:sysClr val="windowText" lastClr="000000"/>
              </a:solidFill>
            </a:endParaRPr>
          </a:p>
        </p:txBody>
      </p:sp>
      <p:cxnSp>
        <p:nvCxnSpPr>
          <p:cNvPr id="16" name="Straight Arrow Connector 16"/>
          <p:cNvCxnSpPr>
            <a:cxnSpLocks noChangeShapeType="1"/>
            <a:stCxn id="11" idx="2"/>
            <a:endCxn id="14" idx="0"/>
          </p:cNvCxnSpPr>
          <p:nvPr/>
        </p:nvCxnSpPr>
        <p:spPr bwMode="auto">
          <a:xfrm>
            <a:off x="4516211" y="2853564"/>
            <a:ext cx="0" cy="463807"/>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20" name="Rectangle 19"/>
          <p:cNvSpPr/>
          <p:nvPr/>
        </p:nvSpPr>
        <p:spPr bwMode="auto">
          <a:xfrm>
            <a:off x="430856" y="2209532"/>
            <a:ext cx="1944088"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defRPr/>
            </a:pPr>
            <a:r>
              <a:rPr lang="en-GB" sz="1000" u="sng" dirty="0" smtClean="0"/>
              <a:t>84579</a:t>
            </a:r>
            <a:r>
              <a:rPr lang="en-GB" sz="1000" u="sng" kern="0" dirty="0" smtClean="0">
                <a:solidFill>
                  <a:sysClr val="windowText" lastClr="000000"/>
                </a:solidFill>
              </a:rPr>
              <a:t>:NamedPlace</a:t>
            </a:r>
          </a:p>
          <a:p>
            <a:pPr algn="ctr">
              <a:defRPr/>
            </a:pPr>
            <a:r>
              <a:rPr lang="en-GB" sz="1000" kern="0" dirty="0" smtClean="0">
                <a:solidFill>
                  <a:sysClr val="windowText" lastClr="000000"/>
                </a:solidFill>
              </a:rPr>
              <a:t>name = “Exeter Airport”</a:t>
            </a:r>
            <a:endParaRPr lang="en-GB" sz="1000" kern="0" dirty="0">
              <a:solidFill>
                <a:sysClr val="windowText" lastClr="000000"/>
              </a:solidFill>
            </a:endParaRPr>
          </a:p>
        </p:txBody>
      </p:sp>
      <p:sp>
        <p:nvSpPr>
          <p:cNvPr id="21" name="TextBox 20"/>
          <p:cNvSpPr txBox="1"/>
          <p:nvPr/>
        </p:nvSpPr>
        <p:spPr bwMode="auto">
          <a:xfrm>
            <a:off x="2406474" y="2527698"/>
            <a:ext cx="1003801" cy="230832"/>
          </a:xfrm>
          <a:prstGeom prst="rect">
            <a:avLst/>
          </a:prstGeom>
          <a:noFill/>
        </p:spPr>
        <p:txBody>
          <a:bodyPr wrap="none">
            <a:spAutoFit/>
          </a:bodyPr>
          <a:lstStyle/>
          <a:p>
            <a:pPr>
              <a:defRPr/>
            </a:pPr>
            <a:r>
              <a:rPr lang="en-GB" sz="900" kern="0" dirty="0" smtClean="0">
                <a:solidFill>
                  <a:sysClr val="windowText" lastClr="000000"/>
                </a:solidFill>
              </a:rPr>
              <a:t>+</a:t>
            </a:r>
            <a:r>
              <a:rPr lang="en-GB" sz="900" kern="0" dirty="0" err="1" smtClean="0">
                <a:solidFill>
                  <a:sysClr val="windowText" lastClr="000000"/>
                </a:solidFill>
              </a:rPr>
              <a:t>sampledFeature</a:t>
            </a:r>
            <a:endParaRPr lang="en-GB" sz="900" kern="0" dirty="0">
              <a:solidFill>
                <a:sysClr val="windowText" lastClr="000000"/>
              </a:solidFill>
            </a:endParaRPr>
          </a:p>
        </p:txBody>
      </p:sp>
      <p:cxnSp>
        <p:nvCxnSpPr>
          <p:cNvPr id="22" name="Straight Arrow Connector 16"/>
          <p:cNvCxnSpPr>
            <a:cxnSpLocks noChangeShapeType="1"/>
            <a:stCxn id="11" idx="1"/>
            <a:endCxn id="20" idx="3"/>
          </p:cNvCxnSpPr>
          <p:nvPr/>
        </p:nvCxnSpPr>
        <p:spPr bwMode="auto">
          <a:xfrm flipH="1">
            <a:off x="2374944" y="2530972"/>
            <a:ext cx="1169223" cy="1152"/>
          </a:xfrm>
          <a:prstGeom prst="straightConnector1">
            <a:avLst/>
          </a:prstGeom>
          <a:noFill/>
          <a:ln w="9525" algn="ctr">
            <a:solidFill>
              <a:srgbClr val="000000"/>
            </a:solidFill>
            <a:round/>
            <a:headEnd/>
            <a:tailEnd type="arrow" w="med" len="med"/>
          </a:ln>
          <a:extLst>
            <a:ext uri="{909E8E84-426E-40DD-AFC4-6F175D3DCCD1}">
              <a14:hiddenFill xmlns="" xmlns:a14="http://schemas.microsoft.com/office/drawing/2010/main">
                <a:noFill/>
              </a14:hiddenFill>
            </a:ext>
          </a:extLst>
        </p:spPr>
      </p:cxnSp>
      <p:sp>
        <p:nvSpPr>
          <p:cNvPr id="25" name="Oval 24"/>
          <p:cNvSpPr/>
          <p:nvPr/>
        </p:nvSpPr>
        <p:spPr>
          <a:xfrm>
            <a:off x="4911862" y="4722087"/>
            <a:ext cx="602268" cy="602268"/>
          </a:xfrm>
          <a:prstGeom prst="ellipse">
            <a:avLst/>
          </a:prstGeom>
          <a:noFill/>
          <a:ln w="50800" cap="rnd">
            <a:gradFill>
              <a:gsLst>
                <a:gs pos="0">
                  <a:srgbClr val="C00000"/>
                </a:gs>
                <a:gs pos="100000">
                  <a:schemeClr val="accent2">
                    <a:lumMod val="40000"/>
                    <a:lumOff val="60000"/>
                  </a:schemeClr>
                </a:gs>
              </a:gsLst>
              <a:lin ang="7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p:nvPr/>
        </p:nvSpPr>
        <p:spPr>
          <a:xfrm>
            <a:off x="5277689" y="2644356"/>
            <a:ext cx="966054" cy="2210397"/>
          </a:xfrm>
          <a:custGeom>
            <a:avLst/>
            <a:gdLst>
              <a:gd name="connsiteX0" fmla="*/ 0 w 2583543"/>
              <a:gd name="connsiteY0" fmla="*/ 557927 h 2502841"/>
              <a:gd name="connsiteX1" fmla="*/ 1233714 w 2583543"/>
              <a:gd name="connsiteY1" fmla="*/ 122498 h 2502841"/>
              <a:gd name="connsiteX2" fmla="*/ 2583543 w 2583543"/>
              <a:gd name="connsiteY2" fmla="*/ 2502841 h 2502841"/>
              <a:gd name="connsiteX0" fmla="*/ 0 w 2664565"/>
              <a:gd name="connsiteY0" fmla="*/ 2834711 h 2834711"/>
              <a:gd name="connsiteX1" fmla="*/ 1314736 w 2664565"/>
              <a:gd name="connsiteY1" fmla="*/ 26472 h 2834711"/>
              <a:gd name="connsiteX2" fmla="*/ 2664565 w 2664565"/>
              <a:gd name="connsiteY2" fmla="*/ 2406815 h 2834711"/>
              <a:gd name="connsiteX0" fmla="*/ 230541 w 1597716"/>
              <a:gd name="connsiteY0" fmla="*/ 2834711 h 2834711"/>
              <a:gd name="connsiteX1" fmla="*/ 1545277 w 1597716"/>
              <a:gd name="connsiteY1" fmla="*/ 26472 h 2834711"/>
              <a:gd name="connsiteX2" fmla="*/ 59309 w 1597716"/>
              <a:gd name="connsiteY2" fmla="*/ 624314 h 2834711"/>
              <a:gd name="connsiteX0" fmla="*/ 171232 w 1602275"/>
              <a:gd name="connsiteY0" fmla="*/ 2834711 h 2834711"/>
              <a:gd name="connsiteX1" fmla="*/ 1485968 w 1602275"/>
              <a:gd name="connsiteY1" fmla="*/ 26472 h 2834711"/>
              <a:gd name="connsiteX2" fmla="*/ 0 w 1602275"/>
              <a:gd name="connsiteY2" fmla="*/ 624314 h 2834711"/>
              <a:gd name="connsiteX0" fmla="*/ 171232 w 171232"/>
              <a:gd name="connsiteY0" fmla="*/ 2210397 h 2210397"/>
              <a:gd name="connsiteX1" fmla="*/ 0 w 171232"/>
              <a:gd name="connsiteY1" fmla="*/ 0 h 2210397"/>
              <a:gd name="connsiteX0" fmla="*/ 171232 w 696708"/>
              <a:gd name="connsiteY0" fmla="*/ 2210397 h 2210397"/>
              <a:gd name="connsiteX1" fmla="*/ 0 w 696708"/>
              <a:gd name="connsiteY1" fmla="*/ 0 h 2210397"/>
              <a:gd name="connsiteX0" fmla="*/ 171232 w 966054"/>
              <a:gd name="connsiteY0" fmla="*/ 2210397 h 2210397"/>
              <a:gd name="connsiteX1" fmla="*/ 0 w 966054"/>
              <a:gd name="connsiteY1" fmla="*/ 0 h 2210397"/>
            </a:gdLst>
            <a:ahLst/>
            <a:cxnLst>
              <a:cxn ang="0">
                <a:pos x="connsiteX0" y="connsiteY0"/>
              </a:cxn>
              <a:cxn ang="0">
                <a:pos x="connsiteX1" y="connsiteY1"/>
              </a:cxn>
            </a:cxnLst>
            <a:rect l="l" t="t" r="r" b="b"/>
            <a:pathLst>
              <a:path w="966054" h="2210397">
                <a:moveTo>
                  <a:pt x="171232" y="2210397"/>
                </a:moveTo>
                <a:cubicBezTo>
                  <a:pt x="1016981" y="1473598"/>
                  <a:pt x="1492338" y="817821"/>
                  <a:pt x="0" y="0"/>
                </a:cubicBezTo>
              </a:path>
            </a:pathLst>
          </a:custGeom>
          <a:noFill/>
          <a:ln w="38100" cap="rnd">
            <a:gradFill>
              <a:gsLst>
                <a:gs pos="0">
                  <a:srgbClr val="C00000"/>
                </a:gs>
                <a:gs pos="100000">
                  <a:schemeClr val="accent2">
                    <a:lumMod val="40000"/>
                    <a:lumOff val="60000"/>
                  </a:schemeClr>
                </a:gs>
              </a:gsLst>
              <a:lin ang="0" scaled="0"/>
            </a:gra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flipH="1">
            <a:off x="3374734" y="5130778"/>
            <a:ext cx="1095440" cy="1095440"/>
          </a:xfrm>
          <a:prstGeom prst="ellipse">
            <a:avLst/>
          </a:prstGeom>
          <a:noFill/>
          <a:ln w="50800" cap="rnd">
            <a:gradFill>
              <a:gsLst>
                <a:gs pos="0">
                  <a:srgbClr val="C00000"/>
                </a:gs>
                <a:gs pos="100000">
                  <a:schemeClr val="accent2">
                    <a:lumMod val="40000"/>
                    <a:lumOff val="60000"/>
                  </a:schemeClr>
                </a:gs>
              </a:gsLst>
              <a:lin ang="78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Freeform 27"/>
          <p:cNvSpPr/>
          <p:nvPr/>
        </p:nvSpPr>
        <p:spPr>
          <a:xfrm flipH="1">
            <a:off x="1397578" y="2714285"/>
            <a:ext cx="1975357" cy="2823855"/>
          </a:xfrm>
          <a:custGeom>
            <a:avLst/>
            <a:gdLst>
              <a:gd name="connsiteX0" fmla="*/ 0 w 2583543"/>
              <a:gd name="connsiteY0" fmla="*/ 557927 h 2502841"/>
              <a:gd name="connsiteX1" fmla="*/ 1233714 w 2583543"/>
              <a:gd name="connsiteY1" fmla="*/ 122498 h 2502841"/>
              <a:gd name="connsiteX2" fmla="*/ 2583543 w 2583543"/>
              <a:gd name="connsiteY2" fmla="*/ 2502841 h 2502841"/>
              <a:gd name="connsiteX0" fmla="*/ 0 w 2664565"/>
              <a:gd name="connsiteY0" fmla="*/ 2834711 h 2834711"/>
              <a:gd name="connsiteX1" fmla="*/ 1314736 w 2664565"/>
              <a:gd name="connsiteY1" fmla="*/ 26472 h 2834711"/>
              <a:gd name="connsiteX2" fmla="*/ 2664565 w 2664565"/>
              <a:gd name="connsiteY2" fmla="*/ 2406815 h 2834711"/>
              <a:gd name="connsiteX0" fmla="*/ 230541 w 1597716"/>
              <a:gd name="connsiteY0" fmla="*/ 2834711 h 2834711"/>
              <a:gd name="connsiteX1" fmla="*/ 1545277 w 1597716"/>
              <a:gd name="connsiteY1" fmla="*/ 26472 h 2834711"/>
              <a:gd name="connsiteX2" fmla="*/ 59309 w 1597716"/>
              <a:gd name="connsiteY2" fmla="*/ 624314 h 2834711"/>
              <a:gd name="connsiteX0" fmla="*/ 171232 w 1602275"/>
              <a:gd name="connsiteY0" fmla="*/ 2834711 h 2834711"/>
              <a:gd name="connsiteX1" fmla="*/ 1485968 w 1602275"/>
              <a:gd name="connsiteY1" fmla="*/ 26472 h 2834711"/>
              <a:gd name="connsiteX2" fmla="*/ 0 w 1602275"/>
              <a:gd name="connsiteY2" fmla="*/ 624314 h 2834711"/>
              <a:gd name="connsiteX0" fmla="*/ 171232 w 171232"/>
              <a:gd name="connsiteY0" fmla="*/ 2210397 h 2210397"/>
              <a:gd name="connsiteX1" fmla="*/ 0 w 171232"/>
              <a:gd name="connsiteY1" fmla="*/ 0 h 2210397"/>
              <a:gd name="connsiteX0" fmla="*/ 171232 w 696708"/>
              <a:gd name="connsiteY0" fmla="*/ 2210397 h 2210397"/>
              <a:gd name="connsiteX1" fmla="*/ 0 w 696708"/>
              <a:gd name="connsiteY1" fmla="*/ 0 h 2210397"/>
              <a:gd name="connsiteX0" fmla="*/ 171232 w 966054"/>
              <a:gd name="connsiteY0" fmla="*/ 2210397 h 2210397"/>
              <a:gd name="connsiteX1" fmla="*/ 0 w 966054"/>
              <a:gd name="connsiteY1" fmla="*/ 0 h 2210397"/>
              <a:gd name="connsiteX0" fmla="*/ 0 w 2248990"/>
              <a:gd name="connsiteY0" fmla="*/ 2823855 h 2823855"/>
              <a:gd name="connsiteX1" fmla="*/ 1773315 w 2248990"/>
              <a:gd name="connsiteY1" fmla="*/ 0 h 2823855"/>
              <a:gd name="connsiteX0" fmla="*/ 0 w 1945639"/>
              <a:gd name="connsiteY0" fmla="*/ 2823855 h 2823855"/>
              <a:gd name="connsiteX1" fmla="*/ 1773315 w 1945639"/>
              <a:gd name="connsiteY1" fmla="*/ 0 h 2823855"/>
              <a:gd name="connsiteX0" fmla="*/ 0 w 1975357"/>
              <a:gd name="connsiteY0" fmla="*/ 2823855 h 2823855"/>
              <a:gd name="connsiteX1" fmla="*/ 1773315 w 1975357"/>
              <a:gd name="connsiteY1" fmla="*/ 0 h 2823855"/>
            </a:gdLst>
            <a:ahLst/>
            <a:cxnLst>
              <a:cxn ang="0">
                <a:pos x="connsiteX0" y="connsiteY0"/>
              </a:cxn>
              <a:cxn ang="0">
                <a:pos x="connsiteX1" y="connsiteY1"/>
              </a:cxn>
            </a:cxnLst>
            <a:rect l="l" t="t" r="r" b="b"/>
            <a:pathLst>
              <a:path w="1975357" h="2823855">
                <a:moveTo>
                  <a:pt x="0" y="2823855"/>
                </a:moveTo>
                <a:cubicBezTo>
                  <a:pt x="1204564" y="2469021"/>
                  <a:pt x="2478574" y="1651199"/>
                  <a:pt x="1773315" y="0"/>
                </a:cubicBezTo>
              </a:path>
            </a:pathLst>
          </a:custGeom>
          <a:noFill/>
          <a:ln w="38100" cap="rnd">
            <a:gradFill>
              <a:gsLst>
                <a:gs pos="0">
                  <a:srgbClr val="C00000"/>
                </a:gs>
                <a:gs pos="100000">
                  <a:schemeClr val="accent2">
                    <a:lumMod val="40000"/>
                    <a:lumOff val="60000"/>
                  </a:schemeClr>
                </a:gs>
              </a:gsLst>
              <a:lin ang="0" scaled="0"/>
            </a:gradFill>
            <a:tailEnd type="triangle"/>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 xmlns:p14="http://schemas.microsoft.com/office/powerpoint/2010/main" val="2901758397"/>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12</a:t>
            </a:fld>
            <a:endParaRPr lang="en-GB"/>
          </a:p>
        </p:txBody>
      </p:sp>
      <p:pic>
        <p:nvPicPr>
          <p:cNvPr id="79874" name="Picture 2"/>
          <p:cNvPicPr>
            <a:picLocks noChangeAspect="1" noChangeArrowheads="1"/>
          </p:cNvPicPr>
          <p:nvPr/>
        </p:nvPicPr>
        <p:blipFill rotWithShape="1">
          <a:blip r:embed="rId2" cstate="print">
            <a:extLst>
              <a:ext uri="{28A0092B-C50C-407E-A947-70E740481C1C}">
                <a14:useLocalDpi xmlns:a14="http://schemas.microsoft.com/office/drawing/2010/main" xmlns="" val="0"/>
              </a:ext>
            </a:extLst>
          </a:blip>
          <a:srcRect b="2262"/>
          <a:stretch/>
        </p:blipFill>
        <p:spPr bwMode="auto">
          <a:xfrm>
            <a:off x="1278901" y="1745690"/>
            <a:ext cx="7865100" cy="51123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Example use of METCE: </a:t>
            </a:r>
            <a:r>
              <a:rPr lang="en-GB" sz="2400" dirty="0" smtClean="0">
                <a:solidFill>
                  <a:srgbClr val="000000"/>
                </a:solidFill>
                <a:latin typeface="Arial" pitchFamily="34" charset="0"/>
                <a:ea typeface="ＭＳ Ｐゴシック" pitchFamily="34" charset="-128"/>
              </a:rPr>
              <a:t>Met Office </a:t>
            </a:r>
            <a:r>
              <a:rPr lang="en-GB" sz="2400" dirty="0" err="1" smtClean="0">
                <a:solidFill>
                  <a:srgbClr val="000000"/>
                </a:solidFill>
                <a:latin typeface="Arial" pitchFamily="34" charset="0"/>
                <a:ea typeface="ＭＳ Ｐゴシック" pitchFamily="34" charset="-128"/>
              </a:rPr>
              <a:t>DataPoint</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692275" y="999725"/>
            <a:ext cx="7190468" cy="646331"/>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Illustrative example demonstrating how METCE provides a foundation to domain specific Application Schema … </a:t>
            </a:r>
            <a:endParaRPr lang="en-GB" i="1" kern="0" dirty="0">
              <a:solidFill>
                <a:srgbClr val="595959"/>
              </a:solidFill>
              <a:latin typeface="+mn-lt"/>
              <a:ea typeface="Times New Roman"/>
              <a:cs typeface="+mn-cs"/>
            </a:endParaRPr>
          </a:p>
        </p:txBody>
      </p:sp>
      <p:sp>
        <p:nvSpPr>
          <p:cNvPr id="15" name="Rectangle 14"/>
          <p:cNvSpPr/>
          <p:nvPr/>
        </p:nvSpPr>
        <p:spPr>
          <a:xfrm>
            <a:off x="1278901" y="3295070"/>
            <a:ext cx="7865100" cy="3562930"/>
          </a:xfrm>
          <a:prstGeom prst="rect">
            <a:avLst/>
          </a:prstGeom>
          <a:gradFill>
            <a:gsLst>
              <a:gs pos="18000">
                <a:schemeClr val="bg1"/>
              </a:gs>
              <a:gs pos="52000">
                <a:schemeClr val="bg1">
                  <a:alpha val="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90"/>
          <p:cNvGrpSpPr/>
          <p:nvPr/>
        </p:nvGrpSpPr>
        <p:grpSpPr>
          <a:xfrm>
            <a:off x="177424" y="2492991"/>
            <a:ext cx="4465709" cy="4152419"/>
            <a:chOff x="94418" y="2615823"/>
            <a:chExt cx="4465709" cy="4152419"/>
          </a:xfrm>
        </p:grpSpPr>
        <p:sp>
          <p:nvSpPr>
            <p:cNvPr id="16" name="TextBox 15"/>
            <p:cNvSpPr txBox="1"/>
            <p:nvPr/>
          </p:nvSpPr>
          <p:spPr>
            <a:xfrm>
              <a:off x="94418" y="2615823"/>
              <a:ext cx="4465709" cy="4152419"/>
            </a:xfrm>
            <a:prstGeom prst="rect">
              <a:avLst/>
            </a:prstGeom>
            <a:solidFill>
              <a:schemeClr val="bg1"/>
            </a:solidFill>
            <a:ln>
              <a:solidFill>
                <a:schemeClr val="tx1"/>
              </a:solidFill>
              <a:prstDash val="sysDot"/>
            </a:ln>
            <a:effectLst>
              <a:outerShdw blurRad="63500" sx="102000" sy="102000" algn="ctr" rotWithShape="0">
                <a:prstClr val="black">
                  <a:alpha val="40000"/>
                </a:prstClr>
              </a:outerShdw>
            </a:effectLst>
          </p:spPr>
          <p:txBody>
            <a:bodyPr wrap="square" rtlCol="0">
              <a:spAutoFit/>
            </a:bodyPr>
            <a:lstStyle/>
            <a:p>
              <a:pPr>
                <a:spcAft>
                  <a:spcPts val="300"/>
                </a:spcAft>
              </a:pPr>
              <a:endParaRPr lang="en-GB" sz="800" dirty="0" smtClean="0"/>
            </a:p>
            <a:p>
              <a:pPr>
                <a:spcAft>
                  <a:spcPts val="300"/>
                </a:spcAft>
              </a:pPr>
              <a:endParaRPr lang="en-GB" sz="800" dirty="0" smtClean="0"/>
            </a:p>
            <a:p>
              <a:pPr>
                <a:spcAft>
                  <a:spcPts val="300"/>
                </a:spcAft>
              </a:pPr>
              <a:endParaRPr lang="en-GB" sz="800" dirty="0" smtClean="0"/>
            </a:p>
            <a:p>
              <a:pPr>
                <a:spcAft>
                  <a:spcPts val="300"/>
                </a:spcAft>
              </a:pPr>
              <a:endParaRPr lang="en-GB" sz="800" dirty="0"/>
            </a:p>
            <a:p>
              <a:pPr>
                <a:spcAft>
                  <a:spcPts val="800"/>
                </a:spcAft>
              </a:pPr>
              <a:endParaRPr lang="en-GB" sz="600" b="1" dirty="0" smtClean="0"/>
            </a:p>
            <a:p>
              <a:pPr>
                <a:spcAft>
                  <a:spcPts val="800"/>
                </a:spcAft>
              </a:pPr>
              <a:r>
                <a:rPr lang="en-GB" sz="1500" b="1" dirty="0" smtClean="0"/>
                <a:t>UK hourly site-specific observations</a:t>
              </a:r>
              <a:endParaRPr lang="en-GB" sz="800" dirty="0"/>
            </a:p>
            <a:p>
              <a:pPr marL="285750" indent="-285750">
                <a:spcAft>
                  <a:spcPts val="300"/>
                </a:spcAft>
                <a:buFont typeface="Arial" pitchFamily="34" charset="0"/>
                <a:buChar char="•"/>
              </a:pPr>
              <a:r>
                <a:rPr lang="en-GB" sz="1500" dirty="0" smtClean="0"/>
                <a:t>Hourly observations for approximately 140 locations across the UK</a:t>
              </a:r>
            </a:p>
            <a:p>
              <a:pPr marL="285750" indent="-285750">
                <a:spcAft>
                  <a:spcPts val="300"/>
                </a:spcAft>
                <a:buFont typeface="Arial" pitchFamily="34" charset="0"/>
                <a:buChar char="•"/>
              </a:pPr>
              <a:r>
                <a:rPr lang="en-GB" sz="1500" dirty="0" smtClean="0"/>
                <a:t>Parameters:</a:t>
              </a:r>
            </a:p>
            <a:p>
              <a:pPr marL="742950" lvl="1" indent="-285750">
                <a:spcAft>
                  <a:spcPts val="300"/>
                </a:spcAft>
                <a:buFont typeface="Arial" pitchFamily="34" charset="0"/>
                <a:buChar char="•"/>
              </a:pPr>
              <a:r>
                <a:rPr lang="en-GB" sz="1500" dirty="0" smtClean="0"/>
                <a:t>Air temperature</a:t>
              </a:r>
            </a:p>
            <a:p>
              <a:pPr marL="742950" lvl="1" indent="-285750">
                <a:spcAft>
                  <a:spcPts val="300"/>
                </a:spcAft>
                <a:buFont typeface="Arial" pitchFamily="34" charset="0"/>
                <a:buChar char="•"/>
              </a:pPr>
              <a:r>
                <a:rPr lang="en-GB" sz="1500" dirty="0" smtClean="0"/>
                <a:t>MSLP</a:t>
              </a:r>
            </a:p>
            <a:p>
              <a:pPr marL="742950" lvl="1" indent="-285750">
                <a:spcAft>
                  <a:spcPts val="300"/>
                </a:spcAft>
                <a:buFont typeface="Arial" pitchFamily="34" charset="0"/>
                <a:buChar char="•"/>
              </a:pPr>
              <a:r>
                <a:rPr lang="en-GB" sz="1500" dirty="0" smtClean="0"/>
                <a:t>Wind speed</a:t>
              </a:r>
            </a:p>
            <a:p>
              <a:pPr marL="742950" lvl="1" indent="-285750">
                <a:spcAft>
                  <a:spcPts val="300"/>
                </a:spcAft>
                <a:buFont typeface="Arial" pitchFamily="34" charset="0"/>
                <a:buChar char="•"/>
              </a:pPr>
              <a:r>
                <a:rPr lang="en-GB" sz="1500" dirty="0" smtClean="0"/>
                <a:t>Wind speed (gust)</a:t>
              </a:r>
            </a:p>
            <a:p>
              <a:pPr marL="742950" lvl="1" indent="-285750">
                <a:spcAft>
                  <a:spcPts val="300"/>
                </a:spcAft>
                <a:buFont typeface="Arial" pitchFamily="34" charset="0"/>
                <a:buChar char="•"/>
              </a:pPr>
              <a:r>
                <a:rPr lang="en-GB" sz="1500" dirty="0" smtClean="0"/>
                <a:t>Wind direction</a:t>
              </a:r>
            </a:p>
            <a:p>
              <a:pPr marL="742950" lvl="1" indent="-285750">
                <a:spcAft>
                  <a:spcPts val="300"/>
                </a:spcAft>
                <a:buFont typeface="Arial" pitchFamily="34" charset="0"/>
                <a:buChar char="•"/>
              </a:pPr>
              <a:r>
                <a:rPr lang="en-GB" sz="1500" dirty="0" smtClean="0"/>
                <a:t>Visibility</a:t>
              </a:r>
            </a:p>
            <a:p>
              <a:pPr marL="742950" lvl="1" indent="-285750">
                <a:spcAft>
                  <a:spcPts val="300"/>
                </a:spcAft>
                <a:buFont typeface="Arial" pitchFamily="34" charset="0"/>
                <a:buChar char="•"/>
              </a:pPr>
              <a:r>
                <a:rPr lang="en-GB" sz="1500" dirty="0" smtClean="0"/>
                <a:t>Weather type</a:t>
              </a:r>
              <a:endParaRPr lang="en-GB" sz="1500" dirty="0"/>
            </a:p>
            <a:p>
              <a:pPr>
                <a:spcAft>
                  <a:spcPts val="300"/>
                </a:spcAft>
              </a:pPr>
              <a:endParaRPr lang="en-GB" sz="1500" dirty="0" smtClean="0"/>
            </a:p>
          </p:txBody>
        </p:sp>
        <p:grpSp>
          <p:nvGrpSpPr>
            <p:cNvPr id="17" name="Group 98"/>
            <p:cNvGrpSpPr/>
            <p:nvPr/>
          </p:nvGrpSpPr>
          <p:grpSpPr>
            <a:xfrm>
              <a:off x="177544" y="2710823"/>
              <a:ext cx="4294664" cy="706831"/>
              <a:chOff x="177544" y="2710823"/>
              <a:chExt cx="4294664" cy="706831"/>
            </a:xfrm>
          </p:grpSpPr>
          <p:grpSp>
            <p:nvGrpSpPr>
              <p:cNvPr id="19" name="Group 99"/>
              <p:cNvGrpSpPr/>
              <p:nvPr/>
            </p:nvGrpSpPr>
            <p:grpSpPr>
              <a:xfrm>
                <a:off x="177544" y="2710823"/>
                <a:ext cx="4294664" cy="706831"/>
                <a:chOff x="0" y="2676525"/>
                <a:chExt cx="9144000" cy="1504951"/>
              </a:xfrm>
            </p:grpSpPr>
            <p:pic>
              <p:nvPicPr>
                <p:cNvPr id="25"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0" y="2676525"/>
                  <a:ext cx="9144000" cy="15049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6" name="Rectangle 25"/>
                <p:cNvSpPr/>
                <p:nvPr/>
              </p:nvSpPr>
              <p:spPr>
                <a:xfrm>
                  <a:off x="0" y="2676525"/>
                  <a:ext cx="3645725" cy="1504950"/>
                </a:xfrm>
                <a:prstGeom prst="rect">
                  <a:avLst/>
                </a:prstGeom>
                <a:gradFill>
                  <a:gsLst>
                    <a:gs pos="50000">
                      <a:schemeClr val="tx1"/>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0" y="2676526"/>
                  <a:ext cx="1646379" cy="1504950"/>
                </a:xfrm>
                <a:prstGeom prst="rect">
                  <a:avLst/>
                </a:prstGeom>
              </p:spPr>
            </p:pic>
          </p:grpSp>
          <p:sp>
            <p:nvSpPr>
              <p:cNvPr id="24" name="TextBox 23"/>
              <p:cNvSpPr txBox="1"/>
              <p:nvPr/>
            </p:nvSpPr>
            <p:spPr>
              <a:xfrm>
                <a:off x="875542" y="2833405"/>
                <a:ext cx="1908408" cy="461665"/>
              </a:xfrm>
              <a:prstGeom prst="rect">
                <a:avLst/>
              </a:prstGeom>
              <a:noFill/>
            </p:spPr>
            <p:txBody>
              <a:bodyPr wrap="none" rtlCol="0">
                <a:spAutoFit/>
              </a:bodyPr>
              <a:lstStyle/>
              <a:p>
                <a:r>
                  <a:rPr lang="en-GB" sz="2400" b="1" dirty="0" err="1" smtClean="0">
                    <a:solidFill>
                      <a:schemeClr val="bg1"/>
                    </a:solidFill>
                  </a:rPr>
                  <a:t>DataPoint</a:t>
                </a:r>
                <a:r>
                  <a:rPr lang="en-GB" sz="2400" b="1" dirty="0" smtClean="0">
                    <a:solidFill>
                      <a:schemeClr val="bg1"/>
                    </a:solidFill>
                  </a:rPr>
                  <a:t> </a:t>
                </a:r>
                <a:r>
                  <a:rPr lang="en-GB" sz="2400" baseline="30000" dirty="0" smtClean="0">
                    <a:solidFill>
                      <a:schemeClr val="bg1"/>
                    </a:solidFill>
                  </a:rPr>
                  <a:t>Beta</a:t>
                </a:r>
                <a:endParaRPr lang="en-GB" sz="2400" baseline="30000" dirty="0">
                  <a:solidFill>
                    <a:schemeClr val="bg1"/>
                  </a:solidFill>
                </a:endParaRPr>
              </a:p>
            </p:txBody>
          </p:sp>
        </p:grpSp>
      </p:grpSp>
    </p:spTree>
    <p:extLst>
      <p:ext uri="{BB962C8B-B14F-4D97-AF65-F5344CB8AC3E}">
        <p14:creationId xmlns:p14="http://schemas.microsoft.com/office/powerpoint/2010/main" xmlns="" val="700569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100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3" name="Straight Arrow Connector 16"/>
          <p:cNvCxnSpPr>
            <a:cxnSpLocks noChangeShapeType="1"/>
            <a:endCxn id="48" idx="0"/>
          </p:cNvCxnSpPr>
          <p:nvPr/>
        </p:nvCxnSpPr>
        <p:spPr bwMode="auto">
          <a:xfrm>
            <a:off x="4325571" y="3661974"/>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xmlns="">
                <a:noFill/>
              </a14:hiddenFill>
            </a:ext>
          </a:extLst>
        </p:spPr>
      </p:cxnSp>
      <p:sp>
        <p:nvSpPr>
          <p:cNvPr id="56" name="TextBox 55"/>
          <p:cNvSpPr txBox="1"/>
          <p:nvPr/>
        </p:nvSpPr>
        <p:spPr bwMode="auto">
          <a:xfrm>
            <a:off x="4316602" y="3773508"/>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sp>
        <p:nvSpPr>
          <p:cNvPr id="40" name="Isosceles Triangle 39"/>
          <p:cNvSpPr/>
          <p:nvPr/>
        </p:nvSpPr>
        <p:spPr>
          <a:xfrm>
            <a:off x="3492047"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41" name="TextBox 40"/>
          <p:cNvSpPr txBox="1"/>
          <p:nvPr/>
        </p:nvSpPr>
        <p:spPr bwMode="auto">
          <a:xfrm>
            <a:off x="2615471" y="367946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cxnSp>
        <p:nvCxnSpPr>
          <p:cNvPr id="23" name="Elbow Connector 22"/>
          <p:cNvCxnSpPr>
            <a:stCxn id="5" idx="3"/>
            <a:endCxn id="34" idx="0"/>
          </p:cNvCxnSpPr>
          <p:nvPr/>
        </p:nvCxnSpPr>
        <p:spPr>
          <a:xfrm>
            <a:off x="2163300" y="2140908"/>
            <a:ext cx="1424219"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xmlns="">
                <a:noFill/>
              </a14:hiddenFill>
            </a:ext>
          </a:extLst>
        </p:spPr>
      </p:cxnSp>
      <p:cxnSp>
        <p:nvCxnSpPr>
          <p:cNvPr id="57" name="Elbow Connector 56"/>
          <p:cNvCxnSpPr>
            <a:stCxn id="5" idx="3"/>
            <a:endCxn id="25" idx="0"/>
          </p:cNvCxnSpPr>
          <p:nvPr/>
        </p:nvCxnSpPr>
        <p:spPr>
          <a:xfrm>
            <a:off x="2163300" y="2140908"/>
            <a:ext cx="3880207" cy="879684"/>
          </a:xfrm>
          <a:prstGeom prst="bentConnector2">
            <a:avLst/>
          </a:prstGeom>
          <a:noFill/>
          <a:ln w="9525" algn="ctr">
            <a:solidFill>
              <a:srgbClr val="000000"/>
            </a:solidFill>
            <a:round/>
            <a:headEnd/>
            <a:tailEnd type="none" w="med" len="med"/>
          </a:ln>
          <a:extLst>
            <a:ext uri="{909E8E84-426E-40DD-AFC4-6F175D3DCCD1}">
              <a14:hiddenFill xmlns:a14="http://schemas.microsoft.com/office/drawing/2010/main" xmlns="">
                <a:noFill/>
              </a14:hiddenFill>
            </a:ext>
          </a:extLst>
        </p:spPr>
      </p:cxnSp>
      <p:grpSp>
        <p:nvGrpSpPr>
          <p:cNvPr id="4" name="Group 3"/>
          <p:cNvGrpSpPr/>
          <p:nvPr/>
        </p:nvGrpSpPr>
        <p:grpSpPr>
          <a:xfrm>
            <a:off x="398865" y="1790925"/>
            <a:ext cx="1764435" cy="699965"/>
            <a:chOff x="3699038" y="2224419"/>
            <a:chExt cx="1568997" cy="699965"/>
          </a:xfrm>
        </p:grpSpPr>
        <p:sp>
          <p:nvSpPr>
            <p:cNvPr id="5" name="Rectangle 4"/>
            <p:cNvSpPr/>
            <p:nvPr/>
          </p:nvSpPr>
          <p:spPr bwMode="auto">
            <a:xfrm>
              <a:off x="3699038" y="2224419"/>
              <a:ext cx="1568997" cy="69996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OM_Observation</a:t>
              </a:r>
              <a:endParaRPr lang="en-GB" sz="1000" kern="0" dirty="0">
                <a:solidFill>
                  <a:sysClr val="windowText" lastClr="000000"/>
                </a:solidFill>
              </a:endParaRPr>
            </a:p>
          </p:txBody>
        </p:sp>
        <p:sp>
          <p:nvSpPr>
            <p:cNvPr id="6" name="Rectangle 5"/>
            <p:cNvSpPr/>
            <p:nvPr/>
          </p:nvSpPr>
          <p:spPr bwMode="auto">
            <a:xfrm>
              <a:off x="3699039" y="2677028"/>
              <a:ext cx="1568996" cy="24735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grpSp>
        <p:nvGrpSpPr>
          <p:cNvPr id="7" name="Group 32"/>
          <p:cNvGrpSpPr/>
          <p:nvPr/>
        </p:nvGrpSpPr>
        <p:grpSpPr>
          <a:xfrm>
            <a:off x="2615475" y="3020592"/>
            <a:ext cx="1944088" cy="645184"/>
            <a:chOff x="3699038" y="2224420"/>
            <a:chExt cx="1568997" cy="645184"/>
          </a:xfrm>
        </p:grpSpPr>
        <p:sp>
          <p:nvSpPr>
            <p:cNvPr id="34" name="Rectangle 33"/>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OM_ComplexObservation</a:t>
              </a:r>
              <a:endParaRPr lang="en-GB" sz="1000" kern="0" dirty="0">
                <a:solidFill>
                  <a:sysClr val="windowText" lastClr="000000"/>
                </a:solidFill>
              </a:endParaRPr>
            </a:p>
          </p:txBody>
        </p:sp>
        <p:sp>
          <p:nvSpPr>
            <p:cNvPr id="35" name="Rectangle 34"/>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grpSp>
        <p:nvGrpSpPr>
          <p:cNvPr id="10" name="Group 44"/>
          <p:cNvGrpSpPr/>
          <p:nvPr/>
        </p:nvGrpSpPr>
        <p:grpSpPr>
          <a:xfrm>
            <a:off x="3884462" y="3966233"/>
            <a:ext cx="882217" cy="727607"/>
            <a:chOff x="2956535" y="223624"/>
            <a:chExt cx="882217" cy="727607"/>
          </a:xfrm>
        </p:grpSpPr>
        <p:grpSp>
          <p:nvGrpSpPr>
            <p:cNvPr id="15" name="Group 45"/>
            <p:cNvGrpSpPr/>
            <p:nvPr/>
          </p:nvGrpSpPr>
          <p:grpSpPr>
            <a:xfrm>
              <a:off x="2956535" y="223624"/>
              <a:ext cx="882217" cy="496775"/>
              <a:chOff x="3699038" y="2224419"/>
              <a:chExt cx="1568997" cy="496775"/>
            </a:xfrm>
          </p:grpSpPr>
          <p:sp>
            <p:nvSpPr>
              <p:cNvPr id="48" name="Rectangle 47"/>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49" name="Rectangle 48"/>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47" name="TextBox 46"/>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cxnSp>
        <p:nvCxnSpPr>
          <p:cNvPr id="39" name="Straight Arrow Connector 16"/>
          <p:cNvCxnSpPr>
            <a:cxnSpLocks noChangeShapeType="1"/>
            <a:stCxn id="37" idx="0"/>
            <a:endCxn id="35" idx="2"/>
          </p:cNvCxnSpPr>
          <p:nvPr/>
        </p:nvCxnSpPr>
        <p:spPr bwMode="auto">
          <a:xfrm flipV="1">
            <a:off x="3587515" y="3665776"/>
            <a:ext cx="5"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xmlns="">
                <a:noFill/>
              </a14:hiddenFill>
            </a:ext>
          </a:extLst>
        </p:spPr>
      </p:cxnSp>
      <p:sp>
        <p:nvSpPr>
          <p:cNvPr id="58" name="Isosceles Triangle 57"/>
          <p:cNvSpPr/>
          <p:nvPr/>
        </p:nvSpPr>
        <p:spPr>
          <a:xfrm rot="16200000">
            <a:off x="2194052" y="2013603"/>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cxnSp>
        <p:nvCxnSpPr>
          <p:cNvPr id="13" name="Straight Arrow Connector 16"/>
          <p:cNvCxnSpPr>
            <a:cxnSpLocks noChangeShapeType="1"/>
            <a:stCxn id="11" idx="0"/>
            <a:endCxn id="5" idx="2"/>
          </p:cNvCxnSpPr>
          <p:nvPr/>
        </p:nvCxnSpPr>
        <p:spPr bwMode="auto">
          <a:xfrm flipH="1" flipV="1">
            <a:off x="1281083" y="2490890"/>
            <a:ext cx="1" cy="2434331"/>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xmlns="">
                <a:noFill/>
              </a14:hiddenFill>
            </a:ext>
          </a:extLst>
        </p:spPr>
      </p:cxnSp>
      <p:sp>
        <p:nvSpPr>
          <p:cNvPr id="42" name="Isosceles Triangle 41"/>
          <p:cNvSpPr/>
          <p:nvPr/>
        </p:nvSpPr>
        <p:spPr>
          <a:xfrm>
            <a:off x="1187993" y="2490890"/>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18" name="Group 14"/>
          <p:cNvGrpSpPr/>
          <p:nvPr/>
        </p:nvGrpSpPr>
        <p:grpSpPr>
          <a:xfrm>
            <a:off x="1533925" y="2490890"/>
            <a:ext cx="944596" cy="1031866"/>
            <a:chOff x="1533925" y="1462190"/>
            <a:chExt cx="944596" cy="1031866"/>
          </a:xfrm>
        </p:grpSpPr>
        <p:cxnSp>
          <p:nvCxnSpPr>
            <p:cNvPr id="16" name="Straight Arrow Connector 16"/>
            <p:cNvCxnSpPr>
              <a:cxnSpLocks noChangeShapeType="1"/>
              <a:endCxn id="21" idx="0"/>
            </p:cNvCxnSpPr>
            <p:nvPr/>
          </p:nvCxnSpPr>
          <p:spPr bwMode="auto">
            <a:xfrm>
              <a:off x="1975034" y="1462190"/>
              <a:ext cx="0" cy="304259"/>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xmlns="">
                  <a:noFill/>
                </a14:hiddenFill>
              </a:ext>
            </a:extLst>
          </p:spPr>
        </p:cxnSp>
        <p:sp>
          <p:nvSpPr>
            <p:cNvPr id="17" name="TextBox 16"/>
            <p:cNvSpPr txBox="1"/>
            <p:nvPr/>
          </p:nvSpPr>
          <p:spPr bwMode="auto">
            <a:xfrm>
              <a:off x="1966842" y="1569237"/>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grpSp>
          <p:nvGrpSpPr>
            <p:cNvPr id="19" name="Group 17"/>
            <p:cNvGrpSpPr/>
            <p:nvPr/>
          </p:nvGrpSpPr>
          <p:grpSpPr>
            <a:xfrm>
              <a:off x="1533925" y="1766449"/>
              <a:ext cx="882217" cy="727607"/>
              <a:chOff x="2956535" y="223624"/>
              <a:chExt cx="882217" cy="727607"/>
            </a:xfrm>
          </p:grpSpPr>
          <p:grpSp>
            <p:nvGrpSpPr>
              <p:cNvPr id="24" name="Group 18"/>
              <p:cNvGrpSpPr/>
              <p:nvPr/>
            </p:nvGrpSpPr>
            <p:grpSpPr>
              <a:xfrm>
                <a:off x="2956535" y="223624"/>
                <a:ext cx="882217" cy="496775"/>
                <a:chOff x="3699038" y="2224419"/>
                <a:chExt cx="1568997" cy="496775"/>
              </a:xfrm>
            </p:grpSpPr>
            <p:sp>
              <p:nvSpPr>
                <p:cNvPr id="21" name="Rectangle 20"/>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smtClean="0">
                      <a:solidFill>
                        <a:sysClr val="windowText" lastClr="000000"/>
                      </a:solidFill>
                    </a:rPr>
                    <a:t>Any</a:t>
                  </a:r>
                  <a:endParaRPr lang="en-GB" sz="1000" kern="0" dirty="0">
                    <a:solidFill>
                      <a:sysClr val="windowText" lastClr="000000"/>
                    </a:solidFill>
                  </a:endParaRPr>
                </a:p>
              </p:txBody>
            </p:sp>
            <p:sp>
              <p:nvSpPr>
                <p:cNvPr id="22" name="Rectangle 21"/>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0" name="TextBox 19"/>
              <p:cNvSpPr txBox="1"/>
              <p:nvPr/>
            </p:nvSpPr>
            <p:spPr bwMode="auto">
              <a:xfrm>
                <a:off x="2956536" y="720399"/>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grpSp>
      <p:grpSp>
        <p:nvGrpSpPr>
          <p:cNvPr id="27" name="Group 50"/>
          <p:cNvGrpSpPr/>
          <p:nvPr/>
        </p:nvGrpSpPr>
        <p:grpSpPr>
          <a:xfrm>
            <a:off x="6349756" y="3966232"/>
            <a:ext cx="1308237" cy="727607"/>
            <a:chOff x="2956535" y="223624"/>
            <a:chExt cx="882217" cy="727607"/>
          </a:xfrm>
        </p:grpSpPr>
        <p:grpSp>
          <p:nvGrpSpPr>
            <p:cNvPr id="33" name="Group 51"/>
            <p:cNvGrpSpPr/>
            <p:nvPr/>
          </p:nvGrpSpPr>
          <p:grpSpPr>
            <a:xfrm>
              <a:off x="2956535" y="223624"/>
              <a:ext cx="882217" cy="496775"/>
              <a:chOff x="3699038" y="2224419"/>
              <a:chExt cx="1568997" cy="496775"/>
            </a:xfrm>
          </p:grpSpPr>
          <p:sp>
            <p:nvSpPr>
              <p:cNvPr id="54" name="Rectangle 53"/>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«Type»</a:t>
                </a:r>
              </a:p>
              <a:p>
                <a:pPr algn="ctr">
                  <a:defRPr/>
                </a:pPr>
                <a:r>
                  <a:rPr lang="en-GB" sz="1000" kern="0" dirty="0" err="1" smtClean="0">
                    <a:solidFill>
                      <a:sysClr val="windowText" lastClr="000000"/>
                    </a:solidFill>
                  </a:rPr>
                  <a:t>CV_DiscreteCoverage</a:t>
                </a:r>
                <a:endParaRPr lang="en-GB" sz="1000" kern="0" dirty="0">
                  <a:solidFill>
                    <a:sysClr val="windowText" lastClr="000000"/>
                  </a:solidFill>
                </a:endParaRPr>
              </a:p>
            </p:txBody>
          </p:sp>
          <p:sp>
            <p:nvSpPr>
              <p:cNvPr id="55" name="Rectangle 54"/>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53" name="TextBox 52"/>
            <p:cNvSpPr txBox="1"/>
            <p:nvPr/>
          </p:nvSpPr>
          <p:spPr bwMode="auto">
            <a:xfrm>
              <a:off x="2956536" y="720399"/>
              <a:ext cx="489907"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19123)</a:t>
              </a:r>
              <a:endParaRPr lang="en-GB" sz="900" i="1" kern="0" dirty="0">
                <a:solidFill>
                  <a:schemeClr val="bg1">
                    <a:lumMod val="75000"/>
                  </a:schemeClr>
                </a:solidFill>
              </a:endParaRPr>
            </a:p>
          </p:txBody>
        </p:sp>
      </p:grpSp>
      <p:grpSp>
        <p:nvGrpSpPr>
          <p:cNvPr id="36" name="Group 23"/>
          <p:cNvGrpSpPr/>
          <p:nvPr/>
        </p:nvGrpSpPr>
        <p:grpSpPr>
          <a:xfrm>
            <a:off x="4987860" y="3020592"/>
            <a:ext cx="2111294" cy="645184"/>
            <a:chOff x="3699038" y="2224420"/>
            <a:chExt cx="1568997" cy="645184"/>
          </a:xfrm>
        </p:grpSpPr>
        <p:sp>
          <p:nvSpPr>
            <p:cNvPr id="25" name="Rectangle 24"/>
            <p:cNvSpPr/>
            <p:nvPr/>
          </p:nvSpPr>
          <p:spPr bwMode="auto">
            <a:xfrm>
              <a:off x="3699038" y="2224420"/>
              <a:ext cx="1568997" cy="645184"/>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FeatureType</a:t>
              </a:r>
              <a:r>
                <a:rPr lang="en-GB" sz="1000" kern="0" dirty="0" smtClean="0">
                  <a:solidFill>
                    <a:sysClr val="windowText" lastClr="000000"/>
                  </a:solidFill>
                </a:rPr>
                <a:t>»</a:t>
              </a:r>
            </a:p>
            <a:p>
              <a:pPr algn="ctr">
                <a:defRPr/>
              </a:pPr>
              <a:r>
                <a:rPr lang="en-GB" sz="1000" kern="0" dirty="0" err="1" smtClean="0">
                  <a:solidFill>
                    <a:sysClr val="windowText" lastClr="000000"/>
                  </a:solidFill>
                </a:rPr>
                <a:t>OM_DiscreteCoverageObservation</a:t>
              </a:r>
              <a:endParaRPr lang="en-GB" sz="1000" kern="0" dirty="0">
                <a:solidFill>
                  <a:sysClr val="windowText" lastClr="000000"/>
                </a:solidFill>
              </a:endParaRPr>
            </a:p>
          </p:txBody>
        </p:sp>
        <p:sp>
          <p:nvSpPr>
            <p:cNvPr id="26" name="Rectangle 25"/>
            <p:cNvSpPr/>
            <p:nvPr/>
          </p:nvSpPr>
          <p:spPr bwMode="auto">
            <a:xfrm>
              <a:off x="3699039" y="2677028"/>
              <a:ext cx="1568996" cy="192576"/>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32" name="TextBox 31"/>
          <p:cNvSpPr txBox="1"/>
          <p:nvPr/>
        </p:nvSpPr>
        <p:spPr bwMode="auto">
          <a:xfrm>
            <a:off x="4987861" y="3665776"/>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44" name="TextBox 43"/>
          <p:cNvSpPr txBox="1"/>
          <p:nvPr/>
        </p:nvSpPr>
        <p:spPr bwMode="auto">
          <a:xfrm>
            <a:off x="6797210" y="3752475"/>
            <a:ext cx="511679" cy="230832"/>
          </a:xfrm>
          <a:prstGeom prst="rect">
            <a:avLst/>
          </a:prstGeom>
          <a:noFill/>
        </p:spPr>
        <p:txBody>
          <a:bodyPr wrap="none">
            <a:spAutoFit/>
          </a:bodyPr>
          <a:lstStyle/>
          <a:p>
            <a:pPr>
              <a:defRPr/>
            </a:pPr>
            <a:r>
              <a:rPr lang="en-GB" sz="900" kern="0" dirty="0" smtClean="0">
                <a:solidFill>
                  <a:sysClr val="windowText" lastClr="000000"/>
                </a:solidFill>
              </a:rPr>
              <a:t>+result</a:t>
            </a:r>
            <a:endParaRPr lang="en-GB" sz="900" kern="0" dirty="0">
              <a:solidFill>
                <a:sysClr val="windowText" lastClr="000000"/>
              </a:solidFill>
            </a:endParaRPr>
          </a:p>
        </p:txBody>
      </p:sp>
      <p:cxnSp>
        <p:nvCxnSpPr>
          <p:cNvPr id="50" name="Straight Arrow Connector 16"/>
          <p:cNvCxnSpPr>
            <a:cxnSpLocks noChangeShapeType="1"/>
          </p:cNvCxnSpPr>
          <p:nvPr/>
        </p:nvCxnSpPr>
        <p:spPr bwMode="auto">
          <a:xfrm>
            <a:off x="6790865" y="3661973"/>
            <a:ext cx="0" cy="304260"/>
          </a:xfrm>
          <a:prstGeom prst="straightConnector1">
            <a:avLst/>
          </a:prstGeom>
          <a:noFill/>
          <a:ln w="9525" algn="ctr">
            <a:solidFill>
              <a:srgbClr val="000000"/>
            </a:solidFill>
            <a:round/>
            <a:headEnd/>
            <a:tailEnd type="arrow" w="med" len="med"/>
          </a:ln>
          <a:extLst>
            <a:ext uri="{909E8E84-426E-40DD-AFC4-6F175D3DCCD1}">
              <a14:hiddenFill xmlns:a14="http://schemas.microsoft.com/office/drawing/2010/main" xmlns="">
                <a:noFill/>
              </a14:hiddenFill>
            </a:ext>
          </a:extLst>
        </p:spPr>
      </p:cxnSp>
      <p:cxnSp>
        <p:nvCxnSpPr>
          <p:cNvPr id="30" name="Straight Arrow Connector 16"/>
          <p:cNvCxnSpPr>
            <a:cxnSpLocks noChangeShapeType="1"/>
            <a:stCxn id="28" idx="0"/>
            <a:endCxn id="26" idx="2"/>
          </p:cNvCxnSpPr>
          <p:nvPr/>
        </p:nvCxnSpPr>
        <p:spPr bwMode="auto">
          <a:xfrm flipV="1">
            <a:off x="6043507" y="3665776"/>
            <a:ext cx="1" cy="1259445"/>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xmlns="">
                <a:noFill/>
              </a14:hiddenFill>
            </a:ext>
          </a:extLst>
        </p:spPr>
      </p:cxnSp>
      <p:sp>
        <p:nvSpPr>
          <p:cNvPr id="31" name="Isosceles Triangle 30"/>
          <p:cNvSpPr/>
          <p:nvPr/>
        </p:nvSpPr>
        <p:spPr>
          <a:xfrm>
            <a:off x="5952700" y="3668665"/>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grpSp>
        <p:nvGrpSpPr>
          <p:cNvPr id="45" name="Group 6"/>
          <p:cNvGrpSpPr/>
          <p:nvPr/>
        </p:nvGrpSpPr>
        <p:grpSpPr>
          <a:xfrm>
            <a:off x="228563" y="4576992"/>
            <a:ext cx="7530201" cy="1198710"/>
            <a:chOff x="228567" y="4152180"/>
            <a:chExt cx="8678366" cy="1198710"/>
          </a:xfrm>
        </p:grpSpPr>
        <p:sp>
          <p:nvSpPr>
            <p:cNvPr id="8" name="Rectangle 7"/>
            <p:cNvSpPr/>
            <p:nvPr/>
          </p:nvSpPr>
          <p:spPr bwMode="auto">
            <a:xfrm>
              <a:off x="228567" y="4325997"/>
              <a:ext cx="8678366" cy="1024893"/>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9" name="Rectangle 8"/>
            <p:cNvSpPr/>
            <p:nvPr/>
          </p:nvSpPr>
          <p:spPr bwMode="auto">
            <a:xfrm>
              <a:off x="228567" y="4152180"/>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smtClean="0">
                  <a:solidFill>
                    <a:sysClr val="windowText" lastClr="000000"/>
                  </a:solidFill>
                </a:rPr>
                <a:t>WMO METCE</a:t>
              </a:r>
              <a:endParaRPr lang="en-GB" sz="1000" kern="0" dirty="0">
                <a:solidFill>
                  <a:sysClr val="windowText" lastClr="000000"/>
                </a:solidFill>
              </a:endParaRPr>
            </a:p>
          </p:txBody>
        </p:sp>
      </p:grpSp>
      <p:sp>
        <p:nvSpPr>
          <p:cNvPr id="77" name="Rectangle 76"/>
          <p:cNvSpPr/>
          <p:nvPr/>
        </p:nvSpPr>
        <p:spPr>
          <a:xfrm>
            <a:off x="6111481" y="5717904"/>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46" name="Group 26"/>
          <p:cNvGrpSpPr/>
          <p:nvPr/>
        </p:nvGrpSpPr>
        <p:grpSpPr>
          <a:xfrm>
            <a:off x="5071463" y="4925221"/>
            <a:ext cx="1944088" cy="645184"/>
            <a:chOff x="3699038" y="2224420"/>
            <a:chExt cx="1568997" cy="645184"/>
          </a:xfrm>
        </p:grpSpPr>
        <p:sp>
          <p:nvSpPr>
            <p:cNvPr id="28" name="Rectangle 27"/>
            <p:cNvSpPr/>
            <p:nvPr/>
          </p:nvSpPr>
          <p:spPr bwMode="auto">
            <a:xfrm>
              <a:off x="3699038" y="2224420"/>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SamplingCoverageMeasurement</a:t>
              </a:r>
              <a:endParaRPr lang="en-GB" sz="1000" kern="0" dirty="0">
                <a:solidFill>
                  <a:sysClr val="windowText" lastClr="000000"/>
                </a:solidFill>
              </a:endParaRPr>
            </a:p>
          </p:txBody>
        </p:sp>
        <p:sp>
          <p:nvSpPr>
            <p:cNvPr id="29" name="Rectangle 28"/>
            <p:cNvSpPr/>
            <p:nvPr/>
          </p:nvSpPr>
          <p:spPr bwMode="auto">
            <a:xfrm>
              <a:off x="3699039" y="2677028"/>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70" name="Straight Arrow Connector 69"/>
          <p:cNvCxnSpPr>
            <a:stCxn id="61" idx="0"/>
            <a:endCxn id="28" idx="2"/>
          </p:cNvCxnSpPr>
          <p:nvPr/>
        </p:nvCxnSpPr>
        <p:spPr>
          <a:xfrm flipV="1">
            <a:off x="6043507" y="5570405"/>
            <a:ext cx="0" cy="329374"/>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80" name="Rectangle 79"/>
          <p:cNvSpPr/>
          <p:nvPr/>
        </p:nvSpPr>
        <p:spPr>
          <a:xfrm>
            <a:off x="1300551" y="5717904"/>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51" name="Group 9"/>
          <p:cNvGrpSpPr/>
          <p:nvPr/>
        </p:nvGrpSpPr>
        <p:grpSpPr>
          <a:xfrm>
            <a:off x="398866" y="4925221"/>
            <a:ext cx="1764435" cy="612788"/>
            <a:chOff x="3699038" y="2245624"/>
            <a:chExt cx="1568997" cy="612788"/>
          </a:xfrm>
        </p:grpSpPr>
        <p:sp>
          <p:nvSpPr>
            <p:cNvPr id="11" name="Rectangle 10"/>
            <p:cNvSpPr/>
            <p:nvPr/>
          </p:nvSpPr>
          <p:spPr bwMode="auto">
            <a:xfrm>
              <a:off x="3699038" y="2245624"/>
              <a:ext cx="1568997" cy="612788"/>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u="sng"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defRPr/>
              </a:pPr>
              <a:r>
                <a:rPr lang="en-GB" sz="1000" kern="0" dirty="0" err="1">
                  <a:solidFill>
                    <a:sysClr val="windowText" lastClr="000000"/>
                  </a:solidFill>
                </a:rPr>
                <a:t>SamplingObservation</a:t>
              </a:r>
              <a:endParaRPr lang="en-GB" sz="1000" kern="0" dirty="0">
                <a:solidFill>
                  <a:sysClr val="windowText" lastClr="000000"/>
                </a:solidFill>
              </a:endParaRPr>
            </a:p>
          </p:txBody>
        </p:sp>
        <p:sp>
          <p:nvSpPr>
            <p:cNvPr id="12" name="Rectangle 11"/>
            <p:cNvSpPr/>
            <p:nvPr/>
          </p:nvSpPr>
          <p:spPr bwMode="auto">
            <a:xfrm>
              <a:off x="3699039" y="2677027"/>
              <a:ext cx="1568996" cy="181385"/>
            </a:xfrm>
            <a:prstGeom prst="rect">
              <a:avLst/>
            </a:prstGeom>
            <a:no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ctr" anchorCtr="0"/>
            <a:lstStyle/>
            <a:p>
              <a:pPr algn="ctr">
                <a:spcAft>
                  <a:spcPts val="800"/>
                </a:spcAft>
              </a:pPr>
              <a:endParaRPr lang="en-GB" sz="1000" u="sng" kern="0" dirty="0">
                <a:solidFill>
                  <a:sysClr val="windowText" lastClr="000000"/>
                </a:solidFill>
              </a:endParaRPr>
            </a:p>
          </p:txBody>
        </p:sp>
      </p:grpSp>
      <p:cxnSp>
        <p:nvCxnSpPr>
          <p:cNvPr id="76" name="Elbow Connector 75"/>
          <p:cNvCxnSpPr>
            <a:stCxn id="62" idx="1"/>
            <a:endCxn id="12" idx="2"/>
          </p:cNvCxnSpPr>
          <p:nvPr/>
        </p:nvCxnSpPr>
        <p:spPr>
          <a:xfrm rot="10800000">
            <a:off x="1281084" y="5538010"/>
            <a:ext cx="1886902" cy="790929"/>
          </a:xfrm>
          <a:prstGeom prst="bentConnector2">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90" name="Rectangle 89"/>
          <p:cNvSpPr/>
          <p:nvPr/>
        </p:nvSpPr>
        <p:spPr>
          <a:xfrm>
            <a:off x="0" y="1369057"/>
            <a:ext cx="9144000" cy="5488943"/>
          </a:xfrm>
          <a:prstGeom prst="rect">
            <a:avLst/>
          </a:prstGeom>
          <a:gradFill>
            <a:gsLst>
              <a:gs pos="0">
                <a:schemeClr val="bg1">
                  <a:alpha val="80000"/>
                </a:schemeClr>
              </a:gs>
              <a:gs pos="100000">
                <a:schemeClr val="bg1"/>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13</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smtClean="0">
                <a:solidFill>
                  <a:srgbClr val="000000"/>
                </a:solidFill>
                <a:latin typeface="Arial" pitchFamily="34" charset="0"/>
                <a:ea typeface="ＭＳ Ｐゴシック" pitchFamily="34" charset="-128"/>
              </a:rPr>
              <a:t>Which type of </a:t>
            </a:r>
            <a:r>
              <a:rPr lang="en-GB" sz="2800" dirty="0" err="1" smtClean="0">
                <a:solidFill>
                  <a:srgbClr val="000000"/>
                </a:solidFill>
                <a:latin typeface="Arial" pitchFamily="34" charset="0"/>
                <a:ea typeface="ＭＳ Ｐゴシック" pitchFamily="34" charset="-128"/>
              </a:rPr>
              <a:t>OM_Observation</a:t>
            </a:r>
            <a:r>
              <a:rPr lang="en-GB" sz="2800" dirty="0" smtClean="0">
                <a:solidFill>
                  <a:srgbClr val="000000"/>
                </a:solidFill>
                <a:latin typeface="Arial" pitchFamily="34" charset="0"/>
                <a:ea typeface="ＭＳ Ｐゴシック" pitchFamily="34" charset="-128"/>
              </a:rPr>
              <a:t>?</a:t>
            </a:r>
            <a:endParaRPr lang="en-GB" sz="2800" dirty="0">
              <a:solidFill>
                <a:srgbClr val="000000"/>
              </a:solidFill>
              <a:latin typeface="Arial" pitchFamily="34" charset="0"/>
              <a:ea typeface="ＭＳ Ｐゴシック" pitchFamily="34" charset="-128"/>
            </a:endParaRPr>
          </a:p>
        </p:txBody>
      </p:sp>
      <p:sp>
        <p:nvSpPr>
          <p:cNvPr id="14" name="TextBox 13"/>
          <p:cNvSpPr txBox="1"/>
          <p:nvPr/>
        </p:nvSpPr>
        <p:spPr bwMode="auto">
          <a:xfrm>
            <a:off x="398867" y="2490889"/>
            <a:ext cx="728084"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19156)</a:t>
            </a:r>
            <a:endParaRPr lang="en-GB" sz="900" i="1" kern="0" dirty="0">
              <a:solidFill>
                <a:schemeClr val="bg1">
                  <a:lumMod val="75000"/>
                </a:schemeClr>
              </a:solidFill>
            </a:endParaRPr>
          </a:p>
        </p:txBody>
      </p:sp>
      <p:sp>
        <p:nvSpPr>
          <p:cNvPr id="66" name="Rectangle 65"/>
          <p:cNvSpPr/>
          <p:nvPr/>
        </p:nvSpPr>
        <p:spPr>
          <a:xfrm>
            <a:off x="1692275" y="999725"/>
            <a:ext cx="7190468" cy="369332"/>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mn-lt"/>
                <a:ea typeface="Times New Roman"/>
                <a:cs typeface="+mn-cs"/>
              </a:rPr>
              <a:t>Does the data collected from the Observation event:</a:t>
            </a:r>
          </a:p>
        </p:txBody>
      </p:sp>
      <p:grpSp>
        <p:nvGrpSpPr>
          <p:cNvPr id="52" name="Group 82"/>
          <p:cNvGrpSpPr/>
          <p:nvPr/>
        </p:nvGrpSpPr>
        <p:grpSpPr>
          <a:xfrm>
            <a:off x="7419129" y="5981534"/>
            <a:ext cx="679270" cy="679270"/>
            <a:chOff x="7955279" y="4585586"/>
            <a:chExt cx="679270" cy="679270"/>
          </a:xfrm>
        </p:grpSpPr>
        <p:sp>
          <p:nvSpPr>
            <p:cNvPr id="81" name="Oval 80"/>
            <p:cNvSpPr/>
            <p:nvPr/>
          </p:nvSpPr>
          <p:spPr>
            <a:xfrm>
              <a:off x="7955279" y="4585586"/>
              <a:ext cx="679270" cy="679270"/>
            </a:xfrm>
            <a:prstGeom prst="ellipse">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pPr>
              <a:endParaRPr lang="en-GB" kern="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cs typeface="Arial" pitchFamily="34" charset="0"/>
              </a:endParaRPr>
            </a:p>
          </p:txBody>
        </p:sp>
        <p:sp>
          <p:nvSpPr>
            <p:cNvPr id="82" name="TextBox 81"/>
            <p:cNvSpPr txBox="1"/>
            <p:nvPr/>
          </p:nvSpPr>
          <p:spPr>
            <a:xfrm>
              <a:off x="8061517" y="4632833"/>
              <a:ext cx="466794" cy="584775"/>
            </a:xfrm>
            <a:prstGeom prst="rect">
              <a:avLst/>
            </a:prstGeom>
            <a:noFill/>
          </p:spPr>
          <p:txBody>
            <a:bodyPr wrap="none" rtlCol="0">
              <a:spAutoFit/>
            </a:bodyPr>
            <a:lstStyle/>
            <a:p>
              <a:r>
                <a:rPr lang="en-GB" sz="3200" b="1" dirty="0" smtClean="0">
                  <a:solidFill>
                    <a:schemeClr val="bg1"/>
                  </a:solidFill>
                </a:rPr>
                <a:t>Q</a:t>
              </a:r>
              <a:endParaRPr lang="en-GB" sz="3200" b="1" dirty="0">
                <a:solidFill>
                  <a:schemeClr val="bg1"/>
                </a:solidFill>
              </a:endParaRPr>
            </a:p>
          </p:txBody>
        </p:sp>
      </p:grpSp>
      <p:sp>
        <p:nvSpPr>
          <p:cNvPr id="67" name="Rectangle 66"/>
          <p:cNvSpPr/>
          <p:nvPr/>
        </p:nvSpPr>
        <p:spPr>
          <a:xfrm>
            <a:off x="3580994" y="1332693"/>
            <a:ext cx="3078087" cy="369332"/>
          </a:xfrm>
          <a:prstGeom prst="rect">
            <a:avLst/>
          </a:prstGeom>
        </p:spPr>
        <p:txBody>
          <a:bodyPr wrap="none">
            <a:spAutoFit/>
          </a:bodyPr>
          <a:lstStyle/>
          <a:p>
            <a:pPr marL="342900" indent="-342900" fontAlgn="auto">
              <a:spcBef>
                <a:spcPts val="0"/>
              </a:spcBef>
              <a:spcAft>
                <a:spcPts val="1200"/>
              </a:spcAft>
              <a:buFont typeface="+mj-lt"/>
              <a:buAutoNum type="alphaUcPeriod"/>
              <a:defRPr/>
            </a:pPr>
            <a:r>
              <a:rPr lang="en-GB" i="1" kern="0" dirty="0">
                <a:solidFill>
                  <a:srgbClr val="595959"/>
                </a:solidFill>
                <a:ea typeface="Times New Roman"/>
              </a:rPr>
              <a:t>Vary in space and or time?</a:t>
            </a:r>
          </a:p>
        </p:txBody>
      </p:sp>
      <p:cxnSp>
        <p:nvCxnSpPr>
          <p:cNvPr id="84" name="Straight Arrow Connector 83"/>
          <p:cNvCxnSpPr>
            <a:stCxn id="81" idx="2"/>
            <a:endCxn id="61" idx="3"/>
          </p:cNvCxnSpPr>
          <p:nvPr/>
        </p:nvCxnSpPr>
        <p:spPr>
          <a:xfrm flipH="1">
            <a:off x="6463041" y="6321169"/>
            <a:ext cx="956088" cy="1"/>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nvGrpSpPr>
          <p:cNvPr id="60" name="Group 86"/>
          <p:cNvGrpSpPr/>
          <p:nvPr/>
        </p:nvGrpSpPr>
        <p:grpSpPr>
          <a:xfrm>
            <a:off x="5623973" y="5899779"/>
            <a:ext cx="839068" cy="842782"/>
            <a:chOff x="5623973" y="5899779"/>
            <a:chExt cx="839068" cy="842782"/>
          </a:xfrm>
        </p:grpSpPr>
        <p:sp>
          <p:nvSpPr>
            <p:cNvPr id="61" name="Diamond 60"/>
            <p:cNvSpPr/>
            <p:nvPr/>
          </p:nvSpPr>
          <p:spPr>
            <a:xfrm>
              <a:off x="5623973" y="5899779"/>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3" name="TextBox 62"/>
            <p:cNvSpPr txBox="1"/>
            <p:nvPr/>
          </p:nvSpPr>
          <p:spPr>
            <a:xfrm>
              <a:off x="5826941" y="6036550"/>
              <a:ext cx="433132" cy="584775"/>
            </a:xfrm>
            <a:prstGeom prst="rect">
              <a:avLst/>
            </a:prstGeom>
            <a:noFill/>
          </p:spPr>
          <p:txBody>
            <a:bodyPr wrap="none" rtlCol="0">
              <a:spAutoFit/>
            </a:bodyPr>
            <a:lstStyle/>
            <a:p>
              <a:r>
                <a:rPr lang="en-GB" sz="3200" b="1" dirty="0" smtClean="0">
                  <a:solidFill>
                    <a:schemeClr val="bg1"/>
                  </a:solidFill>
                </a:rPr>
                <a:t>A</a:t>
              </a:r>
              <a:endParaRPr lang="en-GB" sz="3200" b="1" dirty="0">
                <a:solidFill>
                  <a:schemeClr val="bg1"/>
                </a:solidFill>
              </a:endParaRPr>
            </a:p>
          </p:txBody>
        </p:sp>
      </p:grpSp>
      <p:sp>
        <p:nvSpPr>
          <p:cNvPr id="68" name="Rectangle 67"/>
          <p:cNvSpPr/>
          <p:nvPr/>
        </p:nvSpPr>
        <p:spPr>
          <a:xfrm>
            <a:off x="3573834" y="1702025"/>
            <a:ext cx="4164923" cy="369332"/>
          </a:xfrm>
          <a:prstGeom prst="rect">
            <a:avLst/>
          </a:prstGeom>
        </p:spPr>
        <p:txBody>
          <a:bodyPr wrap="none">
            <a:spAutoFit/>
          </a:bodyPr>
          <a:lstStyle/>
          <a:p>
            <a:pPr marL="342900" indent="-342900" fontAlgn="auto">
              <a:spcBef>
                <a:spcPts val="0"/>
              </a:spcBef>
              <a:spcAft>
                <a:spcPts val="1200"/>
              </a:spcAft>
              <a:buFont typeface="+mj-lt"/>
              <a:buAutoNum type="alphaUcPeriod" startAt="2"/>
              <a:defRPr/>
            </a:pPr>
            <a:r>
              <a:rPr lang="en-GB" i="1" kern="0" dirty="0">
                <a:solidFill>
                  <a:srgbClr val="595959"/>
                </a:solidFill>
                <a:ea typeface="Times New Roman"/>
              </a:rPr>
              <a:t>Describe multiple physical properties?</a:t>
            </a:r>
          </a:p>
        </p:txBody>
      </p:sp>
      <p:pic>
        <p:nvPicPr>
          <p:cNvPr id="59" name="Picture 58"/>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584"/>
            <a:ext cx="1478296" cy="1438875"/>
          </a:xfrm>
          <a:prstGeom prst="rect">
            <a:avLst/>
          </a:prstGeom>
        </p:spPr>
      </p:pic>
      <p:grpSp>
        <p:nvGrpSpPr>
          <p:cNvPr id="65" name="Group 90"/>
          <p:cNvGrpSpPr/>
          <p:nvPr/>
        </p:nvGrpSpPr>
        <p:grpSpPr>
          <a:xfrm>
            <a:off x="177424" y="2492991"/>
            <a:ext cx="4465709" cy="4152419"/>
            <a:chOff x="94418" y="2615823"/>
            <a:chExt cx="4465709" cy="4152419"/>
          </a:xfrm>
        </p:grpSpPr>
        <p:sp>
          <p:nvSpPr>
            <p:cNvPr id="98" name="TextBox 97"/>
            <p:cNvSpPr txBox="1"/>
            <p:nvPr/>
          </p:nvSpPr>
          <p:spPr>
            <a:xfrm>
              <a:off x="94418" y="2615823"/>
              <a:ext cx="4465709" cy="4152419"/>
            </a:xfrm>
            <a:prstGeom prst="rect">
              <a:avLst/>
            </a:prstGeom>
            <a:solidFill>
              <a:schemeClr val="bg1"/>
            </a:solidFill>
            <a:ln>
              <a:solidFill>
                <a:schemeClr val="tx1"/>
              </a:solidFill>
              <a:prstDash val="sysDot"/>
            </a:ln>
            <a:effectLst>
              <a:outerShdw blurRad="63500" sx="102000" sy="102000" algn="ctr" rotWithShape="0">
                <a:prstClr val="black">
                  <a:alpha val="40000"/>
                </a:prstClr>
              </a:outerShdw>
            </a:effectLst>
          </p:spPr>
          <p:txBody>
            <a:bodyPr wrap="square" rtlCol="0">
              <a:spAutoFit/>
            </a:bodyPr>
            <a:lstStyle/>
            <a:p>
              <a:pPr>
                <a:spcAft>
                  <a:spcPts val="300"/>
                </a:spcAft>
              </a:pPr>
              <a:endParaRPr lang="en-GB" sz="800" dirty="0" smtClean="0"/>
            </a:p>
            <a:p>
              <a:pPr>
                <a:spcAft>
                  <a:spcPts val="300"/>
                </a:spcAft>
              </a:pPr>
              <a:endParaRPr lang="en-GB" sz="800" dirty="0" smtClean="0"/>
            </a:p>
            <a:p>
              <a:pPr>
                <a:spcAft>
                  <a:spcPts val="300"/>
                </a:spcAft>
              </a:pPr>
              <a:endParaRPr lang="en-GB" sz="800" dirty="0" smtClean="0"/>
            </a:p>
            <a:p>
              <a:pPr>
                <a:spcAft>
                  <a:spcPts val="300"/>
                </a:spcAft>
              </a:pPr>
              <a:endParaRPr lang="en-GB" sz="800" dirty="0"/>
            </a:p>
            <a:p>
              <a:pPr>
                <a:spcAft>
                  <a:spcPts val="800"/>
                </a:spcAft>
              </a:pPr>
              <a:endParaRPr lang="en-GB" sz="600" b="1" dirty="0" smtClean="0"/>
            </a:p>
            <a:p>
              <a:pPr>
                <a:spcAft>
                  <a:spcPts val="800"/>
                </a:spcAft>
              </a:pPr>
              <a:r>
                <a:rPr lang="en-GB" sz="1500" b="1" dirty="0" smtClean="0"/>
                <a:t>UK hourly site-specific observations</a:t>
              </a:r>
              <a:endParaRPr lang="en-GB" sz="800" dirty="0"/>
            </a:p>
            <a:p>
              <a:pPr marL="285750" indent="-285750">
                <a:spcAft>
                  <a:spcPts val="300"/>
                </a:spcAft>
                <a:buFont typeface="Arial" pitchFamily="34" charset="0"/>
                <a:buChar char="•"/>
              </a:pPr>
              <a:r>
                <a:rPr lang="en-GB" sz="1500" dirty="0" smtClean="0"/>
                <a:t>Hourly observations for approximately 140 locations across the UK</a:t>
              </a:r>
            </a:p>
            <a:p>
              <a:pPr marL="285750" indent="-285750">
                <a:spcAft>
                  <a:spcPts val="300"/>
                </a:spcAft>
                <a:buFont typeface="Arial" pitchFamily="34" charset="0"/>
                <a:buChar char="•"/>
              </a:pPr>
              <a:r>
                <a:rPr lang="en-GB" sz="1500" dirty="0" smtClean="0"/>
                <a:t>Parameters:</a:t>
              </a:r>
            </a:p>
            <a:p>
              <a:pPr marL="742950" lvl="1" indent="-285750">
                <a:spcAft>
                  <a:spcPts val="300"/>
                </a:spcAft>
                <a:buFont typeface="Arial" pitchFamily="34" charset="0"/>
                <a:buChar char="•"/>
              </a:pPr>
              <a:r>
                <a:rPr lang="en-GB" sz="1500" dirty="0" smtClean="0"/>
                <a:t>Air temperature</a:t>
              </a:r>
            </a:p>
            <a:p>
              <a:pPr marL="742950" lvl="1" indent="-285750">
                <a:spcAft>
                  <a:spcPts val="300"/>
                </a:spcAft>
                <a:buFont typeface="Arial" pitchFamily="34" charset="0"/>
                <a:buChar char="•"/>
              </a:pPr>
              <a:r>
                <a:rPr lang="en-GB" sz="1500" dirty="0" smtClean="0"/>
                <a:t>MSLP</a:t>
              </a:r>
            </a:p>
            <a:p>
              <a:pPr marL="742950" lvl="1" indent="-285750">
                <a:spcAft>
                  <a:spcPts val="300"/>
                </a:spcAft>
                <a:buFont typeface="Arial" pitchFamily="34" charset="0"/>
                <a:buChar char="•"/>
              </a:pPr>
              <a:r>
                <a:rPr lang="en-GB" sz="1500" dirty="0" smtClean="0"/>
                <a:t>Wind speed</a:t>
              </a:r>
            </a:p>
            <a:p>
              <a:pPr marL="742950" lvl="1" indent="-285750">
                <a:spcAft>
                  <a:spcPts val="300"/>
                </a:spcAft>
                <a:buFont typeface="Arial" pitchFamily="34" charset="0"/>
                <a:buChar char="•"/>
              </a:pPr>
              <a:r>
                <a:rPr lang="en-GB" sz="1500" dirty="0" smtClean="0"/>
                <a:t>Wind speed (gust)</a:t>
              </a:r>
            </a:p>
            <a:p>
              <a:pPr marL="742950" lvl="1" indent="-285750">
                <a:spcAft>
                  <a:spcPts val="300"/>
                </a:spcAft>
                <a:buFont typeface="Arial" pitchFamily="34" charset="0"/>
                <a:buChar char="•"/>
              </a:pPr>
              <a:r>
                <a:rPr lang="en-GB" sz="1500" dirty="0" smtClean="0"/>
                <a:t>Wind direction</a:t>
              </a:r>
            </a:p>
            <a:p>
              <a:pPr marL="742950" lvl="1" indent="-285750">
                <a:spcAft>
                  <a:spcPts val="300"/>
                </a:spcAft>
                <a:buFont typeface="Arial" pitchFamily="34" charset="0"/>
                <a:buChar char="•"/>
              </a:pPr>
              <a:r>
                <a:rPr lang="en-GB" sz="1500" dirty="0" smtClean="0"/>
                <a:t>Visibility</a:t>
              </a:r>
            </a:p>
            <a:p>
              <a:pPr marL="742950" lvl="1" indent="-285750">
                <a:spcAft>
                  <a:spcPts val="300"/>
                </a:spcAft>
                <a:buFont typeface="Arial" pitchFamily="34" charset="0"/>
                <a:buChar char="•"/>
              </a:pPr>
              <a:r>
                <a:rPr lang="en-GB" sz="1500" dirty="0" smtClean="0"/>
                <a:t>Weather type</a:t>
              </a:r>
              <a:endParaRPr lang="en-GB" sz="1500" dirty="0"/>
            </a:p>
            <a:p>
              <a:pPr>
                <a:spcAft>
                  <a:spcPts val="300"/>
                </a:spcAft>
              </a:pPr>
              <a:endParaRPr lang="en-GB" sz="1500" dirty="0" smtClean="0"/>
            </a:p>
          </p:txBody>
        </p:sp>
        <p:grpSp>
          <p:nvGrpSpPr>
            <p:cNvPr id="69" name="Group 98"/>
            <p:cNvGrpSpPr/>
            <p:nvPr/>
          </p:nvGrpSpPr>
          <p:grpSpPr>
            <a:xfrm>
              <a:off x="177544" y="2710823"/>
              <a:ext cx="4294664" cy="706831"/>
              <a:chOff x="177544" y="2710823"/>
              <a:chExt cx="4294664" cy="706831"/>
            </a:xfrm>
          </p:grpSpPr>
          <p:grpSp>
            <p:nvGrpSpPr>
              <p:cNvPr id="71" name="Group 99"/>
              <p:cNvGrpSpPr/>
              <p:nvPr/>
            </p:nvGrpSpPr>
            <p:grpSpPr>
              <a:xfrm>
                <a:off x="177544" y="2710823"/>
                <a:ext cx="4294664" cy="706831"/>
                <a:chOff x="0" y="2676525"/>
                <a:chExt cx="9144000" cy="1504951"/>
              </a:xfrm>
            </p:grpSpPr>
            <p:pic>
              <p:nvPicPr>
                <p:cNvPr id="102"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0" y="2676525"/>
                  <a:ext cx="9144000" cy="15049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3" name="Rectangle 102"/>
                <p:cNvSpPr/>
                <p:nvPr/>
              </p:nvSpPr>
              <p:spPr>
                <a:xfrm>
                  <a:off x="0" y="2676525"/>
                  <a:ext cx="3645725" cy="1504950"/>
                </a:xfrm>
                <a:prstGeom prst="rect">
                  <a:avLst/>
                </a:prstGeom>
                <a:gradFill>
                  <a:gsLst>
                    <a:gs pos="50000">
                      <a:schemeClr val="tx1"/>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4" name="Picture 103"/>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0" y="2676526"/>
                  <a:ext cx="1646379" cy="1504950"/>
                </a:xfrm>
                <a:prstGeom prst="rect">
                  <a:avLst/>
                </a:prstGeom>
              </p:spPr>
            </p:pic>
          </p:grpSp>
          <p:sp>
            <p:nvSpPr>
              <p:cNvPr id="101" name="TextBox 100"/>
              <p:cNvSpPr txBox="1"/>
              <p:nvPr/>
            </p:nvSpPr>
            <p:spPr>
              <a:xfrm>
                <a:off x="875542" y="2833405"/>
                <a:ext cx="1908408" cy="461665"/>
              </a:xfrm>
              <a:prstGeom prst="rect">
                <a:avLst/>
              </a:prstGeom>
              <a:noFill/>
            </p:spPr>
            <p:txBody>
              <a:bodyPr wrap="none" rtlCol="0">
                <a:spAutoFit/>
              </a:bodyPr>
              <a:lstStyle/>
              <a:p>
                <a:r>
                  <a:rPr lang="en-GB" sz="2400" b="1" dirty="0" err="1" smtClean="0">
                    <a:solidFill>
                      <a:schemeClr val="bg1"/>
                    </a:solidFill>
                  </a:rPr>
                  <a:t>DataPoint</a:t>
                </a:r>
                <a:r>
                  <a:rPr lang="en-GB" sz="2400" b="1" dirty="0" smtClean="0">
                    <a:solidFill>
                      <a:schemeClr val="bg1"/>
                    </a:solidFill>
                  </a:rPr>
                  <a:t> </a:t>
                </a:r>
                <a:r>
                  <a:rPr lang="en-GB" sz="2400" baseline="30000" dirty="0" smtClean="0">
                    <a:solidFill>
                      <a:schemeClr val="bg1"/>
                    </a:solidFill>
                  </a:rPr>
                  <a:t>Beta</a:t>
                </a:r>
                <a:endParaRPr lang="en-GB" sz="2400" baseline="30000" dirty="0">
                  <a:solidFill>
                    <a:schemeClr val="bg1"/>
                  </a:solidFill>
                </a:endParaRPr>
              </a:p>
            </p:txBody>
          </p:sp>
        </p:grpSp>
      </p:grpSp>
      <p:sp>
        <p:nvSpPr>
          <p:cNvPr id="78" name="Rectangle 77"/>
          <p:cNvSpPr/>
          <p:nvPr/>
        </p:nvSpPr>
        <p:spPr>
          <a:xfrm>
            <a:off x="4150269" y="6324387"/>
            <a:ext cx="458780"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No</a:t>
            </a:r>
            <a:endParaRPr lang="en-GB" b="1" i="1" kern="0" dirty="0">
              <a:solidFill>
                <a:schemeClr val="accent1">
                  <a:lumMod val="75000"/>
                </a:schemeClr>
              </a:solidFill>
              <a:ea typeface="Times New Roman"/>
            </a:endParaRPr>
          </a:p>
        </p:txBody>
      </p:sp>
      <p:grpSp>
        <p:nvGrpSpPr>
          <p:cNvPr id="73" name="Group 87"/>
          <p:cNvGrpSpPr/>
          <p:nvPr/>
        </p:nvGrpSpPr>
        <p:grpSpPr>
          <a:xfrm>
            <a:off x="3167986" y="5907547"/>
            <a:ext cx="839068" cy="842782"/>
            <a:chOff x="3167986" y="5907547"/>
            <a:chExt cx="839068" cy="842782"/>
          </a:xfrm>
        </p:grpSpPr>
        <p:sp>
          <p:nvSpPr>
            <p:cNvPr id="62" name="Diamond 61"/>
            <p:cNvSpPr/>
            <p:nvPr/>
          </p:nvSpPr>
          <p:spPr>
            <a:xfrm>
              <a:off x="3167986" y="5907547"/>
              <a:ext cx="839068" cy="842782"/>
            </a:xfrm>
            <a:prstGeom prst="diamond">
              <a:avLst/>
            </a:prstGeom>
            <a:gradFill rotWithShape="1">
              <a:gsLst>
                <a:gs pos="0">
                  <a:schemeClr val="accent1">
                    <a:lumMod val="50000"/>
                  </a:schemeClr>
                </a:gs>
                <a:gs pos="80000">
                  <a:schemeClr val="accent1">
                    <a:lumMod val="75000"/>
                  </a:schemeClr>
                </a:gs>
                <a:gs pos="100000">
                  <a:schemeClr val="accent1">
                    <a:lumMod val="75000"/>
                  </a:schemeClr>
                </a:gs>
              </a:gsLst>
              <a:lin ang="16200000" scaled="0"/>
            </a:gradFill>
            <a:ln w="9525" cap="flat" cmpd="sng" algn="ctr">
              <a:solidFill>
                <a:srgbClr val="003300"/>
              </a:solidFill>
              <a:prstDash val="solid"/>
            </a:ln>
            <a:effectLst>
              <a:outerShdw blurRad="40000" dist="23000" dir="5400000" rotWithShape="0">
                <a:srgbClr val="000000">
                  <a:alpha val="35000"/>
                </a:srgbClr>
              </a:outerShdw>
            </a:effectLst>
          </p:spPr>
          <p:txBody>
            <a:bodyPr anchor="ctr"/>
            <a:lstStyle/>
            <a:p>
              <a:pPr algn="ctr" fontAlgn="auto">
                <a:spcBef>
                  <a:spcPts val="0"/>
                </a:spcBef>
                <a:spcAft>
                  <a:spcPts val="0"/>
                </a:spcAft>
                <a:defRPr/>
              </a:pPr>
              <a:endParaRPr lang="en-GB" kern="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Calibri"/>
              </a:endParaRPr>
            </a:p>
          </p:txBody>
        </p:sp>
        <p:sp>
          <p:nvSpPr>
            <p:cNvPr id="64" name="TextBox 63"/>
            <p:cNvSpPr txBox="1"/>
            <p:nvPr/>
          </p:nvSpPr>
          <p:spPr>
            <a:xfrm>
              <a:off x="3379771" y="6028782"/>
              <a:ext cx="415498" cy="584775"/>
            </a:xfrm>
            <a:prstGeom prst="rect">
              <a:avLst/>
            </a:prstGeom>
            <a:noFill/>
          </p:spPr>
          <p:txBody>
            <a:bodyPr wrap="none" rtlCol="0">
              <a:spAutoFit/>
            </a:bodyPr>
            <a:lstStyle/>
            <a:p>
              <a:r>
                <a:rPr lang="en-GB" sz="3200" b="1" dirty="0" smtClean="0">
                  <a:solidFill>
                    <a:schemeClr val="bg1"/>
                  </a:solidFill>
                </a:rPr>
                <a:t>B</a:t>
              </a:r>
              <a:endParaRPr lang="en-GB" sz="3200" b="1" dirty="0">
                <a:solidFill>
                  <a:schemeClr val="bg1"/>
                </a:solidFill>
              </a:endParaRPr>
            </a:p>
          </p:txBody>
        </p:sp>
      </p:grpSp>
      <p:sp>
        <p:nvSpPr>
          <p:cNvPr id="79" name="Rectangle 78"/>
          <p:cNvSpPr/>
          <p:nvPr/>
        </p:nvSpPr>
        <p:spPr>
          <a:xfrm>
            <a:off x="3660575" y="5710387"/>
            <a:ext cx="510076" cy="369332"/>
          </a:xfrm>
          <a:prstGeom prst="rect">
            <a:avLst/>
          </a:prstGeom>
        </p:spPr>
        <p:txBody>
          <a:bodyPr wrap="none">
            <a:spAutoFit/>
          </a:bodyPr>
          <a:lstStyle/>
          <a:p>
            <a:pPr fontAlgn="auto">
              <a:spcBef>
                <a:spcPts val="0"/>
              </a:spcBef>
              <a:spcAft>
                <a:spcPts val="1200"/>
              </a:spcAft>
              <a:defRPr/>
            </a:pPr>
            <a:r>
              <a:rPr lang="en-GB" b="1" i="1" kern="0" dirty="0" smtClean="0">
                <a:solidFill>
                  <a:schemeClr val="accent1">
                    <a:lumMod val="75000"/>
                  </a:schemeClr>
                </a:solidFill>
                <a:ea typeface="Times New Roman"/>
              </a:rPr>
              <a:t>Yes</a:t>
            </a:r>
            <a:endParaRPr lang="en-GB" b="1" i="1" kern="0" dirty="0">
              <a:solidFill>
                <a:schemeClr val="accent1">
                  <a:lumMod val="75000"/>
                </a:schemeClr>
              </a:solidFill>
              <a:ea typeface="Times New Roman"/>
            </a:endParaRPr>
          </a:p>
        </p:txBody>
      </p:sp>
      <p:grpSp>
        <p:nvGrpSpPr>
          <p:cNvPr id="75" name="Group 35"/>
          <p:cNvGrpSpPr/>
          <p:nvPr/>
        </p:nvGrpSpPr>
        <p:grpSpPr>
          <a:xfrm>
            <a:off x="2615471" y="4925221"/>
            <a:ext cx="1944088" cy="645184"/>
            <a:chOff x="3699038" y="2835121"/>
            <a:chExt cx="1568997" cy="645184"/>
          </a:xfrm>
        </p:grpSpPr>
        <p:sp>
          <p:nvSpPr>
            <p:cNvPr id="37" name="Rectangle 36"/>
            <p:cNvSpPr/>
            <p:nvPr/>
          </p:nvSpPr>
          <p:spPr bwMode="auto">
            <a:xfrm>
              <a:off x="3699038" y="2835121"/>
              <a:ext cx="1568997" cy="645184"/>
            </a:xfrm>
            <a:prstGeom prst="rect">
              <a:avLst/>
            </a:prstGeom>
            <a:gradFill>
              <a:gsLst>
                <a:gs pos="0">
                  <a:srgbClr val="FFFFCC"/>
                </a:gs>
                <a:gs pos="100000">
                  <a:srgbClr val="FF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r>
                <a:rPr lang="en-GB" sz="1000" kern="0" dirty="0">
                  <a:solidFill>
                    <a:sysClr val="windowText" lastClr="000000"/>
                  </a:solidFill>
                </a:rPr>
                <a:t>«</a:t>
              </a:r>
              <a:r>
                <a:rPr lang="en-GB" sz="1000" kern="0" dirty="0" err="1">
                  <a:solidFill>
                    <a:sysClr val="windowText" lastClr="000000"/>
                  </a:solidFill>
                </a:rPr>
                <a:t>FeatureType</a:t>
              </a:r>
              <a:r>
                <a:rPr lang="en-GB" sz="1000" kern="0" dirty="0">
                  <a:solidFill>
                    <a:sysClr val="windowText" lastClr="000000"/>
                  </a:solidFill>
                </a:rPr>
                <a:t>»</a:t>
              </a:r>
            </a:p>
            <a:p>
              <a:pPr algn="ctr"/>
              <a:r>
                <a:rPr lang="en-GB" sz="1000" kern="0" dirty="0" err="1">
                  <a:solidFill>
                    <a:sysClr val="windowText" lastClr="000000"/>
                  </a:solidFill>
                </a:rPr>
                <a:t>ComplexSamplingMeasurement</a:t>
              </a:r>
              <a:endParaRPr lang="en-GB" sz="1000" kern="0" dirty="0">
                <a:solidFill>
                  <a:sysClr val="windowText" lastClr="000000"/>
                </a:solidFill>
              </a:endParaRPr>
            </a:p>
          </p:txBody>
        </p:sp>
        <p:sp>
          <p:nvSpPr>
            <p:cNvPr id="38" name="Rectangle 37"/>
            <p:cNvSpPr/>
            <p:nvPr/>
          </p:nvSpPr>
          <p:spPr bwMode="auto">
            <a:xfrm>
              <a:off x="3699039" y="3287729"/>
              <a:ext cx="1568996" cy="192576"/>
            </a:xfrm>
            <a:prstGeom prst="rect">
              <a:avLst/>
            </a:prstGeom>
            <a:no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cxnSp>
        <p:nvCxnSpPr>
          <p:cNvPr id="74" name="Straight Arrow Connector 73"/>
          <p:cNvCxnSpPr>
            <a:stCxn id="62" idx="0"/>
            <a:endCxn id="37" idx="2"/>
          </p:cNvCxnSpPr>
          <p:nvPr/>
        </p:nvCxnSpPr>
        <p:spPr>
          <a:xfrm flipH="1" flipV="1">
            <a:off x="3587515" y="5570405"/>
            <a:ext cx="5" cy="337142"/>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72" name="Straight Arrow Connector 71"/>
          <p:cNvCxnSpPr>
            <a:stCxn id="61" idx="1"/>
            <a:endCxn id="62" idx="3"/>
          </p:cNvCxnSpPr>
          <p:nvPr/>
        </p:nvCxnSpPr>
        <p:spPr>
          <a:xfrm flipH="1">
            <a:off x="4007054" y="6321170"/>
            <a:ext cx="1616919" cy="7768"/>
          </a:xfrm>
          <a:prstGeom prst="straightConnector1">
            <a:avLst/>
          </a:prstGeom>
          <a:ln w="38100">
            <a:solidFill>
              <a:schemeClr val="accent1">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105" name="Rectangle 104"/>
          <p:cNvSpPr/>
          <p:nvPr/>
        </p:nvSpPr>
        <p:spPr>
          <a:xfrm>
            <a:off x="4987860" y="2679968"/>
            <a:ext cx="3928790" cy="2923877"/>
          </a:xfrm>
          <a:prstGeom prst="rect">
            <a:avLst/>
          </a:prstGeom>
        </p:spPr>
        <p:txBody>
          <a:bodyPr wrap="square">
            <a:spAutoFit/>
          </a:bodyPr>
          <a:lstStyle/>
          <a:p>
            <a:pPr algn="r" fontAlgn="auto">
              <a:spcBef>
                <a:spcPts val="0"/>
              </a:spcBef>
              <a:spcAft>
                <a:spcPts val="1200"/>
              </a:spcAft>
              <a:defRPr/>
            </a:pPr>
            <a:r>
              <a:rPr lang="en-GB" i="1" kern="0" dirty="0" err="1" smtClean="0">
                <a:solidFill>
                  <a:srgbClr val="595959"/>
                </a:solidFill>
                <a:latin typeface="+mn-lt"/>
                <a:ea typeface="Times New Roman"/>
                <a:cs typeface="+mn-cs"/>
              </a:rPr>
              <a:t>DataPoint</a:t>
            </a:r>
            <a:r>
              <a:rPr lang="en-GB" i="1" kern="0" dirty="0" smtClean="0">
                <a:solidFill>
                  <a:srgbClr val="595959"/>
                </a:solidFill>
                <a:latin typeface="+mn-lt"/>
                <a:ea typeface="Times New Roman"/>
                <a:cs typeface="+mn-cs"/>
              </a:rPr>
              <a:t> observation results:</a:t>
            </a:r>
          </a:p>
          <a:p>
            <a:pPr marL="342900" indent="-342900" algn="r" fontAlgn="auto">
              <a:spcBef>
                <a:spcPts val="0"/>
              </a:spcBef>
              <a:spcAft>
                <a:spcPts val="1200"/>
              </a:spcAft>
              <a:buFont typeface="+mj-lt"/>
              <a:buAutoNum type="alphaUcPeriod"/>
              <a:defRPr/>
            </a:pPr>
            <a:r>
              <a:rPr lang="en-GB" i="1" kern="0" dirty="0" smtClean="0">
                <a:solidFill>
                  <a:srgbClr val="595959"/>
                </a:solidFill>
                <a:latin typeface="+mn-lt"/>
                <a:ea typeface="Times New Roman"/>
                <a:cs typeface="+mn-cs"/>
              </a:rPr>
              <a:t>_DO NOT_ vary in time or space – instantaneous observation at fixed location; and</a:t>
            </a:r>
          </a:p>
          <a:p>
            <a:pPr marL="342900" indent="-342900" algn="r" fontAlgn="auto">
              <a:spcBef>
                <a:spcPts val="0"/>
              </a:spcBef>
              <a:spcAft>
                <a:spcPts val="1200"/>
              </a:spcAft>
              <a:buFont typeface="+mj-lt"/>
              <a:buAutoNum type="alphaUcPeriod"/>
              <a:defRPr/>
            </a:pPr>
            <a:r>
              <a:rPr lang="en-GB" i="1" kern="0" dirty="0" smtClean="0">
                <a:solidFill>
                  <a:srgbClr val="595959"/>
                </a:solidFill>
                <a:latin typeface="+mn-lt"/>
                <a:ea typeface="Times New Roman"/>
                <a:cs typeface="+mn-cs"/>
              </a:rPr>
              <a:t>_DO_ describe multiple physical properties (count = 7)</a:t>
            </a:r>
          </a:p>
          <a:p>
            <a:pPr algn="r" fontAlgn="auto">
              <a:spcBef>
                <a:spcPts val="0"/>
              </a:spcBef>
              <a:spcAft>
                <a:spcPts val="1200"/>
              </a:spcAft>
              <a:defRPr/>
            </a:pPr>
            <a:r>
              <a:rPr lang="en-GB" i="1" kern="0" dirty="0" smtClean="0">
                <a:solidFill>
                  <a:srgbClr val="595959"/>
                </a:solidFill>
                <a:latin typeface="+mn-lt"/>
                <a:ea typeface="Times New Roman"/>
                <a:cs typeface="+mn-cs"/>
              </a:rPr>
              <a:t>… use </a:t>
            </a:r>
            <a:r>
              <a:rPr lang="en-GB" i="1" kern="0" dirty="0" err="1" smtClean="0">
                <a:solidFill>
                  <a:srgbClr val="595959"/>
                </a:solidFill>
                <a:latin typeface="+mn-lt"/>
                <a:ea typeface="Times New Roman"/>
                <a:cs typeface="+mn-cs"/>
              </a:rPr>
              <a:t>ComplexSamplingMeasurement</a:t>
            </a:r>
            <a:endParaRPr lang="en-GB" i="1" kern="0" dirty="0" smtClean="0">
              <a:solidFill>
                <a:srgbClr val="595959"/>
              </a:solidFill>
              <a:latin typeface="+mn-lt"/>
              <a:ea typeface="Times New Roman"/>
              <a:cs typeface="+mn-cs"/>
            </a:endParaRPr>
          </a:p>
          <a:p>
            <a:pPr marL="342900" indent="-342900" algn="r" fontAlgn="auto">
              <a:spcBef>
                <a:spcPts val="0"/>
              </a:spcBef>
              <a:spcAft>
                <a:spcPts val="1200"/>
              </a:spcAft>
              <a:buFont typeface="+mj-lt"/>
              <a:buAutoNum type="alphaUcPeriod"/>
              <a:defRPr/>
            </a:pPr>
            <a:endParaRPr lang="en-GB" i="1" kern="0" dirty="0">
              <a:solidFill>
                <a:srgbClr val="595959"/>
              </a:solidFill>
              <a:latin typeface="+mn-lt"/>
              <a:ea typeface="Times New Roman"/>
              <a:cs typeface="+mn-cs"/>
            </a:endParaRPr>
          </a:p>
        </p:txBody>
      </p:sp>
    </p:spTree>
    <p:extLst>
      <p:ext uri="{BB962C8B-B14F-4D97-AF65-F5344CB8AC3E}">
        <p14:creationId xmlns:p14="http://schemas.microsoft.com/office/powerpoint/2010/main" xmlns="" val="1246826061"/>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Group 90"/>
          <p:cNvGrpSpPr/>
          <p:nvPr/>
        </p:nvGrpSpPr>
        <p:grpSpPr>
          <a:xfrm>
            <a:off x="177424" y="2492991"/>
            <a:ext cx="4465709" cy="4152419"/>
            <a:chOff x="94418" y="2615823"/>
            <a:chExt cx="4465709" cy="4152419"/>
          </a:xfrm>
        </p:grpSpPr>
        <p:sp>
          <p:nvSpPr>
            <p:cNvPr id="31" name="TextBox 30"/>
            <p:cNvSpPr txBox="1"/>
            <p:nvPr/>
          </p:nvSpPr>
          <p:spPr>
            <a:xfrm>
              <a:off x="94418" y="2615823"/>
              <a:ext cx="4465709" cy="4152419"/>
            </a:xfrm>
            <a:prstGeom prst="rect">
              <a:avLst/>
            </a:prstGeom>
            <a:solidFill>
              <a:schemeClr val="bg1"/>
            </a:solidFill>
            <a:ln>
              <a:solidFill>
                <a:schemeClr val="tx1"/>
              </a:solidFill>
              <a:prstDash val="sysDot"/>
            </a:ln>
            <a:effectLst>
              <a:outerShdw blurRad="63500" sx="102000" sy="102000" algn="ctr" rotWithShape="0">
                <a:prstClr val="black">
                  <a:alpha val="40000"/>
                </a:prstClr>
              </a:outerShdw>
            </a:effectLst>
          </p:spPr>
          <p:txBody>
            <a:bodyPr wrap="square" rtlCol="0">
              <a:spAutoFit/>
            </a:bodyPr>
            <a:lstStyle/>
            <a:p>
              <a:pPr>
                <a:spcAft>
                  <a:spcPts val="300"/>
                </a:spcAft>
              </a:pPr>
              <a:endParaRPr lang="en-GB" sz="800" dirty="0" smtClean="0"/>
            </a:p>
            <a:p>
              <a:pPr>
                <a:spcAft>
                  <a:spcPts val="300"/>
                </a:spcAft>
              </a:pPr>
              <a:endParaRPr lang="en-GB" sz="800" dirty="0" smtClean="0"/>
            </a:p>
            <a:p>
              <a:pPr>
                <a:spcAft>
                  <a:spcPts val="300"/>
                </a:spcAft>
              </a:pPr>
              <a:endParaRPr lang="en-GB" sz="800" dirty="0" smtClean="0"/>
            </a:p>
            <a:p>
              <a:pPr>
                <a:spcAft>
                  <a:spcPts val="300"/>
                </a:spcAft>
              </a:pPr>
              <a:endParaRPr lang="en-GB" sz="800" dirty="0"/>
            </a:p>
            <a:p>
              <a:pPr>
                <a:spcAft>
                  <a:spcPts val="800"/>
                </a:spcAft>
              </a:pPr>
              <a:endParaRPr lang="en-GB" sz="600" b="1" dirty="0" smtClean="0"/>
            </a:p>
            <a:p>
              <a:pPr>
                <a:spcAft>
                  <a:spcPts val="800"/>
                </a:spcAft>
              </a:pPr>
              <a:r>
                <a:rPr lang="en-GB" sz="1500" b="1" dirty="0" smtClean="0"/>
                <a:t>UK hourly site-specific observations</a:t>
              </a:r>
              <a:endParaRPr lang="en-GB" sz="800" dirty="0"/>
            </a:p>
            <a:p>
              <a:pPr marL="285750" indent="-285750">
                <a:spcAft>
                  <a:spcPts val="300"/>
                </a:spcAft>
                <a:buFont typeface="Arial" pitchFamily="34" charset="0"/>
                <a:buChar char="•"/>
              </a:pPr>
              <a:r>
                <a:rPr lang="en-GB" sz="1500" dirty="0" smtClean="0"/>
                <a:t>Hourly observations for approximately 140 locations across the UK</a:t>
              </a:r>
            </a:p>
            <a:p>
              <a:pPr marL="285750" indent="-285750">
                <a:spcAft>
                  <a:spcPts val="300"/>
                </a:spcAft>
                <a:buFont typeface="Arial" pitchFamily="34" charset="0"/>
                <a:buChar char="•"/>
              </a:pPr>
              <a:r>
                <a:rPr lang="en-GB" sz="1500" dirty="0" smtClean="0"/>
                <a:t>Parameters:</a:t>
              </a:r>
            </a:p>
            <a:p>
              <a:pPr marL="742950" lvl="1" indent="-285750">
                <a:spcAft>
                  <a:spcPts val="300"/>
                </a:spcAft>
                <a:buFont typeface="Arial" pitchFamily="34" charset="0"/>
                <a:buChar char="•"/>
              </a:pPr>
              <a:r>
                <a:rPr lang="en-GB" sz="1500" dirty="0" smtClean="0"/>
                <a:t>Air temperature</a:t>
              </a:r>
            </a:p>
            <a:p>
              <a:pPr marL="742950" lvl="1" indent="-285750">
                <a:spcAft>
                  <a:spcPts val="300"/>
                </a:spcAft>
                <a:buFont typeface="Arial" pitchFamily="34" charset="0"/>
                <a:buChar char="•"/>
              </a:pPr>
              <a:r>
                <a:rPr lang="en-GB" sz="1500" dirty="0" smtClean="0"/>
                <a:t>MSLP</a:t>
              </a:r>
            </a:p>
            <a:p>
              <a:pPr marL="742950" lvl="1" indent="-285750">
                <a:spcAft>
                  <a:spcPts val="300"/>
                </a:spcAft>
                <a:buFont typeface="Arial" pitchFamily="34" charset="0"/>
                <a:buChar char="•"/>
              </a:pPr>
              <a:r>
                <a:rPr lang="en-GB" sz="1500" dirty="0" smtClean="0"/>
                <a:t>Wind speed</a:t>
              </a:r>
            </a:p>
            <a:p>
              <a:pPr marL="742950" lvl="1" indent="-285750">
                <a:spcAft>
                  <a:spcPts val="300"/>
                </a:spcAft>
                <a:buFont typeface="Arial" pitchFamily="34" charset="0"/>
                <a:buChar char="•"/>
              </a:pPr>
              <a:r>
                <a:rPr lang="en-GB" sz="1500" dirty="0" smtClean="0"/>
                <a:t>Wind speed (gust)</a:t>
              </a:r>
            </a:p>
            <a:p>
              <a:pPr marL="742950" lvl="1" indent="-285750">
                <a:spcAft>
                  <a:spcPts val="300"/>
                </a:spcAft>
                <a:buFont typeface="Arial" pitchFamily="34" charset="0"/>
                <a:buChar char="•"/>
              </a:pPr>
              <a:r>
                <a:rPr lang="en-GB" sz="1500" dirty="0" smtClean="0"/>
                <a:t>Wind direction</a:t>
              </a:r>
            </a:p>
            <a:p>
              <a:pPr marL="742950" lvl="1" indent="-285750">
                <a:spcAft>
                  <a:spcPts val="300"/>
                </a:spcAft>
                <a:buFont typeface="Arial" pitchFamily="34" charset="0"/>
                <a:buChar char="•"/>
              </a:pPr>
              <a:r>
                <a:rPr lang="en-GB" sz="1500" dirty="0" smtClean="0"/>
                <a:t>Visibility</a:t>
              </a:r>
            </a:p>
            <a:p>
              <a:pPr marL="742950" lvl="1" indent="-285750">
                <a:spcAft>
                  <a:spcPts val="300"/>
                </a:spcAft>
                <a:buFont typeface="Arial" pitchFamily="34" charset="0"/>
                <a:buChar char="•"/>
              </a:pPr>
              <a:r>
                <a:rPr lang="en-GB" sz="1500" dirty="0" smtClean="0"/>
                <a:t>Weather type</a:t>
              </a:r>
              <a:endParaRPr lang="en-GB" sz="1500" dirty="0"/>
            </a:p>
            <a:p>
              <a:pPr>
                <a:spcAft>
                  <a:spcPts val="300"/>
                </a:spcAft>
              </a:pPr>
              <a:endParaRPr lang="en-GB" sz="1500" dirty="0" smtClean="0"/>
            </a:p>
          </p:txBody>
        </p:sp>
        <p:grpSp>
          <p:nvGrpSpPr>
            <p:cNvPr id="32" name="Group 98"/>
            <p:cNvGrpSpPr/>
            <p:nvPr/>
          </p:nvGrpSpPr>
          <p:grpSpPr>
            <a:xfrm>
              <a:off x="177544" y="2710823"/>
              <a:ext cx="4294664" cy="706831"/>
              <a:chOff x="177544" y="2710823"/>
              <a:chExt cx="4294664" cy="706831"/>
            </a:xfrm>
          </p:grpSpPr>
          <p:grpSp>
            <p:nvGrpSpPr>
              <p:cNvPr id="33" name="Group 99"/>
              <p:cNvGrpSpPr/>
              <p:nvPr/>
            </p:nvGrpSpPr>
            <p:grpSpPr>
              <a:xfrm>
                <a:off x="177544" y="2710823"/>
                <a:ext cx="4294664" cy="706831"/>
                <a:chOff x="0" y="2676525"/>
                <a:chExt cx="9144000" cy="1504951"/>
              </a:xfrm>
            </p:grpSpPr>
            <p:pic>
              <p:nvPicPr>
                <p:cNvPr id="35" name="Picture 3"/>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0" y="2676525"/>
                  <a:ext cx="9144000" cy="15049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36" name="Rectangle 35"/>
                <p:cNvSpPr/>
                <p:nvPr/>
              </p:nvSpPr>
              <p:spPr>
                <a:xfrm>
                  <a:off x="0" y="2676525"/>
                  <a:ext cx="3645725" cy="1504950"/>
                </a:xfrm>
                <a:prstGeom prst="rect">
                  <a:avLst/>
                </a:prstGeom>
                <a:gradFill>
                  <a:gsLst>
                    <a:gs pos="50000">
                      <a:schemeClr val="tx1"/>
                    </a:gs>
                    <a:gs pos="100000">
                      <a:schemeClr val="tx1">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36"/>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2676526"/>
                  <a:ext cx="1646379" cy="1504950"/>
                </a:xfrm>
                <a:prstGeom prst="rect">
                  <a:avLst/>
                </a:prstGeom>
              </p:spPr>
            </p:pic>
          </p:grpSp>
          <p:sp>
            <p:nvSpPr>
              <p:cNvPr id="34" name="TextBox 33"/>
              <p:cNvSpPr txBox="1"/>
              <p:nvPr/>
            </p:nvSpPr>
            <p:spPr>
              <a:xfrm>
                <a:off x="875542" y="2833405"/>
                <a:ext cx="1908408" cy="461665"/>
              </a:xfrm>
              <a:prstGeom prst="rect">
                <a:avLst/>
              </a:prstGeom>
              <a:noFill/>
            </p:spPr>
            <p:txBody>
              <a:bodyPr wrap="none" rtlCol="0">
                <a:spAutoFit/>
              </a:bodyPr>
              <a:lstStyle/>
              <a:p>
                <a:r>
                  <a:rPr lang="en-GB" sz="2400" b="1" dirty="0" err="1" smtClean="0">
                    <a:solidFill>
                      <a:schemeClr val="bg1"/>
                    </a:solidFill>
                  </a:rPr>
                  <a:t>DataPoint</a:t>
                </a:r>
                <a:r>
                  <a:rPr lang="en-GB" sz="2400" b="1" dirty="0" smtClean="0">
                    <a:solidFill>
                      <a:schemeClr val="bg1"/>
                    </a:solidFill>
                  </a:rPr>
                  <a:t> </a:t>
                </a:r>
                <a:r>
                  <a:rPr lang="en-GB" sz="2400" baseline="30000" dirty="0" smtClean="0">
                    <a:solidFill>
                      <a:schemeClr val="bg1"/>
                    </a:solidFill>
                  </a:rPr>
                  <a:t>Beta</a:t>
                </a:r>
                <a:endParaRPr lang="en-GB" sz="2400" baseline="30000" dirty="0">
                  <a:solidFill>
                    <a:schemeClr val="bg1"/>
                  </a:solidFill>
                </a:endParaRPr>
              </a:p>
            </p:txBody>
          </p:sp>
        </p:grpSp>
      </p:grpSp>
      <p:grpSp>
        <p:nvGrpSpPr>
          <p:cNvPr id="5" name="Group 27"/>
          <p:cNvGrpSpPr/>
          <p:nvPr/>
        </p:nvGrpSpPr>
        <p:grpSpPr>
          <a:xfrm>
            <a:off x="5112937" y="3256347"/>
            <a:ext cx="3614204" cy="3486685"/>
            <a:chOff x="13559" y="4148772"/>
            <a:chExt cx="4165278" cy="3486685"/>
          </a:xfrm>
        </p:grpSpPr>
        <p:sp>
          <p:nvSpPr>
            <p:cNvPr id="29" name="Rectangle 28"/>
            <p:cNvSpPr/>
            <p:nvPr/>
          </p:nvSpPr>
          <p:spPr bwMode="auto">
            <a:xfrm>
              <a:off x="13559" y="4325996"/>
              <a:ext cx="4165278" cy="3309461"/>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30" name="Rectangle 29"/>
            <p:cNvSpPr/>
            <p:nvPr/>
          </p:nvSpPr>
          <p:spPr bwMode="auto">
            <a:xfrm>
              <a:off x="16599" y="4148772"/>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err="1" smtClean="0">
                  <a:solidFill>
                    <a:sysClr val="windowText" lastClr="000000"/>
                  </a:solidFill>
                </a:rPr>
                <a:t>DataPoint</a:t>
              </a:r>
              <a:endParaRPr lang="en-GB" sz="1000" kern="0" dirty="0">
                <a:solidFill>
                  <a:sysClr val="windowText" lastClr="000000"/>
                </a:solidFill>
              </a:endParaRPr>
            </a:p>
          </p:txBody>
        </p:sp>
      </p:grpSp>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14</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err="1" smtClean="0">
                <a:solidFill>
                  <a:srgbClr val="000000"/>
                </a:solidFill>
                <a:latin typeface="Arial" pitchFamily="34" charset="0"/>
                <a:ea typeface="ＭＳ Ｐゴシック" pitchFamily="34" charset="-128"/>
              </a:rPr>
              <a:t>Validatable</a:t>
            </a:r>
            <a:r>
              <a:rPr lang="en-GB" sz="2000" dirty="0" smtClean="0">
                <a:solidFill>
                  <a:srgbClr val="000000"/>
                </a:solidFill>
                <a:latin typeface="Arial" pitchFamily="34" charset="0"/>
                <a:ea typeface="ＭＳ Ｐゴシック" pitchFamily="34" charset="-128"/>
              </a:rPr>
              <a:t> data products: bespoke Record class</a:t>
            </a:r>
            <a:endParaRPr lang="en-GB" sz="2000" dirty="0">
              <a:solidFill>
                <a:srgbClr val="000000"/>
              </a:solidFill>
              <a:latin typeface="Arial" pitchFamily="34" charset="0"/>
              <a:ea typeface="ＭＳ Ｐゴシック" pitchFamily="34" charset="-128"/>
            </a:endParaRPr>
          </a:p>
        </p:txBody>
      </p:sp>
      <p:sp>
        <p:nvSpPr>
          <p:cNvPr id="4" name="Rectangle 3"/>
          <p:cNvSpPr/>
          <p:nvPr/>
        </p:nvSpPr>
        <p:spPr>
          <a:xfrm>
            <a:off x="1462088" y="691247"/>
            <a:ext cx="7488237" cy="1785104"/>
          </a:xfrm>
          <a:prstGeom prst="rect">
            <a:avLst/>
          </a:prstGeom>
        </p:spPr>
        <p:txBody>
          <a:bodyPr>
            <a:spAutoFit/>
          </a:bodyPr>
          <a:lstStyle/>
          <a:p>
            <a:pPr fontAlgn="auto">
              <a:spcBef>
                <a:spcPts val="0"/>
              </a:spcBef>
              <a:spcAft>
                <a:spcPts val="1200"/>
              </a:spcAft>
              <a:defRPr/>
            </a:pPr>
            <a:r>
              <a:rPr lang="en-GB" i="1" kern="0" dirty="0" smtClean="0">
                <a:solidFill>
                  <a:srgbClr val="595959"/>
                </a:solidFill>
                <a:latin typeface="Calibri"/>
                <a:ea typeface="Times New Roman"/>
              </a:rPr>
              <a:t>The Record class (from ISO 19103) provides a set of name-value pairs.</a:t>
            </a:r>
          </a:p>
          <a:p>
            <a:pPr fontAlgn="auto">
              <a:spcBef>
                <a:spcPts val="0"/>
              </a:spcBef>
              <a:spcAft>
                <a:spcPts val="1200"/>
              </a:spcAft>
              <a:defRPr/>
            </a:pPr>
            <a:r>
              <a:rPr lang="en-GB" i="1" kern="0" dirty="0" smtClean="0">
                <a:solidFill>
                  <a:srgbClr val="595959"/>
                </a:solidFill>
                <a:latin typeface="Calibri"/>
                <a:ea typeface="Times New Roman"/>
              </a:rPr>
              <a:t>In GML, this can be implemented using SWE </a:t>
            </a:r>
            <a:r>
              <a:rPr lang="en-GB" i="1" kern="0" dirty="0" err="1" smtClean="0">
                <a:solidFill>
                  <a:srgbClr val="595959"/>
                </a:solidFill>
                <a:latin typeface="Calibri"/>
                <a:ea typeface="Times New Roman"/>
              </a:rPr>
              <a:t>DataRecord</a:t>
            </a:r>
            <a:r>
              <a:rPr lang="en-GB" i="1" kern="0" dirty="0">
                <a:solidFill>
                  <a:srgbClr val="595959"/>
                </a:solidFill>
                <a:latin typeface="Calibri"/>
                <a:ea typeface="Times New Roman"/>
              </a:rPr>
              <a:t> </a:t>
            </a:r>
            <a:r>
              <a:rPr lang="en-GB" i="1" kern="0" dirty="0" smtClean="0">
                <a:solidFill>
                  <a:srgbClr val="595959"/>
                </a:solidFill>
                <a:latin typeface="Calibri"/>
                <a:ea typeface="Times New Roman"/>
              </a:rPr>
              <a:t>…</a:t>
            </a:r>
          </a:p>
          <a:p>
            <a:pPr fontAlgn="auto">
              <a:spcBef>
                <a:spcPts val="0"/>
              </a:spcBef>
              <a:spcAft>
                <a:spcPts val="1200"/>
              </a:spcAft>
              <a:defRPr/>
            </a:pPr>
            <a:r>
              <a:rPr lang="en-GB" i="1" kern="0" dirty="0" smtClean="0">
                <a:solidFill>
                  <a:srgbClr val="595959"/>
                </a:solidFill>
                <a:latin typeface="Calibri"/>
                <a:ea typeface="Times New Roman"/>
              </a:rPr>
              <a:t>However, in this example, we require </a:t>
            </a:r>
            <a:r>
              <a:rPr lang="en-GB" i="1" kern="0" dirty="0" err="1" smtClean="0">
                <a:solidFill>
                  <a:srgbClr val="595959"/>
                </a:solidFill>
                <a:latin typeface="Calibri"/>
                <a:ea typeface="Times New Roman"/>
              </a:rPr>
              <a:t>validatable</a:t>
            </a:r>
            <a:r>
              <a:rPr lang="en-GB" i="1" kern="0" dirty="0" smtClean="0">
                <a:solidFill>
                  <a:srgbClr val="595959"/>
                </a:solidFill>
                <a:latin typeface="Calibri"/>
                <a:ea typeface="Times New Roman"/>
              </a:rPr>
              <a:t> data products. Therefore, we need to generate an XML Type for the Record – which is derived from our Application Schema:</a:t>
            </a:r>
            <a:endParaRPr lang="en-GB" i="1" kern="0" dirty="0">
              <a:solidFill>
                <a:srgbClr val="595959"/>
              </a:solidFill>
              <a:latin typeface="Calibri"/>
              <a:ea typeface="Times New Roman"/>
            </a:endParaRPr>
          </a:p>
        </p:txBody>
      </p:sp>
      <p:grpSp>
        <p:nvGrpSpPr>
          <p:cNvPr id="14" name="Group 12"/>
          <p:cNvGrpSpPr/>
          <p:nvPr/>
        </p:nvGrpSpPr>
        <p:grpSpPr>
          <a:xfrm>
            <a:off x="6477024" y="2169775"/>
            <a:ext cx="929717" cy="727607"/>
            <a:chOff x="2956535" y="-7208"/>
            <a:chExt cx="929717" cy="727607"/>
          </a:xfrm>
        </p:grpSpPr>
        <p:grpSp>
          <p:nvGrpSpPr>
            <p:cNvPr id="18" name="Group 13"/>
            <p:cNvGrpSpPr/>
            <p:nvPr/>
          </p:nvGrpSpPr>
          <p:grpSpPr>
            <a:xfrm>
              <a:off x="2956535" y="223624"/>
              <a:ext cx="882217" cy="496775"/>
              <a:chOff x="3699038" y="2224419"/>
              <a:chExt cx="1568997" cy="496775"/>
            </a:xfrm>
          </p:grpSpPr>
          <p:sp>
            <p:nvSpPr>
              <p:cNvPr id="16" name="Rectangle 15"/>
              <p:cNvSpPr/>
              <p:nvPr/>
            </p:nvSpPr>
            <p:spPr bwMode="auto">
              <a:xfrm>
                <a:off x="3699038" y="2224419"/>
                <a:ext cx="1568997" cy="496775"/>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endParaRPr lang="en-GB" sz="500" kern="0" dirty="0" smtClean="0">
                  <a:solidFill>
                    <a:sysClr val="windowText" lastClr="000000"/>
                  </a:solidFill>
                </a:endParaRPr>
              </a:p>
              <a:p>
                <a:pPr algn="ctr">
                  <a:defRPr/>
                </a:pPr>
                <a:r>
                  <a:rPr lang="en-GB" sz="1000" kern="0" dirty="0" smtClean="0">
                    <a:solidFill>
                      <a:sysClr val="windowText" lastClr="000000"/>
                    </a:solidFill>
                  </a:rPr>
                  <a:t>Record</a:t>
                </a:r>
                <a:endParaRPr lang="en-GB" sz="1000" kern="0" dirty="0">
                  <a:solidFill>
                    <a:sysClr val="windowText" lastClr="000000"/>
                  </a:solidFill>
                </a:endParaRPr>
              </a:p>
            </p:txBody>
          </p:sp>
          <p:sp>
            <p:nvSpPr>
              <p:cNvPr id="17" name="Rectangle 16"/>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15" name="TextBox 14"/>
            <p:cNvSpPr txBox="1"/>
            <p:nvPr/>
          </p:nvSpPr>
          <p:spPr bwMode="auto">
            <a:xfrm>
              <a:off x="3159771" y="-7208"/>
              <a:ext cx="726481" cy="230832"/>
            </a:xfrm>
            <a:prstGeom prst="rect">
              <a:avLst/>
            </a:prstGeom>
            <a:noFill/>
          </p:spPr>
          <p:txBody>
            <a:bodyPr wrap="none">
              <a:spAutoFit/>
            </a:bodyPr>
            <a:lstStyle/>
            <a:p>
              <a:pPr>
                <a:defRPr/>
              </a:pPr>
              <a:r>
                <a:rPr lang="en-GB" sz="900" i="1" kern="0" dirty="0">
                  <a:solidFill>
                    <a:schemeClr val="bg1">
                      <a:lumMod val="75000"/>
                    </a:schemeClr>
                  </a:solidFill>
                </a:rPr>
                <a:t>(</a:t>
              </a:r>
              <a:r>
                <a:rPr lang="en-GB" sz="900" i="1" kern="0" dirty="0" smtClean="0">
                  <a:solidFill>
                    <a:schemeClr val="bg1">
                      <a:lumMod val="75000"/>
                    </a:schemeClr>
                  </a:solidFill>
                </a:rPr>
                <a:t>ISO 19103)</a:t>
              </a:r>
              <a:endParaRPr lang="en-GB" sz="900" i="1" kern="0" dirty="0">
                <a:solidFill>
                  <a:schemeClr val="bg1">
                    <a:lumMod val="75000"/>
                  </a:schemeClr>
                </a:solidFill>
              </a:endParaRPr>
            </a:p>
          </p:txBody>
        </p:sp>
      </p:grpSp>
      <p:grpSp>
        <p:nvGrpSpPr>
          <p:cNvPr id="23" name="Group 25"/>
          <p:cNvGrpSpPr/>
          <p:nvPr/>
        </p:nvGrpSpPr>
        <p:grpSpPr>
          <a:xfrm>
            <a:off x="5533357" y="3613328"/>
            <a:ext cx="2770384" cy="1736251"/>
            <a:chOff x="5470451" y="4355791"/>
            <a:chExt cx="2426639" cy="1736251"/>
          </a:xfrm>
        </p:grpSpPr>
        <p:sp>
          <p:nvSpPr>
            <p:cNvPr id="19" name="Rectangle 18"/>
            <p:cNvSpPr/>
            <p:nvPr/>
          </p:nvSpPr>
          <p:spPr bwMode="auto">
            <a:xfrm>
              <a:off x="5470451" y="4355791"/>
              <a:ext cx="2426639" cy="1736251"/>
            </a:xfrm>
            <a:prstGeom prst="rect">
              <a:avLst/>
            </a:prstGeom>
            <a:gradFill>
              <a:gsLst>
                <a:gs pos="0">
                  <a:srgbClr val="CCFFCC"/>
                </a:gs>
                <a:gs pos="100000">
                  <a:srgbClr val="99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endParaRPr lang="en-GB" sz="600" kern="0" dirty="0" smtClean="0">
                <a:solidFill>
                  <a:sysClr val="windowText" lastClr="000000"/>
                </a:solidFill>
              </a:endParaRPr>
            </a:p>
            <a:p>
              <a:pPr algn="ctr"/>
              <a:r>
                <a:rPr lang="en-GB" sz="1000" kern="0" dirty="0" err="1" smtClean="0">
                  <a:solidFill>
                    <a:sysClr val="windowText" lastClr="000000"/>
                  </a:solidFill>
                </a:rPr>
                <a:t>WeatherObservationRecord</a:t>
              </a:r>
              <a:endParaRPr lang="en-GB" sz="1000" kern="0" dirty="0">
                <a:solidFill>
                  <a:sysClr val="windowText" lastClr="000000"/>
                </a:solidFill>
              </a:endParaRPr>
            </a:p>
          </p:txBody>
        </p:sp>
        <p:sp>
          <p:nvSpPr>
            <p:cNvPr id="20" name="Rectangle 19"/>
            <p:cNvSpPr/>
            <p:nvPr/>
          </p:nvSpPr>
          <p:spPr bwMode="auto">
            <a:xfrm>
              <a:off x="5470452" y="4808400"/>
              <a:ext cx="2426637" cy="1283642"/>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a:t>
              </a:r>
              <a:r>
                <a:rPr lang="en-GB" sz="1000" kern="0" dirty="0" err="1" smtClean="0">
                  <a:solidFill>
                    <a:schemeClr val="accent2"/>
                  </a:solidFill>
                </a:rPr>
                <a:t>airTemperature</a:t>
              </a:r>
              <a:endParaRPr lang="en-GB" sz="1000" kern="0" dirty="0" smtClean="0">
                <a:solidFill>
                  <a:schemeClr val="accent2"/>
                </a:solidFill>
              </a:endParaRPr>
            </a:p>
            <a:p>
              <a:pPr>
                <a:defRPr/>
              </a:pPr>
              <a:r>
                <a:rPr lang="en-GB" sz="1000" kern="0" dirty="0" smtClean="0">
                  <a:solidFill>
                    <a:schemeClr val="accent2"/>
                  </a:solidFill>
                </a:rPr>
                <a:t>+pressure</a:t>
              </a:r>
            </a:p>
            <a:p>
              <a:pPr>
                <a:defRPr/>
              </a:pPr>
              <a:r>
                <a:rPr lang="en-GB" sz="1000" kern="0" dirty="0" smtClean="0">
                  <a:solidFill>
                    <a:schemeClr val="accent2"/>
                  </a:solidFill>
                </a:rPr>
                <a:t>+</a:t>
              </a:r>
              <a:r>
                <a:rPr lang="en-GB" sz="1000" kern="0" dirty="0" err="1" smtClean="0">
                  <a:solidFill>
                    <a:schemeClr val="accent2"/>
                  </a:solidFill>
                </a:rPr>
                <a:t>windSpeed</a:t>
              </a:r>
              <a:endParaRPr lang="en-GB" sz="1000" kern="0" dirty="0" smtClean="0">
                <a:solidFill>
                  <a:schemeClr val="accent2"/>
                </a:solidFill>
              </a:endParaRPr>
            </a:p>
            <a:p>
              <a:pPr>
                <a:defRPr/>
              </a:pPr>
              <a:r>
                <a:rPr lang="en-GB" sz="1000" kern="0" dirty="0" smtClean="0">
                  <a:solidFill>
                    <a:schemeClr val="accent2"/>
                  </a:solidFill>
                </a:rPr>
                <a:t>+</a:t>
              </a:r>
              <a:r>
                <a:rPr lang="en-GB" sz="1000" kern="0" dirty="0" err="1" smtClean="0">
                  <a:solidFill>
                    <a:schemeClr val="accent2"/>
                  </a:solidFill>
                </a:rPr>
                <a:t>gustSpeed</a:t>
              </a:r>
              <a:endParaRPr lang="en-GB" sz="1000" kern="0" dirty="0" smtClean="0">
                <a:solidFill>
                  <a:schemeClr val="accent2"/>
                </a:solidFill>
              </a:endParaRPr>
            </a:p>
            <a:p>
              <a:pPr>
                <a:defRPr/>
              </a:pPr>
              <a:r>
                <a:rPr lang="en-GB" sz="1000" kern="0" dirty="0" smtClean="0">
                  <a:solidFill>
                    <a:schemeClr val="accent2"/>
                  </a:solidFill>
                </a:rPr>
                <a:t>+</a:t>
              </a:r>
              <a:r>
                <a:rPr lang="en-GB" sz="1000" kern="0" dirty="0" err="1" smtClean="0">
                  <a:solidFill>
                    <a:schemeClr val="accent2"/>
                  </a:solidFill>
                </a:rPr>
                <a:t>windDirection</a:t>
              </a:r>
              <a:endParaRPr lang="en-GB" sz="1000" kern="0" dirty="0" smtClean="0">
                <a:solidFill>
                  <a:schemeClr val="accent2"/>
                </a:solidFill>
              </a:endParaRPr>
            </a:p>
            <a:p>
              <a:pPr>
                <a:defRPr/>
              </a:pPr>
              <a:r>
                <a:rPr lang="en-GB" sz="1000" kern="0" dirty="0" smtClean="0">
                  <a:solidFill>
                    <a:schemeClr val="accent2"/>
                  </a:solidFill>
                </a:rPr>
                <a:t>+</a:t>
              </a:r>
              <a:r>
                <a:rPr lang="en-GB" sz="1000" kern="0" dirty="0" smtClean="0">
                  <a:solidFill>
                    <a:schemeClr val="accent2"/>
                  </a:solidFill>
                </a:rPr>
                <a:t>visibility</a:t>
              </a:r>
              <a:endParaRPr lang="en-GB" sz="1000" kern="0" dirty="0" smtClean="0">
                <a:solidFill>
                  <a:schemeClr val="accent2"/>
                </a:solidFill>
              </a:endParaRPr>
            </a:p>
            <a:p>
              <a:pPr>
                <a:defRPr/>
              </a:pPr>
              <a:r>
                <a:rPr lang="en-GB" sz="1000" kern="0" dirty="0" smtClean="0">
                  <a:solidFill>
                    <a:schemeClr val="accent2"/>
                  </a:solidFill>
                </a:rPr>
                <a:t>+</a:t>
              </a:r>
              <a:r>
                <a:rPr lang="en-GB" sz="1000" kern="0" dirty="0" err="1" smtClean="0">
                  <a:solidFill>
                    <a:schemeClr val="accent2"/>
                  </a:solidFill>
                </a:rPr>
                <a:t>weatherType</a:t>
              </a:r>
              <a:endParaRPr lang="en-GB" sz="1000" kern="0" dirty="0" smtClean="0">
                <a:solidFill>
                  <a:schemeClr val="accent2"/>
                </a:solidFill>
              </a:endParaRPr>
            </a:p>
            <a:p>
              <a:pPr>
                <a:defRPr/>
              </a:pPr>
              <a:endParaRPr lang="en-GB" sz="1000" kern="0" dirty="0">
                <a:solidFill>
                  <a:sysClr val="windowText" lastClr="000000"/>
                </a:solidFill>
              </a:endParaRPr>
            </a:p>
          </p:txBody>
        </p:sp>
      </p:grpSp>
      <p:cxnSp>
        <p:nvCxnSpPr>
          <p:cNvPr id="21" name="Straight Arrow Connector 16"/>
          <p:cNvCxnSpPr>
            <a:cxnSpLocks noChangeShapeType="1"/>
            <a:stCxn id="19" idx="0"/>
            <a:endCxn id="16" idx="2"/>
          </p:cNvCxnSpPr>
          <p:nvPr/>
        </p:nvCxnSpPr>
        <p:spPr bwMode="auto">
          <a:xfrm flipH="1" flipV="1">
            <a:off x="6918133" y="2897382"/>
            <a:ext cx="416" cy="715946"/>
          </a:xfrm>
          <a:prstGeom prst="straightConnector1">
            <a:avLst/>
          </a:prstGeom>
          <a:noFill/>
          <a:ln w="9525" algn="ctr">
            <a:solidFill>
              <a:srgbClr val="000000"/>
            </a:solidFill>
            <a:round/>
            <a:headEnd/>
            <a:tailEnd type="none" w="med" len="med"/>
          </a:ln>
          <a:extLst>
            <a:ext uri="{909E8E84-426E-40DD-AFC4-6F175D3DCCD1}">
              <a14:hiddenFill xmlns:a14="http://schemas.microsoft.com/office/drawing/2010/main" xmlns="">
                <a:noFill/>
              </a14:hiddenFill>
            </a:ext>
          </a:extLst>
        </p:spPr>
      </p:cxnSp>
      <p:sp>
        <p:nvSpPr>
          <p:cNvPr id="22" name="Isosceles Triangle 21"/>
          <p:cNvSpPr/>
          <p:nvPr/>
        </p:nvSpPr>
        <p:spPr>
          <a:xfrm>
            <a:off x="6822664" y="2897382"/>
            <a:ext cx="190936" cy="252440"/>
          </a:xfrm>
          <a:prstGeom prst="triangle">
            <a:avLst/>
          </a:prstGeom>
          <a:solidFill>
            <a:sysClr val="window" lastClr="FFFFFF"/>
          </a:solidFill>
          <a:ln w="9525" cap="flat" cmpd="sng" algn="ctr">
            <a:solidFill>
              <a:sysClr val="windowText" lastClr="000000"/>
            </a:solidFill>
            <a:prstDash val="solid"/>
          </a:ln>
          <a:effectLst/>
        </p:spPr>
        <p:txBody>
          <a:bodyPr anchor="ctr" anchorCtr="0"/>
          <a:lstStyle/>
          <a:p>
            <a:pPr algn="ctr"/>
            <a:endParaRPr lang="en-GB" sz="1000" u="sng" kern="0">
              <a:solidFill>
                <a:sysClr val="windowText" lastClr="000000"/>
              </a:solidFill>
            </a:endParaRPr>
          </a:p>
        </p:txBody>
      </p:sp>
      <p:sp>
        <p:nvSpPr>
          <p:cNvPr id="27" name="Freeform 26"/>
          <p:cNvSpPr/>
          <p:nvPr/>
        </p:nvSpPr>
        <p:spPr>
          <a:xfrm>
            <a:off x="2438947" y="4193240"/>
            <a:ext cx="2998894" cy="2030138"/>
          </a:xfrm>
          <a:custGeom>
            <a:avLst/>
            <a:gdLst>
              <a:gd name="connsiteX0" fmla="*/ 0 w 2971800"/>
              <a:gd name="connsiteY0" fmla="*/ 12700 h 1790700"/>
              <a:gd name="connsiteX1" fmla="*/ 0 w 2971800"/>
              <a:gd name="connsiteY1" fmla="*/ 1790700 h 1790700"/>
              <a:gd name="connsiteX2" fmla="*/ 2971800 w 2971800"/>
              <a:gd name="connsiteY2" fmla="*/ 1066800 h 1790700"/>
              <a:gd name="connsiteX3" fmla="*/ 2971800 w 2971800"/>
              <a:gd name="connsiteY3" fmla="*/ 0 h 1790700"/>
              <a:gd name="connsiteX4" fmla="*/ 0 w 2971800"/>
              <a:gd name="connsiteY4" fmla="*/ 12700 h 1790700"/>
              <a:gd name="connsiteX0" fmla="*/ 0 w 2985447"/>
              <a:gd name="connsiteY0" fmla="*/ 0 h 1859886"/>
              <a:gd name="connsiteX1" fmla="*/ 13647 w 2985447"/>
              <a:gd name="connsiteY1" fmla="*/ 1859886 h 1859886"/>
              <a:gd name="connsiteX2" fmla="*/ 2985447 w 2985447"/>
              <a:gd name="connsiteY2" fmla="*/ 1135986 h 1859886"/>
              <a:gd name="connsiteX3" fmla="*/ 2985447 w 2985447"/>
              <a:gd name="connsiteY3" fmla="*/ 69186 h 1859886"/>
              <a:gd name="connsiteX4" fmla="*/ 0 w 2985447"/>
              <a:gd name="connsiteY4" fmla="*/ 0 h 1859886"/>
              <a:gd name="connsiteX0" fmla="*/ 0 w 2985447"/>
              <a:gd name="connsiteY0" fmla="*/ 0 h 1682465"/>
              <a:gd name="connsiteX1" fmla="*/ 13647 w 2985447"/>
              <a:gd name="connsiteY1" fmla="*/ 1682465 h 1682465"/>
              <a:gd name="connsiteX2" fmla="*/ 2985447 w 2985447"/>
              <a:gd name="connsiteY2" fmla="*/ 1135986 h 1682465"/>
              <a:gd name="connsiteX3" fmla="*/ 2985447 w 2985447"/>
              <a:gd name="connsiteY3" fmla="*/ 69186 h 1682465"/>
              <a:gd name="connsiteX4" fmla="*/ 0 w 2985447"/>
              <a:gd name="connsiteY4" fmla="*/ 0 h 1682465"/>
              <a:gd name="connsiteX0" fmla="*/ 0 w 2998894"/>
              <a:gd name="connsiteY0" fmla="*/ 347673 h 2030138"/>
              <a:gd name="connsiteX1" fmla="*/ 13647 w 2998894"/>
              <a:gd name="connsiteY1" fmla="*/ 2030138 h 2030138"/>
              <a:gd name="connsiteX2" fmla="*/ 2985447 w 2998894"/>
              <a:gd name="connsiteY2" fmla="*/ 1483659 h 2030138"/>
              <a:gd name="connsiteX3" fmla="*/ 2998894 w 2998894"/>
              <a:gd name="connsiteY3" fmla="*/ 0 h 2030138"/>
              <a:gd name="connsiteX4" fmla="*/ 0 w 2998894"/>
              <a:gd name="connsiteY4" fmla="*/ 347673 h 2030138"/>
              <a:gd name="connsiteX0" fmla="*/ 0 w 2998894"/>
              <a:gd name="connsiteY0" fmla="*/ 347673 h 2030138"/>
              <a:gd name="connsiteX1" fmla="*/ 13647 w 2998894"/>
              <a:gd name="connsiteY1" fmla="*/ 2030138 h 2030138"/>
              <a:gd name="connsiteX2" fmla="*/ 2998894 w 2998894"/>
              <a:gd name="connsiteY2" fmla="*/ 959224 h 2030138"/>
              <a:gd name="connsiteX3" fmla="*/ 2998894 w 2998894"/>
              <a:gd name="connsiteY3" fmla="*/ 0 h 2030138"/>
              <a:gd name="connsiteX4" fmla="*/ 0 w 2998894"/>
              <a:gd name="connsiteY4" fmla="*/ 347673 h 2030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8894" h="2030138">
                <a:moveTo>
                  <a:pt x="0" y="347673"/>
                </a:moveTo>
                <a:lnTo>
                  <a:pt x="13647" y="2030138"/>
                </a:lnTo>
                <a:lnTo>
                  <a:pt x="2998894" y="959224"/>
                </a:lnTo>
                <a:lnTo>
                  <a:pt x="2998894" y="0"/>
                </a:lnTo>
                <a:lnTo>
                  <a:pt x="0" y="347673"/>
                </a:lnTo>
                <a:close/>
              </a:path>
            </a:pathLst>
          </a:custGeom>
          <a:gradFill>
            <a:gsLst>
              <a:gs pos="0">
                <a:srgbClr val="CCFFCC">
                  <a:alpha val="90000"/>
                </a:srgbClr>
              </a:gs>
              <a:gs pos="100000">
                <a:srgbClr val="CCFFCC">
                  <a:alpha val="40000"/>
                </a:srgbClr>
              </a:gs>
            </a:gsLst>
            <a:lin ang="0" scaled="0"/>
          </a:gradFill>
          <a:ln w="9525" cap="flat" cmpd="sng" algn="ctr">
            <a:noFill/>
            <a:prstDash val="solid"/>
          </a:ln>
          <a:effectLst/>
        </p:spPr>
        <p:txBody>
          <a:bodyPr anchor="t" anchorCtr="0"/>
          <a:lstStyle/>
          <a:p>
            <a:pPr algn="ctr"/>
            <a:endParaRPr lang="en-GB" sz="1000" kern="0">
              <a:solidFill>
                <a:sysClr val="windowText" lastClr="000000"/>
              </a:solidFill>
              <a:latin typeface="Calibri" pitchFamily="34" charset="0"/>
              <a:cs typeface="Arial" pitchFamily="34" charset="0"/>
            </a:endParaRPr>
          </a:p>
        </p:txBody>
      </p:sp>
    </p:spTree>
    <p:extLst>
      <p:ext uri="{BB962C8B-B14F-4D97-AF65-F5344CB8AC3E}">
        <p14:creationId xmlns:p14="http://schemas.microsoft.com/office/powerpoint/2010/main" xmlns="" val="200922391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AD4A7F6-AC69-440E-9B54-321CF7EE147C}" type="slidenum">
              <a:rPr lang="en-GB">
                <a:solidFill>
                  <a:srgbClr val="898989"/>
                </a:solidFill>
              </a:rPr>
              <a:pPr fontAlgn="base">
                <a:spcBef>
                  <a:spcPct val="0"/>
                </a:spcBef>
                <a:spcAft>
                  <a:spcPct val="0"/>
                </a:spcAft>
              </a:pPr>
              <a:t>15</a:t>
            </a:fld>
            <a:endParaRPr lang="en-GB">
              <a:solidFill>
                <a:srgbClr val="898989"/>
              </a:solidFill>
            </a:endParaRPr>
          </a:p>
        </p:txBody>
      </p:sp>
      <p:sp>
        <p:nvSpPr>
          <p:cNvPr id="8" name="Rectangle 7"/>
          <p:cNvSpPr/>
          <p:nvPr/>
        </p:nvSpPr>
        <p:spPr>
          <a:xfrm>
            <a:off x="3560894" y="1844049"/>
            <a:ext cx="5518590" cy="3631763"/>
          </a:xfrm>
          <a:prstGeom prst="rect">
            <a:avLst/>
          </a:prstGeom>
        </p:spPr>
        <p:txBody>
          <a:bodyPr wrap="square">
            <a:spAutoFit/>
          </a:bodyPr>
          <a:lstStyle/>
          <a:p>
            <a:pPr fontAlgn="auto">
              <a:spcBef>
                <a:spcPts val="0"/>
              </a:spcBef>
              <a:spcAft>
                <a:spcPts val="1200"/>
              </a:spcAft>
              <a:defRPr/>
            </a:pPr>
            <a:r>
              <a:rPr lang="en-GB" sz="2000" i="1" kern="0" dirty="0">
                <a:solidFill>
                  <a:srgbClr val="595959"/>
                </a:solidFill>
                <a:latin typeface="Calibri"/>
                <a:ea typeface="Times New Roman"/>
              </a:rPr>
              <a:t>The Code-Tables underpinning WMO Table-Driven Code Forms (GRIB and BUFR) are WMO’s crown jewels … </a:t>
            </a:r>
          </a:p>
          <a:p>
            <a:pPr fontAlgn="auto">
              <a:spcBef>
                <a:spcPts val="0"/>
              </a:spcBef>
              <a:spcAft>
                <a:spcPts val="1200"/>
              </a:spcAft>
              <a:defRPr/>
            </a:pPr>
            <a:r>
              <a:rPr lang="en-GB" sz="2000" i="1" kern="0" dirty="0">
                <a:solidFill>
                  <a:srgbClr val="595959"/>
                </a:solidFill>
                <a:latin typeface="Calibri"/>
                <a:ea typeface="Times New Roman"/>
              </a:rPr>
              <a:t>Decades of expert effort have gone into establishing authoritative terminologies to describe meteorological phenomena</a:t>
            </a:r>
          </a:p>
          <a:p>
            <a:pPr fontAlgn="auto">
              <a:spcBef>
                <a:spcPts val="0"/>
              </a:spcBef>
              <a:spcAft>
                <a:spcPts val="1200"/>
              </a:spcAft>
              <a:defRPr/>
            </a:pPr>
            <a:r>
              <a:rPr lang="en-GB" sz="2000" i="1" kern="0" dirty="0">
                <a:solidFill>
                  <a:srgbClr val="595959"/>
                </a:solidFill>
                <a:latin typeface="Calibri"/>
                <a:ea typeface="Times New Roman"/>
              </a:rPr>
              <a:t>WMO CBS stressed the importance of ensuring a strong linkage between the TDCF Code-tables and the WMO data models. [CBS-Ext.(10)] </a:t>
            </a:r>
          </a:p>
          <a:p>
            <a:pPr fontAlgn="auto">
              <a:spcBef>
                <a:spcPts val="0"/>
              </a:spcBef>
              <a:spcAft>
                <a:spcPts val="1200"/>
              </a:spcAft>
              <a:defRPr/>
            </a:pPr>
            <a:r>
              <a:rPr lang="en-GB" sz="2000" b="1" i="1" kern="0" dirty="0">
                <a:solidFill>
                  <a:srgbClr val="595959"/>
                </a:solidFill>
                <a:latin typeface="Calibri"/>
                <a:ea typeface="Times New Roman"/>
              </a:rPr>
              <a:t>‘Strong linkage’: a critical objective for TT-</a:t>
            </a:r>
            <a:r>
              <a:rPr lang="en-GB" sz="2000" b="1" i="1" kern="0" dirty="0" err="1">
                <a:solidFill>
                  <a:srgbClr val="595959"/>
                </a:solidFill>
                <a:latin typeface="Calibri"/>
                <a:ea typeface="Times New Roman"/>
              </a:rPr>
              <a:t>AvXML</a:t>
            </a:r>
            <a:endParaRPr lang="en-GB" sz="2000" b="1" i="1" kern="0" dirty="0">
              <a:solidFill>
                <a:srgbClr val="595959"/>
              </a:solidFill>
              <a:latin typeface="Calibri"/>
              <a:ea typeface="Times New Roman"/>
            </a:endParaRPr>
          </a:p>
        </p:txBody>
      </p:sp>
      <p:pic>
        <p:nvPicPr>
          <p:cNvPr id="6"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sp>
        <p:nvSpPr>
          <p:cNvPr id="9" name="Rectangle 4"/>
          <p:cNvSpPr txBox="1">
            <a:spLocks noChangeArrowheads="1"/>
          </p:cNvSpPr>
          <p:nvPr/>
        </p:nvSpPr>
        <p:spPr bwMode="auto">
          <a:xfrm>
            <a:off x="1613043" y="319088"/>
            <a:ext cx="7530957"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Aside: WMO </a:t>
            </a:r>
            <a:r>
              <a:rPr lang="en-GB" sz="2000" dirty="0" smtClean="0">
                <a:solidFill>
                  <a:srgbClr val="000000"/>
                </a:solidFill>
                <a:latin typeface="Arial" pitchFamily="34" charset="0"/>
                <a:ea typeface="ＭＳ Ｐゴシック" pitchFamily="34" charset="-128"/>
              </a:rPr>
              <a:t>No. 306 Manual on </a:t>
            </a:r>
            <a:r>
              <a:rPr lang="en-GB" sz="2000" dirty="0" smtClean="0">
                <a:solidFill>
                  <a:srgbClr val="000000"/>
                </a:solidFill>
                <a:latin typeface="Arial" pitchFamily="34" charset="0"/>
                <a:ea typeface="ＭＳ Ｐゴシック" pitchFamily="34" charset="-128"/>
              </a:rPr>
              <a:t>Codes and governance of authoritative definitions for meteorological properties</a:t>
            </a:r>
            <a:endParaRPr lang="en-GB" sz="2000" dirty="0">
              <a:solidFill>
                <a:srgbClr val="000000"/>
              </a:solidFill>
              <a:latin typeface="Arial" pitchFamily="34" charset="0"/>
              <a:ea typeface="ＭＳ Ｐゴシック" pitchFamily="34" charset="-128"/>
            </a:endParaRPr>
          </a:p>
        </p:txBody>
      </p:sp>
    </p:spTree>
    <p:extLst>
      <p:ext uri="{BB962C8B-B14F-4D97-AF65-F5344CB8AC3E}">
        <p14:creationId xmlns="" xmlns:p14="http://schemas.microsoft.com/office/powerpoint/2010/main" val="680094902"/>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Number Placeholder 3"/>
          <p:cNvSpPr>
            <a:spLocks noGrp="1"/>
          </p:cNvSpPr>
          <p:nvPr>
            <p:ph type="sldNum" sz="quarter" idx="12"/>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BAD4A7F6-AC69-440E-9B54-321CF7EE147C}" type="slidenum">
              <a:rPr lang="en-GB">
                <a:solidFill>
                  <a:srgbClr val="898989"/>
                </a:solidFill>
              </a:rPr>
              <a:pPr fontAlgn="base">
                <a:spcBef>
                  <a:spcPct val="0"/>
                </a:spcBef>
                <a:spcAft>
                  <a:spcPct val="0"/>
                </a:spcAft>
              </a:pPr>
              <a:t>16</a:t>
            </a:fld>
            <a:endParaRPr lang="en-GB">
              <a:solidFill>
                <a:srgbClr val="898989"/>
              </a:solidFill>
            </a:endParaRPr>
          </a:p>
        </p:txBody>
      </p:sp>
      <p:sp>
        <p:nvSpPr>
          <p:cNvPr id="9" name="Rectangle 4"/>
          <p:cNvSpPr txBox="1">
            <a:spLocks noChangeArrowheads="1"/>
          </p:cNvSpPr>
          <p:nvPr/>
        </p:nvSpPr>
        <p:spPr bwMode="auto">
          <a:xfrm>
            <a:off x="1613043" y="319088"/>
            <a:ext cx="7530957"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Publication of web-accessible definitions for meteorology</a:t>
            </a:r>
            <a:endParaRPr lang="en-GB" sz="2000" dirty="0">
              <a:solidFill>
                <a:srgbClr val="000000"/>
              </a:solidFill>
              <a:latin typeface="Arial" pitchFamily="34" charset="0"/>
              <a:ea typeface="ＭＳ Ｐゴシック" pitchFamily="34" charset="-128"/>
            </a:endParaRPr>
          </a:p>
        </p:txBody>
      </p:sp>
      <p:pic>
        <p:nvPicPr>
          <p:cNvPr id="11"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21441429">
            <a:off x="305386" y="1620006"/>
            <a:ext cx="3105612" cy="4345070"/>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Lst>
        </p:spPr>
      </p:pic>
      <p:grpSp>
        <p:nvGrpSpPr>
          <p:cNvPr id="3" name="Group 2"/>
          <p:cNvGrpSpPr/>
          <p:nvPr/>
        </p:nvGrpSpPr>
        <p:grpSpPr>
          <a:xfrm>
            <a:off x="903403" y="3341998"/>
            <a:ext cx="6849116" cy="3384826"/>
            <a:chOff x="903403" y="2253419"/>
            <a:chExt cx="6849116" cy="3384826"/>
          </a:xfrm>
        </p:grpSpPr>
        <p:pic>
          <p:nvPicPr>
            <p:cNvPr id="13"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903403" y="2253419"/>
              <a:ext cx="6849116" cy="3384826"/>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Lst>
          </p:spPr>
        </p:pic>
        <p:pic>
          <p:nvPicPr>
            <p:cNvPr id="15362"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922236" y="2280766"/>
              <a:ext cx="6828047" cy="1170008"/>
            </a:xfrm>
            <a:prstGeom prst="rect">
              <a:avLst/>
            </a:prstGeom>
            <a:ln w="9525">
              <a:solidFill>
                <a:schemeClr val="tx1"/>
              </a:solidFill>
              <a:miter lim="800000"/>
              <a:headEnd/>
              <a:tailEnd/>
            </a:ln>
            <a:effectLst>
              <a:softEdge rad="63500"/>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15363" name="Picture 3"/>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922236" y="3633350"/>
              <a:ext cx="6828047" cy="1878013"/>
            </a:xfrm>
            <a:prstGeom prst="rect">
              <a:avLst/>
            </a:prstGeom>
            <a:ln w="9525">
              <a:solidFill>
                <a:schemeClr val="tx1"/>
              </a:solidFill>
              <a:miter lim="800000"/>
              <a:headEnd/>
              <a:tailEnd/>
            </a:ln>
            <a:effectLst>
              <a:softEdge rad="63500"/>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976666" y="4386943"/>
              <a:ext cx="6719535" cy="1124420"/>
            </a:xfrm>
            <a:prstGeom prst="rect">
              <a:avLst/>
            </a:prstGeom>
            <a:gradFill>
              <a:gsLst>
                <a:gs pos="0">
                  <a:schemeClr val="bg1"/>
                </a:gs>
                <a:gs pos="100000">
                  <a:schemeClr val="bg1">
                    <a:alpha val="0"/>
                  </a:scheme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 name="Oval 15"/>
          <p:cNvSpPr>
            <a:spLocks noChangeArrowheads="1"/>
          </p:cNvSpPr>
          <p:nvPr/>
        </p:nvSpPr>
        <p:spPr bwMode="auto">
          <a:xfrm>
            <a:off x="2808678" y="5034411"/>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grpSp>
        <p:nvGrpSpPr>
          <p:cNvPr id="25" name="Group 24"/>
          <p:cNvGrpSpPr/>
          <p:nvPr/>
        </p:nvGrpSpPr>
        <p:grpSpPr>
          <a:xfrm>
            <a:off x="3465979" y="5853066"/>
            <a:ext cx="4848118" cy="369332"/>
            <a:chOff x="3465979" y="5853066"/>
            <a:chExt cx="4848118" cy="369332"/>
          </a:xfrm>
        </p:grpSpPr>
        <p:pic>
          <p:nvPicPr>
            <p:cNvPr id="17"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16278">
              <a:off x="3473119" y="5864526"/>
              <a:ext cx="4840978"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 xmlns:a14="http://schemas.microsoft.com/office/drawing/2010/main">
                  <a:solidFill>
                    <a:schemeClr val="accent1"/>
                  </a:solidFill>
                </a14:hiddenFill>
              </a:ext>
            </a:extLst>
          </p:spPr>
        </p:pic>
        <p:sp>
          <p:nvSpPr>
            <p:cNvPr id="4" name="Rectangle 3"/>
            <p:cNvSpPr/>
            <p:nvPr/>
          </p:nvSpPr>
          <p:spPr>
            <a:xfrm>
              <a:off x="3465979" y="5853066"/>
              <a:ext cx="4826962" cy="369332"/>
            </a:xfrm>
            <a:prstGeom prst="rect">
              <a:avLst/>
            </a:prstGeom>
          </p:spPr>
          <p:txBody>
            <a:bodyPr wrap="none">
              <a:spAutoFit/>
            </a:bodyPr>
            <a:lstStyle/>
            <a:p>
              <a:r>
                <a:rPr lang="en-GB" kern="0" dirty="0" smtClean="0">
                  <a:solidFill>
                    <a:srgbClr val="0070C0"/>
                  </a:solidFill>
                  <a:latin typeface="Arial" pitchFamily="34" charset="0"/>
                  <a:ea typeface="Times New Roman"/>
                </a:rPr>
                <a:t>http</a:t>
              </a:r>
              <a:r>
                <a:rPr lang="en-GB" kern="0" dirty="0" smtClean="0">
                  <a:solidFill>
                    <a:srgbClr val="0070C0"/>
                  </a:solidFill>
                  <a:latin typeface="Arial" pitchFamily="34" charset="0"/>
                  <a:ea typeface="Times New Roman"/>
                </a:rPr>
                <a:t>://codes.wmo.int/grib2/codeflag/4.2/0.2.1</a:t>
              </a:r>
              <a:endParaRPr lang="en-GB" dirty="0"/>
            </a:p>
          </p:txBody>
        </p:sp>
      </p:grpSp>
      <p:sp>
        <p:nvSpPr>
          <p:cNvPr id="20" name="Oval 19"/>
          <p:cNvSpPr>
            <a:spLocks noChangeArrowheads="1"/>
          </p:cNvSpPr>
          <p:nvPr/>
        </p:nvSpPr>
        <p:spPr bwMode="auto">
          <a:xfrm>
            <a:off x="2160503" y="4223658"/>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1" name="Oval 20"/>
          <p:cNvSpPr>
            <a:spLocks noChangeArrowheads="1"/>
          </p:cNvSpPr>
          <p:nvPr/>
        </p:nvSpPr>
        <p:spPr bwMode="auto">
          <a:xfrm>
            <a:off x="2819564" y="4649263"/>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2" name="Oval 21"/>
          <p:cNvSpPr>
            <a:spLocks noChangeArrowheads="1"/>
          </p:cNvSpPr>
          <p:nvPr/>
        </p:nvSpPr>
        <p:spPr bwMode="auto">
          <a:xfrm>
            <a:off x="5191421" y="4649263"/>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3" name="Oval 22"/>
          <p:cNvSpPr>
            <a:spLocks noChangeArrowheads="1"/>
          </p:cNvSpPr>
          <p:nvPr/>
        </p:nvSpPr>
        <p:spPr bwMode="auto">
          <a:xfrm>
            <a:off x="2104031" y="5170286"/>
            <a:ext cx="374200" cy="385148"/>
          </a:xfrm>
          <a:prstGeom prst="ellipse">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 xmlns:a14="http://schemas.microsoft.com/office/drawing/2010/main">
                <a:solidFill>
                  <a:schemeClr val="accent1"/>
                </a:solidFill>
              </a14:hiddenFill>
            </a:ex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24" name="Rectangle 23"/>
          <p:cNvSpPr/>
          <p:nvPr/>
        </p:nvSpPr>
        <p:spPr>
          <a:xfrm>
            <a:off x="909401" y="6407568"/>
            <a:ext cx="5518590" cy="307777"/>
          </a:xfrm>
          <a:prstGeom prst="rect">
            <a:avLst/>
          </a:prstGeom>
        </p:spPr>
        <p:txBody>
          <a:bodyPr wrap="square">
            <a:spAutoFit/>
          </a:bodyPr>
          <a:lstStyle/>
          <a:p>
            <a:pPr fontAlgn="auto">
              <a:spcBef>
                <a:spcPts val="0"/>
              </a:spcBef>
              <a:spcAft>
                <a:spcPts val="1200"/>
              </a:spcAft>
              <a:defRPr/>
            </a:pPr>
            <a:r>
              <a:rPr lang="en-GB" sz="1400" i="1" kern="0" dirty="0" smtClean="0">
                <a:solidFill>
                  <a:schemeClr val="bg1">
                    <a:lumMod val="65000"/>
                  </a:schemeClr>
                </a:solidFill>
                <a:latin typeface="Calibri"/>
                <a:ea typeface="Times New Roman"/>
              </a:rPr>
              <a:t>Excerpt from GRIB2 Code- and Flag-tables</a:t>
            </a:r>
            <a:endParaRPr lang="en-GB" sz="1400" i="1" kern="0" dirty="0">
              <a:solidFill>
                <a:schemeClr val="bg1">
                  <a:lumMod val="65000"/>
                </a:schemeClr>
              </a:solidFill>
              <a:latin typeface="Calibri"/>
              <a:ea typeface="Times New Roman"/>
            </a:endParaRPr>
          </a:p>
        </p:txBody>
      </p:sp>
      <p:sp>
        <p:nvSpPr>
          <p:cNvPr id="19" name="Rectangle 18"/>
          <p:cNvSpPr/>
          <p:nvPr/>
        </p:nvSpPr>
        <p:spPr>
          <a:xfrm rot="400743">
            <a:off x="6544636" y="4368280"/>
            <a:ext cx="2609690"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RC2 change!</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nvGrpSpPr>
          <p:cNvPr id="26" name="Group 25"/>
          <p:cNvGrpSpPr/>
          <p:nvPr/>
        </p:nvGrpSpPr>
        <p:grpSpPr>
          <a:xfrm>
            <a:off x="3468254" y="5849787"/>
            <a:ext cx="4848118" cy="369332"/>
            <a:chOff x="3465979" y="5853066"/>
            <a:chExt cx="4848118" cy="369332"/>
          </a:xfrm>
        </p:grpSpPr>
        <p:pic>
          <p:nvPicPr>
            <p:cNvPr id="27"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16278">
              <a:off x="3473119" y="5864526"/>
              <a:ext cx="4840978"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 xmlns:a14="http://schemas.microsoft.com/office/drawing/2010/main">
                  <a:solidFill>
                    <a:schemeClr val="accent1"/>
                  </a:solidFill>
                </a14:hiddenFill>
              </a:ext>
            </a:extLst>
          </p:spPr>
        </p:pic>
        <p:sp>
          <p:nvSpPr>
            <p:cNvPr id="28" name="Rectangle 27"/>
            <p:cNvSpPr/>
            <p:nvPr/>
          </p:nvSpPr>
          <p:spPr>
            <a:xfrm>
              <a:off x="3465979" y="5853066"/>
              <a:ext cx="4711546" cy="369332"/>
            </a:xfrm>
            <a:prstGeom prst="rect">
              <a:avLst/>
            </a:prstGeom>
          </p:spPr>
          <p:txBody>
            <a:bodyPr wrap="none">
              <a:spAutoFit/>
            </a:bodyPr>
            <a:lstStyle/>
            <a:p>
              <a:r>
                <a:rPr lang="en-GB" kern="0" dirty="0" smtClean="0">
                  <a:solidFill>
                    <a:srgbClr val="0070C0"/>
                  </a:solidFill>
                  <a:latin typeface="Arial" pitchFamily="34" charset="0"/>
                  <a:ea typeface="Times New Roman"/>
                </a:rPr>
                <a:t>http</a:t>
              </a:r>
              <a:r>
                <a:rPr lang="en-GB" kern="0" dirty="0" smtClean="0">
                  <a:solidFill>
                    <a:srgbClr val="0070C0"/>
                  </a:solidFill>
                  <a:latin typeface="Arial" pitchFamily="34" charset="0"/>
                  <a:ea typeface="Times New Roman"/>
                </a:rPr>
                <a:t>://</a:t>
              </a:r>
              <a:r>
                <a:rPr lang="en-GB" kern="0" dirty="0" smtClean="0">
                  <a:solidFill>
                    <a:srgbClr val="C00000"/>
                  </a:solidFill>
                  <a:latin typeface="Arial" pitchFamily="34" charset="0"/>
                  <a:ea typeface="Times New Roman"/>
                </a:rPr>
                <a:t>codes.wmo.int</a:t>
              </a:r>
              <a:r>
                <a:rPr lang="en-GB" kern="0" dirty="0" smtClean="0">
                  <a:solidFill>
                    <a:srgbClr val="0070C0"/>
                  </a:solidFill>
                  <a:latin typeface="Arial" pitchFamily="34" charset="0"/>
                  <a:ea typeface="Times New Roman"/>
                </a:rPr>
                <a:t>/grib2/codeflag/4.2/0.2.1</a:t>
              </a:r>
              <a:endParaRPr lang="en-GB" dirty="0"/>
            </a:p>
          </p:txBody>
        </p:sp>
      </p:grpSp>
      <p:sp>
        <p:nvSpPr>
          <p:cNvPr id="29" name="Rectangle 28"/>
          <p:cNvSpPr/>
          <p:nvPr/>
        </p:nvSpPr>
        <p:spPr>
          <a:xfrm>
            <a:off x="3646098" y="2928551"/>
            <a:ext cx="5497902" cy="97696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578772" y="777249"/>
            <a:ext cx="5500712" cy="3600986"/>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As the UN’s authoritative voice on weather, water and climate it within WMO’s mandate to publish authoritative on-line definitions of meteorological phenomena and properties </a:t>
            </a:r>
          </a:p>
          <a:p>
            <a:pPr fontAlgn="auto">
              <a:spcBef>
                <a:spcPts val="0"/>
              </a:spcBef>
              <a:spcAft>
                <a:spcPts val="1200"/>
              </a:spcAft>
              <a:defRPr/>
            </a:pPr>
            <a:r>
              <a:rPr lang="en-GB" i="1" kern="0" dirty="0" smtClean="0">
                <a:solidFill>
                  <a:srgbClr val="595959"/>
                </a:solidFill>
                <a:latin typeface="Calibri"/>
                <a:ea typeface="Times New Roman"/>
              </a:rPr>
              <a:t>Each ‘concept’ will be assigned an HTTP URI identifier within the </a:t>
            </a:r>
            <a:r>
              <a:rPr lang="en-GB" kern="0" dirty="0" smtClean="0">
                <a:solidFill>
                  <a:srgbClr val="0070C0"/>
                </a:solidFill>
                <a:latin typeface="Arial" pitchFamily="34" charset="0"/>
                <a:ea typeface="Times New Roman"/>
              </a:rPr>
              <a:t>codes.wmo.int</a:t>
            </a:r>
            <a:r>
              <a:rPr lang="en-GB" i="1" kern="0" dirty="0" smtClean="0">
                <a:solidFill>
                  <a:srgbClr val="595959"/>
                </a:solidFill>
                <a:latin typeface="Calibri"/>
                <a:ea typeface="Times New Roman"/>
              </a:rPr>
              <a:t> </a:t>
            </a:r>
            <a:r>
              <a:rPr lang="en-GB" i="1" kern="0" dirty="0" smtClean="0">
                <a:solidFill>
                  <a:srgbClr val="595959"/>
                </a:solidFill>
                <a:latin typeface="Calibri"/>
                <a:ea typeface="Times New Roman"/>
              </a:rPr>
              <a:t>domain based on existing codes and structures from the WMO code-tables</a:t>
            </a:r>
          </a:p>
          <a:p>
            <a:pPr fontAlgn="auto">
              <a:spcBef>
                <a:spcPts val="0"/>
              </a:spcBef>
              <a:spcAft>
                <a:spcPts val="1200"/>
              </a:spcAft>
              <a:defRPr/>
            </a:pPr>
            <a:r>
              <a:rPr lang="en-GB" i="1" kern="0" dirty="0" smtClean="0">
                <a:solidFill>
                  <a:srgbClr val="595959"/>
                </a:solidFill>
                <a:latin typeface="Calibri"/>
                <a:ea typeface="Times New Roman"/>
              </a:rPr>
              <a:t>It is anticipated that in RC2 the definitions of those physical properties required to support International Air Navigation will resolve to useful information …</a:t>
            </a:r>
          </a:p>
          <a:p>
            <a:pPr fontAlgn="auto">
              <a:spcBef>
                <a:spcPts val="0"/>
              </a:spcBef>
              <a:spcAft>
                <a:spcPts val="1200"/>
              </a:spcAft>
              <a:defRPr/>
            </a:pPr>
            <a:endParaRPr lang="en-GB" b="1" i="1" kern="0" dirty="0">
              <a:solidFill>
                <a:srgbClr val="595959"/>
              </a:solidFill>
              <a:latin typeface="Calibri"/>
              <a:ea typeface="Times New Roman"/>
            </a:endParaRPr>
          </a:p>
        </p:txBody>
      </p:sp>
    </p:spTree>
    <p:extLst>
      <p:ext uri="{BB962C8B-B14F-4D97-AF65-F5344CB8AC3E}">
        <p14:creationId xmlns="" xmlns:p14="http://schemas.microsoft.com/office/powerpoint/2010/main" val="4189517248"/>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
                                        </p:tgtEl>
                                        <p:attrNameLst>
                                          <p:attrName>style.visibility</p:attrName>
                                        </p:attrNameLst>
                                      </p:cBhvr>
                                      <p:to>
                                        <p:strVal val="visible"/>
                                      </p:to>
                                    </p:set>
                                    <p:animEffect transition="in" filter="fade">
                                      <p:cBhvr>
                                        <p:cTn id="1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3"/>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21442417">
            <a:off x="305958" y="1896525"/>
            <a:ext cx="3130972" cy="4396973"/>
          </a:xfrm>
          <a:prstGeom prst="rect">
            <a:avLst/>
          </a:prstGeom>
          <a:ln>
            <a:noFill/>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Lst>
        </p:spPr>
      </p:pic>
      <p:sp>
        <p:nvSpPr>
          <p:cNvPr id="9"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WMO code-tables published as web-accessible resources</a:t>
            </a:r>
            <a:endParaRPr lang="en-GB" sz="2000" dirty="0">
              <a:solidFill>
                <a:srgbClr val="000000"/>
              </a:solidFill>
              <a:latin typeface="Arial" pitchFamily="34" charset="0"/>
              <a:ea typeface="ＭＳ Ｐゴシック" pitchFamily="34" charset="-128"/>
            </a:endParaRPr>
          </a:p>
        </p:txBody>
      </p:sp>
      <p:sp>
        <p:nvSpPr>
          <p:cNvPr id="2" name="Slide Number Placeholder 1"/>
          <p:cNvSpPr>
            <a:spLocks noGrp="1"/>
          </p:cNvSpPr>
          <p:nvPr>
            <p:ph type="sldNum" sz="quarter" idx="12"/>
          </p:nvPr>
        </p:nvSpPr>
        <p:spPr/>
        <p:txBody>
          <a:bodyPr/>
          <a:lstStyle/>
          <a:p>
            <a:pPr>
              <a:defRPr/>
            </a:pPr>
            <a:fld id="{FE0E367B-788A-4042-B6FC-B27CABC69E08}" type="slidenum">
              <a:rPr lang="en-GB" smtClean="0">
                <a:solidFill>
                  <a:prstClr val="black">
                    <a:tint val="75000"/>
                  </a:prstClr>
                </a:solidFill>
              </a:rPr>
              <a:pPr>
                <a:defRPr/>
              </a:pPr>
              <a:t>17</a:t>
            </a:fld>
            <a:endParaRPr lang="en-GB">
              <a:solidFill>
                <a:prstClr val="black">
                  <a:tint val="75000"/>
                </a:prstClr>
              </a:solidFill>
            </a:endParaRPr>
          </a:p>
        </p:txBody>
      </p:sp>
      <p:grpSp>
        <p:nvGrpSpPr>
          <p:cNvPr id="3" name="Group 3"/>
          <p:cNvGrpSpPr/>
          <p:nvPr/>
        </p:nvGrpSpPr>
        <p:grpSpPr>
          <a:xfrm>
            <a:off x="2145473" y="1568304"/>
            <a:ext cx="6852921" cy="5162861"/>
            <a:chOff x="895427" y="3325800"/>
            <a:chExt cx="6852921" cy="5162861"/>
          </a:xfrm>
        </p:grpSpPr>
        <p:pic>
          <p:nvPicPr>
            <p:cNvPr id="27"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16278">
              <a:off x="899232" y="3341988"/>
              <a:ext cx="6849116" cy="5146624"/>
            </a:xfrm>
            <a:prstGeom prst="rect">
              <a:avLst/>
            </a:prstGeom>
            <a:ln>
              <a:solidFill>
                <a:schemeClr val="tx1"/>
              </a:solidFill>
              <a:prstDash val="sysDot"/>
            </a:ln>
            <a:effectLst>
              <a:outerShdw blurRad="292100" dist="139700" dir="2700000" algn="tl" rotWithShape="0">
                <a:srgbClr val="333333">
                  <a:alpha val="65000"/>
                </a:srgbClr>
              </a:outerShdw>
            </a:effectLst>
            <a:extLst>
              <a:ext uri="{909E8E84-426E-40DD-AFC4-6F175D3DCCD1}">
                <a14:hiddenFill xmlns="" xmlns:a14="http://schemas.microsoft.com/office/drawing/2010/main">
                  <a:solidFill>
                    <a:schemeClr val="accent1"/>
                  </a:solidFill>
                </a14:hiddenFill>
              </a:ext>
            </a:extLst>
          </p:spPr>
        </p:pic>
        <p:pic>
          <p:nvPicPr>
            <p:cNvPr id="11266"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895427" y="3325800"/>
              <a:ext cx="6843792" cy="5162861"/>
            </a:xfrm>
            <a:prstGeom prst="rect">
              <a:avLst/>
            </a:prstGeom>
            <a:ln w="9525">
              <a:solidFill>
                <a:schemeClr val="tx1"/>
              </a:solidFill>
              <a:miter lim="800000"/>
              <a:headEnd/>
              <a:tailEnd/>
            </a:ln>
            <a:effectLst>
              <a:softEdge rad="63500"/>
            </a:effectLst>
            <a:extLst>
              <a:ext uri="{909E8E84-426E-40DD-AFC4-6F175D3DCCD1}">
                <a14:hiddenFill xmlns="" xmlns:a14="http://schemas.microsoft.com/office/drawing/2010/main">
                  <a:solidFill>
                    <a:schemeClr val="accent1"/>
                  </a:solid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8" name="Rectangle 37"/>
            <p:cNvSpPr/>
            <p:nvPr/>
          </p:nvSpPr>
          <p:spPr>
            <a:xfrm>
              <a:off x="2220629" y="8180884"/>
              <a:ext cx="5518590" cy="307777"/>
            </a:xfrm>
            <a:prstGeom prst="rect">
              <a:avLst/>
            </a:prstGeom>
          </p:spPr>
          <p:txBody>
            <a:bodyPr wrap="square">
              <a:spAutoFit/>
            </a:bodyPr>
            <a:lstStyle/>
            <a:p>
              <a:pPr algn="r" fontAlgn="auto">
                <a:spcBef>
                  <a:spcPts val="0"/>
                </a:spcBef>
                <a:spcAft>
                  <a:spcPts val="1200"/>
                </a:spcAft>
                <a:defRPr/>
              </a:pPr>
              <a:r>
                <a:rPr lang="en-GB" sz="1400" i="1" kern="0" dirty="0" smtClean="0">
                  <a:solidFill>
                    <a:schemeClr val="bg1">
                      <a:lumMod val="65000"/>
                    </a:schemeClr>
                  </a:solidFill>
                  <a:latin typeface="Calibri"/>
                  <a:ea typeface="Times New Roman"/>
                </a:rPr>
                <a:t>Excerpt from WMO No. 306 </a:t>
              </a:r>
              <a:r>
                <a:rPr lang="en-GB" sz="1400" i="1" kern="0" dirty="0" err="1" smtClean="0">
                  <a:solidFill>
                    <a:schemeClr val="bg1">
                      <a:lumMod val="65000"/>
                    </a:schemeClr>
                  </a:solidFill>
                  <a:latin typeface="Calibri"/>
                  <a:ea typeface="Times New Roman"/>
                </a:rPr>
                <a:t>Vol</a:t>
              </a:r>
              <a:r>
                <a:rPr lang="en-GB" sz="1400" i="1" kern="0" dirty="0" smtClean="0">
                  <a:solidFill>
                    <a:schemeClr val="bg1">
                      <a:lumMod val="65000"/>
                    </a:schemeClr>
                  </a:solidFill>
                  <a:latin typeface="Calibri"/>
                  <a:ea typeface="Times New Roman"/>
                </a:rPr>
                <a:t> I.1</a:t>
              </a:r>
              <a:endParaRPr lang="en-GB" sz="1400" i="1" kern="0" dirty="0">
                <a:solidFill>
                  <a:schemeClr val="bg1">
                    <a:lumMod val="65000"/>
                  </a:schemeClr>
                </a:solidFill>
                <a:latin typeface="Calibri"/>
                <a:ea typeface="Times New Roman"/>
              </a:endParaRPr>
            </a:p>
          </p:txBody>
        </p:sp>
      </p:grpSp>
      <p:sp>
        <p:nvSpPr>
          <p:cNvPr id="22" name="Rectangle 21"/>
          <p:cNvSpPr/>
          <p:nvPr/>
        </p:nvSpPr>
        <p:spPr>
          <a:xfrm>
            <a:off x="1610437" y="681722"/>
            <a:ext cx="7533564" cy="646331"/>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Code-tables (and code-table entries) from WMO No. 306 </a:t>
            </a:r>
            <a:r>
              <a:rPr lang="en-GB" i="1" kern="0" dirty="0" err="1" smtClean="0">
                <a:solidFill>
                  <a:srgbClr val="595959"/>
                </a:solidFill>
                <a:latin typeface="Calibri"/>
                <a:ea typeface="Times New Roman"/>
              </a:rPr>
              <a:t>Vol</a:t>
            </a:r>
            <a:r>
              <a:rPr lang="en-GB" i="1" kern="0" dirty="0" smtClean="0">
                <a:solidFill>
                  <a:srgbClr val="595959"/>
                </a:solidFill>
                <a:latin typeface="Calibri"/>
                <a:ea typeface="Times New Roman"/>
              </a:rPr>
              <a:t> I.1, BUFR4 and GRIB2 are also in the process of being published as web-accessible resources …</a:t>
            </a:r>
            <a:endParaRPr lang="en-GB" sz="1600" i="1" kern="0" dirty="0" smtClean="0">
              <a:solidFill>
                <a:srgbClr val="595959"/>
              </a:solidFill>
              <a:latin typeface="Calibri"/>
              <a:ea typeface="Times New Roman"/>
            </a:endParaRPr>
          </a:p>
        </p:txBody>
      </p:sp>
      <p:sp>
        <p:nvSpPr>
          <p:cNvPr id="11" name="Oval 10"/>
          <p:cNvSpPr>
            <a:spLocks noChangeArrowheads="1"/>
          </p:cNvSpPr>
          <p:nvPr/>
        </p:nvSpPr>
        <p:spPr bwMode="auto">
          <a:xfrm>
            <a:off x="4992321" y="1499641"/>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grpSp>
        <p:nvGrpSpPr>
          <p:cNvPr id="12" name="Group 11"/>
          <p:cNvGrpSpPr/>
          <p:nvPr/>
        </p:nvGrpSpPr>
        <p:grpSpPr>
          <a:xfrm>
            <a:off x="1678054" y="1386962"/>
            <a:ext cx="3262432" cy="369332"/>
            <a:chOff x="3465979" y="5853066"/>
            <a:chExt cx="3262432" cy="369332"/>
          </a:xfrm>
        </p:grpSpPr>
        <p:pic>
          <p:nvPicPr>
            <p:cNvPr id="13"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16278">
              <a:off x="3473128" y="5860768"/>
              <a:ext cx="3253358"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 xmlns:a14="http://schemas.microsoft.com/office/drawing/2010/main">
                  <a:solidFill>
                    <a:schemeClr val="accent1"/>
                  </a:solidFill>
                </a14:hiddenFill>
              </a:ext>
            </a:extLst>
          </p:spPr>
        </p:pic>
        <p:sp>
          <p:nvSpPr>
            <p:cNvPr id="14" name="Rectangle 13"/>
            <p:cNvSpPr/>
            <p:nvPr/>
          </p:nvSpPr>
          <p:spPr>
            <a:xfrm>
              <a:off x="3465979" y="5853066"/>
              <a:ext cx="3262432" cy="369332"/>
            </a:xfrm>
            <a:prstGeom prst="rect">
              <a:avLst/>
            </a:prstGeom>
          </p:spPr>
          <p:txBody>
            <a:bodyPr wrap="none">
              <a:spAutoFit/>
            </a:bodyPr>
            <a:lstStyle/>
            <a:p>
              <a:r>
                <a:rPr lang="en-GB" kern="0" dirty="0" smtClean="0">
                  <a:solidFill>
                    <a:srgbClr val="0070C0"/>
                  </a:solidFill>
                  <a:latin typeface="Arial" pitchFamily="34" charset="0"/>
                  <a:ea typeface="Times New Roman"/>
                </a:rPr>
                <a:t>http</a:t>
              </a:r>
              <a:r>
                <a:rPr lang="en-GB" kern="0" dirty="0" smtClean="0">
                  <a:solidFill>
                    <a:srgbClr val="0070C0"/>
                  </a:solidFill>
                  <a:latin typeface="Arial" pitchFamily="34" charset="0"/>
                  <a:ea typeface="Times New Roman"/>
                </a:rPr>
                <a:t>://</a:t>
              </a:r>
              <a:r>
                <a:rPr lang="en-GB" kern="0" dirty="0" smtClean="0">
                  <a:solidFill>
                    <a:srgbClr val="C00000"/>
                  </a:solidFill>
                  <a:latin typeface="Arial" pitchFamily="34" charset="0"/>
                  <a:ea typeface="Times New Roman"/>
                </a:rPr>
                <a:t>codes.wmo.int</a:t>
              </a:r>
              <a:r>
                <a:rPr lang="en-GB" kern="0" dirty="0" smtClean="0">
                  <a:solidFill>
                    <a:srgbClr val="0070C0"/>
                  </a:solidFill>
                  <a:latin typeface="Arial" pitchFamily="34" charset="0"/>
                  <a:ea typeface="Times New Roman"/>
                </a:rPr>
                <a:t>/306/4678</a:t>
              </a:r>
              <a:endParaRPr lang="en-GB" dirty="0"/>
            </a:p>
          </p:txBody>
        </p:sp>
      </p:grpSp>
      <p:sp>
        <p:nvSpPr>
          <p:cNvPr id="15" name="Oval 14"/>
          <p:cNvSpPr>
            <a:spLocks noChangeArrowheads="1"/>
          </p:cNvSpPr>
          <p:nvPr/>
        </p:nvSpPr>
        <p:spPr bwMode="auto">
          <a:xfrm>
            <a:off x="2892841" y="3590023"/>
            <a:ext cx="792055"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16" name="Oval 15"/>
          <p:cNvSpPr>
            <a:spLocks noChangeArrowheads="1"/>
          </p:cNvSpPr>
          <p:nvPr/>
        </p:nvSpPr>
        <p:spPr bwMode="auto">
          <a:xfrm>
            <a:off x="4000584" y="4684119"/>
            <a:ext cx="792055"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17" name="Oval 16"/>
          <p:cNvSpPr>
            <a:spLocks noChangeArrowheads="1"/>
          </p:cNvSpPr>
          <p:nvPr/>
        </p:nvSpPr>
        <p:spPr bwMode="auto">
          <a:xfrm>
            <a:off x="4901337" y="3128274"/>
            <a:ext cx="792055"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cxnSp>
        <p:nvCxnSpPr>
          <p:cNvPr id="20" name="Straight Connector 19"/>
          <p:cNvCxnSpPr>
            <a:endCxn id="16" idx="1"/>
          </p:cNvCxnSpPr>
          <p:nvPr/>
        </p:nvCxnSpPr>
        <p:spPr>
          <a:xfrm>
            <a:off x="3565392" y="4233903"/>
            <a:ext cx="551186" cy="543228"/>
          </a:xfrm>
          <a:prstGeom prst="line">
            <a:avLst/>
          </a:prstGeom>
          <a:noFill/>
          <a:ln w="38100" cap="flat" cmpd="sng" algn="ctr">
            <a:gradFill>
              <a:gsLst>
                <a:gs pos="0">
                  <a:srgbClr val="C00000">
                    <a:alpha val="40000"/>
                  </a:srgbClr>
                </a:gs>
                <a:gs pos="100000">
                  <a:srgbClr val="FF0000">
                    <a:alpha val="40000"/>
                  </a:srgbClr>
                </a:gs>
              </a:gsLst>
              <a:lin ang="5400000" scaled="0"/>
            </a:gradFill>
            <a:prstDash val="sysDot"/>
            <a:round/>
            <a:headEnd type="none" w="med" len="med"/>
            <a:tailEnd type="none" w="med" len="med"/>
          </a:ln>
          <a:effectLst>
            <a:outerShdw blurRad="50800" dist="38100" dir="5400000" algn="t" rotWithShape="0">
              <a:prstClr val="black">
                <a:alpha val="40000"/>
              </a:prstClr>
            </a:outerShdw>
          </a:effectLst>
        </p:spPr>
      </p:cxnSp>
      <p:cxnSp>
        <p:nvCxnSpPr>
          <p:cNvPr id="23" name="Straight Connector 22"/>
          <p:cNvCxnSpPr/>
          <p:nvPr/>
        </p:nvCxnSpPr>
        <p:spPr>
          <a:xfrm flipV="1">
            <a:off x="4556632" y="3772862"/>
            <a:ext cx="522514" cy="922084"/>
          </a:xfrm>
          <a:prstGeom prst="line">
            <a:avLst/>
          </a:prstGeom>
          <a:noFill/>
          <a:ln w="38100" cap="flat" cmpd="sng" algn="ctr">
            <a:gradFill>
              <a:gsLst>
                <a:gs pos="0">
                  <a:srgbClr val="C00000">
                    <a:alpha val="40000"/>
                  </a:srgbClr>
                </a:gs>
                <a:gs pos="100000">
                  <a:srgbClr val="FF0000">
                    <a:alpha val="40000"/>
                  </a:srgbClr>
                </a:gs>
              </a:gsLst>
              <a:lin ang="5400000" scaled="0"/>
            </a:gradFill>
            <a:prstDash val="sysDot"/>
            <a:round/>
            <a:headEnd type="none" w="med" len="med"/>
            <a:tailEnd type="none" w="med" len="med"/>
          </a:ln>
          <a:effectLst>
            <a:outerShdw blurRad="50800" dist="38100" dir="5400000" algn="t" rotWithShape="0">
              <a:prstClr val="black">
                <a:alpha val="40000"/>
              </a:prstClr>
            </a:outerShdw>
          </a:effectLst>
        </p:spPr>
      </p:cxnSp>
      <p:grpSp>
        <p:nvGrpSpPr>
          <p:cNvPr id="29" name="Group 28"/>
          <p:cNvGrpSpPr/>
          <p:nvPr/>
        </p:nvGrpSpPr>
        <p:grpSpPr>
          <a:xfrm>
            <a:off x="4402490" y="5423044"/>
            <a:ext cx="4102405" cy="369332"/>
            <a:chOff x="3465979" y="5853066"/>
            <a:chExt cx="4102405" cy="369332"/>
          </a:xfrm>
        </p:grpSpPr>
        <p:pic>
          <p:nvPicPr>
            <p:cNvPr id="30" name="Picture 2"/>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rot="16278">
              <a:off x="3473123" y="5862692"/>
              <a:ext cx="4065646" cy="357695"/>
            </a:xfrm>
            <a:prstGeom prst="rect">
              <a:avLst/>
            </a:prstGeom>
            <a:ln>
              <a:solidFill>
                <a:schemeClr val="accent2">
                  <a:lumMod val="75000"/>
                </a:schemeClr>
              </a:solidFill>
              <a:prstDash val="sysDot"/>
            </a:ln>
            <a:effectLst>
              <a:outerShdw blurRad="63500" dist="63500" dir="2700000" algn="tl" rotWithShape="0">
                <a:srgbClr val="C00000">
                  <a:alpha val="15000"/>
                </a:srgbClr>
              </a:outerShdw>
            </a:effectLst>
            <a:extLst>
              <a:ext uri="{909E8E84-426E-40DD-AFC4-6F175D3DCCD1}">
                <a14:hiddenFill xmlns="" xmlns:a14="http://schemas.microsoft.com/office/drawing/2010/main">
                  <a:solidFill>
                    <a:schemeClr val="accent1"/>
                  </a:solidFill>
                </a14:hiddenFill>
              </a:ext>
            </a:extLst>
          </p:spPr>
        </p:pic>
        <p:sp>
          <p:nvSpPr>
            <p:cNvPr id="31" name="Rectangle 30"/>
            <p:cNvSpPr/>
            <p:nvPr/>
          </p:nvSpPr>
          <p:spPr>
            <a:xfrm>
              <a:off x="3465979" y="5853066"/>
              <a:ext cx="4102405" cy="369332"/>
            </a:xfrm>
            <a:prstGeom prst="rect">
              <a:avLst/>
            </a:prstGeom>
          </p:spPr>
          <p:txBody>
            <a:bodyPr wrap="none">
              <a:spAutoFit/>
            </a:bodyPr>
            <a:lstStyle/>
            <a:p>
              <a:r>
                <a:rPr lang="en-GB" kern="0" dirty="0" smtClean="0">
                  <a:solidFill>
                    <a:srgbClr val="0070C0"/>
                  </a:solidFill>
                  <a:latin typeface="Arial" pitchFamily="34" charset="0"/>
                  <a:ea typeface="Times New Roman"/>
                </a:rPr>
                <a:t>http</a:t>
              </a:r>
              <a:r>
                <a:rPr lang="en-GB" kern="0" dirty="0" smtClean="0">
                  <a:solidFill>
                    <a:srgbClr val="0070C0"/>
                  </a:solidFill>
                  <a:latin typeface="Arial" pitchFamily="34" charset="0"/>
                  <a:ea typeface="Times New Roman"/>
                </a:rPr>
                <a:t>://</a:t>
              </a:r>
              <a:r>
                <a:rPr lang="en-GB" kern="0" dirty="0" smtClean="0">
                  <a:solidFill>
                    <a:srgbClr val="C00000"/>
                  </a:solidFill>
                  <a:latin typeface="Arial" pitchFamily="34" charset="0"/>
                  <a:ea typeface="Times New Roman"/>
                </a:rPr>
                <a:t>codes.wmo.int</a:t>
              </a:r>
              <a:r>
                <a:rPr lang="en-GB" kern="0" dirty="0" smtClean="0">
                  <a:solidFill>
                    <a:srgbClr val="0070C0"/>
                  </a:solidFill>
                  <a:latin typeface="Arial" pitchFamily="34" charset="0"/>
                  <a:ea typeface="Times New Roman"/>
                </a:rPr>
                <a:t>/306/4678/+SHRA</a:t>
              </a:r>
              <a:endParaRPr lang="en-GB" dirty="0"/>
            </a:p>
          </p:txBody>
        </p:sp>
      </p:grpSp>
    </p:spTree>
    <p:extLst>
      <p:ext uri="{BB962C8B-B14F-4D97-AF65-F5344CB8AC3E}">
        <p14:creationId xmlns="" xmlns:p14="http://schemas.microsoft.com/office/powerpoint/2010/main" val="2633286575"/>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27"/>
          <p:cNvGrpSpPr/>
          <p:nvPr/>
        </p:nvGrpSpPr>
        <p:grpSpPr>
          <a:xfrm>
            <a:off x="5112937" y="3256347"/>
            <a:ext cx="3614204" cy="3486685"/>
            <a:chOff x="13559" y="4148772"/>
            <a:chExt cx="4165278" cy="3486685"/>
          </a:xfrm>
        </p:grpSpPr>
        <p:sp>
          <p:nvSpPr>
            <p:cNvPr id="29" name="Rectangle 28"/>
            <p:cNvSpPr/>
            <p:nvPr/>
          </p:nvSpPr>
          <p:spPr bwMode="auto">
            <a:xfrm>
              <a:off x="13559" y="4325996"/>
              <a:ext cx="4165278" cy="3309461"/>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30" name="Rectangle 29"/>
            <p:cNvSpPr/>
            <p:nvPr/>
          </p:nvSpPr>
          <p:spPr bwMode="auto">
            <a:xfrm>
              <a:off x="16599" y="4148772"/>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err="1" smtClean="0">
                  <a:solidFill>
                    <a:sysClr val="windowText" lastClr="000000"/>
                  </a:solidFill>
                </a:rPr>
                <a:t>DataPoint</a:t>
              </a:r>
              <a:endParaRPr lang="en-GB" sz="1000" kern="0" dirty="0">
                <a:solidFill>
                  <a:sysClr val="windowText" lastClr="000000"/>
                </a:solidFill>
              </a:endParaRPr>
            </a:p>
          </p:txBody>
        </p:sp>
      </p:grpSp>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18</a:t>
            </a:fld>
            <a:endParaRPr lang="en-GB"/>
          </a:p>
        </p:txBody>
      </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Met-Basic removed from WMO model</a:t>
            </a:r>
            <a:endParaRPr lang="en-GB" sz="2000" dirty="0">
              <a:solidFill>
                <a:srgbClr val="000000"/>
              </a:solidFill>
              <a:latin typeface="Arial" pitchFamily="34" charset="0"/>
              <a:ea typeface="ＭＳ Ｐゴシック" pitchFamily="34" charset="-128"/>
            </a:endParaRPr>
          </a:p>
        </p:txBody>
      </p:sp>
      <p:sp>
        <p:nvSpPr>
          <p:cNvPr id="4" name="Rectangle 3"/>
          <p:cNvSpPr/>
          <p:nvPr/>
        </p:nvSpPr>
        <p:spPr>
          <a:xfrm>
            <a:off x="1462088" y="1021447"/>
            <a:ext cx="7488237" cy="1200329"/>
          </a:xfrm>
          <a:prstGeom prst="rect">
            <a:avLst/>
          </a:prstGeom>
        </p:spPr>
        <p:txBody>
          <a:bodyPr>
            <a:spAutoFit/>
          </a:bodyPr>
          <a:lstStyle/>
          <a:p>
            <a:pPr fontAlgn="auto">
              <a:spcBef>
                <a:spcPts val="0"/>
              </a:spcBef>
              <a:spcAft>
                <a:spcPts val="1200"/>
              </a:spcAft>
              <a:defRPr/>
            </a:pPr>
            <a:r>
              <a:rPr lang="en-GB" i="1" kern="0" dirty="0" smtClean="0">
                <a:solidFill>
                  <a:srgbClr val="595959"/>
                </a:solidFill>
                <a:latin typeface="Calibri"/>
                <a:ea typeface="Times New Roman"/>
              </a:rPr>
              <a:t>Met-Basic was intended to ensure that the semantics defined in the WMO code-tables was applied within Application Schemas using METCE; this _was_ achieved through provision of a palette of reusable “quantity value” </a:t>
            </a:r>
            <a:r>
              <a:rPr lang="en-GB" i="1" kern="0" dirty="0" smtClean="0">
                <a:solidFill>
                  <a:srgbClr val="595959"/>
                </a:solidFill>
                <a:latin typeface="Calibri"/>
                <a:ea typeface="Times New Roman"/>
              </a:rPr>
              <a:t>and «</a:t>
            </a:r>
            <a:r>
              <a:rPr lang="en-GB" i="1" kern="0" dirty="0" err="1" smtClean="0">
                <a:solidFill>
                  <a:srgbClr val="595959"/>
                </a:solidFill>
                <a:latin typeface="Calibri"/>
                <a:ea typeface="Times New Roman"/>
              </a:rPr>
              <a:t>CodeList</a:t>
            </a:r>
            <a:r>
              <a:rPr lang="en-GB" i="1" kern="0" dirty="0" smtClean="0">
                <a:solidFill>
                  <a:srgbClr val="595959"/>
                </a:solidFill>
                <a:latin typeface="Calibri"/>
                <a:ea typeface="Times New Roman"/>
              </a:rPr>
              <a:t>» classes …</a:t>
            </a:r>
          </a:p>
        </p:txBody>
      </p:sp>
      <p:grpSp>
        <p:nvGrpSpPr>
          <p:cNvPr id="11" name="Group 25"/>
          <p:cNvGrpSpPr/>
          <p:nvPr/>
        </p:nvGrpSpPr>
        <p:grpSpPr>
          <a:xfrm>
            <a:off x="5533357" y="3613328"/>
            <a:ext cx="2770384" cy="1736251"/>
            <a:chOff x="5470451" y="4355791"/>
            <a:chExt cx="2426639" cy="1736251"/>
          </a:xfrm>
        </p:grpSpPr>
        <p:sp>
          <p:nvSpPr>
            <p:cNvPr id="19" name="Rectangle 18"/>
            <p:cNvSpPr/>
            <p:nvPr/>
          </p:nvSpPr>
          <p:spPr bwMode="auto">
            <a:xfrm>
              <a:off x="5470451" y="4355791"/>
              <a:ext cx="2426639" cy="1736251"/>
            </a:xfrm>
            <a:prstGeom prst="rect">
              <a:avLst/>
            </a:prstGeom>
            <a:gradFill>
              <a:gsLst>
                <a:gs pos="0">
                  <a:srgbClr val="CCFFCC"/>
                </a:gs>
                <a:gs pos="100000">
                  <a:srgbClr val="99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endParaRPr lang="en-GB" sz="600" kern="0" dirty="0" smtClean="0">
                <a:solidFill>
                  <a:sysClr val="windowText" lastClr="000000"/>
                </a:solidFill>
              </a:endParaRPr>
            </a:p>
            <a:p>
              <a:pPr algn="ctr"/>
              <a:r>
                <a:rPr lang="en-GB" sz="1000" kern="0" dirty="0" err="1" smtClean="0">
                  <a:solidFill>
                    <a:sysClr val="windowText" lastClr="000000"/>
                  </a:solidFill>
                </a:rPr>
                <a:t>WeatherObservationRecord</a:t>
              </a:r>
              <a:endParaRPr lang="en-GB" sz="1000" kern="0" dirty="0">
                <a:solidFill>
                  <a:sysClr val="windowText" lastClr="000000"/>
                </a:solidFill>
              </a:endParaRPr>
            </a:p>
          </p:txBody>
        </p:sp>
        <p:sp>
          <p:nvSpPr>
            <p:cNvPr id="20" name="Rectangle 19"/>
            <p:cNvSpPr/>
            <p:nvPr/>
          </p:nvSpPr>
          <p:spPr bwMode="auto">
            <a:xfrm>
              <a:off x="5470452" y="4808400"/>
              <a:ext cx="2426637" cy="1283642"/>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a:t>
              </a:r>
              <a:r>
                <a:rPr lang="en-GB" sz="1000" kern="0" dirty="0" err="1" smtClean="0">
                  <a:solidFill>
                    <a:schemeClr val="accent2"/>
                  </a:solidFill>
                </a:rPr>
                <a:t>airTemperature</a:t>
              </a:r>
              <a:r>
                <a:rPr lang="en-GB" sz="1000" kern="0" dirty="0" smtClean="0">
                  <a:solidFill>
                    <a:schemeClr val="accent2"/>
                  </a:solidFill>
                </a:rPr>
                <a:t> : Measure </a:t>
              </a:r>
            </a:p>
            <a:p>
              <a:pPr>
                <a:defRPr/>
              </a:pPr>
              <a:r>
                <a:rPr lang="en-GB" sz="1000" kern="0" dirty="0" smtClean="0">
                  <a:solidFill>
                    <a:schemeClr val="accent2"/>
                  </a:solidFill>
                </a:rPr>
                <a:t>+</a:t>
              </a:r>
              <a:r>
                <a:rPr lang="en-GB" sz="1000" kern="0" dirty="0" smtClean="0">
                  <a:solidFill>
                    <a:schemeClr val="accent2"/>
                  </a:solidFill>
                </a:rPr>
                <a:t>pressure : Measure</a:t>
              </a:r>
            </a:p>
            <a:p>
              <a:pPr>
                <a:defRPr/>
              </a:pPr>
              <a:r>
                <a:rPr lang="en-GB" sz="1000" kern="0" dirty="0" smtClean="0">
                  <a:solidFill>
                    <a:schemeClr val="accent2"/>
                  </a:solidFill>
                </a:rPr>
                <a:t>+</a:t>
              </a:r>
              <a:r>
                <a:rPr lang="en-GB" sz="1000" kern="0" dirty="0" err="1" smtClean="0">
                  <a:solidFill>
                    <a:schemeClr val="accent2"/>
                  </a:solidFill>
                </a:rPr>
                <a:t>windSpeed</a:t>
              </a:r>
              <a:r>
                <a:rPr lang="en-GB" sz="1000" kern="0" dirty="0" smtClean="0">
                  <a:solidFill>
                    <a:schemeClr val="accent2"/>
                  </a:solidFill>
                </a:rPr>
                <a:t> : Measure</a:t>
              </a:r>
            </a:p>
            <a:p>
              <a:pPr>
                <a:defRPr/>
              </a:pPr>
              <a:r>
                <a:rPr lang="en-GB" sz="1000" kern="0" dirty="0" smtClean="0">
                  <a:solidFill>
                    <a:schemeClr val="accent2"/>
                  </a:solidFill>
                </a:rPr>
                <a:t>+</a:t>
              </a:r>
              <a:r>
                <a:rPr lang="en-GB" sz="1000" kern="0" dirty="0" err="1" smtClean="0">
                  <a:solidFill>
                    <a:schemeClr val="accent2"/>
                  </a:solidFill>
                </a:rPr>
                <a:t>gustSpeed</a:t>
              </a:r>
              <a:r>
                <a:rPr lang="en-GB" sz="1000" kern="0" dirty="0" smtClean="0">
                  <a:solidFill>
                    <a:schemeClr val="accent2"/>
                  </a:solidFill>
                </a:rPr>
                <a:t> : Measure</a:t>
              </a:r>
            </a:p>
            <a:p>
              <a:pPr>
                <a:defRPr/>
              </a:pPr>
              <a:r>
                <a:rPr lang="en-GB" sz="1000" kern="0" dirty="0" smtClean="0">
                  <a:solidFill>
                    <a:schemeClr val="accent2"/>
                  </a:solidFill>
                </a:rPr>
                <a:t>+</a:t>
              </a:r>
              <a:r>
                <a:rPr lang="en-GB" sz="1000" kern="0" dirty="0" err="1" smtClean="0">
                  <a:solidFill>
                    <a:schemeClr val="accent2"/>
                  </a:solidFill>
                </a:rPr>
                <a:t>windDirection</a:t>
              </a:r>
              <a:r>
                <a:rPr lang="en-GB" sz="1000" kern="0" dirty="0" smtClean="0">
                  <a:solidFill>
                    <a:schemeClr val="accent2"/>
                  </a:solidFill>
                </a:rPr>
                <a:t> : Measure</a:t>
              </a:r>
            </a:p>
            <a:p>
              <a:pPr>
                <a:defRPr/>
              </a:pPr>
              <a:r>
                <a:rPr lang="en-GB" sz="1000" kern="0" dirty="0" smtClean="0">
                  <a:solidFill>
                    <a:schemeClr val="accent2"/>
                  </a:solidFill>
                </a:rPr>
                <a:t>+visibility : Measure</a:t>
              </a:r>
            </a:p>
            <a:p>
              <a:pPr>
                <a:defRPr/>
              </a:pPr>
              <a:r>
                <a:rPr lang="en-GB" sz="1000" kern="0" dirty="0" smtClean="0">
                  <a:solidFill>
                    <a:schemeClr val="accent2"/>
                  </a:solidFill>
                </a:rPr>
                <a:t>+</a:t>
              </a:r>
              <a:r>
                <a:rPr lang="en-GB" sz="1000" kern="0" dirty="0" err="1" smtClean="0">
                  <a:solidFill>
                    <a:schemeClr val="accent2"/>
                  </a:solidFill>
                </a:rPr>
                <a:t>weatherType</a:t>
              </a:r>
              <a:r>
                <a:rPr lang="en-GB" sz="1000" kern="0" dirty="0" smtClean="0">
                  <a:solidFill>
                    <a:schemeClr val="accent2"/>
                  </a:solidFill>
                </a:rPr>
                <a:t> : </a:t>
              </a:r>
              <a:r>
                <a:rPr lang="en-GB" sz="1000" kern="0" dirty="0" err="1" smtClean="0">
                  <a:solidFill>
                    <a:schemeClr val="accent2"/>
                  </a:solidFill>
                </a:rPr>
                <a:t>PresentWeather</a:t>
              </a:r>
              <a:endParaRPr lang="en-GB" sz="1000" kern="0" dirty="0" smtClean="0">
                <a:solidFill>
                  <a:schemeClr val="accent2"/>
                </a:solidFill>
              </a:endParaRPr>
            </a:p>
            <a:p>
              <a:pPr>
                <a:defRPr/>
              </a:pPr>
              <a:endParaRPr lang="en-GB" sz="1000" kern="0" dirty="0">
                <a:solidFill>
                  <a:sysClr val="windowText" lastClr="000000"/>
                </a:solidFill>
              </a:endParaRPr>
            </a:p>
          </p:txBody>
        </p:sp>
      </p:grpSp>
      <p:grpSp>
        <p:nvGrpSpPr>
          <p:cNvPr id="12" name="Group 13"/>
          <p:cNvGrpSpPr/>
          <p:nvPr/>
        </p:nvGrpSpPr>
        <p:grpSpPr>
          <a:xfrm>
            <a:off x="5478002" y="5543340"/>
            <a:ext cx="2901040" cy="628860"/>
            <a:chOff x="3699038" y="2224419"/>
            <a:chExt cx="1568997" cy="628860"/>
          </a:xfrm>
        </p:grpSpPr>
        <p:sp>
          <p:nvSpPr>
            <p:cNvPr id="48" name="Rectangle 47"/>
            <p:cNvSpPr/>
            <p:nvPr/>
          </p:nvSpPr>
          <p:spPr bwMode="auto">
            <a:xfrm>
              <a:off x="3699038" y="2224419"/>
              <a:ext cx="1568997" cy="62886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CodeList</a:t>
              </a:r>
              <a:r>
                <a:rPr lang="en-GB" sz="1000" kern="0" dirty="0" smtClean="0">
                  <a:solidFill>
                    <a:sysClr val="windowText" lastClr="000000"/>
                  </a:solidFill>
                </a:rPr>
                <a:t>»</a:t>
              </a:r>
            </a:p>
            <a:p>
              <a:pPr algn="ctr">
                <a:defRPr/>
              </a:pPr>
              <a:r>
                <a:rPr lang="en-GB" sz="1000" kern="0" dirty="0" err="1" smtClean="0">
                  <a:solidFill>
                    <a:sysClr val="windowText" lastClr="000000"/>
                  </a:solidFill>
                </a:rPr>
                <a:t>PresentWeather</a:t>
              </a:r>
              <a:endParaRPr lang="en-GB" sz="1000" kern="0" dirty="0" smtClean="0">
                <a:solidFill>
                  <a:sysClr val="windowText" lastClr="000000"/>
                </a:solidFill>
              </a:endParaRPr>
            </a:p>
            <a:p>
              <a:pPr algn="ctr">
                <a:defRPr/>
              </a:pPr>
              <a:endParaRPr lang="en-GB" sz="1000" kern="0" dirty="0" smtClean="0">
                <a:solidFill>
                  <a:sysClr val="windowText" lastClr="000000"/>
                </a:solidFill>
              </a:endParaRPr>
            </a:p>
          </p:txBody>
        </p:sp>
        <p:sp>
          <p:nvSpPr>
            <p:cNvPr id="49" name="Rectangle 48"/>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32" name="Rectangle 31"/>
          <p:cNvSpPr/>
          <p:nvPr/>
        </p:nvSpPr>
        <p:spPr>
          <a:xfrm rot="400743">
            <a:off x="6544636" y="123823"/>
            <a:ext cx="2609690"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RC2 change!</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3" name="Rectangle 32"/>
          <p:cNvSpPr/>
          <p:nvPr/>
        </p:nvSpPr>
        <p:spPr>
          <a:xfrm>
            <a:off x="242889" y="2380347"/>
            <a:ext cx="4633912" cy="1908215"/>
          </a:xfrm>
          <a:prstGeom prst="rect">
            <a:avLst/>
          </a:prstGeom>
        </p:spPr>
        <p:txBody>
          <a:bodyPr wrap="square">
            <a:spAutoFit/>
          </a:bodyPr>
          <a:lstStyle/>
          <a:p>
            <a:pPr fontAlgn="auto">
              <a:spcBef>
                <a:spcPts val="0"/>
              </a:spcBef>
              <a:spcAft>
                <a:spcPts val="1200"/>
              </a:spcAft>
              <a:defRPr/>
            </a:pPr>
            <a:r>
              <a:rPr lang="en-GB" i="1" kern="0" dirty="0" smtClean="0">
                <a:solidFill>
                  <a:srgbClr val="C00000"/>
                </a:solidFill>
                <a:latin typeface="Calibri"/>
                <a:ea typeface="Times New Roman"/>
              </a:rPr>
              <a:t>However, </a:t>
            </a:r>
            <a:r>
              <a:rPr lang="en-GB" i="1" kern="0" dirty="0" smtClean="0">
                <a:solidFill>
                  <a:srgbClr val="C00000"/>
                </a:solidFill>
                <a:latin typeface="Calibri"/>
                <a:ea typeface="Times New Roman"/>
              </a:rPr>
              <a:t>in hindsight, coupling the model to the WMO code-tables was a poor design choice introducing unnecessary redundancy and inhibiting the flexibility of the model with respect to changes in the WMO code-tables.</a:t>
            </a:r>
          </a:p>
          <a:p>
            <a:pPr fontAlgn="auto">
              <a:spcBef>
                <a:spcPts val="0"/>
              </a:spcBef>
              <a:spcAft>
                <a:spcPts val="1200"/>
              </a:spcAft>
              <a:defRPr/>
            </a:pPr>
            <a:r>
              <a:rPr lang="en-GB" i="1" kern="0" dirty="0" smtClean="0">
                <a:solidFill>
                  <a:srgbClr val="595959"/>
                </a:solidFill>
                <a:latin typeface="Calibri"/>
                <a:ea typeface="Times New Roman"/>
              </a:rPr>
              <a:t>For RC2, we propose that:</a:t>
            </a:r>
          </a:p>
        </p:txBody>
      </p:sp>
      <p:grpSp>
        <p:nvGrpSpPr>
          <p:cNvPr id="44" name="Group 43"/>
          <p:cNvGrpSpPr/>
          <p:nvPr/>
        </p:nvGrpSpPr>
        <p:grpSpPr>
          <a:xfrm>
            <a:off x="242888" y="4229100"/>
            <a:ext cx="6660935" cy="1017677"/>
            <a:chOff x="242888" y="4229100"/>
            <a:chExt cx="6660935" cy="1017677"/>
          </a:xfrm>
        </p:grpSpPr>
        <p:sp>
          <p:nvSpPr>
            <p:cNvPr id="39" name="Rectangle 38"/>
            <p:cNvSpPr/>
            <p:nvPr/>
          </p:nvSpPr>
          <p:spPr>
            <a:xfrm>
              <a:off x="242888" y="4323447"/>
              <a:ext cx="4633912" cy="923330"/>
            </a:xfrm>
            <a:prstGeom prst="rect">
              <a:avLst/>
            </a:prstGeom>
          </p:spPr>
          <p:txBody>
            <a:bodyPr wrap="square">
              <a:spAutoFit/>
            </a:bodyPr>
            <a:lstStyle/>
            <a:p>
              <a:pPr fontAlgn="auto">
                <a:spcBef>
                  <a:spcPts val="0"/>
                </a:spcBef>
                <a:spcAft>
                  <a:spcPts val="1200"/>
                </a:spcAft>
                <a:buFont typeface="Arial" pitchFamily="34" charset="0"/>
                <a:buChar char="•"/>
                <a:defRPr/>
              </a:pPr>
              <a:r>
                <a:rPr lang="en-GB" i="1" kern="0" dirty="0" smtClean="0">
                  <a:solidFill>
                    <a:srgbClr val="595959"/>
                  </a:solidFill>
                  <a:latin typeface="Calibri"/>
                  <a:ea typeface="Times New Roman"/>
                </a:rPr>
                <a:t> each quantity value property is specified with type “Measure” (from ISO 19103 Basic-types) or subclass thereof, and</a:t>
              </a:r>
            </a:p>
          </p:txBody>
        </p:sp>
        <p:sp>
          <p:nvSpPr>
            <p:cNvPr id="40" name="Oval 39"/>
            <p:cNvSpPr>
              <a:spLocks noChangeArrowheads="1"/>
            </p:cNvSpPr>
            <p:nvPr/>
          </p:nvSpPr>
          <p:spPr bwMode="auto">
            <a:xfrm>
              <a:off x="6210301" y="4229100"/>
              <a:ext cx="693522" cy="484808"/>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grpSp>
      <p:grpSp>
        <p:nvGrpSpPr>
          <p:cNvPr id="43" name="Group 42"/>
          <p:cNvGrpSpPr/>
          <p:nvPr/>
        </p:nvGrpSpPr>
        <p:grpSpPr>
          <a:xfrm>
            <a:off x="242889" y="4822206"/>
            <a:ext cx="7346734" cy="1679470"/>
            <a:chOff x="242889" y="4822206"/>
            <a:chExt cx="7346734" cy="1679470"/>
          </a:xfrm>
        </p:grpSpPr>
        <p:sp>
          <p:nvSpPr>
            <p:cNvPr id="38" name="Rectangle 37"/>
            <p:cNvSpPr/>
            <p:nvPr/>
          </p:nvSpPr>
          <p:spPr>
            <a:xfrm>
              <a:off x="242889" y="5301347"/>
              <a:ext cx="4633912" cy="1200329"/>
            </a:xfrm>
            <a:prstGeom prst="rect">
              <a:avLst/>
            </a:prstGeom>
          </p:spPr>
          <p:txBody>
            <a:bodyPr wrap="square">
              <a:spAutoFit/>
            </a:bodyPr>
            <a:lstStyle/>
            <a:p>
              <a:pPr fontAlgn="auto">
                <a:spcBef>
                  <a:spcPts val="0"/>
                </a:spcBef>
                <a:spcAft>
                  <a:spcPts val="1200"/>
                </a:spcAft>
                <a:buFont typeface="Arial" pitchFamily="34" charset="0"/>
                <a:buChar char="•"/>
                <a:defRPr/>
              </a:pPr>
              <a:r>
                <a:rPr lang="en-GB" i="1" kern="0" dirty="0" smtClean="0">
                  <a:solidFill>
                    <a:srgbClr val="595959"/>
                  </a:solidFill>
                  <a:latin typeface="Calibri"/>
                  <a:ea typeface="Times New Roman"/>
                </a:rPr>
                <a:t> a </a:t>
              </a:r>
              <a:r>
                <a:rPr lang="en-GB" i="1" kern="0" dirty="0" smtClean="0">
                  <a:solidFill>
                    <a:srgbClr val="595959"/>
                  </a:solidFill>
                  <a:latin typeface="Calibri"/>
                  <a:ea typeface="Times New Roman"/>
                </a:rPr>
                <a:t>«</a:t>
              </a:r>
              <a:r>
                <a:rPr lang="en-GB" i="1" kern="0" dirty="0" err="1" smtClean="0">
                  <a:solidFill>
                    <a:srgbClr val="595959"/>
                  </a:solidFill>
                  <a:latin typeface="Calibri"/>
                  <a:ea typeface="Times New Roman"/>
                </a:rPr>
                <a:t>CodeList</a:t>
              </a:r>
              <a:r>
                <a:rPr lang="en-GB" i="1" kern="0" dirty="0" smtClean="0">
                  <a:solidFill>
                    <a:srgbClr val="595959"/>
                  </a:solidFill>
                  <a:latin typeface="Calibri"/>
                  <a:ea typeface="Times New Roman"/>
                </a:rPr>
                <a:t>» class is defined </a:t>
              </a:r>
              <a:r>
                <a:rPr lang="en-GB" i="1" u="sng" kern="0" dirty="0" smtClean="0">
                  <a:solidFill>
                    <a:srgbClr val="595959"/>
                  </a:solidFill>
                  <a:latin typeface="Calibri"/>
                  <a:ea typeface="Times New Roman"/>
                </a:rPr>
                <a:t>within the Application Schema</a:t>
              </a:r>
              <a:r>
                <a:rPr lang="en-GB" i="1" kern="0" dirty="0" smtClean="0">
                  <a:solidFill>
                    <a:srgbClr val="595959"/>
                  </a:solidFill>
                  <a:latin typeface="Calibri"/>
                  <a:ea typeface="Times New Roman"/>
                </a:rPr>
                <a:t> for each nominal value property that shall be used as the specified type for that property. </a:t>
              </a:r>
            </a:p>
          </p:txBody>
        </p:sp>
        <p:sp>
          <p:nvSpPr>
            <p:cNvPr id="41" name="Oval 40"/>
            <p:cNvSpPr>
              <a:spLocks noChangeArrowheads="1"/>
            </p:cNvSpPr>
            <p:nvPr/>
          </p:nvSpPr>
          <p:spPr bwMode="auto">
            <a:xfrm>
              <a:off x="6275021" y="5449341"/>
              <a:ext cx="1314602" cy="635126"/>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42" name="Oval 41"/>
            <p:cNvSpPr>
              <a:spLocks noChangeArrowheads="1"/>
            </p:cNvSpPr>
            <p:nvPr/>
          </p:nvSpPr>
          <p:spPr bwMode="auto">
            <a:xfrm>
              <a:off x="6373503" y="4822206"/>
              <a:ext cx="1028702" cy="557792"/>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grpSp>
    </p:spTree>
    <p:extLst>
      <p:ext uri="{BB962C8B-B14F-4D97-AF65-F5344CB8AC3E}">
        <p14:creationId xmlns:p14="http://schemas.microsoft.com/office/powerpoint/2010/main" xmlns="" val="200922391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fade">
                                      <p:cBhvr>
                                        <p:cTn id="1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Consistent application of semantics from WMO codes (1):</a:t>
            </a:r>
          </a:p>
          <a:p>
            <a:pPr eaLnBrk="0" hangingPunct="0">
              <a:spcBef>
                <a:spcPct val="20000"/>
              </a:spcBef>
              <a:buClr>
                <a:srgbClr val="092E5C"/>
              </a:buClr>
            </a:pPr>
            <a:r>
              <a:rPr lang="en-GB" sz="2000" i="1" dirty="0" smtClean="0">
                <a:solidFill>
                  <a:srgbClr val="000000"/>
                </a:solidFill>
                <a:latin typeface="Arial" pitchFamily="34" charset="0"/>
                <a:ea typeface="ＭＳ Ｐゴシック" pitchFamily="34" charset="-128"/>
              </a:rPr>
              <a:t>quantity values</a:t>
            </a:r>
            <a:endParaRPr lang="en-GB" sz="2000" i="1" dirty="0">
              <a:solidFill>
                <a:srgbClr val="000000"/>
              </a:solidFill>
              <a:latin typeface="Arial" pitchFamily="34" charset="0"/>
              <a:ea typeface="ＭＳ Ｐゴシック" pitchFamily="34" charset="-128"/>
            </a:endParaRPr>
          </a:p>
        </p:txBody>
      </p:sp>
      <p:grpSp>
        <p:nvGrpSpPr>
          <p:cNvPr id="28" name="Group 27"/>
          <p:cNvGrpSpPr/>
          <p:nvPr/>
        </p:nvGrpSpPr>
        <p:grpSpPr>
          <a:xfrm>
            <a:off x="101600" y="1518143"/>
            <a:ext cx="5537199" cy="4587204"/>
            <a:chOff x="153768" y="3994968"/>
            <a:chExt cx="5537199" cy="4587204"/>
          </a:xfrm>
        </p:grpSpPr>
        <p:grpSp>
          <p:nvGrpSpPr>
            <p:cNvPr id="32" name="Group 57"/>
            <p:cNvGrpSpPr/>
            <p:nvPr/>
          </p:nvGrpSpPr>
          <p:grpSpPr>
            <a:xfrm>
              <a:off x="153768" y="3994968"/>
              <a:ext cx="5537199" cy="4587204"/>
              <a:chOff x="119052" y="5137244"/>
              <a:chExt cx="2675892" cy="4587204"/>
            </a:xfrm>
          </p:grpSpPr>
          <p:pic>
            <p:nvPicPr>
              <p:cNvPr id="38"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6278">
                <a:off x="119714" y="5137244"/>
                <a:ext cx="2533995" cy="4587204"/>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 xmlns:a14="http://schemas.microsoft.com/office/drawing/2010/main">
                    <a:solidFill>
                      <a:schemeClr val="accent1"/>
                    </a:solidFill>
                  </a14:hiddenFill>
                </a:ext>
              </a:extLst>
            </p:spPr>
          </p:pic>
          <p:sp>
            <p:nvSpPr>
              <p:cNvPr id="39" name="TextBox 38"/>
              <p:cNvSpPr txBox="1"/>
              <p:nvPr/>
            </p:nvSpPr>
            <p:spPr bwMode="auto">
              <a:xfrm>
                <a:off x="119052" y="5141819"/>
                <a:ext cx="2675892" cy="4185761"/>
              </a:xfrm>
              <a:prstGeom prst="rect">
                <a:avLst/>
              </a:prstGeom>
              <a:noFill/>
            </p:spPr>
            <p:txBody>
              <a:bodyPr wrap="square">
                <a:spAutoFit/>
              </a:bodyPr>
              <a:lstStyle/>
              <a:p>
                <a:pPr>
                  <a:defRPr/>
                </a:pPr>
                <a:r>
                  <a:rPr lang="en-GB" sz="1400" dirty="0" smtClean="0">
                    <a:solidFill>
                      <a:srgbClr val="002060"/>
                    </a:solidFill>
                  </a:rPr>
                  <a:t>&lt;</a:t>
                </a:r>
                <a:r>
                  <a:rPr lang="en-GB" sz="1400" dirty="0" err="1">
                    <a:solidFill>
                      <a:srgbClr val="002060"/>
                    </a:solidFill>
                  </a:rPr>
                  <a:t>complexType</a:t>
                </a:r>
                <a:r>
                  <a:rPr lang="en-GB" sz="1400" dirty="0">
                    <a:solidFill>
                      <a:srgbClr val="002060"/>
                    </a:solidFill>
                  </a:rPr>
                  <a:t> </a:t>
                </a:r>
                <a:r>
                  <a:rPr lang="en-GB" sz="1400" dirty="0">
                    <a:solidFill>
                      <a:schemeClr val="accent6">
                        <a:lumMod val="75000"/>
                      </a:schemeClr>
                    </a:solidFill>
                  </a:rPr>
                  <a:t>name</a:t>
                </a:r>
                <a:r>
                  <a:rPr lang="en-GB" sz="1400" dirty="0" smtClean="0">
                    <a:solidFill>
                      <a:schemeClr val="accent6">
                        <a:lumMod val="75000"/>
                      </a:schemeClr>
                    </a:solidFill>
                  </a:rPr>
                  <a:t>=</a:t>
                </a:r>
                <a:r>
                  <a:rPr lang="en-GB" sz="1400" dirty="0" smtClean="0">
                    <a:solidFill>
                      <a:srgbClr val="542A00"/>
                    </a:solidFill>
                  </a:rPr>
                  <a:t>“</a:t>
                </a:r>
                <a:r>
                  <a:rPr lang="en-GB" sz="1400" dirty="0" err="1" smtClean="0">
                    <a:solidFill>
                      <a:srgbClr val="542A00"/>
                    </a:solidFill>
                  </a:rPr>
                  <a:t>WeatherObservationRecordType</a:t>
                </a:r>
                <a:r>
                  <a:rPr lang="en-GB" sz="1400" dirty="0" smtClean="0">
                    <a:solidFill>
                      <a:srgbClr val="542A00"/>
                    </a:solidFill>
                  </a:rPr>
                  <a:t>"</a:t>
                </a:r>
                <a:r>
                  <a:rPr lang="en-GB" sz="1400" dirty="0" smtClean="0">
                    <a:solidFill>
                      <a:srgbClr val="002060"/>
                    </a:solidFill>
                  </a:rPr>
                  <a:t>&gt;</a:t>
                </a:r>
                <a:endParaRPr lang="fr-FR" sz="1400" dirty="0">
                  <a:solidFill>
                    <a:srgbClr val="002060"/>
                  </a:solidFill>
                </a:endParaRPr>
              </a:p>
              <a:p>
                <a:pPr>
                  <a:defRPr/>
                </a:pPr>
                <a:r>
                  <a:rPr lang="fr-FR" sz="1400" dirty="0" smtClean="0">
                    <a:solidFill>
                      <a:srgbClr val="002060"/>
                    </a:solidFill>
                  </a:rPr>
                  <a:t>   </a:t>
                </a:r>
                <a:r>
                  <a:rPr lang="fr-FR" sz="1400" dirty="0">
                    <a:solidFill>
                      <a:srgbClr val="002060"/>
                    </a:solidFill>
                  </a:rPr>
                  <a:t>&lt;</a:t>
                </a:r>
                <a:r>
                  <a:rPr lang="fr-FR" sz="1400" dirty="0" err="1">
                    <a:solidFill>
                      <a:srgbClr val="002060"/>
                    </a:solidFill>
                  </a:rPr>
                  <a:t>complexContent</a:t>
                </a:r>
                <a:r>
                  <a:rPr lang="fr-FR" sz="1400" dirty="0">
                    <a:solidFill>
                      <a:srgbClr val="002060"/>
                    </a:solidFill>
                  </a:rPr>
                  <a:t>&gt;</a:t>
                </a:r>
              </a:p>
              <a:p>
                <a:pPr>
                  <a:defRPr/>
                </a:pPr>
                <a:r>
                  <a:rPr lang="fr-FR" sz="1400" dirty="0" smtClean="0">
                    <a:solidFill>
                      <a:srgbClr val="002060"/>
                    </a:solidFill>
                  </a:rPr>
                  <a:t>      </a:t>
                </a:r>
                <a:r>
                  <a:rPr lang="fr-FR" sz="1400" dirty="0">
                    <a:solidFill>
                      <a:srgbClr val="002060"/>
                    </a:solidFill>
                  </a:rPr>
                  <a:t>&lt;extension base="</a:t>
                </a:r>
                <a:r>
                  <a:rPr lang="fr-FR" sz="1400" dirty="0" err="1">
                    <a:solidFill>
                      <a:srgbClr val="002060"/>
                    </a:solidFill>
                  </a:rPr>
                  <a:t>gml:AbstractGMLType</a:t>
                </a:r>
                <a:r>
                  <a:rPr lang="fr-FR" sz="1400" dirty="0">
                    <a:solidFill>
                      <a:srgbClr val="002060"/>
                    </a:solidFill>
                  </a:rPr>
                  <a:t>"&gt;</a:t>
                </a:r>
              </a:p>
              <a:p>
                <a:pPr>
                  <a:defRPr/>
                </a:pPr>
                <a:r>
                  <a:rPr lang="fr-FR" sz="1400" dirty="0" smtClean="0">
                    <a:solidFill>
                      <a:srgbClr val="002060"/>
                    </a:solidFill>
                  </a:rPr>
                  <a:t>         </a:t>
                </a:r>
                <a:r>
                  <a:rPr lang="fr-FR" sz="1400" dirty="0">
                    <a:solidFill>
                      <a:srgbClr val="002060"/>
                    </a:solidFill>
                  </a:rPr>
                  <a:t>&lt;</a:t>
                </a:r>
                <a:r>
                  <a:rPr lang="fr-FR" sz="1400" dirty="0" err="1">
                    <a:solidFill>
                      <a:srgbClr val="002060"/>
                    </a:solidFill>
                  </a:rPr>
                  <a:t>sequence</a:t>
                </a:r>
                <a:r>
                  <a:rPr lang="fr-FR" sz="1400" dirty="0" smtClean="0">
                    <a:solidFill>
                      <a:srgbClr val="002060"/>
                    </a:solidFill>
                  </a:rPr>
                  <a:t>&gt;</a:t>
                </a:r>
              </a:p>
              <a:p>
                <a:pPr>
                  <a:defRPr/>
                </a:pPr>
                <a:r>
                  <a:rPr lang="fr-FR" sz="1400" dirty="0" smtClean="0">
                    <a:solidFill>
                      <a:srgbClr val="002060"/>
                    </a:solidFill>
                  </a:rPr>
                  <a:t>             </a:t>
                </a:r>
                <a:r>
                  <a:rPr lang="fr-FR" sz="1400" kern="0" dirty="0" smtClean="0">
                    <a:solidFill>
                      <a:srgbClr val="002060"/>
                    </a:solidFill>
                  </a:rPr>
                  <a:t>… </a:t>
                </a:r>
                <a:endParaRPr lang="fr-FR" sz="1400" dirty="0" smtClean="0">
                  <a:solidFill>
                    <a:srgbClr val="002060"/>
                  </a:solidFill>
                </a:endParaRPr>
              </a:p>
              <a:p>
                <a:pPr>
                  <a:defRPr/>
                </a:pPr>
                <a:r>
                  <a:rPr lang="fr-FR" sz="1400" dirty="0">
                    <a:solidFill>
                      <a:srgbClr val="002060"/>
                    </a:solidFill>
                  </a:rPr>
                  <a:t> </a:t>
                </a:r>
                <a:r>
                  <a:rPr lang="fr-FR" sz="1400" dirty="0" smtClean="0">
                    <a:solidFill>
                      <a:srgbClr val="002060"/>
                    </a:solidFill>
                  </a:rPr>
                  <a:t>           </a:t>
                </a:r>
                <a:r>
                  <a:rPr lang="en-GB" sz="1400" dirty="0">
                    <a:solidFill>
                      <a:srgbClr val="002060"/>
                    </a:solidFill>
                  </a:rPr>
                  <a:t>&lt;element </a:t>
                </a:r>
                <a:r>
                  <a:rPr lang="en-GB" sz="1400" dirty="0">
                    <a:solidFill>
                      <a:schemeClr val="accent6">
                        <a:lumMod val="75000"/>
                      </a:schemeClr>
                    </a:solidFill>
                  </a:rPr>
                  <a:t>name</a:t>
                </a:r>
                <a:r>
                  <a:rPr lang="en-GB" sz="1400" dirty="0" smtClean="0">
                    <a:solidFill>
                      <a:schemeClr val="accent6">
                        <a:lumMod val="75000"/>
                      </a:schemeClr>
                    </a:solidFill>
                  </a:rPr>
                  <a:t>=</a:t>
                </a:r>
                <a:r>
                  <a:rPr lang="en-GB" sz="1400" dirty="0" smtClean="0">
                    <a:solidFill>
                      <a:srgbClr val="542A00"/>
                    </a:solidFill>
                  </a:rPr>
                  <a:t>“</a:t>
                </a:r>
                <a:r>
                  <a:rPr lang="en-GB" sz="1400" dirty="0" err="1" smtClean="0">
                    <a:solidFill>
                      <a:srgbClr val="542A00"/>
                    </a:solidFill>
                  </a:rPr>
                  <a:t>windSpeed</a:t>
                </a:r>
                <a:r>
                  <a:rPr lang="en-GB" sz="1400" dirty="0" smtClean="0">
                    <a:solidFill>
                      <a:srgbClr val="542A00"/>
                    </a:solidFill>
                  </a:rPr>
                  <a:t>" </a:t>
                </a:r>
                <a:r>
                  <a:rPr lang="en-GB" sz="1400" dirty="0">
                    <a:solidFill>
                      <a:schemeClr val="accent6">
                        <a:lumMod val="75000"/>
                      </a:schemeClr>
                    </a:solidFill>
                  </a:rPr>
                  <a:t>type</a:t>
                </a:r>
                <a:r>
                  <a:rPr lang="en-GB" sz="1400" dirty="0" smtClean="0">
                    <a:solidFill>
                      <a:schemeClr val="accent6">
                        <a:lumMod val="75000"/>
                      </a:schemeClr>
                    </a:solidFill>
                  </a:rPr>
                  <a:t>=</a:t>
                </a:r>
                <a:r>
                  <a:rPr lang="en-GB" sz="1400" dirty="0" smtClean="0">
                    <a:solidFill>
                      <a:srgbClr val="542A00"/>
                    </a:solidFill>
                  </a:rPr>
                  <a:t>“</a:t>
                </a:r>
                <a:r>
                  <a:rPr lang="en-GB" sz="1400" dirty="0" err="1" smtClean="0">
                    <a:solidFill>
                      <a:srgbClr val="542A00"/>
                    </a:solidFill>
                  </a:rPr>
                  <a:t>gml:MeasureType</a:t>
                </a:r>
                <a:r>
                  <a:rPr lang="en-GB" sz="1400" dirty="0" smtClean="0">
                    <a:solidFill>
                      <a:srgbClr val="542A00"/>
                    </a:solidFill>
                  </a:rPr>
                  <a:t>“</a:t>
                </a:r>
                <a:r>
                  <a:rPr lang="en-GB" sz="1400" dirty="0" smtClean="0">
                    <a:solidFill>
                      <a:srgbClr val="002060"/>
                    </a:solidFill>
                  </a:rPr>
                  <a:t>&gt;</a:t>
                </a:r>
              </a:p>
              <a:p>
                <a:pPr>
                  <a:defRPr/>
                </a:pPr>
                <a:r>
                  <a:rPr lang="en-GB" sz="1400" dirty="0" smtClean="0">
                    <a:solidFill>
                      <a:srgbClr val="002060"/>
                    </a:solidFill>
                  </a:rPr>
                  <a:t>               &lt;annotation&gt;</a:t>
                </a:r>
              </a:p>
              <a:p>
                <a:pPr>
                  <a:defRPr/>
                </a:pPr>
                <a:r>
                  <a:rPr lang="en-GB" sz="1400" dirty="0" smtClean="0">
                    <a:solidFill>
                      <a:srgbClr val="002060"/>
                    </a:solidFill>
                  </a:rPr>
                  <a:t>                  &lt;</a:t>
                </a:r>
                <a:r>
                  <a:rPr lang="en-GB" sz="1400" dirty="0" err="1" smtClean="0">
                    <a:solidFill>
                      <a:srgbClr val="002060"/>
                    </a:solidFill>
                  </a:rPr>
                  <a:t>appinfo</a:t>
                </a:r>
                <a:r>
                  <a:rPr lang="en-GB" sz="1400" dirty="0" smtClean="0">
                    <a:solidFill>
                      <a:srgbClr val="002060"/>
                    </a:solidFill>
                  </a:rPr>
                  <a:t>&gt;</a:t>
                </a:r>
                <a:endParaRPr lang="en-GB" sz="1400" dirty="0" smtClean="0">
                  <a:solidFill>
                    <a:srgbClr val="002060"/>
                  </a:solidFill>
                </a:endParaRPr>
              </a:p>
              <a:p>
                <a:pPr>
                  <a:defRPr/>
                </a:pPr>
                <a:r>
                  <a:rPr lang="en-GB" sz="1400" b="1" dirty="0" smtClean="0">
                    <a:solidFill>
                      <a:srgbClr val="002060"/>
                    </a:solidFill>
                  </a:rPr>
                  <a:t>   </a:t>
                </a:r>
                <a:r>
                  <a:rPr lang="en-GB" sz="1400" b="1" dirty="0" smtClean="0">
                    <a:solidFill>
                      <a:srgbClr val="002060"/>
                    </a:solidFill>
                  </a:rPr>
                  <a:t>                  &lt;quantity&gt; </a:t>
                </a:r>
              </a:p>
              <a:p>
                <a:pPr>
                  <a:defRPr/>
                </a:pPr>
                <a:r>
                  <a:rPr lang="en-GB" sz="1400" b="1" dirty="0" smtClean="0"/>
                  <a:t>                        http://codes.wmo.int/grib2/codeflag/4.2/0.2.1 </a:t>
                </a:r>
              </a:p>
              <a:p>
                <a:pPr>
                  <a:defRPr/>
                </a:pPr>
                <a:r>
                  <a:rPr lang="en-GB" sz="1400" b="1" dirty="0" smtClean="0">
                    <a:solidFill>
                      <a:srgbClr val="002060"/>
                    </a:solidFill>
                  </a:rPr>
                  <a:t> </a:t>
                </a:r>
                <a:r>
                  <a:rPr lang="en-GB" sz="1400" b="1" dirty="0" smtClean="0">
                    <a:solidFill>
                      <a:srgbClr val="002060"/>
                    </a:solidFill>
                  </a:rPr>
                  <a:t>                    &lt;/quantity&gt;</a:t>
                </a:r>
              </a:p>
              <a:p>
                <a:pPr>
                  <a:defRPr/>
                </a:pPr>
                <a:r>
                  <a:rPr lang="en-GB" sz="1400" dirty="0" smtClean="0">
                    <a:solidFill>
                      <a:srgbClr val="002060"/>
                    </a:solidFill>
                  </a:rPr>
                  <a:t>                  &lt;/</a:t>
                </a:r>
                <a:r>
                  <a:rPr lang="en-GB" sz="1400" dirty="0" err="1" smtClean="0">
                    <a:solidFill>
                      <a:srgbClr val="002060"/>
                    </a:solidFill>
                  </a:rPr>
                  <a:t>appinfo</a:t>
                </a:r>
                <a:r>
                  <a:rPr lang="en-GB" sz="1400" dirty="0" smtClean="0">
                    <a:solidFill>
                      <a:srgbClr val="002060"/>
                    </a:solidFill>
                  </a:rPr>
                  <a:t>&gt;</a:t>
                </a:r>
                <a:endParaRPr lang="en-GB" sz="1400" dirty="0" smtClean="0">
                  <a:solidFill>
                    <a:srgbClr val="002060"/>
                  </a:solidFill>
                </a:endParaRPr>
              </a:p>
              <a:p>
                <a:pPr>
                  <a:defRPr/>
                </a:pPr>
                <a:r>
                  <a:rPr lang="en-GB" sz="1400" dirty="0" smtClean="0">
                    <a:solidFill>
                      <a:srgbClr val="002060"/>
                    </a:solidFill>
                  </a:rPr>
                  <a:t>         </a:t>
                </a:r>
                <a:r>
                  <a:rPr lang="en-GB" sz="1400" dirty="0" smtClean="0">
                    <a:solidFill>
                      <a:srgbClr val="002060"/>
                    </a:solidFill>
                  </a:rPr>
                  <a:t>      &lt;/</a:t>
                </a:r>
                <a:r>
                  <a:rPr lang="en-GB" sz="1400" dirty="0" smtClean="0">
                    <a:solidFill>
                      <a:srgbClr val="002060"/>
                    </a:solidFill>
                  </a:rPr>
                  <a:t>annotation&gt;</a:t>
                </a:r>
                <a:endParaRPr lang="en-GB" sz="1400" dirty="0" smtClean="0">
                  <a:solidFill>
                    <a:srgbClr val="002060"/>
                  </a:solidFill>
                </a:endParaRPr>
              </a:p>
              <a:p>
                <a:pPr>
                  <a:defRPr/>
                </a:pPr>
                <a:r>
                  <a:rPr lang="fr-FR" sz="1400" dirty="0" smtClean="0">
                    <a:solidFill>
                      <a:srgbClr val="002060"/>
                    </a:solidFill>
                  </a:rPr>
                  <a:t>            </a:t>
                </a:r>
                <a:r>
                  <a:rPr lang="en-GB" sz="1400" dirty="0" smtClean="0">
                    <a:solidFill>
                      <a:srgbClr val="002060"/>
                    </a:solidFill>
                  </a:rPr>
                  <a:t>&lt;/element</a:t>
                </a:r>
                <a:r>
                  <a:rPr lang="en-GB" sz="1400" dirty="0" smtClean="0">
                    <a:solidFill>
                      <a:srgbClr val="002060"/>
                    </a:solidFill>
                  </a:rPr>
                  <a:t>&gt;</a:t>
                </a:r>
                <a:endParaRPr lang="fr-FR" sz="1400" dirty="0" smtClean="0">
                  <a:solidFill>
                    <a:srgbClr val="002060"/>
                  </a:solidFill>
                </a:endParaRPr>
              </a:p>
              <a:p>
                <a:pPr>
                  <a:defRPr/>
                </a:pPr>
                <a:r>
                  <a:rPr lang="fr-FR" sz="1400" dirty="0">
                    <a:solidFill>
                      <a:srgbClr val="002060"/>
                    </a:solidFill>
                  </a:rPr>
                  <a:t> </a:t>
                </a:r>
                <a:r>
                  <a:rPr lang="fr-FR" sz="1400" dirty="0" smtClean="0">
                    <a:solidFill>
                      <a:srgbClr val="002060"/>
                    </a:solidFill>
                  </a:rPr>
                  <a:t>            </a:t>
                </a:r>
                <a:r>
                  <a:rPr lang="fr-FR" sz="1400" kern="0" dirty="0" smtClean="0">
                    <a:solidFill>
                      <a:srgbClr val="002060"/>
                    </a:solidFill>
                  </a:rPr>
                  <a:t>… </a:t>
                </a:r>
              </a:p>
              <a:p>
                <a:pPr>
                  <a:defRPr/>
                </a:pPr>
                <a:r>
                  <a:rPr lang="fr-FR" sz="1400" kern="0" dirty="0">
                    <a:solidFill>
                      <a:srgbClr val="002060"/>
                    </a:solidFill>
                  </a:rPr>
                  <a:t> </a:t>
                </a:r>
                <a:r>
                  <a:rPr lang="fr-FR" sz="1400" kern="0" dirty="0" smtClean="0">
                    <a:solidFill>
                      <a:srgbClr val="002060"/>
                    </a:solidFill>
                  </a:rPr>
                  <a:t>        </a:t>
                </a:r>
                <a:r>
                  <a:rPr lang="en-GB" sz="1400" kern="0" dirty="0" smtClean="0">
                    <a:solidFill>
                      <a:srgbClr val="002060"/>
                    </a:solidFill>
                  </a:rPr>
                  <a:t>&lt;/</a:t>
                </a:r>
                <a:r>
                  <a:rPr lang="en-GB" sz="1400" kern="0" dirty="0">
                    <a:solidFill>
                      <a:srgbClr val="002060"/>
                    </a:solidFill>
                  </a:rPr>
                  <a:t>sequence</a:t>
                </a:r>
                <a:r>
                  <a:rPr lang="en-GB" sz="1400" kern="0" dirty="0" smtClean="0">
                    <a:solidFill>
                      <a:srgbClr val="002060"/>
                    </a:solidFill>
                  </a:rPr>
                  <a:t>&gt;</a:t>
                </a:r>
              </a:p>
              <a:p>
                <a:pPr>
                  <a:defRPr/>
                </a:pPr>
                <a:r>
                  <a:rPr lang="en-GB" sz="1400" kern="0" dirty="0" smtClean="0">
                    <a:solidFill>
                      <a:srgbClr val="002060"/>
                    </a:solidFill>
                  </a:rPr>
                  <a:t>      </a:t>
                </a:r>
                <a:r>
                  <a:rPr lang="en-GB" sz="1400" kern="0" dirty="0">
                    <a:solidFill>
                      <a:srgbClr val="002060"/>
                    </a:solidFill>
                  </a:rPr>
                  <a:t>&lt;/extension&gt;</a:t>
                </a:r>
              </a:p>
              <a:p>
                <a:pPr>
                  <a:defRPr/>
                </a:pPr>
                <a:r>
                  <a:rPr lang="en-GB" sz="1400" kern="0" dirty="0" smtClean="0">
                    <a:solidFill>
                      <a:srgbClr val="002060"/>
                    </a:solidFill>
                  </a:rPr>
                  <a:t>   </a:t>
                </a:r>
                <a:r>
                  <a:rPr lang="en-GB" sz="1400" kern="0" dirty="0">
                    <a:solidFill>
                      <a:srgbClr val="002060"/>
                    </a:solidFill>
                  </a:rPr>
                  <a:t>&lt;/</a:t>
                </a:r>
                <a:r>
                  <a:rPr lang="en-GB" sz="1400" kern="0" dirty="0" err="1">
                    <a:solidFill>
                      <a:srgbClr val="002060"/>
                    </a:solidFill>
                  </a:rPr>
                  <a:t>complexContent</a:t>
                </a:r>
                <a:r>
                  <a:rPr lang="en-GB" sz="1400" kern="0" dirty="0">
                    <a:solidFill>
                      <a:srgbClr val="002060"/>
                    </a:solidFill>
                  </a:rPr>
                  <a:t>&gt;</a:t>
                </a:r>
              </a:p>
              <a:p>
                <a:pPr>
                  <a:defRPr/>
                </a:pPr>
                <a:r>
                  <a:rPr lang="en-GB" sz="1400" kern="0" dirty="0" smtClean="0">
                    <a:solidFill>
                      <a:srgbClr val="002060"/>
                    </a:solidFill>
                  </a:rPr>
                  <a:t>&lt;/</a:t>
                </a:r>
                <a:r>
                  <a:rPr lang="en-GB" sz="1400" kern="0" dirty="0" err="1">
                    <a:solidFill>
                      <a:srgbClr val="002060"/>
                    </a:solidFill>
                  </a:rPr>
                  <a:t>complexType</a:t>
                </a:r>
                <a:r>
                  <a:rPr lang="en-GB" sz="1400" kern="0" dirty="0">
                    <a:solidFill>
                      <a:srgbClr val="002060"/>
                    </a:solidFill>
                  </a:rPr>
                  <a:t>&gt;</a:t>
                </a:r>
                <a:endParaRPr lang="en-GB" sz="1400" kern="0" dirty="0" smtClean="0">
                  <a:solidFill>
                    <a:srgbClr val="002060"/>
                  </a:solidFill>
                </a:endParaRPr>
              </a:p>
            </p:txBody>
          </p:sp>
        </p:grpSp>
        <p:pic>
          <p:nvPicPr>
            <p:cNvPr id="33" name="Picture 2" descr="http://findicons.com/files/icons/1915/xml_docs/128/xsd.p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676162" y="4064145"/>
              <a:ext cx="680907" cy="6811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45" name="Group 27"/>
          <p:cNvGrpSpPr/>
          <p:nvPr/>
        </p:nvGrpSpPr>
        <p:grpSpPr>
          <a:xfrm>
            <a:off x="5112937" y="3256347"/>
            <a:ext cx="3614204" cy="3486685"/>
            <a:chOff x="13559" y="4148772"/>
            <a:chExt cx="4165278" cy="3486685"/>
          </a:xfrm>
        </p:grpSpPr>
        <p:sp>
          <p:nvSpPr>
            <p:cNvPr id="46" name="Rectangle 45"/>
            <p:cNvSpPr/>
            <p:nvPr/>
          </p:nvSpPr>
          <p:spPr bwMode="auto">
            <a:xfrm>
              <a:off x="13559" y="4325996"/>
              <a:ext cx="4165278" cy="3309461"/>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47" name="Rectangle 46"/>
            <p:cNvSpPr/>
            <p:nvPr/>
          </p:nvSpPr>
          <p:spPr bwMode="auto">
            <a:xfrm>
              <a:off x="16599" y="4148772"/>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err="1" smtClean="0">
                  <a:solidFill>
                    <a:sysClr val="windowText" lastClr="000000"/>
                  </a:solidFill>
                </a:rPr>
                <a:t>DataPoint</a:t>
              </a:r>
              <a:endParaRPr lang="en-GB" sz="1000" kern="0" dirty="0">
                <a:solidFill>
                  <a:sysClr val="windowText" lastClr="000000"/>
                </a:solidFill>
              </a:endParaRPr>
            </a:p>
          </p:txBody>
        </p:sp>
      </p:grpSp>
      <p:grpSp>
        <p:nvGrpSpPr>
          <p:cNvPr id="53" name="Group 25"/>
          <p:cNvGrpSpPr/>
          <p:nvPr/>
        </p:nvGrpSpPr>
        <p:grpSpPr>
          <a:xfrm>
            <a:off x="5533357" y="3613328"/>
            <a:ext cx="2770384" cy="1736251"/>
            <a:chOff x="5470451" y="4355791"/>
            <a:chExt cx="2426639" cy="1736251"/>
          </a:xfrm>
        </p:grpSpPr>
        <p:sp>
          <p:nvSpPr>
            <p:cNvPr id="54" name="Rectangle 53"/>
            <p:cNvSpPr/>
            <p:nvPr/>
          </p:nvSpPr>
          <p:spPr bwMode="auto">
            <a:xfrm>
              <a:off x="5470451" y="4355791"/>
              <a:ext cx="2426639" cy="1736251"/>
            </a:xfrm>
            <a:prstGeom prst="rect">
              <a:avLst/>
            </a:prstGeom>
            <a:gradFill>
              <a:gsLst>
                <a:gs pos="0">
                  <a:srgbClr val="CCFFCC"/>
                </a:gs>
                <a:gs pos="100000">
                  <a:srgbClr val="99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endParaRPr lang="en-GB" sz="600" kern="0" dirty="0" smtClean="0">
                <a:solidFill>
                  <a:sysClr val="windowText" lastClr="000000"/>
                </a:solidFill>
              </a:endParaRPr>
            </a:p>
            <a:p>
              <a:pPr algn="ctr"/>
              <a:r>
                <a:rPr lang="en-GB" sz="1000" kern="0" dirty="0" err="1" smtClean="0">
                  <a:solidFill>
                    <a:sysClr val="windowText" lastClr="000000"/>
                  </a:solidFill>
                </a:rPr>
                <a:t>WeatherObservationRecord</a:t>
              </a:r>
              <a:endParaRPr lang="en-GB" sz="1000" kern="0" dirty="0">
                <a:solidFill>
                  <a:sysClr val="windowText" lastClr="000000"/>
                </a:solidFill>
              </a:endParaRPr>
            </a:p>
          </p:txBody>
        </p:sp>
        <p:sp>
          <p:nvSpPr>
            <p:cNvPr id="55" name="Rectangle 54"/>
            <p:cNvSpPr/>
            <p:nvPr/>
          </p:nvSpPr>
          <p:spPr bwMode="auto">
            <a:xfrm>
              <a:off x="5470452" y="4808400"/>
              <a:ext cx="2426637" cy="1283642"/>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a:t>
              </a:r>
              <a:r>
                <a:rPr lang="en-GB" sz="1000" kern="0" dirty="0" err="1" smtClean="0">
                  <a:solidFill>
                    <a:schemeClr val="accent2"/>
                  </a:solidFill>
                </a:rPr>
                <a:t>airTemperature</a:t>
              </a:r>
              <a:r>
                <a:rPr lang="en-GB" sz="1000" kern="0" dirty="0" smtClean="0">
                  <a:solidFill>
                    <a:schemeClr val="accent2"/>
                  </a:solidFill>
                </a:rPr>
                <a:t> : Measure </a:t>
              </a:r>
            </a:p>
            <a:p>
              <a:pPr>
                <a:defRPr/>
              </a:pPr>
              <a:r>
                <a:rPr lang="en-GB" sz="1000" kern="0" dirty="0" smtClean="0">
                  <a:solidFill>
                    <a:schemeClr val="accent2"/>
                  </a:solidFill>
                </a:rPr>
                <a:t>+</a:t>
              </a:r>
              <a:r>
                <a:rPr lang="en-GB" sz="1000" kern="0" dirty="0" smtClean="0">
                  <a:solidFill>
                    <a:schemeClr val="accent2"/>
                  </a:solidFill>
                </a:rPr>
                <a:t>pressure : Measure</a:t>
              </a:r>
            </a:p>
            <a:p>
              <a:pPr>
                <a:defRPr/>
              </a:pPr>
              <a:r>
                <a:rPr lang="en-GB" sz="1000" kern="0" dirty="0" smtClean="0">
                  <a:solidFill>
                    <a:schemeClr val="accent2"/>
                  </a:solidFill>
                </a:rPr>
                <a:t>+</a:t>
              </a:r>
              <a:r>
                <a:rPr lang="en-GB" sz="1000" kern="0" dirty="0" err="1" smtClean="0">
                  <a:solidFill>
                    <a:schemeClr val="accent2"/>
                  </a:solidFill>
                </a:rPr>
                <a:t>windSpeed</a:t>
              </a:r>
              <a:r>
                <a:rPr lang="en-GB" sz="1000" kern="0" dirty="0" smtClean="0">
                  <a:solidFill>
                    <a:schemeClr val="accent2"/>
                  </a:solidFill>
                </a:rPr>
                <a:t> : Measure</a:t>
              </a:r>
            </a:p>
            <a:p>
              <a:pPr>
                <a:defRPr/>
              </a:pPr>
              <a:r>
                <a:rPr lang="en-GB" sz="1000" kern="0" dirty="0" smtClean="0">
                  <a:solidFill>
                    <a:schemeClr val="accent2"/>
                  </a:solidFill>
                </a:rPr>
                <a:t>+</a:t>
              </a:r>
              <a:r>
                <a:rPr lang="en-GB" sz="1000" kern="0" dirty="0" err="1" smtClean="0">
                  <a:solidFill>
                    <a:schemeClr val="accent2"/>
                  </a:solidFill>
                </a:rPr>
                <a:t>gustSpeed</a:t>
              </a:r>
              <a:r>
                <a:rPr lang="en-GB" sz="1000" kern="0" dirty="0" smtClean="0">
                  <a:solidFill>
                    <a:schemeClr val="accent2"/>
                  </a:solidFill>
                </a:rPr>
                <a:t> : Measure</a:t>
              </a:r>
            </a:p>
            <a:p>
              <a:pPr>
                <a:defRPr/>
              </a:pPr>
              <a:r>
                <a:rPr lang="en-GB" sz="1000" kern="0" dirty="0" smtClean="0">
                  <a:solidFill>
                    <a:schemeClr val="accent2"/>
                  </a:solidFill>
                </a:rPr>
                <a:t>+</a:t>
              </a:r>
              <a:r>
                <a:rPr lang="en-GB" sz="1000" kern="0" dirty="0" err="1" smtClean="0">
                  <a:solidFill>
                    <a:schemeClr val="accent2"/>
                  </a:solidFill>
                </a:rPr>
                <a:t>windDirection</a:t>
              </a:r>
              <a:r>
                <a:rPr lang="en-GB" sz="1000" kern="0" dirty="0" smtClean="0">
                  <a:solidFill>
                    <a:schemeClr val="accent2"/>
                  </a:solidFill>
                </a:rPr>
                <a:t> : Measure</a:t>
              </a:r>
            </a:p>
            <a:p>
              <a:pPr>
                <a:defRPr/>
              </a:pPr>
              <a:r>
                <a:rPr lang="en-GB" sz="1000" kern="0" dirty="0" smtClean="0">
                  <a:solidFill>
                    <a:schemeClr val="accent2"/>
                  </a:solidFill>
                </a:rPr>
                <a:t>+visibility : Measure</a:t>
              </a:r>
            </a:p>
            <a:p>
              <a:pPr>
                <a:defRPr/>
              </a:pPr>
              <a:r>
                <a:rPr lang="en-GB" sz="1000" kern="0" dirty="0" smtClean="0">
                  <a:solidFill>
                    <a:schemeClr val="accent2"/>
                  </a:solidFill>
                </a:rPr>
                <a:t>+</a:t>
              </a:r>
              <a:r>
                <a:rPr lang="en-GB" sz="1000" kern="0" dirty="0" err="1" smtClean="0">
                  <a:solidFill>
                    <a:schemeClr val="accent2"/>
                  </a:solidFill>
                </a:rPr>
                <a:t>weatherType</a:t>
              </a:r>
              <a:r>
                <a:rPr lang="en-GB" sz="1000" kern="0" dirty="0" smtClean="0">
                  <a:solidFill>
                    <a:schemeClr val="accent2"/>
                  </a:solidFill>
                </a:rPr>
                <a:t> : </a:t>
              </a:r>
              <a:r>
                <a:rPr lang="en-GB" sz="1000" kern="0" dirty="0" err="1" smtClean="0">
                  <a:solidFill>
                    <a:schemeClr val="accent2"/>
                  </a:solidFill>
                </a:rPr>
                <a:t>PresentWeather</a:t>
              </a:r>
              <a:endParaRPr lang="en-GB" sz="1000" kern="0" dirty="0" smtClean="0">
                <a:solidFill>
                  <a:schemeClr val="accent2"/>
                </a:solidFill>
              </a:endParaRPr>
            </a:p>
            <a:p>
              <a:pPr>
                <a:defRPr/>
              </a:pPr>
              <a:endParaRPr lang="en-GB" sz="1000" kern="0" dirty="0">
                <a:solidFill>
                  <a:sysClr val="windowText" lastClr="000000"/>
                </a:solidFill>
              </a:endParaRPr>
            </a:p>
          </p:txBody>
        </p:sp>
      </p:grpSp>
      <p:grpSp>
        <p:nvGrpSpPr>
          <p:cNvPr id="58" name="Group 13"/>
          <p:cNvGrpSpPr/>
          <p:nvPr/>
        </p:nvGrpSpPr>
        <p:grpSpPr>
          <a:xfrm>
            <a:off x="5478002" y="5543340"/>
            <a:ext cx="2901040" cy="641560"/>
            <a:chOff x="3699038" y="2224419"/>
            <a:chExt cx="1568997" cy="641560"/>
          </a:xfrm>
        </p:grpSpPr>
        <p:sp>
          <p:nvSpPr>
            <p:cNvPr id="59" name="Rectangle 58"/>
            <p:cNvSpPr/>
            <p:nvPr/>
          </p:nvSpPr>
          <p:spPr bwMode="auto">
            <a:xfrm>
              <a:off x="3699038" y="2224419"/>
              <a:ext cx="1568997" cy="64156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CodeList</a:t>
              </a:r>
              <a:r>
                <a:rPr lang="en-GB" sz="1000" kern="0" dirty="0" smtClean="0">
                  <a:solidFill>
                    <a:sysClr val="windowText" lastClr="000000"/>
                  </a:solidFill>
                </a:rPr>
                <a:t>»</a:t>
              </a:r>
            </a:p>
            <a:p>
              <a:pPr algn="ctr">
                <a:defRPr/>
              </a:pPr>
              <a:r>
                <a:rPr lang="en-GB" sz="1000" kern="0" dirty="0" err="1" smtClean="0">
                  <a:solidFill>
                    <a:sysClr val="windowText" lastClr="000000"/>
                  </a:solidFill>
                </a:rPr>
                <a:t>PresentWeather</a:t>
              </a:r>
              <a:endParaRPr lang="en-GB" sz="1000" kern="0" dirty="0" smtClean="0">
                <a:solidFill>
                  <a:sysClr val="windowText" lastClr="000000"/>
                </a:solidFill>
              </a:endParaRPr>
            </a:p>
            <a:p>
              <a:pPr algn="ctr">
                <a:defRPr/>
              </a:pPr>
              <a:endParaRPr lang="en-GB" sz="1000" kern="0" dirty="0">
                <a:solidFill>
                  <a:sysClr val="windowText" lastClr="000000"/>
                </a:solidFill>
              </a:endParaRPr>
            </a:p>
          </p:txBody>
        </p:sp>
        <p:sp>
          <p:nvSpPr>
            <p:cNvPr id="60" name="Rectangle 59"/>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61" name="Rectangle 60"/>
          <p:cNvSpPr/>
          <p:nvPr/>
        </p:nvSpPr>
        <p:spPr bwMode="auto">
          <a:xfrm>
            <a:off x="7212567" y="4148726"/>
            <a:ext cx="1730704" cy="659750"/>
          </a:xfrm>
          <a:prstGeom prst="rect">
            <a:avLst/>
          </a:prstGeom>
          <a:solidFill>
            <a:sysClr val="window" lastClr="FFFFFF"/>
          </a:solidFill>
          <a:ln w="9525" cap="flat" cmpd="sng" algn="ctr">
            <a:solidFill>
              <a:sysClr val="windowText" lastClr="000000"/>
            </a:solidFill>
            <a:prstDash val="sysDot"/>
          </a:ln>
          <a:effectLst>
            <a:outerShdw blurRad="63500" sx="102000" sy="102000" algn="ctr" rotWithShape="0">
              <a:prstClr val="black">
                <a:alpha val="40000"/>
              </a:prstClr>
            </a:outerShdw>
          </a:effectLst>
        </p:spPr>
        <p:txBody>
          <a:bodyPr anchor="t" anchorCtr="0"/>
          <a:lstStyle/>
          <a:p>
            <a:pPr algn="ctr">
              <a:defRPr/>
            </a:pPr>
            <a:endParaRPr lang="en-GB" sz="500" kern="0" dirty="0" smtClean="0">
              <a:solidFill>
                <a:sysClr val="windowText" lastClr="000000"/>
              </a:solidFill>
            </a:endParaRPr>
          </a:p>
          <a:p>
            <a:pPr algn="ctr">
              <a:defRPr/>
            </a:pPr>
            <a:r>
              <a:rPr lang="en-GB" sz="1000" i="1" kern="0" dirty="0" smtClean="0">
                <a:solidFill>
                  <a:srgbClr val="0070C0"/>
                </a:solidFill>
              </a:rPr>
              <a:t>tagged </a:t>
            </a:r>
            <a:r>
              <a:rPr lang="en-GB" sz="1000" i="1" kern="0" dirty="0" smtClean="0">
                <a:solidFill>
                  <a:srgbClr val="0070C0"/>
                </a:solidFill>
              </a:rPr>
              <a:t>value: </a:t>
            </a:r>
            <a:r>
              <a:rPr lang="en-GB" sz="1000" b="1" i="1" kern="0" dirty="0" smtClean="0">
                <a:solidFill>
                  <a:srgbClr val="0070C0"/>
                </a:solidFill>
              </a:rPr>
              <a:t>quantity</a:t>
            </a:r>
            <a:r>
              <a:rPr lang="en-GB" sz="1000" i="1" kern="0" dirty="0" smtClean="0">
                <a:solidFill>
                  <a:srgbClr val="0070C0"/>
                </a:solidFill>
              </a:rPr>
              <a:t> = “http://codes.wmo.int/grib2/codeflag/4.2/0.2.1”</a:t>
            </a:r>
            <a:endParaRPr lang="en-GB" sz="1000" kern="0" dirty="0">
              <a:solidFill>
                <a:sysClr val="windowText" lastClr="000000"/>
              </a:solidFill>
            </a:endParaRPr>
          </a:p>
        </p:txBody>
      </p:sp>
      <p:cxnSp>
        <p:nvCxnSpPr>
          <p:cNvPr id="62" name="Straight Connector 61"/>
          <p:cNvCxnSpPr>
            <a:stCxn id="61" idx="1"/>
          </p:cNvCxnSpPr>
          <p:nvPr/>
        </p:nvCxnSpPr>
        <p:spPr>
          <a:xfrm flipH="1">
            <a:off x="6883400" y="4478601"/>
            <a:ext cx="329167" cy="0"/>
          </a:xfrm>
          <a:prstGeom prst="line">
            <a:avLst/>
          </a:prstGeom>
          <a:ln>
            <a:solidFill>
              <a:schemeClr val="tx1"/>
            </a:solidFill>
            <a:prstDash val="sysDot"/>
            <a:tailEnd type="oval"/>
          </a:ln>
        </p:spPr>
        <p:style>
          <a:lnRef idx="1">
            <a:schemeClr val="accent1"/>
          </a:lnRef>
          <a:fillRef idx="0">
            <a:schemeClr val="accent1"/>
          </a:fillRef>
          <a:effectRef idx="0">
            <a:schemeClr val="accent1"/>
          </a:effectRef>
          <a:fontRef idx="minor">
            <a:schemeClr val="tx1"/>
          </a:fontRef>
        </p:style>
      </p:cxnSp>
      <p:grpSp>
        <p:nvGrpSpPr>
          <p:cNvPr id="40" name="Group 39"/>
          <p:cNvGrpSpPr/>
          <p:nvPr/>
        </p:nvGrpSpPr>
        <p:grpSpPr>
          <a:xfrm>
            <a:off x="213590" y="5827449"/>
            <a:ext cx="3533396" cy="843932"/>
            <a:chOff x="153486" y="6235592"/>
            <a:chExt cx="3533396" cy="843932"/>
          </a:xfrm>
        </p:grpSpPr>
        <p:grpSp>
          <p:nvGrpSpPr>
            <p:cNvPr id="41" name="Group 69"/>
            <p:cNvGrpSpPr/>
            <p:nvPr/>
          </p:nvGrpSpPr>
          <p:grpSpPr>
            <a:xfrm>
              <a:off x="153486" y="6235592"/>
              <a:ext cx="3533396" cy="843932"/>
              <a:chOff x="118169" y="5128884"/>
              <a:chExt cx="1359244" cy="843932"/>
            </a:xfrm>
          </p:grpSpPr>
          <p:pic>
            <p:nvPicPr>
              <p:cNvPr id="43"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6278">
                <a:off x="118169" y="5128884"/>
                <a:ext cx="1359244" cy="831347"/>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 xmlns:a14="http://schemas.microsoft.com/office/drawing/2010/main">
                    <a:solidFill>
                      <a:schemeClr val="accent1"/>
                    </a:solidFill>
                  </a14:hiddenFill>
                </a:ext>
              </a:extLst>
            </p:spPr>
          </p:pic>
          <p:sp>
            <p:nvSpPr>
              <p:cNvPr id="44" name="TextBox 43"/>
              <p:cNvSpPr txBox="1"/>
              <p:nvPr/>
            </p:nvSpPr>
            <p:spPr bwMode="auto">
              <a:xfrm>
                <a:off x="119053" y="5141819"/>
                <a:ext cx="1358173" cy="830997"/>
              </a:xfrm>
              <a:prstGeom prst="rect">
                <a:avLst/>
              </a:prstGeom>
              <a:noFill/>
            </p:spPr>
            <p:txBody>
              <a:bodyPr wrap="square">
                <a:spAutoFit/>
              </a:bodyPr>
              <a:lstStyle/>
              <a:p>
                <a:pPr>
                  <a:defRPr/>
                </a:pPr>
                <a:r>
                  <a:rPr lang="en-GB" sz="1600" kern="0" dirty="0" smtClean="0">
                    <a:solidFill>
                      <a:srgbClr val="002060"/>
                    </a:solidFill>
                  </a:rPr>
                  <a:t>&lt;</a:t>
                </a:r>
                <a:r>
                  <a:rPr lang="en-GB" sz="1600" kern="0" dirty="0" err="1" smtClean="0">
                    <a:solidFill>
                      <a:srgbClr val="002060"/>
                    </a:solidFill>
                  </a:rPr>
                  <a:t>dp:windSpeed</a:t>
                </a:r>
                <a:r>
                  <a:rPr lang="en-GB" sz="1600" kern="0" dirty="0" smtClean="0">
                    <a:solidFill>
                      <a:srgbClr val="002060"/>
                    </a:solidFill>
                  </a:rPr>
                  <a:t> </a:t>
                </a:r>
                <a:r>
                  <a:rPr lang="en-GB" sz="1600" dirty="0" err="1" smtClean="0">
                    <a:solidFill>
                      <a:schemeClr val="accent6">
                        <a:lumMod val="75000"/>
                      </a:schemeClr>
                    </a:solidFill>
                  </a:rPr>
                  <a:t>uom</a:t>
                </a:r>
                <a:r>
                  <a:rPr lang="en-GB" sz="1600" dirty="0" smtClean="0">
                    <a:solidFill>
                      <a:schemeClr val="accent6">
                        <a:lumMod val="75000"/>
                      </a:schemeClr>
                    </a:solidFill>
                  </a:rPr>
                  <a:t>=</a:t>
                </a:r>
                <a:r>
                  <a:rPr lang="en-GB" sz="1600" dirty="0" smtClean="0">
                    <a:solidFill>
                      <a:srgbClr val="542A00"/>
                    </a:solidFill>
                  </a:rPr>
                  <a:t>“m/s"</a:t>
                </a:r>
                <a:r>
                  <a:rPr lang="en-GB" sz="1600" kern="0" dirty="0" smtClean="0">
                    <a:solidFill>
                      <a:srgbClr val="002060"/>
                    </a:solidFill>
                  </a:rPr>
                  <a:t>&gt;</a:t>
                </a:r>
                <a:endParaRPr lang="en-GB" sz="1600" kern="0" dirty="0" smtClean="0">
                  <a:solidFill>
                    <a:srgbClr val="002060"/>
                  </a:solidFill>
                </a:endParaRPr>
              </a:p>
              <a:p>
                <a:pPr>
                  <a:defRPr/>
                </a:pPr>
                <a:r>
                  <a:rPr lang="en-GB" sz="1600" kern="0" dirty="0" smtClean="0">
                    <a:solidFill>
                      <a:srgbClr val="002060"/>
                    </a:solidFill>
                  </a:rPr>
                  <a:t>    </a:t>
                </a:r>
                <a:r>
                  <a:rPr lang="en-GB" sz="1600" kern="0" dirty="0" smtClean="0"/>
                  <a:t>3.6</a:t>
                </a:r>
                <a:r>
                  <a:rPr lang="en-GB" sz="1600" kern="0" dirty="0" smtClean="0">
                    <a:solidFill>
                      <a:srgbClr val="002060"/>
                    </a:solidFill>
                  </a:rPr>
                  <a:t> </a:t>
                </a:r>
                <a:endParaRPr lang="en-GB" sz="1600" kern="0" dirty="0" smtClean="0">
                  <a:solidFill>
                    <a:srgbClr val="002060"/>
                  </a:solidFill>
                </a:endParaRPr>
              </a:p>
              <a:p>
                <a:pPr>
                  <a:defRPr/>
                </a:pPr>
                <a:r>
                  <a:rPr lang="en-GB" sz="1600" kern="0" dirty="0" smtClean="0">
                    <a:solidFill>
                      <a:srgbClr val="002060"/>
                    </a:solidFill>
                  </a:rPr>
                  <a:t>&lt;/</a:t>
                </a:r>
                <a:r>
                  <a:rPr lang="en-GB" sz="1600" kern="0" dirty="0" err="1" smtClean="0">
                    <a:solidFill>
                      <a:srgbClr val="002060"/>
                    </a:solidFill>
                  </a:rPr>
                  <a:t>dp:windSpeed</a:t>
                </a:r>
                <a:r>
                  <a:rPr lang="en-GB" sz="1600" kern="0" dirty="0" smtClean="0">
                    <a:solidFill>
                      <a:srgbClr val="002060"/>
                    </a:solidFill>
                  </a:rPr>
                  <a:t>&gt;</a:t>
                </a:r>
                <a:endParaRPr lang="en-GB" sz="1600" kern="0" dirty="0">
                  <a:solidFill>
                    <a:srgbClr val="002060"/>
                  </a:solidFill>
                </a:endParaRPr>
              </a:p>
            </p:txBody>
          </p:sp>
        </p:grpSp>
        <p:pic>
          <p:nvPicPr>
            <p:cNvPr id="42"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2938178" y="6310929"/>
              <a:ext cx="671868" cy="66142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19</a:t>
            </a:fld>
            <a:endParaRPr lang="en-GB"/>
          </a:p>
        </p:txBody>
      </p:sp>
      <p:sp>
        <p:nvSpPr>
          <p:cNvPr id="69" name="Rectangle 68"/>
          <p:cNvSpPr/>
          <p:nvPr/>
        </p:nvSpPr>
        <p:spPr>
          <a:xfrm>
            <a:off x="5537200" y="881747"/>
            <a:ext cx="3492500" cy="1200329"/>
          </a:xfrm>
          <a:prstGeom prst="rect">
            <a:avLst/>
          </a:prstGeom>
        </p:spPr>
        <p:txBody>
          <a:bodyPr wrap="square">
            <a:spAutoFit/>
          </a:bodyPr>
          <a:lstStyle/>
          <a:p>
            <a:pPr algn="r" fontAlgn="auto">
              <a:spcBef>
                <a:spcPts val="0"/>
              </a:spcBef>
              <a:spcAft>
                <a:spcPts val="1200"/>
              </a:spcAft>
              <a:defRPr/>
            </a:pPr>
            <a:r>
              <a:rPr lang="en-GB" i="1" kern="0" dirty="0" smtClean="0">
                <a:solidFill>
                  <a:srgbClr val="595959"/>
                </a:solidFill>
                <a:latin typeface="Calibri"/>
                <a:ea typeface="Times New Roman"/>
              </a:rPr>
              <a:t>Each quantity value property shall include the </a:t>
            </a:r>
            <a:r>
              <a:rPr lang="en-GB" i="1" u="sng" kern="0" dirty="0" smtClean="0">
                <a:solidFill>
                  <a:srgbClr val="595959"/>
                </a:solidFill>
                <a:latin typeface="Calibri"/>
                <a:ea typeface="Times New Roman"/>
              </a:rPr>
              <a:t>tagged value</a:t>
            </a:r>
            <a:r>
              <a:rPr lang="en-GB" i="1" kern="0" dirty="0" smtClean="0">
                <a:solidFill>
                  <a:srgbClr val="595959"/>
                </a:solidFill>
                <a:latin typeface="Calibri"/>
                <a:ea typeface="Times New Roman"/>
              </a:rPr>
              <a:t> ‘</a:t>
            </a:r>
            <a:r>
              <a:rPr lang="en-GB" b="1" i="1" kern="0" dirty="0" smtClean="0">
                <a:solidFill>
                  <a:srgbClr val="595959"/>
                </a:solidFill>
                <a:latin typeface="Calibri"/>
                <a:ea typeface="Times New Roman"/>
              </a:rPr>
              <a:t>quantity</a:t>
            </a:r>
            <a:r>
              <a:rPr lang="en-GB" i="1" kern="0" dirty="0" smtClean="0">
                <a:solidFill>
                  <a:srgbClr val="595959"/>
                </a:solidFill>
                <a:latin typeface="Calibri"/>
                <a:ea typeface="Times New Roman"/>
              </a:rPr>
              <a:t>’ to refer to the appropriate concept from the WMO codes.</a:t>
            </a:r>
          </a:p>
        </p:txBody>
      </p:sp>
      <p:grpSp>
        <p:nvGrpSpPr>
          <p:cNvPr id="73" name="Group 72"/>
          <p:cNvGrpSpPr/>
          <p:nvPr/>
        </p:nvGrpSpPr>
        <p:grpSpPr>
          <a:xfrm>
            <a:off x="1389520" y="3794124"/>
            <a:ext cx="3766680" cy="2619376"/>
            <a:chOff x="1389520" y="3794124"/>
            <a:chExt cx="3766680" cy="2619376"/>
          </a:xfrm>
        </p:grpSpPr>
        <p:sp>
          <p:nvSpPr>
            <p:cNvPr id="70" name="Rectangle 69"/>
            <p:cNvSpPr/>
            <p:nvPr/>
          </p:nvSpPr>
          <p:spPr>
            <a:xfrm>
              <a:off x="1663700" y="4323447"/>
              <a:ext cx="3492500" cy="1323439"/>
            </a:xfrm>
            <a:prstGeom prst="rect">
              <a:avLst/>
            </a:prstGeom>
          </p:spPr>
          <p:txBody>
            <a:bodyPr wrap="square">
              <a:spAutoFit/>
            </a:bodyPr>
            <a:lstStyle/>
            <a:p>
              <a:pPr algn="ctr" fontAlgn="auto">
                <a:spcBef>
                  <a:spcPts val="0"/>
                </a:spcBef>
                <a:spcAft>
                  <a:spcPts val="1200"/>
                </a:spcAft>
                <a:defRPr/>
              </a:pPr>
              <a:r>
                <a:rPr lang="en-GB" sz="1600" i="1" kern="0" dirty="0" smtClean="0">
                  <a:solidFill>
                    <a:srgbClr val="C00000"/>
                  </a:solidFill>
                  <a:latin typeface="Calibri"/>
                  <a:ea typeface="Times New Roman"/>
                </a:rPr>
                <a:t>note change in guidance; where the unit of measure is defined within the Unified Code for the Units of Measure [</a:t>
              </a:r>
              <a:r>
                <a:rPr lang="en-GB" sz="1600" i="1" kern="0" dirty="0" smtClean="0">
                  <a:solidFill>
                    <a:srgbClr val="C00000"/>
                  </a:solidFill>
                  <a:latin typeface="Calibri"/>
                  <a:ea typeface="Times New Roman"/>
                  <a:hlinkClick r:id="rId6"/>
                </a:rPr>
                <a:t>http://unitsofmeasure.org</a:t>
              </a:r>
              <a:r>
                <a:rPr lang="en-GB" sz="1600" i="1" kern="0" dirty="0" smtClean="0">
                  <a:solidFill>
                    <a:srgbClr val="C00000"/>
                  </a:solidFill>
                  <a:latin typeface="Calibri"/>
                  <a:ea typeface="Times New Roman"/>
                </a:rPr>
                <a:t>] the symbol shall be used rather than a URI </a:t>
              </a:r>
            </a:p>
          </p:txBody>
        </p:sp>
        <p:sp>
          <p:nvSpPr>
            <p:cNvPr id="71" name="Oval 70"/>
            <p:cNvSpPr>
              <a:spLocks noChangeArrowheads="1"/>
            </p:cNvSpPr>
            <p:nvPr/>
          </p:nvSpPr>
          <p:spPr bwMode="auto">
            <a:xfrm>
              <a:off x="1389520" y="5641008"/>
              <a:ext cx="1424660" cy="772492"/>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72" name="Rectangle 71"/>
            <p:cNvSpPr/>
            <p:nvPr/>
          </p:nvSpPr>
          <p:spPr>
            <a:xfrm>
              <a:off x="2137737" y="3794124"/>
              <a:ext cx="2609690" cy="646331"/>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36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RC2 change!</a:t>
              </a:r>
              <a:endParaRPr lang="en-U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grpSp>
      <p:sp>
        <p:nvSpPr>
          <p:cNvPr id="74" name="Rectangle 73"/>
          <p:cNvSpPr/>
          <p:nvPr/>
        </p:nvSpPr>
        <p:spPr>
          <a:xfrm>
            <a:off x="5537200" y="2126347"/>
            <a:ext cx="3492500" cy="1200329"/>
          </a:xfrm>
          <a:prstGeom prst="rect">
            <a:avLst/>
          </a:prstGeom>
        </p:spPr>
        <p:txBody>
          <a:bodyPr wrap="square">
            <a:spAutoFit/>
          </a:bodyPr>
          <a:lstStyle/>
          <a:p>
            <a:pPr algn="r" fontAlgn="auto">
              <a:spcBef>
                <a:spcPts val="0"/>
              </a:spcBef>
              <a:spcAft>
                <a:spcPts val="1200"/>
              </a:spcAft>
              <a:defRPr/>
            </a:pPr>
            <a:r>
              <a:rPr lang="en-GB" i="1" kern="0" dirty="0" smtClean="0">
                <a:solidFill>
                  <a:srgbClr val="595959"/>
                </a:solidFill>
                <a:latin typeface="Calibri"/>
                <a:ea typeface="Times New Roman"/>
              </a:rPr>
              <a:t>Tagged-values shall be visible within the XSD enabling information from the WMO codes to be used in data validation.</a:t>
            </a:r>
          </a:p>
        </p:txBody>
      </p:sp>
    </p:spTree>
    <p:extLst>
      <p:ext uri="{BB962C8B-B14F-4D97-AF65-F5344CB8AC3E}">
        <p14:creationId xmlns:p14="http://schemas.microsoft.com/office/powerpoint/2010/main" xmlns="" val="200922391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fade">
                                      <p:cBhvr>
                                        <p:cTn id="7" dur="500"/>
                                        <p:tgtEl>
                                          <p:spTgt spid="74"/>
                                        </p:tgtEl>
                                      </p:cBhvr>
                                    </p:animEffect>
                                  </p:childTnLst>
                                </p:cTn>
                              </p:par>
                              <p:par>
                                <p:cTn id="8" presetID="10" presetClass="entr" presetSubtype="0"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fade">
                                      <p:cBhvr>
                                        <p:cTn id="10" dur="500"/>
                                        <p:tgtEl>
                                          <p:spTgt spid="28"/>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fade">
                                      <p:cBhvr>
                                        <p:cTn id="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Consistent application of semantics from WMO codes (2):</a:t>
            </a:r>
          </a:p>
          <a:p>
            <a:pPr eaLnBrk="0" hangingPunct="0">
              <a:spcBef>
                <a:spcPct val="20000"/>
              </a:spcBef>
              <a:buClr>
                <a:srgbClr val="092E5C"/>
              </a:buClr>
            </a:pPr>
            <a:r>
              <a:rPr lang="en-GB" sz="2000" i="1" dirty="0" smtClean="0">
                <a:solidFill>
                  <a:srgbClr val="000000"/>
                </a:solidFill>
                <a:latin typeface="Arial" pitchFamily="34" charset="0"/>
                <a:ea typeface="ＭＳ Ｐゴシック" pitchFamily="34" charset="-128"/>
              </a:rPr>
              <a:t>nominal values</a:t>
            </a:r>
            <a:endParaRPr lang="en-GB" sz="2000" i="1" dirty="0">
              <a:solidFill>
                <a:srgbClr val="000000"/>
              </a:solidFill>
              <a:latin typeface="Arial" pitchFamily="34" charset="0"/>
              <a:ea typeface="ＭＳ Ｐゴシック" pitchFamily="34" charset="-128"/>
            </a:endParaRPr>
          </a:p>
        </p:txBody>
      </p:sp>
      <p:grpSp>
        <p:nvGrpSpPr>
          <p:cNvPr id="4" name="Group 27"/>
          <p:cNvGrpSpPr/>
          <p:nvPr/>
        </p:nvGrpSpPr>
        <p:grpSpPr>
          <a:xfrm>
            <a:off x="101600" y="1518146"/>
            <a:ext cx="5537199" cy="4006551"/>
            <a:chOff x="153768" y="3994971"/>
            <a:chExt cx="5537199" cy="4006551"/>
          </a:xfrm>
        </p:grpSpPr>
        <p:grpSp>
          <p:nvGrpSpPr>
            <p:cNvPr id="5" name="Group 57"/>
            <p:cNvGrpSpPr/>
            <p:nvPr/>
          </p:nvGrpSpPr>
          <p:grpSpPr>
            <a:xfrm>
              <a:off x="153768" y="3994971"/>
              <a:ext cx="5537199" cy="4006551"/>
              <a:chOff x="119052" y="5137247"/>
              <a:chExt cx="2675892" cy="4006551"/>
            </a:xfrm>
          </p:grpSpPr>
          <p:pic>
            <p:nvPicPr>
              <p:cNvPr id="38"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6278">
                <a:off x="120379" y="5137247"/>
                <a:ext cx="2533995" cy="4006551"/>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 xmlns:a14="http://schemas.microsoft.com/office/drawing/2010/main">
                    <a:solidFill>
                      <a:schemeClr val="accent1"/>
                    </a:solidFill>
                  </a14:hiddenFill>
                </a:ext>
              </a:extLst>
            </p:spPr>
          </p:pic>
          <p:sp>
            <p:nvSpPr>
              <p:cNvPr id="39" name="TextBox 38"/>
              <p:cNvSpPr txBox="1"/>
              <p:nvPr/>
            </p:nvSpPr>
            <p:spPr bwMode="auto">
              <a:xfrm>
                <a:off x="119052" y="5141819"/>
                <a:ext cx="2675892" cy="3939540"/>
              </a:xfrm>
              <a:prstGeom prst="rect">
                <a:avLst/>
              </a:prstGeom>
              <a:noFill/>
            </p:spPr>
            <p:txBody>
              <a:bodyPr wrap="square">
                <a:spAutoFit/>
              </a:bodyPr>
              <a:lstStyle/>
              <a:p>
                <a:pPr>
                  <a:defRPr/>
                </a:pPr>
                <a:r>
                  <a:rPr lang="en-GB" sz="1400" dirty="0" smtClean="0">
                    <a:solidFill>
                      <a:srgbClr val="002060"/>
                    </a:solidFill>
                  </a:rPr>
                  <a:t>&lt;</a:t>
                </a:r>
                <a:r>
                  <a:rPr lang="en-GB" sz="1400" dirty="0" err="1">
                    <a:solidFill>
                      <a:srgbClr val="002060"/>
                    </a:solidFill>
                  </a:rPr>
                  <a:t>complexType</a:t>
                </a:r>
                <a:r>
                  <a:rPr lang="en-GB" sz="1400" dirty="0">
                    <a:solidFill>
                      <a:srgbClr val="002060"/>
                    </a:solidFill>
                  </a:rPr>
                  <a:t> </a:t>
                </a:r>
                <a:r>
                  <a:rPr lang="en-GB" sz="1400" dirty="0">
                    <a:solidFill>
                      <a:schemeClr val="accent6">
                        <a:lumMod val="75000"/>
                      </a:schemeClr>
                    </a:solidFill>
                  </a:rPr>
                  <a:t>name</a:t>
                </a:r>
                <a:r>
                  <a:rPr lang="en-GB" sz="1400" dirty="0" smtClean="0">
                    <a:solidFill>
                      <a:schemeClr val="accent6">
                        <a:lumMod val="75000"/>
                      </a:schemeClr>
                    </a:solidFill>
                  </a:rPr>
                  <a:t>=</a:t>
                </a:r>
                <a:r>
                  <a:rPr lang="en-GB" sz="1400" dirty="0" smtClean="0">
                    <a:solidFill>
                      <a:srgbClr val="542A00"/>
                    </a:solidFill>
                  </a:rPr>
                  <a:t>“</a:t>
                </a:r>
                <a:r>
                  <a:rPr lang="en-GB" sz="1400" dirty="0" err="1" smtClean="0">
                    <a:solidFill>
                      <a:srgbClr val="542A00"/>
                    </a:solidFill>
                  </a:rPr>
                  <a:t>PresentWeatherType</a:t>
                </a:r>
                <a:r>
                  <a:rPr lang="en-GB" sz="1400" dirty="0" smtClean="0">
                    <a:solidFill>
                      <a:srgbClr val="542A00"/>
                    </a:solidFill>
                  </a:rPr>
                  <a:t>“</a:t>
                </a:r>
                <a:r>
                  <a:rPr lang="en-GB" sz="1400" dirty="0" smtClean="0">
                    <a:solidFill>
                      <a:srgbClr val="002060"/>
                    </a:solidFill>
                  </a:rPr>
                  <a:t>&gt;</a:t>
                </a:r>
              </a:p>
              <a:p>
                <a:pPr>
                  <a:defRPr/>
                </a:pPr>
                <a:r>
                  <a:rPr lang="en-GB" sz="1400" dirty="0" smtClean="0">
                    <a:solidFill>
                      <a:srgbClr val="002060"/>
                    </a:solidFill>
                  </a:rPr>
                  <a:t>   &lt;annotation&gt;</a:t>
                </a:r>
                <a:endParaRPr lang="en-GB" sz="1400" dirty="0" smtClean="0">
                  <a:solidFill>
                    <a:srgbClr val="002060"/>
                  </a:solidFill>
                </a:endParaRPr>
              </a:p>
              <a:p>
                <a:pPr>
                  <a:defRPr/>
                </a:pPr>
                <a:r>
                  <a:rPr lang="en-GB" sz="1400" dirty="0" smtClean="0">
                    <a:solidFill>
                      <a:srgbClr val="002060"/>
                    </a:solidFill>
                  </a:rPr>
                  <a:t>      &lt;</a:t>
                </a:r>
                <a:r>
                  <a:rPr lang="en-GB" sz="1400" dirty="0" err="1" smtClean="0">
                    <a:solidFill>
                      <a:srgbClr val="002060"/>
                    </a:solidFill>
                  </a:rPr>
                  <a:t>appinfo</a:t>
                </a:r>
                <a:r>
                  <a:rPr lang="en-GB" sz="1400" dirty="0" smtClean="0">
                    <a:solidFill>
                      <a:srgbClr val="002060"/>
                    </a:solidFill>
                  </a:rPr>
                  <a:t>&gt;</a:t>
                </a:r>
              </a:p>
              <a:p>
                <a:pPr>
                  <a:defRPr/>
                </a:pPr>
                <a:r>
                  <a:rPr lang="en-GB" sz="1400" b="1" dirty="0" smtClean="0">
                    <a:solidFill>
                      <a:srgbClr val="002060"/>
                    </a:solidFill>
                  </a:rPr>
                  <a:t>         &lt;vocabulary&gt; </a:t>
                </a:r>
                <a:endParaRPr lang="en-GB" sz="1400" b="1" dirty="0" smtClean="0">
                  <a:solidFill>
                    <a:srgbClr val="002060"/>
                  </a:solidFill>
                </a:endParaRPr>
              </a:p>
              <a:p>
                <a:pPr>
                  <a:defRPr/>
                </a:pPr>
                <a:r>
                  <a:rPr lang="en-GB" sz="1400" b="1" dirty="0" smtClean="0">
                    <a:solidFill>
                      <a:srgbClr val="002060"/>
                    </a:solidFill>
                  </a:rPr>
                  <a:t> </a:t>
                </a:r>
                <a:r>
                  <a:rPr lang="en-GB" sz="1400" b="1" dirty="0" smtClean="0">
                    <a:solidFill>
                      <a:srgbClr val="002060"/>
                    </a:solidFill>
                  </a:rPr>
                  <a:t>           </a:t>
                </a:r>
                <a:r>
                  <a:rPr lang="en-GB" sz="1400" b="1" dirty="0" smtClean="0"/>
                  <a:t>http://codes.wmo.int/306/4678 </a:t>
                </a:r>
              </a:p>
              <a:p>
                <a:pPr>
                  <a:defRPr/>
                </a:pPr>
                <a:r>
                  <a:rPr lang="en-GB" sz="1400" b="1" dirty="0" smtClean="0">
                    <a:solidFill>
                      <a:srgbClr val="002060"/>
                    </a:solidFill>
                  </a:rPr>
                  <a:t> </a:t>
                </a:r>
                <a:r>
                  <a:rPr lang="en-GB" sz="1400" b="1" dirty="0" smtClean="0">
                    <a:solidFill>
                      <a:srgbClr val="002060"/>
                    </a:solidFill>
                  </a:rPr>
                  <a:t>        &lt;/</a:t>
                </a:r>
                <a:r>
                  <a:rPr lang="en-GB" sz="1400" b="1" dirty="0" smtClean="0">
                    <a:solidFill>
                      <a:srgbClr val="002060"/>
                    </a:solidFill>
                  </a:rPr>
                  <a:t>vocabulary&gt;</a:t>
                </a:r>
              </a:p>
              <a:p>
                <a:pPr>
                  <a:defRPr/>
                </a:pPr>
                <a:r>
                  <a:rPr lang="en-GB" sz="1400" b="1" dirty="0" smtClean="0">
                    <a:solidFill>
                      <a:srgbClr val="002060"/>
                    </a:solidFill>
                  </a:rPr>
                  <a:t>         &lt;extensibility&gt; </a:t>
                </a:r>
                <a:endParaRPr lang="en-GB" sz="1400" b="1" dirty="0" smtClean="0">
                  <a:solidFill>
                    <a:srgbClr val="002060"/>
                  </a:solidFill>
                </a:endParaRPr>
              </a:p>
              <a:p>
                <a:pPr>
                  <a:defRPr/>
                </a:pPr>
                <a:r>
                  <a:rPr lang="en-GB" sz="1400" b="1" dirty="0" smtClean="0">
                    <a:solidFill>
                      <a:srgbClr val="002060"/>
                    </a:solidFill>
                  </a:rPr>
                  <a:t> </a:t>
                </a:r>
                <a:r>
                  <a:rPr lang="en-GB" sz="1400" b="1" dirty="0" smtClean="0">
                    <a:solidFill>
                      <a:srgbClr val="002060"/>
                    </a:solidFill>
                  </a:rPr>
                  <a:t>           </a:t>
                </a:r>
                <a:r>
                  <a:rPr lang="en-GB" sz="1400" b="1" dirty="0" smtClean="0"/>
                  <a:t>none</a:t>
                </a:r>
                <a:r>
                  <a:rPr lang="en-GB" sz="1400" b="1" dirty="0" smtClean="0">
                    <a:solidFill>
                      <a:srgbClr val="002060"/>
                    </a:solidFill>
                  </a:rPr>
                  <a:t> </a:t>
                </a:r>
              </a:p>
              <a:p>
                <a:pPr>
                  <a:defRPr/>
                </a:pPr>
                <a:r>
                  <a:rPr lang="en-GB" sz="1400" b="1" dirty="0" smtClean="0">
                    <a:solidFill>
                      <a:srgbClr val="002060"/>
                    </a:solidFill>
                  </a:rPr>
                  <a:t> </a:t>
                </a:r>
                <a:r>
                  <a:rPr lang="en-GB" sz="1400" b="1" dirty="0" smtClean="0">
                    <a:solidFill>
                      <a:srgbClr val="002060"/>
                    </a:solidFill>
                  </a:rPr>
                  <a:t>        &lt;/</a:t>
                </a:r>
                <a:r>
                  <a:rPr lang="en-GB" sz="1400" b="1" dirty="0" smtClean="0">
                    <a:solidFill>
                      <a:srgbClr val="002060"/>
                    </a:solidFill>
                  </a:rPr>
                  <a:t>extensibility&gt;</a:t>
                </a:r>
              </a:p>
              <a:p>
                <a:pPr>
                  <a:defRPr/>
                </a:pPr>
                <a:r>
                  <a:rPr lang="en-GB" sz="1400" dirty="0" smtClean="0">
                    <a:solidFill>
                      <a:srgbClr val="002060"/>
                    </a:solidFill>
                  </a:rPr>
                  <a:t>      &lt;/</a:t>
                </a:r>
                <a:r>
                  <a:rPr lang="en-GB" sz="1400" dirty="0" err="1" smtClean="0">
                    <a:solidFill>
                      <a:srgbClr val="002060"/>
                    </a:solidFill>
                  </a:rPr>
                  <a:t>appinfo</a:t>
                </a:r>
                <a:r>
                  <a:rPr lang="en-GB" sz="1400" dirty="0" smtClean="0">
                    <a:solidFill>
                      <a:srgbClr val="002060"/>
                    </a:solidFill>
                  </a:rPr>
                  <a:t>&gt;</a:t>
                </a:r>
              </a:p>
              <a:p>
                <a:pPr>
                  <a:defRPr/>
                </a:pPr>
                <a:r>
                  <a:rPr lang="en-GB" sz="1400" dirty="0" smtClean="0">
                    <a:solidFill>
                      <a:srgbClr val="002060"/>
                    </a:solidFill>
                  </a:rPr>
                  <a:t>      &lt;documentation&gt;</a:t>
                </a:r>
              </a:p>
              <a:p>
                <a:pPr>
                  <a:defRPr/>
                </a:pPr>
                <a:r>
                  <a:rPr lang="en-GB" sz="1200" dirty="0" smtClean="0">
                    <a:solidFill>
                      <a:srgbClr val="002060"/>
                    </a:solidFill>
                  </a:rPr>
                  <a:t>           </a:t>
                </a:r>
                <a:r>
                  <a:rPr lang="en-GB" sz="1200" dirty="0" smtClean="0"/>
                  <a:t>Significant present weather.  </a:t>
                </a:r>
                <a:r>
                  <a:rPr lang="en-GB" sz="1200" dirty="0" smtClean="0"/>
                  <a:t>See WMO No. </a:t>
                </a:r>
                <a:r>
                  <a:rPr lang="en-GB" sz="1200" dirty="0" smtClean="0"/>
                  <a:t>306 </a:t>
                </a:r>
                <a:r>
                  <a:rPr lang="en-GB" sz="1200" dirty="0" err="1" smtClean="0"/>
                  <a:t>Vol</a:t>
                </a:r>
                <a:r>
                  <a:rPr lang="en-GB" sz="1200" dirty="0" smtClean="0"/>
                  <a:t> I.1 code </a:t>
                </a:r>
                <a:r>
                  <a:rPr lang="en-GB" sz="1200" dirty="0" smtClean="0"/>
                  <a:t>table </a:t>
                </a:r>
                <a:r>
                  <a:rPr lang="en-GB" sz="1200" dirty="0" smtClean="0"/>
                  <a:t>4678</a:t>
                </a:r>
                <a:endParaRPr lang="en-GB" sz="1400" dirty="0" smtClean="0"/>
              </a:p>
              <a:p>
                <a:pPr>
                  <a:defRPr/>
                </a:pPr>
                <a:r>
                  <a:rPr lang="en-GB" sz="1400" dirty="0" smtClean="0">
                    <a:solidFill>
                      <a:srgbClr val="002060"/>
                    </a:solidFill>
                  </a:rPr>
                  <a:t>      &lt;/documentation</a:t>
                </a:r>
                <a:r>
                  <a:rPr lang="en-GB" sz="1400" dirty="0" smtClean="0">
                    <a:solidFill>
                      <a:srgbClr val="002060"/>
                    </a:solidFill>
                  </a:rPr>
                  <a:t>&gt;</a:t>
                </a:r>
              </a:p>
              <a:p>
                <a:pPr>
                  <a:defRPr/>
                </a:pPr>
                <a:r>
                  <a:rPr lang="en-GB" sz="1400" dirty="0" smtClean="0">
                    <a:solidFill>
                      <a:srgbClr val="002060"/>
                    </a:solidFill>
                  </a:rPr>
                  <a:t>   &lt;/</a:t>
                </a:r>
                <a:r>
                  <a:rPr lang="en-GB" sz="1400" dirty="0" smtClean="0">
                    <a:solidFill>
                      <a:srgbClr val="002060"/>
                    </a:solidFill>
                  </a:rPr>
                  <a:t>annotation</a:t>
                </a:r>
                <a:r>
                  <a:rPr lang="en-GB" sz="1400" dirty="0" smtClean="0">
                    <a:solidFill>
                      <a:srgbClr val="002060"/>
                    </a:solidFill>
                  </a:rPr>
                  <a:t>&gt;</a:t>
                </a:r>
                <a:endParaRPr lang="en-GB" sz="1400" dirty="0" smtClean="0">
                  <a:solidFill>
                    <a:srgbClr val="002060"/>
                  </a:solidFill>
                </a:endParaRPr>
              </a:p>
              <a:p>
                <a:pPr>
                  <a:defRPr/>
                </a:pPr>
                <a:r>
                  <a:rPr lang="en-GB" sz="1400" dirty="0" smtClean="0">
                    <a:solidFill>
                      <a:srgbClr val="002060"/>
                    </a:solidFill>
                  </a:rPr>
                  <a:t>   </a:t>
                </a:r>
                <a:r>
                  <a:rPr lang="en-GB" sz="1400" dirty="0" smtClean="0">
                    <a:solidFill>
                      <a:srgbClr val="002060"/>
                    </a:solidFill>
                  </a:rPr>
                  <a:t>&lt;</a:t>
                </a:r>
                <a:r>
                  <a:rPr lang="en-GB" sz="1400" dirty="0" err="1" smtClean="0">
                    <a:solidFill>
                      <a:srgbClr val="002060"/>
                    </a:solidFill>
                  </a:rPr>
                  <a:t>complexContent</a:t>
                </a:r>
                <a:r>
                  <a:rPr lang="en-GB" sz="1400" dirty="0" smtClean="0">
                    <a:solidFill>
                      <a:srgbClr val="002060"/>
                    </a:solidFill>
                  </a:rPr>
                  <a:t>&gt;</a:t>
                </a:r>
              </a:p>
              <a:p>
                <a:pPr>
                  <a:defRPr/>
                </a:pPr>
                <a:r>
                  <a:rPr lang="en-GB" sz="1400" dirty="0" smtClean="0">
                    <a:solidFill>
                      <a:srgbClr val="002060"/>
                    </a:solidFill>
                  </a:rPr>
                  <a:t>      &lt;extension </a:t>
                </a:r>
                <a:r>
                  <a:rPr lang="en-GB" sz="1400" dirty="0" smtClean="0">
                    <a:solidFill>
                      <a:schemeClr val="accent6">
                        <a:lumMod val="75000"/>
                      </a:schemeClr>
                    </a:solidFill>
                  </a:rPr>
                  <a:t>base=</a:t>
                </a:r>
                <a:r>
                  <a:rPr lang="en-GB" sz="1400" dirty="0" smtClean="0">
                    <a:solidFill>
                      <a:srgbClr val="542A00"/>
                    </a:solidFill>
                  </a:rPr>
                  <a:t>"</a:t>
                </a:r>
                <a:r>
                  <a:rPr lang="en-GB" sz="1400" dirty="0" err="1" smtClean="0">
                    <a:solidFill>
                      <a:srgbClr val="542A00"/>
                    </a:solidFill>
                  </a:rPr>
                  <a:t>gml:ReferenceType</a:t>
                </a:r>
                <a:r>
                  <a:rPr lang="en-GB" sz="1400" dirty="0" smtClean="0">
                    <a:solidFill>
                      <a:srgbClr val="542A00"/>
                    </a:solidFill>
                  </a:rPr>
                  <a:t>"</a:t>
                </a:r>
                <a:r>
                  <a:rPr lang="en-GB" sz="1400" dirty="0" smtClean="0">
                    <a:solidFill>
                      <a:srgbClr val="002060"/>
                    </a:solidFill>
                  </a:rPr>
                  <a:t>/&gt;</a:t>
                </a:r>
              </a:p>
              <a:p>
                <a:pPr>
                  <a:defRPr/>
                </a:pPr>
                <a:r>
                  <a:rPr lang="en-GB" sz="1400" dirty="0" smtClean="0">
                    <a:solidFill>
                      <a:srgbClr val="002060"/>
                    </a:solidFill>
                  </a:rPr>
                  <a:t>   &lt;/</a:t>
                </a:r>
                <a:r>
                  <a:rPr lang="en-GB" sz="1400" dirty="0" err="1" smtClean="0">
                    <a:solidFill>
                      <a:srgbClr val="002060"/>
                    </a:solidFill>
                  </a:rPr>
                  <a:t>complexContent</a:t>
                </a:r>
                <a:r>
                  <a:rPr lang="en-GB" sz="1400" dirty="0" smtClean="0">
                    <a:solidFill>
                      <a:srgbClr val="002060"/>
                    </a:solidFill>
                  </a:rPr>
                  <a:t>&gt;</a:t>
                </a:r>
                <a:endParaRPr lang="en-GB" sz="1400" kern="0" dirty="0">
                  <a:solidFill>
                    <a:srgbClr val="002060"/>
                  </a:solidFill>
                </a:endParaRPr>
              </a:p>
              <a:p>
                <a:pPr>
                  <a:defRPr/>
                </a:pPr>
                <a:r>
                  <a:rPr lang="en-GB" sz="1400" kern="0" dirty="0" smtClean="0">
                    <a:solidFill>
                      <a:srgbClr val="002060"/>
                    </a:solidFill>
                  </a:rPr>
                  <a:t>&lt;/</a:t>
                </a:r>
                <a:r>
                  <a:rPr lang="en-GB" sz="1400" kern="0" dirty="0" err="1">
                    <a:solidFill>
                      <a:srgbClr val="002060"/>
                    </a:solidFill>
                  </a:rPr>
                  <a:t>complexType</a:t>
                </a:r>
                <a:r>
                  <a:rPr lang="en-GB" sz="1400" kern="0" dirty="0">
                    <a:solidFill>
                      <a:srgbClr val="002060"/>
                    </a:solidFill>
                  </a:rPr>
                  <a:t>&gt;</a:t>
                </a:r>
                <a:endParaRPr lang="en-GB" sz="1400" kern="0" dirty="0" smtClean="0">
                  <a:solidFill>
                    <a:srgbClr val="002060"/>
                  </a:solidFill>
                </a:endParaRPr>
              </a:p>
            </p:txBody>
          </p:sp>
        </p:grpSp>
        <p:pic>
          <p:nvPicPr>
            <p:cNvPr id="33" name="Picture 2" descr="http://findicons.com/files/icons/1915/xml_docs/128/xsd.p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676162" y="4064145"/>
              <a:ext cx="680907" cy="6811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nvGrpSpPr>
          <p:cNvPr id="6" name="Group 27"/>
          <p:cNvGrpSpPr/>
          <p:nvPr/>
        </p:nvGrpSpPr>
        <p:grpSpPr>
          <a:xfrm>
            <a:off x="5112937" y="3256347"/>
            <a:ext cx="3614204" cy="3486685"/>
            <a:chOff x="13559" y="4148772"/>
            <a:chExt cx="4165278" cy="3486685"/>
          </a:xfrm>
        </p:grpSpPr>
        <p:sp>
          <p:nvSpPr>
            <p:cNvPr id="46" name="Rectangle 45"/>
            <p:cNvSpPr/>
            <p:nvPr/>
          </p:nvSpPr>
          <p:spPr bwMode="auto">
            <a:xfrm>
              <a:off x="13559" y="4325996"/>
              <a:ext cx="4165278" cy="3309461"/>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47" name="Rectangle 46"/>
            <p:cNvSpPr/>
            <p:nvPr/>
          </p:nvSpPr>
          <p:spPr bwMode="auto">
            <a:xfrm>
              <a:off x="16599" y="4148772"/>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err="1" smtClean="0">
                  <a:solidFill>
                    <a:sysClr val="windowText" lastClr="000000"/>
                  </a:solidFill>
                </a:rPr>
                <a:t>DataPoint</a:t>
              </a:r>
              <a:endParaRPr lang="en-GB" sz="1000" kern="0" dirty="0">
                <a:solidFill>
                  <a:sysClr val="windowText" lastClr="000000"/>
                </a:solidFill>
              </a:endParaRPr>
            </a:p>
          </p:txBody>
        </p:sp>
      </p:grpSp>
      <p:grpSp>
        <p:nvGrpSpPr>
          <p:cNvPr id="7" name="Group 25"/>
          <p:cNvGrpSpPr/>
          <p:nvPr/>
        </p:nvGrpSpPr>
        <p:grpSpPr>
          <a:xfrm>
            <a:off x="5533357" y="3613328"/>
            <a:ext cx="2770384" cy="1736251"/>
            <a:chOff x="5470451" y="4355791"/>
            <a:chExt cx="2426639" cy="1736251"/>
          </a:xfrm>
        </p:grpSpPr>
        <p:sp>
          <p:nvSpPr>
            <p:cNvPr id="54" name="Rectangle 53"/>
            <p:cNvSpPr/>
            <p:nvPr/>
          </p:nvSpPr>
          <p:spPr bwMode="auto">
            <a:xfrm>
              <a:off x="5470451" y="4355791"/>
              <a:ext cx="2426639" cy="1736251"/>
            </a:xfrm>
            <a:prstGeom prst="rect">
              <a:avLst/>
            </a:prstGeom>
            <a:gradFill>
              <a:gsLst>
                <a:gs pos="0">
                  <a:srgbClr val="CCFFCC"/>
                </a:gs>
                <a:gs pos="100000">
                  <a:srgbClr val="99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endParaRPr lang="en-GB" sz="600" kern="0" dirty="0" smtClean="0">
                <a:solidFill>
                  <a:sysClr val="windowText" lastClr="000000"/>
                </a:solidFill>
              </a:endParaRPr>
            </a:p>
            <a:p>
              <a:pPr algn="ctr"/>
              <a:r>
                <a:rPr lang="en-GB" sz="1000" kern="0" dirty="0" err="1" smtClean="0">
                  <a:solidFill>
                    <a:sysClr val="windowText" lastClr="000000"/>
                  </a:solidFill>
                </a:rPr>
                <a:t>WeatherObservationRecord</a:t>
              </a:r>
              <a:endParaRPr lang="en-GB" sz="1000" kern="0" dirty="0">
                <a:solidFill>
                  <a:sysClr val="windowText" lastClr="000000"/>
                </a:solidFill>
              </a:endParaRPr>
            </a:p>
          </p:txBody>
        </p:sp>
        <p:sp>
          <p:nvSpPr>
            <p:cNvPr id="55" name="Rectangle 54"/>
            <p:cNvSpPr/>
            <p:nvPr/>
          </p:nvSpPr>
          <p:spPr bwMode="auto">
            <a:xfrm>
              <a:off x="5470452" y="4808400"/>
              <a:ext cx="2426637" cy="1283642"/>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a:t>
              </a:r>
              <a:r>
                <a:rPr lang="en-GB" sz="1000" kern="0" dirty="0" err="1" smtClean="0">
                  <a:solidFill>
                    <a:schemeClr val="accent2"/>
                  </a:solidFill>
                </a:rPr>
                <a:t>airTemperature</a:t>
              </a:r>
              <a:r>
                <a:rPr lang="en-GB" sz="1000" kern="0" dirty="0" smtClean="0">
                  <a:solidFill>
                    <a:schemeClr val="accent2"/>
                  </a:solidFill>
                </a:rPr>
                <a:t> : Measure </a:t>
              </a:r>
            </a:p>
            <a:p>
              <a:pPr>
                <a:defRPr/>
              </a:pPr>
              <a:r>
                <a:rPr lang="en-GB" sz="1000" kern="0" dirty="0" smtClean="0">
                  <a:solidFill>
                    <a:schemeClr val="accent2"/>
                  </a:solidFill>
                </a:rPr>
                <a:t>+</a:t>
              </a:r>
              <a:r>
                <a:rPr lang="en-GB" sz="1000" kern="0" dirty="0" smtClean="0">
                  <a:solidFill>
                    <a:schemeClr val="accent2"/>
                  </a:solidFill>
                </a:rPr>
                <a:t>pressure : Measure</a:t>
              </a:r>
            </a:p>
            <a:p>
              <a:pPr>
                <a:defRPr/>
              </a:pPr>
              <a:r>
                <a:rPr lang="en-GB" sz="1000" kern="0" dirty="0" smtClean="0">
                  <a:solidFill>
                    <a:schemeClr val="accent2"/>
                  </a:solidFill>
                </a:rPr>
                <a:t>+</a:t>
              </a:r>
              <a:r>
                <a:rPr lang="en-GB" sz="1000" kern="0" dirty="0" err="1" smtClean="0">
                  <a:solidFill>
                    <a:schemeClr val="accent2"/>
                  </a:solidFill>
                </a:rPr>
                <a:t>windSpeed</a:t>
              </a:r>
              <a:r>
                <a:rPr lang="en-GB" sz="1000" kern="0" dirty="0" smtClean="0">
                  <a:solidFill>
                    <a:schemeClr val="accent2"/>
                  </a:solidFill>
                </a:rPr>
                <a:t> : Measure</a:t>
              </a:r>
            </a:p>
            <a:p>
              <a:pPr>
                <a:defRPr/>
              </a:pPr>
              <a:r>
                <a:rPr lang="en-GB" sz="1000" kern="0" dirty="0" smtClean="0">
                  <a:solidFill>
                    <a:schemeClr val="accent2"/>
                  </a:solidFill>
                </a:rPr>
                <a:t>+</a:t>
              </a:r>
              <a:r>
                <a:rPr lang="en-GB" sz="1000" kern="0" dirty="0" err="1" smtClean="0">
                  <a:solidFill>
                    <a:schemeClr val="accent2"/>
                  </a:solidFill>
                </a:rPr>
                <a:t>gustSpeed</a:t>
              </a:r>
              <a:r>
                <a:rPr lang="en-GB" sz="1000" kern="0" dirty="0" smtClean="0">
                  <a:solidFill>
                    <a:schemeClr val="accent2"/>
                  </a:solidFill>
                </a:rPr>
                <a:t> : Measure</a:t>
              </a:r>
            </a:p>
            <a:p>
              <a:pPr>
                <a:defRPr/>
              </a:pPr>
              <a:r>
                <a:rPr lang="en-GB" sz="1000" kern="0" dirty="0" smtClean="0">
                  <a:solidFill>
                    <a:schemeClr val="accent2"/>
                  </a:solidFill>
                </a:rPr>
                <a:t>+</a:t>
              </a:r>
              <a:r>
                <a:rPr lang="en-GB" sz="1000" kern="0" dirty="0" err="1" smtClean="0">
                  <a:solidFill>
                    <a:schemeClr val="accent2"/>
                  </a:solidFill>
                </a:rPr>
                <a:t>windDirection</a:t>
              </a:r>
              <a:r>
                <a:rPr lang="en-GB" sz="1000" kern="0" dirty="0" smtClean="0">
                  <a:solidFill>
                    <a:schemeClr val="accent2"/>
                  </a:solidFill>
                </a:rPr>
                <a:t> : Measure</a:t>
              </a:r>
            </a:p>
            <a:p>
              <a:pPr>
                <a:defRPr/>
              </a:pPr>
              <a:r>
                <a:rPr lang="en-GB" sz="1000" kern="0" dirty="0" smtClean="0">
                  <a:solidFill>
                    <a:schemeClr val="accent2"/>
                  </a:solidFill>
                </a:rPr>
                <a:t>+visibility : Measure</a:t>
              </a:r>
            </a:p>
            <a:p>
              <a:pPr>
                <a:defRPr/>
              </a:pPr>
              <a:r>
                <a:rPr lang="en-GB" sz="1000" kern="0" dirty="0" smtClean="0">
                  <a:solidFill>
                    <a:schemeClr val="accent2"/>
                  </a:solidFill>
                </a:rPr>
                <a:t>+</a:t>
              </a:r>
              <a:r>
                <a:rPr lang="en-GB" sz="1000" kern="0" dirty="0" err="1" smtClean="0">
                  <a:solidFill>
                    <a:schemeClr val="accent2"/>
                  </a:solidFill>
                </a:rPr>
                <a:t>weatherType</a:t>
              </a:r>
              <a:r>
                <a:rPr lang="en-GB" sz="1000" kern="0" dirty="0" smtClean="0">
                  <a:solidFill>
                    <a:schemeClr val="accent2"/>
                  </a:solidFill>
                </a:rPr>
                <a:t> : </a:t>
              </a:r>
              <a:r>
                <a:rPr lang="en-GB" sz="1000" kern="0" dirty="0" err="1" smtClean="0">
                  <a:solidFill>
                    <a:schemeClr val="accent2"/>
                  </a:solidFill>
                </a:rPr>
                <a:t>PresentWeather</a:t>
              </a:r>
              <a:endParaRPr lang="en-GB" sz="1000" kern="0" dirty="0" smtClean="0">
                <a:solidFill>
                  <a:schemeClr val="accent2"/>
                </a:solidFill>
              </a:endParaRPr>
            </a:p>
            <a:p>
              <a:pPr>
                <a:defRPr/>
              </a:pPr>
              <a:endParaRPr lang="en-GB" sz="1000" kern="0" dirty="0">
                <a:solidFill>
                  <a:sysClr val="windowText" lastClr="000000"/>
                </a:solidFill>
              </a:endParaRPr>
            </a:p>
          </p:txBody>
        </p:sp>
      </p:grpSp>
      <p:grpSp>
        <p:nvGrpSpPr>
          <p:cNvPr id="8" name="Group 13"/>
          <p:cNvGrpSpPr/>
          <p:nvPr/>
        </p:nvGrpSpPr>
        <p:grpSpPr>
          <a:xfrm>
            <a:off x="5478002" y="5543340"/>
            <a:ext cx="2901040" cy="997160"/>
            <a:chOff x="3699038" y="2224419"/>
            <a:chExt cx="1568997" cy="997160"/>
          </a:xfrm>
        </p:grpSpPr>
        <p:sp>
          <p:nvSpPr>
            <p:cNvPr id="59" name="Rectangle 58"/>
            <p:cNvSpPr/>
            <p:nvPr/>
          </p:nvSpPr>
          <p:spPr bwMode="auto">
            <a:xfrm>
              <a:off x="3699038" y="2224419"/>
              <a:ext cx="1568997" cy="99716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CodeList</a:t>
              </a:r>
              <a:r>
                <a:rPr lang="en-GB" sz="1000" kern="0" dirty="0" smtClean="0">
                  <a:solidFill>
                    <a:sysClr val="windowText" lastClr="000000"/>
                  </a:solidFill>
                </a:rPr>
                <a:t>»</a:t>
              </a:r>
            </a:p>
            <a:p>
              <a:pPr algn="ctr">
                <a:defRPr/>
              </a:pPr>
              <a:r>
                <a:rPr lang="en-GB" sz="1000" kern="0" dirty="0" err="1" smtClean="0">
                  <a:solidFill>
                    <a:sysClr val="windowText" lastClr="000000"/>
                  </a:solidFill>
                </a:rPr>
                <a:t>PresentWeather</a:t>
              </a:r>
              <a:endParaRPr lang="en-GB" sz="1000" kern="0" dirty="0" smtClean="0">
                <a:solidFill>
                  <a:sysClr val="windowText" lastClr="000000"/>
                </a:solidFill>
              </a:endParaRPr>
            </a:p>
            <a:p>
              <a:pPr algn="ctr">
                <a:defRPr/>
              </a:pPr>
              <a:endParaRPr lang="en-GB" sz="1000" kern="0" dirty="0" smtClean="0">
                <a:solidFill>
                  <a:sysClr val="windowText" lastClr="000000"/>
                </a:solidFill>
              </a:endParaRPr>
            </a:p>
            <a:p>
              <a:pPr algn="ctr">
                <a:defRPr/>
              </a:pPr>
              <a:r>
                <a:rPr lang="en-GB" sz="1000" b="1" kern="0" dirty="0" smtClean="0">
                  <a:solidFill>
                    <a:srgbClr val="0070C0"/>
                  </a:solidFill>
                </a:rPr>
                <a:t>tagged values</a:t>
              </a:r>
              <a:r>
                <a:rPr lang="en-GB" sz="1000" kern="0" dirty="0" smtClean="0">
                  <a:solidFill>
                    <a:srgbClr val="0070C0"/>
                  </a:solidFill>
                </a:rPr>
                <a:t>:</a:t>
              </a:r>
            </a:p>
            <a:p>
              <a:pPr algn="ctr">
                <a:defRPr/>
              </a:pPr>
              <a:r>
                <a:rPr lang="en-GB" sz="1000" b="1" kern="0" dirty="0" smtClean="0">
                  <a:solidFill>
                    <a:srgbClr val="0070C0"/>
                  </a:solidFill>
                </a:rPr>
                <a:t>vocabulary</a:t>
              </a:r>
              <a:r>
                <a:rPr lang="en-GB" sz="1000" kern="0" dirty="0" smtClean="0">
                  <a:solidFill>
                    <a:srgbClr val="0070C0"/>
                  </a:solidFill>
                </a:rPr>
                <a:t> = “http://codes.wmo.int/306/4678”</a:t>
              </a:r>
            </a:p>
            <a:p>
              <a:pPr algn="ctr">
                <a:defRPr/>
              </a:pPr>
              <a:r>
                <a:rPr lang="en-GB" sz="1000" b="1" kern="0" dirty="0" smtClean="0">
                  <a:solidFill>
                    <a:srgbClr val="0070C0"/>
                  </a:solidFill>
                </a:rPr>
                <a:t>extensibility</a:t>
              </a:r>
              <a:r>
                <a:rPr lang="en-GB" sz="1000" kern="0" dirty="0" smtClean="0">
                  <a:solidFill>
                    <a:srgbClr val="0070C0"/>
                  </a:solidFill>
                </a:rPr>
                <a:t> = “none”</a:t>
              </a:r>
            </a:p>
            <a:p>
              <a:pPr algn="ctr">
                <a:defRPr/>
              </a:pPr>
              <a:endParaRPr lang="en-GB" sz="1000" kern="0" dirty="0" smtClean="0">
                <a:solidFill>
                  <a:sysClr val="windowText" lastClr="000000"/>
                </a:solidFill>
              </a:endParaRPr>
            </a:p>
            <a:p>
              <a:pPr algn="ctr">
                <a:defRPr/>
              </a:pPr>
              <a:endParaRPr lang="en-GB" sz="1000" kern="0" dirty="0" smtClean="0">
                <a:solidFill>
                  <a:sysClr val="windowText" lastClr="000000"/>
                </a:solidFill>
              </a:endParaRPr>
            </a:p>
          </p:txBody>
        </p:sp>
        <p:sp>
          <p:nvSpPr>
            <p:cNvPr id="60" name="Rectangle 59"/>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20</a:t>
            </a:fld>
            <a:endParaRPr lang="en-GB"/>
          </a:p>
        </p:txBody>
      </p:sp>
      <p:sp>
        <p:nvSpPr>
          <p:cNvPr id="69" name="Rectangle 68"/>
          <p:cNvSpPr/>
          <p:nvPr/>
        </p:nvSpPr>
        <p:spPr>
          <a:xfrm>
            <a:off x="5537200" y="881747"/>
            <a:ext cx="3492500" cy="2308324"/>
          </a:xfrm>
          <a:prstGeom prst="rect">
            <a:avLst/>
          </a:prstGeom>
        </p:spPr>
        <p:txBody>
          <a:bodyPr wrap="square">
            <a:spAutoFit/>
          </a:bodyPr>
          <a:lstStyle/>
          <a:p>
            <a:pPr algn="r" fontAlgn="auto">
              <a:spcBef>
                <a:spcPts val="0"/>
              </a:spcBef>
              <a:spcAft>
                <a:spcPts val="1200"/>
              </a:spcAft>
              <a:defRPr/>
            </a:pPr>
            <a:r>
              <a:rPr lang="en-GB" i="1" kern="0" dirty="0" smtClean="0">
                <a:solidFill>
                  <a:srgbClr val="595959"/>
                </a:solidFill>
                <a:latin typeface="Calibri"/>
                <a:ea typeface="Times New Roman"/>
              </a:rPr>
              <a:t>Each «</a:t>
            </a:r>
            <a:r>
              <a:rPr lang="en-GB" i="1" kern="0" dirty="0" err="1" smtClean="0">
                <a:solidFill>
                  <a:srgbClr val="595959"/>
                </a:solidFill>
                <a:latin typeface="Calibri"/>
                <a:ea typeface="Times New Roman"/>
              </a:rPr>
              <a:t>CodeList</a:t>
            </a:r>
            <a:r>
              <a:rPr lang="en-GB" i="1" kern="0" dirty="0" smtClean="0">
                <a:solidFill>
                  <a:srgbClr val="595959"/>
                </a:solidFill>
                <a:latin typeface="Calibri"/>
                <a:ea typeface="Times New Roman"/>
              </a:rPr>
              <a:t>» </a:t>
            </a:r>
            <a:r>
              <a:rPr lang="en-GB" i="1" kern="0" dirty="0" smtClean="0">
                <a:solidFill>
                  <a:srgbClr val="595959"/>
                </a:solidFill>
                <a:latin typeface="Calibri"/>
                <a:ea typeface="Times New Roman"/>
              </a:rPr>
              <a:t>class associated with a nominal value property shall include the </a:t>
            </a:r>
            <a:r>
              <a:rPr lang="en-GB" i="1" u="sng" kern="0" dirty="0" smtClean="0">
                <a:solidFill>
                  <a:srgbClr val="595959"/>
                </a:solidFill>
                <a:latin typeface="Calibri"/>
                <a:ea typeface="Times New Roman"/>
              </a:rPr>
              <a:t>tagged value</a:t>
            </a:r>
            <a:r>
              <a:rPr lang="en-GB" i="1" kern="0" dirty="0" smtClean="0">
                <a:solidFill>
                  <a:srgbClr val="595959"/>
                </a:solidFill>
                <a:latin typeface="Calibri"/>
                <a:ea typeface="Times New Roman"/>
              </a:rPr>
              <a:t> ‘</a:t>
            </a:r>
            <a:r>
              <a:rPr lang="en-GB" b="1" i="1" kern="0" dirty="0" smtClean="0">
                <a:solidFill>
                  <a:srgbClr val="595959"/>
                </a:solidFill>
                <a:latin typeface="Calibri"/>
                <a:ea typeface="Times New Roman"/>
              </a:rPr>
              <a:t>vocabulary</a:t>
            </a:r>
            <a:r>
              <a:rPr lang="en-GB" i="1" kern="0" dirty="0" smtClean="0">
                <a:solidFill>
                  <a:srgbClr val="595959"/>
                </a:solidFill>
                <a:latin typeface="Calibri"/>
                <a:ea typeface="Times New Roman"/>
              </a:rPr>
              <a:t>’ to refer to the appropriate code-table from the WMO codes and the </a:t>
            </a:r>
            <a:r>
              <a:rPr lang="en-GB" i="1" u="sng" kern="0" dirty="0" smtClean="0">
                <a:solidFill>
                  <a:srgbClr val="595959"/>
                </a:solidFill>
                <a:latin typeface="Calibri"/>
                <a:ea typeface="Times New Roman"/>
              </a:rPr>
              <a:t>tagged value</a:t>
            </a:r>
            <a:r>
              <a:rPr lang="en-GB" i="1" kern="0" dirty="0" smtClean="0">
                <a:solidFill>
                  <a:srgbClr val="595959"/>
                </a:solidFill>
                <a:latin typeface="Calibri"/>
                <a:ea typeface="Times New Roman"/>
              </a:rPr>
              <a:t> ‘</a:t>
            </a:r>
            <a:r>
              <a:rPr lang="en-GB" b="1" i="1" kern="0" dirty="0" smtClean="0">
                <a:solidFill>
                  <a:srgbClr val="595959"/>
                </a:solidFill>
                <a:latin typeface="Calibri"/>
                <a:ea typeface="Times New Roman"/>
              </a:rPr>
              <a:t>extensibility</a:t>
            </a:r>
            <a:r>
              <a:rPr lang="en-GB" i="1" kern="0" dirty="0" smtClean="0">
                <a:solidFill>
                  <a:srgbClr val="595959"/>
                </a:solidFill>
                <a:latin typeface="Calibri"/>
                <a:ea typeface="Times New Roman"/>
              </a:rPr>
              <a:t>’ to assert the validation regime to be used.</a:t>
            </a:r>
          </a:p>
        </p:txBody>
      </p:sp>
      <p:sp>
        <p:nvSpPr>
          <p:cNvPr id="31" name="Rectangle 30"/>
          <p:cNvSpPr/>
          <p:nvPr/>
        </p:nvSpPr>
        <p:spPr>
          <a:xfrm>
            <a:off x="106469" y="5574918"/>
            <a:ext cx="4873561" cy="1200329"/>
          </a:xfrm>
          <a:prstGeom prst="rect">
            <a:avLst/>
          </a:prstGeom>
        </p:spPr>
        <p:txBody>
          <a:bodyPr wrap="square">
            <a:spAutoFit/>
          </a:bodyPr>
          <a:lstStyle/>
          <a:p>
            <a:pPr fontAlgn="auto">
              <a:spcBef>
                <a:spcPts val="0"/>
              </a:spcBef>
              <a:spcAft>
                <a:spcPts val="1200"/>
              </a:spcAft>
              <a:defRPr/>
            </a:pPr>
            <a:r>
              <a:rPr lang="en-GB" i="1" kern="0" dirty="0" smtClean="0">
                <a:solidFill>
                  <a:srgbClr val="595959"/>
                </a:solidFill>
                <a:latin typeface="Calibri"/>
                <a:ea typeface="Times New Roman"/>
              </a:rPr>
              <a:t>Serialisation of «</a:t>
            </a:r>
            <a:r>
              <a:rPr lang="en-GB" i="1" kern="0" dirty="0" err="1" smtClean="0">
                <a:solidFill>
                  <a:srgbClr val="595959"/>
                </a:solidFill>
                <a:latin typeface="Calibri"/>
                <a:ea typeface="Times New Roman"/>
              </a:rPr>
              <a:t>CodeList</a:t>
            </a:r>
            <a:r>
              <a:rPr lang="en-GB" i="1" kern="0" dirty="0" smtClean="0">
                <a:solidFill>
                  <a:srgbClr val="595959"/>
                </a:solidFill>
                <a:latin typeface="Calibri"/>
                <a:ea typeface="Times New Roman"/>
              </a:rPr>
              <a:t>» classes follows practice from GML 3.3; </a:t>
            </a:r>
            <a:r>
              <a:rPr lang="en-GB" i="1" kern="0" dirty="0" err="1" smtClean="0">
                <a:solidFill>
                  <a:srgbClr val="595959"/>
                </a:solidFill>
                <a:latin typeface="Calibri"/>
                <a:ea typeface="Times New Roman"/>
              </a:rPr>
              <a:t>gml:ReferenceType</a:t>
            </a:r>
            <a:r>
              <a:rPr lang="en-GB" i="1" kern="0" dirty="0" smtClean="0">
                <a:solidFill>
                  <a:srgbClr val="595959"/>
                </a:solidFill>
                <a:latin typeface="Calibri"/>
                <a:ea typeface="Times New Roman"/>
              </a:rPr>
              <a:t> is used as extension base. Tagged values are included in schema documentation for developer reference.</a:t>
            </a:r>
          </a:p>
        </p:txBody>
      </p:sp>
      <p:sp>
        <p:nvSpPr>
          <p:cNvPr id="32" name="Oval 31"/>
          <p:cNvSpPr>
            <a:spLocks noChangeArrowheads="1"/>
          </p:cNvSpPr>
          <p:nvPr/>
        </p:nvSpPr>
        <p:spPr bwMode="auto">
          <a:xfrm>
            <a:off x="6275021" y="5514008"/>
            <a:ext cx="1314602" cy="480392"/>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
        <p:nvSpPr>
          <p:cNvPr id="34" name="Oval 33"/>
          <p:cNvSpPr>
            <a:spLocks noChangeArrowheads="1"/>
          </p:cNvSpPr>
          <p:nvPr/>
        </p:nvSpPr>
        <p:spPr bwMode="auto">
          <a:xfrm>
            <a:off x="6400799" y="4808558"/>
            <a:ext cx="1028702" cy="557792"/>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xmlns="" val="200922391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a:off x="101600" y="1518805"/>
            <a:ext cx="5537199" cy="4587204"/>
            <a:chOff x="153768" y="3995630"/>
            <a:chExt cx="5537199" cy="4587204"/>
          </a:xfrm>
        </p:grpSpPr>
        <p:grpSp>
          <p:nvGrpSpPr>
            <p:cNvPr id="21" name="Group 57"/>
            <p:cNvGrpSpPr/>
            <p:nvPr/>
          </p:nvGrpSpPr>
          <p:grpSpPr>
            <a:xfrm>
              <a:off x="153768" y="3995630"/>
              <a:ext cx="5537199" cy="4587204"/>
              <a:chOff x="119052" y="5137906"/>
              <a:chExt cx="2675892" cy="4587204"/>
            </a:xfrm>
          </p:grpSpPr>
          <p:pic>
            <p:nvPicPr>
              <p:cNvPr id="23"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6278">
                <a:off x="119713" y="5137906"/>
                <a:ext cx="2669102" cy="4587204"/>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 xmlns:a14="http://schemas.microsoft.com/office/drawing/2010/main">
                    <a:solidFill>
                      <a:schemeClr val="accent1"/>
                    </a:solidFill>
                  </a14:hiddenFill>
                </a:ext>
              </a:extLst>
            </p:spPr>
          </p:pic>
          <p:sp>
            <p:nvSpPr>
              <p:cNvPr id="24" name="TextBox 23"/>
              <p:cNvSpPr txBox="1"/>
              <p:nvPr/>
            </p:nvSpPr>
            <p:spPr bwMode="auto">
              <a:xfrm>
                <a:off x="119052" y="5141819"/>
                <a:ext cx="2675892" cy="3754874"/>
              </a:xfrm>
              <a:prstGeom prst="rect">
                <a:avLst/>
              </a:prstGeom>
              <a:noFill/>
            </p:spPr>
            <p:txBody>
              <a:bodyPr wrap="square">
                <a:spAutoFit/>
              </a:bodyPr>
              <a:lstStyle/>
              <a:p>
                <a:pPr>
                  <a:defRPr/>
                </a:pPr>
                <a:r>
                  <a:rPr lang="en-GB" sz="1400" dirty="0" smtClean="0">
                    <a:solidFill>
                      <a:srgbClr val="002060"/>
                    </a:solidFill>
                  </a:rPr>
                  <a:t>&lt;</a:t>
                </a:r>
                <a:r>
                  <a:rPr lang="en-GB" sz="1400" dirty="0" err="1">
                    <a:solidFill>
                      <a:srgbClr val="002060"/>
                    </a:solidFill>
                  </a:rPr>
                  <a:t>complexType</a:t>
                </a:r>
                <a:r>
                  <a:rPr lang="en-GB" sz="1400" dirty="0">
                    <a:solidFill>
                      <a:srgbClr val="002060"/>
                    </a:solidFill>
                  </a:rPr>
                  <a:t> </a:t>
                </a:r>
                <a:r>
                  <a:rPr lang="en-GB" sz="1400" dirty="0">
                    <a:solidFill>
                      <a:schemeClr val="accent6">
                        <a:lumMod val="75000"/>
                      </a:schemeClr>
                    </a:solidFill>
                  </a:rPr>
                  <a:t>name</a:t>
                </a:r>
                <a:r>
                  <a:rPr lang="en-GB" sz="1400" dirty="0" smtClean="0">
                    <a:solidFill>
                      <a:schemeClr val="accent6">
                        <a:lumMod val="75000"/>
                      </a:schemeClr>
                    </a:solidFill>
                  </a:rPr>
                  <a:t>=</a:t>
                </a:r>
                <a:r>
                  <a:rPr lang="en-GB" sz="1400" dirty="0" smtClean="0">
                    <a:solidFill>
                      <a:srgbClr val="542A00"/>
                    </a:solidFill>
                  </a:rPr>
                  <a:t>“</a:t>
                </a:r>
                <a:r>
                  <a:rPr lang="en-GB" sz="1400" dirty="0" err="1" smtClean="0">
                    <a:solidFill>
                      <a:srgbClr val="542A00"/>
                    </a:solidFill>
                  </a:rPr>
                  <a:t>WeatherObservationRecordType</a:t>
                </a:r>
                <a:r>
                  <a:rPr lang="en-GB" sz="1400" dirty="0" smtClean="0">
                    <a:solidFill>
                      <a:srgbClr val="542A00"/>
                    </a:solidFill>
                  </a:rPr>
                  <a:t>"</a:t>
                </a:r>
                <a:r>
                  <a:rPr lang="en-GB" sz="1400" dirty="0" smtClean="0">
                    <a:solidFill>
                      <a:srgbClr val="002060"/>
                    </a:solidFill>
                  </a:rPr>
                  <a:t>&gt;</a:t>
                </a:r>
                <a:endParaRPr lang="fr-FR" sz="1400" dirty="0">
                  <a:solidFill>
                    <a:srgbClr val="002060"/>
                  </a:solidFill>
                </a:endParaRPr>
              </a:p>
              <a:p>
                <a:pPr>
                  <a:defRPr/>
                </a:pPr>
                <a:r>
                  <a:rPr lang="fr-FR" sz="1400" dirty="0" smtClean="0">
                    <a:solidFill>
                      <a:srgbClr val="002060"/>
                    </a:solidFill>
                  </a:rPr>
                  <a:t>   </a:t>
                </a:r>
                <a:r>
                  <a:rPr lang="fr-FR" sz="1400" dirty="0">
                    <a:solidFill>
                      <a:srgbClr val="002060"/>
                    </a:solidFill>
                  </a:rPr>
                  <a:t>&lt;</a:t>
                </a:r>
                <a:r>
                  <a:rPr lang="fr-FR" sz="1400" dirty="0" err="1">
                    <a:solidFill>
                      <a:srgbClr val="002060"/>
                    </a:solidFill>
                  </a:rPr>
                  <a:t>complexContent</a:t>
                </a:r>
                <a:r>
                  <a:rPr lang="fr-FR" sz="1400" dirty="0">
                    <a:solidFill>
                      <a:srgbClr val="002060"/>
                    </a:solidFill>
                  </a:rPr>
                  <a:t>&gt;</a:t>
                </a:r>
              </a:p>
              <a:p>
                <a:pPr>
                  <a:defRPr/>
                </a:pPr>
                <a:r>
                  <a:rPr lang="fr-FR" sz="1400" dirty="0" smtClean="0">
                    <a:solidFill>
                      <a:srgbClr val="002060"/>
                    </a:solidFill>
                  </a:rPr>
                  <a:t>      </a:t>
                </a:r>
                <a:r>
                  <a:rPr lang="fr-FR" sz="1400" dirty="0">
                    <a:solidFill>
                      <a:srgbClr val="002060"/>
                    </a:solidFill>
                  </a:rPr>
                  <a:t>&lt;extension base="</a:t>
                </a:r>
                <a:r>
                  <a:rPr lang="fr-FR" sz="1400" dirty="0" err="1">
                    <a:solidFill>
                      <a:srgbClr val="002060"/>
                    </a:solidFill>
                  </a:rPr>
                  <a:t>gml:AbstractGMLType</a:t>
                </a:r>
                <a:r>
                  <a:rPr lang="fr-FR" sz="1400" dirty="0">
                    <a:solidFill>
                      <a:srgbClr val="002060"/>
                    </a:solidFill>
                  </a:rPr>
                  <a:t>"&gt;</a:t>
                </a:r>
              </a:p>
              <a:p>
                <a:pPr>
                  <a:defRPr/>
                </a:pPr>
                <a:r>
                  <a:rPr lang="fr-FR" sz="1400" dirty="0" smtClean="0">
                    <a:solidFill>
                      <a:srgbClr val="002060"/>
                    </a:solidFill>
                  </a:rPr>
                  <a:t>         </a:t>
                </a:r>
                <a:r>
                  <a:rPr lang="fr-FR" sz="1400" dirty="0">
                    <a:solidFill>
                      <a:srgbClr val="002060"/>
                    </a:solidFill>
                  </a:rPr>
                  <a:t>&lt;</a:t>
                </a:r>
                <a:r>
                  <a:rPr lang="fr-FR" sz="1400" dirty="0" err="1">
                    <a:solidFill>
                      <a:srgbClr val="002060"/>
                    </a:solidFill>
                  </a:rPr>
                  <a:t>sequence</a:t>
                </a:r>
                <a:r>
                  <a:rPr lang="fr-FR" sz="1400" dirty="0" smtClean="0">
                    <a:solidFill>
                      <a:srgbClr val="002060"/>
                    </a:solidFill>
                  </a:rPr>
                  <a:t>&gt;</a:t>
                </a:r>
              </a:p>
              <a:p>
                <a:pPr>
                  <a:defRPr/>
                </a:pPr>
                <a:r>
                  <a:rPr lang="fr-FR" sz="1400" dirty="0" smtClean="0">
                    <a:solidFill>
                      <a:srgbClr val="002060"/>
                    </a:solidFill>
                  </a:rPr>
                  <a:t>             </a:t>
                </a:r>
                <a:r>
                  <a:rPr lang="fr-FR" sz="1400" kern="0" dirty="0" smtClean="0">
                    <a:solidFill>
                      <a:srgbClr val="002060"/>
                    </a:solidFill>
                  </a:rPr>
                  <a:t>… </a:t>
                </a:r>
                <a:endParaRPr lang="fr-FR" sz="1400" dirty="0" smtClean="0">
                  <a:solidFill>
                    <a:srgbClr val="002060"/>
                  </a:solidFill>
                </a:endParaRPr>
              </a:p>
              <a:p>
                <a:pPr>
                  <a:defRPr/>
                </a:pPr>
                <a:r>
                  <a:rPr lang="fr-FR" sz="1400" dirty="0">
                    <a:solidFill>
                      <a:srgbClr val="002060"/>
                    </a:solidFill>
                  </a:rPr>
                  <a:t> </a:t>
                </a:r>
                <a:r>
                  <a:rPr lang="fr-FR" sz="1400" dirty="0" smtClean="0">
                    <a:solidFill>
                      <a:srgbClr val="002060"/>
                    </a:solidFill>
                  </a:rPr>
                  <a:t>           </a:t>
                </a:r>
                <a:r>
                  <a:rPr lang="en-GB" sz="1400" dirty="0">
                    <a:solidFill>
                      <a:srgbClr val="002060"/>
                    </a:solidFill>
                  </a:rPr>
                  <a:t>&lt;element </a:t>
                </a:r>
                <a:r>
                  <a:rPr lang="en-GB" sz="1400" dirty="0">
                    <a:solidFill>
                      <a:schemeClr val="accent6">
                        <a:lumMod val="75000"/>
                      </a:schemeClr>
                    </a:solidFill>
                  </a:rPr>
                  <a:t>name</a:t>
                </a:r>
                <a:r>
                  <a:rPr lang="en-GB" sz="1400" dirty="0" smtClean="0">
                    <a:solidFill>
                      <a:schemeClr val="accent6">
                        <a:lumMod val="75000"/>
                      </a:schemeClr>
                    </a:solidFill>
                  </a:rPr>
                  <a:t>=</a:t>
                </a:r>
                <a:r>
                  <a:rPr lang="en-GB" sz="1400" dirty="0" smtClean="0">
                    <a:solidFill>
                      <a:srgbClr val="542A00"/>
                    </a:solidFill>
                  </a:rPr>
                  <a:t>“</a:t>
                </a:r>
                <a:r>
                  <a:rPr lang="en-GB" sz="1400" dirty="0" err="1" smtClean="0">
                    <a:solidFill>
                      <a:srgbClr val="542A00"/>
                    </a:solidFill>
                  </a:rPr>
                  <a:t>weatherType</a:t>
                </a:r>
                <a:r>
                  <a:rPr lang="en-GB" sz="1400" dirty="0" smtClean="0">
                    <a:solidFill>
                      <a:srgbClr val="542A00"/>
                    </a:solidFill>
                  </a:rPr>
                  <a:t>" </a:t>
                </a:r>
                <a:r>
                  <a:rPr lang="en-GB" sz="1400" dirty="0">
                    <a:solidFill>
                      <a:schemeClr val="accent6">
                        <a:lumMod val="75000"/>
                      </a:schemeClr>
                    </a:solidFill>
                  </a:rPr>
                  <a:t>type</a:t>
                </a:r>
                <a:r>
                  <a:rPr lang="en-GB" sz="1400" dirty="0" smtClean="0">
                    <a:solidFill>
                      <a:schemeClr val="accent6">
                        <a:lumMod val="75000"/>
                      </a:schemeClr>
                    </a:solidFill>
                  </a:rPr>
                  <a:t>=</a:t>
                </a:r>
                <a:r>
                  <a:rPr lang="en-GB" sz="1400" dirty="0" smtClean="0">
                    <a:solidFill>
                      <a:srgbClr val="542A00"/>
                    </a:solidFill>
                  </a:rPr>
                  <a:t>“</a:t>
                </a:r>
                <a:r>
                  <a:rPr lang="en-GB" sz="1400" dirty="0" err="1" smtClean="0">
                    <a:solidFill>
                      <a:srgbClr val="542A00"/>
                    </a:solidFill>
                  </a:rPr>
                  <a:t>dp:PresentWeatherType</a:t>
                </a:r>
                <a:r>
                  <a:rPr lang="en-GB" sz="1400" dirty="0" smtClean="0">
                    <a:solidFill>
                      <a:srgbClr val="542A00"/>
                    </a:solidFill>
                  </a:rPr>
                  <a:t>“</a:t>
                </a:r>
                <a:r>
                  <a:rPr lang="en-GB" sz="1400" dirty="0" smtClean="0">
                    <a:solidFill>
                      <a:srgbClr val="002060"/>
                    </a:solidFill>
                  </a:rPr>
                  <a:t>&gt;</a:t>
                </a:r>
              </a:p>
              <a:p>
                <a:pPr>
                  <a:defRPr/>
                </a:pPr>
                <a:r>
                  <a:rPr lang="en-GB" sz="1400" dirty="0" smtClean="0">
                    <a:solidFill>
                      <a:srgbClr val="002060"/>
                    </a:solidFill>
                  </a:rPr>
                  <a:t>               &lt;annotation&gt;</a:t>
                </a:r>
              </a:p>
              <a:p>
                <a:pPr>
                  <a:defRPr/>
                </a:pPr>
                <a:r>
                  <a:rPr lang="en-GB" sz="1400" dirty="0" smtClean="0">
                    <a:solidFill>
                      <a:srgbClr val="002060"/>
                    </a:solidFill>
                  </a:rPr>
                  <a:t>                  &lt;documentation&gt;</a:t>
                </a:r>
                <a:endParaRPr lang="en-GB" sz="1400" dirty="0" smtClean="0">
                  <a:solidFill>
                    <a:srgbClr val="002060"/>
                  </a:solidFill>
                </a:endParaRPr>
              </a:p>
              <a:p>
                <a:pPr>
                  <a:defRPr/>
                </a:pPr>
                <a:r>
                  <a:rPr lang="en-GB" sz="1400" b="1" dirty="0" smtClean="0"/>
                  <a:t>                     Type of weather observed at the time of observation</a:t>
                </a:r>
              </a:p>
              <a:p>
                <a:pPr>
                  <a:defRPr/>
                </a:pPr>
                <a:r>
                  <a:rPr lang="en-GB" sz="1400" dirty="0" smtClean="0">
                    <a:solidFill>
                      <a:srgbClr val="002060"/>
                    </a:solidFill>
                  </a:rPr>
                  <a:t>                  &lt;/documentation&gt;</a:t>
                </a:r>
                <a:endParaRPr lang="en-GB" sz="1400" dirty="0" smtClean="0">
                  <a:solidFill>
                    <a:srgbClr val="002060"/>
                  </a:solidFill>
                </a:endParaRPr>
              </a:p>
              <a:p>
                <a:pPr>
                  <a:defRPr/>
                </a:pPr>
                <a:r>
                  <a:rPr lang="en-GB" sz="1400" dirty="0" smtClean="0">
                    <a:solidFill>
                      <a:srgbClr val="002060"/>
                    </a:solidFill>
                  </a:rPr>
                  <a:t>         </a:t>
                </a:r>
                <a:r>
                  <a:rPr lang="en-GB" sz="1400" dirty="0" smtClean="0">
                    <a:solidFill>
                      <a:srgbClr val="002060"/>
                    </a:solidFill>
                  </a:rPr>
                  <a:t>      &lt;/</a:t>
                </a:r>
                <a:r>
                  <a:rPr lang="en-GB" sz="1400" dirty="0" smtClean="0">
                    <a:solidFill>
                      <a:srgbClr val="002060"/>
                    </a:solidFill>
                  </a:rPr>
                  <a:t>annotation&gt;</a:t>
                </a:r>
                <a:endParaRPr lang="en-GB" sz="1400" dirty="0" smtClean="0">
                  <a:solidFill>
                    <a:srgbClr val="002060"/>
                  </a:solidFill>
                </a:endParaRPr>
              </a:p>
              <a:p>
                <a:pPr>
                  <a:defRPr/>
                </a:pPr>
                <a:r>
                  <a:rPr lang="fr-FR" sz="1400" dirty="0" smtClean="0">
                    <a:solidFill>
                      <a:srgbClr val="002060"/>
                    </a:solidFill>
                  </a:rPr>
                  <a:t>            </a:t>
                </a:r>
                <a:r>
                  <a:rPr lang="en-GB" sz="1400" dirty="0" smtClean="0">
                    <a:solidFill>
                      <a:srgbClr val="002060"/>
                    </a:solidFill>
                  </a:rPr>
                  <a:t>&lt;/element</a:t>
                </a:r>
                <a:r>
                  <a:rPr lang="en-GB" sz="1400" dirty="0" smtClean="0">
                    <a:solidFill>
                      <a:srgbClr val="002060"/>
                    </a:solidFill>
                  </a:rPr>
                  <a:t>&gt;</a:t>
                </a:r>
                <a:endParaRPr lang="fr-FR" sz="1400" dirty="0" smtClean="0">
                  <a:solidFill>
                    <a:srgbClr val="002060"/>
                  </a:solidFill>
                </a:endParaRPr>
              </a:p>
              <a:p>
                <a:pPr>
                  <a:defRPr/>
                </a:pPr>
                <a:r>
                  <a:rPr lang="fr-FR" sz="1400" dirty="0">
                    <a:solidFill>
                      <a:srgbClr val="002060"/>
                    </a:solidFill>
                  </a:rPr>
                  <a:t> </a:t>
                </a:r>
                <a:r>
                  <a:rPr lang="fr-FR" sz="1400" dirty="0" smtClean="0">
                    <a:solidFill>
                      <a:srgbClr val="002060"/>
                    </a:solidFill>
                  </a:rPr>
                  <a:t>            </a:t>
                </a:r>
                <a:r>
                  <a:rPr lang="fr-FR" sz="1400" kern="0" dirty="0" smtClean="0">
                    <a:solidFill>
                      <a:srgbClr val="002060"/>
                    </a:solidFill>
                  </a:rPr>
                  <a:t>… </a:t>
                </a:r>
              </a:p>
              <a:p>
                <a:pPr>
                  <a:defRPr/>
                </a:pPr>
                <a:r>
                  <a:rPr lang="fr-FR" sz="1400" kern="0" dirty="0">
                    <a:solidFill>
                      <a:srgbClr val="002060"/>
                    </a:solidFill>
                  </a:rPr>
                  <a:t> </a:t>
                </a:r>
                <a:r>
                  <a:rPr lang="fr-FR" sz="1400" kern="0" dirty="0" smtClean="0">
                    <a:solidFill>
                      <a:srgbClr val="002060"/>
                    </a:solidFill>
                  </a:rPr>
                  <a:t>        </a:t>
                </a:r>
                <a:r>
                  <a:rPr lang="en-GB" sz="1400" kern="0" dirty="0" smtClean="0">
                    <a:solidFill>
                      <a:srgbClr val="002060"/>
                    </a:solidFill>
                  </a:rPr>
                  <a:t>&lt;/</a:t>
                </a:r>
                <a:r>
                  <a:rPr lang="en-GB" sz="1400" kern="0" dirty="0">
                    <a:solidFill>
                      <a:srgbClr val="002060"/>
                    </a:solidFill>
                  </a:rPr>
                  <a:t>sequence</a:t>
                </a:r>
                <a:r>
                  <a:rPr lang="en-GB" sz="1400" kern="0" dirty="0" smtClean="0">
                    <a:solidFill>
                      <a:srgbClr val="002060"/>
                    </a:solidFill>
                  </a:rPr>
                  <a:t>&gt;</a:t>
                </a:r>
              </a:p>
              <a:p>
                <a:pPr>
                  <a:defRPr/>
                </a:pPr>
                <a:r>
                  <a:rPr lang="en-GB" sz="1400" kern="0" dirty="0" smtClean="0">
                    <a:solidFill>
                      <a:srgbClr val="002060"/>
                    </a:solidFill>
                  </a:rPr>
                  <a:t>      </a:t>
                </a:r>
                <a:r>
                  <a:rPr lang="en-GB" sz="1400" kern="0" dirty="0">
                    <a:solidFill>
                      <a:srgbClr val="002060"/>
                    </a:solidFill>
                  </a:rPr>
                  <a:t>&lt;/extension&gt;</a:t>
                </a:r>
              </a:p>
              <a:p>
                <a:pPr>
                  <a:defRPr/>
                </a:pPr>
                <a:r>
                  <a:rPr lang="en-GB" sz="1400" kern="0" dirty="0" smtClean="0">
                    <a:solidFill>
                      <a:srgbClr val="002060"/>
                    </a:solidFill>
                  </a:rPr>
                  <a:t>   </a:t>
                </a:r>
                <a:r>
                  <a:rPr lang="en-GB" sz="1400" kern="0" dirty="0">
                    <a:solidFill>
                      <a:srgbClr val="002060"/>
                    </a:solidFill>
                  </a:rPr>
                  <a:t>&lt;/</a:t>
                </a:r>
                <a:r>
                  <a:rPr lang="en-GB" sz="1400" kern="0" dirty="0" err="1">
                    <a:solidFill>
                      <a:srgbClr val="002060"/>
                    </a:solidFill>
                  </a:rPr>
                  <a:t>complexContent</a:t>
                </a:r>
                <a:r>
                  <a:rPr lang="en-GB" sz="1400" kern="0" dirty="0">
                    <a:solidFill>
                      <a:srgbClr val="002060"/>
                    </a:solidFill>
                  </a:rPr>
                  <a:t>&gt;</a:t>
                </a:r>
              </a:p>
              <a:p>
                <a:pPr>
                  <a:defRPr/>
                </a:pPr>
                <a:r>
                  <a:rPr lang="en-GB" sz="1400" kern="0" dirty="0" smtClean="0">
                    <a:solidFill>
                      <a:srgbClr val="002060"/>
                    </a:solidFill>
                  </a:rPr>
                  <a:t>&lt;/</a:t>
                </a:r>
                <a:r>
                  <a:rPr lang="en-GB" sz="1400" kern="0" dirty="0" err="1">
                    <a:solidFill>
                      <a:srgbClr val="002060"/>
                    </a:solidFill>
                  </a:rPr>
                  <a:t>complexType</a:t>
                </a:r>
                <a:r>
                  <a:rPr lang="en-GB" sz="1400" kern="0" dirty="0">
                    <a:solidFill>
                      <a:srgbClr val="002060"/>
                    </a:solidFill>
                  </a:rPr>
                  <a:t>&gt;</a:t>
                </a:r>
                <a:endParaRPr lang="en-GB" sz="1400" kern="0" dirty="0" smtClean="0">
                  <a:solidFill>
                    <a:srgbClr val="002060"/>
                  </a:solidFill>
                </a:endParaRPr>
              </a:p>
            </p:txBody>
          </p:sp>
        </p:grpSp>
        <p:pic>
          <p:nvPicPr>
            <p:cNvPr id="22" name="Picture 2" descr="http://findicons.com/files/icons/1915/xml_docs/128/xsd.pn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4942862" y="4064145"/>
              <a:ext cx="680907" cy="6811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000" dirty="0" smtClean="0">
                <a:solidFill>
                  <a:srgbClr val="000000"/>
                </a:solidFill>
                <a:latin typeface="Arial" pitchFamily="34" charset="0"/>
                <a:ea typeface="ＭＳ Ｐゴシック" pitchFamily="34" charset="-128"/>
              </a:rPr>
              <a:t>Consistent application of semantics from WMO codes (2):</a:t>
            </a:r>
          </a:p>
          <a:p>
            <a:pPr eaLnBrk="0" hangingPunct="0">
              <a:spcBef>
                <a:spcPct val="20000"/>
              </a:spcBef>
              <a:buClr>
                <a:srgbClr val="092E5C"/>
              </a:buClr>
            </a:pPr>
            <a:r>
              <a:rPr lang="en-GB" sz="2000" i="1" dirty="0" smtClean="0">
                <a:solidFill>
                  <a:srgbClr val="000000"/>
                </a:solidFill>
                <a:latin typeface="Arial" pitchFamily="34" charset="0"/>
                <a:ea typeface="ＭＳ Ｐゴシック" pitchFamily="34" charset="-128"/>
              </a:rPr>
              <a:t>nominal values</a:t>
            </a:r>
            <a:endParaRPr lang="en-GB" sz="2000" i="1" dirty="0">
              <a:solidFill>
                <a:srgbClr val="000000"/>
              </a:solidFill>
              <a:latin typeface="Arial" pitchFamily="34" charset="0"/>
              <a:ea typeface="ＭＳ Ｐゴシック" pitchFamily="34" charset="-128"/>
            </a:endParaRPr>
          </a:p>
        </p:txBody>
      </p:sp>
      <p:grpSp>
        <p:nvGrpSpPr>
          <p:cNvPr id="6" name="Group 27"/>
          <p:cNvGrpSpPr/>
          <p:nvPr/>
        </p:nvGrpSpPr>
        <p:grpSpPr>
          <a:xfrm>
            <a:off x="5112937" y="3256347"/>
            <a:ext cx="3614204" cy="3486685"/>
            <a:chOff x="13559" y="4148772"/>
            <a:chExt cx="4165278" cy="3486685"/>
          </a:xfrm>
        </p:grpSpPr>
        <p:sp>
          <p:nvSpPr>
            <p:cNvPr id="46" name="Rectangle 45"/>
            <p:cNvSpPr/>
            <p:nvPr/>
          </p:nvSpPr>
          <p:spPr bwMode="auto">
            <a:xfrm>
              <a:off x="13559" y="4325996"/>
              <a:ext cx="4165278" cy="3309461"/>
            </a:xfrm>
            <a:prstGeom prst="rect">
              <a:avLst/>
            </a:prstGeom>
            <a:gradFill>
              <a:gsLst>
                <a:gs pos="0">
                  <a:schemeClr val="bg1">
                    <a:lumMod val="95000"/>
                  </a:schemeClr>
                </a:gs>
                <a:gs pos="100000">
                  <a:schemeClr val="bg1"/>
                </a:gs>
              </a:gsLst>
              <a:lin ang="16200000" scaled="0"/>
            </a:gradFill>
            <a:ln w="9525" cap="flat" cmpd="sng" algn="ctr">
              <a:solidFill>
                <a:sysClr val="windowText" lastClr="000000"/>
              </a:solidFill>
              <a:prstDash val="solid"/>
            </a:ln>
            <a:effectLst/>
          </p:spPr>
          <p:txBody>
            <a:bodyPr anchor="t" anchorCtr="0"/>
            <a:lstStyle/>
            <a:p>
              <a:pPr algn="ctr">
                <a:defRPr/>
              </a:pPr>
              <a:endParaRPr lang="en-GB" sz="1000" kern="0" dirty="0">
                <a:solidFill>
                  <a:sysClr val="windowText" lastClr="000000"/>
                </a:solidFill>
              </a:endParaRPr>
            </a:p>
          </p:txBody>
        </p:sp>
        <p:sp>
          <p:nvSpPr>
            <p:cNvPr id="47" name="Rectangle 46"/>
            <p:cNvSpPr/>
            <p:nvPr/>
          </p:nvSpPr>
          <p:spPr bwMode="auto">
            <a:xfrm>
              <a:off x="16599" y="4148772"/>
              <a:ext cx="1105719" cy="177225"/>
            </a:xfrm>
            <a:prstGeom prst="rect">
              <a:avLst/>
            </a:prstGeom>
            <a:solidFill>
              <a:schemeClr val="bg1"/>
            </a:solidFill>
            <a:ln w="9525" cap="flat" cmpd="sng" algn="ctr">
              <a:solidFill>
                <a:sysClr val="windowText" lastClr="000000"/>
              </a:solidFill>
              <a:prstDash val="solid"/>
            </a:ln>
            <a:effectLst/>
          </p:spPr>
          <p:txBody>
            <a:bodyPr anchor="ctr" anchorCtr="0"/>
            <a:lstStyle/>
            <a:p>
              <a:pPr algn="ctr">
                <a:defRPr/>
              </a:pPr>
              <a:r>
                <a:rPr lang="en-GB" sz="1000" kern="0" dirty="0" err="1" smtClean="0">
                  <a:solidFill>
                    <a:sysClr val="windowText" lastClr="000000"/>
                  </a:solidFill>
                </a:rPr>
                <a:t>DataPoint</a:t>
              </a:r>
              <a:endParaRPr lang="en-GB" sz="1000" kern="0" dirty="0">
                <a:solidFill>
                  <a:sysClr val="windowText" lastClr="000000"/>
                </a:solidFill>
              </a:endParaRPr>
            </a:p>
          </p:txBody>
        </p:sp>
      </p:grpSp>
      <p:grpSp>
        <p:nvGrpSpPr>
          <p:cNvPr id="7" name="Group 25"/>
          <p:cNvGrpSpPr/>
          <p:nvPr/>
        </p:nvGrpSpPr>
        <p:grpSpPr>
          <a:xfrm>
            <a:off x="5533357" y="3613328"/>
            <a:ext cx="2770384" cy="1736251"/>
            <a:chOff x="5470451" y="4355791"/>
            <a:chExt cx="2426639" cy="1736251"/>
          </a:xfrm>
        </p:grpSpPr>
        <p:sp>
          <p:nvSpPr>
            <p:cNvPr id="54" name="Rectangle 53"/>
            <p:cNvSpPr/>
            <p:nvPr/>
          </p:nvSpPr>
          <p:spPr bwMode="auto">
            <a:xfrm>
              <a:off x="5470451" y="4355791"/>
              <a:ext cx="2426639" cy="1736251"/>
            </a:xfrm>
            <a:prstGeom prst="rect">
              <a:avLst/>
            </a:prstGeom>
            <a:gradFill>
              <a:gsLst>
                <a:gs pos="0">
                  <a:srgbClr val="CCFFCC"/>
                </a:gs>
                <a:gs pos="100000">
                  <a:srgbClr val="99FF99"/>
                </a:gs>
              </a:gsLst>
              <a:lin ang="16200000" scaled="0"/>
            </a:gra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endParaRPr lang="en-GB" sz="600" kern="0" dirty="0" smtClean="0">
                <a:solidFill>
                  <a:sysClr val="windowText" lastClr="000000"/>
                </a:solidFill>
              </a:endParaRPr>
            </a:p>
            <a:p>
              <a:pPr algn="ctr"/>
              <a:r>
                <a:rPr lang="en-GB" sz="1000" kern="0" dirty="0" err="1" smtClean="0">
                  <a:solidFill>
                    <a:sysClr val="windowText" lastClr="000000"/>
                  </a:solidFill>
                </a:rPr>
                <a:t>WeatherObservationRecord</a:t>
              </a:r>
              <a:endParaRPr lang="en-GB" sz="1000" kern="0" dirty="0">
                <a:solidFill>
                  <a:sysClr val="windowText" lastClr="000000"/>
                </a:solidFill>
              </a:endParaRPr>
            </a:p>
          </p:txBody>
        </p:sp>
        <p:sp>
          <p:nvSpPr>
            <p:cNvPr id="55" name="Rectangle 54"/>
            <p:cNvSpPr/>
            <p:nvPr/>
          </p:nvSpPr>
          <p:spPr bwMode="auto">
            <a:xfrm>
              <a:off x="5470452" y="4808400"/>
              <a:ext cx="2426637" cy="1283642"/>
            </a:xfrm>
            <a:prstGeom prst="rect">
              <a:avLst/>
            </a:prstGeom>
            <a:noFill/>
            <a:ln w="9525" cap="flat" cmpd="sng" algn="ctr">
              <a:solidFill>
                <a:sysClr val="windowText" lastClr="000000"/>
              </a:solidFill>
              <a:prstDash val="solid"/>
            </a:ln>
            <a:effectLst/>
          </p:spPr>
          <p:txBody>
            <a:bodyPr anchor="ctr" anchorCtr="0"/>
            <a:lstStyle/>
            <a:p>
              <a:pPr>
                <a:defRPr/>
              </a:pPr>
              <a:r>
                <a:rPr lang="en-GB" sz="1000" kern="0" dirty="0" smtClean="0">
                  <a:solidFill>
                    <a:schemeClr val="accent2"/>
                  </a:solidFill>
                </a:rPr>
                <a:t>+</a:t>
              </a:r>
              <a:r>
                <a:rPr lang="en-GB" sz="1000" kern="0" dirty="0" err="1" smtClean="0">
                  <a:solidFill>
                    <a:schemeClr val="accent2"/>
                  </a:solidFill>
                </a:rPr>
                <a:t>airTemperature</a:t>
              </a:r>
              <a:r>
                <a:rPr lang="en-GB" sz="1000" kern="0" dirty="0" smtClean="0">
                  <a:solidFill>
                    <a:schemeClr val="accent2"/>
                  </a:solidFill>
                </a:rPr>
                <a:t> : Measure </a:t>
              </a:r>
            </a:p>
            <a:p>
              <a:pPr>
                <a:defRPr/>
              </a:pPr>
              <a:r>
                <a:rPr lang="en-GB" sz="1000" kern="0" dirty="0" smtClean="0">
                  <a:solidFill>
                    <a:schemeClr val="accent2"/>
                  </a:solidFill>
                </a:rPr>
                <a:t>+</a:t>
              </a:r>
              <a:r>
                <a:rPr lang="en-GB" sz="1000" kern="0" dirty="0" smtClean="0">
                  <a:solidFill>
                    <a:schemeClr val="accent2"/>
                  </a:solidFill>
                </a:rPr>
                <a:t>pressure : Measure</a:t>
              </a:r>
            </a:p>
            <a:p>
              <a:pPr>
                <a:defRPr/>
              </a:pPr>
              <a:r>
                <a:rPr lang="en-GB" sz="1000" kern="0" dirty="0" smtClean="0">
                  <a:solidFill>
                    <a:schemeClr val="accent2"/>
                  </a:solidFill>
                </a:rPr>
                <a:t>+</a:t>
              </a:r>
              <a:r>
                <a:rPr lang="en-GB" sz="1000" kern="0" dirty="0" err="1" smtClean="0">
                  <a:solidFill>
                    <a:schemeClr val="accent2"/>
                  </a:solidFill>
                </a:rPr>
                <a:t>windSpeed</a:t>
              </a:r>
              <a:r>
                <a:rPr lang="en-GB" sz="1000" kern="0" dirty="0" smtClean="0">
                  <a:solidFill>
                    <a:schemeClr val="accent2"/>
                  </a:solidFill>
                </a:rPr>
                <a:t> : Measure</a:t>
              </a:r>
            </a:p>
            <a:p>
              <a:pPr>
                <a:defRPr/>
              </a:pPr>
              <a:r>
                <a:rPr lang="en-GB" sz="1000" kern="0" dirty="0" smtClean="0">
                  <a:solidFill>
                    <a:schemeClr val="accent2"/>
                  </a:solidFill>
                </a:rPr>
                <a:t>+</a:t>
              </a:r>
              <a:r>
                <a:rPr lang="en-GB" sz="1000" kern="0" dirty="0" err="1" smtClean="0">
                  <a:solidFill>
                    <a:schemeClr val="accent2"/>
                  </a:solidFill>
                </a:rPr>
                <a:t>gustSpeed</a:t>
              </a:r>
              <a:r>
                <a:rPr lang="en-GB" sz="1000" kern="0" dirty="0" smtClean="0">
                  <a:solidFill>
                    <a:schemeClr val="accent2"/>
                  </a:solidFill>
                </a:rPr>
                <a:t> : Measure</a:t>
              </a:r>
            </a:p>
            <a:p>
              <a:pPr>
                <a:defRPr/>
              </a:pPr>
              <a:r>
                <a:rPr lang="en-GB" sz="1000" kern="0" dirty="0" smtClean="0">
                  <a:solidFill>
                    <a:schemeClr val="accent2"/>
                  </a:solidFill>
                </a:rPr>
                <a:t>+</a:t>
              </a:r>
              <a:r>
                <a:rPr lang="en-GB" sz="1000" kern="0" dirty="0" err="1" smtClean="0">
                  <a:solidFill>
                    <a:schemeClr val="accent2"/>
                  </a:solidFill>
                </a:rPr>
                <a:t>windDirection</a:t>
              </a:r>
              <a:r>
                <a:rPr lang="en-GB" sz="1000" kern="0" dirty="0" smtClean="0">
                  <a:solidFill>
                    <a:schemeClr val="accent2"/>
                  </a:solidFill>
                </a:rPr>
                <a:t> : Measure</a:t>
              </a:r>
            </a:p>
            <a:p>
              <a:pPr>
                <a:defRPr/>
              </a:pPr>
              <a:r>
                <a:rPr lang="en-GB" sz="1000" kern="0" dirty="0" smtClean="0">
                  <a:solidFill>
                    <a:schemeClr val="accent2"/>
                  </a:solidFill>
                </a:rPr>
                <a:t>+visibility : Measure</a:t>
              </a:r>
            </a:p>
            <a:p>
              <a:pPr>
                <a:defRPr/>
              </a:pPr>
              <a:r>
                <a:rPr lang="en-GB" sz="1000" kern="0" dirty="0" smtClean="0">
                  <a:solidFill>
                    <a:schemeClr val="accent2"/>
                  </a:solidFill>
                </a:rPr>
                <a:t>+</a:t>
              </a:r>
              <a:r>
                <a:rPr lang="en-GB" sz="1000" kern="0" dirty="0" err="1" smtClean="0">
                  <a:solidFill>
                    <a:schemeClr val="accent2"/>
                  </a:solidFill>
                </a:rPr>
                <a:t>weatherType</a:t>
              </a:r>
              <a:r>
                <a:rPr lang="en-GB" sz="1000" kern="0" dirty="0" smtClean="0">
                  <a:solidFill>
                    <a:schemeClr val="accent2"/>
                  </a:solidFill>
                </a:rPr>
                <a:t> : </a:t>
              </a:r>
              <a:r>
                <a:rPr lang="en-GB" sz="1000" kern="0" dirty="0" err="1" smtClean="0">
                  <a:solidFill>
                    <a:schemeClr val="accent2"/>
                  </a:solidFill>
                </a:rPr>
                <a:t>PresentWeather</a:t>
              </a:r>
              <a:endParaRPr lang="en-GB" sz="1000" kern="0" dirty="0" smtClean="0">
                <a:solidFill>
                  <a:schemeClr val="accent2"/>
                </a:solidFill>
              </a:endParaRPr>
            </a:p>
            <a:p>
              <a:pPr>
                <a:defRPr/>
              </a:pPr>
              <a:endParaRPr lang="en-GB" sz="1000" kern="0" dirty="0">
                <a:solidFill>
                  <a:sysClr val="windowText" lastClr="000000"/>
                </a:solidFill>
              </a:endParaRPr>
            </a:p>
          </p:txBody>
        </p:sp>
      </p:grpSp>
      <p:grpSp>
        <p:nvGrpSpPr>
          <p:cNvPr id="8" name="Group 13"/>
          <p:cNvGrpSpPr/>
          <p:nvPr/>
        </p:nvGrpSpPr>
        <p:grpSpPr>
          <a:xfrm>
            <a:off x="5478002" y="5543340"/>
            <a:ext cx="2901040" cy="997160"/>
            <a:chOff x="3699038" y="2224419"/>
            <a:chExt cx="1568997" cy="997160"/>
          </a:xfrm>
        </p:grpSpPr>
        <p:sp>
          <p:nvSpPr>
            <p:cNvPr id="59" name="Rectangle 58"/>
            <p:cNvSpPr/>
            <p:nvPr/>
          </p:nvSpPr>
          <p:spPr bwMode="auto">
            <a:xfrm>
              <a:off x="3699038" y="2224419"/>
              <a:ext cx="1568997" cy="997160"/>
            </a:xfrm>
            <a:prstGeom prst="rect">
              <a:avLst/>
            </a:prstGeom>
            <a:solidFill>
              <a:sysClr val="window" lastClr="FFFFFF"/>
            </a:solidFill>
            <a:ln w="9525" cap="flat" cmpd="sng" algn="ctr">
              <a:solidFill>
                <a:sysClr val="windowText" lastClr="000000"/>
              </a:solidFill>
              <a:prstDash val="solid"/>
            </a:ln>
            <a:effectLst>
              <a:outerShdw blurRad="63500" sx="102000" sy="102000" algn="ctr" rotWithShape="0">
                <a:prstClr val="black">
                  <a:alpha val="40000"/>
                </a:prstClr>
              </a:outerShdw>
            </a:effectLst>
          </p:spPr>
          <p:txBody>
            <a:bodyPr anchor="t" anchorCtr="0"/>
            <a:lstStyle/>
            <a:p>
              <a:pPr algn="ctr">
                <a:defRPr/>
              </a:pPr>
              <a:r>
                <a:rPr lang="en-GB" sz="1000" kern="0" dirty="0" smtClean="0">
                  <a:solidFill>
                    <a:sysClr val="windowText" lastClr="000000"/>
                  </a:solidFill>
                </a:rPr>
                <a:t>«</a:t>
              </a:r>
              <a:r>
                <a:rPr lang="en-GB" sz="1000" kern="0" dirty="0" err="1" smtClean="0">
                  <a:solidFill>
                    <a:sysClr val="windowText" lastClr="000000"/>
                  </a:solidFill>
                </a:rPr>
                <a:t>CodeList</a:t>
              </a:r>
              <a:r>
                <a:rPr lang="en-GB" sz="1000" kern="0" dirty="0" smtClean="0">
                  <a:solidFill>
                    <a:sysClr val="windowText" lastClr="000000"/>
                  </a:solidFill>
                </a:rPr>
                <a:t>»</a:t>
              </a:r>
            </a:p>
            <a:p>
              <a:pPr algn="ctr">
                <a:defRPr/>
              </a:pPr>
              <a:r>
                <a:rPr lang="en-GB" sz="1000" kern="0" dirty="0" err="1" smtClean="0">
                  <a:solidFill>
                    <a:sysClr val="windowText" lastClr="000000"/>
                  </a:solidFill>
                </a:rPr>
                <a:t>PresentWeather</a:t>
              </a:r>
              <a:endParaRPr lang="en-GB" sz="1000" kern="0" dirty="0" smtClean="0">
                <a:solidFill>
                  <a:sysClr val="windowText" lastClr="000000"/>
                </a:solidFill>
              </a:endParaRPr>
            </a:p>
            <a:p>
              <a:pPr algn="ctr">
                <a:defRPr/>
              </a:pPr>
              <a:endParaRPr lang="en-GB" sz="1000" kern="0" dirty="0" smtClean="0">
                <a:solidFill>
                  <a:sysClr val="windowText" lastClr="000000"/>
                </a:solidFill>
              </a:endParaRPr>
            </a:p>
            <a:p>
              <a:pPr algn="ctr">
                <a:defRPr/>
              </a:pPr>
              <a:r>
                <a:rPr lang="en-GB" sz="1000" b="1" kern="0" dirty="0" smtClean="0">
                  <a:solidFill>
                    <a:srgbClr val="0070C0"/>
                  </a:solidFill>
                </a:rPr>
                <a:t>tagged values</a:t>
              </a:r>
              <a:r>
                <a:rPr lang="en-GB" sz="1000" kern="0" dirty="0" smtClean="0">
                  <a:solidFill>
                    <a:srgbClr val="0070C0"/>
                  </a:solidFill>
                </a:rPr>
                <a:t>:</a:t>
              </a:r>
            </a:p>
            <a:p>
              <a:pPr algn="ctr">
                <a:defRPr/>
              </a:pPr>
              <a:r>
                <a:rPr lang="en-GB" sz="1000" b="1" kern="0" dirty="0" smtClean="0">
                  <a:solidFill>
                    <a:srgbClr val="0070C0"/>
                  </a:solidFill>
                </a:rPr>
                <a:t>vocabulary</a:t>
              </a:r>
              <a:r>
                <a:rPr lang="en-GB" sz="1000" kern="0" dirty="0" smtClean="0">
                  <a:solidFill>
                    <a:srgbClr val="0070C0"/>
                  </a:solidFill>
                </a:rPr>
                <a:t> = “http://codes.wmo.int/306/4678”</a:t>
              </a:r>
            </a:p>
            <a:p>
              <a:pPr algn="ctr">
                <a:defRPr/>
              </a:pPr>
              <a:r>
                <a:rPr lang="en-GB" sz="1000" b="1" kern="0" dirty="0" smtClean="0">
                  <a:solidFill>
                    <a:srgbClr val="0070C0"/>
                  </a:solidFill>
                </a:rPr>
                <a:t>extensibility</a:t>
              </a:r>
              <a:r>
                <a:rPr lang="en-GB" sz="1000" kern="0" dirty="0" smtClean="0">
                  <a:solidFill>
                    <a:srgbClr val="0070C0"/>
                  </a:solidFill>
                </a:rPr>
                <a:t> = “none”</a:t>
              </a:r>
            </a:p>
            <a:p>
              <a:pPr algn="ctr">
                <a:defRPr/>
              </a:pPr>
              <a:endParaRPr lang="en-GB" sz="1000" kern="0" dirty="0" smtClean="0">
                <a:solidFill>
                  <a:sysClr val="windowText" lastClr="000000"/>
                </a:solidFill>
              </a:endParaRPr>
            </a:p>
            <a:p>
              <a:pPr algn="ctr">
                <a:defRPr/>
              </a:pPr>
              <a:endParaRPr lang="en-GB" sz="1000" kern="0" dirty="0" smtClean="0">
                <a:solidFill>
                  <a:sysClr val="windowText" lastClr="000000"/>
                </a:solidFill>
              </a:endParaRPr>
            </a:p>
          </p:txBody>
        </p:sp>
        <p:sp>
          <p:nvSpPr>
            <p:cNvPr id="60" name="Rectangle 59"/>
            <p:cNvSpPr/>
            <p:nvPr/>
          </p:nvSpPr>
          <p:spPr bwMode="auto">
            <a:xfrm>
              <a:off x="3699040" y="2597516"/>
              <a:ext cx="1568995" cy="123678"/>
            </a:xfrm>
            <a:prstGeom prst="rect">
              <a:avLst/>
            </a:prstGeom>
            <a:solidFill>
              <a:sysClr val="window" lastClr="FFFFFF"/>
            </a:solidFill>
            <a:ln w="9525" cap="flat" cmpd="sng" algn="ctr">
              <a:solidFill>
                <a:sysClr val="windowText" lastClr="000000"/>
              </a:solidFill>
              <a:prstDash val="solid"/>
            </a:ln>
            <a:effectLst/>
          </p:spPr>
          <p:txBody>
            <a:bodyPr anchor="ctr" anchorCtr="0"/>
            <a:lstStyle/>
            <a:p>
              <a:pPr algn="ctr">
                <a:defRPr/>
              </a:pPr>
              <a:endParaRPr lang="en-GB" sz="1000" u="sng" kern="0" dirty="0">
                <a:solidFill>
                  <a:sysClr val="windowText" lastClr="000000"/>
                </a:solidFill>
              </a:endParaRPr>
            </a:p>
          </p:txBody>
        </p:sp>
      </p:grpSp>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21</a:t>
            </a:fld>
            <a:endParaRPr lang="en-GB"/>
          </a:p>
        </p:txBody>
      </p:sp>
      <p:sp>
        <p:nvSpPr>
          <p:cNvPr id="69" name="Rectangle 68"/>
          <p:cNvSpPr/>
          <p:nvPr/>
        </p:nvSpPr>
        <p:spPr>
          <a:xfrm>
            <a:off x="5765800" y="856347"/>
            <a:ext cx="3238500" cy="2462213"/>
          </a:xfrm>
          <a:prstGeom prst="rect">
            <a:avLst/>
          </a:prstGeom>
        </p:spPr>
        <p:txBody>
          <a:bodyPr wrap="square">
            <a:spAutoFit/>
          </a:bodyPr>
          <a:lstStyle/>
          <a:p>
            <a:pPr algn="r" fontAlgn="auto">
              <a:spcBef>
                <a:spcPts val="0"/>
              </a:spcBef>
              <a:spcAft>
                <a:spcPts val="1200"/>
              </a:spcAft>
              <a:defRPr/>
            </a:pPr>
            <a:r>
              <a:rPr lang="en-GB" i="1" kern="0" dirty="0" smtClean="0">
                <a:solidFill>
                  <a:srgbClr val="595959"/>
                </a:solidFill>
                <a:latin typeface="Calibri"/>
                <a:ea typeface="Times New Roman"/>
              </a:rPr>
              <a:t>GML documents shall use XLINK to refer to the appropriate term.</a:t>
            </a:r>
          </a:p>
          <a:p>
            <a:pPr algn="r" fontAlgn="auto">
              <a:spcBef>
                <a:spcPts val="0"/>
              </a:spcBef>
              <a:spcAft>
                <a:spcPts val="1200"/>
              </a:spcAft>
              <a:defRPr/>
            </a:pPr>
            <a:r>
              <a:rPr lang="en-GB" i="1" kern="0" dirty="0" smtClean="0">
                <a:solidFill>
                  <a:srgbClr val="595959"/>
                </a:solidFill>
                <a:latin typeface="Calibri"/>
                <a:ea typeface="Times New Roman"/>
              </a:rPr>
              <a:t>Crucially</a:t>
            </a:r>
            <a:r>
              <a:rPr lang="en-GB" i="1" kern="0" dirty="0" smtClean="0">
                <a:solidFill>
                  <a:srgbClr val="595959"/>
                </a:solidFill>
                <a:latin typeface="Calibri"/>
                <a:ea typeface="Times New Roman"/>
              </a:rPr>
              <a:t>, note that in line with best practice, «</a:t>
            </a:r>
            <a:r>
              <a:rPr lang="en-GB" i="1" kern="0" dirty="0" err="1" smtClean="0">
                <a:solidFill>
                  <a:srgbClr val="595959"/>
                </a:solidFill>
                <a:latin typeface="Calibri"/>
                <a:ea typeface="Times New Roman"/>
              </a:rPr>
              <a:t>CodeList</a:t>
            </a:r>
            <a:r>
              <a:rPr lang="en-GB" i="1" kern="0" dirty="0" smtClean="0">
                <a:solidFill>
                  <a:srgbClr val="595959"/>
                </a:solidFill>
                <a:latin typeface="Calibri"/>
                <a:ea typeface="Times New Roman"/>
              </a:rPr>
              <a:t>» resources are managed externally to the model; in this case </a:t>
            </a:r>
            <a:r>
              <a:rPr lang="en-GB" i="1" kern="0" dirty="0" smtClean="0">
                <a:solidFill>
                  <a:srgbClr val="595959"/>
                </a:solidFill>
                <a:latin typeface="Calibri"/>
                <a:ea typeface="Times New Roman"/>
              </a:rPr>
              <a:t>using the </a:t>
            </a:r>
            <a:r>
              <a:rPr lang="en-GB" i="1" kern="0" dirty="0" smtClean="0">
                <a:solidFill>
                  <a:srgbClr val="595959"/>
                </a:solidFill>
                <a:latin typeface="Calibri"/>
                <a:ea typeface="Times New Roman"/>
              </a:rPr>
              <a:t>existing WMO </a:t>
            </a:r>
            <a:r>
              <a:rPr lang="en-GB" i="1" kern="0" dirty="0" smtClean="0">
                <a:solidFill>
                  <a:srgbClr val="595959"/>
                </a:solidFill>
                <a:latin typeface="Calibri"/>
                <a:ea typeface="Times New Roman"/>
              </a:rPr>
              <a:t>TDCF governance </a:t>
            </a:r>
            <a:r>
              <a:rPr lang="en-GB" i="1" kern="0" dirty="0" smtClean="0">
                <a:solidFill>
                  <a:srgbClr val="595959"/>
                </a:solidFill>
                <a:latin typeface="Calibri"/>
                <a:ea typeface="Times New Roman"/>
              </a:rPr>
              <a:t>processes.</a:t>
            </a:r>
          </a:p>
        </p:txBody>
      </p:sp>
      <p:grpSp>
        <p:nvGrpSpPr>
          <p:cNvPr id="25" name="Group 24"/>
          <p:cNvGrpSpPr/>
          <p:nvPr/>
        </p:nvGrpSpPr>
        <p:grpSpPr>
          <a:xfrm>
            <a:off x="174541" y="5383184"/>
            <a:ext cx="5070558" cy="1257849"/>
            <a:chOff x="152537" y="6210427"/>
            <a:chExt cx="5070558" cy="1257849"/>
          </a:xfrm>
        </p:grpSpPr>
        <p:grpSp>
          <p:nvGrpSpPr>
            <p:cNvPr id="26" name="Group 69"/>
            <p:cNvGrpSpPr/>
            <p:nvPr/>
          </p:nvGrpSpPr>
          <p:grpSpPr>
            <a:xfrm>
              <a:off x="152537" y="6210427"/>
              <a:ext cx="5070558" cy="1257849"/>
              <a:chOff x="117804" y="5103719"/>
              <a:chExt cx="1950567" cy="1257849"/>
            </a:xfrm>
          </p:grpSpPr>
          <p:pic>
            <p:nvPicPr>
              <p:cNvPr id="28" name="Picture 2"/>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rot="16278">
                <a:off x="117804" y="5132039"/>
                <a:ext cx="1872447" cy="1229529"/>
              </a:xfrm>
              <a:prstGeom prst="rect">
                <a:avLst/>
              </a:prstGeom>
              <a:ln>
                <a:solidFill>
                  <a:schemeClr val="tx1"/>
                </a:solidFill>
                <a:prstDash val="sysDot"/>
              </a:ln>
              <a:effectLst>
                <a:outerShdw blurRad="63500" sx="102000" sy="102000" algn="ctr" rotWithShape="0">
                  <a:schemeClr val="bg1">
                    <a:lumMod val="75000"/>
                    <a:alpha val="40000"/>
                  </a:schemeClr>
                </a:outerShdw>
              </a:effectLst>
              <a:extLst>
                <a:ext uri="{909E8E84-426E-40DD-AFC4-6F175D3DCCD1}">
                  <a14:hiddenFill xmlns="" xmlns:a14="http://schemas.microsoft.com/office/drawing/2010/main">
                    <a:solidFill>
                      <a:schemeClr val="accent1"/>
                    </a:solidFill>
                  </a14:hiddenFill>
                </a:ext>
              </a:extLst>
            </p:spPr>
          </p:pic>
          <p:sp>
            <p:nvSpPr>
              <p:cNvPr id="29" name="TextBox 28"/>
              <p:cNvSpPr txBox="1"/>
              <p:nvPr/>
            </p:nvSpPr>
            <p:spPr bwMode="auto">
              <a:xfrm>
                <a:off x="119053" y="5103719"/>
                <a:ext cx="1949318" cy="830997"/>
              </a:xfrm>
              <a:prstGeom prst="rect">
                <a:avLst/>
              </a:prstGeom>
              <a:noFill/>
            </p:spPr>
            <p:txBody>
              <a:bodyPr wrap="square">
                <a:spAutoFit/>
              </a:bodyPr>
              <a:lstStyle/>
              <a:p>
                <a:pPr>
                  <a:defRPr/>
                </a:pPr>
                <a:r>
                  <a:rPr lang="en-GB" sz="1600" kern="0" dirty="0" smtClean="0">
                    <a:solidFill>
                      <a:srgbClr val="002060"/>
                    </a:solidFill>
                  </a:rPr>
                  <a:t>&lt;</a:t>
                </a:r>
                <a:r>
                  <a:rPr lang="en-GB" sz="1600" kern="0" dirty="0" err="1" smtClean="0">
                    <a:solidFill>
                      <a:srgbClr val="002060"/>
                    </a:solidFill>
                  </a:rPr>
                  <a:t>dp:weatherType</a:t>
                </a:r>
                <a:r>
                  <a:rPr lang="en-GB" sz="1600" kern="0" dirty="0" smtClean="0">
                    <a:solidFill>
                      <a:srgbClr val="002060"/>
                    </a:solidFill>
                  </a:rPr>
                  <a:t> </a:t>
                </a:r>
              </a:p>
              <a:p>
                <a:pPr>
                  <a:defRPr/>
                </a:pPr>
                <a:r>
                  <a:rPr lang="en-GB" sz="1600" kern="0" dirty="0" smtClean="0">
                    <a:solidFill>
                      <a:srgbClr val="002060"/>
                    </a:solidFill>
                  </a:rPr>
                  <a:t> </a:t>
                </a:r>
                <a:r>
                  <a:rPr lang="en-GB" sz="1600" kern="0" dirty="0" smtClean="0">
                    <a:solidFill>
                      <a:srgbClr val="002060"/>
                    </a:solidFill>
                  </a:rPr>
                  <a:t>  </a:t>
                </a:r>
                <a:r>
                  <a:rPr lang="en-GB" sz="1600" dirty="0" err="1" smtClean="0">
                    <a:solidFill>
                      <a:schemeClr val="accent6">
                        <a:lumMod val="75000"/>
                      </a:schemeClr>
                    </a:solidFill>
                  </a:rPr>
                  <a:t>xlink:href</a:t>
                </a:r>
                <a:r>
                  <a:rPr lang="en-GB" sz="1600" dirty="0" smtClean="0">
                    <a:solidFill>
                      <a:schemeClr val="accent6">
                        <a:lumMod val="75000"/>
                      </a:schemeClr>
                    </a:solidFill>
                  </a:rPr>
                  <a:t>=</a:t>
                </a:r>
                <a:r>
                  <a:rPr lang="en-GB" sz="1600" dirty="0" smtClean="0">
                    <a:solidFill>
                      <a:srgbClr val="542A00"/>
                    </a:solidFill>
                  </a:rPr>
                  <a:t>“http://codes.wmo.int/306/4678/+SHRA"</a:t>
                </a:r>
              </a:p>
              <a:p>
                <a:pPr>
                  <a:defRPr/>
                </a:pPr>
                <a:r>
                  <a:rPr lang="en-GB" sz="1600" kern="0" dirty="0" smtClean="0">
                    <a:solidFill>
                      <a:srgbClr val="002060"/>
                    </a:solidFill>
                  </a:rPr>
                  <a:t>   </a:t>
                </a:r>
                <a:r>
                  <a:rPr lang="en-GB" sz="1600" dirty="0" err="1" smtClean="0">
                    <a:solidFill>
                      <a:schemeClr val="accent6">
                        <a:lumMod val="75000"/>
                      </a:schemeClr>
                    </a:solidFill>
                  </a:rPr>
                  <a:t>xlink:title</a:t>
                </a:r>
                <a:r>
                  <a:rPr lang="en-GB" sz="1600" dirty="0" smtClean="0">
                    <a:solidFill>
                      <a:schemeClr val="accent6">
                        <a:lumMod val="75000"/>
                      </a:schemeClr>
                    </a:solidFill>
                  </a:rPr>
                  <a:t>=</a:t>
                </a:r>
                <a:r>
                  <a:rPr lang="en-GB" sz="1600" dirty="0" smtClean="0">
                    <a:solidFill>
                      <a:srgbClr val="542A00"/>
                    </a:solidFill>
                  </a:rPr>
                  <a:t>“Rain showers (heavy)”</a:t>
                </a:r>
                <a:r>
                  <a:rPr lang="en-GB" sz="1600" kern="0" dirty="0" smtClean="0">
                    <a:solidFill>
                      <a:srgbClr val="002060"/>
                    </a:solidFill>
                  </a:rPr>
                  <a:t>/&gt;</a:t>
                </a:r>
                <a:endParaRPr lang="en-GB" sz="1600" kern="0" dirty="0">
                  <a:solidFill>
                    <a:srgbClr val="002060"/>
                  </a:solidFill>
                </a:endParaRPr>
              </a:p>
            </p:txBody>
          </p:sp>
        </p:grpSp>
        <p:pic>
          <p:nvPicPr>
            <p:cNvPr id="27" name="Picture 2"/>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4297078" y="6780829"/>
              <a:ext cx="671868" cy="66142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grpSp>
      <p:sp>
        <p:nvSpPr>
          <p:cNvPr id="32" name="Oval 31"/>
          <p:cNvSpPr>
            <a:spLocks noChangeArrowheads="1"/>
          </p:cNvSpPr>
          <p:nvPr/>
        </p:nvSpPr>
        <p:spPr bwMode="auto">
          <a:xfrm>
            <a:off x="5511799" y="4821258"/>
            <a:ext cx="1028702" cy="557792"/>
          </a:xfrm>
          <a:prstGeom prst="ellipse">
            <a:avLst/>
          </a:prstGeom>
          <a:noFill/>
          <a:ln w="76200" cap="flat" cmpd="sng" algn="ctr">
            <a:gradFill>
              <a:gsLst>
                <a:gs pos="0">
                  <a:srgbClr val="C00000">
                    <a:alpha val="40000"/>
                  </a:srgbClr>
                </a:gs>
                <a:gs pos="100000">
                  <a:srgbClr val="FF0000">
                    <a:alpha val="40000"/>
                  </a:srgbClr>
                </a:gs>
              </a:gsLst>
              <a:lin ang="5400000" scaled="0"/>
            </a:gradFill>
            <a:prstDash val="solid"/>
            <a:round/>
            <a:headEnd type="none" w="med" len="med"/>
            <a:tailEnd type="none" w="med" len="med"/>
          </a:ln>
          <a:effectLst>
            <a:outerShdw blurRad="50800" dist="38100" dir="5400000" algn="t" rotWithShape="0">
              <a:prstClr val="black">
                <a:alpha val="40000"/>
              </a:prstClr>
            </a:outerShdw>
          </a:effectLst>
          <a:extLst/>
        </p:spPr>
        <p:txBody>
          <a:bodyPr/>
          <a:lstStyle>
            <a:defPPr>
              <a:defRPr lang="en-US"/>
            </a:defPPr>
            <a:lvl1pPr algn="l" rtl="0" eaLnBrk="0" fontAlgn="base" hangingPunct="0">
              <a:spcBef>
                <a:spcPct val="0"/>
              </a:spcBef>
              <a:spcAft>
                <a:spcPct val="0"/>
              </a:spcAft>
              <a:defRPr sz="1000" b="1" kern="1200">
                <a:solidFill>
                  <a:schemeClr val="tx1"/>
                </a:solidFill>
                <a:latin typeface="CG Times"/>
                <a:ea typeface="+mn-ea"/>
                <a:cs typeface="+mn-cs"/>
              </a:defRPr>
            </a:lvl1pPr>
            <a:lvl2pPr marL="457200" algn="l" rtl="0" eaLnBrk="0" fontAlgn="base" hangingPunct="0">
              <a:spcBef>
                <a:spcPct val="0"/>
              </a:spcBef>
              <a:spcAft>
                <a:spcPct val="0"/>
              </a:spcAft>
              <a:defRPr sz="1000" b="1" kern="1200">
                <a:solidFill>
                  <a:schemeClr val="tx1"/>
                </a:solidFill>
                <a:latin typeface="CG Times"/>
                <a:ea typeface="+mn-ea"/>
                <a:cs typeface="+mn-cs"/>
              </a:defRPr>
            </a:lvl2pPr>
            <a:lvl3pPr marL="914400" algn="l" rtl="0" eaLnBrk="0" fontAlgn="base" hangingPunct="0">
              <a:spcBef>
                <a:spcPct val="0"/>
              </a:spcBef>
              <a:spcAft>
                <a:spcPct val="0"/>
              </a:spcAft>
              <a:defRPr sz="1000" b="1" kern="1200">
                <a:solidFill>
                  <a:schemeClr val="tx1"/>
                </a:solidFill>
                <a:latin typeface="CG Times"/>
                <a:ea typeface="+mn-ea"/>
                <a:cs typeface="+mn-cs"/>
              </a:defRPr>
            </a:lvl3pPr>
            <a:lvl4pPr marL="1371600" algn="l" rtl="0" eaLnBrk="0" fontAlgn="base" hangingPunct="0">
              <a:spcBef>
                <a:spcPct val="0"/>
              </a:spcBef>
              <a:spcAft>
                <a:spcPct val="0"/>
              </a:spcAft>
              <a:defRPr sz="1000" b="1" kern="1200">
                <a:solidFill>
                  <a:schemeClr val="tx1"/>
                </a:solidFill>
                <a:latin typeface="CG Times"/>
                <a:ea typeface="+mn-ea"/>
                <a:cs typeface="+mn-cs"/>
              </a:defRPr>
            </a:lvl4pPr>
            <a:lvl5pPr marL="1828800" algn="l" rtl="0" eaLnBrk="0" fontAlgn="base" hangingPunct="0">
              <a:spcBef>
                <a:spcPct val="0"/>
              </a:spcBef>
              <a:spcAft>
                <a:spcPct val="0"/>
              </a:spcAft>
              <a:defRPr sz="1000" b="1" kern="1200">
                <a:solidFill>
                  <a:schemeClr val="tx1"/>
                </a:solidFill>
                <a:latin typeface="CG Times"/>
                <a:ea typeface="+mn-ea"/>
                <a:cs typeface="+mn-cs"/>
              </a:defRPr>
            </a:lvl5pPr>
            <a:lvl6pPr marL="2286000" algn="l" defTabSz="914400" rtl="0" eaLnBrk="1" latinLnBrk="0" hangingPunct="1">
              <a:defRPr sz="1000" b="1" kern="1200">
                <a:solidFill>
                  <a:schemeClr val="tx1"/>
                </a:solidFill>
                <a:latin typeface="CG Times"/>
                <a:ea typeface="+mn-ea"/>
                <a:cs typeface="+mn-cs"/>
              </a:defRPr>
            </a:lvl6pPr>
            <a:lvl7pPr marL="2743200" algn="l" defTabSz="914400" rtl="0" eaLnBrk="1" latinLnBrk="0" hangingPunct="1">
              <a:defRPr sz="1000" b="1" kern="1200">
                <a:solidFill>
                  <a:schemeClr val="tx1"/>
                </a:solidFill>
                <a:latin typeface="CG Times"/>
                <a:ea typeface="+mn-ea"/>
                <a:cs typeface="+mn-cs"/>
              </a:defRPr>
            </a:lvl7pPr>
            <a:lvl8pPr marL="3200400" algn="l" defTabSz="914400" rtl="0" eaLnBrk="1" latinLnBrk="0" hangingPunct="1">
              <a:defRPr sz="1000" b="1" kern="1200">
                <a:solidFill>
                  <a:schemeClr val="tx1"/>
                </a:solidFill>
                <a:latin typeface="CG Times"/>
                <a:ea typeface="+mn-ea"/>
                <a:cs typeface="+mn-cs"/>
              </a:defRPr>
            </a:lvl8pPr>
            <a:lvl9pPr marL="3657600" algn="l" defTabSz="914400" rtl="0" eaLnBrk="1" latinLnBrk="0" hangingPunct="1">
              <a:defRPr sz="1000" b="1" kern="1200">
                <a:solidFill>
                  <a:schemeClr val="tx1"/>
                </a:solidFill>
                <a:latin typeface="CG Times"/>
                <a:ea typeface="+mn-ea"/>
                <a:cs typeface="+mn-cs"/>
              </a:defRPr>
            </a:lvl9pPr>
          </a:lstStyle>
          <a:p>
            <a:pPr marL="0" marR="0" lvl="0" indent="0" algn="r" defTabSz="914400" rtl="0" eaLnBrk="0" fontAlgn="base" latinLnBrk="0" hangingPunct="0">
              <a:lnSpc>
                <a:spcPct val="85000"/>
              </a:lnSpc>
              <a:spcBef>
                <a:spcPct val="0"/>
              </a:spcBef>
              <a:spcAft>
                <a:spcPct val="0"/>
              </a:spcAft>
              <a:buClrTx/>
              <a:buSzTx/>
              <a:buFontTx/>
              <a:buNone/>
              <a:tabLst/>
              <a:defRPr/>
            </a:pPr>
            <a:endParaRPr kumimoji="0" lang="en-GB" sz="5400" b="1" i="0" u="none" strike="noStrike" kern="0" cap="none" spc="0" normalizeH="0" baseline="0" noProof="0">
              <a:ln>
                <a:noFill/>
              </a:ln>
              <a:solidFill>
                <a:srgbClr val="FFFFFF"/>
              </a:solidFill>
              <a:effectLst/>
              <a:uLnTx/>
              <a:uFillTx/>
              <a:latin typeface="CG Times"/>
              <a:ea typeface="+mn-ea"/>
              <a:cs typeface="+mn-cs"/>
            </a:endParaRPr>
          </a:p>
        </p:txBody>
      </p:sp>
    </p:spTree>
    <p:extLst>
      <p:ext uri="{BB962C8B-B14F-4D97-AF65-F5344CB8AC3E}">
        <p14:creationId xmlns:p14="http://schemas.microsoft.com/office/powerpoint/2010/main" xmlns="" val="200922391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RC1 public comment feedback summary</a:t>
            </a:r>
            <a:r>
              <a:rPr lang="en-GB" sz="2400" dirty="0" smtClean="0">
                <a:solidFill>
                  <a:srgbClr val="000000"/>
                </a:solidFill>
                <a:latin typeface="Arial" pitchFamily="34" charset="0"/>
                <a:ea typeface="ＭＳ Ｐゴシック" pitchFamily="34" charset="-128"/>
              </a:rPr>
              <a:t> </a:t>
            </a:r>
            <a:r>
              <a:rPr lang="en-GB" sz="2400" dirty="0" smtClean="0">
                <a:solidFill>
                  <a:srgbClr val="000000"/>
                </a:solidFill>
                <a:latin typeface="Arial" pitchFamily="34" charset="0"/>
                <a:ea typeface="ＭＳ Ｐゴシック" pitchFamily="34" charset="-128"/>
              </a:rPr>
              <a:t>– </a:t>
            </a:r>
            <a:r>
              <a:rPr lang="en-GB" sz="2400" i="1" dirty="0" smtClean="0">
                <a:solidFill>
                  <a:srgbClr val="000000"/>
                </a:solidFill>
                <a:latin typeface="Arial" pitchFamily="34" charset="0"/>
                <a:ea typeface="ＭＳ Ｐゴシック" pitchFamily="34" charset="-128"/>
              </a:rPr>
              <a:t>thanks!</a:t>
            </a:r>
            <a:endParaRPr lang="en-GB" sz="2400" i="1" dirty="0" smtClean="0">
              <a:solidFill>
                <a:srgbClr val="000000"/>
              </a:solidFill>
              <a:latin typeface="Arial" pitchFamily="34" charset="0"/>
              <a:ea typeface="ＭＳ Ｐゴシック" pitchFamily="34" charset="-128"/>
            </a:endParaRPr>
          </a:p>
        </p:txBody>
      </p:sp>
      <p:pic>
        <p:nvPicPr>
          <p:cNvPr id="2050" name="Picture 2" descr="http://www.jeremytandy.me.uk/_/rsrc/1342260307171/config/mozilla_website_background_grey.jpg.1342260306883.jpg"/>
          <p:cNvPicPr>
            <a:picLocks noChangeAspect="1" noChangeArrowheads="1"/>
          </p:cNvPicPr>
          <p:nvPr/>
        </p:nvPicPr>
        <p:blipFill>
          <a:blip r:embed="rId3" cstate="print"/>
          <a:srcRect/>
          <a:stretch>
            <a:fillRect/>
          </a:stretch>
        </p:blipFill>
        <p:spPr bwMode="auto">
          <a:xfrm rot="10800000">
            <a:off x="0" y="3352800"/>
            <a:ext cx="3305175" cy="3505200"/>
          </a:xfrm>
          <a:prstGeom prst="rect">
            <a:avLst/>
          </a:prstGeom>
          <a:noFill/>
        </p:spPr>
      </p:pic>
      <p:pic>
        <p:nvPicPr>
          <p:cNvPr id="26" name="Picture 2" descr="http://www.jeremytandy.me.uk/_/rsrc/1342260307171/config/mozilla_website_background_grey.jpg.1342260306883.jpg"/>
          <p:cNvPicPr>
            <a:picLocks noChangeAspect="1" noChangeArrowheads="1"/>
          </p:cNvPicPr>
          <p:nvPr/>
        </p:nvPicPr>
        <p:blipFill>
          <a:blip r:embed="rId3" cstate="print"/>
          <a:srcRect/>
          <a:stretch>
            <a:fillRect/>
          </a:stretch>
        </p:blipFill>
        <p:spPr bwMode="auto">
          <a:xfrm rot="10800000">
            <a:off x="3305033" y="3352800"/>
            <a:ext cx="3305175" cy="3505200"/>
          </a:xfrm>
          <a:prstGeom prst="rect">
            <a:avLst/>
          </a:prstGeom>
          <a:noFill/>
        </p:spPr>
      </p:pic>
      <p:pic>
        <p:nvPicPr>
          <p:cNvPr id="30" name="Picture 2" descr="http://www.jeremytandy.me.uk/_/rsrc/1342260307171/config/mozilla_website_background_grey.jpg.1342260306883.jpg"/>
          <p:cNvPicPr>
            <a:picLocks noChangeAspect="1" noChangeArrowheads="1"/>
          </p:cNvPicPr>
          <p:nvPr/>
        </p:nvPicPr>
        <p:blipFill>
          <a:blip r:embed="rId3" cstate="print"/>
          <a:srcRect l="23266"/>
          <a:stretch>
            <a:fillRect/>
          </a:stretch>
        </p:blipFill>
        <p:spPr bwMode="auto">
          <a:xfrm rot="10800000">
            <a:off x="6607791" y="3352800"/>
            <a:ext cx="2536209" cy="3505200"/>
          </a:xfrm>
          <a:prstGeom prst="rect">
            <a:avLst/>
          </a:prstGeom>
          <a:noFill/>
        </p:spPr>
      </p:pic>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22</a:t>
            </a:fld>
            <a:endParaRPr lang="en-GB"/>
          </a:p>
        </p:txBody>
      </p:sp>
      <p:sp>
        <p:nvSpPr>
          <p:cNvPr id="69" name="Rectangle 68"/>
          <p:cNvSpPr/>
          <p:nvPr/>
        </p:nvSpPr>
        <p:spPr>
          <a:xfrm>
            <a:off x="245660" y="1538735"/>
            <a:ext cx="8652680" cy="4862870"/>
          </a:xfrm>
          <a:prstGeom prst="rect">
            <a:avLst/>
          </a:prstGeom>
        </p:spPr>
        <p:txBody>
          <a:bodyPr wrap="square">
            <a:spAutoFit/>
          </a:bodyPr>
          <a:lstStyle/>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126 </a:t>
            </a:r>
            <a:r>
              <a:rPr lang="en-GB" sz="2000" i="1" kern="0" dirty="0" smtClean="0">
                <a:solidFill>
                  <a:srgbClr val="595959"/>
                </a:solidFill>
                <a:latin typeface="Calibri"/>
                <a:ea typeface="Times New Roman"/>
              </a:rPr>
              <a:t>distinct issues (total)</a:t>
            </a:r>
            <a:endParaRPr lang="en-GB" sz="2000" i="1" kern="0" dirty="0" smtClean="0">
              <a:solidFill>
                <a:srgbClr val="595959"/>
              </a:solidFill>
              <a:latin typeface="Calibri"/>
              <a:ea typeface="Times New Roman"/>
            </a:endParaRP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29 </a:t>
            </a:r>
            <a:r>
              <a:rPr lang="en-GB" sz="2000" i="1" kern="0" dirty="0" smtClean="0">
                <a:solidFill>
                  <a:srgbClr val="595959"/>
                </a:solidFill>
                <a:latin typeface="Calibri"/>
                <a:ea typeface="Times New Roman"/>
              </a:rPr>
              <a:t>issues requiring either clarification with originator (8) or direct response with additional information (21); the latter group may be candidates for </a:t>
            </a:r>
            <a:r>
              <a:rPr lang="en-GB" sz="2000" i="1" kern="0" dirty="0" smtClean="0">
                <a:solidFill>
                  <a:srgbClr val="595959"/>
                </a:solidFill>
                <a:latin typeface="Calibri"/>
                <a:ea typeface="Times New Roman"/>
              </a:rPr>
              <a:t>FAQ</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57 </a:t>
            </a:r>
            <a:r>
              <a:rPr lang="en-GB" sz="2000" i="1" kern="0" dirty="0" smtClean="0">
                <a:solidFill>
                  <a:srgbClr val="595959"/>
                </a:solidFill>
                <a:latin typeface="Calibri"/>
                <a:ea typeface="Times New Roman"/>
              </a:rPr>
              <a:t>issues requiring amendments to the models (two-thirds of which relate to IWXXM</a:t>
            </a:r>
            <a:r>
              <a:rPr lang="en-GB" sz="2000" i="1" kern="0" dirty="0" smtClean="0">
                <a:solidFill>
                  <a:srgbClr val="595959"/>
                </a:solidFill>
                <a:latin typeface="Calibri"/>
                <a:ea typeface="Times New Roman"/>
              </a:rPr>
              <a:t>)</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8 </a:t>
            </a:r>
            <a:r>
              <a:rPr lang="en-GB" sz="2000" i="1" kern="0" dirty="0" smtClean="0">
                <a:solidFill>
                  <a:srgbClr val="595959"/>
                </a:solidFill>
                <a:latin typeface="Calibri"/>
                <a:ea typeface="Times New Roman"/>
              </a:rPr>
              <a:t>issues requiring amendments to guidance or provision of additional examples </a:t>
            </a:r>
            <a:endParaRPr lang="en-GB" sz="2000" i="1" kern="0" dirty="0" smtClean="0">
              <a:solidFill>
                <a:srgbClr val="595959"/>
              </a:solidFill>
              <a:latin typeface="Calibri"/>
              <a:ea typeface="Times New Roman"/>
            </a:endParaRP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10 </a:t>
            </a:r>
            <a:r>
              <a:rPr lang="en-GB" sz="2000" i="1" kern="0" dirty="0" smtClean="0">
                <a:solidFill>
                  <a:srgbClr val="595959"/>
                </a:solidFill>
                <a:latin typeface="Calibri"/>
                <a:ea typeface="Times New Roman"/>
              </a:rPr>
              <a:t>issues requiring amendments to associated material (e.g. registers</a:t>
            </a:r>
            <a:r>
              <a:rPr lang="en-GB" sz="2000" i="1" kern="0" dirty="0" smtClean="0">
                <a:solidFill>
                  <a:srgbClr val="595959"/>
                </a:solidFill>
                <a:latin typeface="Calibri"/>
                <a:ea typeface="Times New Roman"/>
              </a:rPr>
              <a:t>)</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22 </a:t>
            </a:r>
            <a:r>
              <a:rPr lang="en-GB" sz="2000" i="1" kern="0" dirty="0" smtClean="0">
                <a:solidFill>
                  <a:srgbClr val="595959"/>
                </a:solidFill>
                <a:latin typeface="Calibri"/>
                <a:ea typeface="Times New Roman"/>
              </a:rPr>
              <a:t>"other" issues ranging from amendments that may affect all models to non-technical policy </a:t>
            </a:r>
            <a:r>
              <a:rPr lang="en-GB" sz="2000" i="1" kern="0" dirty="0" smtClean="0">
                <a:solidFill>
                  <a:srgbClr val="595959"/>
                </a:solidFill>
                <a:latin typeface="Calibri"/>
                <a:ea typeface="Times New Roman"/>
              </a:rPr>
              <a:t>issues</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Majority of issues citing minor modelling defects and documentation errors / ambiguities</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Small number of more significant changes (some of which indicated earlier)</a:t>
            </a:r>
            <a:endParaRPr lang="en-GB" sz="2000" i="1" kern="0" dirty="0" smtClean="0">
              <a:solidFill>
                <a:srgbClr val="595959"/>
              </a:solidFill>
              <a:latin typeface="Calibri"/>
              <a:ea typeface="Times New Roman"/>
            </a:endParaRPr>
          </a:p>
        </p:txBody>
      </p:sp>
    </p:spTree>
    <p:extLst>
      <p:ext uri="{BB962C8B-B14F-4D97-AF65-F5344CB8AC3E}">
        <p14:creationId xmlns:p14="http://schemas.microsoft.com/office/powerpoint/2010/main" xmlns="" val="200922391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400" dirty="0" smtClean="0">
                <a:solidFill>
                  <a:srgbClr val="000000"/>
                </a:solidFill>
                <a:latin typeface="Arial" pitchFamily="34" charset="0"/>
                <a:ea typeface="ＭＳ Ｐゴシック" pitchFamily="34" charset="-128"/>
              </a:rPr>
              <a:t>Open issues for METCE / OPM …</a:t>
            </a:r>
          </a:p>
        </p:txBody>
      </p:sp>
      <p:pic>
        <p:nvPicPr>
          <p:cNvPr id="2050" name="Picture 2" descr="http://www.jeremytandy.me.uk/_/rsrc/1342260307171/config/mozilla_website_background_grey.jpg.1342260306883.jpg"/>
          <p:cNvPicPr>
            <a:picLocks noChangeAspect="1" noChangeArrowheads="1"/>
          </p:cNvPicPr>
          <p:nvPr/>
        </p:nvPicPr>
        <p:blipFill>
          <a:blip r:embed="rId3" cstate="print"/>
          <a:srcRect/>
          <a:stretch>
            <a:fillRect/>
          </a:stretch>
        </p:blipFill>
        <p:spPr bwMode="auto">
          <a:xfrm rot="10800000">
            <a:off x="0" y="3352800"/>
            <a:ext cx="3305175" cy="3505200"/>
          </a:xfrm>
          <a:prstGeom prst="rect">
            <a:avLst/>
          </a:prstGeom>
          <a:noFill/>
        </p:spPr>
      </p:pic>
      <p:pic>
        <p:nvPicPr>
          <p:cNvPr id="26" name="Picture 2" descr="http://www.jeremytandy.me.uk/_/rsrc/1342260307171/config/mozilla_website_background_grey.jpg.1342260306883.jpg"/>
          <p:cNvPicPr>
            <a:picLocks noChangeAspect="1" noChangeArrowheads="1"/>
          </p:cNvPicPr>
          <p:nvPr/>
        </p:nvPicPr>
        <p:blipFill>
          <a:blip r:embed="rId3" cstate="print"/>
          <a:srcRect/>
          <a:stretch>
            <a:fillRect/>
          </a:stretch>
        </p:blipFill>
        <p:spPr bwMode="auto">
          <a:xfrm rot="10800000">
            <a:off x="3305033" y="3352800"/>
            <a:ext cx="3305175" cy="3505200"/>
          </a:xfrm>
          <a:prstGeom prst="rect">
            <a:avLst/>
          </a:prstGeom>
          <a:noFill/>
        </p:spPr>
      </p:pic>
      <p:pic>
        <p:nvPicPr>
          <p:cNvPr id="30" name="Picture 2" descr="http://www.jeremytandy.me.uk/_/rsrc/1342260307171/config/mozilla_website_background_grey.jpg.1342260306883.jpg"/>
          <p:cNvPicPr>
            <a:picLocks noChangeAspect="1" noChangeArrowheads="1"/>
          </p:cNvPicPr>
          <p:nvPr/>
        </p:nvPicPr>
        <p:blipFill>
          <a:blip r:embed="rId3" cstate="print"/>
          <a:srcRect l="23266"/>
          <a:stretch>
            <a:fillRect/>
          </a:stretch>
        </p:blipFill>
        <p:spPr bwMode="auto">
          <a:xfrm rot="10800000">
            <a:off x="6607791" y="3352800"/>
            <a:ext cx="2536209" cy="3505200"/>
          </a:xfrm>
          <a:prstGeom prst="rect">
            <a:avLst/>
          </a:prstGeom>
          <a:noFill/>
        </p:spPr>
      </p:pic>
      <p:sp>
        <p:nvSpPr>
          <p:cNvPr id="2" name="Slide Number Placeholder 1"/>
          <p:cNvSpPr>
            <a:spLocks noGrp="1"/>
          </p:cNvSpPr>
          <p:nvPr>
            <p:ph type="sldNum" sz="quarter" idx="12"/>
          </p:nvPr>
        </p:nvSpPr>
        <p:spPr/>
        <p:txBody>
          <a:bodyPr/>
          <a:lstStyle/>
          <a:p>
            <a:pPr>
              <a:defRPr/>
            </a:pPr>
            <a:fld id="{FE0E367B-788A-4042-B6FC-B27CABC69E08}" type="slidenum">
              <a:rPr lang="en-GB" smtClean="0"/>
              <a:pPr>
                <a:defRPr/>
              </a:pPr>
              <a:t>23</a:t>
            </a:fld>
            <a:endParaRPr lang="en-GB"/>
          </a:p>
        </p:txBody>
      </p:sp>
      <p:sp>
        <p:nvSpPr>
          <p:cNvPr id="69" name="Rectangle 68"/>
          <p:cNvSpPr/>
          <p:nvPr/>
        </p:nvSpPr>
        <p:spPr>
          <a:xfrm>
            <a:off x="245660" y="1538735"/>
            <a:ext cx="8652680" cy="5170646"/>
          </a:xfrm>
          <a:prstGeom prst="rect">
            <a:avLst/>
          </a:prstGeom>
        </p:spPr>
        <p:txBody>
          <a:bodyPr wrap="square">
            <a:spAutoFit/>
          </a:bodyPr>
          <a:lstStyle/>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Publication of WMO code-tables as web-accessible registers; on-going work anticipated for partial completion for RC2.</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Ongoing harmonisation between WMO METCE and INSPIRE Annex 3 data specification ‘Atmospheric Conditions / Meteorological Features’; similar but not quite … engagement with INSPIRE maintenance process?</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Development of ‘coverage-type’ example products (e.g. high-fidelity gridded data for TRACON) to assess suitability of METCE for anticipated future products; pending resource availability.</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Resolution of policy </a:t>
            </a:r>
            <a:r>
              <a:rPr lang="en-GB" sz="2000" i="1" kern="0" dirty="0" smtClean="0">
                <a:solidFill>
                  <a:srgbClr val="595959"/>
                </a:solidFill>
                <a:latin typeface="Calibri"/>
                <a:ea typeface="Times New Roman"/>
              </a:rPr>
              <a:t>concerns </a:t>
            </a:r>
            <a:r>
              <a:rPr lang="en-GB" sz="2000" i="1" kern="0" dirty="0" smtClean="0">
                <a:solidFill>
                  <a:srgbClr val="595959"/>
                </a:solidFill>
                <a:latin typeface="Calibri"/>
                <a:ea typeface="Times New Roman"/>
              </a:rPr>
              <a:t>(mandated </a:t>
            </a:r>
            <a:r>
              <a:rPr lang="en-GB" sz="2000" i="1" kern="0" dirty="0" smtClean="0">
                <a:solidFill>
                  <a:srgbClr val="595959"/>
                </a:solidFill>
                <a:latin typeface="Calibri"/>
                <a:ea typeface="Times New Roman"/>
              </a:rPr>
              <a:t>use of polygons for describing SIGMET </a:t>
            </a:r>
            <a:r>
              <a:rPr lang="en-GB" sz="2000" i="1" kern="0" dirty="0" smtClean="0">
                <a:solidFill>
                  <a:srgbClr val="595959"/>
                </a:solidFill>
                <a:latin typeface="Calibri"/>
                <a:ea typeface="Times New Roman"/>
              </a:rPr>
              <a:t>boundaries, reporting missing values, strict </a:t>
            </a:r>
            <a:r>
              <a:rPr lang="en-GB" sz="2000" i="1" kern="0" dirty="0" smtClean="0">
                <a:solidFill>
                  <a:srgbClr val="595959"/>
                </a:solidFill>
                <a:latin typeface="Calibri"/>
                <a:ea typeface="Times New Roman"/>
              </a:rPr>
              <a:t>enforcement of </a:t>
            </a:r>
            <a:r>
              <a:rPr lang="en-GB" sz="2000" i="1" kern="0" dirty="0" smtClean="0">
                <a:solidFill>
                  <a:srgbClr val="595959"/>
                </a:solidFill>
                <a:latin typeface="Calibri"/>
                <a:ea typeface="Times New Roman"/>
              </a:rPr>
              <a:t>ICAO SARPs or enforcement of common usage, bulletin validation, anticipated </a:t>
            </a:r>
            <a:r>
              <a:rPr lang="en-GB" sz="2000" i="1" kern="0" dirty="0" smtClean="0">
                <a:solidFill>
                  <a:srgbClr val="595959"/>
                </a:solidFill>
                <a:latin typeface="Calibri"/>
                <a:ea typeface="Times New Roman"/>
              </a:rPr>
              <a:t>life-cycle of changes to IWXXM </a:t>
            </a:r>
            <a:r>
              <a:rPr lang="en-GB" sz="2000" i="1" kern="0" dirty="0" smtClean="0">
                <a:solidFill>
                  <a:srgbClr val="595959"/>
                </a:solidFill>
                <a:latin typeface="Calibri"/>
                <a:ea typeface="Times New Roman"/>
              </a:rPr>
              <a:t> etc.); to be discussed with ICAO MARIE-PT.</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r>
              <a:rPr lang="en-GB" sz="2000" i="1" kern="0" dirty="0" smtClean="0">
                <a:solidFill>
                  <a:srgbClr val="595959"/>
                </a:solidFill>
                <a:latin typeface="Calibri"/>
                <a:ea typeface="Times New Roman"/>
              </a:rPr>
              <a:t>Mapping METCE &amp; IWXXM to TDCF; future work – out of current scope.</a:t>
            </a:r>
          </a:p>
          <a:p>
            <a:pPr fontAlgn="auto">
              <a:spcBef>
                <a:spcPts val="0"/>
              </a:spcBef>
              <a:spcAft>
                <a:spcPts val="1200"/>
              </a:spcAft>
              <a:buFont typeface="Arial" pitchFamily="34" charset="0"/>
              <a:buChar char="•"/>
              <a:defRPr/>
            </a:pPr>
            <a:r>
              <a:rPr lang="en-GB" sz="2000" i="1" kern="0" dirty="0" smtClean="0">
                <a:solidFill>
                  <a:srgbClr val="595959"/>
                </a:solidFill>
                <a:latin typeface="Calibri"/>
                <a:ea typeface="Times New Roman"/>
              </a:rPr>
              <a:t> …</a:t>
            </a:r>
            <a:endParaRPr lang="en-GB" sz="2000" i="1" kern="0" dirty="0" smtClean="0">
              <a:solidFill>
                <a:srgbClr val="595959"/>
              </a:solidFill>
              <a:latin typeface="Calibri"/>
              <a:ea typeface="Times New Roman"/>
            </a:endParaRPr>
          </a:p>
        </p:txBody>
      </p:sp>
    </p:spTree>
    <p:extLst>
      <p:ext uri="{BB962C8B-B14F-4D97-AF65-F5344CB8AC3E}">
        <p14:creationId xmlns:p14="http://schemas.microsoft.com/office/powerpoint/2010/main" xmlns="" val="2009223918"/>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http://www.jeremytandy.me.uk/_/rsrc/1342260307171/config/mozilla_website_background_grey.jpg.1342260306883.jpg"/>
          <p:cNvPicPr>
            <a:picLocks noChangeAspect="1" noChangeArrowheads="1"/>
          </p:cNvPicPr>
          <p:nvPr/>
        </p:nvPicPr>
        <p:blipFill>
          <a:blip r:embed="rId2" cstate="print"/>
          <a:srcRect/>
          <a:stretch>
            <a:fillRect/>
          </a:stretch>
        </p:blipFill>
        <p:spPr bwMode="auto">
          <a:xfrm rot="10800000">
            <a:off x="0" y="3352800"/>
            <a:ext cx="3305175" cy="3505200"/>
          </a:xfrm>
          <a:prstGeom prst="rect">
            <a:avLst/>
          </a:prstGeom>
          <a:noFill/>
        </p:spPr>
      </p:pic>
      <p:pic>
        <p:nvPicPr>
          <p:cNvPr id="9" name="Picture 2" descr="http://www.jeremytandy.me.uk/_/rsrc/1342260307171/config/mozilla_website_background_grey.jpg.1342260306883.jpg"/>
          <p:cNvPicPr>
            <a:picLocks noChangeAspect="1" noChangeArrowheads="1"/>
          </p:cNvPicPr>
          <p:nvPr/>
        </p:nvPicPr>
        <p:blipFill>
          <a:blip r:embed="rId2" cstate="print"/>
          <a:srcRect/>
          <a:stretch>
            <a:fillRect/>
          </a:stretch>
        </p:blipFill>
        <p:spPr bwMode="auto">
          <a:xfrm rot="10800000">
            <a:off x="3305033" y="3352800"/>
            <a:ext cx="3305175" cy="3505200"/>
          </a:xfrm>
          <a:prstGeom prst="rect">
            <a:avLst/>
          </a:prstGeom>
          <a:noFill/>
        </p:spPr>
      </p:pic>
      <p:pic>
        <p:nvPicPr>
          <p:cNvPr id="10" name="Picture 2" descr="http://www.jeremytandy.me.uk/_/rsrc/1342260307171/config/mozilla_website_background_grey.jpg.1342260306883.jpg"/>
          <p:cNvPicPr>
            <a:picLocks noChangeAspect="1" noChangeArrowheads="1"/>
          </p:cNvPicPr>
          <p:nvPr/>
        </p:nvPicPr>
        <p:blipFill>
          <a:blip r:embed="rId2" cstate="print"/>
          <a:srcRect l="23266"/>
          <a:stretch>
            <a:fillRect/>
          </a:stretch>
        </p:blipFill>
        <p:spPr bwMode="auto">
          <a:xfrm rot="10800000">
            <a:off x="6607791" y="3352800"/>
            <a:ext cx="2536209" cy="3505200"/>
          </a:xfrm>
          <a:prstGeom prst="rect">
            <a:avLst/>
          </a:prstGeom>
          <a:noFill/>
        </p:spPr>
      </p:pic>
      <p:sp>
        <p:nvSpPr>
          <p:cNvPr id="2" name="Slide Number Placeholder 1"/>
          <p:cNvSpPr>
            <a:spLocks noGrp="1"/>
          </p:cNvSpPr>
          <p:nvPr>
            <p:ph type="sldNum" sz="quarter" idx="12"/>
          </p:nvPr>
        </p:nvSpPr>
        <p:spPr/>
        <p:txBody>
          <a:bodyPr/>
          <a:lstStyle/>
          <a:p>
            <a:pPr>
              <a:defRPr/>
            </a:pPr>
            <a:fld id="{8CC9B7A4-71B1-4A39-AFAE-EE49926846E8}" type="slidenum">
              <a:rPr lang="en-GB">
                <a:solidFill>
                  <a:prstClr val="black">
                    <a:tint val="75000"/>
                  </a:prstClr>
                </a:solidFill>
              </a:rPr>
              <a:pPr>
                <a:defRPr/>
              </a:pPr>
              <a:t>24</a:t>
            </a:fld>
            <a:endParaRPr lang="en-GB">
              <a:solidFill>
                <a:prstClr val="black">
                  <a:tint val="75000"/>
                </a:prstClr>
              </a:solidFill>
            </a:endParaRPr>
          </a:p>
        </p:txBody>
      </p:sp>
      <p:sp>
        <p:nvSpPr>
          <p:cNvPr id="31747" name="Rectangle 4"/>
          <p:cNvSpPr txBox="1">
            <a:spLocks noChangeArrowheads="1"/>
          </p:cNvSpPr>
          <p:nvPr/>
        </p:nvSpPr>
        <p:spPr bwMode="auto">
          <a:xfrm>
            <a:off x="1692275" y="319088"/>
            <a:ext cx="7451725" cy="685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marL="233363" indent="-233363">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eaLnBrk="0" hangingPunct="0">
              <a:spcBef>
                <a:spcPct val="20000"/>
              </a:spcBef>
              <a:buClr>
                <a:srgbClr val="092E5C"/>
              </a:buClr>
            </a:pPr>
            <a:r>
              <a:rPr lang="en-GB" sz="2800" dirty="0" err="1" smtClean="0">
                <a:solidFill>
                  <a:srgbClr val="000000"/>
                </a:solidFill>
                <a:latin typeface="Arial" pitchFamily="34" charset="0"/>
                <a:ea typeface="ＭＳ Ｐゴシック" pitchFamily="34" charset="-128"/>
              </a:rPr>
              <a:t>AvXML</a:t>
            </a:r>
            <a:r>
              <a:rPr lang="en-GB" sz="2800" dirty="0" smtClean="0">
                <a:solidFill>
                  <a:srgbClr val="000000"/>
                </a:solidFill>
                <a:latin typeface="Arial" pitchFamily="34" charset="0"/>
                <a:ea typeface="ＭＳ Ｐゴシック" pitchFamily="34" charset="-128"/>
              </a:rPr>
              <a:t> 1.0 standard development schedule</a:t>
            </a:r>
            <a:endParaRPr lang="en-GB" sz="2400" dirty="0">
              <a:solidFill>
                <a:srgbClr val="000000"/>
              </a:solidFill>
              <a:latin typeface="Arial" pitchFamily="34" charset="0"/>
              <a:ea typeface="ＭＳ Ｐゴシック" pitchFamily="34" charset="-128"/>
            </a:endParaRPr>
          </a:p>
        </p:txBody>
      </p:sp>
      <p:sp>
        <p:nvSpPr>
          <p:cNvPr id="5" name="Rectangle 4"/>
          <p:cNvSpPr/>
          <p:nvPr/>
        </p:nvSpPr>
        <p:spPr>
          <a:xfrm>
            <a:off x="1462088" y="1500188"/>
            <a:ext cx="7488237" cy="2708434"/>
          </a:xfrm>
          <a:prstGeom prst="rect">
            <a:avLst/>
          </a:prstGeom>
          <a:ln>
            <a:noFill/>
          </a:ln>
        </p:spPr>
        <p:txBody>
          <a:bodyPr>
            <a:spAutoFit/>
          </a:bodyPr>
          <a:lstStyle/>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[1</a:t>
            </a:r>
            <a:r>
              <a:rPr lang="en-GB" sz="2000" kern="0" baseline="30000" dirty="0" smtClean="0">
                <a:solidFill>
                  <a:schemeClr val="bg1">
                    <a:lumMod val="75000"/>
                  </a:schemeClr>
                </a:solidFill>
                <a:latin typeface="Calibri"/>
                <a:ea typeface="Times New Roman"/>
              </a:rPr>
              <a:t>st</a:t>
            </a:r>
            <a:r>
              <a:rPr lang="en-GB" sz="2000" kern="0" dirty="0" smtClean="0">
                <a:solidFill>
                  <a:schemeClr val="bg1">
                    <a:lumMod val="75000"/>
                  </a:schemeClr>
                </a:solidFill>
                <a:latin typeface="Calibri"/>
                <a:ea typeface="Times New Roman"/>
              </a:rPr>
              <a:t> Feb 2013]</a:t>
            </a:r>
            <a:r>
              <a:rPr lang="en-GB" sz="2000" i="1" kern="0" dirty="0" smtClean="0">
                <a:solidFill>
                  <a:schemeClr val="bg1">
                    <a:lumMod val="75000"/>
                  </a:schemeClr>
                </a:solidFill>
                <a:latin typeface="Calibri"/>
                <a:ea typeface="Times New Roman"/>
              </a:rPr>
              <a:t> 1.0RC1 review closes</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[1-8 Feb 2013]</a:t>
            </a:r>
            <a:r>
              <a:rPr lang="en-GB" sz="2000" i="1" kern="0" dirty="0" smtClean="0">
                <a:solidFill>
                  <a:schemeClr val="bg1">
                    <a:lumMod val="75000"/>
                  </a:schemeClr>
                </a:solidFill>
                <a:latin typeface="Calibri"/>
                <a:ea typeface="Times New Roman"/>
              </a:rPr>
              <a:t> 1.0RC1 feedback clarification</a:t>
            </a:r>
          </a:p>
          <a:p>
            <a:pPr marL="342900" indent="-342900" fontAlgn="auto">
              <a:spcBef>
                <a:spcPts val="0"/>
              </a:spcBef>
              <a:spcAft>
                <a:spcPts val="1200"/>
              </a:spcAft>
              <a:buFont typeface="Arial" pitchFamily="34" charset="0"/>
              <a:buChar char="•"/>
              <a:defRPr/>
            </a:pPr>
            <a:r>
              <a:rPr lang="en-GB" sz="2000" kern="0" dirty="0" smtClean="0">
                <a:solidFill>
                  <a:schemeClr val="bg1">
                    <a:lumMod val="75000"/>
                  </a:schemeClr>
                </a:solidFill>
                <a:latin typeface="Calibri"/>
                <a:ea typeface="Times New Roman"/>
              </a:rPr>
              <a:t>[Feb-Mar 2013]</a:t>
            </a:r>
            <a:r>
              <a:rPr lang="en-GB" sz="2000" i="1" kern="0" dirty="0" smtClean="0">
                <a:solidFill>
                  <a:schemeClr val="bg1">
                    <a:lumMod val="75000"/>
                  </a:schemeClr>
                </a:solidFill>
                <a:latin typeface="Calibri"/>
                <a:ea typeface="Times New Roman"/>
              </a:rPr>
              <a:t> Amendments incorporated for 1.0RC2</a:t>
            </a:r>
          </a:p>
          <a:p>
            <a:pPr marL="342900" indent="-342900" fontAlgn="auto">
              <a:spcBef>
                <a:spcPts val="0"/>
              </a:spcBef>
              <a:spcAft>
                <a:spcPts val="1200"/>
              </a:spcAft>
              <a:buFont typeface="Arial" pitchFamily="34" charset="0"/>
              <a:buChar char="•"/>
              <a:defRPr/>
            </a:pPr>
            <a:r>
              <a:rPr lang="en-GB" sz="2000" kern="0" dirty="0" smtClean="0">
                <a:latin typeface="Calibri"/>
                <a:ea typeface="Times New Roman"/>
              </a:rPr>
              <a:t>[Mar 2013]</a:t>
            </a:r>
            <a:r>
              <a:rPr lang="en-GB" sz="2000" i="1" kern="0" dirty="0" smtClean="0">
                <a:latin typeface="Calibri"/>
                <a:ea typeface="Times New Roman"/>
              </a:rPr>
              <a:t> 1.0RC2 published for </a:t>
            </a:r>
            <a:r>
              <a:rPr lang="en-GB" sz="2000" i="1" kern="0" dirty="0" smtClean="0">
                <a:latin typeface="Calibri"/>
                <a:ea typeface="Times New Roman"/>
              </a:rPr>
              <a:t>review</a:t>
            </a:r>
          </a:p>
          <a:p>
            <a:pPr marL="342900" indent="-342900" fontAlgn="auto">
              <a:spcBef>
                <a:spcPts val="0"/>
              </a:spcBef>
              <a:spcAft>
                <a:spcPts val="1200"/>
              </a:spcAft>
              <a:buFont typeface="Arial" pitchFamily="34" charset="0"/>
              <a:buChar char="•"/>
              <a:defRPr/>
            </a:pPr>
            <a:r>
              <a:rPr lang="en-GB" sz="2000" kern="0" dirty="0" smtClean="0">
                <a:latin typeface="Calibri"/>
                <a:ea typeface="Times New Roman"/>
              </a:rPr>
              <a:t>[Apr/May 2013 (</a:t>
            </a:r>
            <a:r>
              <a:rPr lang="en-GB" sz="2000" kern="0" dirty="0" err="1" smtClean="0">
                <a:latin typeface="Calibri"/>
                <a:ea typeface="Times New Roman"/>
              </a:rPr>
              <a:t>tbc</a:t>
            </a:r>
            <a:r>
              <a:rPr lang="en-GB" sz="2000" kern="0" dirty="0" smtClean="0">
                <a:latin typeface="Calibri"/>
                <a:ea typeface="Times New Roman"/>
              </a:rPr>
              <a:t>)] </a:t>
            </a:r>
            <a:r>
              <a:rPr lang="en-GB" sz="2000" i="1" kern="0" dirty="0" smtClean="0">
                <a:latin typeface="Calibri"/>
                <a:ea typeface="Times New Roman"/>
              </a:rPr>
              <a:t>1.0RC2 </a:t>
            </a:r>
            <a:r>
              <a:rPr lang="en-GB" sz="2000" i="1" kern="0" dirty="0" smtClean="0">
                <a:latin typeface="Calibri"/>
                <a:ea typeface="Times New Roman"/>
              </a:rPr>
              <a:t>review closes</a:t>
            </a:r>
            <a:endParaRPr lang="en-GB" sz="2000" i="1" kern="0" dirty="0" smtClean="0">
              <a:latin typeface="Calibri"/>
              <a:ea typeface="Times New Roman"/>
            </a:endParaRPr>
          </a:p>
          <a:p>
            <a:pPr marL="342900" indent="-342900" fontAlgn="auto">
              <a:spcBef>
                <a:spcPts val="0"/>
              </a:spcBef>
              <a:spcAft>
                <a:spcPts val="1200"/>
              </a:spcAft>
              <a:buFont typeface="Arial" pitchFamily="34" charset="0"/>
              <a:buChar char="•"/>
              <a:defRPr/>
            </a:pPr>
            <a:r>
              <a:rPr lang="en-GB" sz="2000" kern="0" dirty="0" smtClean="0">
                <a:latin typeface="Calibri"/>
                <a:ea typeface="Times New Roman"/>
              </a:rPr>
              <a:t>[</a:t>
            </a:r>
            <a:r>
              <a:rPr lang="en-GB" sz="2000" kern="0" dirty="0" smtClean="0">
                <a:latin typeface="Calibri"/>
                <a:ea typeface="Times New Roman"/>
              </a:rPr>
              <a:t>July 2013]</a:t>
            </a:r>
            <a:r>
              <a:rPr lang="en-GB" sz="2000" i="1" kern="0" dirty="0" smtClean="0">
                <a:latin typeface="Calibri"/>
                <a:ea typeface="Times New Roman"/>
              </a:rPr>
              <a:t> </a:t>
            </a:r>
            <a:r>
              <a:rPr lang="en-GB" sz="2000" i="1" kern="0" dirty="0" err="1" smtClean="0">
                <a:latin typeface="Calibri"/>
                <a:ea typeface="Times New Roman"/>
              </a:rPr>
              <a:t>AvXML</a:t>
            </a:r>
            <a:r>
              <a:rPr lang="en-GB" sz="2000" i="1" kern="0" dirty="0" smtClean="0">
                <a:latin typeface="Calibri"/>
                <a:ea typeface="Times New Roman"/>
              </a:rPr>
              <a:t> 1.0 published</a:t>
            </a:r>
            <a:endParaRPr lang="en-GB" sz="1600" i="1" kern="0" dirty="0" smtClean="0">
              <a:latin typeface="Calibri"/>
              <a:ea typeface="Times New Roman"/>
            </a:endParaRPr>
          </a:p>
        </p:txBody>
      </p:sp>
      <p:sp>
        <p:nvSpPr>
          <p:cNvPr id="3" name="Rectangle 2"/>
          <p:cNvSpPr/>
          <p:nvPr/>
        </p:nvSpPr>
        <p:spPr>
          <a:xfrm>
            <a:off x="6140755" y="2573154"/>
            <a:ext cx="41710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7" name="Rectangle 6"/>
          <p:cNvSpPr/>
          <p:nvPr/>
        </p:nvSpPr>
        <p:spPr>
          <a:xfrm>
            <a:off x="1044987" y="2573154"/>
            <a:ext cx="41710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t>
            </a:r>
            <a:endParaRPr lang="en-US"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 xmlns:p14="http://schemas.microsoft.com/office/powerpoint/2010/main" val="4032009931"/>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0" y="2820988"/>
            <a:ext cx="9144000" cy="4037012"/>
          </a:xfrm>
          <a:prstGeom prst="rect">
            <a:avLst/>
          </a:prstGeom>
          <a:blipFill dpi="0" rotWithShape="1">
            <a:blip r:embed="rId3" cstate="print"/>
            <a:srcRect/>
            <a:tile tx="0" ty="0" sx="100000" sy="100000" flip="none" algn="tl"/>
          </a:blipFill>
          <a:ln>
            <a:noFill/>
          </a:ln>
          <a:extLst>
            <a:ext uri="{91240B29-F687-4F45-9708-019B960494DF}">
              <a14:hiddenLine xmlns="" xmlns:a14="http://schemas.microsoft.com/office/drawing/2010/main" w="9525">
                <a:solidFill>
                  <a:srgbClr val="000000"/>
                </a:solidFill>
                <a:miter lim="800000"/>
                <a:headEnd/>
                <a:tailEnd/>
              </a14:hiddenLine>
            </a:ext>
          </a:extLst>
        </p:spPr>
      </p:pic>
      <p:sp>
        <p:nvSpPr>
          <p:cNvPr id="5" name="Rectangle 4"/>
          <p:cNvSpPr/>
          <p:nvPr/>
        </p:nvSpPr>
        <p:spPr>
          <a:xfrm>
            <a:off x="0" y="2821329"/>
            <a:ext cx="9144000" cy="4036671"/>
          </a:xfrm>
          <a:prstGeom prst="rect">
            <a:avLst/>
          </a:prstGeom>
          <a:gradFill>
            <a:gsLst>
              <a:gs pos="0">
                <a:srgbClr val="FFFFFF"/>
              </a:gs>
              <a:gs pos="74000">
                <a:srgbClr val="FFFFFF">
                  <a:alpha val="80000"/>
                </a:srgbClr>
              </a:gs>
              <a:gs pos="48000">
                <a:srgbClr val="FFFFFF"/>
              </a:gs>
              <a:gs pos="100000">
                <a:srgbClr val="FFFFFF">
                  <a:alpha val="0"/>
                </a:srgbClr>
              </a:gs>
            </a:gsLst>
            <a:lin ang="5400000" scaled="0"/>
          </a:gra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rgbClr val="FFFFFF"/>
              </a:solidFill>
              <a:effectLst/>
              <a:uLnTx/>
              <a:uFillTx/>
              <a:latin typeface="Arial"/>
              <a:ea typeface="+mn-ea"/>
              <a:cs typeface="+mn-cs"/>
            </a:endParaRPr>
          </a:p>
        </p:txBody>
      </p:sp>
      <p:sp>
        <p:nvSpPr>
          <p:cNvPr id="2" name="Slide Number Placeholder 1"/>
          <p:cNvSpPr>
            <a:spLocks noGrp="1"/>
          </p:cNvSpPr>
          <p:nvPr>
            <p:ph type="sldNum" sz="quarter" idx="12"/>
          </p:nvPr>
        </p:nvSpPr>
        <p:spPr/>
        <p:txBody>
          <a:bodyPr/>
          <a:lstStyle/>
          <a:p>
            <a:fld id="{C18BBA59-FB05-442B-AAC3-07FF3D65DBB1}" type="slidenum">
              <a:rPr lang="en-GB" smtClean="0"/>
              <a:pPr/>
              <a:t>25</a:t>
            </a:fld>
            <a:endParaRPr lang="en-GB"/>
          </a:p>
        </p:txBody>
      </p:sp>
      <p:sp>
        <p:nvSpPr>
          <p:cNvPr id="3" name="Rectangle 4"/>
          <p:cNvSpPr txBox="1">
            <a:spLocks noChangeArrowheads="1"/>
          </p:cNvSpPr>
          <p:nvPr/>
        </p:nvSpPr>
        <p:spPr bwMode="auto">
          <a:xfrm>
            <a:off x="261257" y="527148"/>
            <a:ext cx="8621486" cy="95015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marL="233363" marR="0" lvl="0" indent="-233363" eaLnBrk="0" fontAlgn="base" hangingPunct="0">
              <a:lnSpc>
                <a:spcPct val="100000"/>
              </a:lnSpc>
              <a:spcBef>
                <a:spcPct val="20000"/>
              </a:spcBef>
              <a:spcAft>
                <a:spcPct val="0"/>
              </a:spcAft>
              <a:buClr>
                <a:srgbClr val="092E5C"/>
              </a:buClr>
              <a:buSzTx/>
              <a:buFontTx/>
              <a:buNone/>
              <a:tabLst/>
              <a:defRPr kumimoji="0" sz="3200" b="0" i="0" u="none" strike="noStrike" kern="0" cap="none" spc="0" normalizeH="0" baseline="0">
                <a:ln>
                  <a:noFill/>
                </a:ln>
                <a:solidFill>
                  <a:srgbClr val="000000"/>
                </a:solidFill>
                <a:effectLst>
                  <a:outerShdw blurRad="38100" dist="38100" dir="2700000" algn="tl">
                    <a:srgbClr val="C0C0C0"/>
                  </a:outerShdw>
                </a:effectLst>
                <a:uLnTx/>
                <a:uFillTx/>
                <a:latin typeface="Arial" pitchFamily="34" charset="0"/>
                <a:ea typeface="ＭＳ Ｐゴシック" pitchFamily="-65" charset="-128"/>
                <a:cs typeface="ＭＳ Ｐゴシック" pitchFamily="-65" charset="-128"/>
              </a:defRPr>
            </a:lvl1pPr>
            <a:lvl2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2pPr>
            <a:lvl3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3pPr>
            <a:lvl4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4pPr>
            <a:lvl5pPr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ea typeface="ＭＳ Ｐゴシック" pitchFamily="-65" charset="-128"/>
                <a:cs typeface="ＭＳ Ｐゴシック" pitchFamily="-65" charset="-128"/>
              </a:defRPr>
            </a:lvl5pPr>
            <a:lvl6pPr marL="4572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6pPr>
            <a:lvl7pPr marL="9144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7pPr>
            <a:lvl8pPr marL="13716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8pPr>
            <a:lvl9pPr marL="1828800" algn="ctr" eaLnBrk="0" fontAlgn="base" hangingPunct="0">
              <a:spcBef>
                <a:spcPct val="0"/>
              </a:spcBef>
              <a:spcAft>
                <a:spcPct val="0"/>
              </a:spcAft>
              <a:defRPr sz="3200">
                <a:solidFill>
                  <a:srgbClr val="092E5C"/>
                </a:solidFill>
                <a:effectLst>
                  <a:outerShdw blurRad="38100" dist="38100" dir="2700000" algn="tl">
                    <a:srgbClr val="C0C0C0"/>
                  </a:outerShdw>
                </a:effectLst>
                <a:latin typeface="Arial" pitchFamily="34" charset="0"/>
              </a:defRPr>
            </a:lvl9pPr>
          </a:lstStyle>
          <a:p>
            <a:pPr algn="ctr"/>
            <a:r>
              <a:rPr lang="en-GB" i="1" dirty="0" smtClean="0">
                <a:effectLst/>
              </a:rPr>
              <a:t>Any questions?</a:t>
            </a:r>
          </a:p>
          <a:p>
            <a:pPr algn="ctr"/>
            <a:endParaRPr lang="en-GB" sz="2400" i="1" dirty="0" smtClean="0">
              <a:effectLst/>
            </a:endParaRPr>
          </a:p>
          <a:p>
            <a:pPr marL="233363" lvl="1" indent="-233363">
              <a:spcBef>
                <a:spcPct val="20000"/>
              </a:spcBef>
              <a:buClr>
                <a:srgbClr val="092E5C"/>
              </a:buClr>
            </a:pPr>
            <a:r>
              <a:rPr lang="en-GB" sz="2400" i="1" dirty="0" smtClean="0">
                <a:effectLst/>
              </a:rPr>
              <a:t>For more information </a:t>
            </a:r>
            <a:r>
              <a:rPr lang="en-GB" sz="2400" i="1" dirty="0" smtClean="0">
                <a:effectLst/>
              </a:rPr>
              <a:t>regarding </a:t>
            </a:r>
            <a:r>
              <a:rPr lang="en-GB" sz="2400" i="1" dirty="0" err="1" smtClean="0">
                <a:effectLst/>
              </a:rPr>
              <a:t>AvXML</a:t>
            </a:r>
            <a:r>
              <a:rPr lang="en-GB" sz="2400" i="1" dirty="0" smtClean="0">
                <a:effectLst/>
              </a:rPr>
              <a:t> </a:t>
            </a:r>
            <a:r>
              <a:rPr lang="en-GB" sz="2400" i="1" dirty="0" smtClean="0">
                <a:effectLst/>
              </a:rPr>
              <a:t>1.0RC1 </a:t>
            </a:r>
            <a:r>
              <a:rPr lang="en-GB" sz="2400" i="1" dirty="0" smtClean="0">
                <a:effectLst/>
              </a:rPr>
              <a:t>please refer to the release page:</a:t>
            </a:r>
            <a:endParaRPr lang="en-GB" sz="2400" i="1" dirty="0" smtClean="0">
              <a:effectLst/>
            </a:endParaRPr>
          </a:p>
          <a:p>
            <a:pPr marL="233363" lvl="1" indent="-233363">
              <a:spcBef>
                <a:spcPct val="20000"/>
              </a:spcBef>
              <a:buClr>
                <a:srgbClr val="092E5C"/>
              </a:buClr>
            </a:pPr>
            <a:r>
              <a:rPr lang="en-GB" sz="2000" i="1" kern="0" dirty="0">
                <a:solidFill>
                  <a:srgbClr val="595959"/>
                </a:solidFill>
                <a:latin typeface="Calibri"/>
                <a:ea typeface="Times New Roman"/>
                <a:hlinkClick r:id="rId4"/>
              </a:rPr>
              <a:t>http://www.wmo.int/pages/prog/www/WIS/wiswiki/tiki-index.php?page=METCE-1.0RC1</a:t>
            </a:r>
            <a:r>
              <a:rPr lang="en-GB" sz="2000" i="1" kern="0" dirty="0">
                <a:solidFill>
                  <a:srgbClr val="595959"/>
                </a:solidFill>
                <a:latin typeface="Calibri"/>
                <a:ea typeface="Times New Roman"/>
              </a:rPr>
              <a:t> </a:t>
            </a:r>
          </a:p>
          <a:p>
            <a:pPr marL="233363" lvl="1" indent="-233363">
              <a:spcBef>
                <a:spcPct val="20000"/>
              </a:spcBef>
              <a:buClr>
                <a:srgbClr val="092E5C"/>
              </a:buClr>
            </a:pPr>
            <a:endParaRPr lang="en-GB" sz="1400" i="1" dirty="0" smtClean="0">
              <a:effectLst/>
            </a:endParaRPr>
          </a:p>
          <a:p>
            <a:pPr marL="233363" lvl="1" indent="-233363">
              <a:spcBef>
                <a:spcPct val="20000"/>
              </a:spcBef>
              <a:buClr>
                <a:srgbClr val="092E5C"/>
              </a:buClr>
            </a:pPr>
            <a:r>
              <a:rPr lang="en-GB" sz="2400" i="1" dirty="0" smtClean="0">
                <a:effectLst/>
              </a:rPr>
              <a:t>… including more detailed presentation for RC1: </a:t>
            </a:r>
            <a:r>
              <a:rPr lang="en-GB" sz="2000" i="1" kern="0" dirty="0" smtClean="0">
                <a:solidFill>
                  <a:srgbClr val="595959"/>
                </a:solidFill>
                <a:latin typeface="Calibri"/>
                <a:ea typeface="Times New Roman"/>
                <a:hlinkClick r:id="rId5"/>
              </a:rPr>
              <a:t>http://wis.wmo.int/doc=2125</a:t>
            </a:r>
            <a:r>
              <a:rPr lang="en-GB" sz="2800" i="1" kern="0" dirty="0" smtClean="0">
                <a:solidFill>
                  <a:srgbClr val="595959"/>
                </a:solidFill>
                <a:latin typeface="Calibri"/>
                <a:ea typeface="Times New Roman"/>
              </a:rPr>
              <a:t> </a:t>
            </a:r>
            <a:endParaRPr lang="en-GB" sz="2800" i="1" dirty="0" smtClean="0">
              <a:effectLst/>
            </a:endParaRPr>
          </a:p>
          <a:p>
            <a:pPr marL="233363" lvl="1" indent="-233363">
              <a:spcBef>
                <a:spcPct val="20000"/>
              </a:spcBef>
              <a:buClr>
                <a:srgbClr val="092E5C"/>
              </a:buClr>
            </a:pPr>
            <a:endParaRPr lang="en-GB" sz="1400" i="1" dirty="0" smtClean="0">
              <a:effectLst/>
            </a:endParaRPr>
          </a:p>
          <a:p>
            <a:pPr marL="233363" lvl="1" indent="-233363">
              <a:spcBef>
                <a:spcPct val="20000"/>
              </a:spcBef>
              <a:buClr>
                <a:srgbClr val="092E5C"/>
              </a:buClr>
            </a:pPr>
            <a:r>
              <a:rPr lang="en-GB" sz="2400" i="1" dirty="0" smtClean="0">
                <a:effectLst/>
              </a:rPr>
              <a:t>Please </a:t>
            </a:r>
            <a:r>
              <a:rPr lang="en-GB" sz="2400" i="1" dirty="0" smtClean="0">
                <a:effectLst/>
              </a:rPr>
              <a:t>register with th</a:t>
            </a:r>
            <a:r>
              <a:rPr lang="en-GB" sz="2400" i="1" dirty="0" smtClean="0">
                <a:effectLst/>
              </a:rPr>
              <a:t>e</a:t>
            </a:r>
            <a:r>
              <a:rPr lang="en-GB" sz="2400" i="1" dirty="0" smtClean="0">
                <a:effectLst/>
              </a:rPr>
              <a:t> </a:t>
            </a:r>
            <a:r>
              <a:rPr lang="en-GB" sz="2000" i="1" kern="0" dirty="0" smtClean="0">
                <a:solidFill>
                  <a:srgbClr val="595959"/>
                </a:solidFill>
                <a:latin typeface="Calibri"/>
                <a:ea typeface="Times New Roman"/>
                <a:hlinkClick r:id="rId6"/>
              </a:rPr>
              <a:t>CBS-TT-</a:t>
            </a:r>
            <a:r>
              <a:rPr lang="en-GB" sz="2000" i="1" kern="0" dirty="0" err="1" smtClean="0">
                <a:solidFill>
                  <a:srgbClr val="595959"/>
                </a:solidFill>
                <a:latin typeface="Calibri"/>
                <a:ea typeface="Times New Roman"/>
                <a:hlinkClick r:id="rId6"/>
              </a:rPr>
              <a:t>AvXML</a:t>
            </a:r>
            <a:r>
              <a:rPr lang="en-GB" sz="2000" i="1" kern="0" dirty="0" smtClean="0">
                <a:solidFill>
                  <a:srgbClr val="595959"/>
                </a:solidFill>
                <a:latin typeface="Calibri"/>
                <a:ea typeface="Times New Roman"/>
                <a:hlinkClick r:id="rId6"/>
              </a:rPr>
              <a:t> </a:t>
            </a:r>
            <a:r>
              <a:rPr lang="en-GB" sz="2000" i="1" kern="0" dirty="0">
                <a:solidFill>
                  <a:srgbClr val="595959"/>
                </a:solidFill>
                <a:latin typeface="Calibri"/>
                <a:ea typeface="Times New Roman"/>
                <a:hlinkClick r:id="rId6"/>
              </a:rPr>
              <a:t>Google </a:t>
            </a:r>
            <a:r>
              <a:rPr lang="en-GB" sz="2000" i="1" kern="0" dirty="0" smtClean="0">
                <a:solidFill>
                  <a:srgbClr val="595959"/>
                </a:solidFill>
                <a:latin typeface="Calibri"/>
                <a:ea typeface="Times New Roman"/>
                <a:hlinkClick r:id="rId6"/>
              </a:rPr>
              <a:t>Group</a:t>
            </a:r>
            <a:r>
              <a:rPr lang="en-GB" sz="2000" i="1" kern="0" dirty="0" smtClean="0">
                <a:solidFill>
                  <a:srgbClr val="595959"/>
                </a:solidFill>
                <a:latin typeface="Calibri"/>
                <a:ea typeface="Times New Roman"/>
              </a:rPr>
              <a:t> </a:t>
            </a:r>
            <a:r>
              <a:rPr lang="en-GB" sz="2400" i="1" kern="0" dirty="0" smtClean="0">
                <a:solidFill>
                  <a:srgbClr val="595959"/>
                </a:solidFill>
                <a:effectLst/>
                <a:ea typeface="Times New Roman"/>
                <a:cs typeface="Arial" pitchFamily="34" charset="0"/>
              </a:rPr>
              <a:t> to be notified of developments and contribute to the RC2 public comment.</a:t>
            </a:r>
            <a:endParaRPr lang="en-GB" sz="2000" i="1" kern="0" dirty="0">
              <a:solidFill>
                <a:srgbClr val="595959"/>
              </a:solidFill>
              <a:effectLst/>
              <a:latin typeface="Calibri"/>
              <a:ea typeface="Times New Roman"/>
            </a:endParaRPr>
          </a:p>
          <a:p>
            <a:pPr algn="ctr"/>
            <a:endParaRPr lang="en-GB" sz="2800" dirty="0" smtClean="0">
              <a:effectLst/>
            </a:endParaRPr>
          </a:p>
          <a:p>
            <a:pPr algn="ctr"/>
            <a:endParaRPr lang="en-GB" sz="2800" dirty="0">
              <a:effectLst/>
            </a:endParaRPr>
          </a:p>
        </p:txBody>
      </p:sp>
    </p:spTree>
    <p:extLst>
      <p:ext uri="{BB962C8B-B14F-4D97-AF65-F5344CB8AC3E}">
        <p14:creationId xmlns="" xmlns:p14="http://schemas.microsoft.com/office/powerpoint/2010/main" val="2276224350"/>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txBox="1">
            <a:spLocks/>
          </p:cNvSpPr>
          <p:nvPr/>
        </p:nvSpPr>
        <p:spPr bwMode="auto">
          <a:xfrm>
            <a:off x="685800" y="2130425"/>
            <a:ext cx="7772400" cy="14700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n-GB" sz="4400" dirty="0"/>
              <a:t>Thank you</a:t>
            </a:r>
          </a:p>
        </p:txBody>
      </p:sp>
    </p:spTree>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WMO Template">
  <a:themeElements>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WMO Template">
      <a:majorFont>
        <a:latin typeface="Arial"/>
        <a:ea typeface=""/>
        <a:cs typeface="Times New Roman"/>
      </a:majorFont>
      <a:minorFont>
        <a:latin typeface="Arial"/>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 Templat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WMO Templat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WMO Templat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WMO Templat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WMO Templat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WMO Templat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WMO Templat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21086</TotalTime>
  <Words>3709</Words>
  <Application>Microsoft Office PowerPoint</Application>
  <PresentationFormat>On-screen Show (4:3)</PresentationFormat>
  <Paragraphs>628</Paragraphs>
  <Slides>26</Slides>
  <Notes>17</Notes>
  <HiddenSlides>0</HiddenSlides>
  <MMClips>0</MMClips>
  <ScaleCrop>false</ScaleCrop>
  <HeadingPairs>
    <vt:vector size="4" baseType="variant">
      <vt:variant>
        <vt:lpstr>Theme</vt:lpstr>
      </vt:variant>
      <vt:variant>
        <vt:i4>2</vt:i4>
      </vt:variant>
      <vt:variant>
        <vt:lpstr>Slide Titles</vt:lpstr>
      </vt:variant>
      <vt:variant>
        <vt:i4>26</vt:i4>
      </vt:variant>
    </vt:vector>
  </HeadingPairs>
  <TitlesOfParts>
    <vt:vector size="28" baseType="lpstr">
      <vt:lpstr>Office Theme</vt:lpstr>
      <vt:lpstr>WMO Template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Jeremy</dc:creator>
  <cp:lastModifiedBy>jeremy.tandy</cp:lastModifiedBy>
  <cp:revision>430</cp:revision>
  <dcterms:created xsi:type="dcterms:W3CDTF">2012-02-15T11:38:29Z</dcterms:created>
  <dcterms:modified xsi:type="dcterms:W3CDTF">2013-03-02T00:23:33Z</dcterms:modified>
</cp:coreProperties>
</file>