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0" r:id="rId5"/>
  </p:sldMasterIdLst>
  <p:notesMasterIdLst>
    <p:notesMasterId r:id="rId50"/>
  </p:notesMasterIdLst>
  <p:sldIdLst>
    <p:sldId id="259" r:id="rId6"/>
    <p:sldId id="285" r:id="rId7"/>
    <p:sldId id="297" r:id="rId8"/>
    <p:sldId id="286" r:id="rId9"/>
    <p:sldId id="322" r:id="rId10"/>
    <p:sldId id="287" r:id="rId11"/>
    <p:sldId id="290" r:id="rId12"/>
    <p:sldId id="291" r:id="rId13"/>
    <p:sldId id="292" r:id="rId14"/>
    <p:sldId id="288" r:id="rId15"/>
    <p:sldId id="293" r:id="rId16"/>
    <p:sldId id="289" r:id="rId17"/>
    <p:sldId id="298" r:id="rId18"/>
    <p:sldId id="294" r:id="rId19"/>
    <p:sldId id="320" r:id="rId20"/>
    <p:sldId id="306" r:id="rId21"/>
    <p:sldId id="305" r:id="rId22"/>
    <p:sldId id="304" r:id="rId23"/>
    <p:sldId id="308" r:id="rId24"/>
    <p:sldId id="309" r:id="rId25"/>
    <p:sldId id="307" r:id="rId26"/>
    <p:sldId id="295" r:id="rId27"/>
    <p:sldId id="310" r:id="rId28"/>
    <p:sldId id="321" r:id="rId29"/>
    <p:sldId id="311" r:id="rId30"/>
    <p:sldId id="312" r:id="rId31"/>
    <p:sldId id="313" r:id="rId32"/>
    <p:sldId id="314" r:id="rId33"/>
    <p:sldId id="326" r:id="rId34"/>
    <p:sldId id="296" r:id="rId35"/>
    <p:sldId id="316" r:id="rId36"/>
    <p:sldId id="325" r:id="rId37"/>
    <p:sldId id="315" r:id="rId38"/>
    <p:sldId id="317" r:id="rId39"/>
    <p:sldId id="318" r:id="rId40"/>
    <p:sldId id="324" r:id="rId41"/>
    <p:sldId id="327" r:id="rId42"/>
    <p:sldId id="330" r:id="rId43"/>
    <p:sldId id="300" r:id="rId44"/>
    <p:sldId id="299" r:id="rId45"/>
    <p:sldId id="302" r:id="rId46"/>
    <p:sldId id="301" r:id="rId47"/>
    <p:sldId id="328" r:id="rId48"/>
    <p:sldId id="329" r:id="rId4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FFCC"/>
    <a:srgbClr val="00964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606" autoAdjust="0"/>
  </p:normalViewPr>
  <p:slideViewPr>
    <p:cSldViewPr snapToGrid="0">
      <p:cViewPr>
        <p:scale>
          <a:sx n="78" d="100"/>
          <a:sy n="78" d="100"/>
        </p:scale>
        <p:origin x="-274" y="-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slide" Target="slides/slide36.xml"/><Relationship Id="rId54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8" Type="http://schemas.openxmlformats.org/officeDocument/2006/relationships/slide" Target="slides/slide3.xml"/><Relationship Id="rId51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91409D-3564-4561-B1E4-C7DAB36AE639}" type="datetimeFigureOut">
              <a:rPr lang="en-GB" smtClean="0"/>
              <a:t>10/01/2013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0776CA-6C55-4EC9-8604-3711493C1C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80867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0776CA-6C55-4EC9-8604-3711493C1C56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36098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FE382-02A2-4DCF-A2A0-78B26383CEED}" type="datetime1">
              <a:rPr lang="en-GB" smtClean="0"/>
              <a:t>10/01/2013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76474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01DDA-CF41-4ACC-AC42-2D515BFDEB1D}" type="datetime1">
              <a:rPr lang="en-GB" smtClean="0"/>
              <a:t>10/01/2013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40616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A92D4-29C0-49DE-A9D7-54C99C314049}" type="datetime1">
              <a:rPr lang="en-GB" smtClean="0"/>
              <a:t>10/01/2013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1856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4F3D7-DA9F-4B69-81EA-B89039153ED1}" type="datetime1">
              <a:rPr lang="en-GB" smtClean="0"/>
              <a:t>10/01/2013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2528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F6158-2A07-48D0-9EFF-BE7364CBA3C7}" type="datetime1">
              <a:rPr lang="en-GB" smtClean="0"/>
              <a:t>10/01/2013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46136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73EE0-C008-4967-A59A-1F20C1EE57FA}" type="datetime1">
              <a:rPr lang="en-GB" smtClean="0"/>
              <a:t>10/01/2013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11560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C7154-5E29-4E9B-8B21-4A3926F62F79}" type="datetime1">
              <a:rPr lang="en-GB" smtClean="0"/>
              <a:t>10/01/2013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50224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69421-5D78-4C83-BCAC-FD6327DE00F7}" type="datetime1">
              <a:rPr lang="en-GB" smtClean="0"/>
              <a:t>10/01/2013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47076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84D3A-2DFA-47F1-A95C-1501CBAA896A}" type="datetime1">
              <a:rPr lang="en-GB" smtClean="0"/>
              <a:t>10/01/2013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1350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AEAC5-766F-4595-8638-FCB0A22BE661}" type="datetime1">
              <a:rPr lang="en-GB" smtClean="0"/>
              <a:t>10/01/2013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0734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32699-1FB7-4611-89FB-211661343DC4}" type="datetime1">
              <a:rPr lang="en-GB" smtClean="0"/>
              <a:t>10/01/2013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37246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6A0460-32D0-41E5-8FE4-7BB92D1E23C1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CF3947-12EB-4386-B94B-C574794E6EFC}" type="datetime1">
              <a:rPr lang="en-GB" smtClean="0">
                <a:solidFill>
                  <a:srgbClr val="000000"/>
                </a:solidFill>
              </a:rPr>
              <a:t>10/01/2013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61254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B3D339-9C1A-4F78-8380-AB7373633719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D50659-BC8D-475C-BB7A-6652279747BB}" type="datetime1">
              <a:rPr lang="en-GB" smtClean="0">
                <a:solidFill>
                  <a:srgbClr val="000000"/>
                </a:solidFill>
              </a:rPr>
              <a:t>10/01/2013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6082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636F49-0259-4999-AD7C-B05071DEA961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A22ACD-BF27-4AC0-9CEC-131FA099D524}" type="datetime1">
              <a:rPr lang="en-GB" smtClean="0">
                <a:solidFill>
                  <a:srgbClr val="000000"/>
                </a:solidFill>
              </a:rPr>
              <a:t>10/01/2013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53052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447800"/>
            <a:ext cx="38862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0" y="1447800"/>
            <a:ext cx="38862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3AE316-51E2-485B-AC7D-413EF1C91536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C54E5D-3BBF-45E1-99B2-FDF8C0C93678}" type="datetime1">
              <a:rPr lang="en-GB" smtClean="0">
                <a:solidFill>
                  <a:srgbClr val="000000"/>
                </a:solidFill>
              </a:rPr>
              <a:t>10/01/2013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1966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A44151-B460-47F9-BA26-2FBB27E46C5A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9" name="Rectangle 7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98C43E-C928-4DC4-B898-79A8FB2F483C}" type="datetime1">
              <a:rPr lang="en-GB" smtClean="0">
                <a:solidFill>
                  <a:srgbClr val="000000"/>
                </a:solidFill>
              </a:rPr>
              <a:t>10/01/2013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87614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217364-99EF-4941-8AFD-1D7BB102B4E9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70F289-6043-4B6C-ABF8-617403553C57}" type="datetime1">
              <a:rPr lang="en-GB" smtClean="0">
                <a:solidFill>
                  <a:srgbClr val="000000"/>
                </a:solidFill>
              </a:rPr>
              <a:t>10/01/2013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180797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C17C9B-3C4F-4307-8F26-83AC1A3004A9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4D25A6-5ECB-449D-B645-77152CFFE823}" type="datetime1">
              <a:rPr lang="en-GB" smtClean="0">
                <a:solidFill>
                  <a:srgbClr val="000000"/>
                </a:solidFill>
              </a:rPr>
              <a:t>10/01/2013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413775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136093-4806-4440-A0DC-006162534541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AC0AD3-F2C2-4932-889F-561CEA9C925D}" type="datetime1">
              <a:rPr lang="en-GB" smtClean="0">
                <a:solidFill>
                  <a:srgbClr val="000000"/>
                </a:solidFill>
              </a:rPr>
              <a:t>10/01/2013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2673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5C52BB-8353-4810-A15A-F408CF25A508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1C86D4-0F18-480D-9066-5A00E33BEC29}" type="datetime1">
              <a:rPr lang="en-GB" smtClean="0">
                <a:solidFill>
                  <a:srgbClr val="000000"/>
                </a:solidFill>
              </a:rPr>
              <a:t>10/01/2013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18505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C137F4-577F-48BE-886B-EE3E4CB7AFF8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C89296-E825-4DB1-9347-322D81CDE5D5}" type="datetime1">
              <a:rPr lang="en-GB" smtClean="0">
                <a:solidFill>
                  <a:srgbClr val="000000"/>
                </a:solidFill>
              </a:rPr>
              <a:t>10/01/2013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64691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152400"/>
            <a:ext cx="1981200" cy="6172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152400"/>
            <a:ext cx="5791200" cy="6172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613995-E4E9-4355-BDBD-85DD4D72D05E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55B806-CD8B-427F-88EB-5EB65C305CAC}" type="datetime1">
              <a:rPr lang="en-GB" smtClean="0">
                <a:solidFill>
                  <a:srgbClr val="000000"/>
                </a:solidFill>
              </a:rPr>
              <a:t>10/01/2013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16540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93BE74-7694-41A1-8F44-F3ECF2FC09C1}" type="datetime1">
              <a:rPr lang="en-GB" smtClean="0"/>
              <a:t>10/01/2013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8BBA59-FB05-442B-AAC3-07FF3D65DBB1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75656" cy="1436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4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385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152400"/>
            <a:ext cx="7924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447800"/>
            <a:ext cx="79248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77000"/>
            <a:ext cx="2286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1F0F88E-2562-4ED7-84B9-CD7D54E57BBB}" type="slidenum">
              <a:rPr lang="en-GB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200400" y="6477000"/>
            <a:ext cx="2895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90600" y="6477000"/>
            <a:ext cx="1600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93B1E30-83C5-4D8C-A7DF-92F51CAF87F6}" type="datetime1">
              <a:rPr lang="en-GB" smtClean="0">
                <a:solidFill>
                  <a:srgbClr val="000000"/>
                </a:solidFill>
              </a:rPr>
              <a:t>10/01/2013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3237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4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3.wmf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8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17.wmf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3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22.wmf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/>
            </a:pPr>
            <a:r>
              <a:rPr lang="en-US" dirty="0">
                <a:solidFill>
                  <a:sysClr val="windowText" lastClr="000000"/>
                </a:solidFill>
                <a:latin typeface="Calibri"/>
              </a:rPr>
              <a:t>The WMO and </a:t>
            </a:r>
            <a:r>
              <a:rPr lang="en-US" dirty="0" smtClean="0">
                <a:solidFill>
                  <a:sysClr val="windowText" lastClr="000000"/>
                </a:solidFill>
                <a:latin typeface="Calibri"/>
              </a:rPr>
              <a:t>ICAO</a:t>
            </a:r>
            <a:br>
              <a:rPr lang="en-US" dirty="0" smtClean="0">
                <a:solidFill>
                  <a:sysClr val="windowText" lastClr="000000"/>
                </a:solidFill>
                <a:latin typeface="Calibri"/>
              </a:rPr>
            </a:br>
            <a:r>
              <a:rPr lang="en-US" dirty="0" smtClean="0">
                <a:solidFill>
                  <a:sysClr val="windowText" lastClr="000000"/>
                </a:solidFill>
                <a:latin typeface="Calibri"/>
              </a:rPr>
              <a:t>Logical </a:t>
            </a:r>
            <a:r>
              <a:rPr lang="en-US" dirty="0">
                <a:solidFill>
                  <a:sysClr val="windowText" lastClr="000000"/>
                </a:solidFill>
                <a:latin typeface="Calibri"/>
              </a:rPr>
              <a:t>Data </a:t>
            </a:r>
            <a:r>
              <a:rPr lang="en-US" dirty="0" smtClean="0">
                <a:solidFill>
                  <a:sysClr val="windowText" lastClr="000000"/>
                </a:solidFill>
                <a:latin typeface="Calibri"/>
              </a:rPr>
              <a:t>Models</a:t>
            </a:r>
            <a:endParaRPr kumimoji="0" lang="en-GB" sz="44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tint val="75000"/>
                  </a:sys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B.L. Choy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dirty="0" smtClean="0">
                <a:solidFill>
                  <a:sysClr val="windowText" lastClr="000000">
                    <a:tint val="75000"/>
                  </a:sysClr>
                </a:solidFill>
                <a:latin typeface="Calibri"/>
              </a:rPr>
              <a:t>10 Jan 2013</a:t>
            </a:r>
            <a:endParaRPr kumimoji="0" lang="en-GB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>
                  <a:tint val="75000"/>
                </a:sys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FC17C9B-3C4F-4307-8F26-83AC1A3004A9}" type="slidenum">
              <a:rPr lang="en-GB" smtClean="0">
                <a:solidFill>
                  <a:srgbClr val="000000"/>
                </a:solidFill>
              </a:rPr>
              <a:pPr>
                <a:defRPr/>
              </a:pPr>
              <a:t>1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228184" y="235387"/>
            <a:ext cx="26859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0" u="none" dirty="0" smtClean="0">
                <a:effectLst/>
              </a:rPr>
              <a:t>TT-AvXML-1.0RC1-Telecon</a:t>
            </a:r>
            <a:endParaRPr lang="en-US" sz="1600" b="0" u="none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774401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Bit of History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842164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WMO decided to migrate from Traditional Alphanumeric Codes (TAC) to the Table Driven Code Forms (TDCF)</a:t>
            </a:r>
          </a:p>
          <a:p>
            <a:r>
              <a:rPr lang="en-US" dirty="0"/>
              <a:t>ICAO activities related to migration of OPMET data to BUFR were put on hold in 2008 to address concerns raised by aviation experts</a:t>
            </a:r>
          </a:p>
          <a:p>
            <a:r>
              <a:rPr lang="en-US" dirty="0"/>
              <a:t>WMO TT-</a:t>
            </a:r>
            <a:r>
              <a:rPr lang="en-US" dirty="0" err="1"/>
              <a:t>AvXML</a:t>
            </a:r>
            <a:r>
              <a:rPr lang="en-US" dirty="0"/>
              <a:t> was set up to create an XML representation of meteorological </a:t>
            </a:r>
            <a:r>
              <a:rPr lang="en-US" dirty="0" smtClean="0"/>
              <a:t>information (</a:t>
            </a:r>
            <a:r>
              <a:rPr lang="en-US" dirty="0" err="1" smtClean="0"/>
              <a:t>AvXML</a:t>
            </a:r>
            <a:r>
              <a:rPr lang="en-US" dirty="0" smtClean="0"/>
              <a:t>) </a:t>
            </a:r>
            <a:r>
              <a:rPr lang="en-US" dirty="0"/>
              <a:t>that is compatible with both WMO and aviation systems</a:t>
            </a:r>
          </a:p>
          <a:p>
            <a:r>
              <a:rPr lang="en-US" dirty="0" smtClean="0"/>
              <a:t>ICAO MARIE-PT was set up to carry out activities with respect to MET support to ATM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C17C9B-3C4F-4307-8F26-83AC1A3004A9}" type="slidenum">
              <a:rPr lang="en-GB" smtClean="0">
                <a:solidFill>
                  <a:srgbClr val="000000"/>
                </a:solidFill>
              </a:rPr>
              <a:pPr>
                <a:defRPr/>
              </a:pPr>
              <a:t>2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2912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Part I – Overview of the LDMs</a:t>
            </a:r>
            <a:endParaRPr lang="en-US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192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Context of AvXML-1.0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Should cover selected OPMET data only, </a:t>
            </a:r>
            <a:r>
              <a:rPr lang="en-US" dirty="0" err="1" smtClean="0"/>
              <a:t>viz</a:t>
            </a:r>
            <a:r>
              <a:rPr lang="en-US" dirty="0" smtClean="0"/>
              <a:t> METAR/SPECI, TAF and SIGMET</a:t>
            </a:r>
          </a:p>
          <a:p>
            <a:r>
              <a:rPr lang="en-US" dirty="0" smtClean="0"/>
              <a:t>Should be derived from a platform-independent Logical Data Model</a:t>
            </a:r>
          </a:p>
          <a:p>
            <a:r>
              <a:rPr lang="en-US" dirty="0" smtClean="0"/>
              <a:t>Should be based on ISO191xx series of international standard, in particular ISO19136 ‘Geography Mark-up Language (GML)’</a:t>
            </a:r>
            <a:r>
              <a:rPr lang="en-US" dirty="0"/>
              <a:t> </a:t>
            </a:r>
            <a:endParaRPr lang="en-US" dirty="0" smtClean="0"/>
          </a:p>
          <a:p>
            <a:r>
              <a:rPr lang="en-US" dirty="0" smtClean="0"/>
              <a:t>Should be available in time to support the proposed </a:t>
            </a:r>
            <a:r>
              <a:rPr lang="en-US" dirty="0"/>
              <a:t>Amendment 76 to Annex 3 </a:t>
            </a:r>
            <a:r>
              <a:rPr lang="en-US" dirty="0" smtClean="0"/>
              <a:t>(Nov 2013) which permit </a:t>
            </a:r>
            <a:r>
              <a:rPr lang="en-US" dirty="0"/>
              <a:t>states in a position to do so to bilaterally exchange OPMET </a:t>
            </a:r>
            <a:r>
              <a:rPr lang="en-US" dirty="0" smtClean="0"/>
              <a:t>data via </a:t>
            </a:r>
            <a:r>
              <a:rPr lang="en-US" dirty="0"/>
              <a:t>XML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1644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WMO </a:t>
            </a:r>
            <a:r>
              <a:rPr lang="en-AU" dirty="0" smtClean="0"/>
              <a:t>LDM </a:t>
            </a:r>
            <a:r>
              <a:rPr lang="en-AU" dirty="0"/>
              <a:t>shall be inferred from the </a:t>
            </a:r>
            <a:r>
              <a:rPr lang="en-AU" dirty="0" smtClean="0"/>
              <a:t>TDCF</a:t>
            </a:r>
            <a:r>
              <a:rPr lang="en-AU" dirty="0"/>
              <a:t>*</a:t>
            </a:r>
            <a:r>
              <a:rPr lang="en-AU" dirty="0" smtClean="0"/>
              <a:t> </a:t>
            </a:r>
            <a:r>
              <a:rPr lang="en-AU" dirty="0"/>
              <a:t>and maintained in </a:t>
            </a:r>
            <a:r>
              <a:rPr lang="en-AU" dirty="0" smtClean="0"/>
              <a:t>synchronisation</a:t>
            </a:r>
            <a:endParaRPr lang="en-AU" dirty="0"/>
          </a:p>
          <a:p>
            <a:r>
              <a:rPr lang="en-AU" dirty="0"/>
              <a:t>ICAO </a:t>
            </a:r>
            <a:r>
              <a:rPr lang="en-AU" dirty="0" smtClean="0"/>
              <a:t>LDM </a:t>
            </a:r>
            <a:r>
              <a:rPr lang="en-AU" dirty="0"/>
              <a:t>should import packages from WMO </a:t>
            </a:r>
            <a:r>
              <a:rPr lang="en-AU" dirty="0" smtClean="0"/>
              <a:t>LDM </a:t>
            </a:r>
            <a:r>
              <a:rPr lang="en-AU" dirty="0"/>
              <a:t>as </a:t>
            </a:r>
            <a:r>
              <a:rPr lang="en-AU" dirty="0" smtClean="0"/>
              <a:t>appropriate</a:t>
            </a:r>
          </a:p>
          <a:p>
            <a:endParaRPr lang="en-AU" dirty="0"/>
          </a:p>
          <a:p>
            <a:pPr marL="363538" indent="-363538">
              <a:buNone/>
              <a:tabLst>
                <a:tab pos="363538" algn="l"/>
              </a:tabLst>
            </a:pPr>
            <a:r>
              <a:rPr lang="en-AU" dirty="0"/>
              <a:t>*	</a:t>
            </a:r>
            <a:r>
              <a:rPr lang="en-AU" dirty="0" smtClean="0"/>
              <a:t>Authoritative </a:t>
            </a:r>
            <a:r>
              <a:rPr lang="en-AU" dirty="0"/>
              <a:t>terminologies </a:t>
            </a:r>
            <a:r>
              <a:rPr lang="en-AU" dirty="0" smtClean="0"/>
              <a:t>in describing </a:t>
            </a:r>
            <a:r>
              <a:rPr lang="en-AU" dirty="0"/>
              <a:t>meteorological </a:t>
            </a:r>
            <a:r>
              <a:rPr lang="en-AU" dirty="0" smtClean="0"/>
              <a:t>phenomena which are comprised of decades </a:t>
            </a:r>
            <a:r>
              <a:rPr lang="en-AU" dirty="0"/>
              <a:t>of expert </a:t>
            </a:r>
            <a:r>
              <a:rPr lang="en-AU" dirty="0" smtClean="0"/>
              <a:t>effort</a:t>
            </a:r>
            <a:endParaRPr lang="en-AU" dirty="0"/>
          </a:p>
          <a:p>
            <a:pPr marL="0" indent="0">
              <a:buNone/>
              <a:tabLst>
                <a:tab pos="363538" algn="l"/>
              </a:tabLst>
            </a:pP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808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Logical Data Model (LDM)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Define </a:t>
            </a:r>
            <a:r>
              <a:rPr lang="en-US" dirty="0">
                <a:latin typeface="Arial" pitchFamily="34" charset="0"/>
                <a:cs typeface="Arial" pitchFamily="34" charset="0"/>
              </a:rPr>
              <a:t>the detailed structure of the data elements in a system and the relationships between data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element</a:t>
            </a:r>
          </a:p>
          <a:p>
            <a:r>
              <a:rPr lang="en-US" dirty="0">
                <a:latin typeface="Arial" pitchFamily="34" charset="0"/>
                <a:cs typeface="Arial" pitchFamily="34" charset="0"/>
              </a:rPr>
              <a:t>T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ypically </a:t>
            </a:r>
            <a:r>
              <a:rPr lang="en-US" dirty="0">
                <a:latin typeface="Arial" pitchFamily="34" charset="0"/>
                <a:cs typeface="Arial" pitchFamily="34" charset="0"/>
              </a:rPr>
              <a:t>represented using the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Unified Modeling Language (UML) </a:t>
            </a:r>
            <a:r>
              <a:rPr lang="en-US" dirty="0">
                <a:latin typeface="Arial" pitchFamily="34" charset="0"/>
                <a:cs typeface="Arial" pitchFamily="34" charset="0"/>
              </a:rPr>
              <a:t>Class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notation</a:t>
            </a: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Packages </a:t>
            </a:r>
            <a:r>
              <a:rPr lang="en-US" dirty="0">
                <a:latin typeface="Arial" pitchFamily="34" charset="0"/>
                <a:cs typeface="Arial" pitchFamily="34" charset="0"/>
              </a:rPr>
              <a:t>are used to group and organize elements of the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data model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55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UML Class Diagram on EA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4B3D339-9C1A-4F78-8380-AB7373633719}" type="slidenum">
              <a:rPr lang="en-GB" smtClean="0">
                <a:solidFill>
                  <a:srgbClr val="000000"/>
                </a:solidFill>
              </a:rPr>
              <a:pPr>
                <a:defRPr/>
              </a:pPr>
              <a:t>7</a:t>
            </a:fld>
            <a:endParaRPr lang="en-GB">
              <a:solidFill>
                <a:srgbClr val="000000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17" y="1413164"/>
            <a:ext cx="8953498" cy="5372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8439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8</a:t>
            </a:fld>
            <a:endParaRPr lang="en-GB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26" y="1381991"/>
            <a:ext cx="8970819" cy="53824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0197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9</a:t>
            </a:fld>
            <a:endParaRPr lang="en-GB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17" y="1392382"/>
            <a:ext cx="8970817" cy="53824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3113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WMO and ICAO LDMs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The LDMs are developed with respect to the domain of governance</a:t>
            </a:r>
          </a:p>
          <a:p>
            <a:pPr lvl="1"/>
            <a:r>
              <a:rPr lang="en-US" dirty="0" smtClean="0"/>
              <a:t>WMO LDM: METCE (</a:t>
            </a:r>
            <a:r>
              <a:rPr lang="fr-FR" dirty="0" err="1"/>
              <a:t>Modéle</a:t>
            </a:r>
            <a:r>
              <a:rPr lang="fr-FR" dirty="0"/>
              <a:t> pour l'Échange de Temps, Climat et Eau</a:t>
            </a:r>
            <a:r>
              <a:rPr lang="fr-FR" dirty="0" smtClean="0"/>
              <a:t>)</a:t>
            </a:r>
          </a:p>
          <a:p>
            <a:pPr lvl="2"/>
            <a:r>
              <a:rPr lang="en-AU" dirty="0"/>
              <a:t>G</a:t>
            </a:r>
            <a:r>
              <a:rPr lang="en-AU" dirty="0" smtClean="0"/>
              <a:t>eneric MET definitions </a:t>
            </a:r>
            <a:r>
              <a:rPr lang="en-AU" dirty="0"/>
              <a:t>for use in </a:t>
            </a:r>
            <a:r>
              <a:rPr lang="en-AU" dirty="0" smtClean="0"/>
              <a:t>different domains and </a:t>
            </a:r>
            <a:r>
              <a:rPr lang="en-AU" dirty="0"/>
              <a:t>industries</a:t>
            </a:r>
            <a:endParaRPr lang="fr-FR" dirty="0" smtClean="0"/>
          </a:p>
          <a:p>
            <a:pPr lvl="1"/>
            <a:r>
              <a:rPr lang="en-US" dirty="0" smtClean="0"/>
              <a:t>ICAO LDM: IWXXM (ICAO Weather Information Exchange Model)</a:t>
            </a:r>
          </a:p>
          <a:p>
            <a:pPr lvl="2"/>
            <a:r>
              <a:rPr lang="en-US" dirty="0"/>
              <a:t>Strict and complete representation of ICAO Annex 3 products (regulated products)</a:t>
            </a:r>
          </a:p>
          <a:p>
            <a:pPr lvl="2"/>
            <a:r>
              <a:rPr lang="en-US" dirty="0" smtClean="0"/>
              <a:t>Annex </a:t>
            </a:r>
            <a:r>
              <a:rPr lang="en-US" dirty="0"/>
              <a:t>3 business rules enforced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10</a:t>
            </a:fld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644737" y="5507182"/>
            <a:ext cx="3304308" cy="64633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ISO191xx, including ISO19136 (GML) and ISO19156 (O&amp;M)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4644736" y="4446261"/>
            <a:ext cx="3304309" cy="923330"/>
          </a:xfrm>
          <a:prstGeom prst="rect">
            <a:avLst/>
          </a:prstGeom>
          <a:solidFill>
            <a:srgbClr val="FFFF99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WMO LDM</a:t>
            </a:r>
          </a:p>
          <a:p>
            <a:pPr algn="ctr"/>
            <a:r>
              <a:rPr lang="en-US" dirty="0" smtClean="0"/>
              <a:t>(METCE)</a:t>
            </a:r>
          </a:p>
          <a:p>
            <a:pPr algn="ctr"/>
            <a:endParaRPr lang="en-US" dirty="0" smtClean="0"/>
          </a:p>
        </p:txBody>
      </p:sp>
      <p:sp>
        <p:nvSpPr>
          <p:cNvPr id="11" name="TextBox 10"/>
          <p:cNvSpPr txBox="1"/>
          <p:nvPr/>
        </p:nvSpPr>
        <p:spPr>
          <a:xfrm>
            <a:off x="4644736" y="3398874"/>
            <a:ext cx="3304309" cy="92333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ICAO LDM</a:t>
            </a:r>
          </a:p>
          <a:p>
            <a:pPr algn="ctr"/>
            <a:r>
              <a:rPr lang="en-US" dirty="0" smtClean="0"/>
              <a:t>(IWXXM)</a:t>
            </a:r>
          </a:p>
          <a:p>
            <a:pPr algn="ctr"/>
            <a:endParaRPr lang="en-US" dirty="0" smtClean="0"/>
          </a:p>
        </p:txBody>
      </p:sp>
      <p:sp>
        <p:nvSpPr>
          <p:cNvPr id="12" name="TextBox 11"/>
          <p:cNvSpPr txBox="1"/>
          <p:nvPr/>
        </p:nvSpPr>
        <p:spPr>
          <a:xfrm>
            <a:off x="4644736" y="2607069"/>
            <a:ext cx="3304309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Other aviation MET specific application schema (e.g. WXXM)</a:t>
            </a:r>
          </a:p>
        </p:txBody>
      </p:sp>
      <p:grpSp>
        <p:nvGrpSpPr>
          <p:cNvPr id="21" name="Group 20"/>
          <p:cNvGrpSpPr/>
          <p:nvPr/>
        </p:nvGrpSpPr>
        <p:grpSpPr>
          <a:xfrm>
            <a:off x="8086411" y="5507182"/>
            <a:ext cx="730948" cy="660139"/>
            <a:chOff x="8086411" y="5507182"/>
            <a:chExt cx="730948" cy="660139"/>
          </a:xfrm>
        </p:grpSpPr>
        <p:sp>
          <p:nvSpPr>
            <p:cNvPr id="5" name="Right Brace 4"/>
            <p:cNvSpPr/>
            <p:nvPr/>
          </p:nvSpPr>
          <p:spPr>
            <a:xfrm>
              <a:off x="8086411" y="5507182"/>
              <a:ext cx="155448" cy="646331"/>
            </a:xfrm>
            <a:prstGeom prst="rightBrac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8211103" y="5520990"/>
              <a:ext cx="60625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ISO/</a:t>
              </a:r>
            </a:p>
            <a:p>
              <a:r>
                <a:rPr lang="en-US" dirty="0" smtClean="0"/>
                <a:t>OGC</a:t>
              </a:r>
              <a:endParaRPr lang="en-US" dirty="0"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8071033" y="4446262"/>
            <a:ext cx="879375" cy="923330"/>
            <a:chOff x="8071033" y="4446262"/>
            <a:chExt cx="879375" cy="923330"/>
          </a:xfrm>
        </p:grpSpPr>
        <p:sp>
          <p:nvSpPr>
            <p:cNvPr id="15" name="Right Brace 14"/>
            <p:cNvSpPr/>
            <p:nvPr/>
          </p:nvSpPr>
          <p:spPr>
            <a:xfrm>
              <a:off x="8071033" y="4446262"/>
              <a:ext cx="170826" cy="923330"/>
            </a:xfrm>
            <a:prstGeom prst="rightBrac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8211103" y="4718658"/>
              <a:ext cx="73930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WMO</a:t>
              </a:r>
              <a:endParaRPr lang="en-US" dirty="0"/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8071033" y="3398875"/>
            <a:ext cx="777082" cy="923330"/>
            <a:chOff x="8071033" y="3398875"/>
            <a:chExt cx="777082" cy="923330"/>
          </a:xfrm>
        </p:grpSpPr>
        <p:sp>
          <p:nvSpPr>
            <p:cNvPr id="16" name="Right Brace 15"/>
            <p:cNvSpPr/>
            <p:nvPr/>
          </p:nvSpPr>
          <p:spPr>
            <a:xfrm>
              <a:off x="8071033" y="3398875"/>
              <a:ext cx="170826" cy="923330"/>
            </a:xfrm>
            <a:prstGeom prst="rightBrac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8199540" y="3675874"/>
              <a:ext cx="64857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ICAO</a:t>
              </a:r>
              <a:endParaRPr lang="en-US" dirty="0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055655" y="2607069"/>
            <a:ext cx="854977" cy="646331"/>
            <a:chOff x="8055655" y="2607069"/>
            <a:chExt cx="854977" cy="646331"/>
          </a:xfrm>
        </p:grpSpPr>
        <p:sp>
          <p:nvSpPr>
            <p:cNvPr id="17" name="Right Brace 16"/>
            <p:cNvSpPr/>
            <p:nvPr/>
          </p:nvSpPr>
          <p:spPr>
            <a:xfrm>
              <a:off x="8055655" y="2607069"/>
              <a:ext cx="155448" cy="646331"/>
            </a:xfrm>
            <a:prstGeom prst="rightBrac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8179342" y="2745568"/>
              <a:ext cx="73129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Other</a:t>
              </a:r>
              <a:endParaRPr lang="en-US" dirty="0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7981521" y="2073459"/>
            <a:ext cx="1065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u="sng" dirty="0" smtClean="0"/>
              <a:t>Governance</a:t>
            </a:r>
          </a:p>
          <a:p>
            <a:pPr algn="ctr"/>
            <a:r>
              <a:rPr lang="en-US" sz="1400" u="sng" dirty="0" smtClean="0"/>
              <a:t>Body</a:t>
            </a:r>
            <a:endParaRPr lang="en-US" sz="1400" u="sng" dirty="0"/>
          </a:p>
        </p:txBody>
      </p:sp>
    </p:spTree>
    <p:extLst>
      <p:ext uri="{BB962C8B-B14F-4D97-AF65-F5344CB8AC3E}">
        <p14:creationId xmlns:p14="http://schemas.microsoft.com/office/powerpoint/2010/main" val="1958821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11" grpId="0" animBg="1"/>
      <p:bldP spid="12" grpId="0" animBg="1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WMO and ICAO LDMs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The LDMs are sub-divided into packages according to features </a:t>
            </a:r>
          </a:p>
          <a:p>
            <a:pPr lvl="1"/>
            <a:r>
              <a:rPr lang="en-US" dirty="0" smtClean="0"/>
              <a:t>METCE</a:t>
            </a:r>
          </a:p>
          <a:p>
            <a:pPr lvl="2"/>
            <a:r>
              <a:rPr lang="en-US" dirty="0" smtClean="0"/>
              <a:t>met-basic</a:t>
            </a:r>
          </a:p>
          <a:p>
            <a:pPr lvl="2"/>
            <a:r>
              <a:rPr lang="en-US" dirty="0" err="1" smtClean="0"/>
              <a:t>opm</a:t>
            </a:r>
            <a:endParaRPr lang="en-US" dirty="0" smtClean="0"/>
          </a:p>
          <a:p>
            <a:pPr lvl="2"/>
            <a:r>
              <a:rPr lang="en-US" dirty="0" err="1"/>
              <a:t>m</a:t>
            </a:r>
            <a:r>
              <a:rPr lang="en-US" dirty="0" err="1" smtClean="0"/>
              <a:t>etce</a:t>
            </a:r>
            <a:endParaRPr lang="en-US" dirty="0" smtClean="0"/>
          </a:p>
          <a:p>
            <a:pPr lvl="1"/>
            <a:r>
              <a:rPr lang="en-US" dirty="0" smtClean="0"/>
              <a:t>IWXXM</a:t>
            </a:r>
          </a:p>
          <a:p>
            <a:pPr lvl="2"/>
            <a:r>
              <a:rPr lang="en-US" dirty="0" err="1" smtClean="0"/>
              <a:t>saf</a:t>
            </a:r>
            <a:endParaRPr lang="en-US" dirty="0" smtClean="0"/>
          </a:p>
          <a:p>
            <a:pPr lvl="2"/>
            <a:r>
              <a:rPr lang="en-US" dirty="0" err="1" smtClean="0"/>
              <a:t>iwxxm</a:t>
            </a:r>
            <a:endParaRPr lang="en-US" dirty="0"/>
          </a:p>
        </p:txBody>
      </p:sp>
      <p:sp>
        <p:nvSpPr>
          <p:cNvPr id="10" name="Content Placeholder 9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03AE316-51E2-485B-AC7D-413EF1C91536}" type="slidenum">
              <a:rPr lang="en-GB" smtClean="0">
                <a:solidFill>
                  <a:srgbClr val="000000"/>
                </a:solidFill>
              </a:rPr>
              <a:pPr>
                <a:defRPr/>
              </a:pPr>
              <a:t>11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644736" y="5507182"/>
            <a:ext cx="3283528" cy="64633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ISO191xx, including ISO19136 (GML) and ISO19156 (O&amp;M)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4644737" y="2595632"/>
            <a:ext cx="3283528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Other aviation MET specific application schema (e.g. WXXM)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4644736" y="3354168"/>
            <a:ext cx="3283530" cy="923330"/>
            <a:chOff x="4644736" y="3354168"/>
            <a:chExt cx="328353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644736" y="3354168"/>
              <a:ext cx="3283530" cy="92333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tx1"/>
              </a:solidFill>
              <a:prstDash val="dash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IWXXM</a:t>
              </a:r>
            </a:p>
            <a:p>
              <a:pPr algn="ctr"/>
              <a:endParaRPr lang="en-US" dirty="0"/>
            </a:p>
            <a:p>
              <a:pPr algn="ctr"/>
              <a:endParaRPr lang="en-US" dirty="0" smtClean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4727864" y="3800065"/>
              <a:ext cx="1558636" cy="36933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err="1"/>
                <a:t>i</a:t>
              </a:r>
              <a:r>
                <a:rPr lang="en-US" dirty="0" err="1" smtClean="0"/>
                <a:t>wxxm</a:t>
              </a:r>
              <a:endParaRPr lang="en-US" dirty="0" smtClean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286501" y="3800065"/>
              <a:ext cx="1537854" cy="36933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err="1" smtClean="0"/>
                <a:t>saf</a:t>
              </a:r>
              <a:endParaRPr lang="en-US" dirty="0" smtClean="0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644737" y="4446261"/>
            <a:ext cx="3283528" cy="923330"/>
            <a:chOff x="4644737" y="4446261"/>
            <a:chExt cx="3283528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644737" y="4446261"/>
              <a:ext cx="3283528" cy="923330"/>
            </a:xfrm>
            <a:prstGeom prst="rect">
              <a:avLst/>
            </a:prstGeom>
            <a:solidFill>
              <a:srgbClr val="FFFF99"/>
            </a:solidFill>
            <a:ln>
              <a:solidFill>
                <a:schemeClr val="tx1"/>
              </a:solidFill>
              <a:prstDash val="dash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METCE</a:t>
              </a:r>
            </a:p>
            <a:p>
              <a:pPr algn="ctr"/>
              <a:endParaRPr lang="en-US" dirty="0"/>
            </a:p>
            <a:p>
              <a:pPr algn="ctr"/>
              <a:endParaRPr lang="en-US" dirty="0" smtClean="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727863" y="4873056"/>
              <a:ext cx="987135" cy="369332"/>
            </a:xfrm>
            <a:prstGeom prst="rect">
              <a:avLst/>
            </a:prstGeom>
            <a:solidFill>
              <a:srgbClr val="FFFFCC"/>
            </a:solidFill>
            <a:ln>
              <a:solidFill>
                <a:schemeClr val="tx1"/>
              </a:solidFill>
            </a:ln>
            <a:effectLst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err="1" smtClean="0"/>
                <a:t>metce</a:t>
              </a:r>
              <a:endParaRPr lang="en-US" dirty="0" smtClean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5714999" y="4876613"/>
              <a:ext cx="955965" cy="369332"/>
            </a:xfrm>
            <a:prstGeom prst="rect">
              <a:avLst/>
            </a:prstGeom>
            <a:solidFill>
              <a:srgbClr val="FFFFCC"/>
            </a:solidFill>
            <a:ln>
              <a:solidFill>
                <a:schemeClr val="tx1"/>
              </a:solidFill>
            </a:ln>
            <a:effectLst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err="1" smtClean="0"/>
                <a:t>opm</a:t>
              </a:r>
              <a:endParaRPr lang="en-US" dirty="0" smtClean="0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670964" y="4876613"/>
              <a:ext cx="1153392" cy="369332"/>
            </a:xfrm>
            <a:prstGeom prst="rect">
              <a:avLst/>
            </a:prstGeom>
            <a:solidFill>
              <a:srgbClr val="FFFFCC"/>
            </a:solidFill>
            <a:ln>
              <a:solidFill>
                <a:schemeClr val="tx1"/>
              </a:solidFill>
            </a:ln>
            <a:effectLst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met-basic</a:t>
              </a: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8086411" y="5507182"/>
            <a:ext cx="730948" cy="660139"/>
            <a:chOff x="8086411" y="5507182"/>
            <a:chExt cx="730948" cy="660139"/>
          </a:xfrm>
        </p:grpSpPr>
        <p:sp>
          <p:nvSpPr>
            <p:cNvPr id="21" name="Right Brace 20"/>
            <p:cNvSpPr/>
            <p:nvPr/>
          </p:nvSpPr>
          <p:spPr>
            <a:xfrm>
              <a:off x="8086411" y="5507182"/>
              <a:ext cx="155448" cy="646331"/>
            </a:xfrm>
            <a:prstGeom prst="rightBrac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8211103" y="5520990"/>
              <a:ext cx="60625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ISO/</a:t>
              </a:r>
            </a:p>
            <a:p>
              <a:r>
                <a:rPr lang="en-US" dirty="0" smtClean="0"/>
                <a:t>OGC</a:t>
              </a:r>
              <a:endParaRPr lang="en-US" dirty="0"/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8071033" y="4446262"/>
            <a:ext cx="879375" cy="923330"/>
            <a:chOff x="8071033" y="4446262"/>
            <a:chExt cx="879375" cy="923330"/>
          </a:xfrm>
        </p:grpSpPr>
        <p:sp>
          <p:nvSpPr>
            <p:cNvPr id="24" name="Right Brace 23"/>
            <p:cNvSpPr/>
            <p:nvPr/>
          </p:nvSpPr>
          <p:spPr>
            <a:xfrm>
              <a:off x="8071033" y="4446262"/>
              <a:ext cx="170826" cy="923330"/>
            </a:xfrm>
            <a:prstGeom prst="rightBrac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8211103" y="4718658"/>
              <a:ext cx="73930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WMO</a:t>
              </a:r>
              <a:endParaRPr lang="en-US" dirty="0"/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8071033" y="3398875"/>
            <a:ext cx="777082" cy="923330"/>
            <a:chOff x="8071033" y="3398875"/>
            <a:chExt cx="777082" cy="923330"/>
          </a:xfrm>
        </p:grpSpPr>
        <p:sp>
          <p:nvSpPr>
            <p:cNvPr id="27" name="Right Brace 26"/>
            <p:cNvSpPr/>
            <p:nvPr/>
          </p:nvSpPr>
          <p:spPr>
            <a:xfrm>
              <a:off x="8071033" y="3398875"/>
              <a:ext cx="170826" cy="923330"/>
            </a:xfrm>
            <a:prstGeom prst="rightBrac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8199540" y="3675874"/>
              <a:ext cx="64857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ICAO</a:t>
              </a:r>
              <a:endParaRPr lang="en-US" dirty="0"/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8055655" y="2607069"/>
            <a:ext cx="854977" cy="646331"/>
            <a:chOff x="8055655" y="2607069"/>
            <a:chExt cx="854977" cy="646331"/>
          </a:xfrm>
        </p:grpSpPr>
        <p:sp>
          <p:nvSpPr>
            <p:cNvPr id="30" name="Right Brace 29"/>
            <p:cNvSpPr/>
            <p:nvPr/>
          </p:nvSpPr>
          <p:spPr>
            <a:xfrm>
              <a:off x="8055655" y="2607069"/>
              <a:ext cx="155448" cy="646331"/>
            </a:xfrm>
            <a:prstGeom prst="rightBrac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8179342" y="2745568"/>
              <a:ext cx="73129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Other</a:t>
              </a:r>
              <a:endParaRPr lang="en-US" dirty="0"/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7981521" y="2073459"/>
            <a:ext cx="1065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u="sng" dirty="0" smtClean="0"/>
              <a:t>Governance</a:t>
            </a:r>
          </a:p>
          <a:p>
            <a:pPr algn="ctr"/>
            <a:r>
              <a:rPr lang="en-US" sz="1400" u="sng" dirty="0" smtClean="0"/>
              <a:t>Body</a:t>
            </a:r>
            <a:endParaRPr lang="en-US" sz="1400" u="sng" dirty="0"/>
          </a:p>
        </p:txBody>
      </p:sp>
    </p:spTree>
    <p:extLst>
      <p:ext uri="{BB962C8B-B14F-4D97-AF65-F5344CB8AC3E}">
        <p14:creationId xmlns:p14="http://schemas.microsoft.com/office/powerpoint/2010/main" val="3154690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LDMs and Packages on EA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12</a:t>
            </a:fld>
            <a:endParaRPr lang="en-GB"/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26" y="1409007"/>
            <a:ext cx="8925792" cy="535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384463" y="2057400"/>
            <a:ext cx="5527964" cy="1610591"/>
            <a:chOff x="384463" y="2057400"/>
            <a:chExt cx="5527964" cy="1610591"/>
          </a:xfrm>
        </p:grpSpPr>
        <p:sp>
          <p:nvSpPr>
            <p:cNvPr id="6" name="Oval 5"/>
            <p:cNvSpPr/>
            <p:nvPr/>
          </p:nvSpPr>
          <p:spPr>
            <a:xfrm>
              <a:off x="1371599" y="2057400"/>
              <a:ext cx="4540828" cy="1610591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384463" y="2118834"/>
              <a:ext cx="140051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solidFill>
                    <a:srgbClr val="FF0000"/>
                  </a:solidFill>
                </a:rPr>
                <a:t>ICAO IWXXM</a:t>
              </a:r>
              <a:endParaRPr lang="en-US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76627" y="3298659"/>
            <a:ext cx="5539789" cy="1925150"/>
            <a:chOff x="76627" y="3298659"/>
            <a:chExt cx="5539789" cy="1925150"/>
          </a:xfrm>
        </p:grpSpPr>
        <p:sp>
          <p:nvSpPr>
            <p:cNvPr id="15" name="Oval 14"/>
            <p:cNvSpPr/>
            <p:nvPr/>
          </p:nvSpPr>
          <p:spPr>
            <a:xfrm rot="555151">
              <a:off x="76627" y="3852209"/>
              <a:ext cx="5539789" cy="137160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87036" y="3298659"/>
              <a:ext cx="144469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solidFill>
                    <a:srgbClr val="FF0000"/>
                  </a:solidFill>
                </a:rPr>
                <a:t>WMO METCE</a:t>
              </a:r>
              <a:endParaRPr lang="en-US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32664" y="5156261"/>
            <a:ext cx="4079563" cy="1379621"/>
            <a:chOff x="232664" y="5156261"/>
            <a:chExt cx="4079563" cy="1379621"/>
          </a:xfrm>
        </p:grpSpPr>
        <p:sp>
          <p:nvSpPr>
            <p:cNvPr id="16" name="Oval 15"/>
            <p:cNvSpPr/>
            <p:nvPr/>
          </p:nvSpPr>
          <p:spPr>
            <a:xfrm>
              <a:off x="633845" y="5340927"/>
              <a:ext cx="3678382" cy="1194955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232664" y="5156261"/>
              <a:ext cx="10502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>
                  <a:solidFill>
                    <a:srgbClr val="FF0000"/>
                  </a:solidFill>
                </a:rPr>
                <a:t>ISO191xx</a:t>
              </a:r>
              <a:endParaRPr lang="en-US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66738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Part II – LDMs in Detail</a:t>
            </a:r>
            <a:endParaRPr lang="en-US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197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METCE and its Packages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558636"/>
            <a:ext cx="8229600" cy="4717473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/>
              <a:t>Package ‘Meteorological basic types’ (met-basic)* contains:</a:t>
            </a:r>
          </a:p>
          <a:p>
            <a:pPr lvl="1"/>
            <a:r>
              <a:rPr lang="en-US" dirty="0" smtClean="0"/>
              <a:t>a </a:t>
            </a:r>
            <a:r>
              <a:rPr lang="en-US" dirty="0"/>
              <a:t>palette of classes </a:t>
            </a:r>
            <a:r>
              <a:rPr lang="en-US" dirty="0" smtClean="0"/>
              <a:t>specializing </a:t>
            </a:r>
            <a:r>
              <a:rPr lang="en-US" dirty="0"/>
              <a:t>Measure (or subclasses thereof) for meteorological, hydrological and oceanographic physical </a:t>
            </a:r>
            <a:r>
              <a:rPr lang="en-US" dirty="0" smtClean="0"/>
              <a:t>properties</a:t>
            </a:r>
            <a:endParaRPr lang="en-US" dirty="0"/>
          </a:p>
          <a:p>
            <a:pPr lvl="1"/>
            <a:r>
              <a:rPr lang="en-US" dirty="0" smtClean="0"/>
              <a:t>a </a:t>
            </a:r>
            <a:r>
              <a:rPr lang="en-US" dirty="0"/>
              <a:t>palette of «</a:t>
            </a:r>
            <a:r>
              <a:rPr lang="en-US" dirty="0" err="1"/>
              <a:t>CodeList</a:t>
            </a:r>
            <a:r>
              <a:rPr lang="en-US" dirty="0"/>
              <a:t>» classes for expressing nominal values of meteorological, hydrological and oceanographic physical </a:t>
            </a:r>
            <a:r>
              <a:rPr lang="en-US" dirty="0" smtClean="0"/>
              <a:t>properties</a:t>
            </a:r>
            <a:endParaRPr lang="en-US" dirty="0"/>
          </a:p>
          <a:p>
            <a:pPr lvl="1"/>
            <a:r>
              <a:rPr lang="en-US" dirty="0" smtClean="0"/>
              <a:t>various </a:t>
            </a:r>
            <a:r>
              <a:rPr lang="en-US" dirty="0"/>
              <a:t>other common basic types used in describing meteorological </a:t>
            </a:r>
            <a:r>
              <a:rPr lang="en-US" dirty="0" smtClean="0"/>
              <a:t>phenomena</a:t>
            </a:r>
          </a:p>
          <a:p>
            <a:pPr marL="0" indent="0">
              <a:buNone/>
              <a:tabLst>
                <a:tab pos="363538" algn="l"/>
                <a:tab pos="893763" algn="l"/>
              </a:tabLst>
            </a:pPr>
            <a:r>
              <a:rPr lang="en-US" dirty="0" smtClean="0"/>
              <a:t>	</a:t>
            </a:r>
          </a:p>
          <a:p>
            <a:pPr marL="0" indent="0">
              <a:buNone/>
              <a:tabLst>
                <a:tab pos="363538" algn="l"/>
                <a:tab pos="893763" algn="l"/>
              </a:tabLst>
            </a:pPr>
            <a:r>
              <a:rPr lang="en-US" dirty="0" smtClean="0"/>
              <a:t>*	This is where most of the TDCF information kicks in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588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15</a:t>
            </a:fld>
            <a:endParaRPr lang="en-GB"/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26" y="1392382"/>
            <a:ext cx="8970819" cy="53824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3873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  <a:tabLst>
                <a:tab pos="446088" algn="l"/>
              </a:tabLst>
            </a:pPr>
            <a:r>
              <a:rPr lang="en-AU" dirty="0" smtClean="0"/>
              <a:t>	Note</a:t>
            </a:r>
            <a:r>
              <a:rPr lang="en-AU" dirty="0"/>
              <a:t>:</a:t>
            </a:r>
          </a:p>
          <a:p>
            <a:pPr lvl="1"/>
            <a:r>
              <a:rPr lang="en-AU" dirty="0"/>
              <a:t>‘met-basic’ is designed to supplement ISO19103 ‘Basic types’.  Together they provide a set of classes and XML types required to described the physical qualities of interest to meteorologist</a:t>
            </a:r>
          </a:p>
          <a:p>
            <a:pPr lvl="1"/>
            <a:r>
              <a:rPr lang="en-AU" dirty="0"/>
              <a:t>As GML is currently specified, ISO19103 ‘Basic types’ cannot be specialized.  Therefore definition of quantity-value classes is illegal with respect to GML and hence ‘met-basic’ is published as a separate package outside the scope of METCE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4565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17</a:t>
            </a:fld>
            <a:endParaRPr lang="en-GB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28" y="1394461"/>
            <a:ext cx="8967354" cy="5380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0009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METCE and its Packages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Package ‘Observable Property Model’ (</a:t>
            </a:r>
            <a:r>
              <a:rPr lang="en-US" dirty="0" err="1" smtClean="0"/>
              <a:t>opm</a:t>
            </a:r>
            <a:r>
              <a:rPr lang="en-US" dirty="0" smtClean="0"/>
              <a:t>):</a:t>
            </a:r>
          </a:p>
          <a:p>
            <a:pPr lvl="1"/>
            <a:r>
              <a:rPr lang="en-AU" dirty="0" smtClean="0"/>
              <a:t>Provides </a:t>
            </a:r>
            <a:r>
              <a:rPr lang="en-AU" dirty="0"/>
              <a:t>a framework for qualifying or constraining physical </a:t>
            </a:r>
            <a:r>
              <a:rPr lang="en-AU" dirty="0" smtClean="0"/>
              <a:t>properties.  (e.g. </a:t>
            </a:r>
            <a:r>
              <a:rPr lang="en-AU" dirty="0"/>
              <a:t>"air temperature" </a:t>
            </a:r>
            <a:r>
              <a:rPr lang="en-AU" dirty="0" smtClean="0"/>
              <a:t>qualified </a:t>
            </a:r>
            <a:r>
              <a:rPr lang="en-AU" dirty="0"/>
              <a:t>as "daily maximum air temperature" by specifying an aggregation period of 24-hours using the "maximum" statistical </a:t>
            </a:r>
            <a:r>
              <a:rPr lang="en-AU" dirty="0" smtClean="0"/>
              <a:t>function).</a:t>
            </a:r>
          </a:p>
          <a:p>
            <a:pPr lvl="1"/>
            <a:r>
              <a:rPr lang="en-AU" dirty="0" smtClean="0"/>
              <a:t>Derived from work undertaken in the OGC Sensor Web Enablement SWG</a:t>
            </a:r>
          </a:p>
          <a:p>
            <a:pPr lvl="1"/>
            <a:r>
              <a:rPr lang="en-AU" dirty="0"/>
              <a:t>As an interim measure, the WMO Logical Model includes the Observable Property Model. Further discussions on the governance arrangements of this model </a:t>
            </a:r>
            <a:r>
              <a:rPr lang="en-AU" dirty="0" smtClean="0"/>
              <a:t>is being made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642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19</a:t>
            </a:fld>
            <a:endParaRPr lang="en-GB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99" y="1423555"/>
            <a:ext cx="8918864" cy="5351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3801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METCE and its Packages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600200"/>
            <a:ext cx="8354291" cy="4525963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Package ‘METCE’ (</a:t>
            </a:r>
            <a:r>
              <a:rPr lang="en-US" dirty="0" err="1" smtClean="0"/>
              <a:t>metce</a:t>
            </a:r>
            <a:r>
              <a:rPr lang="en-US" dirty="0" smtClean="0"/>
              <a:t>):</a:t>
            </a:r>
          </a:p>
          <a:p>
            <a:pPr lvl="1"/>
            <a:r>
              <a:rPr lang="en-AU" dirty="0" smtClean="0"/>
              <a:t>Intended </a:t>
            </a:r>
            <a:r>
              <a:rPr lang="en-AU" dirty="0"/>
              <a:t>to provide conceptual definitions of meteorological phenomena, entities and concepts in order to underpin semantic interoperability in the weather, climate and water </a:t>
            </a:r>
            <a:r>
              <a:rPr lang="en-AU" dirty="0" smtClean="0"/>
              <a:t>domain</a:t>
            </a:r>
          </a:p>
          <a:p>
            <a:pPr lvl="1"/>
            <a:r>
              <a:rPr lang="en-AU" dirty="0" smtClean="0"/>
              <a:t>Includes:</a:t>
            </a:r>
          </a:p>
          <a:p>
            <a:pPr lvl="2"/>
            <a:r>
              <a:rPr lang="en-AU" dirty="0"/>
              <a:t>specialisations of </a:t>
            </a:r>
            <a:r>
              <a:rPr lang="en-AU" dirty="0" err="1"/>
              <a:t>OM_Observation</a:t>
            </a:r>
            <a:r>
              <a:rPr lang="en-AU" dirty="0"/>
              <a:t>, </a:t>
            </a:r>
            <a:r>
              <a:rPr lang="en-AU" dirty="0" err="1" smtClean="0"/>
              <a:t>OM_ComplexObservation</a:t>
            </a:r>
            <a:r>
              <a:rPr lang="en-AU" dirty="0" smtClean="0"/>
              <a:t> </a:t>
            </a:r>
            <a:r>
              <a:rPr lang="en-AU" dirty="0"/>
              <a:t>and </a:t>
            </a:r>
            <a:r>
              <a:rPr lang="en-AU" dirty="0" err="1"/>
              <a:t>OM_DiscreteCoverageObservation</a:t>
            </a:r>
            <a:r>
              <a:rPr lang="en-AU" dirty="0"/>
              <a:t> classes (from ISO 19156)</a:t>
            </a:r>
          </a:p>
          <a:p>
            <a:pPr lvl="2"/>
            <a:r>
              <a:rPr lang="en-AU" dirty="0"/>
              <a:t>a concrete implementation of </a:t>
            </a:r>
            <a:r>
              <a:rPr lang="en-AU" dirty="0" err="1"/>
              <a:t>OM_Process</a:t>
            </a:r>
            <a:r>
              <a:rPr lang="en-AU" dirty="0"/>
              <a:t> (from ISO 19156)</a:t>
            </a:r>
          </a:p>
          <a:p>
            <a:pPr lvl="2"/>
            <a:r>
              <a:rPr lang="en-AU" dirty="0"/>
              <a:t>a number of meteorological feature types and categorisation schemes </a:t>
            </a:r>
            <a:r>
              <a:rPr lang="en-AU" dirty="0" smtClean="0"/>
              <a:t>thereof</a:t>
            </a:r>
          </a:p>
          <a:p>
            <a:pPr lvl="1"/>
            <a:r>
              <a:rPr lang="en-AU" dirty="0" smtClean="0"/>
              <a:t>Typically </a:t>
            </a:r>
            <a:r>
              <a:rPr lang="en-AU" dirty="0"/>
              <a:t>be imported to provide a baseline conceptual model framework upon which community-specific Application Schema are based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0931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21</a:t>
            </a:fld>
            <a:endParaRPr lang="en-GB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90" y="1319645"/>
            <a:ext cx="8988135" cy="5392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7581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IWXXM and its Packages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Package ‘Simple Aviation Features’ (</a:t>
            </a:r>
            <a:r>
              <a:rPr lang="en-US" dirty="0" err="1" smtClean="0"/>
              <a:t>saf</a:t>
            </a:r>
            <a:r>
              <a:rPr lang="en-US" dirty="0" smtClean="0"/>
              <a:t>):</a:t>
            </a:r>
          </a:p>
          <a:p>
            <a:pPr lvl="1"/>
            <a:r>
              <a:rPr lang="en-AU" dirty="0"/>
              <a:t>Simplified features from the aviation domain, such as aerodrome and </a:t>
            </a:r>
            <a:r>
              <a:rPr lang="en-AU" dirty="0" smtClean="0"/>
              <a:t>runway.</a:t>
            </a:r>
          </a:p>
          <a:p>
            <a:pPr lvl="1"/>
            <a:r>
              <a:rPr lang="en-AU" dirty="0" smtClean="0"/>
              <a:t>These </a:t>
            </a:r>
            <a:r>
              <a:rPr lang="en-AU" dirty="0"/>
              <a:t>features are not intended for storage or transmission, merely simplified variants of aviation concepts that can be referenced from other packages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4098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23</a:t>
            </a:fld>
            <a:endParaRPr lang="en-GB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690" y="1427710"/>
            <a:ext cx="8894619" cy="5336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71423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24</a:t>
            </a:fld>
            <a:endParaRPr lang="en-GB"/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64" y="1402774"/>
            <a:ext cx="8970816" cy="53824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453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IWXXM and its Packages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Package ‘ICAO Weather Information Exchange Model’ (</a:t>
            </a:r>
            <a:r>
              <a:rPr lang="en-US" dirty="0" err="1" smtClean="0"/>
              <a:t>iwxxm</a:t>
            </a:r>
            <a:r>
              <a:rPr lang="en-US" dirty="0" smtClean="0"/>
              <a:t>):</a:t>
            </a:r>
          </a:p>
          <a:p>
            <a:pPr lvl="1"/>
            <a:r>
              <a:rPr lang="en-AU" dirty="0" smtClean="0"/>
              <a:t>‘Top level’ package built upon previous and ISO191xx series of packages</a:t>
            </a:r>
          </a:p>
          <a:p>
            <a:pPr lvl="1"/>
            <a:r>
              <a:rPr lang="en-AU" dirty="0" smtClean="0"/>
              <a:t>Includes </a:t>
            </a:r>
            <a:r>
              <a:rPr lang="en-AU" dirty="0"/>
              <a:t>METAR, SPECI, TAF, and SIGMET reports as defined in ICAO Annex 3, 17th </a:t>
            </a:r>
            <a:r>
              <a:rPr lang="en-AU" dirty="0" smtClean="0"/>
              <a:t>edition.  This </a:t>
            </a:r>
            <a:r>
              <a:rPr lang="en-AU" dirty="0"/>
              <a:t>may be expanded in a future version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2718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METAR/SPECI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4B3D339-9C1A-4F78-8380-AB7373633719}" type="slidenum">
              <a:rPr lang="en-GB" smtClean="0">
                <a:solidFill>
                  <a:srgbClr val="000000"/>
                </a:solidFill>
              </a:rPr>
              <a:pPr>
                <a:defRPr/>
              </a:pPr>
              <a:t>26</a:t>
            </a:fld>
            <a:endParaRPr lang="en-GB">
              <a:solidFill>
                <a:srgbClr val="000000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17" y="1413164"/>
            <a:ext cx="8953498" cy="5372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3440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27</a:t>
            </a:fld>
            <a:endParaRPr lang="en-GB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26" y="1381991"/>
            <a:ext cx="8970819" cy="53824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71090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28</a:t>
            </a:fld>
            <a:endParaRPr lang="en-GB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17" y="1392382"/>
            <a:ext cx="8970817" cy="53824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3366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METAR Example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29</a:t>
            </a:fld>
            <a:endParaRPr lang="en-GB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14181665"/>
              </p:ext>
            </p:extLst>
          </p:nvPr>
        </p:nvGraphicFramePr>
        <p:xfrm>
          <a:off x="1698323" y="2394085"/>
          <a:ext cx="1601787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Packager Shell Object" showAsIcon="1" r:id="rId3" imgW="1601640" imgH="862920" progId="Package">
                  <p:embed/>
                </p:oleObj>
              </mc:Choice>
              <mc:Fallback>
                <p:oleObj name="Packager Shell Object" showAsIcon="1" r:id="rId3" imgW="1601640" imgH="86292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698323" y="2394085"/>
                        <a:ext cx="1601787" cy="863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382271"/>
              </p:ext>
            </p:extLst>
          </p:nvPr>
        </p:nvGraphicFramePr>
        <p:xfrm>
          <a:off x="3855294" y="2394086"/>
          <a:ext cx="1665287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Packager Shell Object" showAsIcon="1" r:id="rId5" imgW="1665360" imgH="862920" progId="Package">
                  <p:embed/>
                </p:oleObj>
              </mc:Choice>
              <mc:Fallback>
                <p:oleObj name="Packager Shell Object" showAsIcon="1" r:id="rId5" imgW="1665360" imgH="86292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855294" y="2394086"/>
                        <a:ext cx="1665287" cy="863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23563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30</a:t>
            </a:fld>
            <a:endParaRPr lang="en-GB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18" y="1396538"/>
            <a:ext cx="8936182" cy="53617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6298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31</a:t>
            </a:fld>
            <a:endParaRPr lang="en-GB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17" y="1392383"/>
            <a:ext cx="8988134" cy="5392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0407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TAF Example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32</a:t>
            </a:fld>
            <a:endParaRPr lang="en-GB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4421196"/>
              </p:ext>
            </p:extLst>
          </p:nvPr>
        </p:nvGraphicFramePr>
        <p:xfrm>
          <a:off x="1892603" y="2744280"/>
          <a:ext cx="1271587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" name="Packager Shell Object" showAsIcon="1" r:id="rId3" imgW="1271160" imgH="862920" progId="Package">
                  <p:embed/>
                </p:oleObj>
              </mc:Choice>
              <mc:Fallback>
                <p:oleObj name="Packager Shell Object" showAsIcon="1" r:id="rId3" imgW="1271160" imgH="86292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892603" y="2744280"/>
                        <a:ext cx="1271587" cy="863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15515134"/>
              </p:ext>
            </p:extLst>
          </p:nvPr>
        </p:nvGraphicFramePr>
        <p:xfrm>
          <a:off x="3825841" y="2724825"/>
          <a:ext cx="1335087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9" name="Packager Shell Object" showAsIcon="1" r:id="rId5" imgW="1334880" imgH="862920" progId="Package">
                  <p:embed/>
                </p:oleObj>
              </mc:Choice>
              <mc:Fallback>
                <p:oleObj name="Packager Shell Object" showAsIcon="1" r:id="rId5" imgW="1334880" imgH="86292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825841" y="2724825"/>
                        <a:ext cx="1335087" cy="863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06953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SIGMET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33</a:t>
            </a:fld>
            <a:endParaRPr lang="en-GB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82" y="1402773"/>
            <a:ext cx="8953498" cy="5372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8219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34</a:t>
            </a:fld>
            <a:endParaRPr lang="en-GB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46" y="1381992"/>
            <a:ext cx="8970817" cy="53824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85290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35</a:t>
            </a:fld>
            <a:endParaRPr lang="en-GB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63" y="1350819"/>
            <a:ext cx="8955230" cy="5373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9501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SIGMET Example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36</a:t>
            </a:fld>
            <a:endParaRPr lang="en-GB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41601970"/>
              </p:ext>
            </p:extLst>
          </p:nvPr>
        </p:nvGraphicFramePr>
        <p:xfrm>
          <a:off x="1742096" y="2831830"/>
          <a:ext cx="2058987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Packager Shell Object" showAsIcon="1" r:id="rId3" imgW="2059560" imgH="862920" progId="Package">
                  <p:embed/>
                </p:oleObj>
              </mc:Choice>
              <mc:Fallback>
                <p:oleObj name="Packager Shell Object" showAsIcon="1" r:id="rId3" imgW="2059560" imgH="86292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42096" y="2831830"/>
                        <a:ext cx="2058987" cy="863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63368706"/>
              </p:ext>
            </p:extLst>
          </p:nvPr>
        </p:nvGraphicFramePr>
        <p:xfrm>
          <a:off x="4015801" y="2822102"/>
          <a:ext cx="2122487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Packager Shell Object" showAsIcon="1" r:id="rId5" imgW="2122920" imgH="862920" progId="Package">
                  <p:embed/>
                </p:oleObj>
              </mc:Choice>
              <mc:Fallback>
                <p:oleObj name="Packager Shell Object" showAsIcon="1" r:id="rId5" imgW="2122920" imgH="86292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015801" y="2822102"/>
                        <a:ext cx="2122487" cy="863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8982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Questions and Feedbacks?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z="2400" dirty="0" smtClean="0"/>
              <a:t>Or sent </a:t>
            </a:r>
            <a:r>
              <a:rPr lang="en-US" sz="2400" dirty="0"/>
              <a:t>to </a:t>
            </a:r>
            <a:r>
              <a:rPr lang="en-US" sz="2400" dirty="0" smtClean="0"/>
              <a:t>cbs-tt-avxml@wmo.int</a:t>
            </a:r>
          </a:p>
          <a:p>
            <a:r>
              <a:rPr lang="en-US" sz="2400" dirty="0" smtClean="0"/>
              <a:t>Please </a:t>
            </a:r>
            <a:r>
              <a:rPr lang="en-US" sz="2400" dirty="0"/>
              <a:t>start the subject line of your comment with the text [1.0RC1-feedback]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035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4B3D339-9C1A-4F78-8380-AB7373633719}" type="slidenum">
              <a:rPr lang="en-GB" smtClean="0">
                <a:solidFill>
                  <a:srgbClr val="000000"/>
                </a:solidFill>
              </a:rPr>
              <a:pPr>
                <a:defRPr/>
              </a:pPr>
              <a:t>38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461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Part III – UML to XML Schema Transformation</a:t>
            </a:r>
            <a:endParaRPr lang="en-US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4120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UML to XML Schema</a:t>
            </a:r>
            <a:br>
              <a:rPr lang="en-US" dirty="0" smtClean="0"/>
            </a:br>
            <a:r>
              <a:rPr lang="en-US" dirty="0" smtClean="0"/>
              <a:t>Transformation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Automatic transformation from UML to XML Schema is carried out by </a:t>
            </a:r>
            <a:r>
              <a:rPr lang="en-US" dirty="0" err="1" smtClean="0"/>
              <a:t>FullMoon</a:t>
            </a:r>
            <a:endParaRPr lang="en-US" dirty="0" smtClean="0"/>
          </a:p>
          <a:p>
            <a:r>
              <a:rPr lang="en-US" dirty="0" smtClean="0"/>
              <a:t>Adapted to realize METCE/IWXXM specific serialization of XML Schema</a:t>
            </a:r>
          </a:p>
          <a:p>
            <a:r>
              <a:rPr lang="en-US" dirty="0" smtClean="0"/>
              <a:t>Further adaptions are required to handle the non-”standard compliant” part of ‘met-basic’ package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77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Part IV – Instance Generation and Validation</a:t>
            </a:r>
            <a:endParaRPr lang="en-US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5446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Instance Generation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preliminary test suggested that a number of XML editors </a:t>
            </a:r>
            <a:r>
              <a:rPr lang="en-US" dirty="0" smtClean="0"/>
              <a:t>like Liquid </a:t>
            </a:r>
            <a:r>
              <a:rPr lang="en-US" dirty="0"/>
              <a:t>XML Studio , </a:t>
            </a:r>
            <a:r>
              <a:rPr lang="en-US" dirty="0" err="1"/>
              <a:t>NetBeans</a:t>
            </a:r>
            <a:r>
              <a:rPr lang="en-US" dirty="0"/>
              <a:t>  and &lt;</a:t>
            </a:r>
            <a:r>
              <a:rPr lang="en-US" dirty="0" err="1"/>
              <a:t>oXygen</a:t>
            </a:r>
            <a:r>
              <a:rPr lang="en-US" dirty="0"/>
              <a:t>/&gt; XML Editor </a:t>
            </a:r>
            <a:r>
              <a:rPr lang="en-US" dirty="0" smtClean="0"/>
              <a:t>are </a:t>
            </a:r>
            <a:r>
              <a:rPr lang="en-US" dirty="0"/>
              <a:t>able to create XML Instances with </a:t>
            </a:r>
            <a:r>
              <a:rPr lang="en-US" dirty="0" err="1"/>
              <a:t>AvXML</a:t>
            </a:r>
            <a:r>
              <a:rPr lang="en-US" dirty="0"/>
              <a:t> </a:t>
            </a:r>
            <a:r>
              <a:rPr lang="en-US" dirty="0" smtClean="0"/>
              <a:t>schemas</a:t>
            </a:r>
          </a:p>
          <a:p>
            <a:r>
              <a:rPr lang="en-US" dirty="0"/>
              <a:t>To facilitate automatic and/or offline generation of XML instances, a XML-Java binding </a:t>
            </a:r>
            <a:r>
              <a:rPr lang="en-US" dirty="0" smtClean="0"/>
              <a:t>is made available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533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Instance Validation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Validating </a:t>
            </a:r>
            <a:r>
              <a:rPr lang="en-US" dirty="0"/>
              <a:t>an XML instance with </a:t>
            </a:r>
            <a:r>
              <a:rPr lang="en-US" dirty="0" err="1"/>
              <a:t>AvXML</a:t>
            </a:r>
            <a:r>
              <a:rPr lang="en-US" dirty="0"/>
              <a:t> schemas </a:t>
            </a:r>
            <a:r>
              <a:rPr lang="en-US" dirty="0" smtClean="0"/>
              <a:t>can be done with XML editors like </a:t>
            </a:r>
            <a:r>
              <a:rPr lang="en-US" dirty="0"/>
              <a:t>&lt;</a:t>
            </a:r>
            <a:r>
              <a:rPr lang="en-US" dirty="0" err="1"/>
              <a:t>oXygen</a:t>
            </a:r>
            <a:r>
              <a:rPr lang="en-US" dirty="0"/>
              <a:t>/&gt; XML </a:t>
            </a:r>
            <a:r>
              <a:rPr lang="en-US" dirty="0" smtClean="0"/>
              <a:t>Editor</a:t>
            </a:r>
          </a:p>
          <a:p>
            <a:r>
              <a:rPr lang="en-US" dirty="0" smtClean="0"/>
              <a:t>Remember to tell the XML editor to also execute the embedded </a:t>
            </a:r>
            <a:r>
              <a:rPr lang="en-US" dirty="0" err="1" smtClean="0"/>
              <a:t>schematron</a:t>
            </a:r>
            <a:r>
              <a:rPr lang="en-US" dirty="0" smtClean="0"/>
              <a:t> rules during validation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7926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BBA59-FB05-442B-AAC3-07FF3D65DBB1}" type="slidenum">
              <a:rPr lang="en-GB" smtClean="0"/>
              <a:t>44</a:t>
            </a:fld>
            <a:endParaRPr lang="en-GB"/>
          </a:p>
        </p:txBody>
      </p:sp>
      <p:pic>
        <p:nvPicPr>
          <p:cNvPr id="4098" name="圖片 6" descr="C:\development\Task 64 - METAR TAF\Readme - DOC\Valid XML with Oxygen\Edited2\0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04" y="1761476"/>
            <a:ext cx="8939720" cy="5019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6951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WMO Template">
  <a:themeElements>
    <a:clrScheme name="WMO Template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WMO Template">
      <a:majorFont>
        <a:latin typeface="Arial"/>
        <a:ea typeface=""/>
        <a:cs typeface="Times New Roman"/>
      </a:majorFont>
      <a:minorFont>
        <a:latin typeface="Arial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 Template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 Template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 Template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 Template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 Templat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 Templat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 Templat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FEF13B72E787E42A595FDF548785F58" ma:contentTypeVersion="0" ma:contentTypeDescription="Create a new document." ma:contentTypeScope="" ma:versionID="faf3b8341113f71b41990685c20b71bc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c64490b4aec6201516c3a874156f37b2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4EA0997-FF87-4BAB-B5AC-00380E31411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C205E13F-1109-44E9-8BD9-836CD38F552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5CD1D1F-866A-4C90-B9C1-C17871D1B8EF}">
  <ds:schemaRefs>
    <ds:schemaRef ds:uri="http://purl.org/dc/elements/1.1/"/>
    <ds:schemaRef ds:uri="http://www.w3.org/XML/1998/namespace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2530</TotalTime>
  <Words>1014</Words>
  <Application>Microsoft Office PowerPoint</Application>
  <PresentationFormat>On-screen Show (4:3)</PresentationFormat>
  <Paragraphs>172</Paragraphs>
  <Slides>44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7" baseType="lpstr">
      <vt:lpstr>Office Theme</vt:lpstr>
      <vt:lpstr>WMO Template</vt:lpstr>
      <vt:lpstr>Packager Shell Object</vt:lpstr>
      <vt:lpstr>PowerPoint Presentation</vt:lpstr>
      <vt:lpstr>A Bit of History</vt:lpstr>
      <vt:lpstr>Part I – Overview of the LDMs</vt:lpstr>
      <vt:lpstr>Context of AvXML-1.0</vt:lpstr>
      <vt:lpstr>PowerPoint Presentation</vt:lpstr>
      <vt:lpstr>Logical Data Model (LDM)</vt:lpstr>
      <vt:lpstr>UML Class Diagram on EA</vt:lpstr>
      <vt:lpstr>PowerPoint Presentation</vt:lpstr>
      <vt:lpstr>PowerPoint Presentation</vt:lpstr>
      <vt:lpstr>WMO and ICAO LDMs</vt:lpstr>
      <vt:lpstr>WMO and ICAO LDMs</vt:lpstr>
      <vt:lpstr>LDMs and Packages on EA</vt:lpstr>
      <vt:lpstr>Part II – LDMs in Detail</vt:lpstr>
      <vt:lpstr>METCE and its Packages</vt:lpstr>
      <vt:lpstr>PowerPoint Presentation</vt:lpstr>
      <vt:lpstr>PowerPoint Presentation</vt:lpstr>
      <vt:lpstr>PowerPoint Presentation</vt:lpstr>
      <vt:lpstr>METCE and its Packages</vt:lpstr>
      <vt:lpstr>PowerPoint Presentation</vt:lpstr>
      <vt:lpstr>METCE and its Packages</vt:lpstr>
      <vt:lpstr>PowerPoint Presentation</vt:lpstr>
      <vt:lpstr>IWXXM and its Packages</vt:lpstr>
      <vt:lpstr>PowerPoint Presentation</vt:lpstr>
      <vt:lpstr>PowerPoint Presentation</vt:lpstr>
      <vt:lpstr>IWXXM and its Packages</vt:lpstr>
      <vt:lpstr>METAR/SPECI</vt:lpstr>
      <vt:lpstr>PowerPoint Presentation</vt:lpstr>
      <vt:lpstr>PowerPoint Presentation</vt:lpstr>
      <vt:lpstr>METAR Example</vt:lpstr>
      <vt:lpstr>TAF</vt:lpstr>
      <vt:lpstr>PowerPoint Presentation</vt:lpstr>
      <vt:lpstr>TAF Example</vt:lpstr>
      <vt:lpstr>SIGMET</vt:lpstr>
      <vt:lpstr>PowerPoint Presentation</vt:lpstr>
      <vt:lpstr>PowerPoint Presentation</vt:lpstr>
      <vt:lpstr>SIGMET Example</vt:lpstr>
      <vt:lpstr>Questions and Feedbacks?</vt:lpstr>
      <vt:lpstr>Thank you</vt:lpstr>
      <vt:lpstr>Part III – UML to XML Schema Transformation</vt:lpstr>
      <vt:lpstr>UML to XML Schema Transformation</vt:lpstr>
      <vt:lpstr>Part IV – Instance Generation and Validation</vt:lpstr>
      <vt:lpstr>Instance Generation</vt:lpstr>
      <vt:lpstr>Instance Validation</vt:lpstr>
      <vt:lpstr>PowerPoint Presentation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Jeremy</dc:creator>
  <cp:lastModifiedBy>Dad</cp:lastModifiedBy>
  <cp:revision>114</cp:revision>
  <dcterms:created xsi:type="dcterms:W3CDTF">2012-02-15T11:38:29Z</dcterms:created>
  <dcterms:modified xsi:type="dcterms:W3CDTF">2013-01-09T21:38:31Z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0x0101009FEF13B72E787E42A595FDF548785F58</vt:lpwstr>
  </property>
</Properties>
</file>