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7" r:id="rId3"/>
    <p:sldId id="283" r:id="rId4"/>
    <p:sldId id="316" r:id="rId5"/>
    <p:sldId id="317" r:id="rId6"/>
    <p:sldId id="266" r:id="rId7"/>
    <p:sldId id="299" r:id="rId8"/>
    <p:sldId id="285" r:id="rId9"/>
    <p:sldId id="289" r:id="rId10"/>
    <p:sldId id="302" r:id="rId11"/>
    <p:sldId id="281" r:id="rId12"/>
    <p:sldId id="282" r:id="rId13"/>
    <p:sldId id="293" r:id="rId14"/>
    <p:sldId id="298" r:id="rId15"/>
    <p:sldId id="306" r:id="rId16"/>
    <p:sldId id="319" r:id="rId17"/>
    <p:sldId id="312" r:id="rId18"/>
    <p:sldId id="320" r:id="rId19"/>
    <p:sldId id="329" r:id="rId20"/>
    <p:sldId id="324" r:id="rId21"/>
    <p:sldId id="327" r:id="rId22"/>
    <p:sldId id="310" r:id="rId23"/>
    <p:sldId id="328" r:id="rId24"/>
    <p:sldId id="313" r:id="rId25"/>
    <p:sldId id="323" r:id="rId26"/>
    <p:sldId id="315" r:id="rId27"/>
    <p:sldId id="322" r:id="rId28"/>
    <p:sldId id="314" r:id="rId29"/>
    <p:sldId id="321" r:id="rId30"/>
    <p:sldId id="291" r:id="rId31"/>
    <p:sldId id="271" r:id="rId32"/>
    <p:sldId id="326" r:id="rId33"/>
    <p:sldId id="330" r:id="rId34"/>
    <p:sldId id="277" r:id="rId35"/>
    <p:sldId id="276" r:id="rId36"/>
    <p:sldId id="304" r:id="rId37"/>
    <p:sldId id="318" r:id="rId38"/>
    <p:sldId id="331" r:id="rId39"/>
    <p:sldId id="332" r:id="rId40"/>
    <p:sldId id="325" r:id="rId41"/>
  </p:sldIdLst>
  <p:sldSz cx="9144000" cy="6858000" type="screen4x3"/>
  <p:notesSz cx="6858000" cy="9144000"/>
  <p:defaultTextStyle>
    <a:defPPr>
      <a:defRPr lang="en-U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5" autoAdjust="0"/>
    <p:restoredTop sz="89078" autoAdjust="0"/>
  </p:normalViewPr>
  <p:slideViewPr>
    <p:cSldViewPr>
      <p:cViewPr varScale="1">
        <p:scale>
          <a:sx n="95" d="100"/>
          <a:sy n="95" d="100"/>
        </p:scale>
        <p:origin x="-533" y="-8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_rels/data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image" Target="../media/image3.jpeg"/></Relationships>
</file>

<file path=ppt/diagrams/_rels/drawing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image" Target="../media/image3.jpeg"/></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C4EFF1-2616-4664-85C4-D6A599639FAC}" type="doc">
      <dgm:prSet loTypeId="urn:microsoft.com/office/officeart/2005/8/layout/vList3" loCatId="list" qsTypeId="urn:microsoft.com/office/officeart/2005/8/quickstyle/simple2" qsCatId="simple" csTypeId="urn:microsoft.com/office/officeart/2005/8/colors/accent0_2" csCatId="mainScheme" phldr="1"/>
      <dgm:spPr/>
      <dgm:t>
        <a:bodyPr/>
        <a:lstStyle/>
        <a:p>
          <a:endParaRPr lang="en-US"/>
        </a:p>
      </dgm:t>
    </dgm:pt>
    <dgm:pt modelId="{572ED0C9-10CA-4B2C-B79C-9477057AAF76}">
      <dgm:prSet phldrT="[Text]"/>
      <dgm:spPr/>
      <dgm:t>
        <a:bodyPr/>
        <a:lstStyle/>
        <a:p>
          <a:r>
            <a:rPr lang="en-US" dirty="0" smtClean="0"/>
            <a:t>ICAO</a:t>
          </a:r>
          <a:endParaRPr lang="en-US" dirty="0"/>
        </a:p>
      </dgm:t>
    </dgm:pt>
    <dgm:pt modelId="{26EEEB6D-287E-4961-BB45-458AD906B32B}" type="sibTrans" cxnId="{6EAB4191-3869-4050-B108-0C809C8C3903}">
      <dgm:prSet/>
      <dgm:spPr/>
      <dgm:t>
        <a:bodyPr/>
        <a:lstStyle/>
        <a:p>
          <a:endParaRPr lang="en-US"/>
        </a:p>
      </dgm:t>
    </dgm:pt>
    <dgm:pt modelId="{A1AE0621-E412-4B95-9C87-E5EE1AF4D449}" type="parTrans" cxnId="{6EAB4191-3869-4050-B108-0C809C8C3903}">
      <dgm:prSet/>
      <dgm:spPr/>
      <dgm:t>
        <a:bodyPr/>
        <a:lstStyle/>
        <a:p>
          <a:endParaRPr lang="en-US"/>
        </a:p>
      </dgm:t>
    </dgm:pt>
    <dgm:pt modelId="{F264620D-5898-5D47-9A68-E65AA1A8BD53}">
      <dgm:prSet phldrT="[Text]"/>
      <dgm:spPr/>
      <dgm:t>
        <a:bodyPr/>
        <a:lstStyle/>
        <a:p>
          <a:r>
            <a:rPr lang="en-US" dirty="0" smtClean="0"/>
            <a:t>WMO</a:t>
          </a:r>
          <a:endParaRPr lang="en-US" dirty="0"/>
        </a:p>
      </dgm:t>
    </dgm:pt>
    <dgm:pt modelId="{32DD6A60-8469-684C-A1ED-D0F985230703}" type="parTrans" cxnId="{87288F3A-6E5C-9848-A9FF-C64224FE20D9}">
      <dgm:prSet/>
      <dgm:spPr/>
      <dgm:t>
        <a:bodyPr/>
        <a:lstStyle/>
        <a:p>
          <a:endParaRPr lang="en-US"/>
        </a:p>
      </dgm:t>
    </dgm:pt>
    <dgm:pt modelId="{4BF5B77B-470A-E646-9EED-4D33E3F5913F}" type="sibTrans" cxnId="{87288F3A-6E5C-9848-A9FF-C64224FE20D9}">
      <dgm:prSet/>
      <dgm:spPr/>
      <dgm:t>
        <a:bodyPr/>
        <a:lstStyle/>
        <a:p>
          <a:endParaRPr lang="en-US"/>
        </a:p>
      </dgm:t>
    </dgm:pt>
    <dgm:pt modelId="{5FCC63A7-6B4E-ED45-A147-BDAEA0C138D2}">
      <dgm:prSet phldrT="[Text]"/>
      <dgm:spPr/>
      <dgm:t>
        <a:bodyPr/>
        <a:lstStyle/>
        <a:p>
          <a:r>
            <a:rPr lang="en-US" b="1" dirty="0" smtClean="0"/>
            <a:t>International Civil Aviation Authority</a:t>
          </a:r>
          <a:endParaRPr lang="en-US" b="1" dirty="0"/>
        </a:p>
      </dgm:t>
    </dgm:pt>
    <dgm:pt modelId="{F886D097-4167-A247-A3E3-7F1CBD35CF07}" type="parTrans" cxnId="{3E04CAEA-9C0F-5347-B343-0C27A8641400}">
      <dgm:prSet/>
      <dgm:spPr/>
      <dgm:t>
        <a:bodyPr/>
        <a:lstStyle/>
        <a:p>
          <a:endParaRPr lang="en-US"/>
        </a:p>
      </dgm:t>
    </dgm:pt>
    <dgm:pt modelId="{72D3FCD6-44CE-944D-AF78-B23A857FF572}" type="sibTrans" cxnId="{3E04CAEA-9C0F-5347-B343-0C27A8641400}">
      <dgm:prSet/>
      <dgm:spPr/>
      <dgm:t>
        <a:bodyPr/>
        <a:lstStyle/>
        <a:p>
          <a:endParaRPr lang="en-US"/>
        </a:p>
      </dgm:t>
    </dgm:pt>
    <dgm:pt modelId="{BFCC057F-8B85-B94A-AA40-4280E64BDC8C}">
      <dgm:prSet phldrT="[Text]"/>
      <dgm:spPr/>
      <dgm:t>
        <a:bodyPr/>
        <a:lstStyle/>
        <a:p>
          <a:r>
            <a:rPr lang="en-US" dirty="0" smtClean="0"/>
            <a:t>Set aviation weather requirements</a:t>
          </a:r>
          <a:endParaRPr lang="en-US" dirty="0"/>
        </a:p>
      </dgm:t>
    </dgm:pt>
    <dgm:pt modelId="{977C70A8-FC8C-C649-9464-3855201CCF58}" type="parTrans" cxnId="{9D26BD35-B8B9-1243-80B4-101AC70B8EB8}">
      <dgm:prSet/>
      <dgm:spPr/>
      <dgm:t>
        <a:bodyPr/>
        <a:lstStyle/>
        <a:p>
          <a:endParaRPr lang="en-US"/>
        </a:p>
      </dgm:t>
    </dgm:pt>
    <dgm:pt modelId="{59BDE990-B8A6-9649-9AD3-4088CDA05B4E}" type="sibTrans" cxnId="{9D26BD35-B8B9-1243-80B4-101AC70B8EB8}">
      <dgm:prSet/>
      <dgm:spPr/>
      <dgm:t>
        <a:bodyPr/>
        <a:lstStyle/>
        <a:p>
          <a:endParaRPr lang="en-US"/>
        </a:p>
      </dgm:t>
    </dgm:pt>
    <dgm:pt modelId="{6DFFDE68-1BE6-3E4B-B0E0-F9C5781C2613}">
      <dgm:prSet phldrT="[Text]"/>
      <dgm:spPr/>
      <dgm:t>
        <a:bodyPr/>
        <a:lstStyle/>
        <a:p>
          <a:r>
            <a:rPr lang="en-US" b="1" dirty="0" smtClean="0"/>
            <a:t>World Meteorological Organization</a:t>
          </a:r>
          <a:endParaRPr lang="en-US" b="1" dirty="0"/>
        </a:p>
      </dgm:t>
    </dgm:pt>
    <dgm:pt modelId="{6D9FE56C-79E4-934F-BCCF-440F6D041787}" type="parTrans" cxnId="{ACD276E1-BEA3-CC46-A8E9-FB171139E131}">
      <dgm:prSet/>
      <dgm:spPr/>
      <dgm:t>
        <a:bodyPr/>
        <a:lstStyle/>
        <a:p>
          <a:endParaRPr lang="en-US"/>
        </a:p>
      </dgm:t>
    </dgm:pt>
    <dgm:pt modelId="{FDDDD5A0-71DE-1C44-AF8B-03F9BFD5CAE1}" type="sibTrans" cxnId="{ACD276E1-BEA3-CC46-A8E9-FB171139E131}">
      <dgm:prSet/>
      <dgm:spPr/>
      <dgm:t>
        <a:bodyPr/>
        <a:lstStyle/>
        <a:p>
          <a:endParaRPr lang="en-US"/>
        </a:p>
      </dgm:t>
    </dgm:pt>
    <dgm:pt modelId="{DE19ED55-EF70-3545-BB3F-385C3D1CA8F9}">
      <dgm:prSet phldrT="[Text]"/>
      <dgm:spPr/>
      <dgm:t>
        <a:bodyPr/>
        <a:lstStyle/>
        <a:p>
          <a:endParaRPr lang="en-US" dirty="0"/>
        </a:p>
      </dgm:t>
    </dgm:pt>
    <dgm:pt modelId="{A5CFF909-4621-0E45-AAD6-10AE1CCBEFFD}" type="parTrans" cxnId="{7D7A1F60-144B-1D48-A42A-2EED43C22F90}">
      <dgm:prSet/>
      <dgm:spPr/>
      <dgm:t>
        <a:bodyPr/>
        <a:lstStyle/>
        <a:p>
          <a:endParaRPr lang="en-US"/>
        </a:p>
      </dgm:t>
    </dgm:pt>
    <dgm:pt modelId="{3B4FA033-A2E6-6F4E-9D7C-8AAB070D306B}" type="sibTrans" cxnId="{7D7A1F60-144B-1D48-A42A-2EED43C22F90}">
      <dgm:prSet/>
      <dgm:spPr/>
      <dgm:t>
        <a:bodyPr/>
        <a:lstStyle/>
        <a:p>
          <a:endParaRPr lang="en-US"/>
        </a:p>
      </dgm:t>
    </dgm:pt>
    <dgm:pt modelId="{1CBFB7F5-8B22-6941-801E-2990DFC0B92D}">
      <dgm:prSet phldrT="[Text]"/>
      <dgm:spPr/>
      <dgm:t>
        <a:bodyPr/>
        <a:lstStyle/>
        <a:p>
          <a:r>
            <a:rPr lang="en-US" dirty="0" smtClean="0"/>
            <a:t>Develop and maintain appropriate code forms to meet requirements</a:t>
          </a:r>
          <a:endParaRPr lang="en-US" dirty="0"/>
        </a:p>
      </dgm:t>
    </dgm:pt>
    <dgm:pt modelId="{FEFEBFC6-A2A8-1C47-93E1-066A4543FEAE}" type="parTrans" cxnId="{52D22743-3177-6843-A412-5218A2F50AF7}">
      <dgm:prSet/>
      <dgm:spPr/>
      <dgm:t>
        <a:bodyPr/>
        <a:lstStyle/>
        <a:p>
          <a:endParaRPr lang="en-US"/>
        </a:p>
      </dgm:t>
    </dgm:pt>
    <dgm:pt modelId="{4C78AE55-E436-E848-9433-16EFA7D4CAAA}" type="sibTrans" cxnId="{52D22743-3177-6843-A412-5218A2F50AF7}">
      <dgm:prSet/>
      <dgm:spPr/>
      <dgm:t>
        <a:bodyPr/>
        <a:lstStyle/>
        <a:p>
          <a:endParaRPr lang="en-US"/>
        </a:p>
      </dgm:t>
    </dgm:pt>
    <dgm:pt modelId="{5E947E60-B45A-3E4D-A4A3-CDD6C307161D}">
      <dgm:prSet phldrT="[Text]"/>
      <dgm:spPr/>
      <dgm:t>
        <a:bodyPr/>
        <a:lstStyle/>
        <a:p>
          <a:endParaRPr lang="en-US" dirty="0"/>
        </a:p>
      </dgm:t>
    </dgm:pt>
    <dgm:pt modelId="{748E24A1-D0A5-3E4C-9F84-D148B77EC231}" type="parTrans" cxnId="{1F1F5F0E-6B2C-DA4A-8DD9-8116437A07FF}">
      <dgm:prSet/>
      <dgm:spPr/>
      <dgm:t>
        <a:bodyPr/>
        <a:lstStyle/>
        <a:p>
          <a:endParaRPr lang="en-US"/>
        </a:p>
      </dgm:t>
    </dgm:pt>
    <dgm:pt modelId="{75B3219B-F336-AE40-9B8F-936E09815374}" type="sibTrans" cxnId="{1F1F5F0E-6B2C-DA4A-8DD9-8116437A07FF}">
      <dgm:prSet/>
      <dgm:spPr/>
      <dgm:t>
        <a:bodyPr/>
        <a:lstStyle/>
        <a:p>
          <a:endParaRPr lang="en-US"/>
        </a:p>
      </dgm:t>
    </dgm:pt>
    <dgm:pt modelId="{BEAF5F35-CDB0-404B-A0F4-19D03F8719A9}" type="pres">
      <dgm:prSet presAssocID="{E4C4EFF1-2616-4664-85C4-D6A599639FAC}" presName="linearFlow" presStyleCnt="0">
        <dgm:presLayoutVars>
          <dgm:dir/>
          <dgm:resizeHandles val="exact"/>
        </dgm:presLayoutVars>
      </dgm:prSet>
      <dgm:spPr/>
      <dgm:t>
        <a:bodyPr/>
        <a:lstStyle/>
        <a:p>
          <a:endParaRPr lang="en-US"/>
        </a:p>
      </dgm:t>
    </dgm:pt>
    <dgm:pt modelId="{F06763AB-D6B2-274B-B312-79ECE011DD89}" type="pres">
      <dgm:prSet presAssocID="{572ED0C9-10CA-4B2C-B79C-9477057AAF76}" presName="composite" presStyleCnt="0"/>
      <dgm:spPr/>
    </dgm:pt>
    <dgm:pt modelId="{C82EAA9E-DDB7-834C-87EF-891902C09168}" type="pres">
      <dgm:prSet presAssocID="{572ED0C9-10CA-4B2C-B79C-9477057AAF76}" presName="imgShp" presStyleLbl="fgImgPlace1" presStyleIdx="0" presStyleCnt="2"/>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dgm:spPr>
      <dgm:t>
        <a:bodyPr/>
        <a:lstStyle/>
        <a:p>
          <a:endParaRPr lang="en-US"/>
        </a:p>
      </dgm:t>
    </dgm:pt>
    <dgm:pt modelId="{A7F6E058-72DD-934A-AEC2-0EDCB6477313}" type="pres">
      <dgm:prSet presAssocID="{572ED0C9-10CA-4B2C-B79C-9477057AAF76}" presName="txShp" presStyleLbl="node1" presStyleIdx="0" presStyleCnt="2">
        <dgm:presLayoutVars>
          <dgm:bulletEnabled val="1"/>
        </dgm:presLayoutVars>
      </dgm:prSet>
      <dgm:spPr/>
      <dgm:t>
        <a:bodyPr/>
        <a:lstStyle/>
        <a:p>
          <a:endParaRPr lang="en-US"/>
        </a:p>
      </dgm:t>
    </dgm:pt>
    <dgm:pt modelId="{BFB8C59A-CF8E-EC48-A6B9-36C5F982C7E7}" type="pres">
      <dgm:prSet presAssocID="{26EEEB6D-287E-4961-BB45-458AD906B32B}" presName="spacing" presStyleCnt="0"/>
      <dgm:spPr/>
    </dgm:pt>
    <dgm:pt modelId="{83840B5D-965A-E945-A128-673204B82A3E}" type="pres">
      <dgm:prSet presAssocID="{F264620D-5898-5D47-9A68-E65AA1A8BD53}" presName="composite" presStyleCnt="0"/>
      <dgm:spPr/>
    </dgm:pt>
    <dgm:pt modelId="{0D6D113E-2D91-3446-BCAC-078BA9DA3213}" type="pres">
      <dgm:prSet presAssocID="{F264620D-5898-5D47-9A68-E65AA1A8BD53}" presName="imgShp" presStyleLbl="fgImgPlac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t>
        <a:bodyPr/>
        <a:lstStyle/>
        <a:p>
          <a:endParaRPr lang="en-US"/>
        </a:p>
      </dgm:t>
    </dgm:pt>
    <dgm:pt modelId="{319F56E6-D2EF-6849-81B9-C17C285EA38F}" type="pres">
      <dgm:prSet presAssocID="{F264620D-5898-5D47-9A68-E65AA1A8BD53}" presName="txShp" presStyleLbl="node1" presStyleIdx="1" presStyleCnt="2">
        <dgm:presLayoutVars>
          <dgm:bulletEnabled val="1"/>
        </dgm:presLayoutVars>
      </dgm:prSet>
      <dgm:spPr/>
      <dgm:t>
        <a:bodyPr/>
        <a:lstStyle/>
        <a:p>
          <a:endParaRPr lang="en-US"/>
        </a:p>
      </dgm:t>
    </dgm:pt>
  </dgm:ptLst>
  <dgm:cxnLst>
    <dgm:cxn modelId="{52D22743-3177-6843-A412-5218A2F50AF7}" srcId="{F264620D-5898-5D47-9A68-E65AA1A8BD53}" destId="{1CBFB7F5-8B22-6941-801E-2990DFC0B92D}" srcOrd="2" destOrd="0" parTransId="{FEFEBFC6-A2A8-1C47-93E1-066A4543FEAE}" sibTransId="{4C78AE55-E436-E848-9433-16EFA7D4CAAA}"/>
    <dgm:cxn modelId="{1F1F5F0E-6B2C-DA4A-8DD9-8116437A07FF}" srcId="{F264620D-5898-5D47-9A68-E65AA1A8BD53}" destId="{5E947E60-B45A-3E4D-A4A3-CDD6C307161D}" srcOrd="1" destOrd="0" parTransId="{748E24A1-D0A5-3E4C-9F84-D148B77EC231}" sibTransId="{75B3219B-F336-AE40-9B8F-936E09815374}"/>
    <dgm:cxn modelId="{E0402771-8BA2-A147-ABBF-F3150895C102}" type="presOf" srcId="{6DFFDE68-1BE6-3E4B-B0E0-F9C5781C2613}" destId="{319F56E6-D2EF-6849-81B9-C17C285EA38F}" srcOrd="0" destOrd="1" presId="urn:microsoft.com/office/officeart/2005/8/layout/vList3"/>
    <dgm:cxn modelId="{972294AC-6CB5-214E-B2FD-CE444293D210}" type="presOf" srcId="{DE19ED55-EF70-3545-BB3F-385C3D1CA8F9}" destId="{A7F6E058-72DD-934A-AEC2-0EDCB6477313}" srcOrd="0" destOrd="2" presId="urn:microsoft.com/office/officeart/2005/8/layout/vList3"/>
    <dgm:cxn modelId="{116A2665-82C7-124B-9601-9F82A02EF427}" type="presOf" srcId="{BFCC057F-8B85-B94A-AA40-4280E64BDC8C}" destId="{A7F6E058-72DD-934A-AEC2-0EDCB6477313}" srcOrd="0" destOrd="3" presId="urn:microsoft.com/office/officeart/2005/8/layout/vList3"/>
    <dgm:cxn modelId="{ACD276E1-BEA3-CC46-A8E9-FB171139E131}" srcId="{F264620D-5898-5D47-9A68-E65AA1A8BD53}" destId="{6DFFDE68-1BE6-3E4B-B0E0-F9C5781C2613}" srcOrd="0" destOrd="0" parTransId="{6D9FE56C-79E4-934F-BCCF-440F6D041787}" sibTransId="{FDDDD5A0-71DE-1C44-AF8B-03F9BFD5CAE1}"/>
    <dgm:cxn modelId="{DD8FB873-4A0E-BB44-8740-67AEFAAD3BC0}" type="presOf" srcId="{5FCC63A7-6B4E-ED45-A147-BDAEA0C138D2}" destId="{A7F6E058-72DD-934A-AEC2-0EDCB6477313}" srcOrd="0" destOrd="1" presId="urn:microsoft.com/office/officeart/2005/8/layout/vList3"/>
    <dgm:cxn modelId="{87288F3A-6E5C-9848-A9FF-C64224FE20D9}" srcId="{E4C4EFF1-2616-4664-85C4-D6A599639FAC}" destId="{F264620D-5898-5D47-9A68-E65AA1A8BD53}" srcOrd="1" destOrd="0" parTransId="{32DD6A60-8469-684C-A1ED-D0F985230703}" sibTransId="{4BF5B77B-470A-E646-9EED-4D33E3F5913F}"/>
    <dgm:cxn modelId="{0423AF02-82A8-7248-8B40-F71469356776}" type="presOf" srcId="{5E947E60-B45A-3E4D-A4A3-CDD6C307161D}" destId="{319F56E6-D2EF-6849-81B9-C17C285EA38F}" srcOrd="0" destOrd="2" presId="urn:microsoft.com/office/officeart/2005/8/layout/vList3"/>
    <dgm:cxn modelId="{219D896A-3247-6F4A-BDD1-F6405D07B722}" type="presOf" srcId="{1CBFB7F5-8B22-6941-801E-2990DFC0B92D}" destId="{319F56E6-D2EF-6849-81B9-C17C285EA38F}" srcOrd="0" destOrd="3" presId="urn:microsoft.com/office/officeart/2005/8/layout/vList3"/>
    <dgm:cxn modelId="{0413B1D3-558A-5A42-B826-95CCA0D2A7D9}" type="presOf" srcId="{F264620D-5898-5D47-9A68-E65AA1A8BD53}" destId="{319F56E6-D2EF-6849-81B9-C17C285EA38F}" srcOrd="0" destOrd="0" presId="urn:microsoft.com/office/officeart/2005/8/layout/vList3"/>
    <dgm:cxn modelId="{A44A61D1-8D10-AD4C-B1A0-25201C6377F0}" type="presOf" srcId="{E4C4EFF1-2616-4664-85C4-D6A599639FAC}" destId="{BEAF5F35-CDB0-404B-A0F4-19D03F8719A9}" srcOrd="0" destOrd="0" presId="urn:microsoft.com/office/officeart/2005/8/layout/vList3"/>
    <dgm:cxn modelId="{9D26BD35-B8B9-1243-80B4-101AC70B8EB8}" srcId="{572ED0C9-10CA-4B2C-B79C-9477057AAF76}" destId="{BFCC057F-8B85-B94A-AA40-4280E64BDC8C}" srcOrd="2" destOrd="0" parTransId="{977C70A8-FC8C-C649-9464-3855201CCF58}" sibTransId="{59BDE990-B8A6-9649-9AD3-4088CDA05B4E}"/>
    <dgm:cxn modelId="{6EAB4191-3869-4050-B108-0C809C8C3903}" srcId="{E4C4EFF1-2616-4664-85C4-D6A599639FAC}" destId="{572ED0C9-10CA-4B2C-B79C-9477057AAF76}" srcOrd="0" destOrd="0" parTransId="{A1AE0621-E412-4B95-9C87-E5EE1AF4D449}" sibTransId="{26EEEB6D-287E-4961-BB45-458AD906B32B}"/>
    <dgm:cxn modelId="{4D9B2596-685F-1143-862B-8308259B781F}" type="presOf" srcId="{572ED0C9-10CA-4B2C-B79C-9477057AAF76}" destId="{A7F6E058-72DD-934A-AEC2-0EDCB6477313}" srcOrd="0" destOrd="0" presId="urn:microsoft.com/office/officeart/2005/8/layout/vList3"/>
    <dgm:cxn modelId="{7D7A1F60-144B-1D48-A42A-2EED43C22F90}" srcId="{572ED0C9-10CA-4B2C-B79C-9477057AAF76}" destId="{DE19ED55-EF70-3545-BB3F-385C3D1CA8F9}" srcOrd="1" destOrd="0" parTransId="{A5CFF909-4621-0E45-AAD6-10AE1CCBEFFD}" sibTransId="{3B4FA033-A2E6-6F4E-9D7C-8AAB070D306B}"/>
    <dgm:cxn modelId="{3E04CAEA-9C0F-5347-B343-0C27A8641400}" srcId="{572ED0C9-10CA-4B2C-B79C-9477057AAF76}" destId="{5FCC63A7-6B4E-ED45-A147-BDAEA0C138D2}" srcOrd="0" destOrd="0" parTransId="{F886D097-4167-A247-A3E3-7F1CBD35CF07}" sibTransId="{72D3FCD6-44CE-944D-AF78-B23A857FF572}"/>
    <dgm:cxn modelId="{B285AB53-52F1-474B-BADE-54D233864019}" type="presParOf" srcId="{BEAF5F35-CDB0-404B-A0F4-19D03F8719A9}" destId="{F06763AB-D6B2-274B-B312-79ECE011DD89}" srcOrd="0" destOrd="0" presId="urn:microsoft.com/office/officeart/2005/8/layout/vList3"/>
    <dgm:cxn modelId="{84C5B18A-44A4-2B4F-A701-47A060CA9541}" type="presParOf" srcId="{F06763AB-D6B2-274B-B312-79ECE011DD89}" destId="{C82EAA9E-DDB7-834C-87EF-891902C09168}" srcOrd="0" destOrd="0" presId="urn:microsoft.com/office/officeart/2005/8/layout/vList3"/>
    <dgm:cxn modelId="{426DC82E-AACE-B44D-8984-5ACA2BCE14B3}" type="presParOf" srcId="{F06763AB-D6B2-274B-B312-79ECE011DD89}" destId="{A7F6E058-72DD-934A-AEC2-0EDCB6477313}" srcOrd="1" destOrd="0" presId="urn:microsoft.com/office/officeart/2005/8/layout/vList3"/>
    <dgm:cxn modelId="{59BA680F-CC3C-AC4F-B548-CE60BC37AA85}" type="presParOf" srcId="{BEAF5F35-CDB0-404B-A0F4-19D03F8719A9}" destId="{BFB8C59A-CF8E-EC48-A6B9-36C5F982C7E7}" srcOrd="1" destOrd="0" presId="urn:microsoft.com/office/officeart/2005/8/layout/vList3"/>
    <dgm:cxn modelId="{DE187E17-F61F-DE47-9ACB-7E3680D09093}" type="presParOf" srcId="{BEAF5F35-CDB0-404B-A0F4-19D03F8719A9}" destId="{83840B5D-965A-E945-A128-673204B82A3E}" srcOrd="2" destOrd="0" presId="urn:microsoft.com/office/officeart/2005/8/layout/vList3"/>
    <dgm:cxn modelId="{1A325109-3631-174E-8E91-A05DB4C600B4}" type="presParOf" srcId="{83840B5D-965A-E945-A128-673204B82A3E}" destId="{0D6D113E-2D91-3446-BCAC-078BA9DA3213}" srcOrd="0" destOrd="0" presId="urn:microsoft.com/office/officeart/2005/8/layout/vList3"/>
    <dgm:cxn modelId="{A1CAC2DB-8BE7-F248-9DFD-EDDC5FFD9402}" type="presParOf" srcId="{83840B5D-965A-E945-A128-673204B82A3E}" destId="{319F56E6-D2EF-6849-81B9-C17C285EA38F}"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367DC9-67CC-4C3E-BBD0-9320B886FECE}" type="doc">
      <dgm:prSet loTypeId="urn:microsoft.com/office/officeart/2005/8/layout/hProcess4" loCatId="process" qsTypeId="urn:microsoft.com/office/officeart/2005/8/quickstyle/simple1" qsCatId="simple" csTypeId="urn:microsoft.com/office/officeart/2005/8/colors/colorful3" csCatId="colorful" phldr="1"/>
      <dgm:spPr/>
      <dgm:t>
        <a:bodyPr/>
        <a:lstStyle/>
        <a:p>
          <a:endParaRPr lang="en-US"/>
        </a:p>
      </dgm:t>
    </dgm:pt>
    <dgm:pt modelId="{572BE63C-ED87-40D8-B55C-CA2B47A1EF22}">
      <dgm:prSet phldrT="[Text]"/>
      <dgm:spPr/>
      <dgm:t>
        <a:bodyPr/>
        <a:lstStyle/>
        <a:p>
          <a:r>
            <a:rPr lang="en-US" dirty="0" smtClean="0"/>
            <a:t>Created as points</a:t>
          </a:r>
          <a:endParaRPr lang="en-US" dirty="0"/>
        </a:p>
      </dgm:t>
    </dgm:pt>
    <dgm:pt modelId="{B29F3162-32CB-40B1-BCC8-DD7D36E1FE2F}" type="parTrans" cxnId="{CBA23C00-2008-4834-8FB9-2FBCEBFB61A0}">
      <dgm:prSet/>
      <dgm:spPr/>
      <dgm:t>
        <a:bodyPr/>
        <a:lstStyle/>
        <a:p>
          <a:endParaRPr lang="en-US"/>
        </a:p>
      </dgm:t>
    </dgm:pt>
    <dgm:pt modelId="{03B2CF3B-2417-439A-A58C-27DB269DB004}" type="sibTrans" cxnId="{CBA23C00-2008-4834-8FB9-2FBCEBFB61A0}">
      <dgm:prSet/>
      <dgm:spPr/>
      <dgm:t>
        <a:bodyPr/>
        <a:lstStyle/>
        <a:p>
          <a:endParaRPr lang="en-US"/>
        </a:p>
      </dgm:t>
    </dgm:pt>
    <dgm:pt modelId="{3E7E1393-DEEC-43F5-83D9-53BAC93A7359}">
      <dgm:prSet phldrT="[Text]"/>
      <dgm:spPr/>
      <dgm:t>
        <a:bodyPr/>
        <a:lstStyle/>
        <a:p>
          <a:r>
            <a:rPr lang="en-US" dirty="0" smtClean="0"/>
            <a:t>TAC-encoded (VORs/waypoints)</a:t>
          </a:r>
          <a:endParaRPr lang="en-US" dirty="0"/>
        </a:p>
      </dgm:t>
    </dgm:pt>
    <dgm:pt modelId="{A04E6CF4-E822-44C6-B778-47AFFE284578}" type="parTrans" cxnId="{91739AB8-A656-427A-B180-988F56861AAD}">
      <dgm:prSet/>
      <dgm:spPr/>
      <dgm:t>
        <a:bodyPr/>
        <a:lstStyle/>
        <a:p>
          <a:endParaRPr lang="en-US"/>
        </a:p>
      </dgm:t>
    </dgm:pt>
    <dgm:pt modelId="{7A3B8AFA-EB91-4DF0-A07E-76DF816942ED}" type="sibTrans" cxnId="{91739AB8-A656-427A-B180-988F56861AAD}">
      <dgm:prSet/>
      <dgm:spPr/>
      <dgm:t>
        <a:bodyPr/>
        <a:lstStyle/>
        <a:p>
          <a:endParaRPr lang="en-US"/>
        </a:p>
      </dgm:t>
    </dgm:pt>
    <dgm:pt modelId="{78851A9B-8B1E-4354-9237-F80B2C5FDDBA}">
      <dgm:prSet phldrT="[Text]"/>
      <dgm:spPr/>
      <dgm:t>
        <a:bodyPr/>
        <a:lstStyle/>
        <a:p>
          <a:r>
            <a:rPr lang="en-US" dirty="0" smtClean="0"/>
            <a:t>TAC locations decoded</a:t>
          </a:r>
          <a:endParaRPr lang="en-US" dirty="0"/>
        </a:p>
      </dgm:t>
    </dgm:pt>
    <dgm:pt modelId="{60F2523F-2DA9-48D4-A7F0-847FE14009FA}" type="parTrans" cxnId="{1CE9AC22-755E-43A1-8CD8-26D1FFF6B383}">
      <dgm:prSet/>
      <dgm:spPr/>
      <dgm:t>
        <a:bodyPr/>
        <a:lstStyle/>
        <a:p>
          <a:endParaRPr lang="en-US"/>
        </a:p>
      </dgm:t>
    </dgm:pt>
    <dgm:pt modelId="{CCE038C5-A1F7-45B0-9581-2D6BBC0566C7}" type="sibTrans" cxnId="{1CE9AC22-755E-43A1-8CD8-26D1FFF6B383}">
      <dgm:prSet/>
      <dgm:spPr/>
      <dgm:t>
        <a:bodyPr/>
        <a:lstStyle/>
        <a:p>
          <a:endParaRPr lang="en-US"/>
        </a:p>
      </dgm:t>
    </dgm:pt>
    <dgm:pt modelId="{1A3B5CFB-89D0-430D-9AC2-7A9F90FDEEB6}">
      <dgm:prSet phldrT="[Text]"/>
      <dgm:spPr/>
      <dgm:t>
        <a:bodyPr/>
        <a:lstStyle/>
        <a:p>
          <a:r>
            <a:rPr lang="en-US" dirty="0" smtClean="0"/>
            <a:t>Graphics generated</a:t>
          </a:r>
          <a:endParaRPr lang="en-US" dirty="0"/>
        </a:p>
      </dgm:t>
    </dgm:pt>
    <dgm:pt modelId="{81308523-C0A8-4F3E-8A28-B67AF195F9CE}" type="parTrans" cxnId="{770AB10F-A25E-4611-97D4-4D32D8492581}">
      <dgm:prSet/>
      <dgm:spPr/>
      <dgm:t>
        <a:bodyPr/>
        <a:lstStyle/>
        <a:p>
          <a:endParaRPr lang="en-US"/>
        </a:p>
      </dgm:t>
    </dgm:pt>
    <dgm:pt modelId="{55079656-E78B-4CAA-AD42-7C998013C3F0}" type="sibTrans" cxnId="{770AB10F-A25E-4611-97D4-4D32D8492581}">
      <dgm:prSet/>
      <dgm:spPr/>
      <dgm:t>
        <a:bodyPr/>
        <a:lstStyle/>
        <a:p>
          <a:endParaRPr lang="en-US"/>
        </a:p>
      </dgm:t>
    </dgm:pt>
    <dgm:pt modelId="{37610C4F-E059-45E6-BC9B-C7D7A29EAC53}">
      <dgm:prSet phldrT="[Text]"/>
      <dgm:spPr/>
      <dgm:t>
        <a:bodyPr/>
        <a:lstStyle/>
        <a:p>
          <a:endParaRPr lang="en-US" dirty="0"/>
        </a:p>
      </dgm:t>
    </dgm:pt>
    <dgm:pt modelId="{8232771C-5883-4833-8F52-9E975CD8691A}" type="parTrans" cxnId="{8DA395D9-CA13-4973-B24A-53A0366B6A0F}">
      <dgm:prSet/>
      <dgm:spPr/>
      <dgm:t>
        <a:bodyPr/>
        <a:lstStyle/>
        <a:p>
          <a:endParaRPr lang="en-US"/>
        </a:p>
      </dgm:t>
    </dgm:pt>
    <dgm:pt modelId="{2AAD5DD3-FB9C-457F-ABF9-072DFDBFFE07}" type="sibTrans" cxnId="{8DA395D9-CA13-4973-B24A-53A0366B6A0F}">
      <dgm:prSet/>
      <dgm:spPr/>
      <dgm:t>
        <a:bodyPr/>
        <a:lstStyle/>
        <a:p>
          <a:endParaRPr lang="en-US"/>
        </a:p>
      </dgm:t>
    </dgm:pt>
    <dgm:pt modelId="{D74018F1-78DF-48F5-AA12-41C135A0FB02}" type="pres">
      <dgm:prSet presAssocID="{41367DC9-67CC-4C3E-BBD0-9320B886FECE}" presName="Name0" presStyleCnt="0">
        <dgm:presLayoutVars>
          <dgm:dir/>
          <dgm:animLvl val="lvl"/>
          <dgm:resizeHandles val="exact"/>
        </dgm:presLayoutVars>
      </dgm:prSet>
      <dgm:spPr/>
      <dgm:t>
        <a:bodyPr/>
        <a:lstStyle/>
        <a:p>
          <a:endParaRPr lang="en-US"/>
        </a:p>
      </dgm:t>
    </dgm:pt>
    <dgm:pt modelId="{A4C13C67-6E84-4831-8673-E935EA57D539}" type="pres">
      <dgm:prSet presAssocID="{41367DC9-67CC-4C3E-BBD0-9320B886FECE}" presName="tSp" presStyleCnt="0"/>
      <dgm:spPr/>
    </dgm:pt>
    <dgm:pt modelId="{18ADD249-9E78-40D2-B8C6-D43E0A80FAB4}" type="pres">
      <dgm:prSet presAssocID="{41367DC9-67CC-4C3E-BBD0-9320B886FECE}" presName="bSp" presStyleCnt="0"/>
      <dgm:spPr/>
    </dgm:pt>
    <dgm:pt modelId="{4DB2DEE9-E8C6-44EF-BA03-C037A5798F2D}" type="pres">
      <dgm:prSet presAssocID="{41367DC9-67CC-4C3E-BBD0-9320B886FECE}" presName="process" presStyleCnt="0"/>
      <dgm:spPr/>
    </dgm:pt>
    <dgm:pt modelId="{6E540139-DD6D-4777-B812-ABDAE7D2C213}" type="pres">
      <dgm:prSet presAssocID="{572BE63C-ED87-40D8-B55C-CA2B47A1EF22}" presName="composite1" presStyleCnt="0"/>
      <dgm:spPr/>
    </dgm:pt>
    <dgm:pt modelId="{13AA129A-5182-4FFB-ACAC-D6D1DAD20F45}" type="pres">
      <dgm:prSet presAssocID="{572BE63C-ED87-40D8-B55C-CA2B47A1EF22}" presName="dummyNode1" presStyleLbl="node1" presStyleIdx="0" presStyleCnt="4"/>
      <dgm:spPr/>
    </dgm:pt>
    <dgm:pt modelId="{EF073220-9468-481C-A806-611F8A520E99}" type="pres">
      <dgm:prSet presAssocID="{572BE63C-ED87-40D8-B55C-CA2B47A1EF22}" presName="childNode1" presStyleLbl="bgAcc1" presStyleIdx="0" presStyleCnt="4" custLinFactNeighborX="1041" custLinFactNeighborY="-38918">
        <dgm:presLayoutVars>
          <dgm:bulletEnabled val="1"/>
        </dgm:presLayoutVars>
      </dgm:prSet>
      <dgm:spPr/>
      <dgm:t>
        <a:bodyPr/>
        <a:lstStyle/>
        <a:p>
          <a:endParaRPr lang="en-US"/>
        </a:p>
      </dgm:t>
    </dgm:pt>
    <dgm:pt modelId="{F4490E71-4107-46D6-9902-D0F3ED1D81A0}" type="pres">
      <dgm:prSet presAssocID="{572BE63C-ED87-40D8-B55C-CA2B47A1EF22}" presName="childNode1tx" presStyleLbl="bgAcc1" presStyleIdx="0" presStyleCnt="4">
        <dgm:presLayoutVars>
          <dgm:bulletEnabled val="1"/>
        </dgm:presLayoutVars>
      </dgm:prSet>
      <dgm:spPr/>
      <dgm:t>
        <a:bodyPr/>
        <a:lstStyle/>
        <a:p>
          <a:endParaRPr lang="en-US"/>
        </a:p>
      </dgm:t>
    </dgm:pt>
    <dgm:pt modelId="{DC6DD4FF-A6A1-468A-A12A-A11EB4AB579E}" type="pres">
      <dgm:prSet presAssocID="{572BE63C-ED87-40D8-B55C-CA2B47A1EF22}" presName="parentNode1" presStyleLbl="node1" presStyleIdx="0" presStyleCnt="4" custLinFactNeighborX="1172" custLinFactNeighborY="-90809">
        <dgm:presLayoutVars>
          <dgm:chMax val="1"/>
          <dgm:bulletEnabled val="1"/>
        </dgm:presLayoutVars>
      </dgm:prSet>
      <dgm:spPr/>
      <dgm:t>
        <a:bodyPr/>
        <a:lstStyle/>
        <a:p>
          <a:endParaRPr lang="en-US"/>
        </a:p>
      </dgm:t>
    </dgm:pt>
    <dgm:pt modelId="{31A54C1A-01EB-409B-80A9-C92229DCE112}" type="pres">
      <dgm:prSet presAssocID="{572BE63C-ED87-40D8-B55C-CA2B47A1EF22}" presName="connSite1" presStyleCnt="0"/>
      <dgm:spPr/>
    </dgm:pt>
    <dgm:pt modelId="{68B194B2-80DB-40FD-8845-35D7BD13B429}" type="pres">
      <dgm:prSet presAssocID="{03B2CF3B-2417-439A-A58C-27DB269DB004}" presName="Name9" presStyleLbl="sibTrans2D1" presStyleIdx="0" presStyleCnt="3"/>
      <dgm:spPr/>
      <dgm:t>
        <a:bodyPr/>
        <a:lstStyle/>
        <a:p>
          <a:endParaRPr lang="en-US"/>
        </a:p>
      </dgm:t>
    </dgm:pt>
    <dgm:pt modelId="{0246731E-365A-4F0F-9D59-4750416E1AA5}" type="pres">
      <dgm:prSet presAssocID="{3E7E1393-DEEC-43F5-83D9-53BAC93A7359}" presName="composite2" presStyleCnt="0"/>
      <dgm:spPr/>
    </dgm:pt>
    <dgm:pt modelId="{F7164268-A15A-4CE7-9449-D10748EFAF15}" type="pres">
      <dgm:prSet presAssocID="{3E7E1393-DEEC-43F5-83D9-53BAC93A7359}" presName="dummyNode2" presStyleLbl="node1" presStyleIdx="0" presStyleCnt="4"/>
      <dgm:spPr/>
    </dgm:pt>
    <dgm:pt modelId="{64DD3DB4-F0D5-488B-9776-EC946B2F20CA}" type="pres">
      <dgm:prSet presAssocID="{3E7E1393-DEEC-43F5-83D9-53BAC93A7359}" presName="childNode2" presStyleLbl="bgAcc1" presStyleIdx="1" presStyleCnt="4" custLinFactNeighborX="1041" custLinFactNeighborY="-38918">
        <dgm:presLayoutVars>
          <dgm:bulletEnabled val="1"/>
        </dgm:presLayoutVars>
      </dgm:prSet>
      <dgm:spPr/>
      <dgm:t>
        <a:bodyPr/>
        <a:lstStyle/>
        <a:p>
          <a:endParaRPr lang="en-US"/>
        </a:p>
      </dgm:t>
    </dgm:pt>
    <dgm:pt modelId="{02FC509D-E105-4FBC-A46F-094D3D1C016D}" type="pres">
      <dgm:prSet presAssocID="{3E7E1393-DEEC-43F5-83D9-53BAC93A7359}" presName="childNode2tx" presStyleLbl="bgAcc1" presStyleIdx="1" presStyleCnt="4">
        <dgm:presLayoutVars>
          <dgm:bulletEnabled val="1"/>
        </dgm:presLayoutVars>
      </dgm:prSet>
      <dgm:spPr/>
      <dgm:t>
        <a:bodyPr/>
        <a:lstStyle/>
        <a:p>
          <a:endParaRPr lang="en-US"/>
        </a:p>
      </dgm:t>
    </dgm:pt>
    <dgm:pt modelId="{D9F71B42-88F3-4887-93A0-6D11C484587E}" type="pres">
      <dgm:prSet presAssocID="{3E7E1393-DEEC-43F5-83D9-53BAC93A7359}" presName="parentNode2" presStyleLbl="node1" presStyleIdx="1" presStyleCnt="4" custLinFactNeighborX="1172" custLinFactNeighborY="-90809">
        <dgm:presLayoutVars>
          <dgm:chMax val="0"/>
          <dgm:bulletEnabled val="1"/>
        </dgm:presLayoutVars>
      </dgm:prSet>
      <dgm:spPr/>
      <dgm:t>
        <a:bodyPr/>
        <a:lstStyle/>
        <a:p>
          <a:endParaRPr lang="en-US"/>
        </a:p>
      </dgm:t>
    </dgm:pt>
    <dgm:pt modelId="{B80B143F-335D-4941-8BC7-36DA266B64E6}" type="pres">
      <dgm:prSet presAssocID="{3E7E1393-DEEC-43F5-83D9-53BAC93A7359}" presName="connSite2" presStyleCnt="0"/>
      <dgm:spPr/>
    </dgm:pt>
    <dgm:pt modelId="{B998EC33-DC1E-4D59-ABC1-1C85E963A632}" type="pres">
      <dgm:prSet presAssocID="{7A3B8AFA-EB91-4DF0-A07E-76DF816942ED}" presName="Name18" presStyleLbl="sibTrans2D1" presStyleIdx="1" presStyleCnt="3"/>
      <dgm:spPr/>
      <dgm:t>
        <a:bodyPr/>
        <a:lstStyle/>
        <a:p>
          <a:endParaRPr lang="en-US"/>
        </a:p>
      </dgm:t>
    </dgm:pt>
    <dgm:pt modelId="{6105A118-2315-4A2C-B2F4-BE8C7CD8F7E8}" type="pres">
      <dgm:prSet presAssocID="{78851A9B-8B1E-4354-9237-F80B2C5FDDBA}" presName="composite1" presStyleCnt="0"/>
      <dgm:spPr/>
    </dgm:pt>
    <dgm:pt modelId="{E526292F-D03C-44CB-A61D-36565E3DD6DA}" type="pres">
      <dgm:prSet presAssocID="{78851A9B-8B1E-4354-9237-F80B2C5FDDBA}" presName="dummyNode1" presStyleLbl="node1" presStyleIdx="1" presStyleCnt="4"/>
      <dgm:spPr/>
    </dgm:pt>
    <dgm:pt modelId="{B6D3F15C-606E-40F4-8358-E9F6C9615D0B}" type="pres">
      <dgm:prSet presAssocID="{78851A9B-8B1E-4354-9237-F80B2C5FDDBA}" presName="childNode1" presStyleLbl="bgAcc1" presStyleIdx="2" presStyleCnt="4" custLinFactNeighborX="1041" custLinFactNeighborY="-38918">
        <dgm:presLayoutVars>
          <dgm:bulletEnabled val="1"/>
        </dgm:presLayoutVars>
      </dgm:prSet>
      <dgm:spPr/>
      <dgm:t>
        <a:bodyPr/>
        <a:lstStyle/>
        <a:p>
          <a:endParaRPr lang="en-US"/>
        </a:p>
      </dgm:t>
    </dgm:pt>
    <dgm:pt modelId="{44BC4568-074B-4481-9E64-AECDABCCE2EC}" type="pres">
      <dgm:prSet presAssocID="{78851A9B-8B1E-4354-9237-F80B2C5FDDBA}" presName="childNode1tx" presStyleLbl="bgAcc1" presStyleIdx="2" presStyleCnt="4">
        <dgm:presLayoutVars>
          <dgm:bulletEnabled val="1"/>
        </dgm:presLayoutVars>
      </dgm:prSet>
      <dgm:spPr/>
      <dgm:t>
        <a:bodyPr/>
        <a:lstStyle/>
        <a:p>
          <a:endParaRPr lang="en-US"/>
        </a:p>
      </dgm:t>
    </dgm:pt>
    <dgm:pt modelId="{893B137A-2859-44F1-B62B-55A91F3735CE}" type="pres">
      <dgm:prSet presAssocID="{78851A9B-8B1E-4354-9237-F80B2C5FDDBA}" presName="parentNode1" presStyleLbl="node1" presStyleIdx="2" presStyleCnt="4" custLinFactNeighborX="1172" custLinFactNeighborY="-90809">
        <dgm:presLayoutVars>
          <dgm:chMax val="1"/>
          <dgm:bulletEnabled val="1"/>
        </dgm:presLayoutVars>
      </dgm:prSet>
      <dgm:spPr/>
      <dgm:t>
        <a:bodyPr/>
        <a:lstStyle/>
        <a:p>
          <a:endParaRPr lang="en-US"/>
        </a:p>
      </dgm:t>
    </dgm:pt>
    <dgm:pt modelId="{C4D1DDC3-3C5D-40D3-8B62-1BA39229FB6D}" type="pres">
      <dgm:prSet presAssocID="{78851A9B-8B1E-4354-9237-F80B2C5FDDBA}" presName="connSite1" presStyleCnt="0"/>
      <dgm:spPr/>
    </dgm:pt>
    <dgm:pt modelId="{CCD02F49-D387-486D-979B-71534B81D9EA}" type="pres">
      <dgm:prSet presAssocID="{CCE038C5-A1F7-45B0-9581-2D6BBC0566C7}" presName="Name9" presStyleLbl="sibTrans2D1" presStyleIdx="2" presStyleCnt="3"/>
      <dgm:spPr/>
      <dgm:t>
        <a:bodyPr/>
        <a:lstStyle/>
        <a:p>
          <a:endParaRPr lang="en-US"/>
        </a:p>
      </dgm:t>
    </dgm:pt>
    <dgm:pt modelId="{BB0C4542-A05A-40D7-BCC4-42CD8EE1293E}" type="pres">
      <dgm:prSet presAssocID="{1A3B5CFB-89D0-430D-9AC2-7A9F90FDEEB6}" presName="composite2" presStyleCnt="0"/>
      <dgm:spPr/>
    </dgm:pt>
    <dgm:pt modelId="{2D12DE13-8E4E-4141-8A2E-3D48C2AFF0CA}" type="pres">
      <dgm:prSet presAssocID="{1A3B5CFB-89D0-430D-9AC2-7A9F90FDEEB6}" presName="dummyNode2" presStyleLbl="node1" presStyleIdx="2" presStyleCnt="4"/>
      <dgm:spPr/>
    </dgm:pt>
    <dgm:pt modelId="{D1717422-5F89-4F1E-8E5F-5D14A9BF678D}" type="pres">
      <dgm:prSet presAssocID="{1A3B5CFB-89D0-430D-9AC2-7A9F90FDEEB6}" presName="childNode2" presStyleLbl="bgAcc1" presStyleIdx="3" presStyleCnt="4" custLinFactNeighborX="1041" custLinFactNeighborY="-38918">
        <dgm:presLayoutVars>
          <dgm:bulletEnabled val="1"/>
        </dgm:presLayoutVars>
      </dgm:prSet>
      <dgm:spPr/>
      <dgm:t>
        <a:bodyPr/>
        <a:lstStyle/>
        <a:p>
          <a:endParaRPr lang="en-US"/>
        </a:p>
      </dgm:t>
    </dgm:pt>
    <dgm:pt modelId="{73FB42DD-FD5A-4528-BEA9-C62B14062CFC}" type="pres">
      <dgm:prSet presAssocID="{1A3B5CFB-89D0-430D-9AC2-7A9F90FDEEB6}" presName="childNode2tx" presStyleLbl="bgAcc1" presStyleIdx="3" presStyleCnt="4">
        <dgm:presLayoutVars>
          <dgm:bulletEnabled val="1"/>
        </dgm:presLayoutVars>
      </dgm:prSet>
      <dgm:spPr/>
      <dgm:t>
        <a:bodyPr/>
        <a:lstStyle/>
        <a:p>
          <a:endParaRPr lang="en-US"/>
        </a:p>
      </dgm:t>
    </dgm:pt>
    <dgm:pt modelId="{23EB1639-496D-4483-B303-B019F4C3CEB4}" type="pres">
      <dgm:prSet presAssocID="{1A3B5CFB-89D0-430D-9AC2-7A9F90FDEEB6}" presName="parentNode2" presStyleLbl="node1" presStyleIdx="3" presStyleCnt="4" custLinFactNeighborX="1172" custLinFactNeighborY="-90809">
        <dgm:presLayoutVars>
          <dgm:chMax val="0"/>
          <dgm:bulletEnabled val="1"/>
        </dgm:presLayoutVars>
      </dgm:prSet>
      <dgm:spPr/>
      <dgm:t>
        <a:bodyPr/>
        <a:lstStyle/>
        <a:p>
          <a:endParaRPr lang="en-US"/>
        </a:p>
      </dgm:t>
    </dgm:pt>
    <dgm:pt modelId="{357C76CD-E4EF-495B-882F-271F8E571B9F}" type="pres">
      <dgm:prSet presAssocID="{1A3B5CFB-89D0-430D-9AC2-7A9F90FDEEB6}" presName="connSite2" presStyleCnt="0"/>
      <dgm:spPr/>
    </dgm:pt>
  </dgm:ptLst>
  <dgm:cxnLst>
    <dgm:cxn modelId="{70C7AA86-32EA-1D44-89E7-4F51721CB29D}" type="presOf" srcId="{1A3B5CFB-89D0-430D-9AC2-7A9F90FDEEB6}" destId="{23EB1639-496D-4483-B303-B019F4C3CEB4}" srcOrd="0" destOrd="0" presId="urn:microsoft.com/office/officeart/2005/8/layout/hProcess4"/>
    <dgm:cxn modelId="{FA5775D8-948E-734D-8B92-49E6E5CF81ED}" type="presOf" srcId="{572BE63C-ED87-40D8-B55C-CA2B47A1EF22}" destId="{DC6DD4FF-A6A1-468A-A12A-A11EB4AB579E}" srcOrd="0" destOrd="0" presId="urn:microsoft.com/office/officeart/2005/8/layout/hProcess4"/>
    <dgm:cxn modelId="{91739AB8-A656-427A-B180-988F56861AAD}" srcId="{41367DC9-67CC-4C3E-BBD0-9320B886FECE}" destId="{3E7E1393-DEEC-43F5-83D9-53BAC93A7359}" srcOrd="1" destOrd="0" parTransId="{A04E6CF4-E822-44C6-B778-47AFFE284578}" sibTransId="{7A3B8AFA-EB91-4DF0-A07E-76DF816942ED}"/>
    <dgm:cxn modelId="{A94B1662-0863-C04A-9571-FBDD203B162F}" type="presOf" srcId="{7A3B8AFA-EB91-4DF0-A07E-76DF816942ED}" destId="{B998EC33-DC1E-4D59-ABC1-1C85E963A632}" srcOrd="0" destOrd="0" presId="urn:microsoft.com/office/officeart/2005/8/layout/hProcess4"/>
    <dgm:cxn modelId="{770AB10F-A25E-4611-97D4-4D32D8492581}" srcId="{41367DC9-67CC-4C3E-BBD0-9320B886FECE}" destId="{1A3B5CFB-89D0-430D-9AC2-7A9F90FDEEB6}" srcOrd="3" destOrd="0" parTransId="{81308523-C0A8-4F3E-8A28-B67AF195F9CE}" sibTransId="{55079656-E78B-4CAA-AD42-7C998013C3F0}"/>
    <dgm:cxn modelId="{6B8F5C8E-0640-AD42-9421-E3FB9E93E677}" type="presOf" srcId="{CCE038C5-A1F7-45B0-9581-2D6BBC0566C7}" destId="{CCD02F49-D387-486D-979B-71534B81D9EA}" srcOrd="0" destOrd="0" presId="urn:microsoft.com/office/officeart/2005/8/layout/hProcess4"/>
    <dgm:cxn modelId="{8DA395D9-CA13-4973-B24A-53A0366B6A0F}" srcId="{78851A9B-8B1E-4354-9237-F80B2C5FDDBA}" destId="{37610C4F-E059-45E6-BC9B-C7D7A29EAC53}" srcOrd="0" destOrd="0" parTransId="{8232771C-5883-4833-8F52-9E975CD8691A}" sibTransId="{2AAD5DD3-FB9C-457F-ABF9-072DFDBFFE07}"/>
    <dgm:cxn modelId="{E6311202-11BF-A647-9F23-8F9ED888F69A}" type="presOf" srcId="{41367DC9-67CC-4C3E-BBD0-9320B886FECE}" destId="{D74018F1-78DF-48F5-AA12-41C135A0FB02}" srcOrd="0" destOrd="0" presId="urn:microsoft.com/office/officeart/2005/8/layout/hProcess4"/>
    <dgm:cxn modelId="{78C95007-5CD5-204B-A389-4A2ADEC0C33F}" type="presOf" srcId="{37610C4F-E059-45E6-BC9B-C7D7A29EAC53}" destId="{B6D3F15C-606E-40F4-8358-E9F6C9615D0B}" srcOrd="0" destOrd="0" presId="urn:microsoft.com/office/officeart/2005/8/layout/hProcess4"/>
    <dgm:cxn modelId="{1CE9AC22-755E-43A1-8CD8-26D1FFF6B383}" srcId="{41367DC9-67CC-4C3E-BBD0-9320B886FECE}" destId="{78851A9B-8B1E-4354-9237-F80B2C5FDDBA}" srcOrd="2" destOrd="0" parTransId="{60F2523F-2DA9-48D4-A7F0-847FE14009FA}" sibTransId="{CCE038C5-A1F7-45B0-9581-2D6BBC0566C7}"/>
    <dgm:cxn modelId="{D1C78D23-14B5-C240-919A-CDD4D5FBC593}" type="presOf" srcId="{3E7E1393-DEEC-43F5-83D9-53BAC93A7359}" destId="{D9F71B42-88F3-4887-93A0-6D11C484587E}" srcOrd="0" destOrd="0" presId="urn:microsoft.com/office/officeart/2005/8/layout/hProcess4"/>
    <dgm:cxn modelId="{CD57A316-EB73-5147-A2AC-FF0DC0B3B1C9}" type="presOf" srcId="{78851A9B-8B1E-4354-9237-F80B2C5FDDBA}" destId="{893B137A-2859-44F1-B62B-55A91F3735CE}" srcOrd="0" destOrd="0" presId="urn:microsoft.com/office/officeart/2005/8/layout/hProcess4"/>
    <dgm:cxn modelId="{CBA23C00-2008-4834-8FB9-2FBCEBFB61A0}" srcId="{41367DC9-67CC-4C3E-BBD0-9320B886FECE}" destId="{572BE63C-ED87-40D8-B55C-CA2B47A1EF22}" srcOrd="0" destOrd="0" parTransId="{B29F3162-32CB-40B1-BCC8-DD7D36E1FE2F}" sibTransId="{03B2CF3B-2417-439A-A58C-27DB269DB004}"/>
    <dgm:cxn modelId="{9C30600E-2ECF-EB49-BA5E-3E6B17710492}" type="presOf" srcId="{03B2CF3B-2417-439A-A58C-27DB269DB004}" destId="{68B194B2-80DB-40FD-8845-35D7BD13B429}" srcOrd="0" destOrd="0" presId="urn:microsoft.com/office/officeart/2005/8/layout/hProcess4"/>
    <dgm:cxn modelId="{D5736773-14EC-614C-B26D-84C6E6B14C30}" type="presOf" srcId="{37610C4F-E059-45E6-BC9B-C7D7A29EAC53}" destId="{44BC4568-074B-4481-9E64-AECDABCCE2EC}" srcOrd="1" destOrd="0" presId="urn:microsoft.com/office/officeart/2005/8/layout/hProcess4"/>
    <dgm:cxn modelId="{0EE2B5F1-09B4-9F42-8F7D-E004A79A3303}" type="presParOf" srcId="{D74018F1-78DF-48F5-AA12-41C135A0FB02}" destId="{A4C13C67-6E84-4831-8673-E935EA57D539}" srcOrd="0" destOrd="0" presId="urn:microsoft.com/office/officeart/2005/8/layout/hProcess4"/>
    <dgm:cxn modelId="{1E30118F-E828-544D-AFC1-1ECB3426EE26}" type="presParOf" srcId="{D74018F1-78DF-48F5-AA12-41C135A0FB02}" destId="{18ADD249-9E78-40D2-B8C6-D43E0A80FAB4}" srcOrd="1" destOrd="0" presId="urn:microsoft.com/office/officeart/2005/8/layout/hProcess4"/>
    <dgm:cxn modelId="{C9B4E74D-CF51-3043-A85A-709EE8EBCBD9}" type="presParOf" srcId="{D74018F1-78DF-48F5-AA12-41C135A0FB02}" destId="{4DB2DEE9-E8C6-44EF-BA03-C037A5798F2D}" srcOrd="2" destOrd="0" presId="urn:microsoft.com/office/officeart/2005/8/layout/hProcess4"/>
    <dgm:cxn modelId="{8C67DBE6-DBD6-5D4F-AFFD-31DC20F7FD5F}" type="presParOf" srcId="{4DB2DEE9-E8C6-44EF-BA03-C037A5798F2D}" destId="{6E540139-DD6D-4777-B812-ABDAE7D2C213}" srcOrd="0" destOrd="0" presId="urn:microsoft.com/office/officeart/2005/8/layout/hProcess4"/>
    <dgm:cxn modelId="{7E9D814D-6AEE-0847-A40E-7A9BFCAB61D2}" type="presParOf" srcId="{6E540139-DD6D-4777-B812-ABDAE7D2C213}" destId="{13AA129A-5182-4FFB-ACAC-D6D1DAD20F45}" srcOrd="0" destOrd="0" presId="urn:microsoft.com/office/officeart/2005/8/layout/hProcess4"/>
    <dgm:cxn modelId="{A4278D1E-CFDA-4944-9FA9-9C6CD27188E0}" type="presParOf" srcId="{6E540139-DD6D-4777-B812-ABDAE7D2C213}" destId="{EF073220-9468-481C-A806-611F8A520E99}" srcOrd="1" destOrd="0" presId="urn:microsoft.com/office/officeart/2005/8/layout/hProcess4"/>
    <dgm:cxn modelId="{D9CD5222-E024-E840-90E2-9BD6C0AD26DB}" type="presParOf" srcId="{6E540139-DD6D-4777-B812-ABDAE7D2C213}" destId="{F4490E71-4107-46D6-9902-D0F3ED1D81A0}" srcOrd="2" destOrd="0" presId="urn:microsoft.com/office/officeart/2005/8/layout/hProcess4"/>
    <dgm:cxn modelId="{6676989A-D7D2-2547-A5EC-C1EDC537059E}" type="presParOf" srcId="{6E540139-DD6D-4777-B812-ABDAE7D2C213}" destId="{DC6DD4FF-A6A1-468A-A12A-A11EB4AB579E}" srcOrd="3" destOrd="0" presId="urn:microsoft.com/office/officeart/2005/8/layout/hProcess4"/>
    <dgm:cxn modelId="{3C4D8EA9-D342-D445-8348-626D76EB2C09}" type="presParOf" srcId="{6E540139-DD6D-4777-B812-ABDAE7D2C213}" destId="{31A54C1A-01EB-409B-80A9-C92229DCE112}" srcOrd="4" destOrd="0" presId="urn:microsoft.com/office/officeart/2005/8/layout/hProcess4"/>
    <dgm:cxn modelId="{E76E80D4-F88F-4944-885B-C5573DF8766B}" type="presParOf" srcId="{4DB2DEE9-E8C6-44EF-BA03-C037A5798F2D}" destId="{68B194B2-80DB-40FD-8845-35D7BD13B429}" srcOrd="1" destOrd="0" presId="urn:microsoft.com/office/officeart/2005/8/layout/hProcess4"/>
    <dgm:cxn modelId="{4ECBD8BB-CA57-DF43-A02E-3ECB38AB8CF1}" type="presParOf" srcId="{4DB2DEE9-E8C6-44EF-BA03-C037A5798F2D}" destId="{0246731E-365A-4F0F-9D59-4750416E1AA5}" srcOrd="2" destOrd="0" presId="urn:microsoft.com/office/officeart/2005/8/layout/hProcess4"/>
    <dgm:cxn modelId="{1FE07CDB-0B89-AF4D-88CF-D5999BA91CEA}" type="presParOf" srcId="{0246731E-365A-4F0F-9D59-4750416E1AA5}" destId="{F7164268-A15A-4CE7-9449-D10748EFAF15}" srcOrd="0" destOrd="0" presId="urn:microsoft.com/office/officeart/2005/8/layout/hProcess4"/>
    <dgm:cxn modelId="{CAFA68D3-4777-C946-963A-705D62BA451A}" type="presParOf" srcId="{0246731E-365A-4F0F-9D59-4750416E1AA5}" destId="{64DD3DB4-F0D5-488B-9776-EC946B2F20CA}" srcOrd="1" destOrd="0" presId="urn:microsoft.com/office/officeart/2005/8/layout/hProcess4"/>
    <dgm:cxn modelId="{407CD0C7-CCE8-8740-A294-8BC4CA766F1C}" type="presParOf" srcId="{0246731E-365A-4F0F-9D59-4750416E1AA5}" destId="{02FC509D-E105-4FBC-A46F-094D3D1C016D}" srcOrd="2" destOrd="0" presId="urn:microsoft.com/office/officeart/2005/8/layout/hProcess4"/>
    <dgm:cxn modelId="{E834F0D7-D413-2D46-BBC8-D53DDE87D4AD}" type="presParOf" srcId="{0246731E-365A-4F0F-9D59-4750416E1AA5}" destId="{D9F71B42-88F3-4887-93A0-6D11C484587E}" srcOrd="3" destOrd="0" presId="urn:microsoft.com/office/officeart/2005/8/layout/hProcess4"/>
    <dgm:cxn modelId="{FEE51A4A-0C56-F742-B0B3-685AC01066D7}" type="presParOf" srcId="{0246731E-365A-4F0F-9D59-4750416E1AA5}" destId="{B80B143F-335D-4941-8BC7-36DA266B64E6}" srcOrd="4" destOrd="0" presId="urn:microsoft.com/office/officeart/2005/8/layout/hProcess4"/>
    <dgm:cxn modelId="{6C5A8CD5-BA6A-5E45-9DD3-FC397CE9E8FD}" type="presParOf" srcId="{4DB2DEE9-E8C6-44EF-BA03-C037A5798F2D}" destId="{B998EC33-DC1E-4D59-ABC1-1C85E963A632}" srcOrd="3" destOrd="0" presId="urn:microsoft.com/office/officeart/2005/8/layout/hProcess4"/>
    <dgm:cxn modelId="{621F4FF5-3E6F-A049-920E-592D8FC862EF}" type="presParOf" srcId="{4DB2DEE9-E8C6-44EF-BA03-C037A5798F2D}" destId="{6105A118-2315-4A2C-B2F4-BE8C7CD8F7E8}" srcOrd="4" destOrd="0" presId="urn:microsoft.com/office/officeart/2005/8/layout/hProcess4"/>
    <dgm:cxn modelId="{66BFD010-45BF-A84F-BE07-AD880F9BE052}" type="presParOf" srcId="{6105A118-2315-4A2C-B2F4-BE8C7CD8F7E8}" destId="{E526292F-D03C-44CB-A61D-36565E3DD6DA}" srcOrd="0" destOrd="0" presId="urn:microsoft.com/office/officeart/2005/8/layout/hProcess4"/>
    <dgm:cxn modelId="{A92367C6-F624-0E49-B82C-AD5A8CD54CF1}" type="presParOf" srcId="{6105A118-2315-4A2C-B2F4-BE8C7CD8F7E8}" destId="{B6D3F15C-606E-40F4-8358-E9F6C9615D0B}" srcOrd="1" destOrd="0" presId="urn:microsoft.com/office/officeart/2005/8/layout/hProcess4"/>
    <dgm:cxn modelId="{1EFB1995-3A20-4549-9422-4F70B5B6A154}" type="presParOf" srcId="{6105A118-2315-4A2C-B2F4-BE8C7CD8F7E8}" destId="{44BC4568-074B-4481-9E64-AECDABCCE2EC}" srcOrd="2" destOrd="0" presId="urn:microsoft.com/office/officeart/2005/8/layout/hProcess4"/>
    <dgm:cxn modelId="{E4479641-52E8-9549-ADC8-F89266AE291A}" type="presParOf" srcId="{6105A118-2315-4A2C-B2F4-BE8C7CD8F7E8}" destId="{893B137A-2859-44F1-B62B-55A91F3735CE}" srcOrd="3" destOrd="0" presId="urn:microsoft.com/office/officeart/2005/8/layout/hProcess4"/>
    <dgm:cxn modelId="{464955E6-3856-0642-999C-D03441895AA1}" type="presParOf" srcId="{6105A118-2315-4A2C-B2F4-BE8C7CD8F7E8}" destId="{C4D1DDC3-3C5D-40D3-8B62-1BA39229FB6D}" srcOrd="4" destOrd="0" presId="urn:microsoft.com/office/officeart/2005/8/layout/hProcess4"/>
    <dgm:cxn modelId="{3CFE4748-8336-DC4C-BBAE-EB8A7AE741DD}" type="presParOf" srcId="{4DB2DEE9-E8C6-44EF-BA03-C037A5798F2D}" destId="{CCD02F49-D387-486D-979B-71534B81D9EA}" srcOrd="5" destOrd="0" presId="urn:microsoft.com/office/officeart/2005/8/layout/hProcess4"/>
    <dgm:cxn modelId="{C2527944-87CB-BC4D-9373-5A78D78F637D}" type="presParOf" srcId="{4DB2DEE9-E8C6-44EF-BA03-C037A5798F2D}" destId="{BB0C4542-A05A-40D7-BCC4-42CD8EE1293E}" srcOrd="6" destOrd="0" presId="urn:microsoft.com/office/officeart/2005/8/layout/hProcess4"/>
    <dgm:cxn modelId="{81E42F87-B4ED-A744-8B13-CAA9D0897CCC}" type="presParOf" srcId="{BB0C4542-A05A-40D7-BCC4-42CD8EE1293E}" destId="{2D12DE13-8E4E-4141-8A2E-3D48C2AFF0CA}" srcOrd="0" destOrd="0" presId="urn:microsoft.com/office/officeart/2005/8/layout/hProcess4"/>
    <dgm:cxn modelId="{BD26C39B-4203-2941-AB58-C4FAD0E6A595}" type="presParOf" srcId="{BB0C4542-A05A-40D7-BCC4-42CD8EE1293E}" destId="{D1717422-5F89-4F1E-8E5F-5D14A9BF678D}" srcOrd="1" destOrd="0" presId="urn:microsoft.com/office/officeart/2005/8/layout/hProcess4"/>
    <dgm:cxn modelId="{E809AC42-33B1-834F-B518-2D24F53B6C7D}" type="presParOf" srcId="{BB0C4542-A05A-40D7-BCC4-42CD8EE1293E}" destId="{73FB42DD-FD5A-4528-BEA9-C62B14062CFC}" srcOrd="2" destOrd="0" presId="urn:microsoft.com/office/officeart/2005/8/layout/hProcess4"/>
    <dgm:cxn modelId="{D366BF6A-FEF5-3B41-B831-4A26E4CA497D}" type="presParOf" srcId="{BB0C4542-A05A-40D7-BCC4-42CD8EE1293E}" destId="{23EB1639-496D-4483-B303-B019F4C3CEB4}" srcOrd="3" destOrd="0" presId="urn:microsoft.com/office/officeart/2005/8/layout/hProcess4"/>
    <dgm:cxn modelId="{5DC3D2B4-361A-794F-B6F2-94D41FF2B721}" type="presParOf" srcId="{BB0C4542-A05A-40D7-BCC4-42CD8EE1293E}" destId="{357C76CD-E4EF-495B-882F-271F8E571B9F}" srcOrd="4" destOrd="0" presId="urn:microsoft.com/office/officeart/2005/8/layout/h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57516DE-7BE2-454D-9B8B-24910E7993E5}" type="doc">
      <dgm:prSet loTypeId="urn:microsoft.com/office/officeart/2005/8/layout/vList2" loCatId="list" qsTypeId="urn:microsoft.com/office/officeart/2005/8/quickstyle/simple1" qsCatId="simple" csTypeId="urn:microsoft.com/office/officeart/2005/8/colors/accent0_2" csCatId="mainScheme" phldr="1"/>
      <dgm:spPr/>
      <dgm:t>
        <a:bodyPr/>
        <a:lstStyle/>
        <a:p>
          <a:endParaRPr lang="en-US"/>
        </a:p>
      </dgm:t>
    </dgm:pt>
    <dgm:pt modelId="{62D453EA-D322-4AF1-9D1E-AED9F5B43F26}">
      <dgm:prSet phldrT="[Text]"/>
      <dgm:spPr/>
      <dgm:t>
        <a:bodyPr/>
        <a:lstStyle/>
        <a:p>
          <a:r>
            <a:rPr lang="en-US" b="1" dirty="0" smtClean="0"/>
            <a:t>Measure – a measured value with </a:t>
          </a:r>
          <a:r>
            <a:rPr lang="en-US" b="1" dirty="0" smtClean="0"/>
            <a:t>associated unit</a:t>
          </a:r>
          <a:endParaRPr lang="en-US" b="1" dirty="0"/>
        </a:p>
      </dgm:t>
    </dgm:pt>
    <dgm:pt modelId="{D2C10B71-30A6-406F-8E28-4447BB080E99}" type="parTrans" cxnId="{E3B54DEE-FC5E-4A73-B616-4F292037101E}">
      <dgm:prSet/>
      <dgm:spPr/>
      <dgm:t>
        <a:bodyPr/>
        <a:lstStyle/>
        <a:p>
          <a:endParaRPr lang="en-US"/>
        </a:p>
      </dgm:t>
    </dgm:pt>
    <dgm:pt modelId="{AAD7D9DD-59FC-4CF2-BA3B-BD40C2C77E3E}" type="sibTrans" cxnId="{E3B54DEE-FC5E-4A73-B616-4F292037101E}">
      <dgm:prSet/>
      <dgm:spPr/>
      <dgm:t>
        <a:bodyPr/>
        <a:lstStyle/>
        <a:p>
          <a:endParaRPr lang="en-US"/>
        </a:p>
      </dgm:t>
    </dgm:pt>
    <dgm:pt modelId="{27690D7A-F205-4D56-981E-770E09B8C07C}">
      <dgm:prSet phldrT="[Text]"/>
      <dgm:spPr/>
      <dgm:t>
        <a:bodyPr/>
        <a:lstStyle/>
        <a:p>
          <a:r>
            <a:rPr lang="en-US" dirty="0" smtClean="0"/>
            <a:t>Vertical visibility</a:t>
          </a:r>
          <a:endParaRPr lang="en-US" dirty="0"/>
        </a:p>
      </dgm:t>
    </dgm:pt>
    <dgm:pt modelId="{CB72B096-5065-4096-9C21-49AAF58AAA19}" type="parTrans" cxnId="{53F817D1-5A6D-4F8E-AD2D-2528E1FED94D}">
      <dgm:prSet/>
      <dgm:spPr/>
      <dgm:t>
        <a:bodyPr/>
        <a:lstStyle/>
        <a:p>
          <a:endParaRPr lang="en-US"/>
        </a:p>
      </dgm:t>
    </dgm:pt>
    <dgm:pt modelId="{D7B8E0CF-7D49-4D23-A777-D517EB7E62D0}" type="sibTrans" cxnId="{53F817D1-5A6D-4F8E-AD2D-2528E1FED94D}">
      <dgm:prSet/>
      <dgm:spPr/>
      <dgm:t>
        <a:bodyPr/>
        <a:lstStyle/>
        <a:p>
          <a:endParaRPr lang="en-US"/>
        </a:p>
      </dgm:t>
    </dgm:pt>
    <dgm:pt modelId="{80EF15F1-0139-4A39-BEF8-49AC14E9C213}">
      <dgm:prSet phldrT="[Text]"/>
      <dgm:spPr/>
      <dgm:t>
        <a:bodyPr/>
        <a:lstStyle/>
        <a:p>
          <a:r>
            <a:rPr lang="en-US" dirty="0" smtClean="0"/>
            <a:t>Aeronautical visibility</a:t>
          </a:r>
        </a:p>
      </dgm:t>
    </dgm:pt>
    <dgm:pt modelId="{8D8E8340-922C-48CB-9885-686C5BBD761D}" type="parTrans" cxnId="{BAF73260-95A7-4D9E-8237-804F785E1EEF}">
      <dgm:prSet/>
      <dgm:spPr/>
      <dgm:t>
        <a:bodyPr/>
        <a:lstStyle/>
        <a:p>
          <a:endParaRPr lang="en-US"/>
        </a:p>
      </dgm:t>
    </dgm:pt>
    <dgm:pt modelId="{7B7EF4F6-C29D-4C44-8EA1-75896D0AC179}" type="sibTrans" cxnId="{BAF73260-95A7-4D9E-8237-804F785E1EEF}">
      <dgm:prSet/>
      <dgm:spPr/>
      <dgm:t>
        <a:bodyPr/>
        <a:lstStyle/>
        <a:p>
          <a:endParaRPr lang="en-US"/>
        </a:p>
      </dgm:t>
    </dgm:pt>
    <dgm:pt modelId="{A3B8B6E9-C6DD-44E9-AE5B-42F510AB45FE}">
      <dgm:prSet phldrT="[Text]"/>
      <dgm:spPr/>
      <dgm:t>
        <a:bodyPr/>
        <a:lstStyle/>
        <a:p>
          <a:r>
            <a:rPr lang="en-US" b="1" smtClean="0"/>
            <a:t>CodeList – an enumerated string value</a:t>
          </a:r>
          <a:endParaRPr lang="en-US" b="1" dirty="0"/>
        </a:p>
      </dgm:t>
    </dgm:pt>
    <dgm:pt modelId="{CFF6B7D9-F4BF-4D6C-B7BC-729587B0A2E1}" type="parTrans" cxnId="{DF4B3F0F-050D-499E-889A-666DFE164782}">
      <dgm:prSet/>
      <dgm:spPr/>
      <dgm:t>
        <a:bodyPr/>
        <a:lstStyle/>
        <a:p>
          <a:endParaRPr lang="en-US"/>
        </a:p>
      </dgm:t>
    </dgm:pt>
    <dgm:pt modelId="{1BC559B3-6D95-4173-ADBF-7C4A18141BF8}" type="sibTrans" cxnId="{DF4B3F0F-050D-499E-889A-666DFE164782}">
      <dgm:prSet/>
      <dgm:spPr/>
      <dgm:t>
        <a:bodyPr/>
        <a:lstStyle/>
        <a:p>
          <a:endParaRPr lang="en-US"/>
        </a:p>
      </dgm:t>
    </dgm:pt>
    <dgm:pt modelId="{904C2F23-9CCE-4A6C-949A-0EFB62917535}">
      <dgm:prSet phldrT="[Text]"/>
      <dgm:spPr/>
      <dgm:t>
        <a:bodyPr/>
        <a:lstStyle/>
        <a:p>
          <a:r>
            <a:rPr lang="en-US" dirty="0" smtClean="0"/>
            <a:t>Present weather conditions (fog, funnel cloud, etc.)</a:t>
          </a:r>
          <a:endParaRPr lang="en-US" dirty="0"/>
        </a:p>
      </dgm:t>
    </dgm:pt>
    <dgm:pt modelId="{11BA698D-6384-4DC4-884F-FD5C4A59DE12}" type="parTrans" cxnId="{3CBAA125-F0CC-4FE8-A463-6EFAE1625681}">
      <dgm:prSet/>
      <dgm:spPr/>
      <dgm:t>
        <a:bodyPr/>
        <a:lstStyle/>
        <a:p>
          <a:endParaRPr lang="en-US"/>
        </a:p>
      </dgm:t>
    </dgm:pt>
    <dgm:pt modelId="{8E3769F4-DAA4-422A-BB73-061E07B3228B}" type="sibTrans" cxnId="{3CBAA125-F0CC-4FE8-A463-6EFAE1625681}">
      <dgm:prSet/>
      <dgm:spPr/>
      <dgm:t>
        <a:bodyPr/>
        <a:lstStyle/>
        <a:p>
          <a:endParaRPr lang="en-US"/>
        </a:p>
      </dgm:t>
    </dgm:pt>
    <dgm:pt modelId="{5836A45E-C01A-4D27-9DCF-0A74E4758406}">
      <dgm:prSet phldrT="[Text]"/>
      <dgm:spPr/>
      <dgm:t>
        <a:bodyPr/>
        <a:lstStyle/>
        <a:p>
          <a:r>
            <a:rPr lang="en-US" dirty="0" smtClean="0"/>
            <a:t>Cloud amount reported at aerodrome</a:t>
          </a:r>
          <a:endParaRPr lang="en-US" dirty="0"/>
        </a:p>
      </dgm:t>
    </dgm:pt>
    <dgm:pt modelId="{DFB10C4B-2479-4D78-8264-A4D6BC13A6E4}" type="parTrans" cxnId="{823E8475-D4D4-4EB0-8993-F476FBD229FB}">
      <dgm:prSet/>
      <dgm:spPr/>
      <dgm:t>
        <a:bodyPr/>
        <a:lstStyle/>
        <a:p>
          <a:endParaRPr lang="en-US"/>
        </a:p>
      </dgm:t>
    </dgm:pt>
    <dgm:pt modelId="{7CC37CDB-DA5F-4152-821C-3B33F10A6CFC}" type="sibTrans" cxnId="{823E8475-D4D4-4EB0-8993-F476FBD229FB}">
      <dgm:prSet/>
      <dgm:spPr/>
      <dgm:t>
        <a:bodyPr/>
        <a:lstStyle/>
        <a:p>
          <a:endParaRPr lang="en-US"/>
        </a:p>
      </dgm:t>
    </dgm:pt>
    <dgm:pt modelId="{E50DC48E-FAFD-4F53-865E-557BBFECC708}">
      <dgm:prSet phldrT="[Text]"/>
      <dgm:spPr/>
      <dgm:t>
        <a:bodyPr/>
        <a:lstStyle/>
        <a:p>
          <a:r>
            <a:rPr lang="en-US" dirty="0" smtClean="0"/>
            <a:t>Runway visual range</a:t>
          </a:r>
        </a:p>
      </dgm:t>
    </dgm:pt>
    <dgm:pt modelId="{59BD609B-AE75-485B-8908-DE4654205556}" type="parTrans" cxnId="{E06F7273-493A-49F0-85AC-33321D23ED2B}">
      <dgm:prSet/>
      <dgm:spPr/>
      <dgm:t>
        <a:bodyPr/>
        <a:lstStyle/>
        <a:p>
          <a:endParaRPr lang="en-US"/>
        </a:p>
      </dgm:t>
    </dgm:pt>
    <dgm:pt modelId="{9A29EC1A-9537-42D4-B541-A765188DAF9A}" type="sibTrans" cxnId="{E06F7273-493A-49F0-85AC-33321D23ED2B}">
      <dgm:prSet/>
      <dgm:spPr/>
      <dgm:t>
        <a:bodyPr/>
        <a:lstStyle/>
        <a:p>
          <a:endParaRPr lang="en-US"/>
        </a:p>
      </dgm:t>
    </dgm:pt>
    <dgm:pt modelId="{496777D8-6DA9-457D-BC22-4D0C8411ECBA}">
      <dgm:prSet phldrT="[Text]"/>
      <dgm:spPr/>
      <dgm:t>
        <a:bodyPr/>
        <a:lstStyle/>
        <a:p>
          <a:r>
            <a:rPr lang="en-US" dirty="0" smtClean="0"/>
            <a:t>Category of braking action associated with runway surface</a:t>
          </a:r>
          <a:endParaRPr lang="en-US" dirty="0"/>
        </a:p>
      </dgm:t>
    </dgm:pt>
    <dgm:pt modelId="{68E4781F-5299-4B6A-8293-FE621F5C002F}" type="parTrans" cxnId="{3026A66F-00E6-40E8-B717-4A1E89566FC9}">
      <dgm:prSet/>
      <dgm:spPr/>
      <dgm:t>
        <a:bodyPr/>
        <a:lstStyle/>
        <a:p>
          <a:endParaRPr lang="en-US"/>
        </a:p>
      </dgm:t>
    </dgm:pt>
    <dgm:pt modelId="{5CF7AA8C-1B35-47D2-908C-BD86C8E64588}" type="sibTrans" cxnId="{3026A66F-00E6-40E8-B717-4A1E89566FC9}">
      <dgm:prSet/>
      <dgm:spPr/>
      <dgm:t>
        <a:bodyPr/>
        <a:lstStyle/>
        <a:p>
          <a:endParaRPr lang="en-US"/>
        </a:p>
      </dgm:t>
    </dgm:pt>
    <dgm:pt modelId="{926FDF91-0ABD-477F-A1A2-560A384D663D}">
      <dgm:prSet phldrT="[Text]"/>
      <dgm:spPr/>
      <dgm:t>
        <a:bodyPr/>
        <a:lstStyle/>
        <a:p>
          <a:r>
            <a:rPr lang="en-US" dirty="0" smtClean="0"/>
            <a:t>…</a:t>
          </a:r>
          <a:endParaRPr lang="en-US" dirty="0"/>
        </a:p>
      </dgm:t>
    </dgm:pt>
    <dgm:pt modelId="{93921229-6F2F-4F32-BDC6-633F881A0A70}" type="parTrans" cxnId="{629AD561-292D-4C75-A5EA-6F8CBADA0865}">
      <dgm:prSet/>
      <dgm:spPr/>
      <dgm:t>
        <a:bodyPr/>
        <a:lstStyle/>
        <a:p>
          <a:endParaRPr lang="en-US"/>
        </a:p>
      </dgm:t>
    </dgm:pt>
    <dgm:pt modelId="{6AB86975-6014-4B3E-B3CD-23DD87F2EF1F}" type="sibTrans" cxnId="{629AD561-292D-4C75-A5EA-6F8CBADA0865}">
      <dgm:prSet/>
      <dgm:spPr/>
      <dgm:t>
        <a:bodyPr/>
        <a:lstStyle/>
        <a:p>
          <a:endParaRPr lang="en-US"/>
        </a:p>
      </dgm:t>
    </dgm:pt>
    <dgm:pt modelId="{2D818D93-959C-40F6-8F6B-3B04A4922817}">
      <dgm:prSet phldrT="[Text]"/>
      <dgm:spPr/>
      <dgm:t>
        <a:bodyPr/>
        <a:lstStyle/>
        <a:p>
          <a:r>
            <a:rPr lang="en-US" dirty="0" smtClean="0"/>
            <a:t>Air temperature</a:t>
          </a:r>
        </a:p>
      </dgm:t>
    </dgm:pt>
    <dgm:pt modelId="{8CD0B92E-F9AA-41D9-BE72-A56F69272E79}" type="parTrans" cxnId="{0A2AE1C4-6161-43D9-8753-741449510581}">
      <dgm:prSet/>
      <dgm:spPr/>
      <dgm:t>
        <a:bodyPr/>
        <a:lstStyle/>
        <a:p>
          <a:endParaRPr lang="en-US"/>
        </a:p>
      </dgm:t>
    </dgm:pt>
    <dgm:pt modelId="{255B8EEC-7715-415C-A0E6-2EB6DE54A24B}" type="sibTrans" cxnId="{0A2AE1C4-6161-43D9-8753-741449510581}">
      <dgm:prSet/>
      <dgm:spPr/>
      <dgm:t>
        <a:bodyPr/>
        <a:lstStyle/>
        <a:p>
          <a:endParaRPr lang="en-US"/>
        </a:p>
      </dgm:t>
    </dgm:pt>
    <dgm:pt modelId="{B0E71C56-4BD0-485D-901D-4C48933040C4}">
      <dgm:prSet phldrT="[Text]"/>
      <dgm:spPr/>
      <dgm:t>
        <a:bodyPr/>
        <a:lstStyle/>
        <a:p>
          <a:r>
            <a:rPr lang="en-US" dirty="0" smtClean="0"/>
            <a:t>…</a:t>
          </a:r>
        </a:p>
      </dgm:t>
    </dgm:pt>
    <dgm:pt modelId="{D82809D0-E444-407C-AD82-149C91911C5E}" type="parTrans" cxnId="{DBBE52C1-2A11-4217-9E72-AB0611E4CEE0}">
      <dgm:prSet/>
      <dgm:spPr/>
      <dgm:t>
        <a:bodyPr/>
        <a:lstStyle/>
        <a:p>
          <a:endParaRPr lang="en-US"/>
        </a:p>
      </dgm:t>
    </dgm:pt>
    <dgm:pt modelId="{A236068E-D418-4E8C-AEB0-6A30360F4B7D}" type="sibTrans" cxnId="{DBBE52C1-2A11-4217-9E72-AB0611E4CEE0}">
      <dgm:prSet/>
      <dgm:spPr/>
      <dgm:t>
        <a:bodyPr/>
        <a:lstStyle/>
        <a:p>
          <a:endParaRPr lang="en-US"/>
        </a:p>
      </dgm:t>
    </dgm:pt>
    <dgm:pt modelId="{8D98A6F9-1E74-4E42-A6A1-06BCA905A28D}">
      <dgm:prSet phldrT="[Text]"/>
      <dgm:spPr/>
      <dgm:t>
        <a:bodyPr/>
        <a:lstStyle/>
        <a:p>
          <a:endParaRPr lang="en-US" dirty="0"/>
        </a:p>
      </dgm:t>
    </dgm:pt>
    <dgm:pt modelId="{9292E57F-BB74-436D-93F9-B3EABF1DB8E1}" type="parTrans" cxnId="{BB7B3ED4-0CB9-40B0-8268-574FC67D6753}">
      <dgm:prSet/>
      <dgm:spPr/>
      <dgm:t>
        <a:bodyPr/>
        <a:lstStyle/>
        <a:p>
          <a:endParaRPr lang="en-US"/>
        </a:p>
      </dgm:t>
    </dgm:pt>
    <dgm:pt modelId="{59E3F5FA-0030-42E0-93D4-8550E0B11C8D}" type="sibTrans" cxnId="{BB7B3ED4-0CB9-40B0-8268-574FC67D6753}">
      <dgm:prSet/>
      <dgm:spPr/>
      <dgm:t>
        <a:bodyPr/>
        <a:lstStyle/>
        <a:p>
          <a:endParaRPr lang="en-US"/>
        </a:p>
      </dgm:t>
    </dgm:pt>
    <dgm:pt modelId="{284BBCFC-C092-4456-A9BD-7DCD8E14DABB}">
      <dgm:prSet phldrT="[Text]"/>
      <dgm:spPr/>
      <dgm:t>
        <a:bodyPr/>
        <a:lstStyle/>
        <a:p>
          <a:endParaRPr lang="en-US" dirty="0"/>
        </a:p>
      </dgm:t>
    </dgm:pt>
    <dgm:pt modelId="{C0DEE880-5CC2-44B2-BB39-2766F29838DF}" type="parTrans" cxnId="{51D00938-242F-4A2B-A2D4-A5675D165D72}">
      <dgm:prSet/>
      <dgm:spPr/>
      <dgm:t>
        <a:bodyPr/>
        <a:lstStyle/>
        <a:p>
          <a:endParaRPr lang="en-US"/>
        </a:p>
      </dgm:t>
    </dgm:pt>
    <dgm:pt modelId="{DF0D6BB4-4C07-4D53-951B-44141EBB45ED}" type="sibTrans" cxnId="{51D00938-242F-4A2B-A2D4-A5675D165D72}">
      <dgm:prSet/>
      <dgm:spPr/>
      <dgm:t>
        <a:bodyPr/>
        <a:lstStyle/>
        <a:p>
          <a:endParaRPr lang="en-US"/>
        </a:p>
      </dgm:t>
    </dgm:pt>
    <dgm:pt modelId="{AF697360-944D-4EF3-9719-0B76E8BBE10A}">
      <dgm:prSet phldrT="[Text]"/>
      <dgm:spPr/>
      <dgm:t>
        <a:bodyPr/>
        <a:lstStyle/>
        <a:p>
          <a:endParaRPr lang="en-US" dirty="0" smtClean="0"/>
        </a:p>
      </dgm:t>
    </dgm:pt>
    <dgm:pt modelId="{A730DFB8-DB61-4FA2-8112-8A7FC299B6E9}" type="parTrans" cxnId="{8C65A66B-B01E-4461-842B-802419D45F2D}">
      <dgm:prSet/>
      <dgm:spPr/>
      <dgm:t>
        <a:bodyPr/>
        <a:lstStyle/>
        <a:p>
          <a:endParaRPr lang="en-US"/>
        </a:p>
      </dgm:t>
    </dgm:pt>
    <dgm:pt modelId="{CB0C2E0A-5BF6-4C7E-9CA5-D3F1799BA756}" type="sibTrans" cxnId="{8C65A66B-B01E-4461-842B-802419D45F2D}">
      <dgm:prSet/>
      <dgm:spPr/>
      <dgm:t>
        <a:bodyPr/>
        <a:lstStyle/>
        <a:p>
          <a:endParaRPr lang="en-US"/>
        </a:p>
      </dgm:t>
    </dgm:pt>
    <dgm:pt modelId="{31C38147-03FE-4255-B8AD-D09A5E9384AC}">
      <dgm:prSet phldrT="[Text]"/>
      <dgm:spPr/>
      <dgm:t>
        <a:bodyPr/>
        <a:lstStyle/>
        <a:p>
          <a:endParaRPr lang="en-US" dirty="0"/>
        </a:p>
      </dgm:t>
    </dgm:pt>
    <dgm:pt modelId="{B665A046-30F7-499B-ABF0-281D40DA562D}" type="parTrans" cxnId="{24D486B0-218F-48F1-AE9C-06363255E462}">
      <dgm:prSet/>
      <dgm:spPr/>
      <dgm:t>
        <a:bodyPr/>
        <a:lstStyle/>
        <a:p>
          <a:endParaRPr lang="en-US"/>
        </a:p>
      </dgm:t>
    </dgm:pt>
    <dgm:pt modelId="{95833C6C-5C5E-4159-9494-57AA52138423}" type="sibTrans" cxnId="{24D486B0-218F-48F1-AE9C-06363255E462}">
      <dgm:prSet/>
      <dgm:spPr/>
      <dgm:t>
        <a:bodyPr/>
        <a:lstStyle/>
        <a:p>
          <a:endParaRPr lang="en-US"/>
        </a:p>
      </dgm:t>
    </dgm:pt>
    <dgm:pt modelId="{8282C675-E062-4975-A97D-178ED6046079}" type="pres">
      <dgm:prSet presAssocID="{D57516DE-7BE2-454D-9B8B-24910E7993E5}" presName="linear" presStyleCnt="0">
        <dgm:presLayoutVars>
          <dgm:animLvl val="lvl"/>
          <dgm:resizeHandles val="exact"/>
        </dgm:presLayoutVars>
      </dgm:prSet>
      <dgm:spPr/>
      <dgm:t>
        <a:bodyPr/>
        <a:lstStyle/>
        <a:p>
          <a:endParaRPr lang="en-US"/>
        </a:p>
      </dgm:t>
    </dgm:pt>
    <dgm:pt modelId="{CF6D5274-B62C-40BC-AF2A-2727393CBB48}" type="pres">
      <dgm:prSet presAssocID="{62D453EA-D322-4AF1-9D1E-AED9F5B43F26}" presName="parentText" presStyleLbl="node1" presStyleIdx="0" presStyleCnt="2">
        <dgm:presLayoutVars>
          <dgm:chMax val="0"/>
          <dgm:bulletEnabled val="1"/>
        </dgm:presLayoutVars>
      </dgm:prSet>
      <dgm:spPr/>
      <dgm:t>
        <a:bodyPr/>
        <a:lstStyle/>
        <a:p>
          <a:endParaRPr lang="en-US"/>
        </a:p>
      </dgm:t>
    </dgm:pt>
    <dgm:pt modelId="{C4314617-ACB4-40B0-88F5-214A38EFB9DB}" type="pres">
      <dgm:prSet presAssocID="{62D453EA-D322-4AF1-9D1E-AED9F5B43F26}" presName="childText" presStyleLbl="revTx" presStyleIdx="0" presStyleCnt="2">
        <dgm:presLayoutVars>
          <dgm:bulletEnabled val="1"/>
        </dgm:presLayoutVars>
      </dgm:prSet>
      <dgm:spPr/>
      <dgm:t>
        <a:bodyPr/>
        <a:lstStyle/>
        <a:p>
          <a:endParaRPr lang="en-US"/>
        </a:p>
      </dgm:t>
    </dgm:pt>
    <dgm:pt modelId="{6B53183D-CE3E-4FD7-9DD1-7E88A4891456}" type="pres">
      <dgm:prSet presAssocID="{A3B8B6E9-C6DD-44E9-AE5B-42F510AB45FE}" presName="parentText" presStyleLbl="node1" presStyleIdx="1" presStyleCnt="2">
        <dgm:presLayoutVars>
          <dgm:chMax val="0"/>
          <dgm:bulletEnabled val="1"/>
        </dgm:presLayoutVars>
      </dgm:prSet>
      <dgm:spPr/>
      <dgm:t>
        <a:bodyPr/>
        <a:lstStyle/>
        <a:p>
          <a:endParaRPr lang="en-US"/>
        </a:p>
      </dgm:t>
    </dgm:pt>
    <dgm:pt modelId="{B28E08C2-D986-43F2-BBD5-C3EC728BCA5E}" type="pres">
      <dgm:prSet presAssocID="{A3B8B6E9-C6DD-44E9-AE5B-42F510AB45FE}" presName="childText" presStyleLbl="revTx" presStyleIdx="1" presStyleCnt="2">
        <dgm:presLayoutVars>
          <dgm:bulletEnabled val="1"/>
        </dgm:presLayoutVars>
      </dgm:prSet>
      <dgm:spPr/>
      <dgm:t>
        <a:bodyPr/>
        <a:lstStyle/>
        <a:p>
          <a:endParaRPr lang="en-US"/>
        </a:p>
      </dgm:t>
    </dgm:pt>
  </dgm:ptLst>
  <dgm:cxnLst>
    <dgm:cxn modelId="{E06F7273-493A-49F0-85AC-33321D23ED2B}" srcId="{62D453EA-D322-4AF1-9D1E-AED9F5B43F26}" destId="{E50DC48E-FAFD-4F53-865E-557BBFECC708}" srcOrd="3" destOrd="0" parTransId="{59BD609B-AE75-485B-8908-DE4654205556}" sibTransId="{9A29EC1A-9537-42D4-B541-A765188DAF9A}"/>
    <dgm:cxn modelId="{66B48514-D7DC-4CB4-9452-A360E395694F}" type="presOf" srcId="{27690D7A-F205-4D56-981E-770E09B8C07C}" destId="{C4314617-ACB4-40B0-88F5-214A38EFB9DB}" srcOrd="0" destOrd="1" presId="urn:microsoft.com/office/officeart/2005/8/layout/vList2"/>
    <dgm:cxn modelId="{D405277A-B309-4B92-B059-36385BD0C277}" type="presOf" srcId="{8D98A6F9-1E74-4E42-A6A1-06BCA905A28D}" destId="{B28E08C2-D986-43F2-BBD5-C3EC728BCA5E}" srcOrd="0" destOrd="0" presId="urn:microsoft.com/office/officeart/2005/8/layout/vList2"/>
    <dgm:cxn modelId="{5BC5809B-0AB7-4F7A-A45F-BE611DA8AA84}" type="presOf" srcId="{926FDF91-0ABD-477F-A1A2-560A384D663D}" destId="{B28E08C2-D986-43F2-BBD5-C3EC728BCA5E}" srcOrd="0" destOrd="4" presId="urn:microsoft.com/office/officeart/2005/8/layout/vList2"/>
    <dgm:cxn modelId="{8C65A66B-B01E-4461-842B-802419D45F2D}" srcId="{62D453EA-D322-4AF1-9D1E-AED9F5B43F26}" destId="{AF697360-944D-4EF3-9719-0B76E8BBE10A}" srcOrd="6" destOrd="0" parTransId="{A730DFB8-DB61-4FA2-8112-8A7FC299B6E9}" sibTransId="{CB0C2E0A-5BF6-4C7E-9CA5-D3F1799BA756}"/>
    <dgm:cxn modelId="{0A2AE1C4-6161-43D9-8753-741449510581}" srcId="{62D453EA-D322-4AF1-9D1E-AED9F5B43F26}" destId="{2D818D93-959C-40F6-8F6B-3B04A4922817}" srcOrd="4" destOrd="0" parTransId="{8CD0B92E-F9AA-41D9-BE72-A56F69272E79}" sibTransId="{255B8EEC-7715-415C-A0E6-2EB6DE54A24B}"/>
    <dgm:cxn modelId="{823E8475-D4D4-4EB0-8993-F476FBD229FB}" srcId="{A3B8B6E9-C6DD-44E9-AE5B-42F510AB45FE}" destId="{5836A45E-C01A-4D27-9DCF-0A74E4758406}" srcOrd="2" destOrd="0" parTransId="{DFB10C4B-2479-4D78-8264-A4D6BC13A6E4}" sibTransId="{7CC37CDB-DA5F-4152-821C-3B33F10A6CFC}"/>
    <dgm:cxn modelId="{51D00938-242F-4A2B-A2D4-A5675D165D72}" srcId="{62D453EA-D322-4AF1-9D1E-AED9F5B43F26}" destId="{284BBCFC-C092-4456-A9BD-7DCD8E14DABB}" srcOrd="0" destOrd="0" parTransId="{C0DEE880-5CC2-44B2-BB39-2766F29838DF}" sibTransId="{DF0D6BB4-4C07-4D53-951B-44141EBB45ED}"/>
    <dgm:cxn modelId="{BAF73260-95A7-4D9E-8237-804F785E1EEF}" srcId="{62D453EA-D322-4AF1-9D1E-AED9F5B43F26}" destId="{80EF15F1-0139-4A39-BEF8-49AC14E9C213}" srcOrd="2" destOrd="0" parTransId="{8D8E8340-922C-48CB-9885-686C5BBD761D}" sibTransId="{7B7EF4F6-C29D-4C44-8EA1-75896D0AC179}"/>
    <dgm:cxn modelId="{7E5CB69F-0E93-476C-BDBC-052634E25A5B}" type="presOf" srcId="{D57516DE-7BE2-454D-9B8B-24910E7993E5}" destId="{8282C675-E062-4975-A97D-178ED6046079}" srcOrd="0" destOrd="0" presId="urn:microsoft.com/office/officeart/2005/8/layout/vList2"/>
    <dgm:cxn modelId="{1D437556-4B70-4E33-BE5A-16DBD1AA6E5F}" type="presOf" srcId="{5836A45E-C01A-4D27-9DCF-0A74E4758406}" destId="{B28E08C2-D986-43F2-BBD5-C3EC728BCA5E}" srcOrd="0" destOrd="2" presId="urn:microsoft.com/office/officeart/2005/8/layout/vList2"/>
    <dgm:cxn modelId="{53F817D1-5A6D-4F8E-AD2D-2528E1FED94D}" srcId="{62D453EA-D322-4AF1-9D1E-AED9F5B43F26}" destId="{27690D7A-F205-4D56-981E-770E09B8C07C}" srcOrd="1" destOrd="0" parTransId="{CB72B096-5065-4096-9C21-49AAF58AAA19}" sibTransId="{D7B8E0CF-7D49-4D23-A777-D517EB7E62D0}"/>
    <dgm:cxn modelId="{0ECC4791-07D7-41BA-816C-A6EEEA719E90}" type="presOf" srcId="{904C2F23-9CCE-4A6C-949A-0EFB62917535}" destId="{B28E08C2-D986-43F2-BBD5-C3EC728BCA5E}" srcOrd="0" destOrd="1" presId="urn:microsoft.com/office/officeart/2005/8/layout/vList2"/>
    <dgm:cxn modelId="{629AD561-292D-4C75-A5EA-6F8CBADA0865}" srcId="{A3B8B6E9-C6DD-44E9-AE5B-42F510AB45FE}" destId="{926FDF91-0ABD-477F-A1A2-560A384D663D}" srcOrd="4" destOrd="0" parTransId="{93921229-6F2F-4F32-BDC6-633F881A0A70}" sibTransId="{6AB86975-6014-4B3E-B3CD-23DD87F2EF1F}"/>
    <dgm:cxn modelId="{3026A66F-00E6-40E8-B717-4A1E89566FC9}" srcId="{A3B8B6E9-C6DD-44E9-AE5B-42F510AB45FE}" destId="{496777D8-6DA9-457D-BC22-4D0C8411ECBA}" srcOrd="3" destOrd="0" parTransId="{68E4781F-5299-4B6A-8293-FE621F5C002F}" sibTransId="{5CF7AA8C-1B35-47D2-908C-BD86C8E64588}"/>
    <dgm:cxn modelId="{725AE1FA-0CEB-4A26-94E1-0FB85578D534}" type="presOf" srcId="{B0E71C56-4BD0-485D-901D-4C48933040C4}" destId="{C4314617-ACB4-40B0-88F5-214A38EFB9DB}" srcOrd="0" destOrd="5" presId="urn:microsoft.com/office/officeart/2005/8/layout/vList2"/>
    <dgm:cxn modelId="{1D0202FA-0947-414F-ADDD-069044DC45BB}" type="presOf" srcId="{A3B8B6E9-C6DD-44E9-AE5B-42F510AB45FE}" destId="{6B53183D-CE3E-4FD7-9DD1-7E88A4891456}" srcOrd="0" destOrd="0" presId="urn:microsoft.com/office/officeart/2005/8/layout/vList2"/>
    <dgm:cxn modelId="{3CBAA125-F0CC-4FE8-A463-6EFAE1625681}" srcId="{A3B8B6E9-C6DD-44E9-AE5B-42F510AB45FE}" destId="{904C2F23-9CCE-4A6C-949A-0EFB62917535}" srcOrd="1" destOrd="0" parTransId="{11BA698D-6384-4DC4-884F-FD5C4A59DE12}" sibTransId="{8E3769F4-DAA4-422A-BB73-061E07B3228B}"/>
    <dgm:cxn modelId="{B063BB77-8C4D-4EAC-B62D-73FC323B1E22}" type="presOf" srcId="{80EF15F1-0139-4A39-BEF8-49AC14E9C213}" destId="{C4314617-ACB4-40B0-88F5-214A38EFB9DB}" srcOrd="0" destOrd="2" presId="urn:microsoft.com/office/officeart/2005/8/layout/vList2"/>
    <dgm:cxn modelId="{E3B54DEE-FC5E-4A73-B616-4F292037101E}" srcId="{D57516DE-7BE2-454D-9B8B-24910E7993E5}" destId="{62D453EA-D322-4AF1-9D1E-AED9F5B43F26}" srcOrd="0" destOrd="0" parTransId="{D2C10B71-30A6-406F-8E28-4447BB080E99}" sibTransId="{AAD7D9DD-59FC-4CF2-BA3B-BD40C2C77E3E}"/>
    <dgm:cxn modelId="{C33E1FEE-B9B9-4D61-A4F7-29D36832BB36}" type="presOf" srcId="{AF697360-944D-4EF3-9719-0B76E8BBE10A}" destId="{C4314617-ACB4-40B0-88F5-214A38EFB9DB}" srcOrd="0" destOrd="6" presId="urn:microsoft.com/office/officeart/2005/8/layout/vList2"/>
    <dgm:cxn modelId="{8D2A0E18-68FC-4CE0-BC13-D63EA0544DF9}" type="presOf" srcId="{31C38147-03FE-4255-B8AD-D09A5E9384AC}" destId="{B28E08C2-D986-43F2-BBD5-C3EC728BCA5E}" srcOrd="0" destOrd="5" presId="urn:microsoft.com/office/officeart/2005/8/layout/vList2"/>
    <dgm:cxn modelId="{DBBE52C1-2A11-4217-9E72-AB0611E4CEE0}" srcId="{62D453EA-D322-4AF1-9D1E-AED9F5B43F26}" destId="{B0E71C56-4BD0-485D-901D-4C48933040C4}" srcOrd="5" destOrd="0" parTransId="{D82809D0-E444-407C-AD82-149C91911C5E}" sibTransId="{A236068E-D418-4E8C-AEB0-6A30360F4B7D}"/>
    <dgm:cxn modelId="{514D1CFB-CC9B-43CC-B3B4-790F68689CFD}" type="presOf" srcId="{62D453EA-D322-4AF1-9D1E-AED9F5B43F26}" destId="{CF6D5274-B62C-40BC-AF2A-2727393CBB48}" srcOrd="0" destOrd="0" presId="urn:microsoft.com/office/officeart/2005/8/layout/vList2"/>
    <dgm:cxn modelId="{BB7B3ED4-0CB9-40B0-8268-574FC67D6753}" srcId="{A3B8B6E9-C6DD-44E9-AE5B-42F510AB45FE}" destId="{8D98A6F9-1E74-4E42-A6A1-06BCA905A28D}" srcOrd="0" destOrd="0" parTransId="{9292E57F-BB74-436D-93F9-B3EABF1DB8E1}" sibTransId="{59E3F5FA-0030-42E0-93D4-8550E0B11C8D}"/>
    <dgm:cxn modelId="{4A84FC2B-CF34-453A-AA60-8E6163F2B905}" type="presOf" srcId="{E50DC48E-FAFD-4F53-865E-557BBFECC708}" destId="{C4314617-ACB4-40B0-88F5-214A38EFB9DB}" srcOrd="0" destOrd="3" presId="urn:microsoft.com/office/officeart/2005/8/layout/vList2"/>
    <dgm:cxn modelId="{9017930D-BEBD-4921-AEED-79DD3E39EF69}" type="presOf" srcId="{284BBCFC-C092-4456-A9BD-7DCD8E14DABB}" destId="{C4314617-ACB4-40B0-88F5-214A38EFB9DB}" srcOrd="0" destOrd="0" presId="urn:microsoft.com/office/officeart/2005/8/layout/vList2"/>
    <dgm:cxn modelId="{178CB872-DC63-418C-A068-E2B5D6B13D3C}" type="presOf" srcId="{2D818D93-959C-40F6-8F6B-3B04A4922817}" destId="{C4314617-ACB4-40B0-88F5-214A38EFB9DB}" srcOrd="0" destOrd="4" presId="urn:microsoft.com/office/officeart/2005/8/layout/vList2"/>
    <dgm:cxn modelId="{24D486B0-218F-48F1-AE9C-06363255E462}" srcId="{A3B8B6E9-C6DD-44E9-AE5B-42F510AB45FE}" destId="{31C38147-03FE-4255-B8AD-D09A5E9384AC}" srcOrd="5" destOrd="0" parTransId="{B665A046-30F7-499B-ABF0-281D40DA562D}" sibTransId="{95833C6C-5C5E-4159-9494-57AA52138423}"/>
    <dgm:cxn modelId="{DF4B3F0F-050D-499E-889A-666DFE164782}" srcId="{D57516DE-7BE2-454D-9B8B-24910E7993E5}" destId="{A3B8B6E9-C6DD-44E9-AE5B-42F510AB45FE}" srcOrd="1" destOrd="0" parTransId="{CFF6B7D9-F4BF-4D6C-B7BC-729587B0A2E1}" sibTransId="{1BC559B3-6D95-4173-ADBF-7C4A18141BF8}"/>
    <dgm:cxn modelId="{C27A7D16-5D89-4B74-87B9-DAE4714A54E1}" type="presOf" srcId="{496777D8-6DA9-457D-BC22-4D0C8411ECBA}" destId="{B28E08C2-D986-43F2-BBD5-C3EC728BCA5E}" srcOrd="0" destOrd="3" presId="urn:microsoft.com/office/officeart/2005/8/layout/vList2"/>
    <dgm:cxn modelId="{56FB9902-8590-4908-844E-148812DD9666}" type="presParOf" srcId="{8282C675-E062-4975-A97D-178ED6046079}" destId="{CF6D5274-B62C-40BC-AF2A-2727393CBB48}" srcOrd="0" destOrd="0" presId="urn:microsoft.com/office/officeart/2005/8/layout/vList2"/>
    <dgm:cxn modelId="{CE287CB5-224D-4096-8F55-624985092306}" type="presParOf" srcId="{8282C675-E062-4975-A97D-178ED6046079}" destId="{C4314617-ACB4-40B0-88F5-214A38EFB9DB}" srcOrd="1" destOrd="0" presId="urn:microsoft.com/office/officeart/2005/8/layout/vList2"/>
    <dgm:cxn modelId="{C4B92EB2-122F-46C3-8F34-16D5CFF6290E}" type="presParOf" srcId="{8282C675-E062-4975-A97D-178ED6046079}" destId="{6B53183D-CE3E-4FD7-9DD1-7E88A4891456}" srcOrd="2" destOrd="0" presId="urn:microsoft.com/office/officeart/2005/8/layout/vList2"/>
    <dgm:cxn modelId="{C51E9D78-FB1C-42D2-B9D6-F7DDE343262E}" type="presParOf" srcId="{8282C675-E062-4975-A97D-178ED6046079}" destId="{B28E08C2-D986-43F2-BBD5-C3EC728BCA5E}"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F6E058-72DD-934A-AEC2-0EDCB6477313}">
      <dsp:nvSpPr>
        <dsp:cNvPr id="0" name=""/>
        <dsp:cNvSpPr/>
      </dsp:nvSpPr>
      <dsp:spPr>
        <a:xfrm rot="10800000">
          <a:off x="1644347" y="1473"/>
          <a:ext cx="4357878" cy="2186746"/>
        </a:xfrm>
        <a:prstGeom prst="homePlate">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64294" tIns="83820" rIns="156464" bIns="83820" numCol="1" spcCol="1270" anchor="t" anchorCtr="0">
          <a:noAutofit/>
        </a:bodyPr>
        <a:lstStyle/>
        <a:p>
          <a:pPr lvl="0" algn="l" defTabSz="977900">
            <a:lnSpc>
              <a:spcPct val="90000"/>
            </a:lnSpc>
            <a:spcBef>
              <a:spcPct val="0"/>
            </a:spcBef>
            <a:spcAft>
              <a:spcPct val="35000"/>
            </a:spcAft>
          </a:pPr>
          <a:r>
            <a:rPr lang="en-US" sz="2200" kern="1200" dirty="0" smtClean="0"/>
            <a:t>ICAO</a:t>
          </a:r>
          <a:endParaRPr lang="en-US" sz="2200" kern="1200" dirty="0"/>
        </a:p>
        <a:p>
          <a:pPr marL="171450" lvl="1" indent="-171450" algn="l" defTabSz="755650">
            <a:lnSpc>
              <a:spcPct val="90000"/>
            </a:lnSpc>
            <a:spcBef>
              <a:spcPct val="0"/>
            </a:spcBef>
            <a:spcAft>
              <a:spcPct val="15000"/>
            </a:spcAft>
            <a:buChar char="••"/>
          </a:pPr>
          <a:r>
            <a:rPr lang="en-US" sz="1700" b="1" kern="1200" dirty="0" smtClean="0"/>
            <a:t>International Civil Aviation Authority</a:t>
          </a:r>
          <a:endParaRPr lang="en-US" sz="1700" b="1" kern="1200" dirty="0"/>
        </a:p>
        <a:p>
          <a:pPr marL="171450" lvl="1" indent="-171450" algn="l" defTabSz="755650">
            <a:lnSpc>
              <a:spcPct val="90000"/>
            </a:lnSpc>
            <a:spcBef>
              <a:spcPct val="0"/>
            </a:spcBef>
            <a:spcAft>
              <a:spcPct val="15000"/>
            </a:spcAft>
            <a:buChar char="••"/>
          </a:pPr>
          <a:endParaRPr lang="en-US" sz="1700" kern="1200" dirty="0"/>
        </a:p>
        <a:p>
          <a:pPr marL="171450" lvl="1" indent="-171450" algn="l" defTabSz="755650">
            <a:lnSpc>
              <a:spcPct val="90000"/>
            </a:lnSpc>
            <a:spcBef>
              <a:spcPct val="0"/>
            </a:spcBef>
            <a:spcAft>
              <a:spcPct val="15000"/>
            </a:spcAft>
            <a:buChar char="••"/>
          </a:pPr>
          <a:r>
            <a:rPr lang="en-US" sz="1700" kern="1200" dirty="0" smtClean="0"/>
            <a:t>Set aviation weather requirements</a:t>
          </a:r>
          <a:endParaRPr lang="en-US" sz="1700" kern="1200" dirty="0"/>
        </a:p>
      </dsp:txBody>
      <dsp:txXfrm rot="10800000">
        <a:off x="2191033" y="1473"/>
        <a:ext cx="3811192" cy="2186746"/>
      </dsp:txXfrm>
    </dsp:sp>
    <dsp:sp modelId="{C82EAA9E-DDB7-834C-87EF-891902C09168}">
      <dsp:nvSpPr>
        <dsp:cNvPr id="0" name=""/>
        <dsp:cNvSpPr/>
      </dsp:nvSpPr>
      <dsp:spPr>
        <a:xfrm>
          <a:off x="550974" y="1473"/>
          <a:ext cx="2186746" cy="218674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319F56E6-D2EF-6849-81B9-C17C285EA38F}">
      <dsp:nvSpPr>
        <dsp:cNvPr id="0" name=""/>
        <dsp:cNvSpPr/>
      </dsp:nvSpPr>
      <dsp:spPr>
        <a:xfrm rot="10800000">
          <a:off x="1644347" y="2840980"/>
          <a:ext cx="4357878" cy="2186746"/>
        </a:xfrm>
        <a:prstGeom prst="homePlate">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64294" tIns="83820" rIns="156464" bIns="83820" numCol="1" spcCol="1270" anchor="t" anchorCtr="0">
          <a:noAutofit/>
        </a:bodyPr>
        <a:lstStyle/>
        <a:p>
          <a:pPr lvl="0" algn="l" defTabSz="977900">
            <a:lnSpc>
              <a:spcPct val="90000"/>
            </a:lnSpc>
            <a:spcBef>
              <a:spcPct val="0"/>
            </a:spcBef>
            <a:spcAft>
              <a:spcPct val="35000"/>
            </a:spcAft>
          </a:pPr>
          <a:r>
            <a:rPr lang="en-US" sz="2200" kern="1200" dirty="0" smtClean="0"/>
            <a:t>WMO</a:t>
          </a:r>
          <a:endParaRPr lang="en-US" sz="2200" kern="1200" dirty="0"/>
        </a:p>
        <a:p>
          <a:pPr marL="171450" lvl="1" indent="-171450" algn="l" defTabSz="755650">
            <a:lnSpc>
              <a:spcPct val="90000"/>
            </a:lnSpc>
            <a:spcBef>
              <a:spcPct val="0"/>
            </a:spcBef>
            <a:spcAft>
              <a:spcPct val="15000"/>
            </a:spcAft>
            <a:buChar char="••"/>
          </a:pPr>
          <a:r>
            <a:rPr lang="en-US" sz="1700" b="1" kern="1200" dirty="0" smtClean="0"/>
            <a:t>World Meteorological Organization</a:t>
          </a:r>
          <a:endParaRPr lang="en-US" sz="1700" b="1" kern="1200" dirty="0"/>
        </a:p>
        <a:p>
          <a:pPr marL="171450" lvl="1" indent="-171450" algn="l" defTabSz="755650">
            <a:lnSpc>
              <a:spcPct val="90000"/>
            </a:lnSpc>
            <a:spcBef>
              <a:spcPct val="0"/>
            </a:spcBef>
            <a:spcAft>
              <a:spcPct val="15000"/>
            </a:spcAft>
            <a:buChar char="••"/>
          </a:pPr>
          <a:endParaRPr lang="en-US" sz="1700" kern="1200" dirty="0"/>
        </a:p>
        <a:p>
          <a:pPr marL="171450" lvl="1" indent="-171450" algn="l" defTabSz="755650">
            <a:lnSpc>
              <a:spcPct val="90000"/>
            </a:lnSpc>
            <a:spcBef>
              <a:spcPct val="0"/>
            </a:spcBef>
            <a:spcAft>
              <a:spcPct val="15000"/>
            </a:spcAft>
            <a:buChar char="••"/>
          </a:pPr>
          <a:r>
            <a:rPr lang="en-US" sz="1700" kern="1200" dirty="0" smtClean="0"/>
            <a:t>Develop and maintain appropriate code forms to meet requirements</a:t>
          </a:r>
          <a:endParaRPr lang="en-US" sz="1700" kern="1200" dirty="0"/>
        </a:p>
      </dsp:txBody>
      <dsp:txXfrm rot="10800000">
        <a:off x="2191033" y="2840980"/>
        <a:ext cx="3811192" cy="2186746"/>
      </dsp:txXfrm>
    </dsp:sp>
    <dsp:sp modelId="{0D6D113E-2D91-3446-BCAC-078BA9DA3213}">
      <dsp:nvSpPr>
        <dsp:cNvPr id="0" name=""/>
        <dsp:cNvSpPr/>
      </dsp:nvSpPr>
      <dsp:spPr>
        <a:xfrm>
          <a:off x="550974" y="2840980"/>
          <a:ext cx="2186746" cy="218674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073220-9468-481C-A806-611F8A520E99}">
      <dsp:nvSpPr>
        <dsp:cNvPr id="0" name=""/>
        <dsp:cNvSpPr/>
      </dsp:nvSpPr>
      <dsp:spPr>
        <a:xfrm>
          <a:off x="24348" y="790029"/>
          <a:ext cx="1832006" cy="1511022"/>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8B194B2-80DB-40FD-8845-35D7BD13B429}">
      <dsp:nvSpPr>
        <dsp:cNvPr id="0" name=""/>
        <dsp:cNvSpPr/>
      </dsp:nvSpPr>
      <dsp:spPr>
        <a:xfrm>
          <a:off x="1045759" y="1120666"/>
          <a:ext cx="2063560" cy="2063560"/>
        </a:xfrm>
        <a:prstGeom prst="leftCircularArrow">
          <a:avLst>
            <a:gd name="adj1" fmla="val 3362"/>
            <a:gd name="adj2" fmla="val 415822"/>
            <a:gd name="adj3" fmla="val 2191337"/>
            <a:gd name="adj4" fmla="val 9024494"/>
            <a:gd name="adj5" fmla="val 3923"/>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C6DD4FF-A6A1-468A-A12A-A11EB4AB579E}">
      <dsp:nvSpPr>
        <dsp:cNvPr id="0" name=""/>
        <dsp:cNvSpPr/>
      </dsp:nvSpPr>
      <dsp:spPr>
        <a:xfrm>
          <a:off x="431474" y="1977258"/>
          <a:ext cx="1628450" cy="647580"/>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t>Created as points</a:t>
          </a:r>
          <a:endParaRPr lang="en-US" sz="1600" kern="1200" dirty="0"/>
        </a:p>
      </dsp:txBody>
      <dsp:txXfrm>
        <a:off x="450441" y="1996225"/>
        <a:ext cx="1590516" cy="609646"/>
      </dsp:txXfrm>
    </dsp:sp>
    <dsp:sp modelId="{64DD3DB4-F0D5-488B-9776-EC946B2F20CA}">
      <dsp:nvSpPr>
        <dsp:cNvPr id="0" name=""/>
        <dsp:cNvSpPr/>
      </dsp:nvSpPr>
      <dsp:spPr>
        <a:xfrm>
          <a:off x="2390309" y="790029"/>
          <a:ext cx="1832006" cy="1511022"/>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3750088"/>
              <a:satOff val="-5627"/>
              <a:lumOff val="-915"/>
              <a:alphaOff val="0"/>
            </a:schemeClr>
          </a:solidFill>
          <a:prstDash val="solid"/>
        </a:ln>
        <a:effectLst/>
      </dsp:spPr>
      <dsp:style>
        <a:lnRef idx="2">
          <a:scrgbClr r="0" g="0" b="0"/>
        </a:lnRef>
        <a:fillRef idx="1">
          <a:scrgbClr r="0" g="0" b="0"/>
        </a:fillRef>
        <a:effectRef idx="0">
          <a:scrgbClr r="0" g="0" b="0"/>
        </a:effectRef>
        <a:fontRef idx="minor"/>
      </dsp:style>
    </dsp:sp>
    <dsp:sp modelId="{B998EC33-DC1E-4D59-ABC1-1C85E963A632}">
      <dsp:nvSpPr>
        <dsp:cNvPr id="0" name=""/>
        <dsp:cNvSpPr/>
      </dsp:nvSpPr>
      <dsp:spPr>
        <a:xfrm>
          <a:off x="3396452" y="-152394"/>
          <a:ext cx="2297650" cy="2297650"/>
        </a:xfrm>
        <a:prstGeom prst="circularArrow">
          <a:avLst>
            <a:gd name="adj1" fmla="val 3020"/>
            <a:gd name="adj2" fmla="val 370445"/>
            <a:gd name="adj3" fmla="val 19454048"/>
            <a:gd name="adj4" fmla="val 12575515"/>
            <a:gd name="adj5" fmla="val 3523"/>
          </a:avLst>
        </a:prstGeom>
        <a:solidFill>
          <a:schemeClr val="accent3">
            <a:hueOff val="5625132"/>
            <a:satOff val="-8440"/>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9F71B42-88F3-4887-93A0-6D11C484587E}">
      <dsp:nvSpPr>
        <dsp:cNvPr id="0" name=""/>
        <dsp:cNvSpPr/>
      </dsp:nvSpPr>
      <dsp:spPr>
        <a:xfrm>
          <a:off x="2797436" y="466236"/>
          <a:ext cx="1628450" cy="647580"/>
        </a:xfrm>
        <a:prstGeom prst="roundRect">
          <a:avLst>
            <a:gd name="adj" fmla="val 10000"/>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t>TAC-encoded (VORs/waypoints)</a:t>
          </a:r>
          <a:endParaRPr lang="en-US" sz="1600" kern="1200" dirty="0"/>
        </a:p>
      </dsp:txBody>
      <dsp:txXfrm>
        <a:off x="2816403" y="485203"/>
        <a:ext cx="1590516" cy="609646"/>
      </dsp:txXfrm>
    </dsp:sp>
    <dsp:sp modelId="{B6D3F15C-606E-40F4-8358-E9F6C9615D0B}">
      <dsp:nvSpPr>
        <dsp:cNvPr id="0" name=""/>
        <dsp:cNvSpPr/>
      </dsp:nvSpPr>
      <dsp:spPr>
        <a:xfrm>
          <a:off x="4756270" y="790029"/>
          <a:ext cx="1832006" cy="1511022"/>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7500176"/>
              <a:satOff val="-11253"/>
              <a:lumOff val="-183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285750" lvl="1" indent="-285750" algn="l" defTabSz="2755900">
            <a:lnSpc>
              <a:spcPct val="90000"/>
            </a:lnSpc>
            <a:spcBef>
              <a:spcPct val="0"/>
            </a:spcBef>
            <a:spcAft>
              <a:spcPct val="15000"/>
            </a:spcAft>
            <a:buChar char="••"/>
          </a:pPr>
          <a:endParaRPr lang="en-US" sz="6200" kern="1200" dirty="0"/>
        </a:p>
      </dsp:txBody>
      <dsp:txXfrm>
        <a:off x="4791043" y="824802"/>
        <a:ext cx="1762460" cy="1117685"/>
      </dsp:txXfrm>
    </dsp:sp>
    <dsp:sp modelId="{CCD02F49-D387-486D-979B-71534B81D9EA}">
      <dsp:nvSpPr>
        <dsp:cNvPr id="0" name=""/>
        <dsp:cNvSpPr/>
      </dsp:nvSpPr>
      <dsp:spPr>
        <a:xfrm>
          <a:off x="5777681" y="1120666"/>
          <a:ext cx="2063560" cy="2063560"/>
        </a:xfrm>
        <a:prstGeom prst="leftCircularArrow">
          <a:avLst>
            <a:gd name="adj1" fmla="val 3362"/>
            <a:gd name="adj2" fmla="val 415822"/>
            <a:gd name="adj3" fmla="val 2191337"/>
            <a:gd name="adj4" fmla="val 9024494"/>
            <a:gd name="adj5" fmla="val 3923"/>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93B137A-2859-44F1-B62B-55A91F3735CE}">
      <dsp:nvSpPr>
        <dsp:cNvPr id="0" name=""/>
        <dsp:cNvSpPr/>
      </dsp:nvSpPr>
      <dsp:spPr>
        <a:xfrm>
          <a:off x="5163397" y="1977258"/>
          <a:ext cx="1628450" cy="647580"/>
        </a:xfrm>
        <a:prstGeom prst="roundRect">
          <a:avLst>
            <a:gd name="adj" fmla="val 10000"/>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t>TAC locations decoded</a:t>
          </a:r>
          <a:endParaRPr lang="en-US" sz="1600" kern="1200" dirty="0"/>
        </a:p>
      </dsp:txBody>
      <dsp:txXfrm>
        <a:off x="5182364" y="1996225"/>
        <a:ext cx="1590516" cy="609646"/>
      </dsp:txXfrm>
    </dsp:sp>
    <dsp:sp modelId="{D1717422-5F89-4F1E-8E5F-5D14A9BF678D}">
      <dsp:nvSpPr>
        <dsp:cNvPr id="0" name=""/>
        <dsp:cNvSpPr/>
      </dsp:nvSpPr>
      <dsp:spPr>
        <a:xfrm>
          <a:off x="7122231" y="790029"/>
          <a:ext cx="1832006" cy="1511022"/>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23EB1639-496D-4483-B303-B019F4C3CEB4}">
      <dsp:nvSpPr>
        <dsp:cNvPr id="0" name=""/>
        <dsp:cNvSpPr/>
      </dsp:nvSpPr>
      <dsp:spPr>
        <a:xfrm>
          <a:off x="7515549" y="466236"/>
          <a:ext cx="1628450" cy="647580"/>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t>Graphics generated</a:t>
          </a:r>
          <a:endParaRPr lang="en-US" sz="1600" kern="1200" dirty="0"/>
        </a:p>
      </dsp:txBody>
      <dsp:txXfrm>
        <a:off x="7534516" y="485203"/>
        <a:ext cx="1590516" cy="6096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6D5274-B62C-40BC-AF2A-2727393CBB48}">
      <dsp:nvSpPr>
        <dsp:cNvPr id="0" name=""/>
        <dsp:cNvSpPr/>
      </dsp:nvSpPr>
      <dsp:spPr>
        <a:xfrm>
          <a:off x="0" y="53819"/>
          <a:ext cx="7239000" cy="551655"/>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b="1" kern="1200" dirty="0" smtClean="0"/>
            <a:t>Measure – a measured value with </a:t>
          </a:r>
          <a:r>
            <a:rPr lang="en-US" sz="2300" b="1" kern="1200" dirty="0" smtClean="0"/>
            <a:t>associated unit</a:t>
          </a:r>
          <a:endParaRPr lang="en-US" sz="2300" b="1" kern="1200" dirty="0"/>
        </a:p>
      </dsp:txBody>
      <dsp:txXfrm>
        <a:off x="26930" y="80749"/>
        <a:ext cx="7185140" cy="497795"/>
      </dsp:txXfrm>
    </dsp:sp>
    <dsp:sp modelId="{C4314617-ACB4-40B0-88F5-214A38EFB9DB}">
      <dsp:nvSpPr>
        <dsp:cNvPr id="0" name=""/>
        <dsp:cNvSpPr/>
      </dsp:nvSpPr>
      <dsp:spPr>
        <a:xfrm>
          <a:off x="0" y="605474"/>
          <a:ext cx="7239000" cy="2190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9210" rIns="163576" bIns="29210" numCol="1" spcCol="1270" anchor="t" anchorCtr="0">
          <a:noAutofit/>
        </a:bodyPr>
        <a:lstStyle/>
        <a:p>
          <a:pPr marL="171450" lvl="1" indent="-171450" algn="l" defTabSz="800100">
            <a:lnSpc>
              <a:spcPct val="90000"/>
            </a:lnSpc>
            <a:spcBef>
              <a:spcPct val="0"/>
            </a:spcBef>
            <a:spcAft>
              <a:spcPct val="20000"/>
            </a:spcAft>
            <a:buChar char="••"/>
          </a:pPr>
          <a:endParaRPr lang="en-US" sz="1800" kern="1200" dirty="0"/>
        </a:p>
        <a:p>
          <a:pPr marL="171450" lvl="1" indent="-171450" algn="l" defTabSz="800100">
            <a:lnSpc>
              <a:spcPct val="90000"/>
            </a:lnSpc>
            <a:spcBef>
              <a:spcPct val="0"/>
            </a:spcBef>
            <a:spcAft>
              <a:spcPct val="20000"/>
            </a:spcAft>
            <a:buChar char="••"/>
          </a:pPr>
          <a:r>
            <a:rPr lang="en-US" sz="1800" kern="1200" dirty="0" smtClean="0"/>
            <a:t>Vertical visibility</a:t>
          </a:r>
          <a:endParaRPr lang="en-US" sz="1800" kern="1200" dirty="0"/>
        </a:p>
        <a:p>
          <a:pPr marL="171450" lvl="1" indent="-171450" algn="l" defTabSz="800100">
            <a:lnSpc>
              <a:spcPct val="90000"/>
            </a:lnSpc>
            <a:spcBef>
              <a:spcPct val="0"/>
            </a:spcBef>
            <a:spcAft>
              <a:spcPct val="20000"/>
            </a:spcAft>
            <a:buChar char="••"/>
          </a:pPr>
          <a:r>
            <a:rPr lang="en-US" sz="1800" kern="1200" dirty="0" smtClean="0"/>
            <a:t>Aeronautical visibility</a:t>
          </a:r>
        </a:p>
        <a:p>
          <a:pPr marL="171450" lvl="1" indent="-171450" algn="l" defTabSz="800100">
            <a:lnSpc>
              <a:spcPct val="90000"/>
            </a:lnSpc>
            <a:spcBef>
              <a:spcPct val="0"/>
            </a:spcBef>
            <a:spcAft>
              <a:spcPct val="20000"/>
            </a:spcAft>
            <a:buChar char="••"/>
          </a:pPr>
          <a:r>
            <a:rPr lang="en-US" sz="1800" kern="1200" dirty="0" smtClean="0"/>
            <a:t>Runway visual range</a:t>
          </a:r>
        </a:p>
        <a:p>
          <a:pPr marL="171450" lvl="1" indent="-171450" algn="l" defTabSz="800100">
            <a:lnSpc>
              <a:spcPct val="90000"/>
            </a:lnSpc>
            <a:spcBef>
              <a:spcPct val="0"/>
            </a:spcBef>
            <a:spcAft>
              <a:spcPct val="20000"/>
            </a:spcAft>
            <a:buChar char="••"/>
          </a:pPr>
          <a:r>
            <a:rPr lang="en-US" sz="1800" kern="1200" dirty="0" smtClean="0"/>
            <a:t>Air temperature</a:t>
          </a:r>
        </a:p>
        <a:p>
          <a:pPr marL="171450" lvl="1" indent="-171450" algn="l" defTabSz="800100">
            <a:lnSpc>
              <a:spcPct val="90000"/>
            </a:lnSpc>
            <a:spcBef>
              <a:spcPct val="0"/>
            </a:spcBef>
            <a:spcAft>
              <a:spcPct val="20000"/>
            </a:spcAft>
            <a:buChar char="••"/>
          </a:pPr>
          <a:r>
            <a:rPr lang="en-US" sz="1800" kern="1200" dirty="0" smtClean="0"/>
            <a:t>…</a:t>
          </a:r>
        </a:p>
        <a:p>
          <a:pPr marL="171450" lvl="1" indent="-171450" algn="l" defTabSz="800100">
            <a:lnSpc>
              <a:spcPct val="90000"/>
            </a:lnSpc>
            <a:spcBef>
              <a:spcPct val="0"/>
            </a:spcBef>
            <a:spcAft>
              <a:spcPct val="20000"/>
            </a:spcAft>
            <a:buChar char="••"/>
          </a:pPr>
          <a:endParaRPr lang="en-US" sz="1800" kern="1200" dirty="0" smtClean="0"/>
        </a:p>
      </dsp:txBody>
      <dsp:txXfrm>
        <a:off x="0" y="605474"/>
        <a:ext cx="7239000" cy="2190060"/>
      </dsp:txXfrm>
    </dsp:sp>
    <dsp:sp modelId="{6B53183D-CE3E-4FD7-9DD1-7E88A4891456}">
      <dsp:nvSpPr>
        <dsp:cNvPr id="0" name=""/>
        <dsp:cNvSpPr/>
      </dsp:nvSpPr>
      <dsp:spPr>
        <a:xfrm>
          <a:off x="0" y="2795535"/>
          <a:ext cx="7239000" cy="551655"/>
        </a:xfrm>
        <a:prstGeom prst="round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b="1" kern="1200" smtClean="0"/>
            <a:t>CodeList – an enumerated string value</a:t>
          </a:r>
          <a:endParaRPr lang="en-US" sz="2300" b="1" kern="1200" dirty="0"/>
        </a:p>
      </dsp:txBody>
      <dsp:txXfrm>
        <a:off x="26930" y="2822465"/>
        <a:ext cx="7185140" cy="497795"/>
      </dsp:txXfrm>
    </dsp:sp>
    <dsp:sp modelId="{B28E08C2-D986-43F2-BBD5-C3EC728BCA5E}">
      <dsp:nvSpPr>
        <dsp:cNvPr id="0" name=""/>
        <dsp:cNvSpPr/>
      </dsp:nvSpPr>
      <dsp:spPr>
        <a:xfrm>
          <a:off x="0" y="3347190"/>
          <a:ext cx="7239000" cy="1856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9210" rIns="163576" bIns="29210" numCol="1" spcCol="1270" anchor="t" anchorCtr="0">
          <a:noAutofit/>
        </a:bodyPr>
        <a:lstStyle/>
        <a:p>
          <a:pPr marL="171450" lvl="1" indent="-171450" algn="l" defTabSz="800100">
            <a:lnSpc>
              <a:spcPct val="90000"/>
            </a:lnSpc>
            <a:spcBef>
              <a:spcPct val="0"/>
            </a:spcBef>
            <a:spcAft>
              <a:spcPct val="20000"/>
            </a:spcAft>
            <a:buChar char="••"/>
          </a:pPr>
          <a:endParaRPr lang="en-US" sz="1800" kern="1200" dirty="0"/>
        </a:p>
        <a:p>
          <a:pPr marL="171450" lvl="1" indent="-171450" algn="l" defTabSz="800100">
            <a:lnSpc>
              <a:spcPct val="90000"/>
            </a:lnSpc>
            <a:spcBef>
              <a:spcPct val="0"/>
            </a:spcBef>
            <a:spcAft>
              <a:spcPct val="20000"/>
            </a:spcAft>
            <a:buChar char="••"/>
          </a:pPr>
          <a:r>
            <a:rPr lang="en-US" sz="1800" kern="1200" dirty="0" smtClean="0"/>
            <a:t>Present weather conditions (fog, funnel cloud, etc.)</a:t>
          </a:r>
          <a:endParaRPr lang="en-US" sz="1800" kern="1200" dirty="0"/>
        </a:p>
        <a:p>
          <a:pPr marL="171450" lvl="1" indent="-171450" algn="l" defTabSz="800100">
            <a:lnSpc>
              <a:spcPct val="90000"/>
            </a:lnSpc>
            <a:spcBef>
              <a:spcPct val="0"/>
            </a:spcBef>
            <a:spcAft>
              <a:spcPct val="20000"/>
            </a:spcAft>
            <a:buChar char="••"/>
          </a:pPr>
          <a:r>
            <a:rPr lang="en-US" sz="1800" kern="1200" dirty="0" smtClean="0"/>
            <a:t>Cloud amount reported at aerodrome</a:t>
          </a:r>
          <a:endParaRPr lang="en-US" sz="1800" kern="1200" dirty="0"/>
        </a:p>
        <a:p>
          <a:pPr marL="171450" lvl="1" indent="-171450" algn="l" defTabSz="800100">
            <a:lnSpc>
              <a:spcPct val="90000"/>
            </a:lnSpc>
            <a:spcBef>
              <a:spcPct val="0"/>
            </a:spcBef>
            <a:spcAft>
              <a:spcPct val="20000"/>
            </a:spcAft>
            <a:buChar char="••"/>
          </a:pPr>
          <a:r>
            <a:rPr lang="en-US" sz="1800" kern="1200" dirty="0" smtClean="0"/>
            <a:t>Category of braking action associated with runway surface</a:t>
          </a:r>
          <a:endParaRPr lang="en-US" sz="1800" kern="1200" dirty="0"/>
        </a:p>
        <a:p>
          <a:pPr marL="171450" lvl="1" indent="-171450" algn="l" defTabSz="800100">
            <a:lnSpc>
              <a:spcPct val="90000"/>
            </a:lnSpc>
            <a:spcBef>
              <a:spcPct val="0"/>
            </a:spcBef>
            <a:spcAft>
              <a:spcPct val="20000"/>
            </a:spcAft>
            <a:buChar char="••"/>
          </a:pPr>
          <a:r>
            <a:rPr lang="en-US" sz="1800" kern="1200" dirty="0" smtClean="0"/>
            <a:t>…</a:t>
          </a:r>
          <a:endParaRPr lang="en-US" sz="1800" kern="1200" dirty="0"/>
        </a:p>
        <a:p>
          <a:pPr marL="171450" lvl="1" indent="-171450" algn="l" defTabSz="800100">
            <a:lnSpc>
              <a:spcPct val="90000"/>
            </a:lnSpc>
            <a:spcBef>
              <a:spcPct val="0"/>
            </a:spcBef>
            <a:spcAft>
              <a:spcPct val="20000"/>
            </a:spcAft>
            <a:buChar char="••"/>
          </a:pPr>
          <a:endParaRPr lang="en-US" sz="1800" kern="1200" dirty="0"/>
        </a:p>
      </dsp:txBody>
      <dsp:txXfrm>
        <a:off x="0" y="3347190"/>
        <a:ext cx="7239000" cy="185679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41FD60-A4B0-44F3-81D4-98039F28CA48}" type="datetimeFigureOut">
              <a:rPr lang="en-US" smtClean="0"/>
              <a:pPr/>
              <a:t>1/9/2013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3AC340E-890D-41D1-B49B-C206A20E3878}" type="slidenum">
              <a:rPr lang="en-US" smtClean="0"/>
              <a:pPr/>
              <a:t>‹#›</a:t>
            </a:fld>
            <a:endParaRPr lang="en-US"/>
          </a:p>
        </p:txBody>
      </p:sp>
    </p:spTree>
    <p:extLst>
      <p:ext uri="{BB962C8B-B14F-4D97-AF65-F5344CB8AC3E}">
        <p14:creationId xmlns:p14="http://schemas.microsoft.com/office/powerpoint/2010/main" val="335484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10</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13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14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ISO 19156 ‘Observations and measurements’ provides a conceptual schema for observations and the features involved in sampling when making observations, and specifically designed to support the exchange of information describing both the observing event and the results of the observation between different scientific and technical communities.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16</a:t>
            </a:fld>
            <a:endParaRPr lang="en-GB"/>
          </a:p>
        </p:txBody>
      </p:sp>
    </p:spTree>
    <p:extLst>
      <p:ext uri="{BB962C8B-B14F-4D97-AF65-F5344CB8AC3E}">
        <p14:creationId xmlns:p14="http://schemas.microsoft.com/office/powerpoint/2010/main" val="1426339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17</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u="none" strike="noStrike" kern="1200" baseline="0" dirty="0" smtClean="0">
                <a:solidFill>
                  <a:schemeClr val="tx1"/>
                </a:solidFill>
                <a:latin typeface="+mn-lt"/>
                <a:ea typeface="+mn-ea"/>
                <a:cs typeface="+mn-cs"/>
              </a:rPr>
              <a:t>Meteorological observations or forecasts clearly relate to the real world. For example, we may observe the weather for Exeter or provide a weather forecast for the ‘North Atlantic European’ area. However, there is a level of abstraction to resolve:</a:t>
            </a:r>
          </a:p>
          <a:p>
            <a:pPr marL="171450" indent="-171450" rtl="0">
              <a:buFont typeface="Arial" pitchFamily="34" charset="0"/>
              <a:buChar char="•"/>
            </a:pPr>
            <a:r>
              <a:rPr lang="en-GB" sz="1200" b="0" i="0" u="none" strike="noStrike" kern="1200" baseline="0" dirty="0" smtClean="0">
                <a:solidFill>
                  <a:schemeClr val="tx1"/>
                </a:solidFill>
                <a:latin typeface="+mn-lt"/>
                <a:ea typeface="+mn-ea"/>
                <a:cs typeface="+mn-cs"/>
              </a:rPr>
              <a:t>An observation of the weather for the city of Exeter happens at some representative location within the city or some representative locale nearby</a:t>
            </a:r>
          </a:p>
          <a:p>
            <a:pPr marL="171450" indent="-171450" rtl="0">
              <a:buFont typeface="Arial" pitchFamily="34" charset="0"/>
              <a:buChar char="•"/>
            </a:pPr>
            <a:r>
              <a:rPr lang="en-GB" sz="1200" b="0" i="0" u="none" strike="noStrike" kern="1200" baseline="0" dirty="0" smtClean="0">
                <a:solidFill>
                  <a:schemeClr val="tx1"/>
                </a:solidFill>
                <a:latin typeface="+mn-lt"/>
                <a:ea typeface="+mn-ea"/>
                <a:cs typeface="+mn-cs"/>
              </a:rPr>
              <a:t>The forecast domain for ‘North Atlantic European’ is specified so that it covers the areas for which a forecast is required</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In each case, the ‘observation’ event relates to some sampling regime that is a proxy for the real entity of interest (e.g. the site of the weather station, or the extent of the forecast domain). The observation or forecast is not directly related to real-world entities.</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ISO 19156 ‘Observations and measurements’ provides a conceptual model for describing this layer of indirection: Sampling Features. Further specialisations of Sampling Feature are provided based on spatial topology (</a:t>
            </a:r>
            <a:r>
              <a:rPr lang="en-GB" sz="1200" b="0" i="0" u="none" strike="noStrike" kern="1200" baseline="0" dirty="0" err="1" smtClean="0">
                <a:solidFill>
                  <a:schemeClr val="tx1"/>
                </a:solidFill>
                <a:latin typeface="+mn-lt"/>
                <a:ea typeface="+mn-ea"/>
                <a:cs typeface="+mn-cs"/>
              </a:rPr>
              <a:t>SF_SpatialSamplingFeature</a:t>
            </a:r>
            <a:r>
              <a:rPr lang="en-GB" sz="1200" b="0" i="0" u="none" strike="noStrike" kern="1200" baseline="0" dirty="0" smtClean="0">
                <a:solidFill>
                  <a:schemeClr val="tx1"/>
                </a:solidFill>
                <a:latin typeface="+mn-lt"/>
                <a:ea typeface="+mn-ea"/>
                <a:cs typeface="+mn-cs"/>
              </a:rPr>
              <a:t> and sub-types thereof).</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In all cases identified thus far in meteorology, it appears useful to describe an observation, measurement or forecast with respect to the sampling regime (e.g. the Sampling Feature) and indirectly refer to the real-world entity for which the Sampling Feature is a proxy.</a:t>
            </a:r>
          </a:p>
          <a:p>
            <a:endParaRPr lang="en-GB" dirty="0" smtClean="0"/>
          </a:p>
          <a:p>
            <a:r>
              <a:rPr lang="en-GB" sz="1200" b="0" i="0" u="none" strike="noStrike" kern="1200" baseline="0" dirty="0" smtClean="0">
                <a:solidFill>
                  <a:schemeClr val="tx1"/>
                </a:solidFill>
                <a:latin typeface="+mn-lt"/>
                <a:ea typeface="+mn-ea"/>
                <a:cs typeface="+mn-cs"/>
              </a:rPr>
              <a:t>Spatial Sampling Features are considered an essential part of WMO METCE: all observations, measurements and forecasts of meteorological phenomena shall define the ‘</a:t>
            </a:r>
            <a:r>
              <a:rPr lang="en-GB" sz="1200" b="0" i="0" u="none" strike="noStrike" kern="1200" baseline="0" dirty="0" err="1" smtClean="0">
                <a:solidFill>
                  <a:schemeClr val="tx1"/>
                </a:solidFill>
                <a:latin typeface="+mn-lt"/>
                <a:ea typeface="+mn-ea"/>
                <a:cs typeface="+mn-cs"/>
              </a:rPr>
              <a:t>featureOfInterest</a:t>
            </a:r>
            <a:r>
              <a:rPr lang="en-GB" sz="1200" b="0" i="0" u="none" strike="noStrike" kern="1200" baseline="0" dirty="0" smtClean="0">
                <a:solidFill>
                  <a:schemeClr val="tx1"/>
                </a:solidFill>
                <a:latin typeface="+mn-lt"/>
                <a:ea typeface="+mn-ea"/>
                <a:cs typeface="+mn-cs"/>
              </a:rPr>
              <a:t>’ as a concrete sub-type of </a:t>
            </a:r>
            <a:r>
              <a:rPr lang="en-GB" sz="1200" b="0" i="0" u="none" strike="noStrike" kern="1200" baseline="0" dirty="0" err="1" smtClean="0">
                <a:solidFill>
                  <a:schemeClr val="tx1"/>
                </a:solidFill>
                <a:latin typeface="+mn-lt"/>
                <a:ea typeface="+mn-ea"/>
                <a:cs typeface="+mn-cs"/>
              </a:rPr>
              <a:t>SF_SpatialSamplingFeature</a:t>
            </a:r>
            <a:r>
              <a:rPr lang="en-GB" sz="1200" b="0" i="0" u="none" strike="noStrike" kern="1200" baseline="0" dirty="0" smtClean="0">
                <a:solidFill>
                  <a:schemeClr val="tx1"/>
                </a:solidFill>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18</a:t>
            </a:fld>
            <a:endParaRPr lang="en-GB"/>
          </a:p>
        </p:txBody>
      </p:sp>
    </p:spTree>
    <p:extLst>
      <p:ext uri="{BB962C8B-B14F-4D97-AF65-F5344CB8AC3E}">
        <p14:creationId xmlns:p14="http://schemas.microsoft.com/office/powerpoint/2010/main" val="8320648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19</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20</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21</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22</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23</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24</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25</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26</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spcBef>
                <a:spcPts val="0"/>
              </a:spcBef>
              <a:spcAft>
                <a:spcPts val="300"/>
              </a:spcAft>
              <a:defRPr/>
            </a:pPr>
            <a:endParaRPr lang="en-GB" i="1" kern="0" dirty="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27</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3AC340E-890D-41D1-B49B-C206A20E3878}" type="slidenum">
              <a:rPr lang="en-US" smtClean="0"/>
              <a:pPr/>
              <a:t>28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BB9980E-EA03-4A36-86A5-E0843E457A1C}"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67FA8F2-9195-4D1E-8CA4-DEE2D29B0C3A}"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7010400" cy="1143000"/>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3ACC3E6-15CF-40BC-9A63-C3B6E30B882E}"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D807562-C775-4BA7-8EF6-98219EC76813}"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384C52F-2D01-4297-B8CF-C88B857FC835}"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E4A2699-A777-4F96-801A-F405878AD62A}"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9A7548B3-D5CE-4983-A9BA-C5330270618A}" type="datetimeFigureOut">
              <a:rPr lang="en-US"/>
              <a:pPr>
                <a:defRPr/>
              </a:pPr>
              <a:t>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5C1F13F-791F-48F6-9DF8-ADC1855D2C5D}"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9F087EE-2B13-4239-AEB8-B8E2FED8BBA6}" type="datetimeFigureOut">
              <a:rPr lang="en-US"/>
              <a:pPr>
                <a:defRPr/>
              </a:pPr>
              <a:t>1/9/2013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754247B-26EF-442D-8FA8-348EDF79FD7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854FB66-A25E-4CFB-98C2-DADC3EEC9194}" type="datetimeFigureOut">
              <a:rPr lang="en-US"/>
              <a:pPr>
                <a:defRPr/>
              </a:pPr>
              <a:t>1/9/2013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9F8B2FD-B69F-4AA0-9832-D0F27F6A7D7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6A4A987-7DA0-44E5-AA68-7453CC67592B}" type="datetimeFigureOut">
              <a:rPr lang="en-US"/>
              <a:pPr>
                <a:defRPr/>
              </a:pPr>
              <a:t>1/9/2013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68C5C3C-2D3B-421C-94FC-4D31EC4E1F2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822DD24-AF60-49FE-A4BB-1C68430A37CD}" type="datetimeFigureOut">
              <a:rPr lang="en-US"/>
              <a:pPr>
                <a:defRPr/>
              </a:pPr>
              <a:t>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CA4A2F0-604C-4A02-B2D3-0CA614419332}"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ACC22D0-1A2A-4ACE-B062-DAFD39430A6F}" type="datetimeFigureOut">
              <a:rPr lang="en-US"/>
              <a:pPr>
                <a:defRPr/>
              </a:pPr>
              <a:t>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3FB629-0B1A-464D-BA60-21FCBDE54D5B}"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388D494-0E67-4291-9157-4E05D55519F1}"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4BE3F0-09C1-4849-A623-B9E4D366EA99}"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C14FB54-BF11-4A3E-B70E-3F07E2277508}"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6417A3-49DE-4C06-B8A1-0877B5ABCFFF}"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295400"/>
            <a:ext cx="38100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95400"/>
            <a:ext cx="38100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ea typeface="ＭＳ Ｐゴシック" charset="0"/>
                <a:cs typeface="ＭＳ Ｐゴシック" charset="0"/>
              </a:defRPr>
            </a:lvl1pPr>
          </a:lstStyle>
          <a:p>
            <a:r>
              <a:rPr lang="en-US"/>
              <a:t>UCAR Confidential and Proprietary. © 2008, University Corporation for Atmospheric Research. All rights reserved.</a:t>
            </a:r>
          </a:p>
          <a:p>
            <a:endParaRPr lang="en-US"/>
          </a:p>
        </p:txBody>
      </p:sp>
    </p:spTree>
    <p:extLst>
      <p:ext uri="{BB962C8B-B14F-4D97-AF65-F5344CB8AC3E}">
        <p14:creationId xmlns:p14="http://schemas.microsoft.com/office/powerpoint/2010/main" val="1796190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b="0">
                <a:solidFill>
                  <a:schemeClr val="tx1">
                    <a:tint val="75000"/>
                  </a:schemeClr>
                </a:solidFill>
                <a:latin typeface="+mn-lt"/>
              </a:defRPr>
            </a:lvl1pPr>
          </a:lstStyle>
          <a:p>
            <a:pPr>
              <a:defRPr/>
            </a:pPr>
            <a:fld id="{B50E5587-D9F9-4ED5-8EC4-F804622CDB81}" type="datetimeFigureOut">
              <a:rPr lang="en-US"/>
              <a:pPr>
                <a:defRPr/>
              </a:pPr>
              <a:t>1/9/2013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b="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b="0">
                <a:solidFill>
                  <a:schemeClr val="tx1">
                    <a:tint val="75000"/>
                  </a:schemeClr>
                </a:solidFill>
                <a:latin typeface="+mn-lt"/>
              </a:defRPr>
            </a:lvl1pPr>
          </a:lstStyle>
          <a:p>
            <a:pPr>
              <a:defRPr/>
            </a:pPr>
            <a:fld id="{27D906B1-B9A1-4CC1-B3DC-1F4DCF58FD2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 id="2147483660" r:id="rId12"/>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wis.wmo.int/doc=1865" TargetMode="External"/><Relationship Id="rId3" Type="http://schemas.openxmlformats.org/officeDocument/2006/relationships/hyperlink" Target="http://wis.wmo.int/doc=1851" TargetMode="External"/><Relationship Id="rId7" Type="http://schemas.openxmlformats.org/officeDocument/2006/relationships/hyperlink" Target="http://wis.wmo.int/doc=1867" TargetMode="External"/><Relationship Id="rId2" Type="http://schemas.openxmlformats.org/officeDocument/2006/relationships/hyperlink" Target="http://www.wmo.int/pages/prog/www/WIS/wiswiki/tiki-index.php?page=METCE-1.0RC1" TargetMode="External"/><Relationship Id="rId1" Type="http://schemas.openxmlformats.org/officeDocument/2006/relationships/slideLayout" Target="../slideLayouts/slideLayout7.xml"/><Relationship Id="rId6" Type="http://schemas.openxmlformats.org/officeDocument/2006/relationships/hyperlink" Target="http://schemas.wmo.int/" TargetMode="External"/><Relationship Id="rId5" Type="http://schemas.openxmlformats.org/officeDocument/2006/relationships/hyperlink" Target="http://wis.wmo.int/doc=1849" TargetMode="External"/><Relationship Id="rId4" Type="http://schemas.openxmlformats.org/officeDocument/2006/relationships/hyperlink" Target="http://wis.wmo.int/doc=1853" TargetMode="External"/><Relationship Id="rId9" Type="http://schemas.openxmlformats.org/officeDocument/2006/relationships/hyperlink" Target="http://www.wmo.int/pages/prog/www/WIS/wiswiki/tiki-index.php?page=METCE-1.0RC1-tutorial"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groups.google.com/a/wmo.int/forum/?hl=en&amp;fromgroups=" TargetMode="External"/><Relationship Id="rId2" Type="http://schemas.openxmlformats.org/officeDocument/2006/relationships/hyperlink" Target="http://www.wmo.int/pages/prog/www/WIS/wiswiki/tiki-index.php?page=METCE-1.0RC1-FAQ" TargetMode="External"/><Relationship Id="rId1" Type="http://schemas.openxmlformats.org/officeDocument/2006/relationships/slideLayout" Target="../slideLayouts/slideLayout7.xml"/><Relationship Id="rId4" Type="http://schemas.openxmlformats.org/officeDocument/2006/relationships/hyperlink" Target="http://www.ral.ucar.edu/staff/braeckel/avxml/1.0RC1/" TargetMode="Externa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17.jpe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17.jpeg"/><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17.jpeg"/><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www.sparxsystems.com/products/ea/purchase.html" TargetMode="External"/><Relationship Id="rId2" Type="http://schemas.openxmlformats.org/officeDocument/2006/relationships/hyperlink" Target="http://www.sparxsystems.com/products/ea/downloads.html"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www.altova.com/xml-editor/" TargetMode="External"/><Relationship Id="rId2" Type="http://schemas.openxmlformats.org/officeDocument/2006/relationships/hyperlink" Target="http://www.oxygenxml.com/"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hyperlink" Target="https://groups.google.com/a/wmo.int/forum/?hl=en&amp;fromgroup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ctrTitle"/>
          </p:nvPr>
        </p:nvSpPr>
        <p:spPr>
          <a:xfrm>
            <a:off x="685800" y="2590800"/>
            <a:ext cx="7772400" cy="1066800"/>
          </a:xfrm>
        </p:spPr>
        <p:txBody>
          <a:bodyPr/>
          <a:lstStyle/>
          <a:p>
            <a:r>
              <a:rPr lang="en-US" altLang="en-US" dirty="0" err="1" smtClean="0">
                <a:solidFill>
                  <a:schemeClr val="bg1"/>
                </a:solidFill>
              </a:rPr>
              <a:t>AvXML</a:t>
            </a:r>
            <a:r>
              <a:rPr lang="en-US" altLang="en-US" dirty="0" smtClean="0">
                <a:solidFill>
                  <a:schemeClr val="bg1"/>
                </a:solidFill>
              </a:rPr>
              <a:t> 1.0 Release Candidate 1 IWXXM and METCE</a:t>
            </a:r>
            <a:endParaRPr lang="en-US" altLang="en-US" dirty="0"/>
          </a:p>
        </p:txBody>
      </p:sp>
      <p:sp>
        <p:nvSpPr>
          <p:cNvPr id="4" name="Rectangle 3"/>
          <p:cNvSpPr>
            <a:spLocks noGrp="1" noChangeArrowheads="1"/>
          </p:cNvSpPr>
          <p:nvPr>
            <p:ph type="subTitle" idx="1"/>
          </p:nvPr>
        </p:nvSpPr>
        <p:spPr>
          <a:xfrm>
            <a:off x="1371600" y="3657600"/>
            <a:ext cx="6400800" cy="1828800"/>
          </a:xfrm>
        </p:spPr>
        <p:txBody>
          <a:bodyPr/>
          <a:lstStyle/>
          <a:p>
            <a:r>
              <a:rPr lang="en-US" altLang="en-US" dirty="0" smtClean="0">
                <a:solidFill>
                  <a:schemeClr val="bg1"/>
                </a:solidFill>
              </a:rPr>
              <a:t>Aaron </a:t>
            </a:r>
            <a:r>
              <a:rPr lang="en-US" altLang="en-US" dirty="0" err="1" smtClean="0">
                <a:solidFill>
                  <a:schemeClr val="bg1"/>
                </a:solidFill>
              </a:rPr>
              <a:t>Braeckel</a:t>
            </a:r>
            <a:endParaRPr lang="en-US" altLang="en-US" dirty="0" smtClean="0">
              <a:solidFill>
                <a:schemeClr val="bg1"/>
              </a:solidFill>
            </a:endParaRPr>
          </a:p>
          <a:p>
            <a:r>
              <a:rPr lang="en-US" altLang="en-US" dirty="0" smtClean="0">
                <a:solidFill>
                  <a:schemeClr val="bg1"/>
                </a:solidFill>
              </a:rPr>
              <a:t>Jan 2013</a:t>
            </a:r>
          </a:p>
          <a:p>
            <a:r>
              <a:rPr lang="en-US" altLang="en-US" dirty="0" smtClean="0">
                <a:solidFill>
                  <a:schemeClr val="bg1"/>
                </a:solidFill>
              </a:rPr>
              <a:t>(on behalf of ICAO and WMO)</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Overview</a:t>
            </a:r>
            <a:endParaRPr lang="en-US" sz="2800" b="1" dirty="0"/>
          </a:p>
        </p:txBody>
      </p:sp>
      <p:sp>
        <p:nvSpPr>
          <p:cNvPr id="2" name="TextBox 1"/>
          <p:cNvSpPr txBox="1"/>
          <p:nvPr/>
        </p:nvSpPr>
        <p:spPr>
          <a:xfrm>
            <a:off x="838200" y="1829812"/>
            <a:ext cx="7315200" cy="2970685"/>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smtClean="0">
                <a:latin typeface="Calibri"/>
                <a:cs typeface="Calibri"/>
              </a:rPr>
              <a:t>Background</a:t>
            </a:r>
          </a:p>
          <a:p>
            <a:pPr marL="457200" indent="-457200">
              <a:lnSpc>
                <a:spcPct val="150000"/>
              </a:lnSpc>
              <a:buFont typeface="Wingdings" pitchFamily="2" charset="2"/>
              <a:buChar char="Ø"/>
            </a:pPr>
            <a:r>
              <a:rPr lang="en-US" sz="3200" dirty="0" smtClean="0">
                <a:latin typeface="Calibri"/>
                <a:cs typeface="Calibri"/>
              </a:rPr>
              <a:t>UML and XML</a:t>
            </a:r>
            <a:endParaRPr lang="en-US" sz="3200" dirty="0" smtClean="0">
              <a:latin typeface="Calibri"/>
              <a:cs typeface="Calibri"/>
            </a:endParaRPr>
          </a:p>
          <a:p>
            <a:pPr marL="457200" lvl="0" indent="-457200">
              <a:lnSpc>
                <a:spcPct val="150000"/>
              </a:lnSpc>
              <a:buFont typeface="Wingdings" pitchFamily="2" charset="2"/>
              <a:buChar char="Ø"/>
            </a:pPr>
            <a:r>
              <a:rPr lang="en-US" sz="3200" dirty="0" smtClean="0">
                <a:solidFill>
                  <a:prstClr val="black"/>
                </a:solidFill>
                <a:latin typeface="Calibri"/>
                <a:cs typeface="Calibri"/>
              </a:rPr>
              <a:t>Model </a:t>
            </a:r>
            <a:r>
              <a:rPr lang="en-US" sz="3200" dirty="0" smtClean="0">
                <a:solidFill>
                  <a:prstClr val="black"/>
                </a:solidFill>
                <a:latin typeface="Calibri"/>
                <a:cs typeface="Calibri"/>
              </a:rPr>
              <a:t>Walkthrough</a:t>
            </a:r>
            <a:endParaRPr lang="en-US" sz="3200" dirty="0">
              <a:solidFill>
                <a:prstClr val="black"/>
              </a:solidFill>
              <a:latin typeface="Calibri"/>
              <a:cs typeface="Calibri"/>
            </a:endParaRPr>
          </a:p>
          <a:p>
            <a:pPr marL="457200" indent="-457200">
              <a:lnSpc>
                <a:spcPct val="150000"/>
              </a:lnSpc>
              <a:buFont typeface="Wingdings" pitchFamily="2" charset="2"/>
              <a:buChar char="Ø"/>
            </a:pPr>
            <a:r>
              <a:rPr lang="en-US" sz="3200" dirty="0" smtClean="0">
                <a:latin typeface="Calibri"/>
                <a:cs typeface="Calibri"/>
              </a:rPr>
              <a:t>Schedule</a:t>
            </a:r>
            <a:endParaRPr lang="en-US" sz="3200" dirty="0">
              <a:latin typeface="Calibri"/>
              <a:cs typeface="Calibri"/>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Assumptions</a:t>
            </a:r>
            <a:endParaRPr lang="en-US" sz="2800" b="1" dirty="0"/>
          </a:p>
        </p:txBody>
      </p:sp>
      <p:sp>
        <p:nvSpPr>
          <p:cNvPr id="2" name="TextBox 1"/>
          <p:cNvSpPr txBox="1"/>
          <p:nvPr/>
        </p:nvSpPr>
        <p:spPr>
          <a:xfrm>
            <a:off x="838200" y="1524000"/>
            <a:ext cx="7315200" cy="2677656"/>
          </a:xfrm>
          <a:prstGeom prst="rect">
            <a:avLst/>
          </a:prstGeom>
          <a:noFill/>
        </p:spPr>
        <p:txBody>
          <a:bodyPr wrap="square" rtlCol="0">
            <a:spAutoFit/>
          </a:bodyPr>
          <a:lstStyle/>
          <a:p>
            <a:r>
              <a:rPr lang="en-US" dirty="0" smtClean="0">
                <a:latin typeface="+mj-lt"/>
              </a:rPr>
              <a:t>Basic understanding of UML</a:t>
            </a:r>
          </a:p>
          <a:p>
            <a:pPr marL="342900" indent="-342900">
              <a:buFont typeface="Arial"/>
              <a:buChar char="•"/>
            </a:pPr>
            <a:endParaRPr lang="en-US" dirty="0" smtClean="0">
              <a:latin typeface="+mj-lt"/>
            </a:endParaRPr>
          </a:p>
          <a:p>
            <a:r>
              <a:rPr lang="en-US" dirty="0" smtClean="0">
                <a:latin typeface="+mj-lt"/>
              </a:rPr>
              <a:t>Basic familiarity with Traditional Alphanumeric Codes (TAC)</a:t>
            </a:r>
          </a:p>
          <a:p>
            <a:pPr marL="342900" indent="-342900">
              <a:buFont typeface="Arial"/>
              <a:buChar char="•"/>
            </a:pPr>
            <a:endParaRPr lang="en-US" dirty="0">
              <a:latin typeface="+mj-lt"/>
            </a:endParaRPr>
          </a:p>
          <a:p>
            <a:r>
              <a:rPr lang="en-US" dirty="0" smtClean="0">
                <a:latin typeface="+mj-lt"/>
              </a:rPr>
              <a:t>Basic familiarity with ICAO/WMO OPMET products in ICAO Annex 3 (METAR, TAF, SIGMET)</a:t>
            </a:r>
          </a:p>
        </p:txBody>
      </p:sp>
    </p:spTree>
    <p:extLst>
      <p:ext uri="{BB962C8B-B14F-4D97-AF65-F5344CB8AC3E}">
        <p14:creationId xmlns:p14="http://schemas.microsoft.com/office/powerpoint/2010/main" val="17610178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4</a:t>
            </a:fld>
            <a:endParaRPr lang="en-GB"/>
          </a:p>
        </p:txBody>
      </p:sp>
      <p:sp>
        <p:nvSpPr>
          <p:cNvPr id="5" name="Rectangle 4"/>
          <p:cNvSpPr/>
          <p:nvPr/>
        </p:nvSpPr>
        <p:spPr>
          <a:xfrm>
            <a:off x="827882" y="1219200"/>
            <a:ext cx="7488237" cy="4924425"/>
          </a:xfrm>
          <a:prstGeom prst="rect">
            <a:avLst/>
          </a:prstGeom>
          <a:ln>
            <a:noFill/>
          </a:ln>
        </p:spPr>
        <p:txBody>
          <a:bodyPr>
            <a:spAutoFit/>
          </a:bodyPr>
          <a:lstStyle/>
          <a:p>
            <a:pPr fontAlgn="auto">
              <a:spcBef>
                <a:spcPts val="0"/>
              </a:spcBef>
              <a:spcAft>
                <a:spcPts val="1200"/>
              </a:spcAft>
              <a:defRPr/>
            </a:pP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1.0RC1 is published for review at the WMO wiki:</a:t>
            </a:r>
          </a:p>
          <a:p>
            <a:pPr lvl="1" fontAlgn="auto">
              <a:spcBef>
                <a:spcPts val="0"/>
              </a:spcBef>
              <a:spcAft>
                <a:spcPts val="1200"/>
              </a:spcAft>
              <a:defRPr/>
            </a:pPr>
            <a:r>
              <a:rPr lang="en-GB" sz="1400" i="1" kern="0" dirty="0">
                <a:solidFill>
                  <a:srgbClr val="595959"/>
                </a:solidFill>
                <a:latin typeface="+mn-lt"/>
                <a:ea typeface="Times New Roman"/>
                <a:cs typeface="+mn-cs"/>
                <a:hlinkClick r:id="rId2"/>
              </a:rPr>
              <a:t>http://</a:t>
            </a:r>
            <a:r>
              <a:rPr lang="en-GB" sz="1400" i="1" kern="0" dirty="0" smtClean="0">
                <a:solidFill>
                  <a:srgbClr val="595959"/>
                </a:solidFill>
                <a:latin typeface="+mn-lt"/>
                <a:ea typeface="Times New Roman"/>
                <a:cs typeface="+mn-cs"/>
                <a:hlinkClick r:id="rId2"/>
              </a:rPr>
              <a:t>www.wmo.int/pages/prog/www/WIS/wiswiki/tiki-index.php?page=METCE-1.0RC1</a:t>
            </a:r>
            <a:r>
              <a:rPr lang="en-GB" sz="1400" i="1" kern="0" dirty="0" smtClean="0">
                <a:solidFill>
                  <a:srgbClr val="595959"/>
                </a:solidFill>
                <a:latin typeface="+mn-lt"/>
                <a:ea typeface="Times New Roman"/>
                <a:cs typeface="+mn-cs"/>
              </a:rPr>
              <a:t> </a:t>
            </a:r>
          </a:p>
          <a:p>
            <a:pPr fontAlgn="auto">
              <a:spcBef>
                <a:spcPts val="0"/>
              </a:spcBef>
              <a:spcAft>
                <a:spcPts val="1200"/>
              </a:spcAft>
              <a:defRPr/>
            </a:pP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 RC1 includes:</a:t>
            </a:r>
          </a:p>
          <a:p>
            <a:pPr lvl="1" fontAlgn="auto">
              <a:spcBef>
                <a:spcPts val="0"/>
              </a:spcBef>
              <a:spcAft>
                <a:spcPts val="400"/>
              </a:spcAft>
              <a:defRPr/>
            </a:pPr>
            <a:r>
              <a:rPr lang="en-GB" sz="2000" i="1" kern="0" dirty="0" smtClean="0">
                <a:solidFill>
                  <a:srgbClr val="595959"/>
                </a:solidFill>
                <a:latin typeface="+mn-lt"/>
                <a:ea typeface="Times New Roman"/>
                <a:cs typeface="+mn-cs"/>
                <a:hlinkClick r:id="rId2"/>
              </a:rPr>
              <a:t>Release notes</a:t>
            </a:r>
            <a:endParaRPr lang="en-GB" sz="2000" i="1" kern="0" dirty="0" smtClean="0">
              <a:solidFill>
                <a:srgbClr val="595959"/>
              </a:solidFill>
              <a:latin typeface="+mn-lt"/>
              <a:ea typeface="Times New Roman"/>
              <a:cs typeface="+mn-cs"/>
            </a:endParaRPr>
          </a:p>
          <a:p>
            <a:pPr lvl="1" fontAlgn="auto">
              <a:spcBef>
                <a:spcPts val="0"/>
              </a:spcBef>
              <a:spcAft>
                <a:spcPts val="400"/>
              </a:spcAft>
              <a:defRPr/>
            </a:pPr>
            <a:r>
              <a:rPr lang="en-GB" sz="2000" i="1" kern="0" dirty="0" smtClean="0">
                <a:solidFill>
                  <a:srgbClr val="595959"/>
                </a:solidFill>
                <a:latin typeface="+mn-lt"/>
                <a:ea typeface="Times New Roman"/>
                <a:cs typeface="+mn-cs"/>
              </a:rPr>
              <a:t>Conceptual model (UML) </a:t>
            </a:r>
          </a:p>
          <a:p>
            <a:pPr lvl="2" fontAlgn="auto">
              <a:spcBef>
                <a:spcPts val="0"/>
              </a:spcBef>
              <a:spcAft>
                <a:spcPts val="400"/>
              </a:spcAft>
              <a:defRPr/>
            </a:pPr>
            <a:r>
              <a:rPr lang="en-GB" sz="1600" i="1" kern="0" dirty="0" smtClean="0">
                <a:solidFill>
                  <a:srgbClr val="595959"/>
                </a:solidFill>
                <a:latin typeface="+mn-lt"/>
                <a:ea typeface="Times New Roman"/>
                <a:cs typeface="+mn-cs"/>
                <a:hlinkClick r:id="rId3"/>
              </a:rPr>
              <a:t>Enterprise Architect Project File (EAP)</a:t>
            </a:r>
            <a:endParaRPr lang="en-GB" sz="1600" i="1" kern="0" dirty="0" smtClean="0">
              <a:solidFill>
                <a:srgbClr val="595959"/>
              </a:solidFill>
              <a:latin typeface="+mn-lt"/>
              <a:ea typeface="Times New Roman"/>
              <a:cs typeface="+mn-cs"/>
            </a:endParaRPr>
          </a:p>
          <a:p>
            <a:pPr lvl="2" fontAlgn="auto">
              <a:spcBef>
                <a:spcPts val="0"/>
              </a:spcBef>
              <a:spcAft>
                <a:spcPts val="400"/>
              </a:spcAft>
              <a:defRPr/>
            </a:pPr>
            <a:r>
              <a:rPr lang="en-GB" sz="1600" i="1" kern="0" dirty="0" smtClean="0">
                <a:solidFill>
                  <a:srgbClr val="595959"/>
                </a:solidFill>
                <a:latin typeface="+mn-lt"/>
                <a:ea typeface="Times New Roman"/>
                <a:cs typeface="+mn-cs"/>
                <a:hlinkClick r:id="rId4"/>
              </a:rPr>
              <a:t>XMI format</a:t>
            </a:r>
            <a:endParaRPr lang="en-GB" sz="1600" i="1" kern="0" dirty="0" smtClean="0">
              <a:solidFill>
                <a:srgbClr val="595959"/>
              </a:solidFill>
              <a:latin typeface="+mn-lt"/>
              <a:ea typeface="Times New Roman"/>
              <a:cs typeface="+mn-cs"/>
            </a:endParaRPr>
          </a:p>
          <a:p>
            <a:pPr lvl="2" fontAlgn="auto">
              <a:spcBef>
                <a:spcPts val="0"/>
              </a:spcBef>
              <a:spcAft>
                <a:spcPts val="1200"/>
              </a:spcAft>
              <a:defRPr/>
            </a:pPr>
            <a:r>
              <a:rPr lang="en-GB" sz="1600" i="1" kern="0" dirty="0" smtClean="0">
                <a:solidFill>
                  <a:srgbClr val="595959"/>
                </a:solidFill>
                <a:latin typeface="+mn-lt"/>
                <a:ea typeface="Times New Roman"/>
                <a:cs typeface="+mn-cs"/>
                <a:hlinkClick r:id="rId5"/>
              </a:rPr>
              <a:t>HTML documentation package</a:t>
            </a:r>
            <a:r>
              <a:rPr lang="en-GB" sz="1600" i="1" kern="0" dirty="0" smtClean="0">
                <a:solidFill>
                  <a:srgbClr val="595959"/>
                </a:solidFill>
                <a:latin typeface="+mn-lt"/>
                <a:ea typeface="Times New Roman"/>
                <a:cs typeface="+mn-cs"/>
              </a:rPr>
              <a:t> (requires local deployment)</a:t>
            </a:r>
          </a:p>
          <a:p>
            <a:pPr lvl="1" fontAlgn="auto">
              <a:spcBef>
                <a:spcPts val="0"/>
              </a:spcBef>
              <a:spcAft>
                <a:spcPts val="400"/>
              </a:spcAft>
              <a:defRPr/>
            </a:pPr>
            <a:r>
              <a:rPr lang="en-GB" sz="2000" i="1" kern="0" dirty="0" smtClean="0">
                <a:solidFill>
                  <a:srgbClr val="595959"/>
                </a:solidFill>
                <a:latin typeface="+mn-lt"/>
                <a:ea typeface="Times New Roman"/>
                <a:cs typeface="+mn-cs"/>
              </a:rPr>
              <a:t>XML Schemas</a:t>
            </a:r>
          </a:p>
          <a:p>
            <a:pPr lvl="2" fontAlgn="auto">
              <a:spcBef>
                <a:spcPts val="0"/>
              </a:spcBef>
              <a:spcAft>
                <a:spcPts val="400"/>
              </a:spcAft>
              <a:defRPr/>
            </a:pPr>
            <a:r>
              <a:rPr lang="en-GB" sz="1600" i="1" kern="0" dirty="0" smtClean="0">
                <a:solidFill>
                  <a:srgbClr val="595959"/>
                </a:solidFill>
                <a:latin typeface="+mn-lt"/>
                <a:ea typeface="Times New Roman"/>
                <a:cs typeface="+mn-cs"/>
                <a:hlinkClick r:id="rId6"/>
              </a:rPr>
              <a:t>Published online</a:t>
            </a:r>
            <a:endParaRPr lang="en-GB" sz="1600" i="1" kern="0" dirty="0" smtClean="0">
              <a:solidFill>
                <a:srgbClr val="595959"/>
              </a:solidFill>
              <a:latin typeface="+mn-lt"/>
              <a:ea typeface="Times New Roman"/>
              <a:cs typeface="+mn-cs"/>
            </a:endParaRPr>
          </a:p>
          <a:p>
            <a:pPr lvl="2" fontAlgn="auto">
              <a:spcBef>
                <a:spcPts val="0"/>
              </a:spcBef>
              <a:spcAft>
                <a:spcPts val="1200"/>
              </a:spcAft>
              <a:defRPr/>
            </a:pPr>
            <a:r>
              <a:rPr lang="en-GB" sz="1600" i="1" kern="0" dirty="0" smtClean="0">
                <a:solidFill>
                  <a:srgbClr val="595959"/>
                </a:solidFill>
                <a:latin typeface="+mn-lt"/>
                <a:ea typeface="Times New Roman"/>
                <a:cs typeface="+mn-cs"/>
                <a:hlinkClick r:id="rId7"/>
              </a:rPr>
              <a:t>Compressed file bundle</a:t>
            </a:r>
            <a:endParaRPr lang="en-GB" sz="1600" i="1" kern="0" dirty="0" smtClean="0">
              <a:solidFill>
                <a:srgbClr val="595959"/>
              </a:solidFill>
              <a:latin typeface="+mn-lt"/>
              <a:ea typeface="Times New Roman"/>
              <a:cs typeface="+mn-cs"/>
            </a:endParaRPr>
          </a:p>
          <a:p>
            <a:pPr lvl="1" fontAlgn="auto">
              <a:spcBef>
                <a:spcPts val="0"/>
              </a:spcBef>
              <a:spcAft>
                <a:spcPts val="1200"/>
              </a:spcAft>
              <a:defRPr/>
            </a:pPr>
            <a:r>
              <a:rPr lang="en-GB" sz="2000" i="1" kern="0" dirty="0" smtClean="0">
                <a:solidFill>
                  <a:srgbClr val="595959"/>
                </a:solidFill>
                <a:latin typeface="+mn-lt"/>
                <a:ea typeface="Times New Roman"/>
                <a:cs typeface="+mn-cs"/>
                <a:hlinkClick r:id="rId8"/>
              </a:rPr>
              <a:t>Java bindings for XML Schemas</a:t>
            </a:r>
            <a:endParaRPr lang="en-GB" sz="2000" i="1" kern="0" dirty="0" smtClean="0">
              <a:solidFill>
                <a:srgbClr val="595959"/>
              </a:solidFill>
              <a:latin typeface="+mn-lt"/>
              <a:ea typeface="Times New Roman"/>
              <a:cs typeface="+mn-cs"/>
            </a:endParaRPr>
          </a:p>
          <a:p>
            <a:pPr lvl="1" fontAlgn="auto">
              <a:spcBef>
                <a:spcPts val="0"/>
              </a:spcBef>
              <a:spcAft>
                <a:spcPts val="1200"/>
              </a:spcAft>
              <a:defRPr/>
            </a:pPr>
            <a:r>
              <a:rPr lang="es-ES" sz="2000" i="1" kern="0" dirty="0">
                <a:solidFill>
                  <a:srgbClr val="595959"/>
                </a:solidFill>
                <a:latin typeface="+mn-lt"/>
                <a:ea typeface="Times New Roman"/>
                <a:cs typeface="+mn-cs"/>
                <a:hlinkClick r:id="rId9"/>
              </a:rPr>
              <a:t>Simple tutorial </a:t>
            </a:r>
            <a:r>
              <a:rPr lang="es-ES" sz="2000" i="1" kern="0" dirty="0" err="1">
                <a:solidFill>
                  <a:srgbClr val="595959"/>
                </a:solidFill>
                <a:latin typeface="+mn-lt"/>
                <a:ea typeface="Times New Roman"/>
                <a:cs typeface="+mn-cs"/>
                <a:hlinkClick r:id="rId9"/>
              </a:rPr>
              <a:t>describing</a:t>
            </a:r>
            <a:r>
              <a:rPr lang="es-ES" sz="2000" i="1" kern="0" dirty="0">
                <a:solidFill>
                  <a:srgbClr val="595959"/>
                </a:solidFill>
                <a:latin typeface="+mn-lt"/>
                <a:ea typeface="Times New Roman"/>
                <a:cs typeface="+mn-cs"/>
                <a:hlinkClick r:id="rId9"/>
              </a:rPr>
              <a:t> METAR and VA SIGMET XML </a:t>
            </a:r>
            <a:r>
              <a:rPr lang="es-ES" sz="2000" i="1" kern="0" dirty="0" err="1">
                <a:solidFill>
                  <a:srgbClr val="595959"/>
                </a:solidFill>
                <a:latin typeface="+mn-lt"/>
                <a:ea typeface="Times New Roman"/>
                <a:cs typeface="+mn-cs"/>
                <a:hlinkClick r:id="rId9"/>
              </a:rPr>
              <a:t>instances</a:t>
            </a:r>
            <a:r>
              <a:rPr lang="es-ES" sz="2000" i="1" kern="0" dirty="0">
                <a:solidFill>
                  <a:srgbClr val="595959"/>
                </a:solidFill>
                <a:latin typeface="+mn-lt"/>
                <a:ea typeface="Times New Roman"/>
                <a:cs typeface="+mn-cs"/>
              </a:rPr>
              <a:t> </a:t>
            </a:r>
            <a:endParaRPr lang="en-GB" sz="2000" i="1" kern="0" dirty="0" smtClean="0">
              <a:solidFill>
                <a:srgbClr val="595959"/>
              </a:solidFill>
              <a:latin typeface="+mn-lt"/>
              <a:ea typeface="Times New Roman"/>
              <a:cs typeface="+mn-cs"/>
            </a:endParaRPr>
          </a:p>
        </p:txBody>
      </p:sp>
      <p:sp>
        <p:nvSpPr>
          <p:cNvPr id="3" name="Title 2"/>
          <p:cNvSpPr>
            <a:spLocks noGrp="1"/>
          </p:cNvSpPr>
          <p:nvPr>
            <p:ph type="title" idx="4294967295"/>
          </p:nvPr>
        </p:nvSpPr>
        <p:spPr>
          <a:xfrm>
            <a:off x="457200" y="0"/>
            <a:ext cx="8229600" cy="1143000"/>
          </a:xfrm>
        </p:spPr>
        <p:txBody>
          <a:bodyPr/>
          <a:lstStyle/>
          <a:p>
            <a:r>
              <a:rPr lang="en-US" sz="2800" b="1" dirty="0" smtClean="0"/>
              <a:t>Components of 1.0 RC1</a:t>
            </a:r>
            <a:endParaRPr lang="en-US" sz="2800" b="1" dirty="0"/>
          </a:p>
        </p:txBody>
      </p:sp>
    </p:spTree>
    <p:extLst>
      <p:ext uri="{BB962C8B-B14F-4D97-AF65-F5344CB8AC3E}">
        <p14:creationId xmlns:p14="http://schemas.microsoft.com/office/powerpoint/2010/main" val="15934399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5</a:t>
            </a:fld>
            <a:endParaRPr lang="en-GB"/>
          </a:p>
        </p:txBody>
      </p:sp>
      <p:sp>
        <p:nvSpPr>
          <p:cNvPr id="5" name="Rectangle 4"/>
          <p:cNvSpPr/>
          <p:nvPr/>
        </p:nvSpPr>
        <p:spPr>
          <a:xfrm>
            <a:off x="827882" y="1500188"/>
            <a:ext cx="7488237" cy="4124206"/>
          </a:xfrm>
          <a:prstGeom prst="rect">
            <a:avLst/>
          </a:prstGeom>
          <a:ln>
            <a:noFill/>
          </a:ln>
        </p:spPr>
        <p:txBody>
          <a:bodyPr>
            <a:spAutoFit/>
          </a:bodyPr>
          <a:lstStyle/>
          <a:p>
            <a:pPr fontAlgn="auto">
              <a:spcBef>
                <a:spcPts val="0"/>
              </a:spcBef>
              <a:spcAft>
                <a:spcPts val="1200"/>
              </a:spcAft>
              <a:defRPr/>
            </a:pPr>
            <a:r>
              <a:rPr lang="en-GB" sz="2000" i="1" kern="0" dirty="0" smtClean="0">
                <a:solidFill>
                  <a:srgbClr val="595959"/>
                </a:solidFill>
                <a:latin typeface="+mn-lt"/>
                <a:ea typeface="Times New Roman"/>
                <a:cs typeface="+mn-cs"/>
              </a:rPr>
              <a:t>FAQ </a:t>
            </a:r>
            <a:r>
              <a:rPr lang="en-GB" sz="2000" i="1" kern="0" dirty="0" smtClean="0">
                <a:solidFill>
                  <a:srgbClr val="595959"/>
                </a:solidFill>
                <a:latin typeface="+mn-lt"/>
                <a:ea typeface="Times New Roman"/>
                <a:cs typeface="+mn-cs"/>
              </a:rPr>
              <a:t>page:</a:t>
            </a:r>
          </a:p>
          <a:p>
            <a:pPr lvl="1" fontAlgn="auto">
              <a:spcBef>
                <a:spcPts val="0"/>
              </a:spcBef>
              <a:spcAft>
                <a:spcPts val="1200"/>
              </a:spcAft>
              <a:defRPr/>
            </a:pPr>
            <a:r>
              <a:rPr lang="en-GB" sz="1400" i="1" kern="0" dirty="0">
                <a:solidFill>
                  <a:srgbClr val="595959"/>
                </a:solidFill>
                <a:latin typeface="+mn-lt"/>
                <a:ea typeface="Times New Roman"/>
                <a:cs typeface="+mn-cs"/>
                <a:hlinkClick r:id="rId2"/>
              </a:rPr>
              <a:t>http://</a:t>
            </a:r>
            <a:r>
              <a:rPr lang="en-GB" sz="1400" i="1" kern="0" dirty="0" smtClean="0">
                <a:solidFill>
                  <a:srgbClr val="595959"/>
                </a:solidFill>
                <a:latin typeface="+mn-lt"/>
                <a:ea typeface="Times New Roman"/>
                <a:cs typeface="+mn-cs"/>
                <a:hlinkClick r:id="rId2"/>
              </a:rPr>
              <a:t>www.wmo.int/pages/prog/www/WIS/wiswiki/tiki-index.php?page=METCE-1.0RC1-FAQ</a:t>
            </a:r>
            <a:r>
              <a:rPr lang="en-GB" sz="1400" i="1" kern="0" dirty="0" smtClean="0">
                <a:solidFill>
                  <a:srgbClr val="595959"/>
                </a:solidFill>
                <a:latin typeface="+mn-lt"/>
                <a:ea typeface="Times New Roman"/>
                <a:cs typeface="+mn-cs"/>
              </a:rPr>
              <a:t>  </a:t>
            </a:r>
            <a:endParaRPr lang="en-GB" sz="1400" i="1" kern="0" dirty="0" smtClean="0">
              <a:solidFill>
                <a:srgbClr val="595959"/>
              </a:solidFill>
              <a:latin typeface="+mn-lt"/>
              <a:ea typeface="Times New Roman"/>
              <a:cs typeface="+mn-cs"/>
            </a:endParaRPr>
          </a:p>
          <a:p>
            <a:pPr lvl="1" fontAlgn="auto">
              <a:spcBef>
                <a:spcPts val="0"/>
              </a:spcBef>
              <a:spcAft>
                <a:spcPts val="1200"/>
              </a:spcAft>
              <a:defRPr/>
            </a:pPr>
            <a:endParaRPr lang="en-GB" sz="1400" i="1" kern="0" dirty="0" smtClean="0">
              <a:solidFill>
                <a:srgbClr val="595959"/>
              </a:solidFill>
              <a:latin typeface="+mn-lt"/>
              <a:ea typeface="Times New Roman"/>
              <a:cs typeface="+mn-cs"/>
            </a:endParaRPr>
          </a:p>
          <a:p>
            <a:pPr fontAlgn="auto">
              <a:spcBef>
                <a:spcPts val="0"/>
              </a:spcBef>
              <a:spcAft>
                <a:spcPts val="1200"/>
              </a:spcAft>
              <a:defRPr/>
            </a:pPr>
            <a:r>
              <a:rPr lang="en-GB" sz="2000" i="1" kern="0" dirty="0" smtClean="0">
                <a:solidFill>
                  <a:srgbClr val="595959"/>
                </a:solidFill>
                <a:latin typeface="+mn-lt"/>
                <a:ea typeface="Times New Roman"/>
                <a:cs typeface="+mn-cs"/>
              </a:rPr>
              <a:t>Moderated public review comments:</a:t>
            </a:r>
          </a:p>
          <a:p>
            <a:pPr lvl="1" fontAlgn="auto">
              <a:spcBef>
                <a:spcPts val="0"/>
              </a:spcBef>
              <a:spcAft>
                <a:spcPts val="1200"/>
              </a:spcAft>
              <a:defRPr/>
            </a:pPr>
            <a:r>
              <a:rPr lang="en-GB" sz="2000" i="1" kern="0" dirty="0" smtClean="0">
                <a:solidFill>
                  <a:srgbClr val="595959"/>
                </a:solidFill>
                <a:latin typeface="+mn-lt"/>
                <a:ea typeface="Times New Roman"/>
                <a:cs typeface="+mn-cs"/>
                <a:hlinkClick r:id="rId3"/>
              </a:rPr>
              <a:t>CBS-TT-</a:t>
            </a:r>
            <a:r>
              <a:rPr lang="en-GB" sz="2000" i="1" kern="0" dirty="0" err="1" smtClean="0">
                <a:solidFill>
                  <a:srgbClr val="595959"/>
                </a:solidFill>
                <a:latin typeface="+mn-lt"/>
                <a:ea typeface="Times New Roman"/>
                <a:cs typeface="+mn-cs"/>
                <a:hlinkClick r:id="rId3"/>
              </a:rPr>
              <a:t>AvXML</a:t>
            </a:r>
            <a:r>
              <a:rPr lang="en-GB" sz="2000" i="1" kern="0" dirty="0" smtClean="0">
                <a:solidFill>
                  <a:srgbClr val="595959"/>
                </a:solidFill>
                <a:latin typeface="+mn-lt"/>
                <a:ea typeface="Times New Roman"/>
                <a:cs typeface="+mn-cs"/>
                <a:hlinkClick r:id="rId3"/>
              </a:rPr>
              <a:t> Google Group</a:t>
            </a:r>
            <a:endParaRPr lang="en-GB" sz="2000" i="1" kern="0" dirty="0">
              <a:solidFill>
                <a:srgbClr val="595959"/>
              </a:solidFill>
              <a:latin typeface="+mn-lt"/>
              <a:ea typeface="Times New Roman"/>
              <a:cs typeface="+mn-cs"/>
            </a:endParaRPr>
          </a:p>
          <a:p>
            <a:pPr lvl="1" fontAlgn="auto">
              <a:spcBef>
                <a:spcPts val="0"/>
              </a:spcBef>
              <a:spcAft>
                <a:spcPts val="1200"/>
              </a:spcAft>
              <a:defRPr/>
            </a:pPr>
            <a:r>
              <a:rPr lang="en-GB" sz="1600" i="1" kern="0" dirty="0" smtClean="0">
                <a:solidFill>
                  <a:srgbClr val="595959"/>
                </a:solidFill>
                <a:latin typeface="+mn-lt"/>
                <a:ea typeface="Times New Roman"/>
                <a:cs typeface="+mn-cs"/>
              </a:rPr>
              <a:t>Note that comments on </a:t>
            </a:r>
            <a:r>
              <a:rPr lang="en-GB" sz="1600" i="1" kern="0" dirty="0" err="1" smtClean="0">
                <a:solidFill>
                  <a:srgbClr val="595959"/>
                </a:solidFill>
                <a:latin typeface="+mn-lt"/>
                <a:ea typeface="Times New Roman"/>
                <a:cs typeface="+mn-cs"/>
              </a:rPr>
              <a:t>AvXML</a:t>
            </a:r>
            <a:r>
              <a:rPr lang="en-GB" sz="1600" i="1" kern="0" dirty="0" smtClean="0">
                <a:solidFill>
                  <a:srgbClr val="595959"/>
                </a:solidFill>
                <a:latin typeface="+mn-lt"/>
                <a:ea typeface="Times New Roman"/>
                <a:cs typeface="+mn-cs"/>
              </a:rPr>
              <a:t> 1.0RC1 should be submitted to the Google group using a subject line beginning with </a:t>
            </a:r>
            <a:r>
              <a:rPr lang="en-GB" sz="1600" i="1" kern="0" dirty="0">
                <a:solidFill>
                  <a:srgbClr val="595959"/>
                </a:solidFill>
                <a:latin typeface="+mn-lt"/>
                <a:ea typeface="Times New Roman"/>
                <a:cs typeface="+mn-cs"/>
              </a:rPr>
              <a:t>the text “[1.0RC1-feedback</a:t>
            </a:r>
            <a:r>
              <a:rPr lang="en-GB" sz="1600" i="1" kern="0" dirty="0" smtClean="0">
                <a:solidFill>
                  <a:srgbClr val="595959"/>
                </a:solidFill>
                <a:latin typeface="+mn-lt"/>
                <a:ea typeface="Times New Roman"/>
                <a:cs typeface="+mn-cs"/>
              </a:rPr>
              <a:t>]”</a:t>
            </a:r>
          </a:p>
          <a:p>
            <a:pPr lvl="1" fontAlgn="auto">
              <a:spcBef>
                <a:spcPts val="0"/>
              </a:spcBef>
              <a:spcAft>
                <a:spcPts val="1200"/>
              </a:spcAft>
              <a:defRPr/>
            </a:pPr>
            <a:endParaRPr lang="en-GB" sz="1600" i="1" kern="0" dirty="0">
              <a:solidFill>
                <a:srgbClr val="595959"/>
              </a:solidFill>
              <a:latin typeface="+mn-lt"/>
              <a:ea typeface="Times New Roman"/>
            </a:endParaRPr>
          </a:p>
          <a:p>
            <a:pPr fontAlgn="auto">
              <a:spcBef>
                <a:spcPts val="0"/>
              </a:spcBef>
              <a:spcAft>
                <a:spcPts val="1200"/>
              </a:spcAft>
              <a:defRPr/>
            </a:pPr>
            <a:r>
              <a:rPr lang="en-US" sz="1600" i="1" kern="0" dirty="0">
                <a:solidFill>
                  <a:srgbClr val="595959"/>
                </a:solidFill>
                <a:latin typeface="+mn-lt"/>
                <a:ea typeface="Times New Roman"/>
              </a:rPr>
              <a:t>Temporary HTML hosting</a:t>
            </a:r>
          </a:p>
          <a:p>
            <a:pPr lvl="1" fontAlgn="auto">
              <a:spcBef>
                <a:spcPts val="0"/>
              </a:spcBef>
              <a:spcAft>
                <a:spcPts val="1200"/>
              </a:spcAft>
              <a:defRPr/>
            </a:pPr>
            <a:r>
              <a:rPr lang="en-US" sz="1600" i="1" kern="0" dirty="0">
                <a:solidFill>
                  <a:srgbClr val="595959"/>
                </a:solidFill>
                <a:latin typeface="+mn-lt"/>
                <a:ea typeface="Times New Roman"/>
                <a:hlinkClick r:id="rId4"/>
              </a:rPr>
              <a:t>http://www.ral.ucar.edu/staff/braeckel/avxml/1.0RC1</a:t>
            </a:r>
            <a:r>
              <a:rPr lang="en-US" sz="1600" i="1" kern="0" dirty="0" smtClean="0">
                <a:solidFill>
                  <a:srgbClr val="595959"/>
                </a:solidFill>
                <a:latin typeface="+mn-lt"/>
                <a:ea typeface="Times New Roman"/>
                <a:hlinkClick r:id="rId4"/>
              </a:rPr>
              <a:t>/</a:t>
            </a:r>
            <a:endParaRPr lang="en-US" sz="1600" i="1" kern="0" dirty="0" smtClean="0">
              <a:solidFill>
                <a:srgbClr val="595959"/>
              </a:solidFill>
              <a:latin typeface="+mn-lt"/>
              <a:ea typeface="Times New Roman"/>
            </a:endParaRPr>
          </a:p>
        </p:txBody>
      </p:sp>
      <p:sp>
        <p:nvSpPr>
          <p:cNvPr id="3" name="Title 2"/>
          <p:cNvSpPr>
            <a:spLocks noGrp="1"/>
          </p:cNvSpPr>
          <p:nvPr>
            <p:ph type="title" idx="4294967295"/>
          </p:nvPr>
        </p:nvSpPr>
        <p:spPr>
          <a:xfrm>
            <a:off x="457200" y="0"/>
            <a:ext cx="8229600" cy="1143000"/>
          </a:xfrm>
        </p:spPr>
        <p:txBody>
          <a:bodyPr/>
          <a:lstStyle/>
          <a:p>
            <a:pPr rtl="0" eaLnBrk="0" fontAlgn="base" hangingPunct="0"/>
            <a:r>
              <a:rPr lang="en-GB" sz="2800" b="1" kern="1200" dirty="0" smtClean="0">
                <a:solidFill>
                  <a:srgbClr val="000000"/>
                </a:solidFill>
                <a:effectLst/>
                <a:latin typeface="Calibri"/>
                <a:ea typeface="ＭＳ Ｐゴシック"/>
                <a:cs typeface="+mn-cs"/>
              </a:rPr>
              <a:t>Further information on Release Candidate 1</a:t>
            </a:r>
            <a:endParaRPr lang="en-US" dirty="0" smtClean="0">
              <a:effectLst/>
            </a:endParaRPr>
          </a:p>
        </p:txBody>
      </p:sp>
    </p:spTree>
    <p:extLst>
      <p:ext uri="{BB962C8B-B14F-4D97-AF65-F5344CB8AC3E}">
        <p14:creationId xmlns:p14="http://schemas.microsoft.com/office/powerpoint/2010/main" val="6823407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ICAO Annex 3</a:t>
            </a:r>
            <a:endParaRPr lang="en-US" sz="2800" b="1" dirty="0"/>
          </a:p>
        </p:txBody>
      </p:sp>
      <p:graphicFrame>
        <p:nvGraphicFramePr>
          <p:cNvPr id="14" name="Diagram 13"/>
          <p:cNvGraphicFramePr/>
          <p:nvPr>
            <p:extLst>
              <p:ext uri="{D42A27DB-BD31-4B8C-83A1-F6EECF244321}">
                <p14:modId xmlns:p14="http://schemas.microsoft.com/office/powerpoint/2010/main" val="2396868126"/>
              </p:ext>
            </p:extLst>
          </p:nvPr>
        </p:nvGraphicFramePr>
        <p:xfrm>
          <a:off x="1295400" y="1219200"/>
          <a:ext cx="65532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910977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ICAO Annex 3</a:t>
            </a:r>
            <a:endParaRPr lang="en-US" sz="2800" b="1" dirty="0"/>
          </a:p>
        </p:txBody>
      </p:sp>
      <p:sp>
        <p:nvSpPr>
          <p:cNvPr id="3" name="TextBox 2"/>
          <p:cNvSpPr txBox="1"/>
          <p:nvPr/>
        </p:nvSpPr>
        <p:spPr>
          <a:xfrm>
            <a:off x="4419600" y="1600200"/>
            <a:ext cx="4580180" cy="1754327"/>
          </a:xfrm>
          <a:prstGeom prst="rect">
            <a:avLst/>
          </a:prstGeom>
          <a:solidFill>
            <a:schemeClr val="bg1">
              <a:lumMod val="95000"/>
            </a:schemeClr>
          </a:solidFill>
          <a:ln>
            <a:solidFill>
              <a:schemeClr val="accent1"/>
            </a:solidFill>
          </a:ln>
          <a:effectLst>
            <a:outerShdw blurRad="50800" dist="38100" dir="2700000" algn="tl" rotWithShape="0">
              <a:prstClr val="black">
                <a:alpha val="40000"/>
              </a:prstClr>
            </a:outerShdw>
            <a:softEdge rad="25400"/>
          </a:effectLst>
        </p:spPr>
        <p:txBody>
          <a:bodyPr wrap="square" rtlCol="0">
            <a:spAutoFit/>
          </a:bodyPr>
          <a:lstStyle/>
          <a:p>
            <a:r>
              <a:rPr lang="en-US" b="0" dirty="0" smtClean="0">
                <a:solidFill>
                  <a:schemeClr val="tx2"/>
                </a:solidFill>
                <a:latin typeface="+mj-lt"/>
              </a:rPr>
              <a:t>Amendment 76 – Nov 2013</a:t>
            </a:r>
          </a:p>
          <a:p>
            <a:endParaRPr lang="en-US" b="0" dirty="0" smtClean="0">
              <a:solidFill>
                <a:schemeClr val="tx2"/>
              </a:solidFill>
              <a:latin typeface="+mj-lt"/>
            </a:endParaRPr>
          </a:p>
          <a:p>
            <a:r>
              <a:rPr lang="en-US" sz="2000" b="0" dirty="0" smtClean="0">
                <a:latin typeface="Calibri"/>
                <a:cs typeface="Calibri"/>
              </a:rPr>
              <a:t>“</a:t>
            </a:r>
            <a:r>
              <a:rPr lang="en-US" sz="2000" b="0" i="1" dirty="0">
                <a:solidFill>
                  <a:prstClr val="black"/>
                </a:solidFill>
                <a:latin typeface="Calibri"/>
                <a:cs typeface="Calibri"/>
              </a:rPr>
              <a:t>States in a position to do so </a:t>
            </a:r>
            <a:r>
              <a:rPr lang="en-US" sz="2000" b="0" dirty="0">
                <a:solidFill>
                  <a:prstClr val="black"/>
                </a:solidFill>
                <a:latin typeface="Calibri"/>
                <a:cs typeface="Calibri"/>
              </a:rPr>
              <a:t>should exchange </a:t>
            </a:r>
            <a:r>
              <a:rPr lang="en-US" sz="2000" b="0" dirty="0">
                <a:solidFill>
                  <a:schemeClr val="tx2">
                    <a:lumMod val="60000"/>
                    <a:lumOff val="40000"/>
                  </a:schemeClr>
                </a:solidFill>
                <a:latin typeface="Calibri"/>
                <a:cs typeface="Calibri"/>
              </a:rPr>
              <a:t>METAR</a:t>
            </a:r>
            <a:r>
              <a:rPr lang="en-US" sz="2000" b="0" dirty="0">
                <a:solidFill>
                  <a:prstClr val="black"/>
                </a:solidFill>
                <a:latin typeface="Calibri"/>
                <a:cs typeface="Calibri"/>
              </a:rPr>
              <a:t>, </a:t>
            </a:r>
            <a:r>
              <a:rPr lang="en-US" sz="2000" b="0" dirty="0">
                <a:solidFill>
                  <a:srgbClr val="558ED5"/>
                </a:solidFill>
                <a:latin typeface="Calibri"/>
                <a:cs typeface="Calibri"/>
              </a:rPr>
              <a:t>SPECI</a:t>
            </a:r>
            <a:r>
              <a:rPr lang="en-US" sz="2000" b="0" dirty="0">
                <a:solidFill>
                  <a:prstClr val="black"/>
                </a:solidFill>
                <a:latin typeface="Calibri"/>
                <a:cs typeface="Calibri"/>
              </a:rPr>
              <a:t>, </a:t>
            </a:r>
            <a:r>
              <a:rPr lang="en-US" sz="2000" b="0" dirty="0">
                <a:solidFill>
                  <a:srgbClr val="558ED5"/>
                </a:solidFill>
                <a:latin typeface="Calibri"/>
                <a:cs typeface="Calibri"/>
              </a:rPr>
              <a:t>SIGMET</a:t>
            </a:r>
            <a:r>
              <a:rPr lang="en-US" sz="2000" b="0" dirty="0">
                <a:solidFill>
                  <a:prstClr val="black"/>
                </a:solidFill>
                <a:latin typeface="Calibri"/>
                <a:cs typeface="Calibri"/>
              </a:rPr>
              <a:t> and </a:t>
            </a:r>
            <a:r>
              <a:rPr lang="en-US" sz="2000" b="0" dirty="0">
                <a:solidFill>
                  <a:srgbClr val="558ED5"/>
                </a:solidFill>
                <a:latin typeface="Calibri"/>
                <a:cs typeface="Calibri"/>
              </a:rPr>
              <a:t>TAF</a:t>
            </a:r>
            <a:r>
              <a:rPr lang="en-US" sz="2000" b="0" dirty="0">
                <a:solidFill>
                  <a:prstClr val="black"/>
                </a:solidFill>
                <a:latin typeface="Calibri"/>
                <a:cs typeface="Calibri"/>
              </a:rPr>
              <a:t> in a digital </a:t>
            </a:r>
            <a:r>
              <a:rPr lang="en-US" sz="2000" b="0" dirty="0" smtClean="0">
                <a:solidFill>
                  <a:prstClr val="black"/>
                </a:solidFill>
                <a:latin typeface="Calibri"/>
                <a:cs typeface="Calibri"/>
              </a:rPr>
              <a:t>form</a:t>
            </a:r>
            <a:r>
              <a:rPr lang="en-US" sz="2000" b="0" dirty="0" smtClean="0">
                <a:latin typeface="Calibri"/>
                <a:cs typeface="Calibri"/>
              </a:rPr>
              <a:t>” (XML/GML)</a:t>
            </a:r>
            <a:endParaRPr lang="en-US" sz="2000" b="0" dirty="0">
              <a:latin typeface="Calibri"/>
              <a:cs typeface="Calibri"/>
            </a:endParaRPr>
          </a:p>
        </p:txBody>
      </p:sp>
      <p:pic>
        <p:nvPicPr>
          <p:cNvPr id="5" name="Picture 4" descr="icao-annex3.jpg"/>
          <p:cNvPicPr>
            <a:picLocks noChangeAspect="1"/>
          </p:cNvPicPr>
          <p:nvPr/>
        </p:nvPicPr>
        <p:blipFill>
          <a:blip r:embed="rId2" cstate="print"/>
          <a:stretch>
            <a:fillRect/>
          </a:stretch>
        </p:blipFill>
        <p:spPr>
          <a:xfrm>
            <a:off x="540000" y="1066800"/>
            <a:ext cx="3642820" cy="47244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4419600" y="3962400"/>
            <a:ext cx="4580180" cy="1446550"/>
          </a:xfrm>
          <a:prstGeom prst="rect">
            <a:avLst/>
          </a:prstGeom>
          <a:solidFill>
            <a:schemeClr val="bg1">
              <a:lumMod val="95000"/>
            </a:schemeClr>
          </a:solidFill>
          <a:ln>
            <a:solidFill>
              <a:schemeClr val="accent1"/>
            </a:solidFill>
          </a:ln>
          <a:effectLst>
            <a:outerShdw blurRad="50800" dist="38100" dir="2700000" algn="tl" rotWithShape="0">
              <a:prstClr val="black">
                <a:alpha val="40000"/>
              </a:prstClr>
            </a:outerShdw>
            <a:softEdge rad="25400"/>
          </a:effectLst>
        </p:spPr>
        <p:txBody>
          <a:bodyPr wrap="square" rtlCol="0">
            <a:spAutoFit/>
          </a:bodyPr>
          <a:lstStyle/>
          <a:p>
            <a:r>
              <a:rPr lang="en-US" b="0" dirty="0" smtClean="0">
                <a:solidFill>
                  <a:schemeClr val="tx2"/>
                </a:solidFill>
                <a:latin typeface="+mj-lt"/>
              </a:rPr>
              <a:t>Amendment 77 – Nov 2016</a:t>
            </a:r>
          </a:p>
          <a:p>
            <a:endParaRPr lang="en-US" b="0" dirty="0" smtClean="0">
              <a:solidFill>
                <a:schemeClr val="tx2"/>
              </a:solidFill>
              <a:latin typeface="+mj-lt"/>
            </a:endParaRPr>
          </a:p>
          <a:p>
            <a:r>
              <a:rPr lang="en-US" sz="2000" b="0" dirty="0" smtClean="0">
                <a:latin typeface="Calibri"/>
                <a:cs typeface="Calibri"/>
              </a:rPr>
              <a:t>“</a:t>
            </a:r>
            <a:r>
              <a:rPr lang="en-US" sz="2000" b="0" dirty="0" smtClean="0">
                <a:solidFill>
                  <a:schemeClr val="tx2">
                    <a:lumMod val="60000"/>
                    <a:lumOff val="40000"/>
                  </a:schemeClr>
                </a:solidFill>
                <a:latin typeface="Calibri"/>
                <a:cs typeface="Calibri"/>
              </a:rPr>
              <a:t>METAR</a:t>
            </a:r>
            <a:r>
              <a:rPr lang="en-US" sz="2000" b="0" dirty="0">
                <a:solidFill>
                  <a:prstClr val="black"/>
                </a:solidFill>
                <a:latin typeface="Calibri"/>
                <a:cs typeface="Calibri"/>
              </a:rPr>
              <a:t>, </a:t>
            </a:r>
            <a:r>
              <a:rPr lang="en-US" sz="2000" b="0" dirty="0">
                <a:solidFill>
                  <a:srgbClr val="558ED5"/>
                </a:solidFill>
                <a:latin typeface="Calibri"/>
                <a:cs typeface="Calibri"/>
              </a:rPr>
              <a:t>SPECI</a:t>
            </a:r>
            <a:r>
              <a:rPr lang="en-US" sz="2000" b="0" dirty="0">
                <a:solidFill>
                  <a:prstClr val="black"/>
                </a:solidFill>
                <a:latin typeface="Calibri"/>
                <a:cs typeface="Calibri"/>
              </a:rPr>
              <a:t>, </a:t>
            </a:r>
            <a:r>
              <a:rPr lang="en-US" sz="2000" b="0" dirty="0">
                <a:solidFill>
                  <a:srgbClr val="558ED5"/>
                </a:solidFill>
                <a:latin typeface="Calibri"/>
                <a:cs typeface="Calibri"/>
              </a:rPr>
              <a:t>SIGMET</a:t>
            </a:r>
            <a:r>
              <a:rPr lang="en-US" sz="2000" b="0" dirty="0">
                <a:solidFill>
                  <a:prstClr val="black"/>
                </a:solidFill>
                <a:latin typeface="Calibri"/>
                <a:cs typeface="Calibri"/>
              </a:rPr>
              <a:t> and </a:t>
            </a:r>
            <a:r>
              <a:rPr lang="en-US" sz="2000" b="0" dirty="0">
                <a:solidFill>
                  <a:srgbClr val="558ED5"/>
                </a:solidFill>
                <a:latin typeface="Calibri"/>
                <a:cs typeface="Calibri"/>
              </a:rPr>
              <a:t>TAF</a:t>
            </a:r>
            <a:r>
              <a:rPr lang="en-US" sz="2000" b="0" dirty="0">
                <a:solidFill>
                  <a:prstClr val="black"/>
                </a:solidFill>
                <a:latin typeface="Calibri"/>
                <a:cs typeface="Calibri"/>
              </a:rPr>
              <a:t> </a:t>
            </a:r>
            <a:r>
              <a:rPr lang="en-US" sz="2000" b="0" dirty="0" smtClean="0">
                <a:solidFill>
                  <a:prstClr val="black"/>
                </a:solidFill>
                <a:latin typeface="Calibri"/>
                <a:cs typeface="Calibri"/>
              </a:rPr>
              <a:t>should be exchanged in </a:t>
            </a:r>
            <a:r>
              <a:rPr lang="en-US" sz="2000" b="0" dirty="0">
                <a:solidFill>
                  <a:prstClr val="black"/>
                </a:solidFill>
                <a:latin typeface="Calibri"/>
                <a:cs typeface="Calibri"/>
              </a:rPr>
              <a:t>a digital </a:t>
            </a:r>
            <a:r>
              <a:rPr lang="en-US" sz="2000" b="0" dirty="0" smtClean="0">
                <a:solidFill>
                  <a:prstClr val="black"/>
                </a:solidFill>
                <a:latin typeface="Calibri"/>
                <a:cs typeface="Calibri"/>
              </a:rPr>
              <a:t>form</a:t>
            </a:r>
            <a:r>
              <a:rPr lang="en-US" sz="2000" b="0" dirty="0" smtClean="0">
                <a:latin typeface="Calibri"/>
                <a:cs typeface="Calibri"/>
              </a:rPr>
              <a:t>”</a:t>
            </a:r>
          </a:p>
        </p:txBody>
      </p:sp>
      <p:sp>
        <p:nvSpPr>
          <p:cNvPr id="6" name="Oval 5"/>
          <p:cNvSpPr/>
          <p:nvPr/>
        </p:nvSpPr>
        <p:spPr>
          <a:xfrm>
            <a:off x="7012606" y="2642937"/>
            <a:ext cx="922020" cy="381000"/>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8" name="Oval 7"/>
          <p:cNvSpPr/>
          <p:nvPr/>
        </p:nvSpPr>
        <p:spPr>
          <a:xfrm>
            <a:off x="6090185" y="4708358"/>
            <a:ext cx="922020" cy="381000"/>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7194864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6"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WMO TT-</a:t>
            </a:r>
            <a:r>
              <a:rPr lang="en-US" sz="2800" b="1" dirty="0" err="1" smtClean="0"/>
              <a:t>AvXML</a:t>
            </a:r>
            <a:endParaRPr lang="en-US" sz="2800" b="1" dirty="0"/>
          </a:p>
        </p:txBody>
      </p:sp>
      <p:sp>
        <p:nvSpPr>
          <p:cNvPr id="6" name="TextBox 5"/>
          <p:cNvSpPr txBox="1"/>
          <p:nvPr/>
        </p:nvSpPr>
        <p:spPr>
          <a:xfrm>
            <a:off x="838200" y="1191161"/>
            <a:ext cx="7315200" cy="1631216"/>
          </a:xfrm>
          <a:prstGeom prst="rect">
            <a:avLst/>
          </a:prstGeom>
          <a:noFill/>
        </p:spPr>
        <p:txBody>
          <a:bodyPr wrap="square" rtlCol="0">
            <a:spAutoFit/>
          </a:bodyPr>
          <a:lstStyle/>
          <a:p>
            <a:r>
              <a:rPr lang="en-US" sz="2000" b="0" dirty="0" smtClean="0">
                <a:latin typeface="+mj-lt"/>
              </a:rPr>
              <a:t>Formed to address ICAO requirements</a:t>
            </a:r>
          </a:p>
          <a:p>
            <a:endParaRPr lang="en-US" sz="2000" b="0" dirty="0">
              <a:latin typeface="+mj-lt"/>
            </a:endParaRPr>
          </a:p>
          <a:p>
            <a:r>
              <a:rPr lang="en-US" sz="2000" b="0" dirty="0" smtClean="0">
                <a:latin typeface="+mj-lt"/>
              </a:rPr>
              <a:t>Mutually agreed that ICAO will develop and maintain aviation XML models, WMO will develop and maintain meteorological XML models</a:t>
            </a:r>
          </a:p>
        </p:txBody>
      </p:sp>
      <p:pic>
        <p:nvPicPr>
          <p:cNvPr id="4" name="Picture 3" descr="Screen Shot 2012-10-03 at 11.16.41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2884967"/>
            <a:ext cx="7543800" cy="3820633"/>
          </a:xfrm>
          <a:prstGeom prst="rect">
            <a:avLst/>
          </a:prstGeom>
          <a:ln>
            <a:noFill/>
          </a:ln>
          <a:effectLst>
            <a:outerShdw blurRad="292100" dist="139700" dir="2700000" algn="tl" rotWithShape="0">
              <a:srgbClr val="333333">
                <a:alpha val="65000"/>
              </a:srgbClr>
            </a:outerShdw>
          </a:effectLst>
        </p:spPr>
      </p:pic>
      <p:pic>
        <p:nvPicPr>
          <p:cNvPr id="8" name="Picture 7" descr="WMO-logo-v2-squar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76200"/>
            <a:ext cx="1143000" cy="1143000"/>
          </a:xfrm>
          <a:prstGeom prst="rect">
            <a:avLst/>
          </a:prstGeom>
        </p:spPr>
      </p:pic>
    </p:spTree>
    <p:extLst>
      <p:ext uri="{BB962C8B-B14F-4D97-AF65-F5344CB8AC3E}">
        <p14:creationId xmlns:p14="http://schemas.microsoft.com/office/powerpoint/2010/main" val="220284511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Conceptual Model Components (UML)</a:t>
            </a:r>
            <a:endParaRPr lang="en-US" sz="2800" b="1" dirty="0"/>
          </a:p>
        </p:txBody>
      </p:sp>
      <p:pic>
        <p:nvPicPr>
          <p:cNvPr id="5" name="Picture 4" descr="uml.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 y="1509045"/>
            <a:ext cx="8180070" cy="4586955"/>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914400" y="4114800"/>
            <a:ext cx="2218576" cy="1200328"/>
          </a:xfrm>
          <a:prstGeom prst="rect">
            <a:avLst/>
          </a:prstGeom>
          <a:noFill/>
        </p:spPr>
        <p:txBody>
          <a:bodyPr wrap="none" rtlCol="0">
            <a:spAutoFit/>
          </a:bodyPr>
          <a:lstStyle/>
          <a:p>
            <a:r>
              <a:rPr lang="en-US" dirty="0" smtClean="0">
                <a:solidFill>
                  <a:schemeClr val="tx2"/>
                </a:solidFill>
                <a:latin typeface="Calibri"/>
                <a:cs typeface="Calibri"/>
              </a:rPr>
              <a:t>Diagrammatic</a:t>
            </a:r>
          </a:p>
          <a:p>
            <a:r>
              <a:rPr lang="en-US" dirty="0" smtClean="0">
                <a:solidFill>
                  <a:schemeClr val="tx2"/>
                </a:solidFill>
                <a:latin typeface="Calibri"/>
                <a:cs typeface="Calibri"/>
              </a:rPr>
              <a:t>Abstract</a:t>
            </a:r>
          </a:p>
          <a:p>
            <a:r>
              <a:rPr lang="en-US" dirty="0" smtClean="0">
                <a:solidFill>
                  <a:schemeClr val="tx2"/>
                </a:solidFill>
                <a:latin typeface="Calibri"/>
                <a:cs typeface="Calibri"/>
              </a:rPr>
              <a:t>Object-oriented</a:t>
            </a:r>
          </a:p>
        </p:txBody>
      </p:sp>
      <p:pic>
        <p:nvPicPr>
          <p:cNvPr id="7" name="Picture 6" descr="UML_logo.gi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39000" y="1600200"/>
            <a:ext cx="1546087" cy="1099089"/>
          </a:xfrm>
          <a:prstGeom prst="rect">
            <a:avLst/>
          </a:prstGeom>
        </p:spPr>
      </p:pic>
    </p:spTree>
    <p:extLst>
      <p:ext uri="{BB962C8B-B14F-4D97-AF65-F5344CB8AC3E}">
        <p14:creationId xmlns:p14="http://schemas.microsoft.com/office/powerpoint/2010/main" val="38130863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XML Schema Components</a:t>
            </a:r>
            <a:endParaRPr lang="en-US" sz="2800" b="1" dirty="0"/>
          </a:p>
        </p:txBody>
      </p:sp>
      <p:sp>
        <p:nvSpPr>
          <p:cNvPr id="4" name="TextBox 3"/>
          <p:cNvSpPr txBox="1"/>
          <p:nvPr/>
        </p:nvSpPr>
        <p:spPr>
          <a:xfrm>
            <a:off x="838200" y="990600"/>
            <a:ext cx="7315200" cy="1631216"/>
          </a:xfrm>
          <a:prstGeom prst="rect">
            <a:avLst/>
          </a:prstGeom>
          <a:noFill/>
        </p:spPr>
        <p:txBody>
          <a:bodyPr wrap="square" rtlCol="0">
            <a:spAutoFit/>
          </a:bodyPr>
          <a:lstStyle/>
          <a:p>
            <a:r>
              <a:rPr lang="en-US" sz="2000" b="0" dirty="0" smtClean="0">
                <a:latin typeface="+mj-lt"/>
              </a:rPr>
              <a:t>XML schema representation of the conceptual </a:t>
            </a:r>
            <a:r>
              <a:rPr lang="en-US" sz="2000" b="0" dirty="0" smtClean="0">
                <a:latin typeface="+mj-lt"/>
              </a:rPr>
              <a:t>model, including </a:t>
            </a:r>
            <a:r>
              <a:rPr lang="en-US" sz="2000" b="0" dirty="0" err="1" smtClean="0">
                <a:latin typeface="+mj-lt"/>
              </a:rPr>
              <a:t>Schematron</a:t>
            </a:r>
            <a:r>
              <a:rPr lang="en-US" sz="2000" b="0" dirty="0" smtClean="0">
                <a:latin typeface="+mj-lt"/>
              </a:rPr>
              <a:t> representations of logical rules</a:t>
            </a:r>
          </a:p>
          <a:p>
            <a:endParaRPr lang="en-US" sz="2000" b="0" dirty="0" smtClean="0">
              <a:latin typeface="+mj-lt"/>
            </a:endParaRPr>
          </a:p>
          <a:p>
            <a:r>
              <a:rPr lang="en-US" sz="2000" dirty="0" smtClean="0">
                <a:latin typeface="+mj-lt"/>
              </a:rPr>
              <a:t>Formal description </a:t>
            </a:r>
            <a:r>
              <a:rPr lang="en-US" sz="2000" b="0" dirty="0" smtClean="0">
                <a:latin typeface="+mj-lt"/>
              </a:rPr>
              <a:t>of the expected XML structure of exchanged information</a:t>
            </a:r>
          </a:p>
        </p:txBody>
      </p:sp>
      <p:pic>
        <p:nvPicPr>
          <p:cNvPr id="5" name="Picture 4" descr="Screen Shot 2013-01-08 at 5.52.2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8956" y="2658559"/>
            <a:ext cx="5526088" cy="397084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7083957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p:txBody>
          <a:bodyPr/>
          <a:lstStyle/>
          <a:p>
            <a:pPr eaLnBrk="1" hangingPunct="1"/>
            <a:r>
              <a:rPr lang="en-US" sz="2800" b="1" dirty="0" smtClean="0">
                <a:ea typeface="ＭＳ Ｐゴシック" charset="0"/>
              </a:rPr>
              <a:t>XML</a:t>
            </a:r>
            <a:endParaRPr lang="en-US" sz="2800" b="1" dirty="0">
              <a:ea typeface="ＭＳ Ｐゴシック" charset="0"/>
            </a:endParaRPr>
          </a:p>
        </p:txBody>
      </p:sp>
      <p:sp>
        <p:nvSpPr>
          <p:cNvPr id="20484" name="Rectangle 3"/>
          <p:cNvSpPr>
            <a:spLocks noGrp="1" noChangeArrowheads="1"/>
          </p:cNvSpPr>
          <p:nvPr>
            <p:ph type="body" idx="1"/>
          </p:nvPr>
        </p:nvSpPr>
        <p:spPr>
          <a:xfrm>
            <a:off x="685800" y="1265237"/>
            <a:ext cx="8229600" cy="4525963"/>
          </a:xfrm>
        </p:spPr>
        <p:txBody>
          <a:bodyPr/>
          <a:lstStyle/>
          <a:p>
            <a:pPr marL="0" indent="0" eaLnBrk="1" hangingPunct="1">
              <a:buNone/>
            </a:pPr>
            <a:r>
              <a:rPr lang="en-GB" sz="2600" dirty="0" smtClean="0">
                <a:solidFill>
                  <a:srgbClr val="000000"/>
                </a:solidFill>
                <a:latin typeface="Calibri"/>
                <a:ea typeface="ＭＳ Ｐゴシック" charset="0"/>
                <a:cs typeface="Calibri"/>
              </a:rPr>
              <a:t>The de-facto, textual standard </a:t>
            </a:r>
            <a:r>
              <a:rPr lang="en-GB" sz="2600" dirty="0" smtClean="0">
                <a:solidFill>
                  <a:srgbClr val="000000"/>
                </a:solidFill>
                <a:latin typeface="Calibri"/>
                <a:ea typeface="ＭＳ Ｐゴシック" charset="0"/>
                <a:cs typeface="Calibri"/>
              </a:rPr>
              <a:t>for encoding </a:t>
            </a:r>
            <a:r>
              <a:rPr lang="en-GB" sz="2600" dirty="0" smtClean="0">
                <a:solidFill>
                  <a:srgbClr val="000000"/>
                </a:solidFill>
                <a:latin typeface="Calibri"/>
                <a:ea typeface="ＭＳ Ｐゴシック" charset="0"/>
                <a:cs typeface="Calibri"/>
              </a:rPr>
              <a:t>structured </a:t>
            </a:r>
            <a:r>
              <a:rPr lang="en-GB" sz="2600" dirty="0">
                <a:solidFill>
                  <a:srgbClr val="000000"/>
                </a:solidFill>
                <a:latin typeface="Calibri"/>
                <a:ea typeface="ＭＳ Ｐゴシック" charset="0"/>
                <a:cs typeface="Calibri"/>
              </a:rPr>
              <a:t>information</a:t>
            </a:r>
          </a:p>
          <a:p>
            <a:pPr marL="0" indent="0" eaLnBrk="1" hangingPunct="1">
              <a:buNone/>
            </a:pPr>
            <a:endParaRPr lang="en-GB" sz="2600" dirty="0" smtClean="0">
              <a:solidFill>
                <a:srgbClr val="000000"/>
              </a:solidFill>
              <a:latin typeface="Calibri"/>
              <a:ea typeface="ＭＳ Ｐゴシック" charset="0"/>
              <a:cs typeface="Calibri"/>
            </a:endParaRPr>
          </a:p>
          <a:p>
            <a:pPr marL="57150" indent="0" eaLnBrk="1" hangingPunct="1">
              <a:buNone/>
            </a:pPr>
            <a:r>
              <a:rPr lang="en-GB" sz="2600" dirty="0" smtClean="0">
                <a:solidFill>
                  <a:srgbClr val="000000"/>
                </a:solidFill>
                <a:latin typeface="Calibri"/>
                <a:ea typeface="ＭＳ Ｐゴシック" charset="0"/>
                <a:cs typeface="Calibri"/>
              </a:rPr>
              <a:t>Well-developed, with </a:t>
            </a:r>
            <a:r>
              <a:rPr lang="en-GB" sz="2600" dirty="0">
                <a:solidFill>
                  <a:srgbClr val="000000"/>
                </a:solidFill>
                <a:latin typeface="Calibri"/>
                <a:ea typeface="ＭＳ Ｐゴシック" charset="0"/>
                <a:cs typeface="Calibri"/>
              </a:rPr>
              <a:t>many </a:t>
            </a:r>
            <a:r>
              <a:rPr lang="en-GB" sz="2600" dirty="0" smtClean="0">
                <a:solidFill>
                  <a:srgbClr val="000000"/>
                </a:solidFill>
                <a:latin typeface="Calibri"/>
                <a:ea typeface="ＭＳ Ｐゴシック" charset="0"/>
                <a:cs typeface="Calibri"/>
              </a:rPr>
              <a:t>other related </a:t>
            </a:r>
            <a:r>
              <a:rPr lang="en-GB" sz="2600" dirty="0" smtClean="0">
                <a:solidFill>
                  <a:srgbClr val="000000"/>
                </a:solidFill>
                <a:latin typeface="Calibri"/>
                <a:ea typeface="ＭＳ Ｐゴシック" charset="0"/>
                <a:cs typeface="Calibri"/>
              </a:rPr>
              <a:t>standards</a:t>
            </a:r>
          </a:p>
          <a:p>
            <a:pPr marL="457200" lvl="1" indent="0" eaLnBrk="1" hangingPunct="1">
              <a:buNone/>
            </a:pPr>
            <a:r>
              <a:rPr lang="en-GB" sz="2200" dirty="0">
                <a:solidFill>
                  <a:srgbClr val="000000"/>
                </a:solidFill>
                <a:latin typeface="Calibri"/>
                <a:ea typeface="ＭＳ Ｐゴシック" charset="0"/>
                <a:cs typeface="Calibri"/>
              </a:rPr>
              <a:t>	</a:t>
            </a:r>
            <a:r>
              <a:rPr lang="en-GB" sz="2200" dirty="0" smtClean="0">
                <a:solidFill>
                  <a:srgbClr val="000000"/>
                </a:solidFill>
                <a:latin typeface="Calibri"/>
                <a:ea typeface="ＭＳ Ｐゴシック" charset="0"/>
                <a:cs typeface="Calibri"/>
              </a:rPr>
              <a:t>XSLT,</a:t>
            </a:r>
          </a:p>
          <a:p>
            <a:pPr marL="457200" lvl="1" indent="0" eaLnBrk="1" hangingPunct="1">
              <a:buNone/>
            </a:pPr>
            <a:r>
              <a:rPr lang="en-GB" sz="2200" dirty="0" smtClean="0">
                <a:solidFill>
                  <a:srgbClr val="000000"/>
                </a:solidFill>
                <a:latin typeface="Calibri"/>
                <a:ea typeface="ＭＳ Ｐゴシック" charset="0"/>
                <a:cs typeface="Calibri"/>
              </a:rPr>
              <a:t>	</a:t>
            </a:r>
            <a:r>
              <a:rPr lang="en-GB" sz="2200" dirty="0" err="1" smtClean="0">
                <a:solidFill>
                  <a:srgbClr val="000000"/>
                </a:solidFill>
                <a:latin typeface="Calibri"/>
                <a:ea typeface="ＭＳ Ｐゴシック" charset="0"/>
                <a:cs typeface="Calibri"/>
              </a:rPr>
              <a:t>XPath</a:t>
            </a:r>
            <a:r>
              <a:rPr lang="en-GB" sz="2200" dirty="0">
                <a:solidFill>
                  <a:srgbClr val="000000"/>
                </a:solidFill>
                <a:latin typeface="Calibri"/>
                <a:ea typeface="ＭＳ Ｐゴシック" charset="0"/>
                <a:cs typeface="Calibri"/>
              </a:rPr>
              <a:t>, </a:t>
            </a:r>
            <a:r>
              <a:rPr lang="en-GB" sz="2200" dirty="0" smtClean="0">
                <a:solidFill>
                  <a:srgbClr val="000000"/>
                </a:solidFill>
                <a:latin typeface="Calibri"/>
                <a:ea typeface="ＭＳ Ｐゴシック" charset="0"/>
                <a:cs typeface="Calibri"/>
              </a:rPr>
              <a:t/>
            </a:r>
            <a:br>
              <a:rPr lang="en-GB" sz="2200" dirty="0" smtClean="0">
                <a:solidFill>
                  <a:srgbClr val="000000"/>
                </a:solidFill>
                <a:latin typeface="Calibri"/>
                <a:ea typeface="ＭＳ Ｐゴシック" charset="0"/>
                <a:cs typeface="Calibri"/>
              </a:rPr>
            </a:br>
            <a:r>
              <a:rPr lang="en-GB" sz="2200" dirty="0" smtClean="0">
                <a:solidFill>
                  <a:srgbClr val="000000"/>
                </a:solidFill>
                <a:latin typeface="Calibri"/>
                <a:ea typeface="ＭＳ Ｐゴシック" charset="0"/>
                <a:cs typeface="Calibri"/>
              </a:rPr>
              <a:t>	XQuery</a:t>
            </a:r>
            <a:r>
              <a:rPr lang="en-GB" sz="2200" dirty="0">
                <a:solidFill>
                  <a:srgbClr val="000000"/>
                </a:solidFill>
                <a:latin typeface="Calibri"/>
                <a:ea typeface="ＭＳ Ｐゴシック" charset="0"/>
                <a:cs typeface="Calibri"/>
              </a:rPr>
              <a:t>, </a:t>
            </a:r>
            <a:endParaRPr lang="en-GB" sz="2200" dirty="0" smtClean="0">
              <a:solidFill>
                <a:srgbClr val="000000"/>
              </a:solidFill>
              <a:latin typeface="Calibri"/>
              <a:ea typeface="ＭＳ Ｐゴシック" charset="0"/>
              <a:cs typeface="Calibri"/>
            </a:endParaRPr>
          </a:p>
          <a:p>
            <a:pPr marL="457200" lvl="1" indent="0" eaLnBrk="1" hangingPunct="1">
              <a:buNone/>
            </a:pPr>
            <a:r>
              <a:rPr lang="en-GB" sz="2200" dirty="0">
                <a:solidFill>
                  <a:srgbClr val="000000"/>
                </a:solidFill>
                <a:latin typeface="Calibri"/>
                <a:ea typeface="ＭＳ Ｐゴシック" charset="0"/>
                <a:cs typeface="Calibri"/>
              </a:rPr>
              <a:t>	</a:t>
            </a:r>
            <a:r>
              <a:rPr lang="en-GB" sz="2200" dirty="0" smtClean="0">
                <a:solidFill>
                  <a:srgbClr val="000000"/>
                </a:solidFill>
                <a:latin typeface="Calibri"/>
                <a:ea typeface="ＭＳ Ｐゴシック" charset="0"/>
                <a:cs typeface="Calibri"/>
              </a:rPr>
              <a:t>XML </a:t>
            </a:r>
            <a:r>
              <a:rPr lang="en-GB" sz="2200" dirty="0" smtClean="0">
                <a:solidFill>
                  <a:srgbClr val="000000"/>
                </a:solidFill>
                <a:latin typeface="Calibri"/>
                <a:ea typeface="ＭＳ Ｐゴシック" charset="0"/>
                <a:cs typeface="Calibri"/>
              </a:rPr>
              <a:t>Schema, </a:t>
            </a:r>
            <a:endParaRPr lang="en-GB" sz="2200" dirty="0" smtClean="0">
              <a:solidFill>
                <a:srgbClr val="000000"/>
              </a:solidFill>
              <a:latin typeface="Calibri"/>
              <a:ea typeface="ＭＳ Ｐゴシック" charset="0"/>
              <a:cs typeface="Calibri"/>
            </a:endParaRPr>
          </a:p>
          <a:p>
            <a:pPr marL="457200" lvl="1" indent="0" eaLnBrk="1" hangingPunct="1">
              <a:buNone/>
            </a:pPr>
            <a:r>
              <a:rPr lang="en-GB" sz="2200" dirty="0">
                <a:solidFill>
                  <a:srgbClr val="000000"/>
                </a:solidFill>
                <a:latin typeface="Calibri"/>
                <a:ea typeface="ＭＳ Ｐゴシック" charset="0"/>
                <a:cs typeface="Calibri"/>
              </a:rPr>
              <a:t>	</a:t>
            </a:r>
            <a:r>
              <a:rPr lang="en-GB" sz="2200" dirty="0" smtClean="0">
                <a:solidFill>
                  <a:srgbClr val="000000"/>
                </a:solidFill>
                <a:latin typeface="Calibri"/>
                <a:ea typeface="ＭＳ Ｐゴシック" charset="0"/>
                <a:cs typeface="Calibri"/>
              </a:rPr>
              <a:t>…</a:t>
            </a:r>
          </a:p>
          <a:p>
            <a:pPr marL="914400" lvl="2" indent="0" eaLnBrk="1" hangingPunct="1">
              <a:buNone/>
            </a:pPr>
            <a:endParaRPr lang="en-GB" sz="2200" dirty="0">
              <a:solidFill>
                <a:srgbClr val="000000"/>
              </a:solidFill>
              <a:latin typeface="Calibri"/>
              <a:ea typeface="ＭＳ Ｐゴシック" charset="0"/>
              <a:cs typeface="Calibri"/>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lstStyle/>
          <a:p>
            <a:pPr eaLnBrk="1" hangingPunct="1"/>
            <a:r>
              <a:rPr lang="en-US" sz="2800" b="1" dirty="0" smtClean="0">
                <a:ea typeface="ＭＳ Ｐゴシック" charset="0"/>
              </a:rPr>
              <a:t>XML Example</a:t>
            </a:r>
            <a:endParaRPr lang="en-US" sz="2800" b="1" dirty="0">
              <a:ea typeface="ＭＳ Ｐゴシック"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0" y="1524000"/>
            <a:ext cx="5295900" cy="3337318"/>
          </a:xfrm>
          <a:prstGeom prst="rect">
            <a:avLst/>
          </a:prstGeom>
          <a:ln>
            <a:noFill/>
          </a:ln>
          <a:effectLst>
            <a:outerShdw blurRad="292100" dist="139700" dir="2700000" algn="tl" rotWithShape="0">
              <a:srgbClr val="333333">
                <a:alpha val="65000"/>
              </a:srgbClr>
            </a:outerShdw>
          </a:effectLst>
        </p:spPr>
      </p:pic>
      <p:sp>
        <p:nvSpPr>
          <p:cNvPr id="4" name="Rounded Rectangle 3"/>
          <p:cNvSpPr/>
          <p:nvPr/>
        </p:nvSpPr>
        <p:spPr>
          <a:xfrm>
            <a:off x="2157589" y="1709416"/>
            <a:ext cx="2006390" cy="228600"/>
          </a:xfrm>
          <a:prstGeom prst="round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ounded Rectangle 6"/>
          <p:cNvSpPr/>
          <p:nvPr/>
        </p:nvSpPr>
        <p:spPr>
          <a:xfrm>
            <a:off x="2155484" y="4596009"/>
            <a:ext cx="737616" cy="228600"/>
          </a:xfrm>
          <a:prstGeom prst="round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2286000" y="2502581"/>
            <a:ext cx="2895600" cy="798028"/>
          </a:xfrm>
          <a:prstGeom prst="roundRect">
            <a:avLst/>
          </a:prstGeom>
          <a:noFill/>
          <a:ln w="381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279257" y="5646003"/>
            <a:ext cx="4585486" cy="707886"/>
          </a:xfrm>
          <a:prstGeom prst="rect">
            <a:avLst/>
          </a:prstGeom>
          <a:noFill/>
        </p:spPr>
        <p:txBody>
          <a:bodyPr wrap="none" rtlCol="0">
            <a:spAutoFit/>
          </a:bodyPr>
          <a:lstStyle/>
          <a:p>
            <a:pPr algn="ctr"/>
            <a:r>
              <a:rPr lang="en-US" sz="2000" dirty="0" smtClean="0">
                <a:latin typeface="Calibri"/>
                <a:cs typeface="Calibri"/>
              </a:rPr>
              <a:t>A contrived example…  No relationship to</a:t>
            </a:r>
          </a:p>
          <a:p>
            <a:pPr algn="ctr"/>
            <a:r>
              <a:rPr lang="en-US" sz="2000" dirty="0" smtClean="0">
                <a:latin typeface="Calibri"/>
                <a:cs typeface="Calibri"/>
              </a:rPr>
              <a:t>ICAO/WMO models</a:t>
            </a:r>
            <a:endParaRPr lang="en-US" sz="2000" dirty="0">
              <a:latin typeface="Calibri"/>
              <a:cs typeface="Calibri"/>
            </a:endParaRPr>
          </a:p>
        </p:txBody>
      </p:sp>
    </p:spTree>
    <p:extLst>
      <p:ext uri="{BB962C8B-B14F-4D97-AF65-F5344CB8AC3E}">
        <p14:creationId xmlns:p14="http://schemas.microsoft.com/office/powerpoint/2010/main" val="17547546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dissolv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AIRMET Flow</a:t>
            </a:r>
            <a:endParaRPr lang="en-US" sz="2800" b="1" dirty="0"/>
          </a:p>
        </p:txBody>
      </p:sp>
      <p:graphicFrame>
        <p:nvGraphicFramePr>
          <p:cNvPr id="4" name="Diagram 3"/>
          <p:cNvGraphicFramePr/>
          <p:nvPr>
            <p:extLst>
              <p:ext uri="{D42A27DB-BD31-4B8C-83A1-F6EECF244321}">
                <p14:modId xmlns:p14="http://schemas.microsoft.com/office/powerpoint/2010/main" val="1956728683"/>
              </p:ext>
            </p:extLst>
          </p:nvPr>
        </p:nvGraphicFramePr>
        <p:xfrm>
          <a:off x="0" y="1143000"/>
          <a:ext cx="9144000" cy="4267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noChangeArrowheads="1"/>
          </p:cNvPicPr>
          <p:nvPr/>
        </p:nvPicPr>
        <p:blipFill>
          <a:blip r:embed="rId8" cstate="print"/>
          <a:srcRect/>
          <a:stretch>
            <a:fillRect/>
          </a:stretch>
        </p:blipFill>
        <p:spPr bwMode="auto">
          <a:xfrm>
            <a:off x="381000" y="2057400"/>
            <a:ext cx="1066800" cy="1159933"/>
          </a:xfrm>
          <a:prstGeom prst="rect">
            <a:avLst/>
          </a:prstGeom>
          <a:noFill/>
          <a:ln w="9525">
            <a:noFill/>
            <a:miter lim="800000"/>
            <a:headEnd/>
            <a:tailEnd/>
          </a:ln>
        </p:spPr>
      </p:pic>
      <p:sp>
        <p:nvSpPr>
          <p:cNvPr id="6" name="TextBox 5"/>
          <p:cNvSpPr txBox="1"/>
          <p:nvPr/>
        </p:nvSpPr>
        <p:spPr>
          <a:xfrm>
            <a:off x="2362200" y="2362200"/>
            <a:ext cx="1828800" cy="1077218"/>
          </a:xfrm>
          <a:prstGeom prst="rect">
            <a:avLst/>
          </a:prstGeom>
          <a:ln>
            <a:solidFill>
              <a:schemeClr val="bg1">
                <a:lumMod val="85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lvl="0"/>
            <a:r>
              <a:rPr lang="en-US" sz="1600" dirty="0" smtClean="0">
                <a:solidFill>
                  <a:schemeClr val="bg1">
                    <a:lumMod val="50000"/>
                  </a:schemeClr>
                </a:solidFill>
                <a:latin typeface="+mj-lt"/>
              </a:rPr>
              <a:t>…FROM JNC TO 40NW LAA TO 30ESE TBE TO 50NE TCC TO…..</a:t>
            </a:r>
          </a:p>
        </p:txBody>
      </p:sp>
      <p:grpSp>
        <p:nvGrpSpPr>
          <p:cNvPr id="7" name="Group 2"/>
          <p:cNvGrpSpPr>
            <a:grpSpLocks/>
          </p:cNvGrpSpPr>
          <p:nvPr/>
        </p:nvGrpSpPr>
        <p:grpSpPr bwMode="auto">
          <a:xfrm>
            <a:off x="4953000" y="2071687"/>
            <a:ext cx="1371600" cy="1128713"/>
            <a:chOff x="1632" y="1248"/>
            <a:chExt cx="2682" cy="2286"/>
          </a:xfrm>
        </p:grpSpPr>
        <p:sp>
          <p:nvSpPr>
            <p:cNvPr id="8" name="Gear"/>
            <p:cNvSpPr>
              <a:spLocks noEditPoints="1" noChangeArrowheads="1"/>
            </p:cNvSpPr>
            <p:nvPr/>
          </p:nvSpPr>
          <p:spPr bwMode="auto">
            <a:xfrm>
              <a:off x="3119" y="1248"/>
              <a:ext cx="1195" cy="1048"/>
            </a:xfrm>
            <a:custGeom>
              <a:avLst/>
              <a:gdLst>
                <a:gd name="T0" fmla="*/ 10800 w 21600"/>
                <a:gd name="T1" fmla="*/ 0 h 21600"/>
                <a:gd name="T2" fmla="*/ 21600 w 21600"/>
                <a:gd name="T3" fmla="*/ 10800 h 21600"/>
                <a:gd name="T4" fmla="*/ 10800 w 21600"/>
                <a:gd name="T5" fmla="*/ 21600 h 21600"/>
                <a:gd name="T6" fmla="*/ 0 w 21600"/>
                <a:gd name="T7" fmla="*/ 10800 h 21600"/>
                <a:gd name="T8" fmla="*/ 4374 w 21600"/>
                <a:gd name="T9" fmla="*/ 3964 h 21600"/>
                <a:gd name="T10" fmla="*/ 17841 w 21600"/>
                <a:gd name="T11" fmla="*/ 17635 h 21600"/>
              </a:gdLst>
              <a:ahLst/>
              <a:cxnLst>
                <a:cxn ang="0">
                  <a:pos x="T0" y="T1"/>
                </a:cxn>
                <a:cxn ang="0">
                  <a:pos x="T2" y="T3"/>
                </a:cxn>
                <a:cxn ang="0">
                  <a:pos x="T4" y="T5"/>
                </a:cxn>
                <a:cxn ang="0">
                  <a:pos x="T6" y="T7"/>
                </a:cxn>
              </a:cxnLst>
              <a:rect l="T8" t="T9" r="T10" b="T11"/>
              <a:pathLst>
                <a:path w="21600" h="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ln>
              <a:headEnd/>
              <a:tailEn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t" anchorCtr="0" compatLnSpc="1">
              <a:prstTxWarp prst="textNoShape">
                <a:avLst/>
              </a:prstTxWarp>
              <a:flatTx/>
            </a:bodyPr>
            <a:lstStyle/>
            <a:p>
              <a:endParaRPr lang="en-US"/>
            </a:p>
          </p:txBody>
        </p:sp>
        <p:sp>
          <p:nvSpPr>
            <p:cNvPr id="9" name="AutoShape 4"/>
            <p:cNvSpPr>
              <a:spLocks noEditPoints="1" noChangeArrowheads="1"/>
            </p:cNvSpPr>
            <p:nvPr/>
          </p:nvSpPr>
          <p:spPr bwMode="auto">
            <a:xfrm>
              <a:off x="1632" y="1680"/>
              <a:ext cx="1429" cy="1253"/>
            </a:xfrm>
            <a:custGeom>
              <a:avLst/>
              <a:gdLst>
                <a:gd name="T0" fmla="*/ 10800 w 21600"/>
                <a:gd name="T1" fmla="*/ 0 h 21600"/>
                <a:gd name="T2" fmla="*/ 21600 w 21600"/>
                <a:gd name="T3" fmla="*/ 10800 h 21600"/>
                <a:gd name="T4" fmla="*/ 10800 w 21600"/>
                <a:gd name="T5" fmla="*/ 21600 h 21600"/>
                <a:gd name="T6" fmla="*/ 0 w 21600"/>
                <a:gd name="T7" fmla="*/ 10800 h 21600"/>
                <a:gd name="T8" fmla="*/ 4374 w 21600"/>
                <a:gd name="T9" fmla="*/ 3964 h 21600"/>
                <a:gd name="T10" fmla="*/ 17841 w 21600"/>
                <a:gd name="T11" fmla="*/ 17635 h 21600"/>
              </a:gdLst>
              <a:ahLst/>
              <a:cxnLst>
                <a:cxn ang="0">
                  <a:pos x="T0" y="T1"/>
                </a:cxn>
                <a:cxn ang="0">
                  <a:pos x="T2" y="T3"/>
                </a:cxn>
                <a:cxn ang="0">
                  <a:pos x="T4" y="T5"/>
                </a:cxn>
                <a:cxn ang="0">
                  <a:pos x="T6" y="T7"/>
                </a:cxn>
              </a:cxnLst>
              <a:rect l="T8" t="T9" r="T10" b="T11"/>
              <a:pathLst>
                <a:path w="21600" h="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ln>
              <a:headEnd/>
              <a:tailEn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t" anchorCtr="0" compatLnSpc="1">
              <a:prstTxWarp prst="textNoShape">
                <a:avLst/>
              </a:prstTxWarp>
              <a:flatTx/>
            </a:bodyPr>
            <a:lstStyle/>
            <a:p>
              <a:endParaRPr lang="en-US"/>
            </a:p>
          </p:txBody>
        </p:sp>
        <p:sp>
          <p:nvSpPr>
            <p:cNvPr id="10" name="AutoShape 5"/>
            <p:cNvSpPr>
              <a:spLocks noEditPoints="1" noChangeArrowheads="1"/>
            </p:cNvSpPr>
            <p:nvPr/>
          </p:nvSpPr>
          <p:spPr bwMode="auto">
            <a:xfrm>
              <a:off x="2559" y="2142"/>
              <a:ext cx="1588" cy="1392"/>
            </a:xfrm>
            <a:custGeom>
              <a:avLst/>
              <a:gdLst>
                <a:gd name="T0" fmla="*/ 10800 w 21600"/>
                <a:gd name="T1" fmla="*/ 0 h 21600"/>
                <a:gd name="T2" fmla="*/ 21600 w 21600"/>
                <a:gd name="T3" fmla="*/ 10800 h 21600"/>
                <a:gd name="T4" fmla="*/ 10800 w 21600"/>
                <a:gd name="T5" fmla="*/ 21600 h 21600"/>
                <a:gd name="T6" fmla="*/ 0 w 21600"/>
                <a:gd name="T7" fmla="*/ 10800 h 21600"/>
                <a:gd name="T8" fmla="*/ 4374 w 21600"/>
                <a:gd name="T9" fmla="*/ 3964 h 21600"/>
                <a:gd name="T10" fmla="*/ 17841 w 21600"/>
                <a:gd name="T11" fmla="*/ 17635 h 21600"/>
              </a:gdLst>
              <a:ahLst/>
              <a:cxnLst>
                <a:cxn ang="0">
                  <a:pos x="T0" y="T1"/>
                </a:cxn>
                <a:cxn ang="0">
                  <a:pos x="T2" y="T3"/>
                </a:cxn>
                <a:cxn ang="0">
                  <a:pos x="T4" y="T5"/>
                </a:cxn>
                <a:cxn ang="0">
                  <a:pos x="T6" y="T7"/>
                </a:cxn>
              </a:cxnLst>
              <a:rect l="T8" t="T9" r="T10" b="T11"/>
              <a:pathLst>
                <a:path w="21600" h="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ln>
              <a:headEnd/>
              <a:tailEn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t" anchorCtr="0" compatLnSpc="1">
              <a:prstTxWarp prst="textNoShape">
                <a:avLst/>
              </a:prstTxWarp>
              <a:flatTx/>
            </a:bodyPr>
            <a:lstStyle/>
            <a:p>
              <a:endParaRPr lang="en-US"/>
            </a:p>
          </p:txBody>
        </p:sp>
      </p:grpSp>
      <p:pic>
        <p:nvPicPr>
          <p:cNvPr id="11" name="Picture 10" descr="airsigmet.png"/>
          <p:cNvPicPr>
            <a:picLocks noChangeAspect="1"/>
          </p:cNvPicPr>
          <p:nvPr/>
        </p:nvPicPr>
        <p:blipFill>
          <a:blip r:embed="rId9" cstate="print"/>
          <a:stretch>
            <a:fillRect/>
          </a:stretch>
        </p:blipFill>
        <p:spPr>
          <a:xfrm>
            <a:off x="7162800" y="2286000"/>
            <a:ext cx="1676400" cy="1322450"/>
          </a:xfrm>
          <a:prstGeom prst="rect">
            <a:avLst/>
          </a:prstGeom>
        </p:spPr>
      </p:pic>
      <p:sp>
        <p:nvSpPr>
          <p:cNvPr id="12" name="TextBox 11"/>
          <p:cNvSpPr txBox="1"/>
          <p:nvPr/>
        </p:nvSpPr>
        <p:spPr>
          <a:xfrm>
            <a:off x="914400" y="4953000"/>
            <a:ext cx="7825104" cy="1015663"/>
          </a:xfrm>
          <a:prstGeom prst="rect">
            <a:avLst/>
          </a:prstGeom>
          <a:noFill/>
        </p:spPr>
        <p:txBody>
          <a:bodyPr wrap="none" rtlCol="0">
            <a:spAutoFit/>
          </a:bodyPr>
          <a:lstStyle/>
          <a:p>
            <a:r>
              <a:rPr lang="en-US" sz="2000" dirty="0" smtClean="0">
                <a:latin typeface="Bradley Hand ITC" pitchFamily="66" charset="0"/>
                <a:cs typeface="Apple Chancery"/>
              </a:rPr>
              <a:t>Human-readable</a:t>
            </a:r>
            <a:r>
              <a:rPr lang="en-US" sz="2000" dirty="0" smtClean="0">
                <a:latin typeface="Courier New"/>
                <a:cs typeface="Courier New"/>
              </a:rPr>
              <a:t> -&gt; </a:t>
            </a:r>
            <a:r>
              <a:rPr lang="en-US" sz="2000" dirty="0" smtClean="0">
                <a:latin typeface="Courier New" pitchFamily="49" charset="0"/>
                <a:cs typeface="Courier New" pitchFamily="49" charset="0"/>
              </a:rPr>
              <a:t>Machine-readable</a:t>
            </a:r>
            <a:r>
              <a:rPr lang="en-US" sz="2000" dirty="0" smtClean="0">
                <a:latin typeface="Courier New"/>
                <a:cs typeface="Courier New"/>
              </a:rPr>
              <a:t> = </a:t>
            </a:r>
            <a:r>
              <a:rPr lang="en-US" sz="2000" dirty="0" smtClean="0">
                <a:solidFill>
                  <a:schemeClr val="accent2"/>
                </a:solidFill>
                <a:latin typeface="Courier New"/>
                <a:cs typeface="Courier New"/>
              </a:rPr>
              <a:t>DIFFICULT</a:t>
            </a:r>
          </a:p>
          <a:p>
            <a:endParaRPr lang="en-US" sz="2000" dirty="0">
              <a:latin typeface="Courier New"/>
              <a:cs typeface="Courier New"/>
            </a:endParaRPr>
          </a:p>
          <a:p>
            <a:r>
              <a:rPr lang="en-US" sz="2000" dirty="0" smtClean="0">
                <a:latin typeface="Courier New"/>
                <a:cs typeface="Courier New"/>
              </a:rPr>
              <a:t>Machine-readable -&gt; </a:t>
            </a:r>
            <a:r>
              <a:rPr lang="en-US" sz="2000" dirty="0" smtClean="0">
                <a:latin typeface="Bradley Hand ITC" pitchFamily="66" charset="0"/>
                <a:cs typeface="Apple Chancery"/>
              </a:rPr>
              <a:t>Human-readable</a:t>
            </a:r>
            <a:r>
              <a:rPr lang="en-US" sz="2000" dirty="0" smtClean="0">
                <a:latin typeface="Courier New"/>
                <a:cs typeface="Courier New"/>
              </a:rPr>
              <a:t> = </a:t>
            </a:r>
            <a:r>
              <a:rPr lang="en-US" sz="2000" dirty="0" smtClean="0">
                <a:solidFill>
                  <a:schemeClr val="accent1"/>
                </a:solidFill>
                <a:latin typeface="Courier New"/>
                <a:cs typeface="Courier New"/>
              </a:rPr>
              <a:t>STRAIGHTFORWARD</a:t>
            </a:r>
            <a:endParaRPr lang="en-US" sz="2000" dirty="0">
              <a:solidFill>
                <a:schemeClr val="accent1"/>
              </a:solidFill>
              <a:latin typeface="Courier New"/>
              <a:cs typeface="Courier New"/>
            </a:endParaRPr>
          </a:p>
        </p:txBody>
      </p:sp>
    </p:spTree>
    <p:extLst>
      <p:ext uri="{BB962C8B-B14F-4D97-AF65-F5344CB8AC3E}">
        <p14:creationId xmlns:p14="http://schemas.microsoft.com/office/powerpoint/2010/main" val="3908521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Model Packages</a:t>
            </a:r>
            <a:endParaRPr lang="en-US" sz="2800" b="1" dirty="0"/>
          </a:p>
        </p:txBody>
      </p:sp>
      <p:sp>
        <p:nvSpPr>
          <p:cNvPr id="4" name="Oval 3"/>
          <p:cNvSpPr/>
          <p:nvPr/>
        </p:nvSpPr>
        <p:spPr>
          <a:xfrm>
            <a:off x="914400" y="1219200"/>
            <a:ext cx="1888624" cy="1888624"/>
          </a:xfrm>
          <a:prstGeom prst="ellipse">
            <a:avLst/>
          </a:prstGeom>
          <a:blipFill>
            <a:blip r:embed="rId3" cstate="print">
              <a:extLst>
                <a:ext uri="{28A0092B-C50C-407E-A947-70E740481C1C}">
                  <a14:useLocalDpi xmlns:a14="http://schemas.microsoft.com/office/drawing/2010/main" val="0"/>
                </a:ext>
              </a:extLst>
            </a:blip>
            <a:srcRect/>
            <a:stretch>
              <a:fillRect/>
            </a:stretch>
          </a:blipFill>
        </p:spPr>
        <p:style>
          <a:lnRef idx="3">
            <a:schemeClr val="dk2">
              <a:shade val="80000"/>
              <a:hueOff val="0"/>
              <a:satOff val="0"/>
              <a:lumOff val="0"/>
              <a:alphaOff val="0"/>
            </a:schemeClr>
          </a:lnRef>
          <a:fillRef idx="1">
            <a:scrgbClr r="0" g="0" b="0"/>
          </a:fillRef>
          <a:effectRef idx="1">
            <a:schemeClr val="dk2">
              <a:tint val="40000"/>
              <a:hueOff val="0"/>
              <a:satOff val="0"/>
              <a:lumOff val="0"/>
              <a:alphaOff val="0"/>
            </a:schemeClr>
          </a:effectRef>
          <a:fontRef idx="minor">
            <a:schemeClr val="lt1">
              <a:hueOff val="0"/>
              <a:satOff val="0"/>
              <a:lumOff val="0"/>
              <a:alphaOff val="0"/>
            </a:schemeClr>
          </a:fontRef>
        </p:style>
      </p:sp>
      <p:sp>
        <p:nvSpPr>
          <p:cNvPr id="5" name="Oval 4"/>
          <p:cNvSpPr/>
          <p:nvPr/>
        </p:nvSpPr>
        <p:spPr>
          <a:xfrm>
            <a:off x="914400" y="3657600"/>
            <a:ext cx="1888624" cy="1888624"/>
          </a:xfrm>
          <a:prstGeom prst="ellipse">
            <a:avLst/>
          </a:prstGeom>
          <a:blipFill>
            <a:blip r:embed="rId4">
              <a:extLst>
                <a:ext uri="{28A0092B-C50C-407E-A947-70E740481C1C}">
                  <a14:useLocalDpi xmlns:a14="http://schemas.microsoft.com/office/drawing/2010/main" val="0"/>
                </a:ext>
              </a:extLst>
            </a:blip>
            <a:srcRect/>
            <a:stretch>
              <a:fillRect/>
            </a:stretch>
          </a:blipFill>
        </p:spPr>
        <p:style>
          <a:lnRef idx="3">
            <a:schemeClr val="dk2">
              <a:shade val="80000"/>
              <a:hueOff val="0"/>
              <a:satOff val="0"/>
              <a:lumOff val="0"/>
              <a:alphaOff val="0"/>
            </a:schemeClr>
          </a:lnRef>
          <a:fillRef idx="1">
            <a:scrgbClr r="0" g="0" b="0"/>
          </a:fillRef>
          <a:effectRef idx="1">
            <a:schemeClr val="dk2">
              <a:tint val="40000"/>
              <a:hueOff val="0"/>
              <a:satOff val="0"/>
              <a:lumOff val="0"/>
              <a:alphaOff val="0"/>
            </a:schemeClr>
          </a:effectRef>
          <a:fontRef idx="minor">
            <a:schemeClr val="lt1">
              <a:hueOff val="0"/>
              <a:satOff val="0"/>
              <a:lumOff val="0"/>
              <a:alphaOff val="0"/>
            </a:schemeClr>
          </a:fontRef>
        </p:style>
      </p:sp>
      <p:cxnSp>
        <p:nvCxnSpPr>
          <p:cNvPr id="7" name="Straight Connector 6"/>
          <p:cNvCxnSpPr/>
          <p:nvPr/>
        </p:nvCxnSpPr>
        <p:spPr>
          <a:xfrm>
            <a:off x="914400" y="3276600"/>
            <a:ext cx="7086600"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3255891" y="2246293"/>
            <a:ext cx="5126109" cy="954107"/>
          </a:xfrm>
          <a:prstGeom prst="rect">
            <a:avLst/>
          </a:prstGeom>
          <a:noFill/>
        </p:spPr>
        <p:txBody>
          <a:bodyPr wrap="square" rtlCol="0">
            <a:spAutoFit/>
          </a:bodyPr>
          <a:lstStyle/>
          <a:p>
            <a:r>
              <a:rPr lang="en-US" sz="2000" i="1" dirty="0" smtClean="0">
                <a:latin typeface="Calibri"/>
                <a:cs typeface="Calibri"/>
              </a:rPr>
              <a:t>Simple Aviation Features</a:t>
            </a:r>
            <a:r>
              <a:rPr lang="en-US" sz="2000" dirty="0" smtClean="0">
                <a:latin typeface="Calibri"/>
                <a:cs typeface="Calibri"/>
              </a:rPr>
              <a:t> (</a:t>
            </a:r>
            <a:r>
              <a:rPr lang="en-US" sz="2000" dirty="0" smtClean="0">
                <a:solidFill>
                  <a:srgbClr val="558ED5"/>
                </a:solidFill>
                <a:latin typeface="Calibri"/>
                <a:cs typeface="Calibri"/>
              </a:rPr>
              <a:t>SAF</a:t>
            </a:r>
            <a:r>
              <a:rPr lang="en-US" sz="2000" dirty="0" smtClean="0">
                <a:latin typeface="Calibri"/>
                <a:cs typeface="Calibri"/>
              </a:rPr>
              <a:t>)</a:t>
            </a:r>
          </a:p>
          <a:p>
            <a:r>
              <a:rPr lang="en-US" sz="1800" b="0" dirty="0">
                <a:latin typeface="Calibri"/>
                <a:cs typeface="Calibri"/>
              </a:rPr>
              <a:t>Simplified features from the aviation domain, such as aerodrome and </a:t>
            </a:r>
            <a:r>
              <a:rPr lang="en-US" sz="1800" b="0" dirty="0" smtClean="0">
                <a:latin typeface="Calibri"/>
                <a:cs typeface="Calibri"/>
              </a:rPr>
              <a:t>runway (relationship to AIXM)</a:t>
            </a:r>
            <a:endParaRPr lang="en-US" sz="1800" b="0" dirty="0">
              <a:latin typeface="Calibri"/>
              <a:cs typeface="Calibri"/>
            </a:endParaRPr>
          </a:p>
        </p:txBody>
      </p:sp>
      <p:sp>
        <p:nvSpPr>
          <p:cNvPr id="9" name="TextBox 8"/>
          <p:cNvSpPr txBox="1"/>
          <p:nvPr/>
        </p:nvSpPr>
        <p:spPr>
          <a:xfrm>
            <a:off x="3255891" y="1143000"/>
            <a:ext cx="5126109" cy="984885"/>
          </a:xfrm>
          <a:prstGeom prst="rect">
            <a:avLst/>
          </a:prstGeom>
          <a:noFill/>
        </p:spPr>
        <p:txBody>
          <a:bodyPr wrap="square" rtlCol="0">
            <a:spAutoFit/>
          </a:bodyPr>
          <a:lstStyle/>
          <a:p>
            <a:r>
              <a:rPr lang="en-US" sz="2000" i="1" dirty="0" smtClean="0">
                <a:latin typeface="Calibri"/>
                <a:cs typeface="Calibri"/>
              </a:rPr>
              <a:t>ICAO Weather Information Exchange Model</a:t>
            </a:r>
            <a:r>
              <a:rPr lang="en-US" sz="2000" dirty="0" smtClean="0">
                <a:latin typeface="Calibri"/>
                <a:cs typeface="Calibri"/>
              </a:rPr>
              <a:t> (</a:t>
            </a:r>
            <a:r>
              <a:rPr lang="en-US" sz="2000" dirty="0" smtClean="0">
                <a:solidFill>
                  <a:srgbClr val="558ED5"/>
                </a:solidFill>
                <a:latin typeface="Calibri"/>
                <a:cs typeface="Calibri"/>
              </a:rPr>
              <a:t>IWXXM</a:t>
            </a:r>
            <a:r>
              <a:rPr lang="en-US" sz="2000" dirty="0" smtClean="0">
                <a:latin typeface="Calibri"/>
                <a:cs typeface="Calibri"/>
              </a:rPr>
              <a:t>)</a:t>
            </a:r>
          </a:p>
          <a:p>
            <a:r>
              <a:rPr lang="en-US" sz="1800" b="0" dirty="0" smtClean="0">
                <a:latin typeface="Calibri"/>
                <a:cs typeface="Calibri"/>
              </a:rPr>
              <a:t>METAR, SPECI, TAF, and SIGMET representations</a:t>
            </a:r>
            <a:endParaRPr lang="en-US" sz="1800" b="0" dirty="0">
              <a:latin typeface="Calibri"/>
              <a:cs typeface="Calibri"/>
            </a:endParaRPr>
          </a:p>
        </p:txBody>
      </p:sp>
      <p:sp>
        <p:nvSpPr>
          <p:cNvPr id="10" name="TextBox 9"/>
          <p:cNvSpPr txBox="1"/>
          <p:nvPr/>
        </p:nvSpPr>
        <p:spPr>
          <a:xfrm>
            <a:off x="3276600" y="4684693"/>
            <a:ext cx="5126109" cy="954107"/>
          </a:xfrm>
          <a:prstGeom prst="rect">
            <a:avLst/>
          </a:prstGeom>
          <a:noFill/>
        </p:spPr>
        <p:txBody>
          <a:bodyPr wrap="square" rtlCol="0">
            <a:spAutoFit/>
          </a:bodyPr>
          <a:lstStyle/>
          <a:p>
            <a:r>
              <a:rPr lang="en-US" sz="2000" i="1" dirty="0" smtClean="0">
                <a:latin typeface="Calibri"/>
                <a:cs typeface="Calibri"/>
              </a:rPr>
              <a:t>MET Basic Types</a:t>
            </a:r>
            <a:r>
              <a:rPr lang="en-US" sz="2000" dirty="0" smtClean="0">
                <a:latin typeface="Calibri"/>
                <a:cs typeface="Calibri"/>
              </a:rPr>
              <a:t> (</a:t>
            </a:r>
            <a:r>
              <a:rPr lang="en-US" sz="2000" dirty="0" smtClean="0">
                <a:solidFill>
                  <a:srgbClr val="558ED5"/>
                </a:solidFill>
                <a:latin typeface="Calibri"/>
                <a:cs typeface="Calibri"/>
              </a:rPr>
              <a:t>Met-basic</a:t>
            </a:r>
            <a:r>
              <a:rPr lang="en-US" sz="2000" dirty="0" smtClean="0">
                <a:latin typeface="Calibri"/>
                <a:cs typeface="Calibri"/>
              </a:rPr>
              <a:t>)</a:t>
            </a:r>
          </a:p>
          <a:p>
            <a:r>
              <a:rPr lang="en-US" sz="1800" b="0" dirty="0" smtClean="0">
                <a:latin typeface="Calibri"/>
                <a:cs typeface="Calibri"/>
              </a:rPr>
              <a:t>Measures, </a:t>
            </a:r>
            <a:r>
              <a:rPr lang="en-US" sz="1800" b="0" dirty="0" err="1" smtClean="0">
                <a:latin typeface="Calibri"/>
                <a:cs typeface="Calibri"/>
              </a:rPr>
              <a:t>CodeLists</a:t>
            </a:r>
            <a:r>
              <a:rPr lang="en-US" sz="1800" b="0" dirty="0" smtClean="0">
                <a:latin typeface="Calibri"/>
                <a:cs typeface="Calibri"/>
              </a:rPr>
              <a:t> and other meteorological basic types</a:t>
            </a:r>
            <a:endParaRPr lang="en-US" sz="1800" b="0" dirty="0">
              <a:latin typeface="Calibri"/>
              <a:cs typeface="Calibri"/>
            </a:endParaRPr>
          </a:p>
        </p:txBody>
      </p:sp>
      <p:sp>
        <p:nvSpPr>
          <p:cNvPr id="11" name="TextBox 10"/>
          <p:cNvSpPr txBox="1"/>
          <p:nvPr/>
        </p:nvSpPr>
        <p:spPr>
          <a:xfrm>
            <a:off x="3297309" y="3429000"/>
            <a:ext cx="5126109" cy="1261884"/>
          </a:xfrm>
          <a:prstGeom prst="rect">
            <a:avLst/>
          </a:prstGeom>
          <a:noFill/>
        </p:spPr>
        <p:txBody>
          <a:bodyPr wrap="square" rtlCol="0">
            <a:spAutoFit/>
          </a:bodyPr>
          <a:lstStyle/>
          <a:p>
            <a:r>
              <a:rPr lang="en-US" sz="2000" i="1" dirty="0" smtClean="0">
                <a:latin typeface="Calibri"/>
                <a:cs typeface="Calibri"/>
              </a:rPr>
              <a:t>Meteorological Community Exchange Model</a:t>
            </a:r>
            <a:r>
              <a:rPr lang="en-US" sz="2000" dirty="0" smtClean="0">
                <a:latin typeface="Calibri"/>
                <a:cs typeface="Calibri"/>
              </a:rPr>
              <a:t> (</a:t>
            </a:r>
            <a:r>
              <a:rPr lang="en-US" sz="2000" dirty="0" smtClean="0">
                <a:solidFill>
                  <a:srgbClr val="558ED5"/>
                </a:solidFill>
                <a:latin typeface="Calibri"/>
                <a:cs typeface="Calibri"/>
              </a:rPr>
              <a:t>METCE</a:t>
            </a:r>
            <a:r>
              <a:rPr lang="en-US" sz="2000" dirty="0" smtClean="0">
                <a:latin typeface="Calibri"/>
                <a:cs typeface="Calibri"/>
              </a:rPr>
              <a:t>)</a:t>
            </a:r>
          </a:p>
          <a:p>
            <a:r>
              <a:rPr lang="en-US" sz="1800" b="0" dirty="0" smtClean="0">
                <a:latin typeface="Calibri"/>
                <a:cs typeface="Calibri"/>
              </a:rPr>
              <a:t>WMO logical data model, specifically Observations and Measurements (O&amp;M) specializations</a:t>
            </a:r>
            <a:endParaRPr lang="en-US" sz="1800" b="0" dirty="0">
              <a:latin typeface="Calibri"/>
              <a:cs typeface="Calibri"/>
            </a:endParaRPr>
          </a:p>
        </p:txBody>
      </p:sp>
      <p:sp>
        <p:nvSpPr>
          <p:cNvPr id="12" name="TextBox 11"/>
          <p:cNvSpPr txBox="1"/>
          <p:nvPr/>
        </p:nvSpPr>
        <p:spPr>
          <a:xfrm>
            <a:off x="3276600" y="5748516"/>
            <a:ext cx="5126109" cy="954107"/>
          </a:xfrm>
          <a:prstGeom prst="rect">
            <a:avLst/>
          </a:prstGeom>
          <a:noFill/>
        </p:spPr>
        <p:txBody>
          <a:bodyPr wrap="square" rtlCol="0">
            <a:spAutoFit/>
          </a:bodyPr>
          <a:lstStyle/>
          <a:p>
            <a:r>
              <a:rPr lang="en-US" sz="2000" i="1" dirty="0" smtClean="0">
                <a:latin typeface="Calibri"/>
                <a:cs typeface="Calibri"/>
              </a:rPr>
              <a:t>Observable Property Model</a:t>
            </a:r>
            <a:r>
              <a:rPr lang="en-US" sz="2000" dirty="0" smtClean="0">
                <a:latin typeface="Calibri"/>
                <a:cs typeface="Calibri"/>
              </a:rPr>
              <a:t> (</a:t>
            </a:r>
            <a:r>
              <a:rPr lang="en-US" sz="2000" dirty="0" smtClean="0">
                <a:solidFill>
                  <a:srgbClr val="558ED5"/>
                </a:solidFill>
                <a:latin typeface="Calibri"/>
                <a:cs typeface="Calibri"/>
              </a:rPr>
              <a:t>OPM</a:t>
            </a:r>
            <a:r>
              <a:rPr lang="en-US" sz="2000" dirty="0" smtClean="0">
                <a:latin typeface="Calibri"/>
                <a:cs typeface="Calibri"/>
              </a:rPr>
              <a:t>)</a:t>
            </a:r>
          </a:p>
          <a:p>
            <a:r>
              <a:rPr lang="en-US" sz="1800" b="0" dirty="0" smtClean="0">
                <a:latin typeface="Calibri"/>
                <a:cs typeface="Calibri"/>
              </a:rPr>
              <a:t>Qualifications and constraints on observed properties</a:t>
            </a:r>
            <a:endParaRPr lang="en-US" sz="1800" b="0" dirty="0">
              <a:latin typeface="Calibri"/>
              <a:cs typeface="Calibri"/>
            </a:endParaRPr>
          </a:p>
        </p:txBody>
      </p:sp>
      <p:cxnSp>
        <p:nvCxnSpPr>
          <p:cNvPr id="13" name="Straight Connector 12"/>
          <p:cNvCxnSpPr/>
          <p:nvPr/>
        </p:nvCxnSpPr>
        <p:spPr>
          <a:xfrm>
            <a:off x="3276600" y="5715000"/>
            <a:ext cx="4724400"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543935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Standardization</a:t>
            </a:r>
            <a:endParaRPr lang="en-US" sz="2800" b="1" dirty="0"/>
          </a:p>
        </p:txBody>
      </p:sp>
      <p:sp>
        <p:nvSpPr>
          <p:cNvPr id="27" name="TextBox 26"/>
          <p:cNvSpPr txBox="1"/>
          <p:nvPr/>
        </p:nvSpPr>
        <p:spPr>
          <a:xfrm>
            <a:off x="609600" y="1461795"/>
            <a:ext cx="8243638" cy="3934410"/>
          </a:xfrm>
          <a:prstGeom prst="rect">
            <a:avLst/>
          </a:prstGeom>
          <a:noFill/>
        </p:spPr>
        <p:txBody>
          <a:bodyPr wrap="none" rtlCol="0">
            <a:spAutoFit/>
          </a:bodyPr>
          <a:lstStyle/>
          <a:p>
            <a:pPr marL="0" lvl="1" algn="ctr" fontAlgn="auto">
              <a:lnSpc>
                <a:spcPct val="150000"/>
              </a:lnSpc>
              <a:spcBef>
                <a:spcPts val="0"/>
              </a:spcBef>
              <a:spcAft>
                <a:spcPts val="0"/>
              </a:spcAft>
            </a:pPr>
            <a:r>
              <a:rPr lang="en-US" sz="2800" kern="0" dirty="0" smtClean="0">
                <a:solidFill>
                  <a:schemeClr val="accent1"/>
                </a:solidFill>
                <a:latin typeface="Calibri"/>
                <a:cs typeface="Calibri"/>
              </a:rPr>
              <a:t>UML</a:t>
            </a:r>
            <a:r>
              <a:rPr lang="en-US" sz="2800" kern="0" dirty="0">
                <a:solidFill>
                  <a:schemeClr val="accent1"/>
                </a:solidFill>
                <a:latin typeface="Calibri"/>
                <a:cs typeface="Calibri"/>
              </a:rPr>
              <a:t>/XML Modeling </a:t>
            </a:r>
            <a:r>
              <a:rPr lang="en-US" sz="2800" b="0" kern="0" dirty="0">
                <a:solidFill>
                  <a:schemeClr val="accent1"/>
                </a:solidFill>
                <a:latin typeface="Calibri"/>
                <a:cs typeface="Calibri"/>
              </a:rPr>
              <a:t>(ISO 19103)</a:t>
            </a:r>
          </a:p>
          <a:p>
            <a:pPr marL="0" lvl="1" algn="ctr" fontAlgn="auto">
              <a:lnSpc>
                <a:spcPct val="150000"/>
              </a:lnSpc>
              <a:spcBef>
                <a:spcPts val="0"/>
              </a:spcBef>
              <a:spcAft>
                <a:spcPts val="0"/>
              </a:spcAft>
            </a:pPr>
            <a:r>
              <a:rPr lang="en-US" sz="2800" kern="0" dirty="0">
                <a:solidFill>
                  <a:sysClr val="windowText" lastClr="000000"/>
                </a:solidFill>
                <a:latin typeface="Calibri"/>
                <a:cs typeface="Calibri"/>
              </a:rPr>
              <a:t>Basic types</a:t>
            </a:r>
            <a:r>
              <a:rPr lang="en-US" sz="2800" b="0" kern="0" dirty="0">
                <a:solidFill>
                  <a:sysClr val="windowText" lastClr="000000"/>
                </a:solidFill>
                <a:latin typeface="Calibri"/>
                <a:cs typeface="Calibri"/>
              </a:rPr>
              <a:t> (ISO 19103/GML)</a:t>
            </a:r>
          </a:p>
          <a:p>
            <a:pPr marL="0" lvl="1" algn="ctr" fontAlgn="auto">
              <a:lnSpc>
                <a:spcPct val="150000"/>
              </a:lnSpc>
              <a:spcBef>
                <a:spcPts val="0"/>
              </a:spcBef>
              <a:spcAft>
                <a:spcPts val="0"/>
              </a:spcAft>
            </a:pPr>
            <a:r>
              <a:rPr lang="en-US" sz="2800" kern="0" dirty="0">
                <a:solidFill>
                  <a:sysClr val="windowText" lastClr="000000"/>
                </a:solidFill>
                <a:latin typeface="Calibri"/>
                <a:cs typeface="Calibri"/>
              </a:rPr>
              <a:t>Space and time </a:t>
            </a:r>
            <a:r>
              <a:rPr lang="en-US" sz="2800" b="0" kern="0" dirty="0">
                <a:solidFill>
                  <a:sysClr val="windowText" lastClr="000000"/>
                </a:solidFill>
                <a:latin typeface="Calibri"/>
                <a:cs typeface="Calibri"/>
              </a:rPr>
              <a:t>(ISO 19107, 19108, 8601/GML)</a:t>
            </a:r>
          </a:p>
          <a:p>
            <a:pPr marL="0" lvl="1" algn="ctr" fontAlgn="auto">
              <a:lnSpc>
                <a:spcPct val="150000"/>
              </a:lnSpc>
              <a:spcBef>
                <a:spcPts val="0"/>
              </a:spcBef>
              <a:spcAft>
                <a:spcPts val="0"/>
              </a:spcAft>
            </a:pPr>
            <a:r>
              <a:rPr lang="en-US" sz="2800" kern="0" dirty="0">
                <a:solidFill>
                  <a:sysClr val="windowText" lastClr="000000"/>
                </a:solidFill>
                <a:latin typeface="Calibri"/>
                <a:cs typeface="Calibri"/>
              </a:rPr>
              <a:t>Geo-referencing </a:t>
            </a:r>
            <a:r>
              <a:rPr lang="en-US" sz="2800" b="0" kern="0" dirty="0">
                <a:solidFill>
                  <a:sysClr val="windowText" lastClr="000000"/>
                </a:solidFill>
                <a:latin typeface="Calibri"/>
                <a:cs typeface="Calibri"/>
              </a:rPr>
              <a:t>(ISO 19136/GML)</a:t>
            </a:r>
          </a:p>
          <a:p>
            <a:pPr marL="0" lvl="1" algn="ctr" fontAlgn="auto">
              <a:lnSpc>
                <a:spcPct val="150000"/>
              </a:lnSpc>
              <a:spcBef>
                <a:spcPts val="0"/>
              </a:spcBef>
              <a:spcAft>
                <a:spcPts val="0"/>
              </a:spcAft>
            </a:pPr>
            <a:r>
              <a:rPr lang="en-US" sz="2800" kern="0" dirty="0">
                <a:solidFill>
                  <a:sysClr val="windowText" lastClr="000000"/>
                </a:solidFill>
                <a:latin typeface="Calibri"/>
                <a:cs typeface="Calibri"/>
              </a:rPr>
              <a:t>Units and Measures </a:t>
            </a:r>
            <a:r>
              <a:rPr lang="en-US" sz="2800" b="0" kern="0" dirty="0">
                <a:solidFill>
                  <a:sysClr val="windowText" lastClr="000000"/>
                </a:solidFill>
                <a:latin typeface="Calibri"/>
                <a:cs typeface="Calibri"/>
              </a:rPr>
              <a:t>(ISO 19136/GML)</a:t>
            </a:r>
          </a:p>
          <a:p>
            <a:pPr marL="0" lvl="1" algn="ctr" fontAlgn="auto">
              <a:lnSpc>
                <a:spcPct val="150000"/>
              </a:lnSpc>
              <a:spcBef>
                <a:spcPts val="0"/>
              </a:spcBef>
              <a:spcAft>
                <a:spcPts val="0"/>
              </a:spcAft>
            </a:pPr>
            <a:r>
              <a:rPr lang="en-US" sz="2800" kern="0" dirty="0">
                <a:solidFill>
                  <a:sysClr val="windowText" lastClr="000000"/>
                </a:solidFill>
                <a:latin typeface="Calibri"/>
                <a:cs typeface="Calibri"/>
              </a:rPr>
              <a:t>Observations and Measurements </a:t>
            </a:r>
            <a:r>
              <a:rPr lang="en-US" sz="2800" b="0" kern="0" dirty="0">
                <a:solidFill>
                  <a:sysClr val="windowText" lastClr="000000"/>
                </a:solidFill>
                <a:latin typeface="Calibri"/>
                <a:cs typeface="Calibri"/>
              </a:rPr>
              <a:t>(ISO 19156/OMXML</a:t>
            </a:r>
            <a:r>
              <a:rPr lang="en-US" sz="2800" b="0" kern="0" dirty="0" smtClean="0">
                <a:solidFill>
                  <a:sysClr val="windowText" lastClr="000000"/>
                </a:solidFill>
                <a:latin typeface="Calibri"/>
                <a:cs typeface="Calibri"/>
              </a:rPr>
              <a:t>)</a:t>
            </a:r>
            <a:endParaRPr lang="en-US" sz="2800" b="0" kern="0" dirty="0">
              <a:solidFill>
                <a:sysClr val="windowText" lastClr="000000"/>
              </a:solidFill>
              <a:latin typeface="Calibri"/>
              <a:cs typeface="Calibri"/>
            </a:endParaRPr>
          </a:p>
        </p:txBody>
      </p:sp>
    </p:spTree>
    <p:extLst>
      <p:ext uri="{BB962C8B-B14F-4D97-AF65-F5344CB8AC3E}">
        <p14:creationId xmlns:p14="http://schemas.microsoft.com/office/powerpoint/2010/main" val="7123719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735D37C-9616-42CD-9E92-453703DC0B37}" type="slidenum">
              <a:rPr lang="en-GB">
                <a:solidFill>
                  <a:srgbClr val="898989"/>
                </a:solidFill>
              </a:rPr>
              <a:pPr fontAlgn="base">
                <a:spcBef>
                  <a:spcPct val="0"/>
                </a:spcBef>
                <a:spcAft>
                  <a:spcPct val="0"/>
                </a:spcAft>
              </a:pPr>
              <a:t>16</a:t>
            </a:fld>
            <a:endParaRPr lang="en-GB">
              <a:solidFill>
                <a:srgbClr val="898989"/>
              </a:solidFill>
            </a:endParaRPr>
          </a:p>
        </p:txBody>
      </p:sp>
      <p:pic>
        <p:nvPicPr>
          <p:cNvPr id="5325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382838"/>
            <a:ext cx="6218237" cy="400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1462088" y="973138"/>
            <a:ext cx="7488237" cy="1014412"/>
          </a:xfrm>
          <a:prstGeom prst="rect">
            <a:avLst/>
          </a:prstGeom>
        </p:spPr>
        <p:txBody>
          <a:bodyPr>
            <a:spAutoFit/>
          </a:bodyPr>
          <a:lstStyle/>
          <a:p>
            <a:pPr algn="ctr" fontAlgn="auto">
              <a:spcBef>
                <a:spcPts val="0"/>
              </a:spcBef>
              <a:spcAft>
                <a:spcPts val="1200"/>
              </a:spcAft>
              <a:defRPr/>
            </a:pPr>
            <a:r>
              <a:rPr lang="en-GB" sz="2000" b="1" i="1" kern="0" dirty="0" err="1">
                <a:solidFill>
                  <a:srgbClr val="595959"/>
                </a:solidFill>
                <a:latin typeface="Calibri"/>
                <a:ea typeface="Times New Roman"/>
              </a:rPr>
              <a:t>OM_Observation</a:t>
            </a:r>
            <a:r>
              <a:rPr lang="en-GB" sz="2000" i="1" kern="0" dirty="0">
                <a:solidFill>
                  <a:srgbClr val="595959"/>
                </a:solidFill>
                <a:latin typeface="Calibri"/>
                <a:ea typeface="Times New Roman"/>
              </a:rPr>
              <a:t>: an EVENT whose RESULT is an </a:t>
            </a:r>
            <a:r>
              <a:rPr lang="en-GB" sz="2000" b="1" i="1" kern="0" dirty="0">
                <a:solidFill>
                  <a:srgbClr val="595959"/>
                </a:solidFill>
                <a:latin typeface="Calibri"/>
                <a:ea typeface="Times New Roman"/>
              </a:rPr>
              <a:t>estimate</a:t>
            </a:r>
            <a:r>
              <a:rPr lang="en-GB" sz="2000" i="1" kern="0" dirty="0">
                <a:solidFill>
                  <a:srgbClr val="595959"/>
                </a:solidFill>
                <a:latin typeface="Calibri"/>
                <a:ea typeface="Times New Roman"/>
              </a:rPr>
              <a:t> of a value of some PROPERTY of some THING obtained using a specified PROCEDURE …</a:t>
            </a:r>
          </a:p>
        </p:txBody>
      </p:sp>
      <p:grpSp>
        <p:nvGrpSpPr>
          <p:cNvPr id="2" name="Group 1"/>
          <p:cNvGrpSpPr>
            <a:grpSpLocks/>
          </p:cNvGrpSpPr>
          <p:nvPr/>
        </p:nvGrpSpPr>
        <p:grpSpPr bwMode="auto">
          <a:xfrm>
            <a:off x="3803650" y="1290638"/>
            <a:ext cx="2493963" cy="3435350"/>
            <a:chOff x="3802880" y="1289844"/>
            <a:chExt cx="2494187" cy="3435748"/>
          </a:xfrm>
        </p:grpSpPr>
        <p:sp>
          <p:nvSpPr>
            <p:cNvPr id="15" name="Freeform 14"/>
            <p:cNvSpPr/>
            <p:nvPr/>
          </p:nvSpPr>
          <p:spPr>
            <a:xfrm>
              <a:off x="3802880" y="1289844"/>
              <a:ext cx="973225" cy="50806"/>
            </a:xfrm>
            <a:custGeom>
              <a:avLst/>
              <a:gdLst>
                <a:gd name="connsiteX0" fmla="*/ 0 w 18362"/>
                <a:gd name="connsiteY0" fmla="*/ 0 h 1566407"/>
                <a:gd name="connsiteX1" fmla="*/ 0 w 18362"/>
                <a:gd name="connsiteY1" fmla="*/ 1566407 h 1566407"/>
                <a:gd name="connsiteX0" fmla="*/ 247411 w 247733"/>
                <a:gd name="connsiteY0" fmla="*/ 0 h 1566407"/>
                <a:gd name="connsiteX1" fmla="*/ 247411 w 247733"/>
                <a:gd name="connsiteY1" fmla="*/ 1566407 h 1566407"/>
                <a:gd name="connsiteX0" fmla="*/ 453713 w 453713"/>
                <a:gd name="connsiteY0" fmla="*/ 0 h 1566407"/>
                <a:gd name="connsiteX1" fmla="*/ 453713 w 453713"/>
                <a:gd name="connsiteY1" fmla="*/ 1566407 h 1566407"/>
                <a:gd name="connsiteX0" fmla="*/ 178145 w 1365677"/>
                <a:gd name="connsiteY0" fmla="*/ 0 h 1708911"/>
                <a:gd name="connsiteX1" fmla="*/ 1365677 w 1365677"/>
                <a:gd name="connsiteY1" fmla="*/ 1708911 h 1708911"/>
                <a:gd name="connsiteX0" fmla="*/ 154644 w 1615309"/>
                <a:gd name="connsiteY0" fmla="*/ 513299 h 639766"/>
                <a:gd name="connsiteX1" fmla="*/ 1615309 w 1615309"/>
                <a:gd name="connsiteY1" fmla="*/ 132152 h 639766"/>
                <a:gd name="connsiteX0" fmla="*/ 0 w 1460665"/>
                <a:gd name="connsiteY0" fmla="*/ 537653 h 572917"/>
                <a:gd name="connsiteX1" fmla="*/ 1460665 w 1460665"/>
                <a:gd name="connsiteY1" fmla="*/ 156506 h 572917"/>
                <a:gd name="connsiteX0" fmla="*/ 0 w 1460665"/>
                <a:gd name="connsiteY0" fmla="*/ 446862 h 490072"/>
                <a:gd name="connsiteX1" fmla="*/ 1460665 w 1460665"/>
                <a:gd name="connsiteY1" fmla="*/ 65715 h 490072"/>
                <a:gd name="connsiteX0" fmla="*/ 0 w 1680121"/>
                <a:gd name="connsiteY0" fmla="*/ 881745 h 912330"/>
                <a:gd name="connsiteX1" fmla="*/ 1680121 w 1680121"/>
                <a:gd name="connsiteY1" fmla="*/ 47055 h 912330"/>
                <a:gd name="connsiteX0" fmla="*/ 0 w 1680121"/>
                <a:gd name="connsiteY0" fmla="*/ 834690 h 894428"/>
                <a:gd name="connsiteX1" fmla="*/ 1680121 w 1680121"/>
                <a:gd name="connsiteY1" fmla="*/ 0 h 894428"/>
                <a:gd name="connsiteX0" fmla="*/ 0 w 1672805"/>
                <a:gd name="connsiteY0" fmla="*/ 834690 h 894428"/>
                <a:gd name="connsiteX1" fmla="*/ 1672805 w 1672805"/>
                <a:gd name="connsiteY1" fmla="*/ 0 h 894428"/>
                <a:gd name="connsiteX0" fmla="*/ 0 w 1687436"/>
                <a:gd name="connsiteY0" fmla="*/ 783484 h 847090"/>
                <a:gd name="connsiteX1" fmla="*/ 1687436 w 1687436"/>
                <a:gd name="connsiteY1" fmla="*/ 0 h 847090"/>
                <a:gd name="connsiteX0" fmla="*/ 0 w 1721556"/>
                <a:gd name="connsiteY0" fmla="*/ 817603 h 878582"/>
                <a:gd name="connsiteX1" fmla="*/ 1721556 w 1721556"/>
                <a:gd name="connsiteY1" fmla="*/ 0 h 878582"/>
                <a:gd name="connsiteX0" fmla="*/ 0 w 1610299"/>
                <a:gd name="connsiteY0" fmla="*/ 0 h 720876"/>
                <a:gd name="connsiteX1" fmla="*/ 1610299 w 1610299"/>
                <a:gd name="connsiteY1" fmla="*/ 566931 h 720876"/>
                <a:gd name="connsiteX0" fmla="*/ 133720 w 1744019"/>
                <a:gd name="connsiteY0" fmla="*/ 0 h 889252"/>
                <a:gd name="connsiteX1" fmla="*/ 1744019 w 1744019"/>
                <a:gd name="connsiteY1" fmla="*/ 566931 h 889252"/>
                <a:gd name="connsiteX0" fmla="*/ 711896 w 711896"/>
                <a:gd name="connsiteY0" fmla="*/ 0 h 1983563"/>
                <a:gd name="connsiteX1" fmla="*/ 109410 w 711896"/>
                <a:gd name="connsiteY1" fmla="*/ 1877293 h 1983563"/>
                <a:gd name="connsiteX0" fmla="*/ 929833 w 929833"/>
                <a:gd name="connsiteY0" fmla="*/ 0 h 1877293"/>
                <a:gd name="connsiteX1" fmla="*/ 327347 w 929833"/>
                <a:gd name="connsiteY1" fmla="*/ 1877293 h 1877293"/>
                <a:gd name="connsiteX0" fmla="*/ 950135 w 950135"/>
                <a:gd name="connsiteY0" fmla="*/ 0 h 1877293"/>
                <a:gd name="connsiteX1" fmla="*/ 366748 w 950135"/>
                <a:gd name="connsiteY1" fmla="*/ 639291 h 1877293"/>
                <a:gd name="connsiteX2" fmla="*/ 347649 w 950135"/>
                <a:gd name="connsiteY2" fmla="*/ 1877293 h 1877293"/>
                <a:gd name="connsiteX0" fmla="*/ 851388 w 851388"/>
                <a:gd name="connsiteY0" fmla="*/ 0 h 1877293"/>
                <a:gd name="connsiteX1" fmla="*/ 268001 w 851388"/>
                <a:gd name="connsiteY1" fmla="*/ 639291 h 1877293"/>
                <a:gd name="connsiteX2" fmla="*/ 248902 w 851388"/>
                <a:gd name="connsiteY2" fmla="*/ 1877293 h 1877293"/>
                <a:gd name="connsiteX0" fmla="*/ 973330 w 973330"/>
                <a:gd name="connsiteY0" fmla="*/ 0 h 1902017"/>
                <a:gd name="connsiteX1" fmla="*/ 389943 w 973330"/>
                <a:gd name="connsiteY1" fmla="*/ 639291 h 1902017"/>
                <a:gd name="connsiteX2" fmla="*/ 210139 w 973330"/>
                <a:gd name="connsiteY2" fmla="*/ 1902017 h 1902017"/>
                <a:gd name="connsiteX0" fmla="*/ 963533 w 963533"/>
                <a:gd name="connsiteY0" fmla="*/ 0 h 1914378"/>
                <a:gd name="connsiteX1" fmla="*/ 380146 w 963533"/>
                <a:gd name="connsiteY1" fmla="*/ 639291 h 1914378"/>
                <a:gd name="connsiteX2" fmla="*/ 212703 w 963533"/>
                <a:gd name="connsiteY2" fmla="*/ 1914378 h 1914378"/>
                <a:gd name="connsiteX0" fmla="*/ 993994 w 993994"/>
                <a:gd name="connsiteY0" fmla="*/ 0 h 1914378"/>
                <a:gd name="connsiteX1" fmla="*/ 410607 w 993994"/>
                <a:gd name="connsiteY1" fmla="*/ 639291 h 1914378"/>
                <a:gd name="connsiteX2" fmla="*/ 243164 w 993994"/>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949564 w 949564"/>
                <a:gd name="connsiteY0" fmla="*/ 0 h 1854454"/>
                <a:gd name="connsiteX1" fmla="*/ 366177 w 949564"/>
                <a:gd name="connsiteY1" fmla="*/ 639291 h 1854454"/>
                <a:gd name="connsiteX2" fmla="*/ 226391 w 949564"/>
                <a:gd name="connsiteY2" fmla="*/ 1854454 h 1854454"/>
                <a:gd name="connsiteX0" fmla="*/ 923002 w 923002"/>
                <a:gd name="connsiteY0" fmla="*/ 0 h 1854454"/>
                <a:gd name="connsiteX1" fmla="*/ 339615 w 923002"/>
                <a:gd name="connsiteY1" fmla="*/ 639291 h 1854454"/>
                <a:gd name="connsiteX2" fmla="*/ 199829 w 923002"/>
                <a:gd name="connsiteY2" fmla="*/ 1854454 h 1854454"/>
                <a:gd name="connsiteX0" fmla="*/ 979287 w 979287"/>
                <a:gd name="connsiteY0" fmla="*/ 0 h 1854454"/>
                <a:gd name="connsiteX1" fmla="*/ 395900 w 979287"/>
                <a:gd name="connsiteY1" fmla="*/ 639291 h 1854454"/>
                <a:gd name="connsiteX2" fmla="*/ 256114 w 979287"/>
                <a:gd name="connsiteY2" fmla="*/ 1854454 h 1854454"/>
                <a:gd name="connsiteX0" fmla="*/ 723173 w 723173"/>
                <a:gd name="connsiteY0" fmla="*/ 0 h 1854454"/>
                <a:gd name="connsiteX1" fmla="*/ 0 w 723173"/>
                <a:gd name="connsiteY1" fmla="*/ 1854454 h 1854454"/>
                <a:gd name="connsiteX0" fmla="*/ 791697 w 791697"/>
                <a:gd name="connsiteY0" fmla="*/ 0 h 1854454"/>
                <a:gd name="connsiteX1" fmla="*/ 68524 w 791697"/>
                <a:gd name="connsiteY1" fmla="*/ 1854454 h 1854454"/>
                <a:gd name="connsiteX0" fmla="*/ 725019 w 725019"/>
                <a:gd name="connsiteY0" fmla="*/ 0 h 1921161"/>
                <a:gd name="connsiteX1" fmla="*/ 73685 w 725019"/>
                <a:gd name="connsiteY1" fmla="*/ 1921161 h 1921161"/>
                <a:gd name="connsiteX0" fmla="*/ 751665 w 751665"/>
                <a:gd name="connsiteY0" fmla="*/ 0 h 1921161"/>
                <a:gd name="connsiteX1" fmla="*/ 100331 w 751665"/>
                <a:gd name="connsiteY1" fmla="*/ 1921161 h 1921161"/>
                <a:gd name="connsiteX0" fmla="*/ 3244332 w 3244332"/>
                <a:gd name="connsiteY0" fmla="*/ 0 h 1631986"/>
                <a:gd name="connsiteX1" fmla="*/ 21406 w 3244332"/>
                <a:gd name="connsiteY1" fmla="*/ 1631986 h 1631986"/>
                <a:gd name="connsiteX0" fmla="*/ 945649 w 945649"/>
                <a:gd name="connsiteY0" fmla="*/ 228719 h 284132"/>
                <a:gd name="connsiteX1" fmla="*/ 77434 w 945649"/>
                <a:gd name="connsiteY1" fmla="*/ 249589 h 284132"/>
                <a:gd name="connsiteX0" fmla="*/ 950710 w 950710"/>
                <a:gd name="connsiteY0" fmla="*/ 305429 h 326299"/>
                <a:gd name="connsiteX1" fmla="*/ 82495 w 950710"/>
                <a:gd name="connsiteY1" fmla="*/ 326299 h 326299"/>
                <a:gd name="connsiteX0" fmla="*/ 868215 w 868215"/>
                <a:gd name="connsiteY0" fmla="*/ 40993 h 61863"/>
                <a:gd name="connsiteX1" fmla="*/ 0 w 868215"/>
                <a:gd name="connsiteY1" fmla="*/ 61863 h 61863"/>
                <a:gd name="connsiteX0" fmla="*/ 868215 w 868215"/>
                <a:gd name="connsiteY0" fmla="*/ 48302 h 48302"/>
                <a:gd name="connsiteX1" fmla="*/ 0 w 868215"/>
                <a:gd name="connsiteY1" fmla="*/ 46189 h 48302"/>
                <a:gd name="connsiteX0" fmla="*/ 868215 w 868215"/>
                <a:gd name="connsiteY0" fmla="*/ 45017 h 45017"/>
                <a:gd name="connsiteX1" fmla="*/ 0 w 868215"/>
                <a:gd name="connsiteY1" fmla="*/ 42904 h 45017"/>
              </a:gdLst>
              <a:ahLst/>
              <a:cxnLst>
                <a:cxn ang="0">
                  <a:pos x="connsiteX0" y="connsiteY0"/>
                </a:cxn>
                <a:cxn ang="0">
                  <a:pos x="connsiteX1" y="connsiteY1"/>
                </a:cxn>
              </a:cxnLst>
              <a:rect l="l" t="t" r="r" b="b"/>
              <a:pathLst>
                <a:path w="868215" h="45017">
                  <a:moveTo>
                    <a:pt x="868215" y="45017"/>
                  </a:moveTo>
                  <a:cubicBezTo>
                    <a:pt x="282966" y="-42166"/>
                    <a:pt x="202099" y="20115"/>
                    <a:pt x="0" y="42904"/>
                  </a:cubicBezTo>
                </a:path>
              </a:pathLst>
            </a:custGeom>
            <a:noFill/>
            <a:ln w="57150" cap="rnd" cmpd="sng" algn="ctr">
              <a:solidFill>
                <a:srgbClr val="A8000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16" name="Rounded Rectangle 15"/>
            <p:cNvSpPr/>
            <p:nvPr/>
          </p:nvSpPr>
          <p:spPr>
            <a:xfrm>
              <a:off x="3882593" y="4437560"/>
              <a:ext cx="2414474" cy="288032"/>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5" name="Group 4"/>
          <p:cNvGrpSpPr>
            <a:grpSpLocks/>
          </p:cNvGrpSpPr>
          <p:nvPr/>
        </p:nvGrpSpPr>
        <p:grpSpPr bwMode="auto">
          <a:xfrm>
            <a:off x="4437063" y="1308100"/>
            <a:ext cx="1731962" cy="5178425"/>
            <a:chOff x="4436864" y="1307964"/>
            <a:chExt cx="1731924" cy="5178180"/>
          </a:xfrm>
        </p:grpSpPr>
        <p:sp>
          <p:nvSpPr>
            <p:cNvPr id="3" name="Freeform 2"/>
            <p:cNvSpPr/>
            <p:nvPr/>
          </p:nvSpPr>
          <p:spPr>
            <a:xfrm>
              <a:off x="5405218" y="1307964"/>
              <a:ext cx="763570" cy="30162"/>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Lst>
              <a:ahLst/>
              <a:cxnLst>
                <a:cxn ang="0">
                  <a:pos x="connsiteX0" y="connsiteY0"/>
                </a:cxn>
                <a:cxn ang="0">
                  <a:pos x="connsiteX1" y="connsiteY1"/>
                </a:cxn>
              </a:cxnLst>
              <a:rect l="l" t="t" r="r" b="b"/>
              <a:pathLst>
                <a:path w="764275" h="29516">
                  <a:moveTo>
                    <a:pt x="0" y="29516"/>
                  </a:moveTo>
                  <a:cubicBezTo>
                    <a:pt x="254758" y="-791"/>
                    <a:pt x="509517" y="-11780"/>
                    <a:pt x="764275" y="15868"/>
                  </a:cubicBezTo>
                </a:path>
              </a:pathLst>
            </a:custGeom>
            <a:noFill/>
            <a:ln w="57150" cap="rnd" cmpd="sng" algn="ctr">
              <a:solidFill>
                <a:srgbClr val="FFC00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2" name="Rounded Rectangle 21"/>
            <p:cNvSpPr/>
            <p:nvPr/>
          </p:nvSpPr>
          <p:spPr>
            <a:xfrm>
              <a:off x="4436864" y="5419016"/>
              <a:ext cx="1349786" cy="1067128"/>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7" name="Group 6"/>
          <p:cNvGrpSpPr>
            <a:grpSpLocks/>
          </p:cNvGrpSpPr>
          <p:nvPr/>
        </p:nvGrpSpPr>
        <p:grpSpPr bwMode="auto">
          <a:xfrm>
            <a:off x="1624013" y="1600200"/>
            <a:ext cx="2813050" cy="3971925"/>
            <a:chOff x="1623720" y="1599769"/>
            <a:chExt cx="2813144" cy="3971975"/>
          </a:xfrm>
        </p:grpSpPr>
        <p:sp>
          <p:nvSpPr>
            <p:cNvPr id="19" name="Freeform 18"/>
            <p:cNvSpPr/>
            <p:nvPr/>
          </p:nvSpPr>
          <p:spPr>
            <a:xfrm>
              <a:off x="2909638" y="1599769"/>
              <a:ext cx="1066836" cy="38100"/>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Lst>
              <a:ahLst/>
              <a:cxnLst>
                <a:cxn ang="0">
                  <a:pos x="connsiteX0" y="connsiteY0"/>
                </a:cxn>
                <a:cxn ang="0">
                  <a:pos x="connsiteX1" y="connsiteY1"/>
                </a:cxn>
              </a:cxnLst>
              <a:rect l="l" t="t" r="r" b="b"/>
              <a:pathLst>
                <a:path w="1066929" h="37448">
                  <a:moveTo>
                    <a:pt x="0" y="25339"/>
                  </a:moveTo>
                  <a:cubicBezTo>
                    <a:pt x="254758" y="-4968"/>
                    <a:pt x="805732" y="-15958"/>
                    <a:pt x="1066929" y="37448"/>
                  </a:cubicBezTo>
                </a:path>
              </a:pathLst>
            </a:custGeom>
            <a:noFill/>
            <a:ln w="57150" cap="rnd" cmpd="sng" algn="ctr">
              <a:solidFill>
                <a:srgbClr val="00B05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3" name="Rounded Rectangle 22"/>
            <p:cNvSpPr/>
            <p:nvPr/>
          </p:nvSpPr>
          <p:spPr>
            <a:xfrm>
              <a:off x="1623720" y="4949624"/>
              <a:ext cx="2813144" cy="622120"/>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4" name="Group 3"/>
          <p:cNvGrpSpPr>
            <a:grpSpLocks/>
          </p:cNvGrpSpPr>
          <p:nvPr/>
        </p:nvGrpSpPr>
        <p:grpSpPr bwMode="auto">
          <a:xfrm>
            <a:off x="1436688" y="1585913"/>
            <a:ext cx="4237037" cy="2168525"/>
            <a:chOff x="1437174" y="1586142"/>
            <a:chExt cx="4236786" cy="2168994"/>
          </a:xfrm>
        </p:grpSpPr>
        <p:sp>
          <p:nvSpPr>
            <p:cNvPr id="20" name="Freeform 19"/>
            <p:cNvSpPr/>
            <p:nvPr/>
          </p:nvSpPr>
          <p:spPr>
            <a:xfrm>
              <a:off x="4870733" y="1586142"/>
              <a:ext cx="803227" cy="30169"/>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802912"/>
                <a:gd name="connsiteY0" fmla="*/ 40795 h 40795"/>
                <a:gd name="connsiteX1" fmla="*/ 802912 w 802912"/>
                <a:gd name="connsiteY1" fmla="*/ 27147 h 40795"/>
                <a:gd name="connsiteX0" fmla="*/ 0 w 802912"/>
                <a:gd name="connsiteY0" fmla="*/ 29517 h 29517"/>
                <a:gd name="connsiteX1" fmla="*/ 802912 w 802912"/>
                <a:gd name="connsiteY1" fmla="*/ 15869 h 29517"/>
              </a:gdLst>
              <a:ahLst/>
              <a:cxnLst>
                <a:cxn ang="0">
                  <a:pos x="connsiteX0" y="connsiteY0"/>
                </a:cxn>
                <a:cxn ang="0">
                  <a:pos x="connsiteX1" y="connsiteY1"/>
                </a:cxn>
              </a:cxnLst>
              <a:rect l="l" t="t" r="r" b="b"/>
              <a:pathLst>
                <a:path w="802912" h="29517">
                  <a:moveTo>
                    <a:pt x="0" y="29517"/>
                  </a:moveTo>
                  <a:cubicBezTo>
                    <a:pt x="254758" y="-790"/>
                    <a:pt x="528836" y="-11779"/>
                    <a:pt x="802912" y="15869"/>
                  </a:cubicBezTo>
                </a:path>
              </a:pathLst>
            </a:custGeom>
            <a:noFill/>
            <a:ln w="57150" cap="rnd" cmpd="sng" algn="ctr">
              <a:solidFill>
                <a:srgbClr val="0070C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4" name="Rounded Rectangle 23"/>
            <p:cNvSpPr/>
            <p:nvPr/>
          </p:nvSpPr>
          <p:spPr>
            <a:xfrm>
              <a:off x="1437174" y="3162400"/>
              <a:ext cx="2659338" cy="592736"/>
            </a:xfrm>
            <a:prstGeom prst="roundRect">
              <a:avLst>
                <a:gd name="adj" fmla="val 12668"/>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6" name="Group 5"/>
          <p:cNvGrpSpPr>
            <a:grpSpLocks/>
          </p:cNvGrpSpPr>
          <p:nvPr/>
        </p:nvGrpSpPr>
        <p:grpSpPr bwMode="auto">
          <a:xfrm>
            <a:off x="3724275" y="1917700"/>
            <a:ext cx="1982788" cy="1182688"/>
            <a:chOff x="3724771" y="1918046"/>
            <a:chExt cx="1982526" cy="1182202"/>
          </a:xfrm>
        </p:grpSpPr>
        <p:sp>
          <p:nvSpPr>
            <p:cNvPr id="21" name="Freeform 20"/>
            <p:cNvSpPr/>
            <p:nvPr/>
          </p:nvSpPr>
          <p:spPr>
            <a:xfrm>
              <a:off x="4453338" y="1918046"/>
              <a:ext cx="1253959" cy="52366"/>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1253672"/>
                <a:gd name="connsiteY0" fmla="*/ 65523 h 65523"/>
                <a:gd name="connsiteX1" fmla="*/ 1253672 w 1253672"/>
                <a:gd name="connsiteY1" fmla="*/ 19677 h 65523"/>
                <a:gd name="connsiteX0" fmla="*/ 0 w 1253672"/>
                <a:gd name="connsiteY0" fmla="*/ 52138 h 52138"/>
                <a:gd name="connsiteX1" fmla="*/ 1253672 w 1253672"/>
                <a:gd name="connsiteY1" fmla="*/ 6292 h 52138"/>
              </a:gdLst>
              <a:ahLst/>
              <a:cxnLst>
                <a:cxn ang="0">
                  <a:pos x="connsiteX0" y="connsiteY0"/>
                </a:cxn>
                <a:cxn ang="0">
                  <a:pos x="connsiteX1" y="connsiteY1"/>
                </a:cxn>
              </a:cxnLst>
              <a:rect l="l" t="t" r="r" b="b"/>
              <a:pathLst>
                <a:path w="1253672" h="52138">
                  <a:moveTo>
                    <a:pt x="0" y="52138"/>
                  </a:moveTo>
                  <a:cubicBezTo>
                    <a:pt x="254758" y="21831"/>
                    <a:pt x="960278" y="-14917"/>
                    <a:pt x="1253672" y="6292"/>
                  </a:cubicBezTo>
                </a:path>
              </a:pathLst>
            </a:custGeom>
            <a:noFill/>
            <a:ln w="57150" cap="rnd" cmpd="sng" algn="ctr">
              <a:solidFill>
                <a:srgbClr val="7030A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5" name="Rounded Rectangle 24"/>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sp>
        <p:nvSpPr>
          <p:cNvPr id="8" name="Title 7"/>
          <p:cNvSpPr>
            <a:spLocks noGrp="1"/>
          </p:cNvSpPr>
          <p:nvPr>
            <p:ph type="title" idx="4294967295"/>
          </p:nvPr>
        </p:nvSpPr>
        <p:spPr>
          <a:xfrm>
            <a:off x="457200" y="76200"/>
            <a:ext cx="8229600" cy="1143000"/>
          </a:xfrm>
        </p:spPr>
        <p:txBody>
          <a:bodyPr/>
          <a:lstStyle/>
          <a:p>
            <a:pPr rtl="0" eaLnBrk="0" fontAlgn="base" hangingPunct="0"/>
            <a:r>
              <a:rPr lang="en-GB" sz="2800" b="1" kern="1200" dirty="0" smtClean="0">
                <a:solidFill>
                  <a:srgbClr val="000000"/>
                </a:solidFill>
                <a:effectLst/>
                <a:ea typeface="ＭＳ Ｐゴシック"/>
                <a:cs typeface="+mn-cs"/>
              </a:rPr>
              <a:t>ISO19156 Observations and measurements</a:t>
            </a:r>
            <a:endParaRPr lang="en-US" dirty="0" smtClean="0">
              <a:effectLst/>
            </a:endParaRPr>
          </a:p>
        </p:txBody>
      </p:sp>
    </p:spTree>
    <p:extLst>
      <p:ext uri="{BB962C8B-B14F-4D97-AF65-F5344CB8AC3E}">
        <p14:creationId xmlns:p14="http://schemas.microsoft.com/office/powerpoint/2010/main" val="18601562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Why O&amp;M?</a:t>
            </a:r>
            <a:endParaRPr lang="en-US" sz="2800" b="1" dirty="0"/>
          </a:p>
        </p:txBody>
      </p:sp>
      <p:sp>
        <p:nvSpPr>
          <p:cNvPr id="6" name="Rectangle 5"/>
          <p:cNvSpPr/>
          <p:nvPr/>
        </p:nvSpPr>
        <p:spPr>
          <a:xfrm>
            <a:off x="762000" y="1295400"/>
            <a:ext cx="7848600" cy="1200329"/>
          </a:xfrm>
          <a:prstGeom prst="rect">
            <a:avLst/>
          </a:prstGeom>
        </p:spPr>
        <p:txBody>
          <a:bodyPr wrap="square">
            <a:spAutoFit/>
          </a:bodyPr>
          <a:lstStyle/>
          <a:p>
            <a:r>
              <a:rPr lang="en-US" b="0" dirty="0" smtClean="0">
                <a:latin typeface="+mj-lt"/>
              </a:rPr>
              <a:t>The </a:t>
            </a:r>
            <a:r>
              <a:rPr lang="en-US" b="0" dirty="0" smtClean="0">
                <a:latin typeface="+mj-lt"/>
              </a:rPr>
              <a:t>need to represent </a:t>
            </a:r>
            <a:r>
              <a:rPr lang="en-US" b="0" dirty="0" smtClean="0">
                <a:latin typeface="+mj-lt"/>
              </a:rPr>
              <a:t>a set of phenomena </a:t>
            </a:r>
            <a:r>
              <a:rPr lang="en-US" b="0" dirty="0" smtClean="0">
                <a:latin typeface="+mj-lt"/>
              </a:rPr>
              <a:t>(</a:t>
            </a:r>
            <a:r>
              <a:rPr lang="en-US" b="0" dirty="0" smtClean="0">
                <a:solidFill>
                  <a:schemeClr val="accent1"/>
                </a:solidFill>
                <a:latin typeface="+mj-lt"/>
              </a:rPr>
              <a:t>wind direction and speed</a:t>
            </a:r>
            <a:r>
              <a:rPr lang="en-US" b="0" dirty="0" smtClean="0">
                <a:latin typeface="+mj-lt"/>
              </a:rPr>
              <a:t>) with a time (</a:t>
            </a:r>
            <a:r>
              <a:rPr lang="en-US" b="0" dirty="0" smtClean="0">
                <a:solidFill>
                  <a:schemeClr val="accent1"/>
                </a:solidFill>
                <a:latin typeface="+mj-lt"/>
              </a:rPr>
              <a:t>16Z</a:t>
            </a:r>
            <a:r>
              <a:rPr lang="en-US" b="0" dirty="0" smtClean="0">
                <a:latin typeface="+mj-lt"/>
              </a:rPr>
              <a:t>), a valid period of use (</a:t>
            </a:r>
            <a:r>
              <a:rPr lang="en-US" b="0" dirty="0" smtClean="0">
                <a:solidFill>
                  <a:schemeClr val="accent1"/>
                </a:solidFill>
                <a:latin typeface="+mj-lt"/>
              </a:rPr>
              <a:t>16:30Z to 17:30Z</a:t>
            </a:r>
            <a:r>
              <a:rPr lang="en-US" b="0" dirty="0" smtClean="0">
                <a:latin typeface="+mj-lt"/>
              </a:rPr>
              <a:t>), and other metadata is quite common</a:t>
            </a:r>
            <a:endParaRPr lang="en-US" dirty="0">
              <a:latin typeface="+mj-lt"/>
            </a:endParaRPr>
          </a:p>
        </p:txBody>
      </p:sp>
    </p:spTree>
    <p:extLst>
      <p:ext uri="{BB962C8B-B14F-4D97-AF65-F5344CB8AC3E}">
        <p14:creationId xmlns:p14="http://schemas.microsoft.com/office/powerpoint/2010/main" val="34705182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t="289" b="24508"/>
          <a:stretch/>
        </p:blipFill>
        <p:spPr bwMode="auto">
          <a:xfrm>
            <a:off x="0" y="3452173"/>
            <a:ext cx="9144000" cy="340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4"/>
          <p:cNvSpPr txBox="1">
            <a:spLocks noChangeArrowheads="1"/>
          </p:cNvSpPr>
          <p:nvPr/>
        </p:nvSpPr>
        <p:spPr bwMode="auto">
          <a:xfrm>
            <a:off x="762000" y="228600"/>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0" hangingPunct="0">
              <a:spcBef>
                <a:spcPct val="20000"/>
              </a:spcBef>
              <a:buClr>
                <a:srgbClr val="092E5C"/>
              </a:buClr>
            </a:pPr>
            <a:r>
              <a:rPr lang="en-GB" dirty="0" smtClean="0">
                <a:solidFill>
                  <a:srgbClr val="000000"/>
                </a:solidFill>
                <a:latin typeface="+mj-lt"/>
                <a:ea typeface="ＭＳ Ｐゴシック" pitchFamily="34" charset="-128"/>
              </a:rPr>
              <a:t>Sampling Features</a:t>
            </a:r>
            <a:endParaRPr lang="en-GB" dirty="0">
              <a:solidFill>
                <a:srgbClr val="000000"/>
              </a:solidFill>
              <a:latin typeface="+mj-lt"/>
              <a:ea typeface="ＭＳ Ｐゴシック" pitchFamily="34" charset="-128"/>
            </a:endParaRPr>
          </a:p>
        </p:txBody>
      </p:sp>
      <p:pic>
        <p:nvPicPr>
          <p:cNvPr id="9318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44555" t="15580" r="39215" b="70354"/>
          <a:stretch/>
        </p:blipFill>
        <p:spPr bwMode="auto">
          <a:xfrm>
            <a:off x="4062102" y="4144488"/>
            <a:ext cx="1486968" cy="641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18</a:t>
            </a:fld>
            <a:endParaRPr lang="en-GB"/>
          </a:p>
        </p:txBody>
      </p:sp>
      <p:sp>
        <p:nvSpPr>
          <p:cNvPr id="9" name="Rectangle 8"/>
          <p:cNvSpPr/>
          <p:nvPr/>
        </p:nvSpPr>
        <p:spPr>
          <a:xfrm>
            <a:off x="914400" y="762000"/>
            <a:ext cx="7488237" cy="1200329"/>
          </a:xfrm>
          <a:prstGeom prst="rect">
            <a:avLst/>
          </a:prstGeom>
        </p:spPr>
        <p:txBody>
          <a:bodyPr>
            <a:spAutoFit/>
          </a:bodyPr>
          <a:lstStyle/>
          <a:p>
            <a:pPr fontAlgn="auto">
              <a:spcBef>
                <a:spcPts val="0"/>
              </a:spcBef>
              <a:spcAft>
                <a:spcPts val="1200"/>
              </a:spcAft>
              <a:defRPr/>
            </a:pPr>
            <a:r>
              <a:rPr lang="en-GB" sz="1800" i="1" kern="0" dirty="0">
                <a:solidFill>
                  <a:srgbClr val="595959"/>
                </a:solidFill>
                <a:latin typeface="Calibri"/>
                <a:ea typeface="Times New Roman"/>
              </a:rPr>
              <a:t>In meteorology, we define a sampling regime that enables us to observe, measure or simulate the real-world. Sampling Features (from ISO 19156 ‘Observations and measurements’) provide a way to characterise this sampling regime and the relationship to the real-world.</a:t>
            </a:r>
          </a:p>
        </p:txBody>
      </p:sp>
      <p:sp>
        <p:nvSpPr>
          <p:cNvPr id="10" name="Rectangle 9"/>
          <p:cNvSpPr/>
          <p:nvPr/>
        </p:nvSpPr>
        <p:spPr bwMode="auto">
          <a:xfrm>
            <a:off x="6646507" y="2209532"/>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ComplexSamplingMeasurement</a:t>
            </a:r>
            <a:endParaRPr lang="en-GB" sz="1000" u="sng" kern="0" dirty="0">
              <a:solidFill>
                <a:sysClr val="windowText" lastClr="000000"/>
              </a:solidFill>
            </a:endParaRPr>
          </a:p>
        </p:txBody>
      </p:sp>
      <p:sp>
        <p:nvSpPr>
          <p:cNvPr id="11" name="Rectangle 10"/>
          <p:cNvSpPr/>
          <p:nvPr/>
        </p:nvSpPr>
        <p:spPr bwMode="auto">
          <a:xfrm>
            <a:off x="3544167" y="2208380"/>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03839:SF_SamplingPoint</a:t>
            </a:r>
            <a:endParaRPr lang="en-GB" sz="1000" u="sng" kern="0" dirty="0">
              <a:solidFill>
                <a:sysClr val="windowText" lastClr="000000"/>
              </a:solidFill>
            </a:endParaRPr>
          </a:p>
        </p:txBody>
      </p:sp>
      <p:sp>
        <p:nvSpPr>
          <p:cNvPr id="12" name="TextBox 11"/>
          <p:cNvSpPr txBox="1"/>
          <p:nvPr/>
        </p:nvSpPr>
        <p:spPr bwMode="auto">
          <a:xfrm>
            <a:off x="5519785" y="2526546"/>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13" name="Straight Arrow Connector 16"/>
          <p:cNvCxnSpPr>
            <a:cxnSpLocks noChangeShapeType="1"/>
            <a:stCxn id="10" idx="1"/>
            <a:endCxn id="11" idx="3"/>
          </p:cNvCxnSpPr>
          <p:nvPr/>
        </p:nvCxnSpPr>
        <p:spPr bwMode="auto">
          <a:xfrm flipH="1" flipV="1">
            <a:off x="5488255" y="2530972"/>
            <a:ext cx="1158252" cy="115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4" name="Rectangle 13"/>
          <p:cNvSpPr/>
          <p:nvPr/>
        </p:nvSpPr>
        <p:spPr bwMode="auto">
          <a:xfrm>
            <a:off x="3680741" y="3317371"/>
            <a:ext cx="1670940"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:Point</a:t>
            </a:r>
          </a:p>
          <a:p>
            <a:pPr algn="ctr">
              <a:defRPr/>
            </a:pPr>
            <a:r>
              <a:rPr lang="en-GB" sz="1000" kern="0" dirty="0" smtClean="0">
                <a:solidFill>
                  <a:sysClr val="windowText" lastClr="000000"/>
                </a:solidFill>
              </a:rPr>
              <a:t>@</a:t>
            </a:r>
            <a:r>
              <a:rPr lang="en-GB" sz="1000" kern="0" dirty="0" err="1" smtClean="0">
                <a:solidFill>
                  <a:sysClr val="windowText" lastClr="000000"/>
                </a:solidFill>
              </a:rPr>
              <a:t>srsName</a:t>
            </a:r>
            <a:r>
              <a:rPr lang="en-GB" sz="1000" kern="0" dirty="0" smtClean="0">
                <a:solidFill>
                  <a:sysClr val="windowText" lastClr="000000"/>
                </a:solidFill>
              </a:rPr>
              <a:t> “EPSG:4326”</a:t>
            </a:r>
          </a:p>
          <a:p>
            <a:pPr algn="ctr">
              <a:defRPr/>
            </a:pPr>
            <a:r>
              <a:rPr lang="en-GB" sz="1000" kern="0" dirty="0" err="1" smtClean="0">
                <a:solidFill>
                  <a:sysClr val="windowText" lastClr="000000"/>
                </a:solidFill>
              </a:rPr>
              <a:t>pos</a:t>
            </a:r>
            <a:r>
              <a:rPr lang="en-GB" sz="1000" kern="0" dirty="0" smtClean="0">
                <a:solidFill>
                  <a:sysClr val="windowText" lastClr="000000"/>
                </a:solidFill>
              </a:rPr>
              <a:t> = “50.737 -3405”</a:t>
            </a:r>
            <a:endParaRPr lang="en-GB" sz="1000" kern="0" dirty="0">
              <a:solidFill>
                <a:sysClr val="windowText" lastClr="000000"/>
              </a:solidFill>
            </a:endParaRPr>
          </a:p>
        </p:txBody>
      </p:sp>
      <p:sp>
        <p:nvSpPr>
          <p:cNvPr id="15" name="TextBox 14"/>
          <p:cNvSpPr txBox="1"/>
          <p:nvPr/>
        </p:nvSpPr>
        <p:spPr bwMode="auto">
          <a:xfrm>
            <a:off x="4052789" y="3051294"/>
            <a:ext cx="521297" cy="230832"/>
          </a:xfrm>
          <a:prstGeom prst="rect">
            <a:avLst/>
          </a:prstGeom>
          <a:noFill/>
        </p:spPr>
        <p:txBody>
          <a:bodyPr wrap="none">
            <a:spAutoFit/>
          </a:bodyPr>
          <a:lstStyle/>
          <a:p>
            <a:pPr>
              <a:defRPr/>
            </a:pPr>
            <a:r>
              <a:rPr lang="en-GB" sz="900" kern="0" dirty="0" smtClean="0">
                <a:solidFill>
                  <a:sysClr val="windowText" lastClr="000000"/>
                </a:solidFill>
              </a:rPr>
              <a:t>+shape</a:t>
            </a:r>
            <a:endParaRPr lang="en-GB" sz="900" kern="0" dirty="0">
              <a:solidFill>
                <a:sysClr val="windowText" lastClr="000000"/>
              </a:solidFill>
            </a:endParaRPr>
          </a:p>
        </p:txBody>
      </p:sp>
      <p:cxnSp>
        <p:nvCxnSpPr>
          <p:cNvPr id="16" name="Straight Arrow Connector 16"/>
          <p:cNvCxnSpPr>
            <a:cxnSpLocks noChangeShapeType="1"/>
            <a:stCxn id="11" idx="2"/>
            <a:endCxn id="14" idx="0"/>
          </p:cNvCxnSpPr>
          <p:nvPr/>
        </p:nvCxnSpPr>
        <p:spPr bwMode="auto">
          <a:xfrm>
            <a:off x="4516211" y="2853564"/>
            <a:ext cx="0" cy="46380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0" name="Rectangle 19"/>
          <p:cNvSpPr/>
          <p:nvPr/>
        </p:nvSpPr>
        <p:spPr bwMode="auto">
          <a:xfrm>
            <a:off x="430856" y="2209532"/>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dirty="0" smtClean="0"/>
              <a:t>84579</a:t>
            </a:r>
            <a:r>
              <a:rPr lang="en-GB" sz="1000" u="sng" kern="0" dirty="0" smtClean="0">
                <a:solidFill>
                  <a:sysClr val="windowText" lastClr="000000"/>
                </a:solidFill>
              </a:rPr>
              <a:t>:NamedPlace</a:t>
            </a:r>
          </a:p>
          <a:p>
            <a:pPr algn="ctr">
              <a:defRPr/>
            </a:pPr>
            <a:r>
              <a:rPr lang="en-GB" sz="1000" kern="0" dirty="0" smtClean="0">
                <a:solidFill>
                  <a:sysClr val="windowText" lastClr="000000"/>
                </a:solidFill>
              </a:rPr>
              <a:t>name = “Exeter Airport”</a:t>
            </a:r>
            <a:endParaRPr lang="en-GB" sz="1000" kern="0" dirty="0">
              <a:solidFill>
                <a:sysClr val="windowText" lastClr="000000"/>
              </a:solidFill>
            </a:endParaRPr>
          </a:p>
        </p:txBody>
      </p:sp>
      <p:sp>
        <p:nvSpPr>
          <p:cNvPr id="21" name="TextBox 20"/>
          <p:cNvSpPr txBox="1"/>
          <p:nvPr/>
        </p:nvSpPr>
        <p:spPr bwMode="auto">
          <a:xfrm>
            <a:off x="2406474" y="2527698"/>
            <a:ext cx="1003801"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sampledFeature</a:t>
            </a:r>
            <a:endParaRPr lang="en-GB" sz="900" kern="0" dirty="0">
              <a:solidFill>
                <a:sysClr val="windowText" lastClr="000000"/>
              </a:solidFill>
            </a:endParaRPr>
          </a:p>
        </p:txBody>
      </p:sp>
      <p:cxnSp>
        <p:nvCxnSpPr>
          <p:cNvPr id="22" name="Straight Arrow Connector 16"/>
          <p:cNvCxnSpPr>
            <a:cxnSpLocks noChangeShapeType="1"/>
            <a:stCxn id="11" idx="1"/>
            <a:endCxn id="20" idx="3"/>
          </p:cNvCxnSpPr>
          <p:nvPr/>
        </p:nvCxnSpPr>
        <p:spPr bwMode="auto">
          <a:xfrm flipH="1">
            <a:off x="2374944" y="2530972"/>
            <a:ext cx="1169223" cy="115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5" name="Oval 24"/>
          <p:cNvSpPr/>
          <p:nvPr/>
        </p:nvSpPr>
        <p:spPr>
          <a:xfrm>
            <a:off x="4911862" y="4722087"/>
            <a:ext cx="602268" cy="602268"/>
          </a:xfrm>
          <a:prstGeom prst="ellipse">
            <a:avLst/>
          </a:prstGeom>
          <a:noFill/>
          <a:ln w="50800" cap="rnd">
            <a:gradFill>
              <a:gsLst>
                <a:gs pos="0">
                  <a:srgbClr val="C00000"/>
                </a:gs>
                <a:gs pos="100000">
                  <a:schemeClr val="accent2">
                    <a:lumMod val="40000"/>
                    <a:lumOff val="60000"/>
                  </a:schemeClr>
                </a:gs>
              </a:gsLst>
              <a:lin ang="7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277689" y="2644356"/>
            <a:ext cx="966054" cy="2210397"/>
          </a:xfrm>
          <a:custGeom>
            <a:avLst/>
            <a:gdLst>
              <a:gd name="connsiteX0" fmla="*/ 0 w 2583543"/>
              <a:gd name="connsiteY0" fmla="*/ 557927 h 2502841"/>
              <a:gd name="connsiteX1" fmla="*/ 1233714 w 2583543"/>
              <a:gd name="connsiteY1" fmla="*/ 122498 h 2502841"/>
              <a:gd name="connsiteX2" fmla="*/ 2583543 w 2583543"/>
              <a:gd name="connsiteY2" fmla="*/ 2502841 h 2502841"/>
              <a:gd name="connsiteX0" fmla="*/ 0 w 2664565"/>
              <a:gd name="connsiteY0" fmla="*/ 2834711 h 2834711"/>
              <a:gd name="connsiteX1" fmla="*/ 1314736 w 2664565"/>
              <a:gd name="connsiteY1" fmla="*/ 26472 h 2834711"/>
              <a:gd name="connsiteX2" fmla="*/ 2664565 w 2664565"/>
              <a:gd name="connsiteY2" fmla="*/ 2406815 h 2834711"/>
              <a:gd name="connsiteX0" fmla="*/ 230541 w 1597716"/>
              <a:gd name="connsiteY0" fmla="*/ 2834711 h 2834711"/>
              <a:gd name="connsiteX1" fmla="*/ 1545277 w 1597716"/>
              <a:gd name="connsiteY1" fmla="*/ 26472 h 2834711"/>
              <a:gd name="connsiteX2" fmla="*/ 59309 w 1597716"/>
              <a:gd name="connsiteY2" fmla="*/ 624314 h 2834711"/>
              <a:gd name="connsiteX0" fmla="*/ 171232 w 1602275"/>
              <a:gd name="connsiteY0" fmla="*/ 2834711 h 2834711"/>
              <a:gd name="connsiteX1" fmla="*/ 1485968 w 1602275"/>
              <a:gd name="connsiteY1" fmla="*/ 26472 h 2834711"/>
              <a:gd name="connsiteX2" fmla="*/ 0 w 1602275"/>
              <a:gd name="connsiteY2" fmla="*/ 624314 h 2834711"/>
              <a:gd name="connsiteX0" fmla="*/ 171232 w 171232"/>
              <a:gd name="connsiteY0" fmla="*/ 2210397 h 2210397"/>
              <a:gd name="connsiteX1" fmla="*/ 0 w 171232"/>
              <a:gd name="connsiteY1" fmla="*/ 0 h 2210397"/>
              <a:gd name="connsiteX0" fmla="*/ 171232 w 696708"/>
              <a:gd name="connsiteY0" fmla="*/ 2210397 h 2210397"/>
              <a:gd name="connsiteX1" fmla="*/ 0 w 696708"/>
              <a:gd name="connsiteY1" fmla="*/ 0 h 2210397"/>
              <a:gd name="connsiteX0" fmla="*/ 171232 w 966054"/>
              <a:gd name="connsiteY0" fmla="*/ 2210397 h 2210397"/>
              <a:gd name="connsiteX1" fmla="*/ 0 w 966054"/>
              <a:gd name="connsiteY1" fmla="*/ 0 h 2210397"/>
            </a:gdLst>
            <a:ahLst/>
            <a:cxnLst>
              <a:cxn ang="0">
                <a:pos x="connsiteX0" y="connsiteY0"/>
              </a:cxn>
              <a:cxn ang="0">
                <a:pos x="connsiteX1" y="connsiteY1"/>
              </a:cxn>
            </a:cxnLst>
            <a:rect l="l" t="t" r="r" b="b"/>
            <a:pathLst>
              <a:path w="966054" h="2210397">
                <a:moveTo>
                  <a:pt x="171232" y="2210397"/>
                </a:moveTo>
                <a:cubicBezTo>
                  <a:pt x="1016981" y="1473598"/>
                  <a:pt x="1492338" y="817821"/>
                  <a:pt x="0" y="0"/>
                </a:cubicBezTo>
              </a:path>
            </a:pathLst>
          </a:custGeom>
          <a:noFill/>
          <a:ln w="38100" cap="rnd">
            <a:gradFill>
              <a:gsLst>
                <a:gs pos="0">
                  <a:srgbClr val="C00000"/>
                </a:gs>
                <a:gs pos="100000">
                  <a:schemeClr val="accent2">
                    <a:lumMod val="40000"/>
                    <a:lumOff val="60000"/>
                  </a:schemeClr>
                </a:gs>
              </a:gsLst>
              <a:lin ang="0" scaled="0"/>
            </a:gra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flipH="1">
            <a:off x="3374734" y="5130778"/>
            <a:ext cx="1095440" cy="1095440"/>
          </a:xfrm>
          <a:prstGeom prst="ellipse">
            <a:avLst/>
          </a:prstGeom>
          <a:noFill/>
          <a:ln w="50800" cap="rnd">
            <a:gradFill>
              <a:gsLst>
                <a:gs pos="0">
                  <a:srgbClr val="C00000"/>
                </a:gs>
                <a:gs pos="100000">
                  <a:schemeClr val="accent2">
                    <a:lumMod val="40000"/>
                    <a:lumOff val="60000"/>
                  </a:schemeClr>
                </a:gs>
              </a:gsLst>
              <a:lin ang="7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1397578" y="2714285"/>
            <a:ext cx="1975357" cy="2823855"/>
          </a:xfrm>
          <a:custGeom>
            <a:avLst/>
            <a:gdLst>
              <a:gd name="connsiteX0" fmla="*/ 0 w 2583543"/>
              <a:gd name="connsiteY0" fmla="*/ 557927 h 2502841"/>
              <a:gd name="connsiteX1" fmla="*/ 1233714 w 2583543"/>
              <a:gd name="connsiteY1" fmla="*/ 122498 h 2502841"/>
              <a:gd name="connsiteX2" fmla="*/ 2583543 w 2583543"/>
              <a:gd name="connsiteY2" fmla="*/ 2502841 h 2502841"/>
              <a:gd name="connsiteX0" fmla="*/ 0 w 2664565"/>
              <a:gd name="connsiteY0" fmla="*/ 2834711 h 2834711"/>
              <a:gd name="connsiteX1" fmla="*/ 1314736 w 2664565"/>
              <a:gd name="connsiteY1" fmla="*/ 26472 h 2834711"/>
              <a:gd name="connsiteX2" fmla="*/ 2664565 w 2664565"/>
              <a:gd name="connsiteY2" fmla="*/ 2406815 h 2834711"/>
              <a:gd name="connsiteX0" fmla="*/ 230541 w 1597716"/>
              <a:gd name="connsiteY0" fmla="*/ 2834711 h 2834711"/>
              <a:gd name="connsiteX1" fmla="*/ 1545277 w 1597716"/>
              <a:gd name="connsiteY1" fmla="*/ 26472 h 2834711"/>
              <a:gd name="connsiteX2" fmla="*/ 59309 w 1597716"/>
              <a:gd name="connsiteY2" fmla="*/ 624314 h 2834711"/>
              <a:gd name="connsiteX0" fmla="*/ 171232 w 1602275"/>
              <a:gd name="connsiteY0" fmla="*/ 2834711 h 2834711"/>
              <a:gd name="connsiteX1" fmla="*/ 1485968 w 1602275"/>
              <a:gd name="connsiteY1" fmla="*/ 26472 h 2834711"/>
              <a:gd name="connsiteX2" fmla="*/ 0 w 1602275"/>
              <a:gd name="connsiteY2" fmla="*/ 624314 h 2834711"/>
              <a:gd name="connsiteX0" fmla="*/ 171232 w 171232"/>
              <a:gd name="connsiteY0" fmla="*/ 2210397 h 2210397"/>
              <a:gd name="connsiteX1" fmla="*/ 0 w 171232"/>
              <a:gd name="connsiteY1" fmla="*/ 0 h 2210397"/>
              <a:gd name="connsiteX0" fmla="*/ 171232 w 696708"/>
              <a:gd name="connsiteY0" fmla="*/ 2210397 h 2210397"/>
              <a:gd name="connsiteX1" fmla="*/ 0 w 696708"/>
              <a:gd name="connsiteY1" fmla="*/ 0 h 2210397"/>
              <a:gd name="connsiteX0" fmla="*/ 171232 w 966054"/>
              <a:gd name="connsiteY0" fmla="*/ 2210397 h 2210397"/>
              <a:gd name="connsiteX1" fmla="*/ 0 w 966054"/>
              <a:gd name="connsiteY1" fmla="*/ 0 h 2210397"/>
              <a:gd name="connsiteX0" fmla="*/ 0 w 2248990"/>
              <a:gd name="connsiteY0" fmla="*/ 2823855 h 2823855"/>
              <a:gd name="connsiteX1" fmla="*/ 1773315 w 2248990"/>
              <a:gd name="connsiteY1" fmla="*/ 0 h 2823855"/>
              <a:gd name="connsiteX0" fmla="*/ 0 w 1945639"/>
              <a:gd name="connsiteY0" fmla="*/ 2823855 h 2823855"/>
              <a:gd name="connsiteX1" fmla="*/ 1773315 w 1945639"/>
              <a:gd name="connsiteY1" fmla="*/ 0 h 2823855"/>
              <a:gd name="connsiteX0" fmla="*/ 0 w 1975357"/>
              <a:gd name="connsiteY0" fmla="*/ 2823855 h 2823855"/>
              <a:gd name="connsiteX1" fmla="*/ 1773315 w 1975357"/>
              <a:gd name="connsiteY1" fmla="*/ 0 h 2823855"/>
            </a:gdLst>
            <a:ahLst/>
            <a:cxnLst>
              <a:cxn ang="0">
                <a:pos x="connsiteX0" y="connsiteY0"/>
              </a:cxn>
              <a:cxn ang="0">
                <a:pos x="connsiteX1" y="connsiteY1"/>
              </a:cxn>
            </a:cxnLst>
            <a:rect l="l" t="t" r="r" b="b"/>
            <a:pathLst>
              <a:path w="1975357" h="2823855">
                <a:moveTo>
                  <a:pt x="0" y="2823855"/>
                </a:moveTo>
                <a:cubicBezTo>
                  <a:pt x="1204564" y="2469021"/>
                  <a:pt x="2478574" y="1651199"/>
                  <a:pt x="1773315" y="0"/>
                </a:cubicBezTo>
              </a:path>
            </a:pathLst>
          </a:custGeom>
          <a:noFill/>
          <a:ln w="38100" cap="rnd">
            <a:gradFill>
              <a:gsLst>
                <a:gs pos="0">
                  <a:srgbClr val="C00000"/>
                </a:gs>
                <a:gs pos="100000">
                  <a:schemeClr val="accent2">
                    <a:lumMod val="40000"/>
                    <a:lumOff val="60000"/>
                  </a:schemeClr>
                </a:gs>
              </a:gsLst>
              <a:lin ang="0" scaled="0"/>
            </a:gra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17583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19</a:t>
            </a:fld>
            <a:endParaRPr lang="en-GB"/>
          </a:p>
        </p:txBody>
      </p:sp>
      <p:sp>
        <p:nvSpPr>
          <p:cNvPr id="32777" name="Rectangle 4"/>
          <p:cNvSpPr txBox="1">
            <a:spLocks noChangeArrowheads="1"/>
          </p:cNvSpPr>
          <p:nvPr/>
        </p:nvSpPr>
        <p:spPr bwMode="auto">
          <a:xfrm>
            <a:off x="838200"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0" hangingPunct="0">
              <a:spcBef>
                <a:spcPct val="20000"/>
              </a:spcBef>
              <a:buClr>
                <a:srgbClr val="092E5C"/>
              </a:buClr>
            </a:pPr>
            <a:r>
              <a:rPr lang="en-GB" sz="2800" dirty="0" smtClean="0">
                <a:solidFill>
                  <a:srgbClr val="000000"/>
                </a:solidFill>
                <a:latin typeface="+mj-lt"/>
                <a:ea typeface="ＭＳ Ｐゴシック" pitchFamily="34" charset="-128"/>
              </a:rPr>
              <a:t>Simple Aviation Features (SAF)</a:t>
            </a:r>
            <a:endParaRPr lang="en-GB" sz="2800" dirty="0">
              <a:solidFill>
                <a:srgbClr val="000000"/>
              </a:solidFill>
              <a:latin typeface="+mj-lt"/>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5" name="Rectangle 114"/>
          <p:cNvSpPr/>
          <p:nvPr/>
        </p:nvSpPr>
        <p:spPr>
          <a:xfrm>
            <a:off x="5086794" y="1917408"/>
            <a:ext cx="3828606" cy="3262432"/>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mn-lt"/>
                <a:ea typeface="Times New Roman"/>
                <a:cs typeface="+mn-cs"/>
              </a:rPr>
              <a:t>Simplified representations of aviation features (runway, aerodrome, flight information region, air traffic services unit)</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a:t>
            </a:r>
            <a:r>
              <a:rPr lang="en-GB" sz="1600" i="1" kern="0" dirty="0" smtClean="0">
                <a:solidFill>
                  <a:srgbClr val="595959"/>
                </a:solidFill>
                <a:latin typeface="+mn-lt"/>
                <a:ea typeface="Times New Roman"/>
              </a:rPr>
              <a:t>simplified, </a:t>
            </a:r>
            <a:r>
              <a:rPr lang="en-GB" sz="1600" i="1" kern="0" dirty="0" err="1" smtClean="0">
                <a:solidFill>
                  <a:srgbClr val="595959"/>
                </a:solidFill>
                <a:latin typeface="+mn-lt"/>
                <a:ea typeface="Times New Roman"/>
              </a:rPr>
              <a:t>referenceable</a:t>
            </a:r>
            <a:r>
              <a:rPr lang="en-GB" sz="1600" i="1" kern="0" dirty="0" smtClean="0">
                <a:solidFill>
                  <a:srgbClr val="595959"/>
                </a:solidFill>
                <a:latin typeface="+mn-lt"/>
                <a:ea typeface="Times New Roman"/>
              </a:rPr>
              <a:t> versions of existing AIXM constructs</a:t>
            </a:r>
          </a:p>
          <a:p>
            <a:pPr algn="r" fontAlgn="auto">
              <a:spcBef>
                <a:spcPts val="0"/>
              </a:spcBef>
              <a:spcAft>
                <a:spcPts val="1200"/>
              </a:spcAft>
              <a:defRPr/>
            </a:pPr>
            <a:r>
              <a:rPr lang="en-GB" sz="1600" i="1" kern="0" dirty="0" smtClean="0">
                <a:solidFill>
                  <a:srgbClr val="595959"/>
                </a:solidFill>
                <a:latin typeface="+mn-lt"/>
                <a:ea typeface="Times New Roman"/>
              </a:rPr>
              <a:t>…developed in a cross-domain manner with AIXM and FIXM developers (aeronautical information and flight information groups)</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based on conceptual modelling framework from ISO 19100 </a:t>
            </a:r>
            <a:r>
              <a:rPr lang="en-GB" sz="1600" b="1" i="1" kern="0" dirty="0" smtClean="0">
                <a:solidFill>
                  <a:srgbClr val="595959"/>
                </a:solidFill>
                <a:latin typeface="+mn-lt"/>
                <a:ea typeface="Times New Roman"/>
                <a:cs typeface="+mn-cs"/>
              </a:rPr>
              <a:t>series </a:t>
            </a:r>
            <a:endParaRPr lang="en-GB" sz="1600" b="1" i="1" kern="0" dirty="0">
              <a:solidFill>
                <a:srgbClr val="595959"/>
              </a:solidFill>
              <a:latin typeface="+mn-lt"/>
              <a:ea typeface="Times New Roman"/>
              <a:cs typeface="+mn-cs"/>
            </a:endParaRPr>
          </a:p>
        </p:txBody>
      </p:sp>
      <p:grpSp>
        <p:nvGrpSpPr>
          <p:cNvPr id="23" name="Group 22"/>
          <p:cNvGrpSpPr/>
          <p:nvPr/>
        </p:nvGrpSpPr>
        <p:grpSpPr>
          <a:xfrm>
            <a:off x="1371083" y="1934667"/>
            <a:ext cx="911648" cy="916139"/>
            <a:chOff x="915863" y="3183375"/>
            <a:chExt cx="911648" cy="916139"/>
          </a:xfrm>
        </p:grpSpPr>
        <p:sp>
          <p:nvSpPr>
            <p:cNvPr id="24" name="Rectangle 23"/>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25"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Rectangle 25"/>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36" name="Oval 35"/>
          <p:cNvSpPr>
            <a:spLocks noChangeArrowheads="1"/>
          </p:cNvSpPr>
          <p:nvPr/>
        </p:nvSpPr>
        <p:spPr bwMode="auto">
          <a:xfrm>
            <a:off x="1167063" y="1676400"/>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23912130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20</a:t>
            </a:fld>
            <a:endParaRPr lang="en-GB"/>
          </a:p>
        </p:txBody>
      </p:sp>
      <p:sp>
        <p:nvSpPr>
          <p:cNvPr id="32777" name="Rectangle 4"/>
          <p:cNvSpPr txBox="1">
            <a:spLocks noChangeArrowheads="1"/>
          </p:cNvSpPr>
          <p:nvPr/>
        </p:nvSpPr>
        <p:spPr bwMode="auto">
          <a:xfrm>
            <a:off x="838200"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0" hangingPunct="0">
              <a:spcBef>
                <a:spcPct val="20000"/>
              </a:spcBef>
              <a:buClr>
                <a:srgbClr val="092E5C"/>
              </a:buClr>
            </a:pPr>
            <a:r>
              <a:rPr lang="en-GB" sz="2800" dirty="0" smtClean="0">
                <a:solidFill>
                  <a:srgbClr val="000000"/>
                </a:solidFill>
                <a:latin typeface="+mj-lt"/>
                <a:ea typeface="ＭＳ Ｐゴシック" pitchFamily="34" charset="-128"/>
              </a:rPr>
              <a:t>IWXXM</a:t>
            </a:r>
            <a:endParaRPr lang="en-GB" sz="2800" dirty="0">
              <a:solidFill>
                <a:srgbClr val="000000"/>
              </a:solidFill>
              <a:latin typeface="+mj-lt"/>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5" name="Rectangle 114"/>
          <p:cNvSpPr/>
          <p:nvPr/>
        </p:nvSpPr>
        <p:spPr>
          <a:xfrm>
            <a:off x="5086794" y="1917408"/>
            <a:ext cx="3423222" cy="1877437"/>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mn-lt"/>
                <a:ea typeface="Times New Roman"/>
                <a:cs typeface="+mn-cs"/>
              </a:rPr>
              <a:t>ICAO Annex 3 Reports</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encoding of the ICAO Annex 3 reports (METAR, SPECI, TAF, SIGMET) using ISO, OGC, and WMO models</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based on conceptual modelling framework from ISO 19100 </a:t>
            </a:r>
            <a:r>
              <a:rPr lang="en-GB" sz="1600" b="1" i="1" kern="0" dirty="0" smtClean="0">
                <a:solidFill>
                  <a:srgbClr val="595959"/>
                </a:solidFill>
                <a:latin typeface="+mn-lt"/>
                <a:ea typeface="Times New Roman"/>
                <a:cs typeface="+mn-cs"/>
              </a:rPr>
              <a:t>series </a:t>
            </a:r>
            <a:endParaRPr lang="en-GB" sz="1600" b="1" i="1" kern="0" dirty="0">
              <a:solidFill>
                <a:srgbClr val="595959"/>
              </a:solidFill>
              <a:latin typeface="+mn-lt"/>
              <a:ea typeface="Times New Roman"/>
              <a:cs typeface="+mn-cs"/>
            </a:endParaRPr>
          </a:p>
        </p:txBody>
      </p:sp>
      <p:grpSp>
        <p:nvGrpSpPr>
          <p:cNvPr id="37" name="Group 36"/>
          <p:cNvGrpSpPr/>
          <p:nvPr/>
        </p:nvGrpSpPr>
        <p:grpSpPr>
          <a:xfrm>
            <a:off x="1371083" y="1934667"/>
            <a:ext cx="911648" cy="916139"/>
            <a:chOff x="915863" y="3183375"/>
            <a:chExt cx="911648" cy="916139"/>
          </a:xfrm>
        </p:grpSpPr>
        <p:sp>
          <p:nvSpPr>
            <p:cNvPr id="38" name="Rectangle 37"/>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9"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Rectangle 39"/>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36" name="Oval 35"/>
          <p:cNvSpPr>
            <a:spLocks noChangeArrowheads="1"/>
          </p:cNvSpPr>
          <p:nvPr/>
        </p:nvSpPr>
        <p:spPr bwMode="auto">
          <a:xfrm>
            <a:off x="133198" y="1676400"/>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1948925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8736" y="2269286"/>
            <a:ext cx="6806866" cy="378727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2"/>
          <p:cNvSpPr>
            <a:spLocks noGrp="1"/>
          </p:cNvSpPr>
          <p:nvPr>
            <p:ph type="title"/>
          </p:nvPr>
        </p:nvSpPr>
        <p:spPr/>
        <p:txBody>
          <a:bodyPr/>
          <a:lstStyle/>
          <a:p>
            <a:r>
              <a:rPr lang="en-US" sz="2800" b="1" dirty="0" smtClean="0"/>
              <a:t>IWXXM Reports</a:t>
            </a:r>
            <a:endParaRPr lang="en-US" sz="2800" b="1" dirty="0"/>
          </a:p>
        </p:txBody>
      </p:sp>
      <p:sp>
        <p:nvSpPr>
          <p:cNvPr id="9" name="TextBox 8"/>
          <p:cNvSpPr txBox="1"/>
          <p:nvPr/>
        </p:nvSpPr>
        <p:spPr>
          <a:xfrm>
            <a:off x="914400" y="1066800"/>
            <a:ext cx="7211255" cy="1569660"/>
          </a:xfrm>
          <a:prstGeom prst="rect">
            <a:avLst/>
          </a:prstGeom>
          <a:noFill/>
        </p:spPr>
        <p:txBody>
          <a:bodyPr wrap="square" rtlCol="0">
            <a:spAutoFit/>
          </a:bodyPr>
          <a:lstStyle/>
          <a:p>
            <a:r>
              <a:rPr lang="en-US" dirty="0" smtClean="0">
                <a:solidFill>
                  <a:schemeClr val="accent1"/>
                </a:solidFill>
                <a:latin typeface="Calibri"/>
                <a:cs typeface="Calibri"/>
              </a:rPr>
              <a:t>METAR, SPECI, TAF, SIGMET</a:t>
            </a:r>
          </a:p>
          <a:p>
            <a:r>
              <a:rPr lang="en-US" dirty="0" smtClean="0">
                <a:latin typeface="Calibri"/>
                <a:cs typeface="Calibri"/>
              </a:rPr>
              <a:t>Reports</a:t>
            </a:r>
            <a:r>
              <a:rPr lang="en-US" b="0" dirty="0" smtClean="0">
                <a:latin typeface="Calibri"/>
                <a:cs typeface="Calibri"/>
              </a:rPr>
              <a:t> contain one or more observations and forecasts</a:t>
            </a:r>
          </a:p>
          <a:p>
            <a:endParaRPr lang="en-US" b="0" dirty="0">
              <a:latin typeface="Calibri"/>
              <a:cs typeface="Calibri"/>
            </a:endParaRPr>
          </a:p>
          <a:p>
            <a:endParaRPr lang="en-US" b="0" dirty="0" smtClean="0">
              <a:latin typeface="Calibri"/>
              <a:cs typeface="Calibri"/>
            </a:endParaRPr>
          </a:p>
        </p:txBody>
      </p:sp>
      <p:cxnSp>
        <p:nvCxnSpPr>
          <p:cNvPr id="5" name="Straight Arrow Connector 4"/>
          <p:cNvCxnSpPr/>
          <p:nvPr/>
        </p:nvCxnSpPr>
        <p:spPr>
          <a:xfrm>
            <a:off x="778206" y="3930316"/>
            <a:ext cx="737773" cy="0"/>
          </a:xfrm>
          <a:prstGeom prst="straightConnector1">
            <a:avLst/>
          </a:prstGeom>
          <a:ln w="38100">
            <a:tailEnd type="arrow"/>
          </a:ln>
        </p:spPr>
        <p:style>
          <a:lnRef idx="1">
            <a:schemeClr val="accent2"/>
          </a:lnRef>
          <a:fillRef idx="0">
            <a:schemeClr val="accent2"/>
          </a:fillRef>
          <a:effectRef idx="0">
            <a:schemeClr val="accent2"/>
          </a:effectRef>
          <a:fontRef idx="minor">
            <a:schemeClr val="tx1"/>
          </a:fontRef>
        </p:style>
      </p:cxnSp>
      <p:cxnSp>
        <p:nvCxnSpPr>
          <p:cNvPr id="11" name="Straight Arrow Connector 10"/>
          <p:cNvCxnSpPr/>
          <p:nvPr/>
        </p:nvCxnSpPr>
        <p:spPr>
          <a:xfrm>
            <a:off x="786227" y="4090737"/>
            <a:ext cx="737773" cy="0"/>
          </a:xfrm>
          <a:prstGeom prst="straightConnector1">
            <a:avLst/>
          </a:prstGeom>
          <a:ln w="38100">
            <a:tailEnd type="arrow"/>
          </a:ln>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a:off x="786227" y="4235116"/>
            <a:ext cx="737773" cy="0"/>
          </a:xfrm>
          <a:prstGeom prst="straightConnector1">
            <a:avLst/>
          </a:prstGeom>
          <a:ln w="38100">
            <a:solidFill>
              <a:schemeClr val="tx2"/>
            </a:solidFill>
            <a:tailEnd type="arrow"/>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900972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a:t>IWXXM Observation and Forecast</a:t>
            </a:r>
            <a:endParaRPr lang="en-US" sz="2800" b="1" dirty="0"/>
          </a:p>
        </p:txBody>
      </p:sp>
      <p:sp>
        <p:nvSpPr>
          <p:cNvPr id="9" name="TextBox 8"/>
          <p:cNvSpPr txBox="1"/>
          <p:nvPr/>
        </p:nvSpPr>
        <p:spPr>
          <a:xfrm>
            <a:off x="914400" y="1161871"/>
            <a:ext cx="7211255" cy="1200329"/>
          </a:xfrm>
          <a:prstGeom prst="rect">
            <a:avLst/>
          </a:prstGeom>
          <a:noFill/>
        </p:spPr>
        <p:txBody>
          <a:bodyPr wrap="square" rtlCol="0">
            <a:spAutoFit/>
          </a:bodyPr>
          <a:lstStyle/>
          <a:p>
            <a:r>
              <a:rPr lang="en-US" dirty="0" smtClean="0">
                <a:solidFill>
                  <a:schemeClr val="accent1"/>
                </a:solidFill>
                <a:latin typeface="Calibri"/>
                <a:cs typeface="Calibri"/>
              </a:rPr>
              <a:t>Observation results</a:t>
            </a:r>
            <a:endParaRPr lang="en-US" dirty="0" smtClean="0">
              <a:latin typeface="Calibri"/>
              <a:cs typeface="Calibri"/>
            </a:endParaRPr>
          </a:p>
          <a:p>
            <a:r>
              <a:rPr lang="en-US" b="0" dirty="0" smtClean="0">
                <a:latin typeface="Calibri"/>
                <a:cs typeface="Calibri"/>
              </a:rPr>
              <a:t>In the case of IWXXM, they are called Records</a:t>
            </a:r>
            <a:endParaRPr lang="en-US" b="0" dirty="0">
              <a:latin typeface="Calibri"/>
              <a:cs typeface="Calibri"/>
            </a:endParaRPr>
          </a:p>
          <a:p>
            <a:endParaRPr lang="en-US" b="0" dirty="0" smtClean="0">
              <a:latin typeface="Calibri"/>
              <a:cs typeface="Calibri"/>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191568"/>
            <a:ext cx="4819814" cy="443858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958778" y="2263118"/>
            <a:ext cx="1775101" cy="677108"/>
          </a:xfrm>
          <a:prstGeom prst="rect">
            <a:avLst/>
          </a:prstGeom>
          <a:noFill/>
        </p:spPr>
        <p:txBody>
          <a:bodyPr wrap="none" rtlCol="0">
            <a:spAutoFit/>
          </a:bodyPr>
          <a:lstStyle/>
          <a:p>
            <a:pPr algn="ctr"/>
            <a:r>
              <a:rPr lang="en-US" sz="2000" dirty="0" smtClean="0">
                <a:latin typeface="+mj-lt"/>
              </a:rPr>
              <a:t>TAF Record</a:t>
            </a:r>
          </a:p>
          <a:p>
            <a:pPr algn="ctr"/>
            <a:r>
              <a:rPr lang="en-US" sz="1800" dirty="0" smtClean="0">
                <a:latin typeface="+mj-lt"/>
              </a:rPr>
              <a:t>(details omitted)</a:t>
            </a:r>
            <a:endParaRPr lang="en-US" sz="1800" dirty="0">
              <a:latin typeface="+mj-lt"/>
            </a:endParaRPr>
          </a:p>
        </p:txBody>
      </p:sp>
    </p:spTree>
    <p:extLst>
      <p:ext uri="{BB962C8B-B14F-4D97-AF65-F5344CB8AC3E}">
        <p14:creationId xmlns:p14="http://schemas.microsoft.com/office/powerpoint/2010/main" val="36177460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07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23</a:t>
            </a:fld>
            <a:endParaRPr lang="en-GB"/>
          </a:p>
        </p:txBody>
      </p:sp>
      <p:sp>
        <p:nvSpPr>
          <p:cNvPr id="32777" name="Rectangle 4"/>
          <p:cNvSpPr txBox="1">
            <a:spLocks noChangeArrowheads="1"/>
          </p:cNvSpPr>
          <p:nvPr/>
        </p:nvSpPr>
        <p:spPr bwMode="auto">
          <a:xfrm>
            <a:off x="838200"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0" hangingPunct="0">
              <a:spcBef>
                <a:spcPct val="20000"/>
              </a:spcBef>
              <a:buClr>
                <a:srgbClr val="092E5C"/>
              </a:buClr>
            </a:pPr>
            <a:r>
              <a:rPr lang="en-GB" sz="2800" dirty="0" smtClean="0">
                <a:solidFill>
                  <a:srgbClr val="000000"/>
                </a:solidFill>
                <a:latin typeface="+mj-lt"/>
                <a:ea typeface="ＭＳ Ｐゴシック" pitchFamily="34" charset="-128"/>
              </a:rPr>
              <a:t>METCE</a:t>
            </a:r>
            <a:endParaRPr lang="en-GB" sz="2800" dirty="0">
              <a:solidFill>
                <a:srgbClr val="000000"/>
              </a:solidFill>
              <a:latin typeface="+mj-lt"/>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sp>
        <p:nvSpPr>
          <p:cNvPr id="115" name="Rectangle 114"/>
          <p:cNvSpPr/>
          <p:nvPr/>
        </p:nvSpPr>
        <p:spPr>
          <a:xfrm>
            <a:off x="5086794" y="1917408"/>
            <a:ext cx="3423222" cy="3662541"/>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mn-lt"/>
                <a:ea typeface="Times New Roman"/>
                <a:cs typeface="+mn-cs"/>
              </a:rPr>
              <a:t>WMO </a:t>
            </a:r>
            <a:r>
              <a:rPr lang="en-GB" sz="1600" b="1" i="1" kern="0" dirty="0">
                <a:solidFill>
                  <a:srgbClr val="595959"/>
                </a:solidFill>
                <a:latin typeface="+mn-lt"/>
                <a:ea typeface="Times New Roman"/>
                <a:cs typeface="+mn-cs"/>
              </a:rPr>
              <a:t>Logical Data Model:</a:t>
            </a:r>
          </a:p>
          <a:p>
            <a:pPr algn="r" fontAlgn="auto">
              <a:spcBef>
                <a:spcPts val="0"/>
              </a:spcBef>
              <a:spcAft>
                <a:spcPts val="1200"/>
              </a:spcAft>
              <a:defRPr/>
            </a:pPr>
            <a:r>
              <a:rPr lang="en-GB" sz="1600" b="1" i="1" kern="0" dirty="0">
                <a:solidFill>
                  <a:srgbClr val="595959"/>
                </a:solidFill>
                <a:latin typeface="+mn-lt"/>
                <a:ea typeface="Times New Roman"/>
                <a:cs typeface="+mn-cs"/>
              </a:rPr>
              <a:t>… provides foundation of generic meteorological concepts, phenomena and entities upon which domain- industry- or community-specific Application Schema can be </a:t>
            </a:r>
            <a:r>
              <a:rPr lang="en-GB" sz="1600" b="1" i="1" kern="0" dirty="0" smtClean="0">
                <a:solidFill>
                  <a:srgbClr val="595959"/>
                </a:solidFill>
                <a:latin typeface="+mn-lt"/>
                <a:ea typeface="Times New Roman"/>
                <a:cs typeface="+mn-cs"/>
              </a:rPr>
              <a:t>built</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based on conceptual modelling framework from ISO 19100 </a:t>
            </a:r>
            <a:r>
              <a:rPr lang="en-GB" sz="1600" b="1" i="1" kern="0" dirty="0" smtClean="0">
                <a:solidFill>
                  <a:srgbClr val="595959"/>
                </a:solidFill>
                <a:latin typeface="+mn-lt"/>
                <a:ea typeface="Times New Roman"/>
                <a:cs typeface="+mn-cs"/>
              </a:rPr>
              <a:t>series </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scope intended to  match WMO UN mandate: weather, climate and </a:t>
            </a:r>
            <a:r>
              <a:rPr lang="en-GB" sz="1600" b="1" i="1" kern="0" dirty="0" smtClean="0">
                <a:solidFill>
                  <a:srgbClr val="595959"/>
                </a:solidFill>
                <a:latin typeface="+mn-lt"/>
                <a:ea typeface="Times New Roman"/>
                <a:cs typeface="+mn-cs"/>
              </a:rPr>
              <a:t>water</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intended to complement existing </a:t>
            </a:r>
            <a:r>
              <a:rPr lang="en-GB" sz="1600" b="1" i="1" kern="0" dirty="0" smtClean="0">
                <a:solidFill>
                  <a:srgbClr val="595959"/>
                </a:solidFill>
                <a:latin typeface="+mn-lt"/>
                <a:ea typeface="Times New Roman"/>
                <a:cs typeface="+mn-cs"/>
              </a:rPr>
              <a:t>WMO Table-Driven Code Forms</a:t>
            </a:r>
            <a:endParaRPr lang="en-GB" sz="1600" b="1" i="1" kern="0" dirty="0">
              <a:solidFill>
                <a:srgbClr val="595959"/>
              </a:solidFill>
              <a:latin typeface="+mn-lt"/>
              <a:ea typeface="Times New Roman"/>
              <a:cs typeface="+mn-cs"/>
            </a:endParaRPr>
          </a:p>
        </p:txBody>
      </p:sp>
      <p:sp>
        <p:nvSpPr>
          <p:cNvPr id="36" name="Oval 35"/>
          <p:cNvSpPr>
            <a:spLocks noChangeArrowheads="1"/>
          </p:cNvSpPr>
          <p:nvPr/>
        </p:nvSpPr>
        <p:spPr bwMode="auto">
          <a:xfrm>
            <a:off x="133198" y="3237202"/>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36891358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METCE</a:t>
            </a:r>
            <a:endParaRPr lang="en-US" sz="2800" b="1" dirty="0"/>
          </a:p>
        </p:txBody>
      </p:sp>
      <p:sp>
        <p:nvSpPr>
          <p:cNvPr id="9" name="TextBox 8"/>
          <p:cNvSpPr txBox="1"/>
          <p:nvPr/>
        </p:nvSpPr>
        <p:spPr>
          <a:xfrm>
            <a:off x="914400" y="990600"/>
            <a:ext cx="7211255" cy="461665"/>
          </a:xfrm>
          <a:prstGeom prst="rect">
            <a:avLst/>
          </a:prstGeom>
          <a:noFill/>
        </p:spPr>
        <p:txBody>
          <a:bodyPr wrap="square" rtlCol="0">
            <a:spAutoFit/>
          </a:bodyPr>
          <a:lstStyle/>
          <a:p>
            <a:r>
              <a:rPr lang="en-US" b="0" dirty="0" smtClean="0">
                <a:solidFill>
                  <a:schemeClr val="accent1"/>
                </a:solidFill>
                <a:latin typeface="Calibri"/>
                <a:cs typeface="Calibri"/>
              </a:rPr>
              <a:t>O&amp;M specializations (observation, process, result)</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4343400"/>
            <a:ext cx="1442651" cy="18526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1505129"/>
            <a:ext cx="5794375" cy="13480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6800" y="3111666"/>
            <a:ext cx="2296698" cy="26247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3363498" y="3810000"/>
            <a:ext cx="5780502" cy="461665"/>
          </a:xfrm>
          <a:prstGeom prst="rect">
            <a:avLst/>
          </a:prstGeom>
          <a:noFill/>
        </p:spPr>
        <p:txBody>
          <a:bodyPr wrap="square" rtlCol="0">
            <a:spAutoFit/>
          </a:bodyPr>
          <a:lstStyle/>
          <a:p>
            <a:pPr algn="r"/>
            <a:r>
              <a:rPr lang="en-US" b="0" dirty="0" smtClean="0">
                <a:solidFill>
                  <a:schemeClr val="accent3"/>
                </a:solidFill>
                <a:latin typeface="Calibri"/>
                <a:cs typeface="Calibri"/>
              </a:rPr>
              <a:t>Meteorological features (cyclone, volcano)</a:t>
            </a:r>
          </a:p>
        </p:txBody>
      </p:sp>
    </p:spTree>
    <p:extLst>
      <p:ext uri="{BB962C8B-B14F-4D97-AF65-F5344CB8AC3E}">
        <p14:creationId xmlns:p14="http://schemas.microsoft.com/office/powerpoint/2010/main" val="1399112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fade">
                                      <p:cBhvr>
                                        <p:cTn id="10"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25</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mj-lt"/>
                <a:ea typeface="ＭＳ Ｐゴシック" pitchFamily="34" charset="-128"/>
              </a:rPr>
              <a:t>OPM: </a:t>
            </a:r>
            <a:r>
              <a:rPr lang="en-GB" sz="2800" b="1" dirty="0" smtClean="0">
                <a:solidFill>
                  <a:srgbClr val="000000"/>
                </a:solidFill>
                <a:latin typeface="+mj-lt"/>
                <a:ea typeface="ＭＳ Ｐゴシック" pitchFamily="34" charset="-128"/>
              </a:rPr>
              <a:t>O</a:t>
            </a:r>
            <a:r>
              <a:rPr lang="en-GB" sz="2800" dirty="0" smtClean="0">
                <a:solidFill>
                  <a:srgbClr val="000000"/>
                </a:solidFill>
                <a:latin typeface="+mj-lt"/>
                <a:ea typeface="ＭＳ Ｐゴシック" pitchFamily="34" charset="-128"/>
              </a:rPr>
              <a:t>bservable </a:t>
            </a:r>
            <a:r>
              <a:rPr lang="en-GB" sz="2800" b="1" dirty="0" smtClean="0">
                <a:solidFill>
                  <a:srgbClr val="000000"/>
                </a:solidFill>
                <a:latin typeface="+mj-lt"/>
                <a:ea typeface="ＭＳ Ｐゴシック" pitchFamily="34" charset="-128"/>
              </a:rPr>
              <a:t>P</a:t>
            </a:r>
            <a:r>
              <a:rPr lang="en-GB" sz="2800" dirty="0" smtClean="0">
                <a:solidFill>
                  <a:srgbClr val="000000"/>
                </a:solidFill>
                <a:latin typeface="+mj-lt"/>
                <a:ea typeface="ＭＳ Ｐゴシック" pitchFamily="34" charset="-128"/>
              </a:rPr>
              <a:t>roperty </a:t>
            </a:r>
            <a:r>
              <a:rPr lang="en-GB" sz="2800" b="1" dirty="0" smtClean="0">
                <a:solidFill>
                  <a:srgbClr val="000000"/>
                </a:solidFill>
                <a:latin typeface="+mj-lt"/>
                <a:ea typeface="ＭＳ Ｐゴシック" pitchFamily="34" charset="-128"/>
              </a:rPr>
              <a:t>M</a:t>
            </a:r>
            <a:r>
              <a:rPr lang="en-GB" sz="2800" dirty="0" smtClean="0">
                <a:solidFill>
                  <a:srgbClr val="000000"/>
                </a:solidFill>
                <a:latin typeface="+mj-lt"/>
                <a:ea typeface="ＭＳ Ｐゴシック" pitchFamily="34" charset="-128"/>
              </a:rPr>
              <a:t>odel</a:t>
            </a:r>
            <a:endParaRPr lang="en-GB" sz="2800" dirty="0">
              <a:solidFill>
                <a:srgbClr val="000000"/>
              </a:solidFill>
              <a:latin typeface="+mj-lt"/>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3" name="Rectangle 102"/>
          <p:cNvSpPr/>
          <p:nvPr/>
        </p:nvSpPr>
        <p:spPr>
          <a:xfrm>
            <a:off x="4702627" y="1630406"/>
            <a:ext cx="4323780" cy="4247317"/>
          </a:xfrm>
          <a:prstGeom prst="rect">
            <a:avLst/>
          </a:prstGeom>
        </p:spPr>
        <p:txBody>
          <a:bodyPr wrap="square">
            <a:spAutoFit/>
          </a:bodyPr>
          <a:lstStyle/>
          <a:p>
            <a:pPr algn="r" fontAlgn="auto">
              <a:spcBef>
                <a:spcPts val="0"/>
              </a:spcBef>
              <a:spcAft>
                <a:spcPts val="1200"/>
              </a:spcAft>
            </a:pPr>
            <a:r>
              <a:rPr lang="en-GB" sz="1600" b="1" i="1" kern="0" dirty="0" smtClean="0">
                <a:solidFill>
                  <a:srgbClr val="595959"/>
                </a:solidFill>
                <a:latin typeface="+mn-lt"/>
                <a:ea typeface="Times New Roman"/>
                <a:cs typeface="+mn-cs"/>
              </a:rPr>
              <a:t>The Observable Property Model (OPM</a:t>
            </a:r>
            <a:r>
              <a:rPr lang="en-GB" sz="1600" b="1" i="1" kern="0" dirty="0">
                <a:solidFill>
                  <a:srgbClr val="595959"/>
                </a:solidFill>
                <a:latin typeface="+mn-lt"/>
                <a:ea typeface="Times New Roman"/>
                <a:cs typeface="+mn-cs"/>
              </a:rPr>
              <a:t>) has been developed </a:t>
            </a:r>
            <a:r>
              <a:rPr lang="en-GB" sz="1600" b="1" i="1" kern="0" dirty="0" smtClean="0">
                <a:solidFill>
                  <a:srgbClr val="595959"/>
                </a:solidFill>
                <a:latin typeface="+mn-lt"/>
                <a:ea typeface="Times New Roman"/>
                <a:cs typeface="+mn-cs"/>
              </a:rPr>
              <a:t>under the leadership of Dominic Lowe (UK) within </a:t>
            </a:r>
            <a:r>
              <a:rPr lang="en-GB" sz="1600" b="1" i="1" kern="0" dirty="0">
                <a:solidFill>
                  <a:srgbClr val="595959"/>
                </a:solidFill>
                <a:latin typeface="+mn-lt"/>
                <a:ea typeface="Times New Roman"/>
                <a:cs typeface="+mn-cs"/>
              </a:rPr>
              <a:t>the OGC </a:t>
            </a:r>
            <a:r>
              <a:rPr lang="en-GB" sz="1600" b="1" i="1" kern="0" dirty="0" smtClean="0">
                <a:solidFill>
                  <a:srgbClr val="595959"/>
                </a:solidFill>
                <a:latin typeface="+mn-lt"/>
                <a:ea typeface="Times New Roman"/>
                <a:cs typeface="+mn-cs"/>
              </a:rPr>
              <a:t>‘Sensor Web Enablement’ Standards Working Group </a:t>
            </a:r>
            <a:r>
              <a:rPr lang="en-GB" sz="1600" b="1" i="1" kern="0" dirty="0">
                <a:solidFill>
                  <a:srgbClr val="595959"/>
                </a:solidFill>
                <a:latin typeface="+mn-lt"/>
                <a:ea typeface="Times New Roman"/>
                <a:cs typeface="+mn-cs"/>
              </a:rPr>
              <a:t>&amp; INSPIRE </a:t>
            </a:r>
            <a:r>
              <a:rPr lang="en-GB" sz="1600" b="1" i="1" kern="0" dirty="0" smtClean="0">
                <a:solidFill>
                  <a:srgbClr val="595959"/>
                </a:solidFill>
                <a:latin typeface="+mn-lt"/>
                <a:ea typeface="Times New Roman"/>
                <a:cs typeface="+mn-cs"/>
              </a:rPr>
              <a:t>Thematic Working Group</a:t>
            </a:r>
          </a:p>
          <a:p>
            <a:pPr algn="r" fontAlgn="auto">
              <a:spcBef>
                <a:spcPts val="0"/>
              </a:spcBef>
              <a:spcAft>
                <a:spcPts val="1200"/>
              </a:spcAft>
            </a:pPr>
            <a:r>
              <a:rPr lang="en-GB" sz="1600" b="1" i="1" kern="0" dirty="0" smtClean="0">
                <a:solidFill>
                  <a:srgbClr val="595959"/>
                </a:solidFill>
                <a:latin typeface="+mn-lt"/>
                <a:ea typeface="Times New Roman"/>
                <a:cs typeface="+mn-cs"/>
              </a:rPr>
              <a:t>As an interim measure, a stable version of this information is managed under the governance of WMO</a:t>
            </a:r>
          </a:p>
          <a:p>
            <a:pPr algn="r" fontAlgn="auto">
              <a:spcBef>
                <a:spcPts val="0"/>
              </a:spcBef>
              <a:spcAft>
                <a:spcPts val="1200"/>
              </a:spcAft>
            </a:pPr>
            <a:r>
              <a:rPr lang="en-GB" sz="1600" b="1" i="1" kern="0" dirty="0" smtClean="0">
                <a:solidFill>
                  <a:srgbClr val="595959"/>
                </a:solidFill>
                <a:latin typeface="+mn-lt"/>
                <a:ea typeface="Times New Roman"/>
                <a:cs typeface="+mn-cs"/>
              </a:rPr>
              <a:t>Discussions between WMO and OGC regarding the management and maintenance of the authoritative version of OPM are pending</a:t>
            </a:r>
          </a:p>
          <a:p>
            <a:pPr algn="r" fontAlgn="auto">
              <a:spcBef>
                <a:spcPts val="0"/>
              </a:spcBef>
              <a:spcAft>
                <a:spcPts val="1200"/>
              </a:spcAft>
            </a:pPr>
            <a:r>
              <a:rPr lang="en-GB" sz="1600" b="1" i="1" kern="0" dirty="0" smtClean="0">
                <a:solidFill>
                  <a:srgbClr val="595959"/>
                </a:solidFill>
                <a:latin typeface="+mn-lt"/>
                <a:ea typeface="Times New Roman"/>
                <a:cs typeface="+mn-cs"/>
              </a:rPr>
              <a:t>Given that OPM is likely to be managed under a different governance regime, the model has been factored into a separate Application Schema  </a:t>
            </a:r>
            <a:endParaRPr lang="en-GB" sz="1600" b="1" i="1" kern="0" dirty="0">
              <a:solidFill>
                <a:srgbClr val="595959"/>
              </a:solidFill>
              <a:latin typeface="+mn-lt"/>
              <a:ea typeface="Times New Roman"/>
              <a:cs typeface="+mn-cs"/>
            </a:endParaRPr>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 name="Group 6"/>
          <p:cNvGrpSpPr/>
          <p:nvPr/>
        </p:nvGrpSpPr>
        <p:grpSpPr>
          <a:xfrm>
            <a:off x="1365986" y="3484152"/>
            <a:ext cx="911648" cy="941569"/>
            <a:chOff x="1365986" y="3484152"/>
            <a:chExt cx="911648" cy="941569"/>
          </a:xfrm>
        </p:grpSpPr>
        <p:sp>
          <p:nvSpPr>
            <p:cNvPr id="96" name="Rectangle 95"/>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ectangle 98"/>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sp>
        <p:nvSpPr>
          <p:cNvPr id="45" name="Oval 44"/>
          <p:cNvSpPr>
            <a:spLocks noChangeArrowheads="1"/>
          </p:cNvSpPr>
          <p:nvPr/>
        </p:nvSpPr>
        <p:spPr bwMode="auto">
          <a:xfrm>
            <a:off x="1161705" y="3255024"/>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124698827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Observable Property </a:t>
            </a:r>
            <a:r>
              <a:rPr lang="en-US" sz="2800" b="1" dirty="0" smtClean="0"/>
              <a:t>Model Examples</a:t>
            </a:r>
            <a:endParaRPr lang="en-US" sz="2800" b="1" dirty="0"/>
          </a:p>
        </p:txBody>
      </p:sp>
      <p:sp>
        <p:nvSpPr>
          <p:cNvPr id="5" name="TextBox 4"/>
          <p:cNvSpPr txBox="1"/>
          <p:nvPr/>
        </p:nvSpPr>
        <p:spPr>
          <a:xfrm>
            <a:off x="838200" y="1828800"/>
            <a:ext cx="7315200" cy="3416320"/>
          </a:xfrm>
          <a:prstGeom prst="rect">
            <a:avLst/>
          </a:prstGeom>
          <a:noFill/>
        </p:spPr>
        <p:txBody>
          <a:bodyPr wrap="square" rtlCol="0">
            <a:spAutoFit/>
          </a:bodyPr>
          <a:lstStyle/>
          <a:p>
            <a:r>
              <a:rPr lang="en-US" b="0" dirty="0" smtClean="0">
                <a:latin typeface="+mj-lt"/>
              </a:rPr>
              <a:t>Reported </a:t>
            </a:r>
            <a:r>
              <a:rPr lang="en-US" b="0" dirty="0">
                <a:latin typeface="+mj-lt"/>
              </a:rPr>
              <a:t>data </a:t>
            </a:r>
            <a:r>
              <a:rPr lang="en-US" b="0" dirty="0" smtClean="0">
                <a:latin typeface="+mj-lt"/>
              </a:rPr>
              <a:t>values are between -40 and +60 </a:t>
            </a:r>
            <a:r>
              <a:rPr lang="en-US" b="0" dirty="0" smtClean="0">
                <a:latin typeface="+mj-lt"/>
              </a:rPr>
              <a:t>Celsius</a:t>
            </a:r>
          </a:p>
          <a:p>
            <a:endParaRPr lang="en-US" b="0" dirty="0" smtClean="0">
              <a:latin typeface="+mj-lt"/>
            </a:endParaRPr>
          </a:p>
          <a:p>
            <a:r>
              <a:rPr lang="en-US" b="0" dirty="0" smtClean="0">
                <a:latin typeface="+mj-lt"/>
              </a:rPr>
              <a:t>Reported data values are either “X”, “Y”, or “Z</a:t>
            </a:r>
            <a:r>
              <a:rPr lang="en-US" b="0" dirty="0" smtClean="0">
                <a:latin typeface="+mj-lt"/>
              </a:rPr>
              <a:t>”</a:t>
            </a:r>
          </a:p>
          <a:p>
            <a:endParaRPr lang="en-US" b="0" dirty="0" smtClean="0">
              <a:latin typeface="+mj-lt"/>
            </a:endParaRPr>
          </a:p>
          <a:p>
            <a:r>
              <a:rPr lang="en-US" b="0" dirty="0">
                <a:latin typeface="+mj-lt"/>
              </a:rPr>
              <a:t>Reported data </a:t>
            </a:r>
            <a:r>
              <a:rPr lang="en-US" b="0" dirty="0" smtClean="0">
                <a:latin typeface="+mj-lt"/>
              </a:rPr>
              <a:t>values are the average water surface temperature for Lake </a:t>
            </a:r>
            <a:r>
              <a:rPr lang="en-US" b="0" dirty="0" smtClean="0">
                <a:latin typeface="+mj-lt"/>
              </a:rPr>
              <a:t>Michigan</a:t>
            </a:r>
          </a:p>
          <a:p>
            <a:endParaRPr lang="en-US" b="0" dirty="0" smtClean="0">
              <a:latin typeface="+mj-lt"/>
            </a:endParaRPr>
          </a:p>
          <a:p>
            <a:r>
              <a:rPr lang="en-US" b="0" dirty="0" smtClean="0">
                <a:latin typeface="+mj-lt"/>
              </a:rPr>
              <a:t>Reported data values are the </a:t>
            </a:r>
            <a:r>
              <a:rPr lang="en-US" b="0" dirty="0" smtClean="0">
                <a:latin typeface="+mj-lt"/>
              </a:rPr>
              <a:t>minimum observed over Colorado over </a:t>
            </a:r>
            <a:r>
              <a:rPr lang="en-US" b="0" dirty="0" smtClean="0">
                <a:latin typeface="+mj-lt"/>
              </a:rPr>
              <a:t>a two hour period</a:t>
            </a:r>
          </a:p>
        </p:txBody>
      </p:sp>
    </p:spTree>
    <p:extLst>
      <p:ext uri="{BB962C8B-B14F-4D97-AF65-F5344CB8AC3E}">
        <p14:creationId xmlns:p14="http://schemas.microsoft.com/office/powerpoint/2010/main" val="22566027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27</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mj-lt"/>
                <a:ea typeface="ＭＳ Ｐゴシック" pitchFamily="34" charset="-128"/>
              </a:rPr>
              <a:t>Met-basic: meteorological basic types</a:t>
            </a:r>
            <a:endParaRPr lang="en-GB" sz="2800" dirty="0">
              <a:solidFill>
                <a:srgbClr val="000000"/>
              </a:solidFill>
              <a:latin typeface="+mj-lt"/>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3" name="Rectangle 102"/>
          <p:cNvSpPr/>
          <p:nvPr/>
        </p:nvSpPr>
        <p:spPr>
          <a:xfrm>
            <a:off x="4719918" y="1052185"/>
            <a:ext cx="4371805" cy="4662815"/>
          </a:xfrm>
          <a:prstGeom prst="rect">
            <a:avLst/>
          </a:prstGeom>
        </p:spPr>
        <p:txBody>
          <a:bodyPr wrap="square">
            <a:spAutoFit/>
          </a:bodyPr>
          <a:lstStyle/>
          <a:p>
            <a:pPr fontAlgn="auto">
              <a:spcBef>
                <a:spcPts val="0"/>
              </a:spcBef>
              <a:spcAft>
                <a:spcPts val="300"/>
              </a:spcAft>
              <a:defRPr/>
            </a:pPr>
            <a:r>
              <a:rPr lang="en-GB" sz="1600" i="1" kern="0" dirty="0" smtClean="0">
                <a:solidFill>
                  <a:srgbClr val="595959"/>
                </a:solidFill>
                <a:latin typeface="Calibri"/>
                <a:ea typeface="Times New Roman"/>
              </a:rPr>
              <a:t>Met-basic </a:t>
            </a:r>
            <a:r>
              <a:rPr lang="en-GB" sz="1600" i="1" kern="0" dirty="0">
                <a:solidFill>
                  <a:srgbClr val="595959"/>
                </a:solidFill>
                <a:latin typeface="Calibri"/>
                <a:ea typeface="Times New Roman"/>
              </a:rPr>
              <a:t>provides:</a:t>
            </a:r>
          </a:p>
          <a:p>
            <a:pPr marL="285750" indent="-285750" fontAlgn="auto">
              <a:spcBef>
                <a:spcPts val="0"/>
              </a:spcBef>
              <a:spcAft>
                <a:spcPts val="300"/>
              </a:spcAft>
              <a:buFont typeface="Arial" pitchFamily="34" charset="0"/>
              <a:buChar char="•"/>
              <a:defRPr/>
            </a:pPr>
            <a:r>
              <a:rPr lang="en-GB" sz="1600" i="1" kern="0" dirty="0">
                <a:solidFill>
                  <a:srgbClr val="595959"/>
                </a:solidFill>
                <a:latin typeface="Calibri"/>
                <a:ea typeface="Times New Roman"/>
              </a:rPr>
              <a:t>a palette of quantity value classes specialising Measure (from ISO 19103), or subclasses thereof, for meteorological, hydrological and oceanographic physical properties; and</a:t>
            </a:r>
          </a:p>
          <a:p>
            <a:pPr marL="285750" indent="-285750" fontAlgn="auto">
              <a:spcBef>
                <a:spcPts val="0"/>
              </a:spcBef>
              <a:spcAft>
                <a:spcPts val="1200"/>
              </a:spcAft>
              <a:buFont typeface="Arial" pitchFamily="34" charset="0"/>
              <a:buChar char="•"/>
              <a:defRPr/>
            </a:pPr>
            <a:r>
              <a:rPr lang="en-GB" sz="1600" i="1" kern="0" dirty="0">
                <a:solidFill>
                  <a:srgbClr val="595959"/>
                </a:solidFill>
                <a:latin typeface="Calibri"/>
                <a:ea typeface="Times New Roman"/>
              </a:rPr>
              <a:t>a palette of «</a:t>
            </a:r>
            <a:r>
              <a:rPr lang="en-GB" sz="1600" i="1" kern="0" dirty="0" err="1">
                <a:solidFill>
                  <a:srgbClr val="595959"/>
                </a:solidFill>
                <a:latin typeface="Calibri"/>
                <a:ea typeface="Times New Roman"/>
              </a:rPr>
              <a:t>CodeList</a:t>
            </a:r>
            <a:r>
              <a:rPr lang="en-GB" sz="1600" i="1" kern="0" dirty="0">
                <a:solidFill>
                  <a:srgbClr val="595959"/>
                </a:solidFill>
                <a:latin typeface="Calibri"/>
                <a:ea typeface="Times New Roman"/>
              </a:rPr>
              <a:t>» classes for expressing nominal values of meteorological, hydrological and oceanographic physical properties.</a:t>
            </a:r>
          </a:p>
          <a:p>
            <a:pPr fontAlgn="auto">
              <a:spcBef>
                <a:spcPts val="0"/>
              </a:spcBef>
              <a:spcAft>
                <a:spcPts val="1200"/>
              </a:spcAft>
              <a:defRPr/>
            </a:pPr>
            <a:r>
              <a:rPr lang="en-GB" sz="1600" i="1" kern="0" dirty="0">
                <a:solidFill>
                  <a:srgbClr val="595959"/>
                </a:solidFill>
                <a:latin typeface="Calibri"/>
                <a:ea typeface="Times New Roman"/>
              </a:rPr>
              <a:t>These classes describing meteorological, hydrologic and oceanographic quantity values and nominal property values are derived from the WMO code-tables and governed by </a:t>
            </a:r>
            <a:r>
              <a:rPr lang="en-GB" sz="1600" i="1" kern="0" dirty="0" smtClean="0">
                <a:solidFill>
                  <a:srgbClr val="595959"/>
                </a:solidFill>
                <a:latin typeface="Calibri"/>
                <a:ea typeface="Times New Roman"/>
              </a:rPr>
              <a:t>WMO.</a:t>
            </a:r>
          </a:p>
          <a:p>
            <a:pPr fontAlgn="auto">
              <a:spcBef>
                <a:spcPts val="0"/>
              </a:spcBef>
              <a:spcAft>
                <a:spcPts val="1200"/>
              </a:spcAft>
              <a:defRPr/>
            </a:pPr>
            <a:r>
              <a:rPr lang="en-GB" sz="1600" i="1" kern="0" dirty="0" smtClean="0">
                <a:solidFill>
                  <a:srgbClr val="595959"/>
                </a:solidFill>
                <a:latin typeface="Calibri"/>
                <a:ea typeface="Times New Roman"/>
              </a:rPr>
              <a:t>Currently, Met-basic _ONLY_ includes properties required to support International Air Navigation. In future iterations, it is expected that all terms from WMO TDCF will be included.</a:t>
            </a:r>
            <a:endParaRPr lang="en-GB" sz="1600" i="1" kern="0" dirty="0">
              <a:solidFill>
                <a:srgbClr val="595959"/>
              </a:solidFill>
              <a:latin typeface="Calibri"/>
              <a:ea typeface="Times New Roman"/>
            </a:endParaRPr>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 name="Group 6"/>
          <p:cNvGrpSpPr/>
          <p:nvPr/>
        </p:nvGrpSpPr>
        <p:grpSpPr>
          <a:xfrm>
            <a:off x="1365986" y="3484152"/>
            <a:ext cx="911648" cy="941569"/>
            <a:chOff x="1365986" y="3484152"/>
            <a:chExt cx="911648" cy="941569"/>
          </a:xfrm>
        </p:grpSpPr>
        <p:sp>
          <p:nvSpPr>
            <p:cNvPr id="96" name="Rectangle 95"/>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ectangle 98"/>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grpSp>
        <p:nvGrpSpPr>
          <p:cNvPr id="110" name="Group 109"/>
          <p:cNvGrpSpPr/>
          <p:nvPr/>
        </p:nvGrpSpPr>
        <p:grpSpPr>
          <a:xfrm>
            <a:off x="2386363" y="3513694"/>
            <a:ext cx="911648" cy="904564"/>
            <a:chOff x="346195" y="3509582"/>
            <a:chExt cx="911648" cy="904564"/>
          </a:xfrm>
        </p:grpSpPr>
        <p:grpSp>
          <p:nvGrpSpPr>
            <p:cNvPr id="111" name="Group 110"/>
            <p:cNvGrpSpPr/>
            <p:nvPr/>
          </p:nvGrpSpPr>
          <p:grpSpPr>
            <a:xfrm>
              <a:off x="346195" y="3509582"/>
              <a:ext cx="911648" cy="904564"/>
              <a:chOff x="915863" y="3183375"/>
              <a:chExt cx="911648" cy="904564"/>
            </a:xfrm>
          </p:grpSpPr>
          <p:sp>
            <p:nvSpPr>
              <p:cNvPr id="113" name="Rectangle 112"/>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114" name="Rectangle 113"/>
              <p:cNvSpPr/>
              <p:nvPr/>
            </p:nvSpPr>
            <p:spPr>
              <a:xfrm>
                <a:off x="915863" y="3760960"/>
                <a:ext cx="911648" cy="276999"/>
              </a:xfrm>
              <a:prstGeom prst="rect">
                <a:avLst/>
              </a:prstGeom>
            </p:spPr>
            <p:txBody>
              <a:bodyPr wrap="square">
                <a:spAutoFit/>
              </a:bodyPr>
              <a:lstStyle/>
              <a:p>
                <a:pPr algn="ctr" fontAlgn="auto">
                  <a:spcBef>
                    <a:spcPts val="0"/>
                  </a:spcBef>
                  <a:spcAft>
                    <a:spcPts val="1200"/>
                  </a:spcAft>
                  <a:defRPr/>
                </a:pPr>
                <a:r>
                  <a:rPr lang="en-GB" sz="1200" b="1" i="1" kern="0" dirty="0" smtClean="0">
                    <a:latin typeface="+mn-lt"/>
                    <a:ea typeface="Times New Roman"/>
                    <a:cs typeface="+mn-cs"/>
                  </a:rPr>
                  <a:t>Met-basic</a:t>
                </a:r>
                <a:endParaRPr lang="en-GB" sz="1200" b="1" i="1" kern="0" dirty="0">
                  <a:latin typeface="+mn-lt"/>
                  <a:ea typeface="Times New Roman"/>
                  <a:cs typeface="+mn-cs"/>
                </a:endParaRPr>
              </a:p>
            </p:txBody>
          </p:sp>
        </p:grpSp>
        <p:pic>
          <p:nvPicPr>
            <p:cNvPr id="112" name="Picture 1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sp>
        <p:nvSpPr>
          <p:cNvPr id="45" name="Oval 44"/>
          <p:cNvSpPr>
            <a:spLocks noChangeArrowheads="1"/>
          </p:cNvSpPr>
          <p:nvPr/>
        </p:nvSpPr>
        <p:spPr bwMode="auto">
          <a:xfrm>
            <a:off x="2197124" y="3255024"/>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15953912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b="1" dirty="0" smtClean="0"/>
              <a:t>MET </a:t>
            </a:r>
            <a:r>
              <a:rPr lang="en-US" sz="2800" b="1" dirty="0" smtClean="0"/>
              <a:t>Basic Examples</a:t>
            </a:r>
            <a:endParaRPr lang="en-US" sz="2800" b="1" dirty="0"/>
          </a:p>
        </p:txBody>
      </p:sp>
      <p:graphicFrame>
        <p:nvGraphicFramePr>
          <p:cNvPr id="2" name="Diagram 1"/>
          <p:cNvGraphicFramePr/>
          <p:nvPr>
            <p:extLst>
              <p:ext uri="{D42A27DB-BD31-4B8C-83A1-F6EECF244321}">
                <p14:modId xmlns:p14="http://schemas.microsoft.com/office/powerpoint/2010/main" val="1239219682"/>
              </p:ext>
            </p:extLst>
          </p:nvPr>
        </p:nvGraphicFramePr>
        <p:xfrm>
          <a:off x="990600" y="990600"/>
          <a:ext cx="7239000"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440963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AD4A7F6-AC69-440E-9B54-321CF7EE147C}" type="slidenum">
              <a:rPr lang="en-GB">
                <a:solidFill>
                  <a:srgbClr val="898989"/>
                </a:solidFill>
              </a:rPr>
              <a:pPr fontAlgn="base">
                <a:spcBef>
                  <a:spcPct val="0"/>
                </a:spcBef>
                <a:spcAft>
                  <a:spcPct val="0"/>
                </a:spcAft>
              </a:pPr>
              <a:t>29</a:t>
            </a:fld>
            <a:endParaRPr lang="en-GB">
              <a:solidFill>
                <a:srgbClr val="898989"/>
              </a:solidFill>
            </a:endParaRPr>
          </a:p>
        </p:txBody>
      </p:sp>
      <p:sp>
        <p:nvSpPr>
          <p:cNvPr id="9" name="Rectangle 4"/>
          <p:cNvSpPr txBox="1">
            <a:spLocks noChangeArrowheads="1"/>
          </p:cNvSpPr>
          <p:nvPr/>
        </p:nvSpPr>
        <p:spPr bwMode="auto">
          <a:xfrm>
            <a:off x="1079643" y="319088"/>
            <a:ext cx="753095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200" dirty="0" smtClean="0">
                <a:solidFill>
                  <a:srgbClr val="000000"/>
                </a:solidFill>
                <a:latin typeface="+mj-lt"/>
                <a:ea typeface="ＭＳ Ｐゴシック" pitchFamily="34" charset="-128"/>
              </a:rPr>
              <a:t>Publication of web-accessible definitions for meteorology</a:t>
            </a:r>
            <a:endParaRPr lang="en-GB" sz="2200" dirty="0">
              <a:solidFill>
                <a:srgbClr val="000000"/>
              </a:solidFill>
              <a:latin typeface="+mj-lt"/>
              <a:ea typeface="ＭＳ Ｐゴシック" pitchFamily="34" charset="-128"/>
            </a:endParaRPr>
          </a:p>
        </p:txBody>
      </p:sp>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Group 2"/>
          <p:cNvGrpSpPr/>
          <p:nvPr/>
        </p:nvGrpSpPr>
        <p:grpSpPr>
          <a:xfrm>
            <a:off x="903403" y="3341998"/>
            <a:ext cx="6849116" cy="3384826"/>
            <a:chOff x="903403" y="2253419"/>
            <a:chExt cx="6849116" cy="3384826"/>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78">
              <a:off x="903403" y="2253419"/>
              <a:ext cx="6849116" cy="3384826"/>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2236" y="2280766"/>
              <a:ext cx="6828047" cy="1170008"/>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236" y="3633350"/>
              <a:ext cx="6828047" cy="1878013"/>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76666" y="4386943"/>
              <a:ext cx="6719535" cy="1124420"/>
            </a:xfrm>
            <a:prstGeom prst="rect">
              <a:avLst/>
            </a:prstGeom>
            <a:gradFill>
              <a:gsLst>
                <a:gs pos="0">
                  <a:schemeClr val="bg1"/>
                </a:gs>
                <a:gs pos="100000">
                  <a:schemeClr val="bg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Rectangle 7"/>
          <p:cNvSpPr/>
          <p:nvPr/>
        </p:nvSpPr>
        <p:spPr>
          <a:xfrm>
            <a:off x="3560894" y="1019413"/>
            <a:ext cx="5518590" cy="3323987"/>
          </a:xfrm>
          <a:prstGeom prst="rect">
            <a:avLst/>
          </a:prstGeom>
        </p:spPr>
        <p:txBody>
          <a:bodyPr wrap="square">
            <a:spAutoFit/>
          </a:bodyPr>
          <a:lstStyle/>
          <a:p>
            <a:pPr fontAlgn="auto">
              <a:spcBef>
                <a:spcPts val="0"/>
              </a:spcBef>
              <a:spcAft>
                <a:spcPts val="1200"/>
              </a:spcAft>
              <a:defRPr/>
            </a:pPr>
            <a:r>
              <a:rPr lang="en-GB" sz="1800" b="1" i="1" kern="0" dirty="0" smtClean="0">
                <a:solidFill>
                  <a:srgbClr val="595959"/>
                </a:solidFill>
                <a:latin typeface="+mn-lt"/>
                <a:ea typeface="Times New Roman"/>
              </a:rPr>
              <a:t>It is </a:t>
            </a:r>
            <a:r>
              <a:rPr lang="en-GB" sz="1800" b="1" i="1" kern="0" dirty="0" smtClean="0">
                <a:solidFill>
                  <a:srgbClr val="595959"/>
                </a:solidFill>
                <a:latin typeface="+mn-lt"/>
                <a:ea typeface="Times New Roman"/>
              </a:rPr>
              <a:t>within WMO’s mandate to publish authoritative on-line definitions of meteorological phenomena and properties </a:t>
            </a:r>
          </a:p>
          <a:p>
            <a:pPr fontAlgn="auto">
              <a:spcBef>
                <a:spcPts val="0"/>
              </a:spcBef>
              <a:spcAft>
                <a:spcPts val="1200"/>
              </a:spcAft>
              <a:defRPr/>
            </a:pPr>
            <a:r>
              <a:rPr lang="en-GB" sz="1800" b="1" i="1" kern="0" dirty="0" smtClean="0">
                <a:solidFill>
                  <a:srgbClr val="595959"/>
                </a:solidFill>
                <a:latin typeface="+mn-lt"/>
                <a:ea typeface="Times New Roman"/>
              </a:rPr>
              <a:t>Each ‘concept’ will be assigned an HTTP URI identifier within the </a:t>
            </a:r>
            <a:r>
              <a:rPr lang="en-GB" sz="1800" kern="0" dirty="0">
                <a:solidFill>
                  <a:srgbClr val="0070C0"/>
                </a:solidFill>
                <a:latin typeface="+mn-lt"/>
                <a:ea typeface="Times New Roman"/>
              </a:rPr>
              <a:t>wmo.int</a:t>
            </a:r>
            <a:r>
              <a:rPr lang="en-GB" sz="1800" b="1" i="1" kern="0" dirty="0" smtClean="0">
                <a:solidFill>
                  <a:srgbClr val="595959"/>
                </a:solidFill>
                <a:latin typeface="+mn-lt"/>
                <a:ea typeface="Times New Roman"/>
              </a:rPr>
              <a:t> domain based on existing codes and structures from the WMO code-tables</a:t>
            </a:r>
          </a:p>
          <a:p>
            <a:pPr fontAlgn="auto">
              <a:spcBef>
                <a:spcPts val="0"/>
              </a:spcBef>
              <a:spcAft>
                <a:spcPts val="1200"/>
              </a:spcAft>
              <a:defRPr/>
            </a:pPr>
            <a:r>
              <a:rPr lang="en-GB" sz="1800" b="1" i="1" kern="0" dirty="0" smtClean="0">
                <a:solidFill>
                  <a:srgbClr val="595959"/>
                </a:solidFill>
                <a:latin typeface="+mn-lt"/>
                <a:ea typeface="Times New Roman"/>
              </a:rPr>
              <a:t>It is anticipated that in RC2 the definitions of those physical properties required to support International Air Navigation will resolve to useful information …</a:t>
            </a:r>
          </a:p>
          <a:p>
            <a:pPr fontAlgn="auto">
              <a:spcBef>
                <a:spcPts val="0"/>
              </a:spcBef>
              <a:spcAft>
                <a:spcPts val="1200"/>
              </a:spcAft>
              <a:defRPr/>
            </a:pPr>
            <a:endParaRPr lang="en-GB" sz="1800" b="1" i="1" kern="0" dirty="0">
              <a:solidFill>
                <a:srgbClr val="595959"/>
              </a:solidFill>
              <a:latin typeface="+mn-lt"/>
              <a:ea typeface="Times New Roman"/>
            </a:endParaRPr>
          </a:p>
        </p:txBody>
      </p:sp>
      <p:sp>
        <p:nvSpPr>
          <p:cNvPr id="16" name="Oval 15"/>
          <p:cNvSpPr>
            <a:spLocks noChangeArrowheads="1"/>
          </p:cNvSpPr>
          <p:nvPr/>
        </p:nvSpPr>
        <p:spPr bwMode="auto">
          <a:xfrm>
            <a:off x="2808678" y="5034411"/>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78">
            <a:off x="3473119" y="5864526"/>
            <a:ext cx="4840978"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pic>
      <p:sp>
        <p:nvSpPr>
          <p:cNvPr id="4" name="Rectangle 3"/>
          <p:cNvSpPr/>
          <p:nvPr/>
        </p:nvSpPr>
        <p:spPr>
          <a:xfrm>
            <a:off x="3465979" y="5853066"/>
            <a:ext cx="5025735" cy="369332"/>
          </a:xfrm>
          <a:prstGeom prst="rect">
            <a:avLst/>
          </a:prstGeom>
        </p:spPr>
        <p:txBody>
          <a:bodyPr wrap="none">
            <a:spAutoFit/>
          </a:bodyPr>
          <a:lstStyle/>
          <a:p>
            <a:r>
              <a:rPr lang="en-GB" sz="1800" kern="0" dirty="0" smtClean="0">
                <a:solidFill>
                  <a:srgbClr val="0070C0"/>
                </a:solidFill>
                <a:latin typeface="+mj-lt"/>
                <a:ea typeface="Times New Roman"/>
              </a:rPr>
              <a:t>http://data.wmo.int/def/grib2/codeflag/4.2/0.2.1</a:t>
            </a:r>
            <a:endParaRPr lang="en-GB" sz="1800" dirty="0">
              <a:latin typeface="+mj-lt"/>
            </a:endParaRPr>
          </a:p>
        </p:txBody>
      </p:sp>
      <p:sp>
        <p:nvSpPr>
          <p:cNvPr id="20" name="Oval 19"/>
          <p:cNvSpPr>
            <a:spLocks noChangeArrowheads="1"/>
          </p:cNvSpPr>
          <p:nvPr/>
        </p:nvSpPr>
        <p:spPr bwMode="auto">
          <a:xfrm>
            <a:off x="2160503" y="4223658"/>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1" name="Oval 20"/>
          <p:cNvSpPr>
            <a:spLocks noChangeArrowheads="1"/>
          </p:cNvSpPr>
          <p:nvPr/>
        </p:nvSpPr>
        <p:spPr bwMode="auto">
          <a:xfrm>
            <a:off x="2819564" y="4649263"/>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2" name="Oval 21"/>
          <p:cNvSpPr>
            <a:spLocks noChangeArrowheads="1"/>
          </p:cNvSpPr>
          <p:nvPr/>
        </p:nvSpPr>
        <p:spPr bwMode="auto">
          <a:xfrm>
            <a:off x="5191421" y="4649263"/>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3" name="Oval 22"/>
          <p:cNvSpPr>
            <a:spLocks noChangeArrowheads="1"/>
          </p:cNvSpPr>
          <p:nvPr/>
        </p:nvSpPr>
        <p:spPr bwMode="auto">
          <a:xfrm>
            <a:off x="2104031" y="5170286"/>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4" name="Rectangle 23"/>
          <p:cNvSpPr/>
          <p:nvPr/>
        </p:nvSpPr>
        <p:spPr>
          <a:xfrm>
            <a:off x="909401" y="6407568"/>
            <a:ext cx="5518590" cy="307777"/>
          </a:xfrm>
          <a:prstGeom prst="rect">
            <a:avLst/>
          </a:prstGeom>
        </p:spPr>
        <p:txBody>
          <a:bodyPr wrap="square">
            <a:spAutoFit/>
          </a:bodyPr>
          <a:lstStyle/>
          <a:p>
            <a:pPr fontAlgn="auto">
              <a:spcBef>
                <a:spcPts val="0"/>
              </a:spcBef>
              <a:spcAft>
                <a:spcPts val="1200"/>
              </a:spcAft>
              <a:defRPr/>
            </a:pPr>
            <a:r>
              <a:rPr lang="en-GB" sz="1400" i="1" kern="0" dirty="0" smtClean="0">
                <a:solidFill>
                  <a:schemeClr val="bg1">
                    <a:lumMod val="65000"/>
                  </a:schemeClr>
                </a:solidFill>
                <a:latin typeface="Calibri"/>
                <a:ea typeface="Times New Roman"/>
              </a:rPr>
              <a:t>Excerpt from GRIB2 Code- and Flag-tables</a:t>
            </a:r>
            <a:endParaRPr lang="en-GB" sz="1400" i="1" kern="0" dirty="0">
              <a:solidFill>
                <a:schemeClr val="bg1">
                  <a:lumMod val="65000"/>
                </a:schemeClr>
              </a:solidFill>
              <a:latin typeface="Calibri"/>
              <a:ea typeface="Times New Roman"/>
            </a:endParaRPr>
          </a:p>
        </p:txBody>
      </p:sp>
    </p:spTree>
    <p:extLst>
      <p:ext uri="{BB962C8B-B14F-4D97-AF65-F5344CB8AC3E}">
        <p14:creationId xmlns:p14="http://schemas.microsoft.com/office/powerpoint/2010/main" val="41895172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Dictionaries/Registers</a:t>
            </a:r>
            <a:endParaRPr lang="en-US" sz="2800" b="1" dirty="0"/>
          </a:p>
        </p:txBody>
      </p:sp>
      <p:sp>
        <p:nvSpPr>
          <p:cNvPr id="9" name="TextBox 8"/>
          <p:cNvSpPr txBox="1"/>
          <p:nvPr/>
        </p:nvSpPr>
        <p:spPr>
          <a:xfrm>
            <a:off x="990600" y="1143000"/>
            <a:ext cx="7315200" cy="5324535"/>
          </a:xfrm>
          <a:prstGeom prst="rect">
            <a:avLst/>
          </a:prstGeom>
          <a:noFill/>
        </p:spPr>
        <p:txBody>
          <a:bodyPr wrap="square" rtlCol="0">
            <a:spAutoFit/>
          </a:bodyPr>
          <a:lstStyle/>
          <a:p>
            <a:r>
              <a:rPr lang="en-US" sz="2000" b="0" dirty="0" smtClean="0">
                <a:latin typeface="+mj-lt"/>
              </a:rPr>
              <a:t>Information managed outside </a:t>
            </a:r>
            <a:r>
              <a:rPr lang="en-US" sz="2000" b="0" dirty="0" smtClean="0">
                <a:latin typeface="+mj-lt"/>
              </a:rPr>
              <a:t>of the data </a:t>
            </a:r>
            <a:r>
              <a:rPr lang="en-US" sz="2000" b="0" dirty="0" smtClean="0">
                <a:latin typeface="+mj-lt"/>
              </a:rPr>
              <a:t>model in a web-accessible form (ICAO and WMO)</a:t>
            </a:r>
            <a:endParaRPr lang="en-US" sz="2000" b="0" dirty="0" smtClean="0">
              <a:latin typeface="+mj-lt"/>
            </a:endParaRPr>
          </a:p>
          <a:p>
            <a:endParaRPr lang="en-US" sz="2000" dirty="0">
              <a:latin typeface="+mj-lt"/>
            </a:endParaRPr>
          </a:p>
          <a:p>
            <a:pPr marL="800100" lvl="1" indent="-342900">
              <a:buFont typeface="Arial"/>
              <a:buChar char="•"/>
            </a:pPr>
            <a:r>
              <a:rPr lang="en-US" sz="2000" b="0" dirty="0" smtClean="0">
                <a:latin typeface="+mj-lt"/>
              </a:rPr>
              <a:t>Code lists</a:t>
            </a:r>
            <a:endParaRPr lang="en-US" sz="2000" b="0" dirty="0" smtClean="0">
              <a:latin typeface="+mj-lt"/>
            </a:endParaRPr>
          </a:p>
          <a:p>
            <a:pPr marL="800100" lvl="1" indent="-342900">
              <a:buFont typeface="Arial"/>
              <a:buChar char="•"/>
            </a:pPr>
            <a:r>
              <a:rPr lang="en-US" sz="2000" b="0" dirty="0" smtClean="0">
                <a:latin typeface="+mj-lt"/>
              </a:rPr>
              <a:t>Coordinate </a:t>
            </a:r>
            <a:r>
              <a:rPr lang="en-US" sz="2000" b="0" dirty="0" smtClean="0">
                <a:latin typeface="+mj-lt"/>
              </a:rPr>
              <a:t>Reference </a:t>
            </a:r>
            <a:r>
              <a:rPr lang="en-US" sz="2000" b="0" dirty="0" smtClean="0">
                <a:latin typeface="+mj-lt"/>
              </a:rPr>
              <a:t>Systems definitions (if needed)</a:t>
            </a:r>
            <a:endParaRPr lang="en-US" sz="2000" b="0" dirty="0" smtClean="0">
              <a:latin typeface="+mj-lt"/>
            </a:endParaRPr>
          </a:p>
          <a:p>
            <a:pPr marL="800100" lvl="1" indent="-342900">
              <a:buFont typeface="Arial"/>
              <a:buChar char="•"/>
            </a:pPr>
            <a:r>
              <a:rPr lang="en-US" sz="2000" b="0" dirty="0" smtClean="0">
                <a:latin typeface="+mj-lt"/>
              </a:rPr>
              <a:t>Units of measure</a:t>
            </a:r>
          </a:p>
          <a:p>
            <a:pPr marL="800100" lvl="1" indent="-342900">
              <a:buFont typeface="Arial"/>
              <a:buChar char="•"/>
            </a:pPr>
            <a:r>
              <a:rPr lang="en-US" sz="2000" b="0" dirty="0" smtClean="0">
                <a:latin typeface="+mj-lt"/>
              </a:rPr>
              <a:t>Observing/measurement </a:t>
            </a:r>
            <a:r>
              <a:rPr lang="en-US" sz="2000" b="0" dirty="0" smtClean="0">
                <a:latin typeface="+mj-lt"/>
              </a:rPr>
              <a:t>process descriptions</a:t>
            </a:r>
            <a:endParaRPr lang="en-US" sz="2000" b="0" dirty="0" smtClean="0">
              <a:latin typeface="+mj-lt"/>
            </a:endParaRPr>
          </a:p>
          <a:p>
            <a:pPr marL="800100" lvl="1" indent="-342900">
              <a:buFont typeface="Arial"/>
              <a:buChar char="•"/>
            </a:pPr>
            <a:r>
              <a:rPr lang="en-US" sz="2000" b="0" dirty="0" smtClean="0">
                <a:latin typeface="+mj-lt"/>
              </a:rPr>
              <a:t>Measured parameters (air temperature, wind speed, etc</a:t>
            </a:r>
            <a:r>
              <a:rPr lang="en-US" sz="2000" b="0" dirty="0" smtClean="0">
                <a:latin typeface="+mj-lt"/>
              </a:rPr>
              <a:t>.)</a:t>
            </a:r>
          </a:p>
          <a:p>
            <a:pPr marL="800100" lvl="1" indent="-342900">
              <a:buFont typeface="Arial"/>
              <a:buChar char="•"/>
            </a:pPr>
            <a:r>
              <a:rPr lang="en-US" sz="2000" b="0" dirty="0" smtClean="0">
                <a:latin typeface="+mj-lt"/>
              </a:rPr>
              <a:t>Nil reasons</a:t>
            </a:r>
            <a:endParaRPr lang="en-US" sz="2000" b="0" dirty="0" smtClean="0">
              <a:latin typeface="+mj-lt"/>
            </a:endParaRPr>
          </a:p>
          <a:p>
            <a:pPr marL="800100" lvl="1" indent="-342900">
              <a:buFont typeface="Arial"/>
              <a:buChar char="•"/>
            </a:pPr>
            <a:endParaRPr lang="en-US" sz="2000" b="0" dirty="0">
              <a:latin typeface="+mj-lt"/>
            </a:endParaRPr>
          </a:p>
          <a:p>
            <a:r>
              <a:rPr lang="en-US" sz="2000" dirty="0" smtClean="0">
                <a:latin typeface="+mj-lt"/>
              </a:rPr>
              <a:t>Different </a:t>
            </a:r>
            <a:r>
              <a:rPr lang="en-US" sz="2000" dirty="0" smtClean="0">
                <a:latin typeface="+mj-lt"/>
              </a:rPr>
              <a:t>representations:</a:t>
            </a:r>
          </a:p>
          <a:p>
            <a:pPr marL="800100" lvl="1" indent="-342900">
              <a:buFont typeface="Arial"/>
              <a:buChar char="•"/>
            </a:pPr>
            <a:r>
              <a:rPr lang="en-US" sz="2000" b="0" dirty="0" smtClean="0">
                <a:latin typeface="+mj-lt"/>
              </a:rPr>
              <a:t>Human-readable (HTML)</a:t>
            </a:r>
          </a:p>
          <a:p>
            <a:pPr marL="800100" lvl="1" indent="-342900">
              <a:buFont typeface="Arial"/>
              <a:buChar char="•"/>
            </a:pPr>
            <a:r>
              <a:rPr lang="en-US" sz="2000" b="0" dirty="0" smtClean="0">
                <a:latin typeface="+mj-lt"/>
              </a:rPr>
              <a:t>Semantic (RDF/SKOS)</a:t>
            </a:r>
          </a:p>
          <a:p>
            <a:pPr marL="800100" lvl="1" indent="-342900">
              <a:buFont typeface="Arial"/>
              <a:buChar char="•"/>
            </a:pPr>
            <a:r>
              <a:rPr lang="en-US" sz="2000" b="0" dirty="0" smtClean="0">
                <a:latin typeface="+mj-lt"/>
              </a:rPr>
              <a:t>Machine-readable (XML and others)</a:t>
            </a:r>
          </a:p>
          <a:p>
            <a:pPr marL="800100" lvl="1" indent="-342900">
              <a:buFont typeface="Arial"/>
              <a:buChar char="•"/>
            </a:pPr>
            <a:endParaRPr lang="en-US" sz="2000" b="0" dirty="0">
              <a:latin typeface="+mj-lt"/>
            </a:endParaRPr>
          </a:p>
          <a:p>
            <a:endParaRPr lang="en-US" sz="2000" b="0" dirty="0" smtClean="0">
              <a:latin typeface="+mj-lt"/>
            </a:endParaRPr>
          </a:p>
          <a:p>
            <a:endParaRPr lang="en-US" sz="2000" b="0" dirty="0" smtClean="0">
              <a:latin typeface="+mj-lt"/>
            </a:endParaRPr>
          </a:p>
        </p:txBody>
      </p:sp>
    </p:spTree>
    <p:extLst>
      <p:ext uri="{BB962C8B-B14F-4D97-AF65-F5344CB8AC3E}">
        <p14:creationId xmlns:p14="http://schemas.microsoft.com/office/powerpoint/2010/main" val="3580934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p Arrow 33"/>
          <p:cNvSpPr>
            <a:spLocks noChangeArrowheads="1"/>
          </p:cNvSpPr>
          <p:nvPr/>
        </p:nvSpPr>
        <p:spPr bwMode="auto">
          <a:xfrm>
            <a:off x="1069975" y="2285999"/>
            <a:ext cx="304800" cy="3202055"/>
          </a:xfrm>
          <a:prstGeom prst="upArrow">
            <a:avLst>
              <a:gd name="adj1" fmla="val 50000"/>
              <a:gd name="adj2" fmla="val 50012"/>
            </a:avLst>
          </a:prstGeom>
          <a:ln>
            <a:headEnd type="none" w="sm" len="sm"/>
            <a:tailEnd type="none" w="sm" len="sm"/>
          </a:ln>
        </p:spPr>
        <p:style>
          <a:lnRef idx="1">
            <a:schemeClr val="accent1"/>
          </a:lnRef>
          <a:fillRef idx="3">
            <a:schemeClr val="accent1"/>
          </a:fillRef>
          <a:effectRef idx="2">
            <a:schemeClr val="accent1"/>
          </a:effectRef>
          <a:fontRef idx="minor">
            <a:schemeClr val="lt1"/>
          </a:fontRef>
        </p:style>
        <p:txBody>
          <a:bodyPr/>
          <a:lstStyle/>
          <a:p>
            <a:pPr eaLnBrk="0" hangingPunct="0"/>
            <a:endParaRPr lang="en-US"/>
          </a:p>
        </p:txBody>
      </p:sp>
      <p:sp>
        <p:nvSpPr>
          <p:cNvPr id="17" name="Right Brace 17"/>
          <p:cNvSpPr>
            <a:spLocks/>
          </p:cNvSpPr>
          <p:nvPr/>
        </p:nvSpPr>
        <p:spPr bwMode="auto">
          <a:xfrm>
            <a:off x="6600825" y="5297555"/>
            <a:ext cx="190500" cy="342900"/>
          </a:xfrm>
          <a:prstGeom prst="rightBrace">
            <a:avLst>
              <a:gd name="adj1" fmla="val 8333"/>
              <a:gd name="adj2" fmla="val 50000"/>
            </a:avLst>
          </a:prstGeom>
          <a:noFill/>
          <a:ln w="12700" algn="ctr">
            <a:solidFill>
              <a:schemeClr val="tx1"/>
            </a:solidFill>
            <a:round/>
            <a:headEnd type="none" w="sm" len="sm"/>
            <a:tailEnd type="none" w="sm" len="sm"/>
          </a:ln>
        </p:spPr>
        <p:txBody>
          <a:bodyPr/>
          <a:lstStyle/>
          <a:p>
            <a:pPr eaLnBrk="0" hangingPunct="0"/>
            <a:endParaRPr lang="en-US"/>
          </a:p>
        </p:txBody>
      </p:sp>
      <p:sp>
        <p:nvSpPr>
          <p:cNvPr id="18" name="Right Brace 18"/>
          <p:cNvSpPr>
            <a:spLocks/>
          </p:cNvSpPr>
          <p:nvPr/>
        </p:nvSpPr>
        <p:spPr bwMode="auto">
          <a:xfrm>
            <a:off x="6600825" y="4192655"/>
            <a:ext cx="222250" cy="990599"/>
          </a:xfrm>
          <a:prstGeom prst="rightBrace">
            <a:avLst>
              <a:gd name="adj1" fmla="val 8321"/>
              <a:gd name="adj2" fmla="val 50000"/>
            </a:avLst>
          </a:prstGeom>
          <a:noFill/>
          <a:ln w="12700" algn="ctr">
            <a:solidFill>
              <a:schemeClr val="tx1"/>
            </a:solidFill>
            <a:round/>
            <a:headEnd type="none" w="sm" len="sm"/>
            <a:tailEnd type="none" w="sm" len="sm"/>
          </a:ln>
        </p:spPr>
        <p:txBody>
          <a:bodyPr/>
          <a:lstStyle/>
          <a:p>
            <a:pPr eaLnBrk="0" hangingPunct="0"/>
            <a:endParaRPr lang="en-US"/>
          </a:p>
        </p:txBody>
      </p:sp>
      <p:sp>
        <p:nvSpPr>
          <p:cNvPr id="20" name="Right Brace 19"/>
          <p:cNvSpPr>
            <a:spLocks/>
          </p:cNvSpPr>
          <p:nvPr/>
        </p:nvSpPr>
        <p:spPr bwMode="auto">
          <a:xfrm>
            <a:off x="6594475" y="3162300"/>
            <a:ext cx="190500" cy="419100"/>
          </a:xfrm>
          <a:prstGeom prst="rightBrace">
            <a:avLst>
              <a:gd name="adj1" fmla="val 8333"/>
              <a:gd name="adj2" fmla="val 50000"/>
            </a:avLst>
          </a:prstGeom>
          <a:noFill/>
          <a:ln w="12700" algn="ctr">
            <a:solidFill>
              <a:schemeClr val="tx1"/>
            </a:solidFill>
            <a:round/>
            <a:headEnd type="none" w="sm" len="sm"/>
            <a:tailEnd type="none" w="sm" len="sm"/>
          </a:ln>
        </p:spPr>
        <p:txBody>
          <a:bodyPr/>
          <a:lstStyle/>
          <a:p>
            <a:pPr eaLnBrk="0" hangingPunct="0"/>
            <a:endParaRPr lang="en-US"/>
          </a:p>
        </p:txBody>
      </p:sp>
      <p:sp>
        <p:nvSpPr>
          <p:cNvPr id="21" name="Right Brace 20"/>
          <p:cNvSpPr>
            <a:spLocks/>
          </p:cNvSpPr>
          <p:nvPr/>
        </p:nvSpPr>
        <p:spPr bwMode="auto">
          <a:xfrm>
            <a:off x="6594475" y="2095500"/>
            <a:ext cx="190500" cy="419100"/>
          </a:xfrm>
          <a:prstGeom prst="rightBrace">
            <a:avLst>
              <a:gd name="adj1" fmla="val 8333"/>
              <a:gd name="adj2" fmla="val 50000"/>
            </a:avLst>
          </a:prstGeom>
          <a:noFill/>
          <a:ln w="12700" algn="ctr">
            <a:solidFill>
              <a:schemeClr val="tx1"/>
            </a:solidFill>
            <a:round/>
            <a:headEnd type="none" w="sm" len="sm"/>
            <a:tailEnd type="none" w="sm" len="sm"/>
          </a:ln>
        </p:spPr>
        <p:txBody>
          <a:bodyPr/>
          <a:lstStyle/>
          <a:p>
            <a:pPr eaLnBrk="0" hangingPunct="0"/>
            <a:endParaRPr lang="en-US"/>
          </a:p>
        </p:txBody>
      </p:sp>
      <p:sp>
        <p:nvSpPr>
          <p:cNvPr id="22" name="TextBox 21"/>
          <p:cNvSpPr txBox="1">
            <a:spLocks noChangeArrowheads="1"/>
          </p:cNvSpPr>
          <p:nvPr/>
        </p:nvSpPr>
        <p:spPr bwMode="auto">
          <a:xfrm>
            <a:off x="6867525" y="5334000"/>
            <a:ext cx="949299" cy="261610"/>
          </a:xfrm>
          <a:prstGeom prst="rect">
            <a:avLst/>
          </a:prstGeom>
          <a:noFill/>
          <a:ln w="9525">
            <a:noFill/>
            <a:miter lim="800000"/>
            <a:headEnd/>
            <a:tailEnd/>
          </a:ln>
        </p:spPr>
        <p:txBody>
          <a:bodyPr wrap="none">
            <a:spAutoFit/>
          </a:bodyPr>
          <a:lstStyle/>
          <a:p>
            <a:pPr eaLnBrk="0" hangingPunct="0"/>
            <a:r>
              <a:rPr lang="en-US" sz="1100" b="1" dirty="0" smtClean="0"/>
              <a:t>W3C / OMG</a:t>
            </a:r>
            <a:endParaRPr lang="en-US" sz="1100" b="1" dirty="0"/>
          </a:p>
        </p:txBody>
      </p:sp>
      <p:sp>
        <p:nvSpPr>
          <p:cNvPr id="23" name="TextBox 22"/>
          <p:cNvSpPr txBox="1">
            <a:spLocks noChangeArrowheads="1"/>
          </p:cNvSpPr>
          <p:nvPr/>
        </p:nvSpPr>
        <p:spPr bwMode="auto">
          <a:xfrm>
            <a:off x="6867525" y="4572000"/>
            <a:ext cx="862013" cy="261938"/>
          </a:xfrm>
          <a:prstGeom prst="rect">
            <a:avLst/>
          </a:prstGeom>
          <a:noFill/>
          <a:ln w="9525">
            <a:noFill/>
            <a:miter lim="800000"/>
            <a:headEnd/>
            <a:tailEnd/>
          </a:ln>
        </p:spPr>
        <p:txBody>
          <a:bodyPr wrap="none">
            <a:spAutoFit/>
          </a:bodyPr>
          <a:lstStyle/>
          <a:p>
            <a:pPr eaLnBrk="0" hangingPunct="0"/>
            <a:r>
              <a:rPr lang="en-US" sz="1100" b="1" dirty="0"/>
              <a:t>ISO / OGC</a:t>
            </a:r>
          </a:p>
        </p:txBody>
      </p:sp>
      <p:sp>
        <p:nvSpPr>
          <p:cNvPr id="24" name="TextBox 23"/>
          <p:cNvSpPr txBox="1">
            <a:spLocks noChangeArrowheads="1"/>
          </p:cNvSpPr>
          <p:nvPr/>
        </p:nvSpPr>
        <p:spPr bwMode="auto">
          <a:xfrm>
            <a:off x="6867525" y="3683913"/>
            <a:ext cx="1616148" cy="430887"/>
          </a:xfrm>
          <a:prstGeom prst="rect">
            <a:avLst/>
          </a:prstGeom>
          <a:noFill/>
          <a:ln w="9525">
            <a:noFill/>
            <a:miter lim="800000"/>
            <a:headEnd/>
            <a:tailEnd/>
          </a:ln>
        </p:spPr>
        <p:txBody>
          <a:bodyPr wrap="none">
            <a:spAutoFit/>
          </a:bodyPr>
          <a:lstStyle/>
          <a:p>
            <a:pPr eaLnBrk="0" hangingPunct="0"/>
            <a:r>
              <a:rPr lang="en-US" sz="1100" b="1" dirty="0"/>
              <a:t>World Meteorological</a:t>
            </a:r>
          </a:p>
          <a:p>
            <a:pPr eaLnBrk="0" hangingPunct="0"/>
            <a:r>
              <a:rPr lang="en-US" sz="1100" b="1" dirty="0"/>
              <a:t>Organization (WMO</a:t>
            </a:r>
            <a:r>
              <a:rPr lang="en-US" sz="1100" b="1" dirty="0" smtClean="0"/>
              <a:t>)</a:t>
            </a:r>
            <a:endParaRPr lang="en-US" sz="1100" b="1" dirty="0"/>
          </a:p>
        </p:txBody>
      </p:sp>
      <p:sp>
        <p:nvSpPr>
          <p:cNvPr id="25" name="TextBox 24"/>
          <p:cNvSpPr txBox="1">
            <a:spLocks noChangeArrowheads="1"/>
          </p:cNvSpPr>
          <p:nvPr/>
        </p:nvSpPr>
        <p:spPr bwMode="auto">
          <a:xfrm>
            <a:off x="6867525" y="3150513"/>
            <a:ext cx="2124299" cy="430887"/>
          </a:xfrm>
          <a:prstGeom prst="rect">
            <a:avLst/>
          </a:prstGeom>
          <a:noFill/>
          <a:ln w="9525">
            <a:noFill/>
            <a:miter lim="800000"/>
            <a:headEnd/>
            <a:tailEnd/>
          </a:ln>
        </p:spPr>
        <p:txBody>
          <a:bodyPr wrap="none">
            <a:spAutoFit/>
          </a:bodyPr>
          <a:lstStyle/>
          <a:p>
            <a:pPr eaLnBrk="0" hangingPunct="0"/>
            <a:r>
              <a:rPr lang="en-US" sz="1100" b="1" dirty="0"/>
              <a:t>International Civil</a:t>
            </a:r>
          </a:p>
          <a:p>
            <a:pPr eaLnBrk="0" hangingPunct="0"/>
            <a:r>
              <a:rPr lang="en-US" sz="1100" b="1" dirty="0"/>
              <a:t>Aviation Organization (ICAO</a:t>
            </a:r>
            <a:r>
              <a:rPr lang="en-US" sz="1100" b="1" dirty="0" smtClean="0"/>
              <a:t>)</a:t>
            </a:r>
            <a:endParaRPr lang="en-US" sz="1100" b="1" dirty="0"/>
          </a:p>
        </p:txBody>
      </p:sp>
      <p:sp>
        <p:nvSpPr>
          <p:cNvPr id="26" name="TextBox 31"/>
          <p:cNvSpPr txBox="1">
            <a:spLocks noChangeArrowheads="1"/>
          </p:cNvSpPr>
          <p:nvPr/>
        </p:nvSpPr>
        <p:spPr bwMode="auto">
          <a:xfrm>
            <a:off x="6867525" y="2176462"/>
            <a:ext cx="1898650" cy="261938"/>
          </a:xfrm>
          <a:prstGeom prst="rect">
            <a:avLst/>
          </a:prstGeom>
          <a:noFill/>
          <a:ln w="9525">
            <a:noFill/>
            <a:miter lim="800000"/>
            <a:headEnd/>
            <a:tailEnd/>
          </a:ln>
        </p:spPr>
        <p:txBody>
          <a:bodyPr>
            <a:spAutoFit/>
          </a:bodyPr>
          <a:lstStyle/>
          <a:p>
            <a:pPr eaLnBrk="0" hangingPunct="0"/>
            <a:r>
              <a:rPr lang="en-US" sz="1100" b="1" dirty="0"/>
              <a:t>Individual Organizations</a:t>
            </a:r>
          </a:p>
        </p:txBody>
      </p:sp>
      <p:sp>
        <p:nvSpPr>
          <p:cNvPr id="27" name="TextBox 37"/>
          <p:cNvSpPr txBox="1">
            <a:spLocks noChangeArrowheads="1"/>
          </p:cNvSpPr>
          <p:nvPr/>
        </p:nvSpPr>
        <p:spPr bwMode="auto">
          <a:xfrm>
            <a:off x="6442075" y="1447800"/>
            <a:ext cx="2295525" cy="276225"/>
          </a:xfrm>
          <a:prstGeom prst="rect">
            <a:avLst/>
          </a:prstGeom>
          <a:noFill/>
          <a:ln w="9525">
            <a:noFill/>
            <a:miter lim="800000"/>
            <a:headEnd/>
            <a:tailEnd/>
          </a:ln>
        </p:spPr>
        <p:txBody>
          <a:bodyPr wrap="none">
            <a:spAutoFit/>
          </a:bodyPr>
          <a:lstStyle/>
          <a:p>
            <a:pPr algn="ctr" eaLnBrk="0" hangingPunct="0"/>
            <a:r>
              <a:rPr lang="en-US" sz="1200" b="1" u="sng" dirty="0"/>
              <a:t>Standards Governance Body</a:t>
            </a:r>
          </a:p>
        </p:txBody>
      </p:sp>
      <p:sp>
        <p:nvSpPr>
          <p:cNvPr id="28" name="TextBox 29"/>
          <p:cNvSpPr txBox="1">
            <a:spLocks noChangeArrowheads="1"/>
          </p:cNvSpPr>
          <p:nvPr/>
        </p:nvSpPr>
        <p:spPr bwMode="auto">
          <a:xfrm>
            <a:off x="536575" y="1295400"/>
            <a:ext cx="1549400" cy="461963"/>
          </a:xfrm>
          <a:prstGeom prst="rect">
            <a:avLst/>
          </a:prstGeom>
          <a:noFill/>
          <a:ln w="9525">
            <a:noFill/>
            <a:miter lim="800000"/>
            <a:headEnd/>
            <a:tailEnd/>
          </a:ln>
        </p:spPr>
        <p:txBody>
          <a:bodyPr wrap="none">
            <a:spAutoFit/>
          </a:bodyPr>
          <a:lstStyle/>
          <a:p>
            <a:pPr algn="ctr" eaLnBrk="0" hangingPunct="0"/>
            <a:r>
              <a:rPr lang="en-US" sz="1200" b="1" u="sng" dirty="0"/>
              <a:t>Data Model</a:t>
            </a:r>
          </a:p>
          <a:p>
            <a:pPr algn="ctr" eaLnBrk="0" hangingPunct="0"/>
            <a:r>
              <a:rPr lang="en-US" sz="1200" b="1" u="sng" dirty="0"/>
              <a:t>Component Agility</a:t>
            </a:r>
          </a:p>
        </p:txBody>
      </p:sp>
      <p:sp>
        <p:nvSpPr>
          <p:cNvPr id="29" name="TextBox 30"/>
          <p:cNvSpPr txBox="1">
            <a:spLocks noChangeArrowheads="1"/>
          </p:cNvSpPr>
          <p:nvPr/>
        </p:nvSpPr>
        <p:spPr bwMode="auto">
          <a:xfrm>
            <a:off x="803275" y="1828800"/>
            <a:ext cx="787400" cy="430213"/>
          </a:xfrm>
          <a:prstGeom prst="rect">
            <a:avLst/>
          </a:prstGeom>
          <a:noFill/>
          <a:ln w="9525">
            <a:noFill/>
            <a:miter lim="800000"/>
            <a:headEnd/>
            <a:tailEnd/>
          </a:ln>
        </p:spPr>
        <p:txBody>
          <a:bodyPr wrap="none">
            <a:spAutoFit/>
          </a:bodyPr>
          <a:lstStyle/>
          <a:p>
            <a:pPr algn="ctr" eaLnBrk="0" hangingPunct="0"/>
            <a:r>
              <a:rPr lang="en-US" sz="1100" b="1"/>
              <a:t>High</a:t>
            </a:r>
          </a:p>
          <a:p>
            <a:pPr algn="ctr" eaLnBrk="0" hangingPunct="0"/>
            <a:r>
              <a:rPr lang="en-US" sz="1100" b="1"/>
              <a:t>(months)</a:t>
            </a:r>
          </a:p>
        </p:txBody>
      </p:sp>
      <p:sp>
        <p:nvSpPr>
          <p:cNvPr id="30" name="TextBox 32"/>
          <p:cNvSpPr txBox="1">
            <a:spLocks noChangeArrowheads="1"/>
          </p:cNvSpPr>
          <p:nvPr/>
        </p:nvSpPr>
        <p:spPr bwMode="auto">
          <a:xfrm>
            <a:off x="879475" y="5486400"/>
            <a:ext cx="647700" cy="430213"/>
          </a:xfrm>
          <a:prstGeom prst="rect">
            <a:avLst/>
          </a:prstGeom>
          <a:noFill/>
          <a:ln w="9525">
            <a:noFill/>
            <a:miter lim="800000"/>
            <a:headEnd/>
            <a:tailEnd/>
          </a:ln>
        </p:spPr>
        <p:txBody>
          <a:bodyPr>
            <a:spAutoFit/>
          </a:bodyPr>
          <a:lstStyle/>
          <a:p>
            <a:pPr algn="ctr" eaLnBrk="0" hangingPunct="0"/>
            <a:r>
              <a:rPr lang="en-US" sz="1100" b="1" dirty="0"/>
              <a:t>Low</a:t>
            </a:r>
          </a:p>
          <a:p>
            <a:pPr algn="ctr" eaLnBrk="0" hangingPunct="0"/>
            <a:r>
              <a:rPr lang="en-US" sz="1100" b="1" dirty="0"/>
              <a:t>(years)</a:t>
            </a:r>
          </a:p>
        </p:txBody>
      </p:sp>
      <p:sp>
        <p:nvSpPr>
          <p:cNvPr id="32" name="Rectangle 31"/>
          <p:cNvSpPr/>
          <p:nvPr/>
        </p:nvSpPr>
        <p:spPr>
          <a:xfrm>
            <a:off x="1717675" y="2057400"/>
            <a:ext cx="1219200" cy="457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000" dirty="0" smtClean="0"/>
              <a:t>Eurocontrol-Specific Components</a:t>
            </a:r>
            <a:endParaRPr lang="en-US" sz="1000" dirty="0"/>
          </a:p>
        </p:txBody>
      </p:sp>
      <p:sp>
        <p:nvSpPr>
          <p:cNvPr id="60" name="Rectangle 59"/>
          <p:cNvSpPr/>
          <p:nvPr/>
        </p:nvSpPr>
        <p:spPr>
          <a:xfrm>
            <a:off x="2936875" y="2057400"/>
            <a:ext cx="1295400" cy="457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000" dirty="0" smtClean="0"/>
              <a:t>North American-Specific Components (</a:t>
            </a:r>
            <a:r>
              <a:rPr lang="en-US" sz="1000" dirty="0" smtClean="0">
                <a:solidFill>
                  <a:srgbClr val="C00000"/>
                </a:solidFill>
              </a:rPr>
              <a:t>NAWX</a:t>
            </a:r>
            <a:r>
              <a:rPr lang="en-US" sz="1000" dirty="0" smtClean="0"/>
              <a:t>)</a:t>
            </a:r>
            <a:endParaRPr lang="en-US" sz="1000" dirty="0"/>
          </a:p>
        </p:txBody>
      </p:sp>
      <p:sp>
        <p:nvSpPr>
          <p:cNvPr id="61" name="Rectangle 60"/>
          <p:cNvSpPr/>
          <p:nvPr/>
        </p:nvSpPr>
        <p:spPr>
          <a:xfrm>
            <a:off x="4232275" y="2057400"/>
            <a:ext cx="1066800" cy="457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000" dirty="0" smtClean="0"/>
              <a:t>Europe-Specific Components</a:t>
            </a:r>
            <a:endParaRPr lang="en-US" sz="1000" dirty="0"/>
          </a:p>
        </p:txBody>
      </p:sp>
      <p:sp>
        <p:nvSpPr>
          <p:cNvPr id="62" name="Rectangle 61"/>
          <p:cNvSpPr/>
          <p:nvPr/>
        </p:nvSpPr>
        <p:spPr>
          <a:xfrm>
            <a:off x="5299075" y="2057400"/>
            <a:ext cx="1219200" cy="457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000" dirty="0" smtClean="0"/>
              <a:t>Other Stakeholder Components</a:t>
            </a:r>
            <a:endParaRPr lang="en-US" sz="1000" dirty="0"/>
          </a:p>
        </p:txBody>
      </p:sp>
      <p:sp>
        <p:nvSpPr>
          <p:cNvPr id="63" name="Rectangle 62"/>
          <p:cNvSpPr/>
          <p:nvPr/>
        </p:nvSpPr>
        <p:spPr>
          <a:xfrm>
            <a:off x="1717675" y="3124200"/>
            <a:ext cx="4800600" cy="4572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000" dirty="0" smtClean="0"/>
              <a:t>Annex 3 Aviation-Specific Weather Components (</a:t>
            </a:r>
            <a:r>
              <a:rPr lang="en-US" sz="1000" dirty="0" smtClean="0">
                <a:solidFill>
                  <a:srgbClr val="C00000"/>
                </a:solidFill>
              </a:rPr>
              <a:t>ICAO IWXXM</a:t>
            </a:r>
            <a:r>
              <a:rPr lang="en-US" sz="1000" dirty="0" smtClean="0"/>
              <a:t>)</a:t>
            </a:r>
            <a:endParaRPr lang="en-US" sz="1000" dirty="0"/>
          </a:p>
        </p:txBody>
      </p:sp>
      <p:sp>
        <p:nvSpPr>
          <p:cNvPr id="64" name="Rectangle 63"/>
          <p:cNvSpPr/>
          <p:nvPr/>
        </p:nvSpPr>
        <p:spPr>
          <a:xfrm>
            <a:off x="1717677" y="3657600"/>
            <a:ext cx="1558924" cy="4572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000" dirty="0" smtClean="0"/>
              <a:t>General Purpose Weather Components </a:t>
            </a:r>
            <a:endParaRPr lang="en-US" sz="1000" dirty="0" smtClean="0"/>
          </a:p>
          <a:p>
            <a:pPr algn="ctr"/>
            <a:r>
              <a:rPr lang="en-US" sz="1000" dirty="0" smtClean="0"/>
              <a:t>(</a:t>
            </a:r>
            <a:r>
              <a:rPr lang="en-US" sz="1000" dirty="0" smtClean="0">
                <a:solidFill>
                  <a:srgbClr val="C00000"/>
                </a:solidFill>
              </a:rPr>
              <a:t>WMO METCE</a:t>
            </a:r>
            <a:r>
              <a:rPr lang="en-US" sz="1000" dirty="0" smtClean="0"/>
              <a:t>)</a:t>
            </a:r>
            <a:endParaRPr lang="en-US" sz="1000" dirty="0"/>
          </a:p>
        </p:txBody>
      </p:sp>
      <p:sp>
        <p:nvSpPr>
          <p:cNvPr id="65" name="Rectangle 64"/>
          <p:cNvSpPr/>
          <p:nvPr/>
        </p:nvSpPr>
        <p:spPr>
          <a:xfrm>
            <a:off x="4117975" y="4192655"/>
            <a:ext cx="2400300"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000" dirty="0" smtClean="0"/>
              <a:t>Observations and Measurements  </a:t>
            </a:r>
          </a:p>
          <a:p>
            <a:pPr algn="ctr"/>
            <a:r>
              <a:rPr lang="en-US" sz="1000" dirty="0" smtClean="0"/>
              <a:t>ISO 19156</a:t>
            </a:r>
            <a:endParaRPr lang="en-US" sz="1000" dirty="0"/>
          </a:p>
        </p:txBody>
      </p:sp>
      <p:sp>
        <p:nvSpPr>
          <p:cNvPr id="66" name="Rectangle 65"/>
          <p:cNvSpPr/>
          <p:nvPr/>
        </p:nvSpPr>
        <p:spPr>
          <a:xfrm>
            <a:off x="1738457" y="4192655"/>
            <a:ext cx="2265218"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000" dirty="0" smtClean="0"/>
              <a:t>GML </a:t>
            </a:r>
          </a:p>
          <a:p>
            <a:pPr algn="ctr"/>
            <a:r>
              <a:rPr lang="en-US" sz="1000" dirty="0" smtClean="0"/>
              <a:t> ISO 19136</a:t>
            </a:r>
            <a:endParaRPr lang="en-US" sz="1000" dirty="0"/>
          </a:p>
        </p:txBody>
      </p:sp>
      <p:sp>
        <p:nvSpPr>
          <p:cNvPr id="67" name="Rectangle 66"/>
          <p:cNvSpPr/>
          <p:nvPr/>
        </p:nvSpPr>
        <p:spPr>
          <a:xfrm>
            <a:off x="1717675" y="4726055"/>
            <a:ext cx="4800600"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000" dirty="0" smtClean="0"/>
              <a:t>ISO 19103, 19107, 19108, 19115, 19123, …</a:t>
            </a:r>
            <a:endParaRPr lang="en-US" sz="1000" dirty="0"/>
          </a:p>
        </p:txBody>
      </p:sp>
      <p:sp>
        <p:nvSpPr>
          <p:cNvPr id="68" name="Rectangle 67"/>
          <p:cNvSpPr/>
          <p:nvPr/>
        </p:nvSpPr>
        <p:spPr>
          <a:xfrm>
            <a:off x="1717675" y="5259455"/>
            <a:ext cx="2286000" cy="4572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dirty="0" smtClean="0"/>
              <a:t>XML</a:t>
            </a:r>
            <a:endParaRPr lang="en-US" sz="1000" dirty="0"/>
          </a:p>
        </p:txBody>
      </p:sp>
      <p:sp>
        <p:nvSpPr>
          <p:cNvPr id="69" name="Right Brace 68"/>
          <p:cNvSpPr>
            <a:spLocks/>
          </p:cNvSpPr>
          <p:nvPr/>
        </p:nvSpPr>
        <p:spPr bwMode="auto">
          <a:xfrm>
            <a:off x="6594475" y="3697355"/>
            <a:ext cx="190500" cy="419100"/>
          </a:xfrm>
          <a:prstGeom prst="rightBrace">
            <a:avLst>
              <a:gd name="adj1" fmla="val 8333"/>
              <a:gd name="adj2" fmla="val 50000"/>
            </a:avLst>
          </a:prstGeom>
          <a:noFill/>
          <a:ln w="12700" algn="ctr">
            <a:solidFill>
              <a:schemeClr val="tx1"/>
            </a:solidFill>
            <a:round/>
            <a:headEnd type="none" w="sm" len="sm"/>
            <a:tailEnd type="none" w="sm" len="sm"/>
          </a:ln>
        </p:spPr>
        <p:txBody>
          <a:bodyPr/>
          <a:lstStyle/>
          <a:p>
            <a:pPr eaLnBrk="0" hangingPunct="0"/>
            <a:endParaRPr lang="en-US"/>
          </a:p>
        </p:txBody>
      </p:sp>
      <p:sp>
        <p:nvSpPr>
          <p:cNvPr id="2" name="Title 1"/>
          <p:cNvSpPr>
            <a:spLocks noGrp="1"/>
          </p:cNvSpPr>
          <p:nvPr>
            <p:ph type="title"/>
          </p:nvPr>
        </p:nvSpPr>
        <p:spPr/>
        <p:txBody>
          <a:bodyPr/>
          <a:lstStyle/>
          <a:p>
            <a:r>
              <a:rPr lang="en-US" sz="2800" b="1" dirty="0"/>
              <a:t>Standards Relationship</a:t>
            </a:r>
            <a:endParaRPr lang="en-US" sz="2800" b="1" dirty="0"/>
          </a:p>
        </p:txBody>
      </p:sp>
      <p:sp>
        <p:nvSpPr>
          <p:cNvPr id="31" name="Right Brace 30"/>
          <p:cNvSpPr>
            <a:spLocks/>
          </p:cNvSpPr>
          <p:nvPr/>
        </p:nvSpPr>
        <p:spPr bwMode="auto">
          <a:xfrm>
            <a:off x="6594475" y="2629884"/>
            <a:ext cx="190500" cy="419100"/>
          </a:xfrm>
          <a:prstGeom prst="rightBrace">
            <a:avLst>
              <a:gd name="adj1" fmla="val 8333"/>
              <a:gd name="adj2" fmla="val 50000"/>
            </a:avLst>
          </a:prstGeom>
          <a:noFill/>
          <a:ln w="12700" algn="ctr">
            <a:solidFill>
              <a:schemeClr val="tx1"/>
            </a:solidFill>
            <a:round/>
            <a:headEnd type="none" w="sm" len="sm"/>
            <a:tailEnd type="none" w="sm" len="sm"/>
          </a:ln>
        </p:spPr>
        <p:txBody>
          <a:bodyPr/>
          <a:lstStyle/>
          <a:p>
            <a:pPr eaLnBrk="0" hangingPunct="0"/>
            <a:endParaRPr lang="en-US"/>
          </a:p>
        </p:txBody>
      </p:sp>
      <p:sp>
        <p:nvSpPr>
          <p:cNvPr id="33" name="TextBox 32"/>
          <p:cNvSpPr txBox="1">
            <a:spLocks noChangeArrowheads="1"/>
          </p:cNvSpPr>
          <p:nvPr/>
        </p:nvSpPr>
        <p:spPr bwMode="auto">
          <a:xfrm>
            <a:off x="6867525" y="2617113"/>
            <a:ext cx="1430200" cy="430887"/>
          </a:xfrm>
          <a:prstGeom prst="rect">
            <a:avLst/>
          </a:prstGeom>
          <a:noFill/>
          <a:ln w="9525">
            <a:noFill/>
            <a:miter lim="800000"/>
            <a:headEnd/>
            <a:tailEnd/>
          </a:ln>
        </p:spPr>
        <p:txBody>
          <a:bodyPr wrap="none">
            <a:spAutoFit/>
          </a:bodyPr>
          <a:lstStyle/>
          <a:p>
            <a:pPr eaLnBrk="0" hangingPunct="0"/>
            <a:r>
              <a:rPr lang="en-US" sz="1100" b="1" dirty="0" err="1" smtClean="0"/>
              <a:t>Eurocontrol</a:t>
            </a:r>
            <a:r>
              <a:rPr lang="en-US" sz="1100" b="1" dirty="0" smtClean="0"/>
              <a:t>, FAA, </a:t>
            </a:r>
          </a:p>
          <a:p>
            <a:pPr eaLnBrk="0" hangingPunct="0"/>
            <a:r>
              <a:rPr lang="en-US" sz="1100" b="1" dirty="0" smtClean="0"/>
              <a:t>and others</a:t>
            </a:r>
            <a:endParaRPr lang="en-US" sz="1100" b="1" dirty="0"/>
          </a:p>
        </p:txBody>
      </p:sp>
      <p:sp>
        <p:nvSpPr>
          <p:cNvPr id="34" name="Rectangle 33"/>
          <p:cNvSpPr/>
          <p:nvPr/>
        </p:nvSpPr>
        <p:spPr>
          <a:xfrm>
            <a:off x="1717675" y="2591784"/>
            <a:ext cx="4800600" cy="4572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000" dirty="0" smtClean="0"/>
              <a:t>Aviation-Specific Weather Components (</a:t>
            </a:r>
            <a:r>
              <a:rPr lang="en-US" sz="1000" dirty="0" smtClean="0">
                <a:solidFill>
                  <a:srgbClr val="C00000"/>
                </a:solidFill>
              </a:rPr>
              <a:t>WXXM</a:t>
            </a:r>
            <a:r>
              <a:rPr lang="en-US" sz="1000" dirty="0" smtClean="0"/>
              <a:t>)</a:t>
            </a:r>
            <a:endParaRPr lang="en-US" sz="1000" dirty="0"/>
          </a:p>
        </p:txBody>
      </p:sp>
      <p:sp>
        <p:nvSpPr>
          <p:cNvPr id="35" name="Rectangle 34"/>
          <p:cNvSpPr/>
          <p:nvPr/>
        </p:nvSpPr>
        <p:spPr>
          <a:xfrm>
            <a:off x="4117975" y="5259455"/>
            <a:ext cx="2400300" cy="4572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000" dirty="0" smtClean="0"/>
              <a:t>UML</a:t>
            </a:r>
            <a:endParaRPr lang="en-US" sz="1000" dirty="0"/>
          </a:p>
        </p:txBody>
      </p:sp>
      <p:sp>
        <p:nvSpPr>
          <p:cNvPr id="37" name="Rectangle 36"/>
          <p:cNvSpPr/>
          <p:nvPr/>
        </p:nvSpPr>
        <p:spPr>
          <a:xfrm>
            <a:off x="3335338" y="3657600"/>
            <a:ext cx="1558924" cy="4572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000" dirty="0" smtClean="0"/>
              <a:t>Meteorological Measures and Code Lists </a:t>
            </a:r>
          </a:p>
          <a:p>
            <a:pPr algn="ctr"/>
            <a:r>
              <a:rPr lang="en-US" sz="1000" dirty="0" smtClean="0"/>
              <a:t>(</a:t>
            </a:r>
            <a:r>
              <a:rPr lang="en-US" sz="1000" dirty="0" smtClean="0">
                <a:solidFill>
                  <a:srgbClr val="C00000"/>
                </a:solidFill>
              </a:rPr>
              <a:t>WMO </a:t>
            </a:r>
            <a:r>
              <a:rPr lang="en-US" sz="1000" dirty="0" smtClean="0">
                <a:solidFill>
                  <a:srgbClr val="C00000"/>
                </a:solidFill>
              </a:rPr>
              <a:t>Met-basic</a:t>
            </a:r>
            <a:r>
              <a:rPr lang="en-US" sz="1000" dirty="0" smtClean="0"/>
              <a:t>)</a:t>
            </a:r>
            <a:endParaRPr lang="en-US" sz="1000" dirty="0"/>
          </a:p>
        </p:txBody>
      </p:sp>
      <p:sp>
        <p:nvSpPr>
          <p:cNvPr id="38" name="Rectangle 37"/>
          <p:cNvSpPr/>
          <p:nvPr/>
        </p:nvSpPr>
        <p:spPr>
          <a:xfrm>
            <a:off x="4953000" y="3657600"/>
            <a:ext cx="1558924" cy="4572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000" dirty="0" smtClean="0"/>
              <a:t>Observable metadata</a:t>
            </a:r>
            <a:r>
              <a:rPr lang="en-US" sz="1000" dirty="0" smtClean="0"/>
              <a:t> </a:t>
            </a:r>
            <a:r>
              <a:rPr lang="en-US" sz="1000" dirty="0" smtClean="0"/>
              <a:t>(</a:t>
            </a:r>
            <a:r>
              <a:rPr lang="en-US" sz="1000" dirty="0" smtClean="0">
                <a:solidFill>
                  <a:srgbClr val="C00000"/>
                </a:solidFill>
              </a:rPr>
              <a:t>WMO or OGC OPM</a:t>
            </a:r>
            <a:r>
              <a:rPr lang="en-US" sz="1000" dirty="0" smtClean="0"/>
              <a:t>)</a:t>
            </a:r>
            <a:endParaRPr lang="en-US" sz="1000" dirty="0"/>
          </a:p>
        </p:txBody>
      </p:sp>
    </p:spTree>
    <p:extLst>
      <p:ext uri="{BB962C8B-B14F-4D97-AF65-F5344CB8AC3E}">
        <p14:creationId xmlns:p14="http://schemas.microsoft.com/office/powerpoint/2010/main" val="36420247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METAR A3-1 Example</a:t>
            </a:r>
            <a:endParaRPr lang="en-US" sz="2800" b="1" dirty="0"/>
          </a:p>
        </p:txBody>
      </p:sp>
      <p:sp>
        <p:nvSpPr>
          <p:cNvPr id="4" name="TextBox 3"/>
          <p:cNvSpPr txBox="1"/>
          <p:nvPr/>
        </p:nvSpPr>
        <p:spPr>
          <a:xfrm>
            <a:off x="838200" y="3200400"/>
            <a:ext cx="7315200" cy="461665"/>
          </a:xfrm>
          <a:prstGeom prst="rect">
            <a:avLst/>
          </a:prstGeom>
          <a:noFill/>
        </p:spPr>
        <p:txBody>
          <a:bodyPr wrap="square" rtlCol="0">
            <a:spAutoFit/>
          </a:bodyPr>
          <a:lstStyle/>
          <a:p>
            <a:pPr algn="ctr"/>
            <a:r>
              <a:rPr lang="en-US" dirty="0" smtClean="0">
                <a:latin typeface="+mj-lt"/>
              </a:rPr>
              <a:t>(light reading)</a:t>
            </a:r>
            <a:endParaRPr lang="en-US" dirty="0">
              <a:latin typeface="+mj-lt"/>
            </a:endParaRPr>
          </a:p>
        </p:txBody>
      </p:sp>
      <p:sp>
        <p:nvSpPr>
          <p:cNvPr id="5" name="TextBox 4"/>
          <p:cNvSpPr txBox="1"/>
          <p:nvPr/>
        </p:nvSpPr>
        <p:spPr>
          <a:xfrm>
            <a:off x="838200" y="4796135"/>
            <a:ext cx="7315200" cy="461665"/>
          </a:xfrm>
          <a:prstGeom prst="rect">
            <a:avLst/>
          </a:prstGeom>
          <a:noFill/>
        </p:spPr>
        <p:txBody>
          <a:bodyPr wrap="square" rtlCol="0">
            <a:spAutoFit/>
          </a:bodyPr>
          <a:lstStyle/>
          <a:p>
            <a:pPr algn="ctr"/>
            <a:r>
              <a:rPr lang="en-US" dirty="0" smtClean="0">
                <a:solidFill>
                  <a:schemeClr val="tx2"/>
                </a:solidFill>
                <a:latin typeface="+mj-lt"/>
              </a:rPr>
              <a:t>Simple METAR tutorial on WMO TT-</a:t>
            </a:r>
            <a:r>
              <a:rPr lang="en-US" dirty="0" err="1" smtClean="0">
                <a:solidFill>
                  <a:schemeClr val="tx2"/>
                </a:solidFill>
                <a:latin typeface="+mj-lt"/>
              </a:rPr>
              <a:t>AvXML</a:t>
            </a:r>
            <a:r>
              <a:rPr lang="en-US" dirty="0" smtClean="0">
                <a:solidFill>
                  <a:schemeClr val="tx2"/>
                </a:solidFill>
                <a:latin typeface="+mj-lt"/>
              </a:rPr>
              <a:t> page</a:t>
            </a:r>
            <a:endParaRPr lang="en-US" dirty="0">
              <a:solidFill>
                <a:schemeClr val="tx2"/>
              </a:solidFill>
              <a:latin typeface="+mj-lt"/>
            </a:endParaRPr>
          </a:p>
        </p:txBody>
      </p:sp>
    </p:spTree>
    <p:extLst>
      <p:ext uri="{BB962C8B-B14F-4D97-AF65-F5344CB8AC3E}">
        <p14:creationId xmlns:p14="http://schemas.microsoft.com/office/powerpoint/2010/main" val="25682465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Annex 3 Differences</a:t>
            </a:r>
            <a:endParaRPr lang="en-US" sz="2800" b="1" dirty="0"/>
          </a:p>
        </p:txBody>
      </p:sp>
      <p:sp>
        <p:nvSpPr>
          <p:cNvPr id="4" name="TextBox 3"/>
          <p:cNvSpPr txBox="1"/>
          <p:nvPr/>
        </p:nvSpPr>
        <p:spPr>
          <a:xfrm>
            <a:off x="838200" y="1143000"/>
            <a:ext cx="7315200" cy="3046988"/>
          </a:xfrm>
          <a:prstGeom prst="rect">
            <a:avLst/>
          </a:prstGeom>
          <a:noFill/>
        </p:spPr>
        <p:txBody>
          <a:bodyPr wrap="square" rtlCol="0">
            <a:spAutoFit/>
          </a:bodyPr>
          <a:lstStyle/>
          <a:p>
            <a:r>
              <a:rPr lang="en-US" b="0" dirty="0" smtClean="0">
                <a:latin typeface="+mj-lt"/>
              </a:rPr>
              <a:t>A number of state differences to Annex 3 have been </a:t>
            </a:r>
            <a:r>
              <a:rPr lang="en-US" b="0" dirty="0" smtClean="0">
                <a:latin typeface="+mj-lt"/>
              </a:rPr>
              <a:t>filed with ICAO</a:t>
            </a:r>
          </a:p>
          <a:p>
            <a:endParaRPr lang="en-US" b="0" dirty="0">
              <a:latin typeface="+mj-lt"/>
            </a:endParaRPr>
          </a:p>
          <a:p>
            <a:r>
              <a:rPr lang="en-US" b="0" dirty="0" smtClean="0">
                <a:latin typeface="+mj-lt"/>
              </a:rPr>
              <a:t>For testing and validation of the model, US extensions have </a:t>
            </a:r>
            <a:r>
              <a:rPr lang="en-US" b="0" dirty="0" smtClean="0">
                <a:latin typeface="+mj-lt"/>
              </a:rPr>
              <a:t>been encoded </a:t>
            </a:r>
            <a:r>
              <a:rPr lang="en-US" b="0" dirty="0" smtClean="0">
                <a:latin typeface="+mj-lt"/>
              </a:rPr>
              <a:t>in </a:t>
            </a:r>
            <a:r>
              <a:rPr lang="en-US" b="0" dirty="0" smtClean="0">
                <a:latin typeface="+mj-lt"/>
              </a:rPr>
              <a:t>a US </a:t>
            </a:r>
            <a:r>
              <a:rPr lang="en-US" b="0" dirty="0" smtClean="0">
                <a:latin typeface="+mj-lt"/>
              </a:rPr>
              <a:t>extension </a:t>
            </a:r>
            <a:r>
              <a:rPr lang="en-US" b="0" dirty="0" smtClean="0">
                <a:latin typeface="+mj-lt"/>
              </a:rPr>
              <a:t>to IWXXM</a:t>
            </a:r>
          </a:p>
          <a:p>
            <a:endParaRPr lang="en-US" b="0" dirty="0">
              <a:latin typeface="+mj-lt"/>
            </a:endParaRPr>
          </a:p>
          <a:p>
            <a:r>
              <a:rPr lang="en-US" b="0" dirty="0" smtClean="0">
                <a:latin typeface="+mj-lt"/>
              </a:rPr>
              <a:t>No XML Schema has yet been generated, work in progress</a:t>
            </a:r>
            <a:endParaRPr lang="en-US" dirty="0">
              <a:latin typeface="+mj-lt"/>
            </a:endParaRPr>
          </a:p>
        </p:txBody>
      </p:sp>
    </p:spTree>
    <p:extLst>
      <p:ext uri="{BB962C8B-B14F-4D97-AF65-F5344CB8AC3E}">
        <p14:creationId xmlns:p14="http://schemas.microsoft.com/office/powerpoint/2010/main" val="420653621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XML Validation</a:t>
            </a:r>
            <a:endParaRPr lang="en-US" sz="2800" b="1" dirty="0"/>
          </a:p>
        </p:txBody>
      </p:sp>
      <p:sp>
        <p:nvSpPr>
          <p:cNvPr id="4" name="TextBox 3"/>
          <p:cNvSpPr txBox="1"/>
          <p:nvPr/>
        </p:nvSpPr>
        <p:spPr>
          <a:xfrm>
            <a:off x="838200" y="1524000"/>
            <a:ext cx="7315200" cy="4154983"/>
          </a:xfrm>
          <a:prstGeom prst="rect">
            <a:avLst/>
          </a:prstGeom>
          <a:noFill/>
        </p:spPr>
        <p:txBody>
          <a:bodyPr wrap="square" rtlCol="0">
            <a:spAutoFit/>
          </a:bodyPr>
          <a:lstStyle/>
          <a:p>
            <a:r>
              <a:rPr lang="en-US" dirty="0" smtClean="0">
                <a:latin typeface="+mj-lt"/>
              </a:rPr>
              <a:t>XML schemas </a:t>
            </a:r>
            <a:r>
              <a:rPr lang="en-US" b="0" dirty="0" smtClean="0">
                <a:latin typeface="+mj-lt"/>
              </a:rPr>
              <a:t>may be used to describe valid structure, and therefore </a:t>
            </a:r>
            <a:r>
              <a:rPr lang="en-US" dirty="0" smtClean="0">
                <a:latin typeface="+mj-lt"/>
              </a:rPr>
              <a:t>validate</a:t>
            </a:r>
            <a:r>
              <a:rPr lang="en-US" b="0" dirty="0" smtClean="0">
                <a:latin typeface="+mj-lt"/>
              </a:rPr>
              <a:t> that an XML document has the expected structure and contents</a:t>
            </a:r>
          </a:p>
          <a:p>
            <a:endParaRPr lang="en-US" b="0" dirty="0">
              <a:latin typeface="+mj-lt"/>
            </a:endParaRPr>
          </a:p>
          <a:p>
            <a:r>
              <a:rPr lang="en-US" b="0" dirty="0" smtClean="0">
                <a:latin typeface="+mj-lt"/>
              </a:rPr>
              <a:t>Validation results in a true/false decision:</a:t>
            </a:r>
          </a:p>
          <a:p>
            <a:r>
              <a:rPr lang="en-US" b="0" dirty="0">
                <a:latin typeface="+mj-lt"/>
              </a:rPr>
              <a:t>	</a:t>
            </a:r>
            <a:r>
              <a:rPr lang="en-US" dirty="0" smtClean="0">
                <a:latin typeface="+mj-lt"/>
              </a:rPr>
              <a:t>True</a:t>
            </a:r>
            <a:r>
              <a:rPr lang="en-US" b="0" dirty="0" smtClean="0">
                <a:latin typeface="+mj-lt"/>
              </a:rPr>
              <a:t>: a specific XML document has the expected structure</a:t>
            </a:r>
          </a:p>
          <a:p>
            <a:r>
              <a:rPr lang="en-US" b="0" dirty="0">
                <a:latin typeface="+mj-lt"/>
              </a:rPr>
              <a:t>	</a:t>
            </a:r>
            <a:r>
              <a:rPr lang="en-US" dirty="0" smtClean="0">
                <a:latin typeface="+mj-lt"/>
              </a:rPr>
              <a:t>False</a:t>
            </a:r>
            <a:r>
              <a:rPr lang="en-US" b="0" dirty="0" smtClean="0">
                <a:latin typeface="+mj-lt"/>
              </a:rPr>
              <a:t>: </a:t>
            </a:r>
            <a:r>
              <a:rPr lang="en-US" b="0" dirty="0">
                <a:solidFill>
                  <a:prstClr val="black"/>
                </a:solidFill>
                <a:latin typeface="Calibri"/>
              </a:rPr>
              <a:t>a specific XML document </a:t>
            </a:r>
            <a:r>
              <a:rPr lang="en-US" b="0" dirty="0" smtClean="0">
                <a:solidFill>
                  <a:prstClr val="black"/>
                </a:solidFill>
                <a:latin typeface="Calibri"/>
              </a:rPr>
              <a:t>does not have the </a:t>
            </a:r>
            <a:r>
              <a:rPr lang="en-US" b="0" dirty="0">
                <a:solidFill>
                  <a:prstClr val="black"/>
                </a:solidFill>
                <a:latin typeface="Calibri"/>
              </a:rPr>
              <a:t>expected </a:t>
            </a:r>
            <a:r>
              <a:rPr lang="en-US" b="0" dirty="0" smtClean="0">
                <a:solidFill>
                  <a:prstClr val="black"/>
                </a:solidFill>
                <a:latin typeface="Calibri"/>
              </a:rPr>
              <a:t>structure</a:t>
            </a:r>
          </a:p>
          <a:p>
            <a:endParaRPr lang="en-US" b="0" dirty="0">
              <a:solidFill>
                <a:prstClr val="black"/>
              </a:solidFill>
              <a:latin typeface="Calibri"/>
            </a:endParaRPr>
          </a:p>
          <a:p>
            <a:r>
              <a:rPr lang="en-US" dirty="0">
                <a:solidFill>
                  <a:schemeClr val="tx2"/>
                </a:solidFill>
                <a:latin typeface="Calibri"/>
                <a:cs typeface="Calibri"/>
              </a:rPr>
              <a:t>Note</a:t>
            </a:r>
            <a:r>
              <a:rPr lang="en-US" dirty="0">
                <a:latin typeface="Calibri"/>
                <a:cs typeface="Calibri"/>
              </a:rPr>
              <a:t>:</a:t>
            </a:r>
            <a:r>
              <a:rPr lang="en-US" b="0" dirty="0">
                <a:latin typeface="Calibri"/>
                <a:cs typeface="Calibri"/>
              </a:rPr>
              <a:t> </a:t>
            </a:r>
            <a:r>
              <a:rPr lang="en-US" b="0" dirty="0" smtClean="0">
                <a:latin typeface="Calibri"/>
                <a:cs typeface="Calibri"/>
              </a:rPr>
              <a:t>schemas </a:t>
            </a:r>
            <a:r>
              <a:rPr lang="en-US" b="0" dirty="0">
                <a:latin typeface="Calibri"/>
                <a:cs typeface="Calibri"/>
              </a:rPr>
              <a:t>may </a:t>
            </a:r>
            <a:r>
              <a:rPr lang="en-US" b="0" dirty="0" smtClean="0">
                <a:latin typeface="Calibri"/>
                <a:cs typeface="Calibri"/>
              </a:rPr>
              <a:t>be different </a:t>
            </a:r>
            <a:r>
              <a:rPr lang="en-US" b="0" dirty="0">
                <a:latin typeface="Calibri"/>
                <a:cs typeface="Calibri"/>
              </a:rPr>
              <a:t>for different uses</a:t>
            </a:r>
            <a:r>
              <a:rPr lang="en-US" b="0" dirty="0" smtClean="0">
                <a:latin typeface="Calibri"/>
                <a:cs typeface="Calibri"/>
              </a:rPr>
              <a:t>!</a:t>
            </a:r>
            <a:endParaRPr lang="en-US" dirty="0">
              <a:latin typeface="Calibri"/>
              <a:cs typeface="Calibri"/>
            </a:endParaRPr>
          </a:p>
        </p:txBody>
      </p:sp>
    </p:spTree>
    <p:extLst>
      <p:ext uri="{BB962C8B-B14F-4D97-AF65-F5344CB8AC3E}">
        <p14:creationId xmlns:p14="http://schemas.microsoft.com/office/powerpoint/2010/main" val="16321645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Validation Cases</a:t>
            </a:r>
            <a:endParaRPr lang="en-US" sz="2800" b="1" dirty="0"/>
          </a:p>
        </p:txBody>
      </p:sp>
      <p:sp>
        <p:nvSpPr>
          <p:cNvPr id="4" name="TextBox 3"/>
          <p:cNvSpPr txBox="1"/>
          <p:nvPr/>
        </p:nvSpPr>
        <p:spPr>
          <a:xfrm>
            <a:off x="838200" y="1447800"/>
            <a:ext cx="7315200" cy="5016758"/>
          </a:xfrm>
          <a:prstGeom prst="rect">
            <a:avLst/>
          </a:prstGeom>
          <a:noFill/>
        </p:spPr>
        <p:txBody>
          <a:bodyPr wrap="square" rtlCol="0">
            <a:spAutoFit/>
          </a:bodyPr>
          <a:lstStyle/>
          <a:p>
            <a:r>
              <a:rPr lang="en-US" sz="2000" dirty="0" smtClean="0">
                <a:latin typeface="Calibri"/>
                <a:cs typeface="Calibri"/>
              </a:rPr>
              <a:t>Validation can be used to support many different scenarios:</a:t>
            </a:r>
          </a:p>
          <a:p>
            <a:endParaRPr lang="en-US" sz="2000" dirty="0" smtClean="0">
              <a:latin typeface="Calibri"/>
              <a:cs typeface="Calibri"/>
            </a:endParaRPr>
          </a:p>
          <a:p>
            <a:pPr marL="800100" lvl="1" indent="-342900">
              <a:buFont typeface="Arial" pitchFamily="34" charset="0"/>
              <a:buChar char="•"/>
            </a:pPr>
            <a:r>
              <a:rPr lang="en-US" sz="2000" dirty="0" smtClean="0">
                <a:latin typeface="Calibri"/>
                <a:cs typeface="Calibri"/>
              </a:rPr>
              <a:t>Strict ingest validation – </a:t>
            </a:r>
            <a:r>
              <a:rPr lang="en-US" sz="2000" b="0" dirty="0" smtClean="0">
                <a:latin typeface="Calibri"/>
                <a:cs typeface="Calibri"/>
              </a:rPr>
              <a:t>data entering the system is rejected if it does not meet requirements </a:t>
            </a:r>
            <a:r>
              <a:rPr lang="en-US" sz="2000" b="0" i="1" dirty="0" smtClean="0">
                <a:latin typeface="Calibri"/>
                <a:cs typeface="Calibri"/>
              </a:rPr>
              <a:t>(compliance through enforcement)</a:t>
            </a:r>
          </a:p>
          <a:p>
            <a:pPr marL="800100" lvl="1" indent="-342900">
              <a:buFont typeface="Arial" pitchFamily="34" charset="0"/>
              <a:buChar char="•"/>
            </a:pPr>
            <a:r>
              <a:rPr lang="en-US" sz="2000" dirty="0" smtClean="0">
                <a:latin typeface="Calibri"/>
                <a:cs typeface="Calibri"/>
              </a:rPr>
              <a:t>Lenient ingest validation – </a:t>
            </a:r>
            <a:r>
              <a:rPr lang="en-US" sz="2000" b="0" dirty="0" smtClean="0">
                <a:latin typeface="Calibri"/>
                <a:cs typeface="Calibri"/>
              </a:rPr>
              <a:t>data entering the system causes a warning if it does not meet requirements </a:t>
            </a:r>
            <a:r>
              <a:rPr lang="en-US" sz="2000" b="0" i="1" dirty="0" smtClean="0">
                <a:latin typeface="Calibri"/>
                <a:cs typeface="Calibri"/>
              </a:rPr>
              <a:t>(compliance through annoyance)</a:t>
            </a:r>
          </a:p>
          <a:p>
            <a:pPr marL="800100" lvl="1" indent="-342900">
              <a:buFont typeface="Arial" pitchFamily="34" charset="0"/>
              <a:buChar char="•"/>
            </a:pPr>
            <a:r>
              <a:rPr lang="en-US" sz="2000" dirty="0" smtClean="0">
                <a:latin typeface="Calibri"/>
                <a:cs typeface="Calibri"/>
              </a:rPr>
              <a:t>Strict consumption validation – </a:t>
            </a:r>
            <a:r>
              <a:rPr lang="en-US" sz="2000" b="0" dirty="0" smtClean="0">
                <a:latin typeface="Calibri"/>
                <a:cs typeface="Calibri"/>
              </a:rPr>
              <a:t>as data is consumed by consumers, any invalid data is rejected</a:t>
            </a:r>
          </a:p>
          <a:p>
            <a:pPr marL="800100" lvl="1" indent="-342900">
              <a:buFont typeface="Arial" pitchFamily="34" charset="0"/>
              <a:buChar char="•"/>
            </a:pPr>
            <a:r>
              <a:rPr lang="en-US" sz="2000" dirty="0" smtClean="0">
                <a:latin typeface="Calibri"/>
                <a:cs typeface="Calibri"/>
              </a:rPr>
              <a:t>Lenient consumption validation –</a:t>
            </a:r>
            <a:r>
              <a:rPr lang="en-US" sz="2000" b="0" dirty="0" smtClean="0">
                <a:latin typeface="Calibri"/>
                <a:cs typeface="Calibri"/>
              </a:rPr>
              <a:t> as data is consumed by consumers, invalid data is flagged for later investigation or for other purposes</a:t>
            </a:r>
          </a:p>
          <a:p>
            <a:pPr marL="800100" lvl="1" indent="-342900">
              <a:buFont typeface="Arial" pitchFamily="34" charset="0"/>
              <a:buChar char="•"/>
            </a:pPr>
            <a:r>
              <a:rPr lang="en-US" sz="2000" dirty="0" smtClean="0">
                <a:latin typeface="Calibri"/>
                <a:cs typeface="Calibri"/>
              </a:rPr>
              <a:t>Data entry validation – </a:t>
            </a:r>
            <a:r>
              <a:rPr lang="en-US" sz="2000" b="0" dirty="0" smtClean="0">
                <a:latin typeface="Calibri"/>
                <a:cs typeface="Calibri"/>
              </a:rPr>
              <a:t>validate data when it is entered by humans</a:t>
            </a:r>
          </a:p>
          <a:p>
            <a:pPr marL="800100" lvl="1" indent="-342900">
              <a:buFont typeface="Arial" pitchFamily="34" charset="0"/>
              <a:buChar char="•"/>
            </a:pPr>
            <a:r>
              <a:rPr lang="en-US" sz="2000" b="0" dirty="0" smtClean="0">
                <a:latin typeface="Calibri"/>
                <a:cs typeface="Calibri"/>
              </a:rPr>
              <a:t>…</a:t>
            </a:r>
            <a:endParaRPr lang="en-US" sz="2000" dirty="0">
              <a:latin typeface="Calibri"/>
              <a:cs typeface="Calibri"/>
            </a:endParaRPr>
          </a:p>
        </p:txBody>
      </p:sp>
    </p:spTree>
    <p:extLst>
      <p:ext uri="{BB962C8B-B14F-4D97-AF65-F5344CB8AC3E}">
        <p14:creationId xmlns:p14="http://schemas.microsoft.com/office/powerpoint/2010/main" val="18093268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Efficient XML</a:t>
            </a:r>
            <a:endParaRPr lang="en-US" sz="2800" b="1" dirty="0"/>
          </a:p>
        </p:txBody>
      </p:sp>
      <p:sp>
        <p:nvSpPr>
          <p:cNvPr id="4" name="TextBox 3"/>
          <p:cNvSpPr txBox="1"/>
          <p:nvPr/>
        </p:nvSpPr>
        <p:spPr>
          <a:xfrm>
            <a:off x="838200" y="1143000"/>
            <a:ext cx="7315200" cy="4893647"/>
          </a:xfrm>
          <a:prstGeom prst="rect">
            <a:avLst/>
          </a:prstGeom>
          <a:noFill/>
        </p:spPr>
        <p:txBody>
          <a:bodyPr wrap="square" rtlCol="0">
            <a:spAutoFit/>
          </a:bodyPr>
          <a:lstStyle/>
          <a:p>
            <a:r>
              <a:rPr lang="en-US" b="0" dirty="0" smtClean="0">
                <a:latin typeface="+mj-lt"/>
              </a:rPr>
              <a:t>Uncompressed XML introduces additional data volume over TAC code forms due to:</a:t>
            </a:r>
          </a:p>
          <a:p>
            <a:pPr marL="285750" indent="-285750">
              <a:buFont typeface="Arial"/>
              <a:buChar char="•"/>
            </a:pPr>
            <a:endParaRPr lang="en-US" b="0" dirty="0" smtClean="0">
              <a:latin typeface="+mj-lt"/>
            </a:endParaRPr>
          </a:p>
          <a:p>
            <a:pPr marL="285750" indent="-285750">
              <a:buFont typeface="Arial"/>
              <a:buChar char="•"/>
            </a:pPr>
            <a:r>
              <a:rPr lang="en-US" b="0" dirty="0" smtClean="0">
                <a:latin typeface="+mj-lt"/>
              </a:rPr>
              <a:t>Basic representational changes</a:t>
            </a:r>
          </a:p>
          <a:p>
            <a:pPr marL="285750" indent="-285750">
              <a:buFont typeface="Arial"/>
              <a:buChar char="•"/>
            </a:pPr>
            <a:r>
              <a:rPr lang="en-US" b="0" dirty="0" smtClean="0">
                <a:latin typeface="+mj-lt"/>
              </a:rPr>
              <a:t>Additional encoded information beyond what is available in TAC</a:t>
            </a:r>
          </a:p>
          <a:p>
            <a:endParaRPr lang="en-US" b="0" dirty="0" smtClean="0">
              <a:latin typeface="+mj-lt"/>
            </a:endParaRPr>
          </a:p>
          <a:p>
            <a:r>
              <a:rPr lang="en-US" b="0" dirty="0" smtClean="0">
                <a:latin typeface="+mj-lt"/>
              </a:rPr>
              <a:t>There are multiple solutions (depending on the use case) including:</a:t>
            </a:r>
          </a:p>
          <a:p>
            <a:endParaRPr lang="en-US" b="0" dirty="0" smtClean="0">
              <a:latin typeface="+mj-lt"/>
            </a:endParaRPr>
          </a:p>
          <a:p>
            <a:pPr marL="342900" indent="-342900">
              <a:buFont typeface="Arial"/>
              <a:buChar char="•"/>
            </a:pPr>
            <a:r>
              <a:rPr lang="en-US" b="0" dirty="0" smtClean="0">
                <a:latin typeface="+mj-lt"/>
              </a:rPr>
              <a:t>GZIP compression</a:t>
            </a:r>
          </a:p>
          <a:p>
            <a:pPr marL="342900" indent="-342900">
              <a:buFont typeface="Arial"/>
              <a:buChar char="•"/>
            </a:pPr>
            <a:r>
              <a:rPr lang="en-US" b="0" dirty="0" smtClean="0">
                <a:latin typeface="+mj-lt"/>
              </a:rPr>
              <a:t>W3C EXI encoding</a:t>
            </a:r>
          </a:p>
          <a:p>
            <a:pPr marL="342900" indent="-342900">
              <a:buFont typeface="Arial"/>
              <a:buChar char="•"/>
            </a:pPr>
            <a:r>
              <a:rPr lang="en-US" b="0" dirty="0" smtClean="0">
                <a:latin typeface="+mj-lt"/>
              </a:rPr>
              <a:t>…</a:t>
            </a:r>
            <a:endParaRPr lang="en-US" dirty="0">
              <a:latin typeface="+mj-lt"/>
            </a:endParaRPr>
          </a:p>
        </p:txBody>
      </p:sp>
    </p:spTree>
    <p:extLst>
      <p:ext uri="{BB962C8B-B14F-4D97-AF65-F5344CB8AC3E}">
        <p14:creationId xmlns:p14="http://schemas.microsoft.com/office/powerpoint/2010/main" val="30177293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37</a:t>
            </a:fld>
            <a:endParaRPr lang="en-GB"/>
          </a:p>
        </p:txBody>
      </p:sp>
      <p:sp>
        <p:nvSpPr>
          <p:cNvPr id="5" name="Rectangle 4"/>
          <p:cNvSpPr/>
          <p:nvPr/>
        </p:nvSpPr>
        <p:spPr>
          <a:xfrm>
            <a:off x="827882" y="1500188"/>
            <a:ext cx="7488237" cy="3139321"/>
          </a:xfrm>
          <a:prstGeom prst="rect">
            <a:avLst/>
          </a:prstGeom>
          <a:ln>
            <a:noFill/>
          </a:ln>
        </p:spPr>
        <p:txBody>
          <a:bodyPr>
            <a:spAutoFit/>
          </a:bodyPr>
          <a:lstStyle/>
          <a:p>
            <a:pPr fontAlgn="auto">
              <a:spcBef>
                <a:spcPts val="0"/>
              </a:spcBef>
              <a:spcAft>
                <a:spcPts val="1200"/>
              </a:spcAft>
              <a:defRPr/>
            </a:pPr>
            <a:r>
              <a:rPr lang="en-GB" sz="2000" kern="0" dirty="0" smtClean="0">
                <a:solidFill>
                  <a:srgbClr val="595959"/>
                </a:solidFill>
                <a:latin typeface="+mn-lt"/>
                <a:ea typeface="Times New Roman"/>
                <a:cs typeface="+mn-cs"/>
              </a:rPr>
              <a:t>[1</a:t>
            </a:r>
            <a:r>
              <a:rPr lang="en-GB" sz="2000" kern="0" baseline="30000" dirty="0" smtClean="0">
                <a:solidFill>
                  <a:srgbClr val="595959"/>
                </a:solidFill>
                <a:latin typeface="+mn-lt"/>
                <a:ea typeface="Times New Roman"/>
                <a:cs typeface="+mn-cs"/>
              </a:rPr>
              <a:t>st</a:t>
            </a:r>
            <a:r>
              <a:rPr lang="en-GB" sz="2000" kern="0" dirty="0" smtClean="0">
                <a:solidFill>
                  <a:srgbClr val="595959"/>
                </a:solidFill>
                <a:latin typeface="+mn-lt"/>
                <a:ea typeface="Times New Roman"/>
                <a:cs typeface="+mn-cs"/>
              </a:rPr>
              <a:t> Feb 2013]</a:t>
            </a:r>
            <a:r>
              <a:rPr lang="en-GB" sz="2000" i="1" kern="0" dirty="0" smtClean="0">
                <a:solidFill>
                  <a:srgbClr val="595959"/>
                </a:solidFill>
                <a:latin typeface="+mn-lt"/>
                <a:ea typeface="Times New Roman"/>
                <a:cs typeface="+mn-cs"/>
              </a:rPr>
              <a:t> 1.0RC1 review closes</a:t>
            </a:r>
          </a:p>
          <a:p>
            <a:pPr fontAlgn="auto">
              <a:spcBef>
                <a:spcPts val="0"/>
              </a:spcBef>
              <a:spcAft>
                <a:spcPts val="1200"/>
              </a:spcAft>
              <a:defRPr/>
            </a:pPr>
            <a:r>
              <a:rPr lang="en-GB" sz="2000" kern="0" dirty="0" smtClean="0">
                <a:solidFill>
                  <a:srgbClr val="595959"/>
                </a:solidFill>
                <a:latin typeface="+mn-lt"/>
                <a:ea typeface="Times New Roman"/>
                <a:cs typeface="+mn-cs"/>
              </a:rPr>
              <a:t>[1-8 Feb 2013]</a:t>
            </a:r>
            <a:r>
              <a:rPr lang="en-GB" sz="2000" i="1" kern="0" dirty="0" smtClean="0">
                <a:solidFill>
                  <a:srgbClr val="595959"/>
                </a:solidFill>
                <a:latin typeface="+mn-lt"/>
                <a:ea typeface="Times New Roman"/>
                <a:cs typeface="+mn-cs"/>
              </a:rPr>
              <a:t> 1.0RC1 feedback clarification</a:t>
            </a:r>
          </a:p>
          <a:p>
            <a:pPr fontAlgn="auto">
              <a:spcBef>
                <a:spcPts val="0"/>
              </a:spcBef>
              <a:spcAft>
                <a:spcPts val="1200"/>
              </a:spcAft>
              <a:defRPr/>
            </a:pPr>
            <a:r>
              <a:rPr lang="en-GB" sz="2000" kern="0" dirty="0" smtClean="0">
                <a:solidFill>
                  <a:srgbClr val="595959"/>
                </a:solidFill>
                <a:latin typeface="+mn-lt"/>
                <a:ea typeface="Times New Roman"/>
                <a:cs typeface="+mn-cs"/>
              </a:rPr>
              <a:t>[Feb-Mar 2013]</a:t>
            </a:r>
            <a:r>
              <a:rPr lang="en-GB" sz="2000" i="1" kern="0" dirty="0" smtClean="0">
                <a:solidFill>
                  <a:srgbClr val="595959"/>
                </a:solidFill>
                <a:latin typeface="+mn-lt"/>
                <a:ea typeface="Times New Roman"/>
                <a:cs typeface="+mn-cs"/>
              </a:rPr>
              <a:t> Amendments incorporated for 1.0RC2</a:t>
            </a:r>
          </a:p>
          <a:p>
            <a:pPr fontAlgn="auto">
              <a:spcBef>
                <a:spcPts val="0"/>
              </a:spcBef>
              <a:spcAft>
                <a:spcPts val="1200"/>
              </a:spcAft>
              <a:defRPr/>
            </a:pPr>
            <a:r>
              <a:rPr lang="en-GB" sz="2000" kern="0" dirty="0" smtClean="0">
                <a:solidFill>
                  <a:srgbClr val="595959"/>
                </a:solidFill>
                <a:latin typeface="+mn-lt"/>
                <a:ea typeface="Times New Roman"/>
                <a:cs typeface="+mn-cs"/>
              </a:rPr>
              <a:t>[Mar 2013]</a:t>
            </a:r>
            <a:r>
              <a:rPr lang="en-GB" sz="2000" i="1" kern="0" dirty="0" smtClean="0">
                <a:solidFill>
                  <a:srgbClr val="595959"/>
                </a:solidFill>
                <a:latin typeface="+mn-lt"/>
                <a:ea typeface="Times New Roman"/>
                <a:cs typeface="+mn-cs"/>
              </a:rPr>
              <a:t> 1.0RC2 published for review</a:t>
            </a:r>
          </a:p>
          <a:p>
            <a:pPr lvl="1" fontAlgn="auto">
              <a:spcBef>
                <a:spcPts val="0"/>
              </a:spcBef>
              <a:spcAft>
                <a:spcPts val="1200"/>
              </a:spcAft>
              <a:defRPr/>
            </a:pPr>
            <a:r>
              <a:rPr lang="en-GB" sz="1600" i="1" kern="0" dirty="0" smtClean="0">
                <a:solidFill>
                  <a:srgbClr val="595959"/>
                </a:solidFill>
                <a:latin typeface="+mn-lt"/>
                <a:ea typeface="Times New Roman"/>
                <a:cs typeface="+mn-cs"/>
              </a:rPr>
              <a:t>Note that further information and training sessions are planned for the ‘4</a:t>
            </a:r>
            <a:r>
              <a:rPr lang="en-GB" sz="1600" i="1" kern="0" baseline="30000" dirty="0" smtClean="0">
                <a:solidFill>
                  <a:srgbClr val="595959"/>
                </a:solidFill>
                <a:latin typeface="+mn-lt"/>
                <a:ea typeface="Times New Roman"/>
                <a:cs typeface="+mn-cs"/>
              </a:rPr>
              <a:t>th</a:t>
            </a:r>
            <a:r>
              <a:rPr lang="en-GB" sz="1600" i="1" kern="0" dirty="0" smtClean="0">
                <a:solidFill>
                  <a:srgbClr val="595959"/>
                </a:solidFill>
                <a:latin typeface="+mn-lt"/>
                <a:ea typeface="Times New Roman"/>
                <a:cs typeface="+mn-cs"/>
              </a:rPr>
              <a:t> Workshop on the use of GIS in meteorology’ to be hosted at ECMWF, Reading, UK in early March 2013 </a:t>
            </a:r>
          </a:p>
          <a:p>
            <a:pPr fontAlgn="auto">
              <a:spcBef>
                <a:spcPts val="0"/>
              </a:spcBef>
              <a:spcAft>
                <a:spcPts val="1200"/>
              </a:spcAft>
              <a:defRPr/>
            </a:pPr>
            <a:r>
              <a:rPr lang="en-GB" sz="2000" kern="0" dirty="0" smtClean="0">
                <a:solidFill>
                  <a:srgbClr val="595959"/>
                </a:solidFill>
                <a:latin typeface="+mn-lt"/>
                <a:ea typeface="Times New Roman"/>
                <a:cs typeface="+mn-cs"/>
              </a:rPr>
              <a:t>[July 2013]</a:t>
            </a:r>
            <a:r>
              <a:rPr lang="en-GB" sz="2000" i="1" kern="0" dirty="0" smtClean="0">
                <a:solidFill>
                  <a:srgbClr val="595959"/>
                </a:solidFill>
                <a:latin typeface="+mn-lt"/>
                <a:ea typeface="Times New Roman"/>
                <a:cs typeface="+mn-cs"/>
              </a:rPr>
              <a:t> </a:t>
            </a: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 published</a:t>
            </a:r>
            <a:endParaRPr lang="en-GB" sz="1600" i="1" kern="0" dirty="0" smtClean="0">
              <a:solidFill>
                <a:srgbClr val="595959"/>
              </a:solidFill>
              <a:latin typeface="+mn-lt"/>
              <a:ea typeface="Times New Roman"/>
              <a:cs typeface="+mn-cs"/>
            </a:endParaRPr>
          </a:p>
        </p:txBody>
      </p:sp>
      <p:sp>
        <p:nvSpPr>
          <p:cNvPr id="3" name="Title 2"/>
          <p:cNvSpPr>
            <a:spLocks noGrp="1"/>
          </p:cNvSpPr>
          <p:nvPr>
            <p:ph type="title" idx="4294967295"/>
          </p:nvPr>
        </p:nvSpPr>
        <p:spPr>
          <a:xfrm>
            <a:off x="457200" y="0"/>
            <a:ext cx="8229600" cy="1143000"/>
          </a:xfrm>
        </p:spPr>
        <p:txBody>
          <a:bodyPr/>
          <a:lstStyle/>
          <a:p>
            <a:pPr rtl="0" eaLnBrk="0" fontAlgn="base" hangingPunct="0"/>
            <a:r>
              <a:rPr lang="en-GB" sz="2800" b="1" kern="1200" dirty="0" err="1" smtClean="0">
                <a:solidFill>
                  <a:srgbClr val="000000"/>
                </a:solidFill>
                <a:effectLst/>
                <a:latin typeface="Calibri"/>
                <a:ea typeface="ＭＳ Ｐゴシック"/>
                <a:cs typeface="+mn-cs"/>
              </a:rPr>
              <a:t>AvXML</a:t>
            </a:r>
            <a:r>
              <a:rPr lang="en-GB" sz="2800" b="1" kern="1200" dirty="0" smtClean="0">
                <a:solidFill>
                  <a:srgbClr val="000000"/>
                </a:solidFill>
                <a:effectLst/>
                <a:latin typeface="Calibri"/>
                <a:ea typeface="ＭＳ Ｐゴシック"/>
                <a:cs typeface="+mn-cs"/>
              </a:rPr>
              <a:t> 1.0 standard development schedule</a:t>
            </a:r>
            <a:endParaRPr lang="en-US" dirty="0" smtClean="0">
              <a:effectLst/>
            </a:endParaRPr>
          </a:p>
        </p:txBody>
      </p:sp>
      <p:sp>
        <p:nvSpPr>
          <p:cNvPr id="4" name="Rectangle 3"/>
          <p:cNvSpPr/>
          <p:nvPr/>
        </p:nvSpPr>
        <p:spPr>
          <a:xfrm>
            <a:off x="1752600" y="4876800"/>
            <a:ext cx="5791200" cy="1384995"/>
          </a:xfrm>
          <a:prstGeom prst="rect">
            <a:avLst/>
          </a:prstGeom>
        </p:spPr>
        <p:txBody>
          <a:bodyPr wrap="square">
            <a:spAutoFit/>
          </a:bodyPr>
          <a:lstStyle/>
          <a:p>
            <a:r>
              <a:rPr lang="en-US" sz="2000" dirty="0">
                <a:solidFill>
                  <a:schemeClr val="accent1"/>
                </a:solidFill>
                <a:latin typeface="Calibri"/>
                <a:cs typeface="Calibri"/>
              </a:rPr>
              <a:t>Meeting </a:t>
            </a:r>
            <a:r>
              <a:rPr lang="en-US" sz="2000" dirty="0" smtClean="0">
                <a:solidFill>
                  <a:schemeClr val="accent1"/>
                </a:solidFill>
                <a:latin typeface="Calibri"/>
                <a:cs typeface="Calibri"/>
              </a:rPr>
              <a:t>regulations </a:t>
            </a:r>
            <a:r>
              <a:rPr lang="en-US" sz="2000" dirty="0">
                <a:solidFill>
                  <a:schemeClr val="accent1"/>
                </a:solidFill>
                <a:latin typeface="Calibri"/>
                <a:cs typeface="Calibri"/>
              </a:rPr>
              <a:t>described in ICAO Annex </a:t>
            </a:r>
            <a:r>
              <a:rPr lang="en-US" sz="2000" dirty="0" smtClean="0">
                <a:solidFill>
                  <a:schemeClr val="accent1"/>
                </a:solidFill>
                <a:latin typeface="Calibri"/>
                <a:cs typeface="Calibri"/>
              </a:rPr>
              <a:t>3 is the priority</a:t>
            </a:r>
          </a:p>
          <a:p>
            <a:endParaRPr lang="en-US" dirty="0" smtClean="0">
              <a:solidFill>
                <a:schemeClr val="accent1"/>
              </a:solidFill>
              <a:latin typeface="Calibri"/>
              <a:cs typeface="Calibri"/>
            </a:endParaRPr>
          </a:p>
          <a:p>
            <a:r>
              <a:rPr lang="en-US" sz="2000" i="1" dirty="0">
                <a:latin typeface="Calibri"/>
                <a:cs typeface="Calibri"/>
              </a:rPr>
              <a:t>	</a:t>
            </a:r>
            <a:r>
              <a:rPr lang="en-US" sz="2000" i="1" dirty="0" smtClean="0">
                <a:latin typeface="Calibri"/>
                <a:cs typeface="Calibri"/>
              </a:rPr>
              <a:t>IWXXM Report and Record types</a:t>
            </a:r>
            <a:endParaRPr lang="en-US" sz="2000" i="1" dirty="0">
              <a:latin typeface="Calibri"/>
              <a:cs typeface="Calibri"/>
            </a:endParaRPr>
          </a:p>
        </p:txBody>
      </p:sp>
    </p:spTree>
    <p:extLst>
      <p:ext uri="{BB962C8B-B14F-4D97-AF65-F5344CB8AC3E}">
        <p14:creationId xmlns:p14="http://schemas.microsoft.com/office/powerpoint/2010/main" val="41752333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38</a:t>
            </a:fld>
            <a:endParaRPr lang="en-GB"/>
          </a:p>
        </p:txBody>
      </p:sp>
      <p:sp>
        <p:nvSpPr>
          <p:cNvPr id="5" name="Rectangle 4"/>
          <p:cNvSpPr/>
          <p:nvPr/>
        </p:nvSpPr>
        <p:spPr>
          <a:xfrm>
            <a:off x="827882" y="705445"/>
            <a:ext cx="7488237" cy="5847755"/>
          </a:xfrm>
          <a:prstGeom prst="rect">
            <a:avLst/>
          </a:prstGeom>
          <a:ln>
            <a:noFill/>
          </a:ln>
        </p:spPr>
        <p:txBody>
          <a:bodyPr>
            <a:spAutoFit/>
          </a:bodyPr>
          <a:lstStyle/>
          <a:p>
            <a:pPr fontAlgn="auto">
              <a:spcBef>
                <a:spcPts val="0"/>
              </a:spcBef>
              <a:spcAft>
                <a:spcPts val="1200"/>
              </a:spcAft>
              <a:defRPr/>
            </a:pPr>
            <a:r>
              <a:rPr lang="en-GB" sz="2000" i="1" kern="0" dirty="0" smtClean="0">
                <a:solidFill>
                  <a:srgbClr val="595959"/>
                </a:solidFill>
                <a:latin typeface="+mn-lt"/>
                <a:ea typeface="Times New Roman"/>
                <a:cs typeface="+mn-cs"/>
              </a:rPr>
              <a:t>UML Browsing</a:t>
            </a:r>
          </a:p>
          <a:p>
            <a:pPr lvl="1" fontAlgn="auto">
              <a:spcBef>
                <a:spcPts val="0"/>
              </a:spcBef>
              <a:spcAft>
                <a:spcPts val="1200"/>
              </a:spcAft>
              <a:defRPr/>
            </a:pPr>
            <a:r>
              <a:rPr lang="en-GB" sz="2000" i="1" kern="0" dirty="0" smtClean="0">
                <a:solidFill>
                  <a:srgbClr val="595959"/>
                </a:solidFill>
                <a:latin typeface="+mn-lt"/>
                <a:ea typeface="Times New Roman"/>
                <a:cs typeface="+mn-cs"/>
              </a:rPr>
              <a:t>Enterprise Architect (UML) – free reader</a:t>
            </a:r>
          </a:p>
          <a:p>
            <a:pPr lvl="1" fontAlgn="auto">
              <a:spcBef>
                <a:spcPts val="0"/>
              </a:spcBef>
              <a:spcAft>
                <a:spcPts val="1200"/>
              </a:spcAft>
              <a:defRPr/>
            </a:pPr>
            <a:r>
              <a:rPr lang="en-GB" sz="1400" i="1" kern="0" dirty="0" smtClean="0">
                <a:solidFill>
                  <a:srgbClr val="595959"/>
                </a:solidFill>
                <a:latin typeface="+mn-lt"/>
                <a:ea typeface="Times New Roman"/>
              </a:rPr>
              <a:t>Reads .EAP files and .XMI files</a:t>
            </a:r>
            <a:endParaRPr lang="en-GB" sz="1400" i="1" kern="0" dirty="0" smtClean="0">
              <a:solidFill>
                <a:srgbClr val="595959"/>
              </a:solidFill>
              <a:latin typeface="+mn-lt"/>
              <a:ea typeface="Times New Roman"/>
            </a:endParaRPr>
          </a:p>
          <a:p>
            <a:pPr lvl="1" fontAlgn="auto">
              <a:spcBef>
                <a:spcPts val="0"/>
              </a:spcBef>
              <a:spcAft>
                <a:spcPts val="1200"/>
              </a:spcAft>
              <a:defRPr/>
            </a:pPr>
            <a:r>
              <a:rPr lang="en-GB" sz="1400" i="1" kern="0" dirty="0" smtClean="0">
                <a:solidFill>
                  <a:srgbClr val="595959"/>
                </a:solidFill>
                <a:latin typeface="+mn-lt"/>
                <a:ea typeface="Times New Roman"/>
                <a:hlinkClick r:id="rId2"/>
              </a:rPr>
              <a:t>http://www.sparxsystems.com/products/ea/downloads.html</a:t>
            </a:r>
            <a:endParaRPr lang="en-GB" sz="1400" i="1" kern="0" dirty="0" smtClean="0">
              <a:solidFill>
                <a:srgbClr val="595959"/>
              </a:solidFill>
              <a:latin typeface="+mn-lt"/>
              <a:ea typeface="Times New Roman"/>
            </a:endParaRPr>
          </a:p>
          <a:p>
            <a:pPr lvl="1" fontAlgn="auto">
              <a:spcBef>
                <a:spcPts val="0"/>
              </a:spcBef>
              <a:spcAft>
                <a:spcPts val="1200"/>
              </a:spcAft>
              <a:defRPr/>
            </a:pPr>
            <a:endParaRPr lang="en-GB" sz="1400" i="1" kern="0" dirty="0" smtClean="0">
              <a:solidFill>
                <a:srgbClr val="595959"/>
              </a:solidFill>
              <a:latin typeface="+mn-lt"/>
              <a:ea typeface="Times New Roman"/>
            </a:endParaRPr>
          </a:p>
          <a:p>
            <a:pPr lvl="1" fontAlgn="auto">
              <a:spcBef>
                <a:spcPts val="0"/>
              </a:spcBef>
              <a:spcAft>
                <a:spcPts val="1200"/>
              </a:spcAft>
              <a:defRPr/>
            </a:pPr>
            <a:r>
              <a:rPr lang="en-GB" sz="2000" i="1" kern="0" dirty="0" smtClean="0">
                <a:solidFill>
                  <a:srgbClr val="595959"/>
                </a:solidFill>
                <a:latin typeface="+mn-lt"/>
                <a:ea typeface="Times New Roman"/>
              </a:rPr>
              <a:t>Your web browser</a:t>
            </a:r>
          </a:p>
          <a:p>
            <a:pPr lvl="1" fontAlgn="auto">
              <a:spcBef>
                <a:spcPts val="0"/>
              </a:spcBef>
              <a:spcAft>
                <a:spcPts val="1200"/>
              </a:spcAft>
              <a:defRPr/>
            </a:pPr>
            <a:r>
              <a:rPr lang="en-GB" sz="1400" i="1" kern="0" dirty="0" smtClean="0">
                <a:solidFill>
                  <a:srgbClr val="595959"/>
                </a:solidFill>
                <a:latin typeface="+mn-lt"/>
                <a:ea typeface="Times New Roman"/>
              </a:rPr>
              <a:t>Reads the .HTML files</a:t>
            </a:r>
          </a:p>
          <a:p>
            <a:pPr lvl="1" fontAlgn="auto">
              <a:spcBef>
                <a:spcPts val="0"/>
              </a:spcBef>
              <a:spcAft>
                <a:spcPts val="1200"/>
              </a:spcAft>
              <a:defRPr/>
            </a:pPr>
            <a:endParaRPr lang="en-GB" sz="1400" i="1" kern="0" dirty="0" smtClean="0">
              <a:solidFill>
                <a:srgbClr val="595959"/>
              </a:solidFill>
              <a:latin typeface="+mn-lt"/>
              <a:ea typeface="Times New Roman"/>
              <a:cs typeface="+mn-cs"/>
            </a:endParaRPr>
          </a:p>
          <a:p>
            <a:pPr fontAlgn="auto">
              <a:spcBef>
                <a:spcPts val="0"/>
              </a:spcBef>
              <a:spcAft>
                <a:spcPts val="1200"/>
              </a:spcAft>
              <a:defRPr/>
            </a:pPr>
            <a:r>
              <a:rPr lang="en-GB" sz="2000" i="1" kern="0" dirty="0" smtClean="0">
                <a:solidFill>
                  <a:srgbClr val="595959"/>
                </a:solidFill>
                <a:latin typeface="+mn-lt"/>
                <a:ea typeface="Times New Roman"/>
                <a:cs typeface="+mn-cs"/>
              </a:rPr>
              <a:t>UML Editing</a:t>
            </a:r>
          </a:p>
          <a:p>
            <a:pPr lvl="1" fontAlgn="auto">
              <a:spcBef>
                <a:spcPts val="0"/>
              </a:spcBef>
              <a:spcAft>
                <a:spcPts val="1200"/>
              </a:spcAft>
              <a:defRPr/>
            </a:pPr>
            <a:r>
              <a:rPr lang="en-GB" sz="2000" i="1" kern="0" dirty="0">
                <a:solidFill>
                  <a:srgbClr val="595959"/>
                </a:solidFill>
                <a:latin typeface="+mn-lt"/>
                <a:ea typeface="Times New Roman"/>
              </a:rPr>
              <a:t>Enterprise Architect (UML) </a:t>
            </a:r>
            <a:r>
              <a:rPr lang="en-GB" sz="2000" i="1" kern="0" dirty="0" smtClean="0">
                <a:solidFill>
                  <a:srgbClr val="595959"/>
                </a:solidFill>
                <a:latin typeface="+mn-lt"/>
                <a:ea typeface="Times New Roman"/>
              </a:rPr>
              <a:t>– commercial version</a:t>
            </a:r>
          </a:p>
          <a:p>
            <a:pPr lvl="1" fontAlgn="auto">
              <a:spcBef>
                <a:spcPts val="0"/>
              </a:spcBef>
              <a:spcAft>
                <a:spcPts val="1200"/>
              </a:spcAft>
              <a:defRPr/>
            </a:pPr>
            <a:r>
              <a:rPr lang="en-GB" sz="1400" i="1" kern="0" dirty="0">
                <a:solidFill>
                  <a:srgbClr val="595959"/>
                </a:solidFill>
                <a:latin typeface="+mn-lt"/>
                <a:ea typeface="Times New Roman"/>
                <a:hlinkClick r:id="rId3"/>
              </a:rPr>
              <a:t>http://</a:t>
            </a:r>
            <a:r>
              <a:rPr lang="en-GB" sz="1400" i="1" kern="0" dirty="0" smtClean="0">
                <a:solidFill>
                  <a:srgbClr val="595959"/>
                </a:solidFill>
                <a:latin typeface="+mn-lt"/>
                <a:ea typeface="Times New Roman"/>
                <a:hlinkClick r:id="rId3"/>
              </a:rPr>
              <a:t>www.sparxsystems.com/products/ea/purchase.html</a:t>
            </a:r>
          </a:p>
          <a:p>
            <a:pPr lvl="1" fontAlgn="auto">
              <a:spcBef>
                <a:spcPts val="0"/>
              </a:spcBef>
              <a:spcAft>
                <a:spcPts val="1200"/>
              </a:spcAft>
              <a:defRPr/>
            </a:pPr>
            <a:endParaRPr lang="en-GB" sz="2000" i="1" kern="0" dirty="0" smtClean="0">
              <a:solidFill>
                <a:srgbClr val="595959"/>
              </a:solidFill>
              <a:latin typeface="+mn-lt"/>
              <a:ea typeface="Times New Roman"/>
            </a:endParaRPr>
          </a:p>
          <a:p>
            <a:pPr lvl="1" fontAlgn="auto">
              <a:spcBef>
                <a:spcPts val="0"/>
              </a:spcBef>
              <a:spcAft>
                <a:spcPts val="1200"/>
              </a:spcAft>
              <a:defRPr/>
            </a:pPr>
            <a:r>
              <a:rPr lang="en-GB" sz="2000" i="1" kern="0" dirty="0" smtClean="0">
                <a:solidFill>
                  <a:srgbClr val="595959"/>
                </a:solidFill>
                <a:latin typeface="+mn-lt"/>
                <a:ea typeface="Times New Roman"/>
              </a:rPr>
              <a:t>Other UML tools (untested)</a:t>
            </a:r>
          </a:p>
          <a:p>
            <a:pPr lvl="1" fontAlgn="auto">
              <a:spcBef>
                <a:spcPts val="0"/>
              </a:spcBef>
              <a:spcAft>
                <a:spcPts val="1200"/>
              </a:spcAft>
              <a:defRPr/>
            </a:pPr>
            <a:r>
              <a:rPr lang="en-GB" sz="1400" i="1" kern="0" dirty="0" smtClean="0">
                <a:solidFill>
                  <a:srgbClr val="595959"/>
                </a:solidFill>
                <a:latin typeface="+mn-lt"/>
                <a:ea typeface="Times New Roman"/>
              </a:rPr>
              <a:t>Reads .XMI files </a:t>
            </a:r>
            <a:endParaRPr lang="en-GB" sz="1400" i="1" kern="0" dirty="0">
              <a:solidFill>
                <a:srgbClr val="595959"/>
              </a:solidFill>
              <a:latin typeface="+mn-lt"/>
              <a:ea typeface="Times New Roman"/>
            </a:endParaRPr>
          </a:p>
        </p:txBody>
      </p:sp>
      <p:sp>
        <p:nvSpPr>
          <p:cNvPr id="3" name="Title 2"/>
          <p:cNvSpPr>
            <a:spLocks noGrp="1"/>
          </p:cNvSpPr>
          <p:nvPr>
            <p:ph type="title" idx="4294967295"/>
          </p:nvPr>
        </p:nvSpPr>
        <p:spPr>
          <a:xfrm>
            <a:off x="457200" y="0"/>
            <a:ext cx="8229600" cy="1143000"/>
          </a:xfrm>
        </p:spPr>
        <p:txBody>
          <a:bodyPr/>
          <a:lstStyle/>
          <a:p>
            <a:pPr rtl="0" eaLnBrk="0" fontAlgn="base" hangingPunct="0"/>
            <a:r>
              <a:rPr lang="en-GB" sz="2800" b="1" kern="1200" dirty="0" smtClean="0">
                <a:solidFill>
                  <a:srgbClr val="000000"/>
                </a:solidFill>
                <a:effectLst/>
                <a:latin typeface="Calibri"/>
                <a:ea typeface="ＭＳ Ｐゴシック"/>
                <a:cs typeface="+mn-cs"/>
              </a:rPr>
              <a:t>Tools</a:t>
            </a:r>
            <a:endParaRPr lang="en-US" dirty="0" smtClean="0">
              <a:effectLst/>
            </a:endParaRPr>
          </a:p>
        </p:txBody>
      </p:sp>
    </p:spTree>
    <p:extLst>
      <p:ext uri="{BB962C8B-B14F-4D97-AF65-F5344CB8AC3E}">
        <p14:creationId xmlns:p14="http://schemas.microsoft.com/office/powerpoint/2010/main" val="30403477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39</a:t>
            </a:fld>
            <a:endParaRPr lang="en-GB"/>
          </a:p>
        </p:txBody>
      </p:sp>
      <p:sp>
        <p:nvSpPr>
          <p:cNvPr id="5" name="Rectangle 4"/>
          <p:cNvSpPr/>
          <p:nvPr/>
        </p:nvSpPr>
        <p:spPr>
          <a:xfrm>
            <a:off x="827882" y="914400"/>
            <a:ext cx="7488237" cy="3724096"/>
          </a:xfrm>
          <a:prstGeom prst="rect">
            <a:avLst/>
          </a:prstGeom>
          <a:ln>
            <a:noFill/>
          </a:ln>
        </p:spPr>
        <p:txBody>
          <a:bodyPr>
            <a:spAutoFit/>
          </a:bodyPr>
          <a:lstStyle/>
          <a:p>
            <a:pPr fontAlgn="auto">
              <a:spcBef>
                <a:spcPts val="0"/>
              </a:spcBef>
              <a:spcAft>
                <a:spcPts val="1200"/>
              </a:spcAft>
              <a:defRPr/>
            </a:pPr>
            <a:r>
              <a:rPr lang="en-GB" sz="2000" i="1" kern="0" dirty="0" smtClean="0">
                <a:solidFill>
                  <a:srgbClr val="595959"/>
                </a:solidFill>
                <a:latin typeface="+mn-lt"/>
                <a:ea typeface="Times New Roman"/>
                <a:cs typeface="+mn-cs"/>
              </a:rPr>
              <a:t>XML</a:t>
            </a:r>
          </a:p>
          <a:p>
            <a:pPr lvl="1" fontAlgn="auto">
              <a:spcBef>
                <a:spcPts val="0"/>
              </a:spcBef>
              <a:spcAft>
                <a:spcPts val="1200"/>
              </a:spcAft>
              <a:defRPr/>
            </a:pPr>
            <a:r>
              <a:rPr lang="en-GB" sz="2000" i="1" kern="0" dirty="0" smtClean="0">
                <a:solidFill>
                  <a:srgbClr val="595959"/>
                </a:solidFill>
                <a:latin typeface="+mn-lt"/>
                <a:ea typeface="Times New Roman"/>
                <a:cs typeface="+mn-cs"/>
              </a:rPr>
              <a:t>Any text editor/viewer</a:t>
            </a:r>
          </a:p>
          <a:p>
            <a:pPr lvl="1" fontAlgn="auto">
              <a:spcBef>
                <a:spcPts val="0"/>
              </a:spcBef>
              <a:spcAft>
                <a:spcPts val="1200"/>
              </a:spcAft>
              <a:defRPr/>
            </a:pPr>
            <a:endParaRPr lang="en-GB" sz="2000" i="1" kern="0" dirty="0" smtClean="0">
              <a:solidFill>
                <a:srgbClr val="595959"/>
              </a:solidFill>
              <a:latin typeface="+mn-lt"/>
              <a:ea typeface="Times New Roman"/>
              <a:cs typeface="+mn-cs"/>
            </a:endParaRPr>
          </a:p>
          <a:p>
            <a:pPr lvl="1" fontAlgn="auto">
              <a:spcBef>
                <a:spcPts val="0"/>
              </a:spcBef>
              <a:spcAft>
                <a:spcPts val="1200"/>
              </a:spcAft>
              <a:defRPr/>
            </a:pPr>
            <a:r>
              <a:rPr lang="en-GB" sz="2000" i="1" kern="0" dirty="0" smtClean="0">
                <a:solidFill>
                  <a:srgbClr val="595959"/>
                </a:solidFill>
                <a:latin typeface="+mn-lt"/>
                <a:ea typeface="Times New Roman"/>
                <a:cs typeface="+mn-cs"/>
              </a:rPr>
              <a:t>Oxygen XML Editor</a:t>
            </a:r>
          </a:p>
          <a:p>
            <a:pPr lvl="1" fontAlgn="auto">
              <a:spcBef>
                <a:spcPts val="0"/>
              </a:spcBef>
              <a:spcAft>
                <a:spcPts val="1200"/>
              </a:spcAft>
              <a:defRPr/>
            </a:pPr>
            <a:r>
              <a:rPr lang="en-GB" sz="1400" i="1" kern="0" dirty="0">
                <a:solidFill>
                  <a:srgbClr val="595959"/>
                </a:solidFill>
                <a:latin typeface="+mn-lt"/>
                <a:ea typeface="Times New Roman"/>
                <a:hlinkClick r:id="rId2"/>
              </a:rPr>
              <a:t>http://www.oxygenxml.com</a:t>
            </a:r>
            <a:r>
              <a:rPr lang="en-GB" sz="1400" i="1" kern="0" dirty="0" smtClean="0">
                <a:solidFill>
                  <a:srgbClr val="595959"/>
                </a:solidFill>
                <a:latin typeface="+mn-lt"/>
                <a:ea typeface="Times New Roman"/>
                <a:hlinkClick r:id="rId2"/>
              </a:rPr>
              <a:t>/</a:t>
            </a:r>
            <a:endParaRPr lang="en-GB" sz="1400" i="1" kern="0" dirty="0" smtClean="0">
              <a:solidFill>
                <a:srgbClr val="595959"/>
              </a:solidFill>
              <a:latin typeface="+mn-lt"/>
              <a:ea typeface="Times New Roman"/>
            </a:endParaRPr>
          </a:p>
          <a:p>
            <a:pPr lvl="1" fontAlgn="auto">
              <a:spcBef>
                <a:spcPts val="0"/>
              </a:spcBef>
              <a:spcAft>
                <a:spcPts val="1200"/>
              </a:spcAft>
              <a:defRPr/>
            </a:pPr>
            <a:endParaRPr lang="en-GB" sz="1400" i="1" kern="0" dirty="0" smtClean="0">
              <a:solidFill>
                <a:srgbClr val="595959"/>
              </a:solidFill>
              <a:latin typeface="+mn-lt"/>
              <a:ea typeface="Times New Roman"/>
            </a:endParaRPr>
          </a:p>
          <a:p>
            <a:pPr lvl="1" fontAlgn="auto">
              <a:spcBef>
                <a:spcPts val="0"/>
              </a:spcBef>
              <a:spcAft>
                <a:spcPts val="1200"/>
              </a:spcAft>
              <a:defRPr/>
            </a:pPr>
            <a:r>
              <a:rPr lang="en-GB" sz="2000" i="1" kern="0" dirty="0" smtClean="0">
                <a:solidFill>
                  <a:srgbClr val="595959"/>
                </a:solidFill>
                <a:latin typeface="+mn-lt"/>
                <a:ea typeface="Times New Roman"/>
                <a:cs typeface="+mn-cs"/>
              </a:rPr>
              <a:t>XML Spy</a:t>
            </a:r>
          </a:p>
          <a:p>
            <a:pPr lvl="1" fontAlgn="auto">
              <a:spcBef>
                <a:spcPts val="0"/>
              </a:spcBef>
              <a:spcAft>
                <a:spcPts val="1200"/>
              </a:spcAft>
              <a:defRPr/>
            </a:pPr>
            <a:r>
              <a:rPr lang="en-GB" sz="1400" i="1" kern="0" dirty="0">
                <a:solidFill>
                  <a:srgbClr val="595959"/>
                </a:solidFill>
                <a:latin typeface="+mn-lt"/>
                <a:ea typeface="Times New Roman"/>
                <a:hlinkClick r:id="rId3"/>
              </a:rPr>
              <a:t>http://www.altova.com/xml-editor</a:t>
            </a:r>
            <a:r>
              <a:rPr lang="en-GB" sz="1400" i="1" kern="0" dirty="0" smtClean="0">
                <a:solidFill>
                  <a:srgbClr val="595959"/>
                </a:solidFill>
                <a:latin typeface="+mn-lt"/>
                <a:ea typeface="Times New Roman"/>
                <a:hlinkClick r:id="rId3"/>
              </a:rPr>
              <a:t>/</a:t>
            </a:r>
            <a:endParaRPr lang="en-GB" sz="1400" i="1" kern="0" dirty="0" smtClean="0">
              <a:solidFill>
                <a:srgbClr val="595959"/>
              </a:solidFill>
              <a:latin typeface="+mn-lt"/>
              <a:ea typeface="Times New Roman"/>
            </a:endParaRPr>
          </a:p>
          <a:p>
            <a:pPr lvl="1" fontAlgn="auto">
              <a:spcBef>
                <a:spcPts val="0"/>
              </a:spcBef>
              <a:spcAft>
                <a:spcPts val="1200"/>
              </a:spcAft>
              <a:defRPr/>
            </a:pPr>
            <a:endParaRPr lang="en-GB" sz="1400" i="1" kern="0" dirty="0" smtClean="0">
              <a:solidFill>
                <a:srgbClr val="595959"/>
              </a:solidFill>
              <a:latin typeface="+mn-lt"/>
              <a:ea typeface="Times New Roman"/>
              <a:cs typeface="+mn-cs"/>
            </a:endParaRPr>
          </a:p>
        </p:txBody>
      </p:sp>
      <p:sp>
        <p:nvSpPr>
          <p:cNvPr id="3" name="Title 2"/>
          <p:cNvSpPr>
            <a:spLocks noGrp="1"/>
          </p:cNvSpPr>
          <p:nvPr>
            <p:ph type="title" idx="4294967295"/>
          </p:nvPr>
        </p:nvSpPr>
        <p:spPr>
          <a:xfrm>
            <a:off x="457200" y="0"/>
            <a:ext cx="8229600" cy="1143000"/>
          </a:xfrm>
        </p:spPr>
        <p:txBody>
          <a:bodyPr/>
          <a:lstStyle/>
          <a:p>
            <a:pPr rtl="0" eaLnBrk="0" fontAlgn="base" hangingPunct="0"/>
            <a:r>
              <a:rPr lang="en-GB" sz="2800" b="1" kern="1200" dirty="0" smtClean="0">
                <a:solidFill>
                  <a:srgbClr val="000000"/>
                </a:solidFill>
                <a:effectLst/>
                <a:latin typeface="Calibri"/>
                <a:ea typeface="ＭＳ Ｐゴシック"/>
                <a:cs typeface="+mn-cs"/>
              </a:rPr>
              <a:t>Tools (continued)</a:t>
            </a:r>
            <a:endParaRPr lang="en-US" dirty="0" smtClean="0">
              <a:effectLst/>
            </a:endParaRPr>
          </a:p>
        </p:txBody>
      </p:sp>
    </p:spTree>
    <p:extLst>
      <p:ext uri="{BB962C8B-B14F-4D97-AF65-F5344CB8AC3E}">
        <p14:creationId xmlns:p14="http://schemas.microsoft.com/office/powerpoint/2010/main" val="26648772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40</a:t>
            </a:fld>
            <a:endParaRPr lang="en-GB"/>
          </a:p>
        </p:txBody>
      </p:sp>
      <p:sp>
        <p:nvSpPr>
          <p:cNvPr id="3" name="Rectangle 4"/>
          <p:cNvSpPr txBox="1">
            <a:spLocks noChangeArrowheads="1"/>
          </p:cNvSpPr>
          <p:nvPr/>
        </p:nvSpPr>
        <p:spPr bwMode="auto">
          <a:xfrm>
            <a:off x="845840" y="1061523"/>
            <a:ext cx="7452320" cy="95015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algn="ctr"/>
            <a:r>
              <a:rPr lang="en-GB" sz="2800" i="1" dirty="0" smtClean="0">
                <a:effectLst/>
              </a:rPr>
              <a:t>Any questions?</a:t>
            </a:r>
          </a:p>
          <a:p>
            <a:pPr algn="ctr"/>
            <a:endParaRPr lang="en-GB" sz="2800" i="1" dirty="0" smtClean="0">
              <a:effectLst/>
            </a:endParaRPr>
          </a:p>
          <a:p>
            <a:pPr marL="233363" lvl="1" indent="-233363">
              <a:spcBef>
                <a:spcPct val="20000"/>
              </a:spcBef>
              <a:buClr>
                <a:srgbClr val="092E5C"/>
              </a:buClr>
            </a:pPr>
            <a:r>
              <a:rPr lang="en-GB" sz="2800" i="1" dirty="0" smtClean="0">
                <a:effectLst/>
              </a:rPr>
              <a:t>Please provide your </a:t>
            </a:r>
            <a:r>
              <a:rPr lang="en-GB" sz="2800" i="1" dirty="0" err="1" smtClean="0">
                <a:effectLst/>
              </a:rPr>
              <a:t>AvXML</a:t>
            </a:r>
            <a:r>
              <a:rPr lang="en-GB" sz="2800" i="1" dirty="0" smtClean="0">
                <a:effectLst/>
              </a:rPr>
              <a:t> 1.0RC1 feedback and comments to the </a:t>
            </a:r>
            <a:r>
              <a:rPr lang="en-GB" sz="2000" i="1" kern="0" dirty="0">
                <a:solidFill>
                  <a:srgbClr val="595959"/>
                </a:solidFill>
                <a:latin typeface="Calibri"/>
                <a:ea typeface="Times New Roman"/>
                <a:hlinkClick r:id="rId2"/>
              </a:rPr>
              <a:t>CBS-TT-</a:t>
            </a:r>
            <a:r>
              <a:rPr lang="en-GB" sz="2000" i="1" kern="0" dirty="0" err="1">
                <a:solidFill>
                  <a:srgbClr val="595959"/>
                </a:solidFill>
                <a:latin typeface="Calibri"/>
                <a:ea typeface="Times New Roman"/>
                <a:hlinkClick r:id="rId2"/>
              </a:rPr>
              <a:t>AvXML</a:t>
            </a:r>
            <a:r>
              <a:rPr lang="en-GB" sz="2000" i="1" kern="0" dirty="0">
                <a:solidFill>
                  <a:srgbClr val="595959"/>
                </a:solidFill>
                <a:latin typeface="Calibri"/>
                <a:ea typeface="Times New Roman"/>
                <a:hlinkClick r:id="rId2"/>
              </a:rPr>
              <a:t> Google Group</a:t>
            </a:r>
            <a:endParaRPr lang="en-GB" sz="2000" i="1" kern="0" dirty="0">
              <a:solidFill>
                <a:srgbClr val="595959"/>
              </a:solidFill>
              <a:latin typeface="Calibri"/>
              <a:ea typeface="Times New Roman"/>
            </a:endParaRPr>
          </a:p>
          <a:p>
            <a:pPr algn="ctr"/>
            <a:endParaRPr lang="en-GB" sz="2000" dirty="0" smtClean="0">
              <a:solidFill>
                <a:srgbClr val="595959"/>
              </a:solidFill>
              <a:effectLst/>
              <a:latin typeface="Calibri"/>
              <a:ea typeface="Times New Roman"/>
            </a:endParaRPr>
          </a:p>
          <a:p>
            <a:pPr algn="ctr"/>
            <a:r>
              <a:rPr lang="en-GB" sz="1800" dirty="0" smtClean="0">
                <a:solidFill>
                  <a:srgbClr val="595959"/>
                </a:solidFill>
                <a:effectLst/>
                <a:latin typeface="Calibri"/>
                <a:ea typeface="Times New Roman"/>
              </a:rPr>
              <a:t>comments </a:t>
            </a:r>
            <a:r>
              <a:rPr lang="en-GB" sz="1800" dirty="0">
                <a:solidFill>
                  <a:srgbClr val="595959"/>
                </a:solidFill>
                <a:effectLst/>
                <a:latin typeface="Calibri"/>
                <a:ea typeface="Times New Roman"/>
              </a:rPr>
              <a:t>on </a:t>
            </a:r>
            <a:r>
              <a:rPr lang="en-GB" sz="1800" dirty="0" err="1">
                <a:solidFill>
                  <a:srgbClr val="595959"/>
                </a:solidFill>
                <a:effectLst/>
                <a:latin typeface="Calibri"/>
                <a:ea typeface="Times New Roman"/>
              </a:rPr>
              <a:t>AvXML</a:t>
            </a:r>
            <a:r>
              <a:rPr lang="en-GB" sz="1800" dirty="0">
                <a:solidFill>
                  <a:srgbClr val="595959"/>
                </a:solidFill>
                <a:effectLst/>
                <a:latin typeface="Calibri"/>
                <a:ea typeface="Times New Roman"/>
              </a:rPr>
              <a:t> 1.0RC1 should be submitted to the Google group using a subject line beginning with the text “[1.0RC1-feedback</a:t>
            </a:r>
            <a:r>
              <a:rPr lang="en-GB" sz="1800" dirty="0" smtClean="0">
                <a:solidFill>
                  <a:srgbClr val="595959"/>
                </a:solidFill>
                <a:effectLst/>
                <a:latin typeface="Calibri"/>
                <a:ea typeface="Times New Roman"/>
              </a:rPr>
              <a:t>]”</a:t>
            </a:r>
          </a:p>
          <a:p>
            <a:pPr algn="ctr"/>
            <a:endParaRPr lang="en-GB" sz="2800" dirty="0" smtClean="0">
              <a:effectLst/>
            </a:endParaRPr>
          </a:p>
          <a:p>
            <a:pPr algn="ctr"/>
            <a:r>
              <a:rPr lang="en-GB" sz="4000" dirty="0" smtClean="0">
                <a:effectLst/>
                <a:latin typeface="+mj-lt"/>
              </a:rPr>
              <a:t>Thank </a:t>
            </a:r>
            <a:r>
              <a:rPr lang="en-GB" sz="4000" dirty="0">
                <a:effectLst/>
                <a:latin typeface="+mj-lt"/>
              </a:rPr>
              <a:t>you</a:t>
            </a:r>
          </a:p>
          <a:p>
            <a:pPr algn="ctr"/>
            <a:endParaRPr lang="en-GB" sz="2800" dirty="0">
              <a:effectLst/>
            </a:endParaRPr>
          </a:p>
        </p:txBody>
      </p:sp>
    </p:spTree>
    <p:extLst>
      <p:ext uri="{BB962C8B-B14F-4D97-AF65-F5344CB8AC3E}">
        <p14:creationId xmlns:p14="http://schemas.microsoft.com/office/powerpoint/2010/main" val="227622435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5596</TotalTime>
  <Words>2306</Words>
  <Application>Microsoft Office PowerPoint</Application>
  <PresentationFormat>On-screen Show (4:3)</PresentationFormat>
  <Paragraphs>385</Paragraphs>
  <Slides>40</Slides>
  <Notes>21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AvXML 1.0 Release Candidate 1 IWXXM and METCE</vt:lpstr>
      <vt:lpstr>Overview</vt:lpstr>
      <vt:lpstr>Assumptions</vt:lpstr>
      <vt:lpstr>Components of 1.0 RC1</vt:lpstr>
      <vt:lpstr>Further information on Release Candidate 1</vt:lpstr>
      <vt:lpstr>ICAO Annex 3</vt:lpstr>
      <vt:lpstr>ICAO Annex 3</vt:lpstr>
      <vt:lpstr>WMO TT-AvXML</vt:lpstr>
      <vt:lpstr>Conceptual Model Components (UML)</vt:lpstr>
      <vt:lpstr>XML Schema Components</vt:lpstr>
      <vt:lpstr>XML</vt:lpstr>
      <vt:lpstr>XML Example</vt:lpstr>
      <vt:lpstr>AIRMET Flow</vt:lpstr>
      <vt:lpstr>Model Packages</vt:lpstr>
      <vt:lpstr>Standardization</vt:lpstr>
      <vt:lpstr>ISO19156 Observations and measurements</vt:lpstr>
      <vt:lpstr>Why O&amp;M?</vt:lpstr>
      <vt:lpstr>PowerPoint Presentation</vt:lpstr>
      <vt:lpstr>PowerPoint Presentation</vt:lpstr>
      <vt:lpstr>PowerPoint Presentation</vt:lpstr>
      <vt:lpstr>IWXXM Reports</vt:lpstr>
      <vt:lpstr>IWXXM Observation and Forecast</vt:lpstr>
      <vt:lpstr>PowerPoint Presentation</vt:lpstr>
      <vt:lpstr>METCE</vt:lpstr>
      <vt:lpstr>PowerPoint Presentation</vt:lpstr>
      <vt:lpstr>Observable Property Model Examples</vt:lpstr>
      <vt:lpstr>PowerPoint Presentation</vt:lpstr>
      <vt:lpstr>MET Basic Examples</vt:lpstr>
      <vt:lpstr>PowerPoint Presentation</vt:lpstr>
      <vt:lpstr>Dictionaries/Registers</vt:lpstr>
      <vt:lpstr>Standards Relationship</vt:lpstr>
      <vt:lpstr>METAR A3-1 Example</vt:lpstr>
      <vt:lpstr>Annex 3 Differences</vt:lpstr>
      <vt:lpstr>XML Validation</vt:lpstr>
      <vt:lpstr>Validation Cases</vt:lpstr>
      <vt:lpstr>Efficient XML</vt:lpstr>
      <vt:lpstr>AvXML 1.0 standard development schedule</vt:lpstr>
      <vt:lpstr>Tools</vt:lpstr>
      <vt:lpstr>Tools (continued)</vt:lpstr>
      <vt:lpstr>PowerPoint Presentation</vt:lpstr>
    </vt:vector>
  </TitlesOfParts>
  <Manager/>
  <Company>National Center for Atmospheric Research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ICAO/WMO Model Briefing IWXXM and METCE</dc:title>
  <dc:subject/>
  <dc:creator>Aaron Braeckel</dc:creator>
  <cp:keywords/>
  <dc:description/>
  <cp:lastModifiedBy>Aaron Braeckel</cp:lastModifiedBy>
  <cp:revision>556</cp:revision>
  <dcterms:created xsi:type="dcterms:W3CDTF">2011-05-25T19:10:42Z</dcterms:created>
  <dcterms:modified xsi:type="dcterms:W3CDTF">2013-01-10T14:19:42Z</dcterms:modified>
  <cp:category/>
</cp:coreProperties>
</file>