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8"/>
  </p:notesMasterIdLst>
  <p:handoutMasterIdLst>
    <p:handoutMasterId r:id="rId19"/>
  </p:handoutMasterIdLst>
  <p:sldIdLst>
    <p:sldId id="333" r:id="rId2"/>
    <p:sldId id="377" r:id="rId3"/>
    <p:sldId id="379" r:id="rId4"/>
    <p:sldId id="381" r:id="rId5"/>
    <p:sldId id="373" r:id="rId6"/>
    <p:sldId id="375" r:id="rId7"/>
    <p:sldId id="376" r:id="rId8"/>
    <p:sldId id="385" r:id="rId9"/>
    <p:sldId id="339" r:id="rId10"/>
    <p:sldId id="382" r:id="rId11"/>
    <p:sldId id="383" r:id="rId12"/>
    <p:sldId id="344" r:id="rId13"/>
    <p:sldId id="348" r:id="rId14"/>
    <p:sldId id="369" r:id="rId15"/>
    <p:sldId id="371" r:id="rId16"/>
    <p:sldId id="384" r:id="rId17"/>
  </p:sldIdLst>
  <p:sldSz cx="9144000" cy="6858000" type="screen4x3"/>
  <p:notesSz cx="6642100" cy="9779000"/>
  <p:kinsoku lang="ja-JP" invalStChars="、。，．・：；？！゛゜ヽヾゝゞ々ー’”）〕］｝〉》」』】°‰′″℃￠％ぁぃぅぇぉっゃゅょゎァィゥェォッャュョヮヵヶ!%),.:;?]}｡｣､･ｧｨｩｪｫｬｭｮｯｰﾞﾟ" invalEndChars="‘“（〔［｛〈《「『【￥＄$([\{｢￡"/>
  <p:defaultTextStyle>
    <a:defPPr>
      <a:defRPr lang="en-GB"/>
    </a:defPPr>
    <a:lvl1pPr algn="l" rtl="0" fontAlgn="base">
      <a:spcBef>
        <a:spcPct val="0"/>
      </a:spcBef>
      <a:spcAft>
        <a:spcPct val="0"/>
      </a:spcAft>
      <a:defRPr sz="2400" b="1" kern="1200">
        <a:solidFill>
          <a:schemeClr val="tx1"/>
        </a:solidFill>
        <a:latin typeface="Arial" charset="0"/>
        <a:ea typeface="ＭＳ Ｐゴシック" pitchFamily="36" charset="-128"/>
        <a:cs typeface="+mn-cs"/>
      </a:defRPr>
    </a:lvl1pPr>
    <a:lvl2pPr marL="457200" algn="l" rtl="0" fontAlgn="base">
      <a:spcBef>
        <a:spcPct val="0"/>
      </a:spcBef>
      <a:spcAft>
        <a:spcPct val="0"/>
      </a:spcAft>
      <a:defRPr sz="2400" b="1" kern="1200">
        <a:solidFill>
          <a:schemeClr val="tx1"/>
        </a:solidFill>
        <a:latin typeface="Arial" charset="0"/>
        <a:ea typeface="ＭＳ Ｐゴシック" pitchFamily="36" charset="-128"/>
        <a:cs typeface="+mn-cs"/>
      </a:defRPr>
    </a:lvl2pPr>
    <a:lvl3pPr marL="914400" algn="l" rtl="0" fontAlgn="base">
      <a:spcBef>
        <a:spcPct val="0"/>
      </a:spcBef>
      <a:spcAft>
        <a:spcPct val="0"/>
      </a:spcAft>
      <a:defRPr sz="2400" b="1" kern="1200">
        <a:solidFill>
          <a:schemeClr val="tx1"/>
        </a:solidFill>
        <a:latin typeface="Arial" charset="0"/>
        <a:ea typeface="ＭＳ Ｐゴシック" pitchFamily="36" charset="-128"/>
        <a:cs typeface="+mn-cs"/>
      </a:defRPr>
    </a:lvl3pPr>
    <a:lvl4pPr marL="1371600" algn="l" rtl="0" fontAlgn="base">
      <a:spcBef>
        <a:spcPct val="0"/>
      </a:spcBef>
      <a:spcAft>
        <a:spcPct val="0"/>
      </a:spcAft>
      <a:defRPr sz="2400" b="1" kern="1200">
        <a:solidFill>
          <a:schemeClr val="tx1"/>
        </a:solidFill>
        <a:latin typeface="Arial" charset="0"/>
        <a:ea typeface="ＭＳ Ｐゴシック" pitchFamily="36" charset="-128"/>
        <a:cs typeface="+mn-cs"/>
      </a:defRPr>
    </a:lvl4pPr>
    <a:lvl5pPr marL="1828800" algn="l" rtl="0" fontAlgn="base">
      <a:spcBef>
        <a:spcPct val="0"/>
      </a:spcBef>
      <a:spcAft>
        <a:spcPct val="0"/>
      </a:spcAft>
      <a:defRPr sz="2400" b="1" kern="1200">
        <a:solidFill>
          <a:schemeClr val="tx1"/>
        </a:solidFill>
        <a:latin typeface="Arial" charset="0"/>
        <a:ea typeface="ＭＳ Ｐゴシック" pitchFamily="36" charset="-128"/>
        <a:cs typeface="+mn-cs"/>
      </a:defRPr>
    </a:lvl5pPr>
    <a:lvl6pPr marL="2286000" algn="l" defTabSz="914400" rtl="0" eaLnBrk="1" latinLnBrk="0" hangingPunct="1">
      <a:defRPr sz="2400" b="1" kern="1200">
        <a:solidFill>
          <a:schemeClr val="tx1"/>
        </a:solidFill>
        <a:latin typeface="Arial" charset="0"/>
        <a:ea typeface="ＭＳ Ｐゴシック" pitchFamily="36" charset="-128"/>
        <a:cs typeface="+mn-cs"/>
      </a:defRPr>
    </a:lvl6pPr>
    <a:lvl7pPr marL="2743200" algn="l" defTabSz="914400" rtl="0" eaLnBrk="1" latinLnBrk="0" hangingPunct="1">
      <a:defRPr sz="2400" b="1" kern="1200">
        <a:solidFill>
          <a:schemeClr val="tx1"/>
        </a:solidFill>
        <a:latin typeface="Arial" charset="0"/>
        <a:ea typeface="ＭＳ Ｐゴシック" pitchFamily="36" charset="-128"/>
        <a:cs typeface="+mn-cs"/>
      </a:defRPr>
    </a:lvl7pPr>
    <a:lvl8pPr marL="3200400" algn="l" defTabSz="914400" rtl="0" eaLnBrk="1" latinLnBrk="0" hangingPunct="1">
      <a:defRPr sz="2400" b="1" kern="1200">
        <a:solidFill>
          <a:schemeClr val="tx1"/>
        </a:solidFill>
        <a:latin typeface="Arial" charset="0"/>
        <a:ea typeface="ＭＳ Ｐゴシック" pitchFamily="36" charset="-128"/>
        <a:cs typeface="+mn-cs"/>
      </a:defRPr>
    </a:lvl8pPr>
    <a:lvl9pPr marL="3657600" algn="l" defTabSz="914400" rtl="0" eaLnBrk="1" latinLnBrk="0" hangingPunct="1">
      <a:defRPr sz="2400" b="1" kern="1200">
        <a:solidFill>
          <a:schemeClr val="tx1"/>
        </a:solidFill>
        <a:latin typeface="Arial" charset="0"/>
        <a:ea typeface="ＭＳ Ｐゴシック" pitchFamily="36"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3692"/>
    <a:srgbClr val="003F7E"/>
    <a:srgbClr val="C8FEC8"/>
    <a:srgbClr val="DBFFB8"/>
    <a:srgbClr val="00279F"/>
    <a:srgbClr val="3399FF"/>
    <a:srgbClr val="CCEC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9807" autoAdjust="0"/>
  </p:normalViewPr>
  <p:slideViewPr>
    <p:cSldViewPr snapToGrid="0" snapToObjects="1">
      <p:cViewPr varScale="1">
        <p:scale>
          <a:sx n="98" d="100"/>
          <a:sy n="98" d="100"/>
        </p:scale>
        <p:origin x="-1552" y="-120"/>
      </p:cViewPr>
      <p:guideLst>
        <p:guide orient="horz" pos="2160"/>
        <p:guide pos="2880"/>
      </p:guideLst>
    </p:cSldViewPr>
  </p:slideViewPr>
  <p:notesTextViewPr>
    <p:cViewPr>
      <p:scale>
        <a:sx n="100" d="100"/>
        <a:sy n="100" d="100"/>
      </p:scale>
      <p:origin x="0" y="0"/>
    </p:cViewPr>
  </p:notesTextViewPr>
  <p:sorterViewPr>
    <p:cViewPr>
      <p:scale>
        <a:sx n="132" d="100"/>
        <a:sy n="132"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2928938" y="9318625"/>
            <a:ext cx="784225" cy="260350"/>
          </a:xfrm>
          <a:prstGeom prst="rect">
            <a:avLst/>
          </a:prstGeom>
          <a:noFill/>
          <a:ln w="12700">
            <a:noFill/>
            <a:miter lim="800000"/>
            <a:headEnd/>
            <a:tailEnd/>
          </a:ln>
          <a:effectLst/>
        </p:spPr>
        <p:txBody>
          <a:bodyPr wrap="none" lIns="87312" tIns="44450" rIns="87312" bIns="44450">
            <a:spAutoFit/>
          </a:bodyPr>
          <a:lstStyle/>
          <a:p>
            <a:pPr algn="ctr" defTabSz="868363" eaLnBrk="0" hangingPunct="0">
              <a:lnSpc>
                <a:spcPct val="90000"/>
              </a:lnSpc>
            </a:pPr>
            <a:r>
              <a:rPr lang="en-GB" sz="1200" b="0"/>
              <a:t>Page </a:t>
            </a:r>
            <a:fld id="{CEAC8EF0-592E-4AFA-8B2F-CA31B9A97751}" type="slidenum">
              <a:rPr lang="en-GB" sz="1200" b="0"/>
              <a:pPr algn="ctr" defTabSz="868363" eaLnBrk="0" hangingPunct="0">
                <a:lnSpc>
                  <a:spcPct val="90000"/>
                </a:lnSpc>
              </a:pPr>
              <a:t>‹#›</a:t>
            </a:fld>
            <a:endParaRPr lang="en-GB" sz="1200" b="0"/>
          </a:p>
        </p:txBody>
      </p:sp>
    </p:spTree>
    <p:extLst>
      <p:ext uri="{BB962C8B-B14F-4D97-AF65-F5344CB8AC3E}">
        <p14:creationId xmlns:p14="http://schemas.microsoft.com/office/powerpoint/2010/main" val="32386174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2928938" y="9318625"/>
            <a:ext cx="784225" cy="260350"/>
          </a:xfrm>
          <a:prstGeom prst="rect">
            <a:avLst/>
          </a:prstGeom>
          <a:noFill/>
          <a:ln w="12700">
            <a:noFill/>
            <a:miter lim="800000"/>
            <a:headEnd/>
            <a:tailEnd/>
          </a:ln>
          <a:effectLst/>
        </p:spPr>
        <p:txBody>
          <a:bodyPr wrap="none" lIns="87312" tIns="44450" rIns="87312" bIns="44450">
            <a:spAutoFit/>
          </a:bodyPr>
          <a:lstStyle/>
          <a:p>
            <a:pPr algn="ctr" defTabSz="868363" eaLnBrk="0" hangingPunct="0">
              <a:lnSpc>
                <a:spcPct val="90000"/>
              </a:lnSpc>
            </a:pPr>
            <a:r>
              <a:rPr lang="en-GB" sz="1200" b="0"/>
              <a:t>Page </a:t>
            </a:r>
            <a:fld id="{98DC23AD-0FC0-440C-9AA3-4E01EA6AE9DE}" type="slidenum">
              <a:rPr lang="en-GB" sz="1200" b="0"/>
              <a:pPr algn="ctr" defTabSz="868363" eaLnBrk="0" hangingPunct="0">
                <a:lnSpc>
                  <a:spcPct val="90000"/>
                </a:lnSpc>
              </a:pPr>
              <a:t>‹#›</a:t>
            </a:fld>
            <a:endParaRPr lang="en-GB" sz="1200" b="0"/>
          </a:p>
        </p:txBody>
      </p:sp>
      <p:sp>
        <p:nvSpPr>
          <p:cNvPr id="5123" name="Rectangle 3"/>
          <p:cNvSpPr>
            <a:spLocks noGrp="1" noRot="1" noChangeAspect="1" noChangeArrowheads="1" noTextEdit="1"/>
          </p:cNvSpPr>
          <p:nvPr>
            <p:ph type="sldImg" idx="2"/>
          </p:nvPr>
        </p:nvSpPr>
        <p:spPr bwMode="auto">
          <a:xfrm>
            <a:off x="1036638" y="852488"/>
            <a:ext cx="4568825" cy="3425825"/>
          </a:xfrm>
          <a:prstGeom prst="rect">
            <a:avLst/>
          </a:prstGeom>
          <a:noFill/>
          <a:ln w="12700">
            <a:solidFill>
              <a:schemeClr val="tx1"/>
            </a:solidFill>
            <a:miter lim="800000"/>
            <a:headEnd/>
            <a:tailEnd/>
          </a:ln>
        </p:spPr>
      </p:sp>
      <p:sp>
        <p:nvSpPr>
          <p:cNvPr id="2052" name="Rectangle 4"/>
          <p:cNvSpPr>
            <a:spLocks noGrp="1" noChangeArrowheads="1"/>
          </p:cNvSpPr>
          <p:nvPr>
            <p:ph type="body" sz="quarter" idx="3"/>
          </p:nvPr>
        </p:nvSpPr>
        <p:spPr bwMode="auto">
          <a:xfrm>
            <a:off x="806450" y="4648200"/>
            <a:ext cx="5029200" cy="4114800"/>
          </a:xfrm>
          <a:prstGeom prst="rect">
            <a:avLst/>
          </a:prstGeom>
          <a:noFill/>
          <a:ln w="12700">
            <a:noFill/>
            <a:miter lim="800000"/>
            <a:headEnd/>
            <a:tailEnd/>
          </a:ln>
          <a:effectLst/>
        </p:spPr>
        <p:txBody>
          <a:bodyPr vert="horz" wrap="square" lIns="90487" tIns="44450" rIns="90487" bIns="44450" numCol="1" anchor="t" anchorCtr="0" compatLnSpc="1">
            <a:prstTxWarp prst="textNoShape">
              <a:avLst/>
            </a:prstTxWarp>
          </a:bodyPr>
          <a:lstStyle/>
          <a:p>
            <a:pPr lvl="0"/>
            <a:r>
              <a:rPr lang="en-GB" noProof="0"/>
              <a:t>Body Text</a:t>
            </a:r>
          </a:p>
          <a:p>
            <a:pPr lvl="1"/>
            <a:r>
              <a:rPr lang="en-GB" noProof="0"/>
              <a:t>Second Level</a:t>
            </a:r>
          </a:p>
          <a:p>
            <a:pPr lvl="2"/>
            <a:r>
              <a:rPr lang="en-GB" noProof="0"/>
              <a:t>Third Level</a:t>
            </a:r>
          </a:p>
          <a:p>
            <a:pPr lvl="3"/>
            <a:r>
              <a:rPr lang="en-GB" noProof="0"/>
              <a:t>Fourth Level</a:t>
            </a:r>
          </a:p>
          <a:p>
            <a:pPr lvl="4"/>
            <a:r>
              <a:rPr lang="en-GB" noProof="0"/>
              <a:t>Fifth Level</a:t>
            </a:r>
          </a:p>
        </p:txBody>
      </p:sp>
    </p:spTree>
    <p:extLst>
      <p:ext uri="{BB962C8B-B14F-4D97-AF65-F5344CB8AC3E}">
        <p14:creationId xmlns:p14="http://schemas.microsoft.com/office/powerpoint/2010/main" val="2732660825"/>
      </p:ext>
    </p:extLst>
  </p:cSld>
  <p:clrMap bg1="lt1" tx1="dk1" bg2="lt2" tx2="dk2" accent1="accent1" accent2="accent2" accent3="accent3" accent4="accent4" accent5="accent5" accent6="accent6" hlink="hlink" folHlink="folHlink"/>
  <p:notesStyle>
    <a:lvl1pPr algn="l" rtl="0" eaLnBrk="0" fontAlgn="base" hangingPunct="0">
      <a:lnSpc>
        <a:spcPct val="90000"/>
      </a:lnSpc>
      <a:spcBef>
        <a:spcPct val="40000"/>
      </a:spcBef>
      <a:spcAft>
        <a:spcPct val="0"/>
      </a:spcAft>
      <a:defRPr sz="1200" kern="1200">
        <a:solidFill>
          <a:schemeClr val="tx1"/>
        </a:solidFill>
        <a:latin typeface="Arial" charset="0"/>
        <a:ea typeface="ＭＳ Ｐゴシック" pitchFamily="39" charset="-128"/>
        <a:cs typeface="ＭＳ Ｐゴシック" pitchFamily="39" charset="-128"/>
      </a:defRPr>
    </a:lvl1pPr>
    <a:lvl2pPr marL="457200" algn="l" rtl="0" eaLnBrk="0" fontAlgn="base" hangingPunct="0">
      <a:lnSpc>
        <a:spcPct val="90000"/>
      </a:lnSpc>
      <a:spcBef>
        <a:spcPct val="4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lnSpc>
        <a:spcPct val="90000"/>
      </a:lnSpc>
      <a:spcBef>
        <a:spcPct val="4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lnSpc>
        <a:spcPct val="90000"/>
      </a:lnSpc>
      <a:spcBef>
        <a:spcPct val="4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lnSpc>
        <a:spcPct val="90000"/>
      </a:lnSpc>
      <a:spcBef>
        <a:spcPct val="4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853019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4" name="Straight Connector 3"/>
          <p:cNvCxnSpPr>
            <a:cxnSpLocks noChangeShapeType="1"/>
          </p:cNvCxnSpPr>
          <p:nvPr userDrawn="1"/>
        </p:nvCxnSpPr>
        <p:spPr bwMode="auto">
          <a:xfrm>
            <a:off x="211138" y="762000"/>
            <a:ext cx="8726487" cy="1588"/>
          </a:xfrm>
          <a:prstGeom prst="line">
            <a:avLst/>
          </a:prstGeom>
          <a:noFill/>
          <a:ln w="19050">
            <a:solidFill>
              <a:srgbClr val="000000"/>
            </a:solidFill>
            <a:round/>
            <a:headEnd/>
            <a:tailEnd/>
          </a:ln>
          <a:effectLst>
            <a:outerShdw dist="20000" dir="5400000" rotWithShape="0">
              <a:srgbClr val="808080">
                <a:alpha val="37999"/>
              </a:srgbClr>
            </a:outerShdw>
          </a:effectLst>
        </p:spPr>
      </p:cxnSp>
      <p:sp>
        <p:nvSpPr>
          <p:cNvPr id="15" name="Rectangle 4"/>
          <p:cNvSpPr>
            <a:spLocks noGrp="1" noChangeArrowheads="1"/>
          </p:cNvSpPr>
          <p:nvPr>
            <p:ph type="title"/>
          </p:nvPr>
        </p:nvSpPr>
        <p:spPr bwMode="auto">
          <a:xfrm>
            <a:off x="344488" y="114300"/>
            <a:ext cx="8429625" cy="647700"/>
          </a:xfrm>
          <a:prstGeom prst="rect">
            <a:avLst/>
          </a:prstGeom>
          <a:noFill/>
          <a:ln w="12700">
            <a:noFill/>
            <a:miter lim="800000"/>
            <a:headEnd/>
            <a:tailEnd/>
          </a:ln>
        </p:spPr>
        <p:txBody>
          <a:bodyPr/>
          <a:lstStyle/>
          <a:p>
            <a:pPr lvl="0"/>
            <a:r>
              <a:rPr lang="en-US" smtClean="0"/>
              <a:t>Click to edit Master title style</a:t>
            </a:r>
            <a:endParaRPr lang="en-US" dirty="0"/>
          </a:p>
        </p:txBody>
      </p:sp>
      <p:sp>
        <p:nvSpPr>
          <p:cNvPr id="6" name="Content Placeholder 5"/>
          <p:cNvSpPr>
            <a:spLocks noGrp="1" noChangeArrowheads="1"/>
          </p:cNvSpPr>
          <p:nvPr>
            <p:ph idx="1"/>
          </p:nvPr>
        </p:nvSpPr>
        <p:spPr bwMode="auto">
          <a:xfrm>
            <a:off x="344488" y="1143000"/>
            <a:ext cx="8447087" cy="4953000"/>
          </a:xfrm>
          <a:prstGeom prst="rect">
            <a:avLst/>
          </a:prstGeom>
          <a:noFill/>
          <a:ln w="12700">
            <a:noFill/>
            <a:miter lim="800000"/>
            <a:headEnd/>
            <a:tailEnd/>
          </a:ln>
        </p:spPr>
        <p:txBody>
          <a:bodyPr vert="horz" wrap="square" lIns="0" tIns="0" rIns="0" bIns="0" numCol="1" anchor="t" anchorCtr="0" compatLnSpc="1">
            <a:prstTxWarp prst="textNoShape">
              <a:avLst/>
            </a:prstTxWarp>
          </a:bodyPr>
          <a:lstStyle>
            <a:lvl1pPr marL="268288" indent="-268288">
              <a:lnSpc>
                <a:spcPts val="2400"/>
              </a:lnSpc>
              <a:spcAft>
                <a:spcPts val="600"/>
              </a:spcAft>
              <a:buClr>
                <a:srgbClr val="3366FF"/>
              </a:buClr>
              <a:buSzPct val="110000"/>
              <a:buFont typeface="Lucida Grande CE"/>
              <a:buChar char="●"/>
              <a:defRPr sz="2000" b="0">
                <a:solidFill>
                  <a:schemeClr val="tx1"/>
                </a:solidFill>
              </a:defRPr>
            </a:lvl1pPr>
            <a:lvl2pPr marL="536575" indent="-268288">
              <a:lnSpc>
                <a:spcPts val="2400"/>
              </a:lnSpc>
              <a:spcAft>
                <a:spcPts val="600"/>
              </a:spcAft>
              <a:buClr>
                <a:srgbClr val="0000FF"/>
              </a:buClr>
              <a:buFont typeface="Lucida Grande"/>
              <a:buChar char="–"/>
              <a:defRPr sz="2000" b="0">
                <a:solidFill>
                  <a:schemeClr val="tx1"/>
                </a:solidFill>
              </a:defRPr>
            </a:lvl2pPr>
            <a:lvl3pPr marL="806450" indent="-269875">
              <a:lnSpc>
                <a:spcPts val="2400"/>
              </a:lnSpc>
              <a:spcAft>
                <a:spcPts val="600"/>
              </a:spcAft>
              <a:buClr>
                <a:schemeClr val="tx1"/>
              </a:buClr>
              <a:buFont typeface="Lucida Grande"/>
              <a:buChar char="●"/>
              <a:defRPr sz="2000" b="0">
                <a:solidFill>
                  <a:schemeClr val="tx1"/>
                </a:solidFill>
              </a:defRPr>
            </a:lvl3pPr>
          </a:lstStyle>
          <a:p>
            <a:pPr lvl="0"/>
            <a:r>
              <a:rPr lang="en-US" noProof="0" smtClean="0"/>
              <a:t>Click to edit Master text styles</a:t>
            </a:r>
          </a:p>
          <a:p>
            <a:pPr lvl="1"/>
            <a:r>
              <a:rPr lang="en-US" noProof="0" smtClean="0"/>
              <a:t>Second level</a:t>
            </a:r>
          </a:p>
          <a:p>
            <a:pPr lvl="2"/>
            <a:r>
              <a:rPr lang="en-US" noProof="0" smtClean="0"/>
              <a:t>Third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4" name="Title 1"/>
          <p:cNvSpPr>
            <a:spLocks noGrp="1"/>
          </p:cNvSpPr>
          <p:nvPr>
            <p:ph type="ctrTitle"/>
          </p:nvPr>
        </p:nvSpPr>
        <p:spPr>
          <a:xfrm>
            <a:off x="685800" y="2130425"/>
            <a:ext cx="7772400" cy="1470025"/>
          </a:xfrm>
        </p:spPr>
        <p:txBody>
          <a:bodyPr/>
          <a:lstStyle>
            <a:lvl1pPr algn="ctr">
              <a:defRPr sz="3600"/>
            </a:lvl1pPr>
          </a:lstStyle>
          <a:p>
            <a:r>
              <a:rPr lang="en-US" smtClean="0"/>
              <a:t>Click to edit Master title style</a:t>
            </a:r>
            <a:endParaRPr lang="en-US" dirty="0"/>
          </a:p>
        </p:txBody>
      </p:sp>
      <p:sp>
        <p:nvSpPr>
          <p:cNvPr id="5" name="Subtitle 2"/>
          <p:cNvSpPr>
            <a:spLocks noGrp="1"/>
          </p:cNvSpPr>
          <p:nvPr>
            <p:ph type="subTitle" idx="1"/>
          </p:nvPr>
        </p:nvSpPr>
        <p:spPr>
          <a:xfrm>
            <a:off x="1371600" y="3886200"/>
            <a:ext cx="6400800" cy="1752600"/>
          </a:xfrm>
          <a:prstGeom prst="rect">
            <a:avLst/>
          </a:prstGeom>
        </p:spPr>
        <p:txBody>
          <a:bodyPr/>
          <a:lstStyle>
            <a:lvl1pPr marL="0" indent="0" algn="ctr">
              <a:buNone/>
              <a:defRPr sz="2400"/>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4" Type="http://schemas.openxmlformats.org/officeDocument/2006/relationships/image" Target="../media/image1.jpeg"/><Relationship Id="rId5"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8" descr="sky-backdrop.jpg"/>
          <p:cNvPicPr>
            <a:picLocks noChangeAspect="1"/>
          </p:cNvPicPr>
          <p:nvPr/>
        </p:nvPicPr>
        <p:blipFill>
          <a:blip r:embed="rId4"/>
          <a:srcRect/>
          <a:stretch>
            <a:fillRect/>
          </a:stretch>
        </p:blipFill>
        <p:spPr bwMode="auto">
          <a:xfrm>
            <a:off x="0" y="0"/>
            <a:ext cx="5797550" cy="6858000"/>
          </a:xfrm>
          <a:prstGeom prst="rect">
            <a:avLst/>
          </a:prstGeom>
          <a:noFill/>
          <a:ln w="9525">
            <a:noFill/>
            <a:miter lim="800000"/>
            <a:headEnd/>
            <a:tailEnd/>
          </a:ln>
        </p:spPr>
      </p:pic>
      <p:sp>
        <p:nvSpPr>
          <p:cNvPr id="1027" name="AutoShape 3"/>
          <p:cNvSpPr>
            <a:spLocks noChangeArrowheads="1"/>
          </p:cNvSpPr>
          <p:nvPr/>
        </p:nvSpPr>
        <p:spPr bwMode="auto">
          <a:xfrm>
            <a:off x="211138" y="6367463"/>
            <a:ext cx="6583362" cy="268287"/>
          </a:xfrm>
          <a:prstGeom prst="parallelogram">
            <a:avLst>
              <a:gd name="adj" fmla="val 47600"/>
            </a:avLst>
          </a:prstGeom>
          <a:solidFill>
            <a:srgbClr val="1F3692"/>
          </a:solidFill>
          <a:ln w="12700">
            <a:noFill/>
            <a:miter lim="800000"/>
            <a:headEnd/>
            <a:tailEnd/>
          </a:ln>
          <a:effectLst/>
        </p:spPr>
        <p:txBody>
          <a:bodyPr wrap="none" anchor="ctr"/>
          <a:lstStyle/>
          <a:p>
            <a:pPr eaLnBrk="0" hangingPunct="0">
              <a:defRPr/>
            </a:pPr>
            <a:endParaRPr lang="en-US" sz="1800">
              <a:ea typeface="+mn-ea"/>
            </a:endParaRPr>
          </a:p>
        </p:txBody>
      </p:sp>
      <p:sp>
        <p:nvSpPr>
          <p:cNvPr id="1028" name="Rectangle 4"/>
          <p:cNvSpPr>
            <a:spLocks noGrp="1" noChangeArrowheads="1"/>
          </p:cNvSpPr>
          <p:nvPr>
            <p:ph type="title"/>
          </p:nvPr>
        </p:nvSpPr>
        <p:spPr bwMode="auto">
          <a:xfrm>
            <a:off x="344488" y="114300"/>
            <a:ext cx="8429625" cy="647700"/>
          </a:xfrm>
          <a:prstGeom prst="rect">
            <a:avLst/>
          </a:prstGeom>
          <a:noFill/>
          <a:ln w="12700">
            <a:noFill/>
            <a:miter lim="800000"/>
            <a:headEnd/>
            <a:tailEnd/>
          </a:ln>
        </p:spPr>
        <p:txBody>
          <a:bodyPr vert="horz" wrap="square" lIns="0" tIns="0" rIns="0" bIns="0" numCol="1" anchor="ctr" anchorCtr="0" compatLnSpc="1">
            <a:prstTxWarp prst="textNoShape">
              <a:avLst/>
            </a:prstTxWarp>
          </a:bodyPr>
          <a:lstStyle/>
          <a:p>
            <a:pPr lvl="0"/>
            <a:r>
              <a:rPr lang="en-US" smtClean="0"/>
              <a:t>Click to edit Master title style</a:t>
            </a:r>
            <a:endParaRPr lang="en-GB" smtClean="0"/>
          </a:p>
        </p:txBody>
      </p:sp>
      <p:sp>
        <p:nvSpPr>
          <p:cNvPr id="1030" name="Rectangle 6"/>
          <p:cNvSpPr>
            <a:spLocks noChangeArrowheads="1"/>
          </p:cNvSpPr>
          <p:nvPr/>
        </p:nvSpPr>
        <p:spPr bwMode="auto">
          <a:xfrm>
            <a:off x="515938" y="6351588"/>
            <a:ext cx="5121275" cy="274637"/>
          </a:xfrm>
          <a:prstGeom prst="rect">
            <a:avLst/>
          </a:prstGeom>
          <a:noFill/>
          <a:ln w="50800">
            <a:noFill/>
            <a:miter lim="800000"/>
            <a:headEnd/>
            <a:tailEnd/>
          </a:ln>
          <a:effectLst/>
        </p:spPr>
        <p:txBody>
          <a:bodyPr lIns="90487" tIns="44450" rIns="90487" bIns="44450">
            <a:spAutoFit/>
          </a:bodyPr>
          <a:lstStyle/>
          <a:p>
            <a:pPr eaLnBrk="0" hangingPunct="0">
              <a:tabLst>
                <a:tab pos="2689225" algn="l"/>
              </a:tabLst>
            </a:pPr>
            <a:r>
              <a:rPr lang="en-GB" sz="1200" b="0">
                <a:solidFill>
                  <a:srgbClr val="FFFFFF"/>
                </a:solidFill>
                <a:latin typeface="Calibri" pitchFamily="36" charset="0"/>
              </a:rPr>
              <a:t>Slide </a:t>
            </a:r>
            <a:fld id="{226A4BD5-2925-47C7-8038-A1D4DAF2FB3C}" type="slidenum">
              <a:rPr lang="en-GB" sz="1200" b="0">
                <a:solidFill>
                  <a:srgbClr val="FFFFFF"/>
                </a:solidFill>
                <a:latin typeface="Calibri" pitchFamily="36" charset="0"/>
              </a:rPr>
              <a:pPr eaLnBrk="0" hangingPunct="0">
                <a:tabLst>
                  <a:tab pos="2689225" algn="l"/>
                </a:tabLst>
              </a:pPr>
              <a:t>‹#›</a:t>
            </a:fld>
            <a:r>
              <a:rPr lang="en-GB" sz="1200" b="0">
                <a:solidFill>
                  <a:srgbClr val="FFFFFF"/>
                </a:solidFill>
                <a:latin typeface="Calibri" pitchFamily="36" charset="0"/>
              </a:rPr>
              <a:t>	© ECMWF </a:t>
            </a:r>
          </a:p>
        </p:txBody>
      </p:sp>
      <p:pic>
        <p:nvPicPr>
          <p:cNvPr id="2" name="Picture 9"/>
          <p:cNvPicPr>
            <a:picLocks noChangeAspect="1" noChangeArrowheads="1"/>
          </p:cNvPicPr>
          <p:nvPr/>
        </p:nvPicPr>
        <p:blipFill>
          <a:blip r:embed="rId5"/>
          <a:srcRect/>
          <a:stretch>
            <a:fillRect/>
          </a:stretch>
        </p:blipFill>
        <p:spPr bwMode="auto">
          <a:xfrm>
            <a:off x="6883400" y="6319838"/>
            <a:ext cx="1895475" cy="3492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6" r:id="rId1"/>
    <p:sldLayoutId id="2147483655" r:id="rId2"/>
  </p:sldLayoutIdLst>
  <p:timing>
    <p:tnLst>
      <p:par>
        <p:cTn xmlns:p14="http://schemas.microsoft.com/office/powerpoint/2010/main" id="1" dur="indefinite" restart="never" nodeType="tmRoot"/>
      </p:par>
    </p:tnLst>
  </p:timing>
  <p:txStyles>
    <p:titleStyle>
      <a:lvl1pPr algn="l" rtl="0" eaLnBrk="1" fontAlgn="base" hangingPunct="1">
        <a:lnSpc>
          <a:spcPct val="90000"/>
        </a:lnSpc>
        <a:spcBef>
          <a:spcPct val="0"/>
        </a:spcBef>
        <a:spcAft>
          <a:spcPct val="0"/>
        </a:spcAft>
        <a:defRPr sz="2600" b="1">
          <a:solidFill>
            <a:srgbClr val="1F3692"/>
          </a:solidFill>
          <a:latin typeface="Calibri"/>
          <a:ea typeface="ＭＳ Ｐゴシック" pitchFamily="39" charset="-128"/>
          <a:cs typeface="ＭＳ Ｐゴシック" pitchFamily="39" charset="-128"/>
        </a:defRPr>
      </a:lvl1pPr>
      <a:lvl2pPr algn="l" rtl="0" eaLnBrk="1" fontAlgn="base" hangingPunct="1">
        <a:lnSpc>
          <a:spcPct val="90000"/>
        </a:lnSpc>
        <a:spcBef>
          <a:spcPct val="0"/>
        </a:spcBef>
        <a:spcAft>
          <a:spcPct val="0"/>
        </a:spcAft>
        <a:defRPr sz="2600" b="1">
          <a:solidFill>
            <a:srgbClr val="1F3692"/>
          </a:solidFill>
          <a:latin typeface="Calibri" pitchFamily="39" charset="0"/>
          <a:ea typeface="ＭＳ Ｐゴシック" pitchFamily="39" charset="-128"/>
          <a:cs typeface="ＭＳ Ｐゴシック" pitchFamily="39" charset="-128"/>
        </a:defRPr>
      </a:lvl2pPr>
      <a:lvl3pPr algn="l" rtl="0" eaLnBrk="1" fontAlgn="base" hangingPunct="1">
        <a:lnSpc>
          <a:spcPct val="90000"/>
        </a:lnSpc>
        <a:spcBef>
          <a:spcPct val="0"/>
        </a:spcBef>
        <a:spcAft>
          <a:spcPct val="0"/>
        </a:spcAft>
        <a:defRPr sz="2600" b="1">
          <a:solidFill>
            <a:srgbClr val="1F3692"/>
          </a:solidFill>
          <a:latin typeface="Calibri" pitchFamily="39" charset="0"/>
          <a:ea typeface="ＭＳ Ｐゴシック" pitchFamily="39" charset="-128"/>
          <a:cs typeface="ＭＳ Ｐゴシック" pitchFamily="39" charset="-128"/>
        </a:defRPr>
      </a:lvl3pPr>
      <a:lvl4pPr algn="l" rtl="0" eaLnBrk="1" fontAlgn="base" hangingPunct="1">
        <a:lnSpc>
          <a:spcPct val="90000"/>
        </a:lnSpc>
        <a:spcBef>
          <a:spcPct val="0"/>
        </a:spcBef>
        <a:spcAft>
          <a:spcPct val="0"/>
        </a:spcAft>
        <a:defRPr sz="2600" b="1">
          <a:solidFill>
            <a:srgbClr val="1F3692"/>
          </a:solidFill>
          <a:latin typeface="Calibri" pitchFamily="39" charset="0"/>
          <a:ea typeface="ＭＳ Ｐゴシック" pitchFamily="39" charset="-128"/>
          <a:cs typeface="ＭＳ Ｐゴシック" pitchFamily="39" charset="-128"/>
        </a:defRPr>
      </a:lvl4pPr>
      <a:lvl5pPr algn="l" rtl="0" eaLnBrk="1" fontAlgn="base" hangingPunct="1">
        <a:lnSpc>
          <a:spcPct val="90000"/>
        </a:lnSpc>
        <a:spcBef>
          <a:spcPct val="0"/>
        </a:spcBef>
        <a:spcAft>
          <a:spcPct val="0"/>
        </a:spcAft>
        <a:defRPr sz="2600" b="1">
          <a:solidFill>
            <a:srgbClr val="1F3692"/>
          </a:solidFill>
          <a:latin typeface="Calibri" pitchFamily="39" charset="0"/>
          <a:ea typeface="ＭＳ Ｐゴシック" pitchFamily="39" charset="-128"/>
          <a:cs typeface="ＭＳ Ｐゴシック" pitchFamily="39" charset="-128"/>
        </a:defRPr>
      </a:lvl5pPr>
      <a:lvl6pPr marL="457200" algn="l" rtl="0" eaLnBrk="1" fontAlgn="base" hangingPunct="1">
        <a:lnSpc>
          <a:spcPct val="90000"/>
        </a:lnSpc>
        <a:spcBef>
          <a:spcPct val="0"/>
        </a:spcBef>
        <a:spcAft>
          <a:spcPct val="0"/>
        </a:spcAft>
        <a:defRPr sz="2800">
          <a:solidFill>
            <a:srgbClr val="00279F"/>
          </a:solidFill>
          <a:latin typeface="Arial Black" charset="0"/>
        </a:defRPr>
      </a:lvl6pPr>
      <a:lvl7pPr marL="914400" algn="l" rtl="0" eaLnBrk="1" fontAlgn="base" hangingPunct="1">
        <a:lnSpc>
          <a:spcPct val="90000"/>
        </a:lnSpc>
        <a:spcBef>
          <a:spcPct val="0"/>
        </a:spcBef>
        <a:spcAft>
          <a:spcPct val="0"/>
        </a:spcAft>
        <a:defRPr sz="2800">
          <a:solidFill>
            <a:srgbClr val="00279F"/>
          </a:solidFill>
          <a:latin typeface="Arial Black" charset="0"/>
        </a:defRPr>
      </a:lvl7pPr>
      <a:lvl8pPr marL="1371600" algn="l" rtl="0" eaLnBrk="1" fontAlgn="base" hangingPunct="1">
        <a:lnSpc>
          <a:spcPct val="90000"/>
        </a:lnSpc>
        <a:spcBef>
          <a:spcPct val="0"/>
        </a:spcBef>
        <a:spcAft>
          <a:spcPct val="0"/>
        </a:spcAft>
        <a:defRPr sz="2800">
          <a:solidFill>
            <a:srgbClr val="00279F"/>
          </a:solidFill>
          <a:latin typeface="Arial Black" charset="0"/>
        </a:defRPr>
      </a:lvl8pPr>
      <a:lvl9pPr marL="1828800" algn="l" rtl="0" eaLnBrk="1" fontAlgn="base" hangingPunct="1">
        <a:lnSpc>
          <a:spcPct val="90000"/>
        </a:lnSpc>
        <a:spcBef>
          <a:spcPct val="0"/>
        </a:spcBef>
        <a:spcAft>
          <a:spcPct val="0"/>
        </a:spcAft>
        <a:defRPr sz="2800">
          <a:solidFill>
            <a:srgbClr val="00279F"/>
          </a:solidFill>
          <a:latin typeface="Arial Black" charset="0"/>
        </a:defRPr>
      </a:lvl9pPr>
    </p:titleStyle>
    <p:bodyStyle>
      <a:lvl1pPr marL="268288" indent="-268288" algn="l" rtl="0" eaLnBrk="1" fontAlgn="base" hangingPunct="1">
        <a:lnSpc>
          <a:spcPts val="2400"/>
        </a:lnSpc>
        <a:spcBef>
          <a:spcPct val="0"/>
        </a:spcBef>
        <a:spcAft>
          <a:spcPts val="600"/>
        </a:spcAft>
        <a:buClr>
          <a:srgbClr val="3366FF"/>
        </a:buClr>
        <a:buSzPct val="90000"/>
        <a:buFont typeface="Wingdings" pitchFamily="36" charset="2"/>
        <a:buChar char=""/>
        <a:defRPr sz="2000">
          <a:solidFill>
            <a:schemeClr val="tx1"/>
          </a:solidFill>
          <a:latin typeface="Calibri"/>
          <a:ea typeface="ＭＳ Ｐゴシック" pitchFamily="39" charset="-128"/>
          <a:cs typeface="ＭＳ Ｐゴシック" pitchFamily="39" charset="-128"/>
        </a:defRPr>
      </a:lvl1pPr>
      <a:lvl2pPr marL="539750" indent="-269875" algn="l" rtl="0" eaLnBrk="1" fontAlgn="base" hangingPunct="1">
        <a:lnSpc>
          <a:spcPts val="2400"/>
        </a:lnSpc>
        <a:spcBef>
          <a:spcPct val="0"/>
        </a:spcBef>
        <a:spcAft>
          <a:spcPts val="600"/>
        </a:spcAft>
        <a:buClr>
          <a:srgbClr val="1F3692"/>
        </a:buClr>
        <a:buSzPct val="100000"/>
        <a:buFont typeface="Lucida Grande CE" pitchFamily="36" charset="-18"/>
        <a:buChar char="–"/>
        <a:defRPr sz="2000">
          <a:solidFill>
            <a:schemeClr val="tx1"/>
          </a:solidFill>
          <a:latin typeface="Calibri"/>
          <a:ea typeface="ＭＳ Ｐゴシック" charset="-128"/>
        </a:defRPr>
      </a:lvl2pPr>
      <a:lvl3pPr marL="806450" indent="-269875" algn="l" rtl="0" eaLnBrk="1" fontAlgn="base" hangingPunct="1">
        <a:lnSpc>
          <a:spcPts val="2400"/>
        </a:lnSpc>
        <a:spcBef>
          <a:spcPct val="0"/>
        </a:spcBef>
        <a:spcAft>
          <a:spcPts val="600"/>
        </a:spcAft>
        <a:buChar char="•"/>
        <a:defRPr sz="2000">
          <a:solidFill>
            <a:schemeClr val="tx1"/>
          </a:solidFill>
          <a:latin typeface="Calibri"/>
          <a:ea typeface="ＭＳ Ｐゴシック" charset="-128"/>
        </a:defRPr>
      </a:lvl3pPr>
      <a:lvl4pPr marL="15811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4pPr>
      <a:lvl5pPr marL="20002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5pPr>
      <a:lvl6pPr marL="24574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6pPr>
      <a:lvl7pPr marL="29146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7pPr>
      <a:lvl8pPr marL="33718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8pPr>
      <a:lvl9pPr marL="38290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34321" y="3380728"/>
            <a:ext cx="7060368" cy="1752600"/>
          </a:xfrm>
        </p:spPr>
        <p:txBody>
          <a:bodyPr/>
          <a:lstStyle/>
          <a:p>
            <a:endParaRPr lang="en-GB" dirty="0" smtClean="0"/>
          </a:p>
          <a:p>
            <a:r>
              <a:rPr lang="en-GB" b="1" dirty="0" smtClean="0"/>
              <a:t>Report on ET-CTS</a:t>
            </a:r>
          </a:p>
          <a:p>
            <a:r>
              <a:rPr lang="en-GB" b="1" i="1" dirty="0" smtClean="0"/>
              <a:t>(submitted by R.GIRAUD – ECMWF)</a:t>
            </a:r>
          </a:p>
          <a:p>
            <a:endParaRPr lang="en-GB" dirty="0" smtClean="0"/>
          </a:p>
          <a:p>
            <a:r>
              <a:rPr lang="en-GB" dirty="0" smtClean="0"/>
              <a:t>12 June 2012</a:t>
            </a:r>
            <a:endParaRPr lang="en-GB" dirty="0"/>
          </a:p>
        </p:txBody>
      </p:sp>
      <p:sp>
        <p:nvSpPr>
          <p:cNvPr id="5" name="Rectangle 4"/>
          <p:cNvSpPr/>
          <p:nvPr/>
        </p:nvSpPr>
        <p:spPr>
          <a:xfrm>
            <a:off x="437124" y="584873"/>
            <a:ext cx="4572000" cy="2467342"/>
          </a:xfrm>
          <a:prstGeom prst="rect">
            <a:avLst/>
          </a:prstGeom>
        </p:spPr>
        <p:txBody>
          <a:bodyPr>
            <a:spAutoFit/>
          </a:bodyPr>
          <a:lstStyle/>
          <a:p>
            <a:pPr algn="ctr"/>
            <a:r>
              <a:rPr lang="en-US" baseline="30000" dirty="0"/>
              <a:t>WORLD METEOROLOGICAL ORGANIZATION _________________________</a:t>
            </a:r>
          </a:p>
          <a:p>
            <a:pPr algn="ctr"/>
            <a:endParaRPr lang="en-US" baseline="30000" dirty="0" smtClean="0"/>
          </a:p>
          <a:p>
            <a:pPr algn="ctr"/>
            <a:r>
              <a:rPr lang="en-US" baseline="30000" dirty="0" smtClean="0"/>
              <a:t>COMMISSION </a:t>
            </a:r>
            <a:r>
              <a:rPr lang="en-US" baseline="30000" dirty="0"/>
              <a:t>FOR BASIC SYSTEMS</a:t>
            </a:r>
          </a:p>
          <a:p>
            <a:pPr algn="ctr"/>
            <a:r>
              <a:rPr lang="en-US" baseline="30000" dirty="0"/>
              <a:t>OPAG ON INFORMATION SYSTEMS &amp; </a:t>
            </a:r>
            <a:r>
              <a:rPr lang="en-US" baseline="30000" dirty="0" smtClean="0"/>
              <a:t>SERVICES</a:t>
            </a:r>
          </a:p>
          <a:p>
            <a:pPr algn="ctr">
              <a:lnSpc>
                <a:spcPts val="1480"/>
              </a:lnSpc>
            </a:pPr>
            <a:r>
              <a:rPr lang="en-US" baseline="30000" dirty="0" smtClean="0"/>
              <a:t>Implementation Coordination Team on</a:t>
            </a:r>
            <a:r>
              <a:rPr lang="en-US" dirty="0" smtClean="0"/>
              <a:t> </a:t>
            </a:r>
            <a:r>
              <a:rPr lang="en-US" baseline="30000" dirty="0" smtClean="0"/>
              <a:t>Information Systems and Services</a:t>
            </a:r>
            <a:r>
              <a:rPr lang="en-US" dirty="0" smtClean="0"/>
              <a:t> </a:t>
            </a:r>
            <a:endParaRPr lang="en-US" baseline="30000" dirty="0"/>
          </a:p>
          <a:p>
            <a:pPr algn="ctr"/>
            <a:endParaRPr lang="ro-RO" baseline="30000" dirty="0" smtClean="0"/>
          </a:p>
          <a:p>
            <a:pPr algn="ctr"/>
            <a:r>
              <a:rPr lang="ro-RO" baseline="30000" dirty="0" smtClean="0"/>
              <a:t>Geneva</a:t>
            </a:r>
            <a:r>
              <a:rPr lang="ro-RO" baseline="30000" dirty="0"/>
              <a:t>, </a:t>
            </a:r>
            <a:r>
              <a:rPr lang="ro-RO" baseline="30000" dirty="0" smtClean="0"/>
              <a:t>13 Jun– 15 Jun 2012</a:t>
            </a:r>
            <a:endParaRPr lang="ro-RO" baseline="30000" dirty="0"/>
          </a:p>
        </p:txBody>
      </p:sp>
      <p:sp>
        <p:nvSpPr>
          <p:cNvPr id="6" name="Rectangle 5"/>
          <p:cNvSpPr/>
          <p:nvPr/>
        </p:nvSpPr>
        <p:spPr>
          <a:xfrm>
            <a:off x="5438661" y="480121"/>
            <a:ext cx="3525587" cy="1692771"/>
          </a:xfrm>
          <a:prstGeom prst="rect">
            <a:avLst/>
          </a:prstGeom>
        </p:spPr>
        <p:txBody>
          <a:bodyPr wrap="square">
            <a:spAutoFit/>
          </a:bodyPr>
          <a:lstStyle/>
          <a:p>
            <a:pPr algn="ctr"/>
            <a:r>
              <a:rPr lang="ro-RO" baseline="30000" dirty="0" smtClean="0"/>
              <a:t>ICT-ISS/Doc. 3 (12</a:t>
            </a:r>
            <a:r>
              <a:rPr lang="ro-RO" dirty="0" smtClean="0"/>
              <a:t> </a:t>
            </a:r>
            <a:r>
              <a:rPr lang="ro-RO" baseline="30000" dirty="0" smtClean="0"/>
              <a:t>VI 2012) ____________</a:t>
            </a:r>
          </a:p>
          <a:p>
            <a:pPr algn="ctr"/>
            <a:endParaRPr lang="ro-RO" baseline="30000" dirty="0" smtClean="0"/>
          </a:p>
          <a:p>
            <a:pPr algn="ctr"/>
            <a:r>
              <a:rPr lang="ro-RO" baseline="30000" dirty="0" smtClean="0"/>
              <a:t>Item 3</a:t>
            </a:r>
            <a:endParaRPr lang="ro-RO" baseline="30000" dirty="0"/>
          </a:p>
          <a:p>
            <a:pPr algn="ctr"/>
            <a:endParaRPr lang="ro-RO" baseline="30000" dirty="0" smtClean="0"/>
          </a:p>
          <a:p>
            <a:pPr algn="ctr"/>
            <a:r>
              <a:rPr lang="ro-RO" baseline="30000" dirty="0" smtClean="0"/>
              <a:t>ENGLISH </a:t>
            </a:r>
            <a:r>
              <a:rPr lang="ro-RO" baseline="30000" dirty="0"/>
              <a:t>only</a:t>
            </a:r>
            <a:endParaRPr lang="en-US" dirty="0"/>
          </a:p>
        </p:txBody>
      </p:sp>
    </p:spTree>
    <p:extLst>
      <p:ext uri="{BB962C8B-B14F-4D97-AF65-F5344CB8AC3E}">
        <p14:creationId xmlns:p14="http://schemas.microsoft.com/office/powerpoint/2010/main" val="171348409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latin typeface="Calibri" pitchFamily="36" charset="0"/>
                <a:ea typeface="ＭＳ Ｐゴシック" pitchFamily="36" charset="-128"/>
              </a:rPr>
              <a:t>Summary</a:t>
            </a:r>
            <a:endParaRPr lang="en-US" dirty="0" smtClean="0">
              <a:latin typeface="Calibri" pitchFamily="36" charset="0"/>
              <a:ea typeface="ＭＳ Ｐゴシック" pitchFamily="36" charset="-128"/>
            </a:endParaRPr>
          </a:p>
        </p:txBody>
      </p:sp>
      <p:sp>
        <p:nvSpPr>
          <p:cNvPr id="6147" name="Content Placeholder 2"/>
          <p:cNvSpPr>
            <a:spLocks noGrp="1"/>
          </p:cNvSpPr>
          <p:nvPr>
            <p:ph idx="4294967295"/>
          </p:nvPr>
        </p:nvSpPr>
        <p:spPr bwMode="auto">
          <a:xfrm>
            <a:off x="344488" y="1143000"/>
            <a:ext cx="8447087" cy="4953000"/>
          </a:xfrm>
          <a:prstGeom prst="rect">
            <a:avLst/>
          </a:prstGeom>
          <a:noFill/>
          <a:ln>
            <a:miter lim="800000"/>
            <a:headEnd/>
            <a:tailEnd/>
          </a:ln>
        </p:spPr>
        <p:txBody>
          <a:bodyPr/>
          <a:lstStyle/>
          <a:p>
            <a:pPr>
              <a:lnSpc>
                <a:spcPts val="2500"/>
              </a:lnSpc>
            </a:pPr>
            <a:r>
              <a:rPr lang="en-GB" dirty="0" smtClean="0"/>
              <a:t>Review of GTS/WIS summary in all sites</a:t>
            </a:r>
          </a:p>
          <a:p>
            <a:pPr>
              <a:lnSpc>
                <a:spcPts val="2500"/>
              </a:lnSpc>
            </a:pPr>
            <a:r>
              <a:rPr lang="en-GB" dirty="0" smtClean="0"/>
              <a:t>Manual </a:t>
            </a:r>
            <a:r>
              <a:rPr lang="en-GB" dirty="0" smtClean="0"/>
              <a:t>on the GTS</a:t>
            </a:r>
            <a:endParaRPr lang="en-GB" dirty="0"/>
          </a:p>
          <a:p>
            <a:pPr>
              <a:lnSpc>
                <a:spcPts val="2500"/>
              </a:lnSpc>
            </a:pPr>
            <a:r>
              <a:rPr lang="en-GB" dirty="0" smtClean="0"/>
              <a:t>Multicast tests</a:t>
            </a:r>
          </a:p>
          <a:p>
            <a:pPr>
              <a:lnSpc>
                <a:spcPts val="2500"/>
              </a:lnSpc>
            </a:pPr>
            <a:r>
              <a:rPr lang="en-GB" dirty="0" smtClean="0"/>
              <a:t>IPv6 Project</a:t>
            </a:r>
            <a:endParaRPr lang="en-GB" dirty="0"/>
          </a:p>
          <a:p>
            <a:r>
              <a:rPr lang="en-US" dirty="0" smtClean="0">
                <a:latin typeface="Calibri" pitchFamily="36" charset="0"/>
                <a:ea typeface="ＭＳ Ｐゴシック" pitchFamily="36" charset="-128"/>
              </a:rPr>
              <a:t>Update on guides (IT security, VPN, FTP,…)</a:t>
            </a:r>
            <a:endParaRPr lang="en-US" dirty="0" smtClean="0">
              <a:latin typeface="Calibri" pitchFamily="36" charset="0"/>
              <a:ea typeface="ＭＳ Ｐゴシック" pitchFamily="36" charset="-128"/>
            </a:endParaRPr>
          </a:p>
          <a:p>
            <a:r>
              <a:rPr lang="en-US" dirty="0" smtClean="0">
                <a:latin typeface="Calibri" pitchFamily="36" charset="0"/>
                <a:ea typeface="ＭＳ Ｐゴシック" pitchFamily="36" charset="-128"/>
              </a:rPr>
              <a:t>Potential use </a:t>
            </a:r>
            <a:r>
              <a:rPr lang="en-US" dirty="0">
                <a:latin typeface="Calibri" pitchFamily="36" charset="0"/>
                <a:ea typeface="ＭＳ Ｐゴシック" pitchFamily="36" charset="-128"/>
              </a:rPr>
              <a:t>of ISO 3166 two letter country codes in GTS </a:t>
            </a:r>
            <a:r>
              <a:rPr lang="en-US" dirty="0" smtClean="0">
                <a:latin typeface="Calibri" pitchFamily="36" charset="0"/>
                <a:ea typeface="ＭＳ Ｐゴシック" pitchFamily="36" charset="-128"/>
              </a:rPr>
              <a:t>Manual</a:t>
            </a:r>
          </a:p>
          <a:p>
            <a:r>
              <a:rPr lang="en-US" dirty="0" smtClean="0">
                <a:latin typeface="Calibri" pitchFamily="36" charset="0"/>
                <a:ea typeface="ＭＳ Ｐゴシック" pitchFamily="36" charset="-128"/>
              </a:rPr>
              <a:t>RMDCN Next Generation Project</a:t>
            </a:r>
          </a:p>
          <a:p>
            <a:r>
              <a:rPr lang="en-US" dirty="0" smtClean="0">
                <a:latin typeface="Calibri" pitchFamily="36" charset="0"/>
                <a:ea typeface="ＭＳ Ｐゴシック" pitchFamily="36" charset="-128"/>
              </a:rPr>
              <a:t>WMO website</a:t>
            </a:r>
            <a:endParaRPr lang="en-US" dirty="0">
              <a:latin typeface="Calibri" pitchFamily="36" charset="0"/>
              <a:ea typeface="ＭＳ Ｐゴシック" pitchFamily="36" charset="-128"/>
            </a:endParaRPr>
          </a:p>
        </p:txBody>
      </p:sp>
    </p:spTree>
    <p:extLst>
      <p:ext uri="{BB962C8B-B14F-4D97-AF65-F5344CB8AC3E}">
        <p14:creationId xmlns:p14="http://schemas.microsoft.com/office/powerpoint/2010/main" val="271459118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latin typeface="Calibri" pitchFamily="36" charset="0"/>
                <a:ea typeface="ＭＳ Ｐゴシック" pitchFamily="36" charset="-128"/>
              </a:rPr>
              <a:t>Manual on the GTS (1)</a:t>
            </a:r>
            <a:endParaRPr lang="en-US" dirty="0" smtClean="0">
              <a:latin typeface="Calibri" pitchFamily="36" charset="0"/>
              <a:ea typeface="ＭＳ Ｐゴシック" pitchFamily="36" charset="-128"/>
            </a:endParaRPr>
          </a:p>
        </p:txBody>
      </p:sp>
      <p:sp>
        <p:nvSpPr>
          <p:cNvPr id="4" name="Rectangle 3"/>
          <p:cNvSpPr/>
          <p:nvPr/>
        </p:nvSpPr>
        <p:spPr>
          <a:xfrm>
            <a:off x="499996" y="1036968"/>
            <a:ext cx="8104602" cy="4411892"/>
          </a:xfrm>
          <a:prstGeom prst="rect">
            <a:avLst/>
          </a:prstGeom>
        </p:spPr>
        <p:txBody>
          <a:bodyPr wrap="square">
            <a:spAutoFit/>
          </a:bodyPr>
          <a:lstStyle/>
          <a:p>
            <a:pPr marL="268288" lvl="0" indent="-268288">
              <a:lnSpc>
                <a:spcPts val="2500"/>
              </a:lnSpc>
              <a:spcAft>
                <a:spcPts val="600"/>
              </a:spcAft>
              <a:buClr>
                <a:srgbClr val="3366FF"/>
              </a:buClr>
              <a:buSzPct val="90000"/>
              <a:buFont typeface="Wingdings" pitchFamily="36" charset="2"/>
              <a:buChar char=""/>
            </a:pPr>
            <a:r>
              <a:rPr lang="en-GB" sz="2000" b="0" dirty="0">
                <a:latin typeface="Calibri"/>
                <a:ea typeface="ＭＳ Ｐゴシック" pitchFamily="39" charset="-128"/>
                <a:cs typeface="ＭＳ Ｐゴシック" pitchFamily="39" charset="-128"/>
              </a:rPr>
              <a:t>Important outcomes of this meeting were some recommended amendments to the Manual on GTS Volume I and its guides, including recommendations for the removal of some obsolete guides from the WMO web pages and consolidation of GTS and WIS web </a:t>
            </a:r>
            <a:r>
              <a:rPr lang="en-GB" sz="2000" b="0" dirty="0" smtClean="0">
                <a:latin typeface="Calibri"/>
                <a:ea typeface="ＭＳ Ｐゴシック" pitchFamily="39" charset="-128"/>
                <a:cs typeface="ＭＳ Ｐゴシック" pitchFamily="39" charset="-128"/>
              </a:rPr>
              <a:t>pages.</a:t>
            </a:r>
          </a:p>
          <a:p>
            <a:pPr marL="268288" lvl="0" indent="-268288">
              <a:lnSpc>
                <a:spcPts val="2500"/>
              </a:lnSpc>
              <a:spcAft>
                <a:spcPts val="600"/>
              </a:spcAft>
              <a:buClr>
                <a:srgbClr val="3366FF"/>
              </a:buClr>
              <a:buSzPct val="90000"/>
              <a:buFont typeface="Wingdings" pitchFamily="36" charset="2"/>
              <a:buChar char=""/>
            </a:pPr>
            <a:r>
              <a:rPr lang="en-GB" sz="2000" b="0" dirty="0" smtClean="0">
                <a:latin typeface="Calibri"/>
                <a:ea typeface="ＭＳ Ｐゴシック" pitchFamily="39" charset="-128"/>
                <a:cs typeface="ＭＳ Ｐゴシック" pitchFamily="39" charset="-128"/>
              </a:rPr>
              <a:t>The </a:t>
            </a:r>
            <a:r>
              <a:rPr lang="en-GB" sz="2000" b="0" dirty="0">
                <a:latin typeface="Calibri"/>
                <a:ea typeface="ＭＳ Ｐゴシック" pitchFamily="39" charset="-128"/>
                <a:cs typeface="ＭＳ Ｐゴシック" pitchFamily="39" charset="-128"/>
              </a:rPr>
              <a:t>meeting strongly emphasised that Volume II of the Manual on GTS is over 10 years out of date and needs to be addressed as a matter of priority by CBS and possibly </a:t>
            </a:r>
            <a:r>
              <a:rPr lang="en-GB" sz="2000" b="0" dirty="0" smtClean="0">
                <a:latin typeface="Calibri"/>
                <a:ea typeface="ＭＳ Ｐゴシック" pitchFamily="39" charset="-128"/>
                <a:cs typeface="ＭＳ Ｐゴシック" pitchFamily="39" charset="-128"/>
              </a:rPr>
              <a:t>withdrawn.</a:t>
            </a:r>
          </a:p>
          <a:p>
            <a:pPr marL="268288" lvl="0" indent="-268288">
              <a:lnSpc>
                <a:spcPts val="2500"/>
              </a:lnSpc>
              <a:spcAft>
                <a:spcPts val="600"/>
              </a:spcAft>
              <a:buClr>
                <a:srgbClr val="3366FF"/>
              </a:buClr>
              <a:buSzPct val="90000"/>
              <a:buFont typeface="Wingdings" pitchFamily="36" charset="2"/>
              <a:buChar char=""/>
            </a:pPr>
            <a:r>
              <a:rPr lang="en-GB" sz="2000" b="0" dirty="0" smtClean="0">
                <a:latin typeface="Calibri"/>
                <a:ea typeface="ＭＳ Ｐゴシック" pitchFamily="39" charset="-128"/>
                <a:cs typeface="ＭＳ Ｐゴシック" pitchFamily="39" charset="-128"/>
              </a:rPr>
              <a:t>Noting </a:t>
            </a:r>
            <a:r>
              <a:rPr lang="en-GB" sz="2000" b="0" dirty="0">
                <a:latin typeface="Calibri"/>
                <a:ea typeface="ＭＳ Ｐゴシック" pitchFamily="39" charset="-128"/>
                <a:cs typeface="ＭＳ Ｐゴシック" pitchFamily="39" charset="-128"/>
              </a:rPr>
              <a:t>that many components of the Volume II are obsolete but that some elements were still needed, possibly by inclusion in Manual on GTS Volume I,  it agreed to the ET-CTS member from RA I to revise the sections WMO No. </a:t>
            </a:r>
            <a:r>
              <a:rPr lang="en-GB" sz="2000" b="0" dirty="0">
                <a:latin typeface="Calibri"/>
                <a:ea typeface="ＭＳ Ｐゴシック" pitchFamily="39" charset="-128"/>
                <a:cs typeface="ＭＳ Ｐゴシック" pitchFamily="39" charset="-128"/>
              </a:rPr>
              <a:t>386, </a:t>
            </a:r>
            <a:r>
              <a:rPr lang="en-GB" sz="2000" b="0" dirty="0" err="1">
                <a:latin typeface="Calibri"/>
                <a:ea typeface="ＭＳ Ｐゴシック" pitchFamily="39" charset="-128"/>
                <a:cs typeface="ＭＳ Ｐゴシック" pitchFamily="39" charset="-128"/>
              </a:rPr>
              <a:t>Vol</a:t>
            </a:r>
            <a:r>
              <a:rPr lang="en-GB" sz="2000" b="0" dirty="0">
                <a:latin typeface="Calibri"/>
                <a:ea typeface="ＭＳ Ｐゴシック" pitchFamily="39" charset="-128"/>
                <a:cs typeface="ＭＳ Ｐゴシック" pitchFamily="39" charset="-128"/>
              </a:rPr>
              <a:t> II, B.I-1 to B.I-15 in consultation with RA I Members and to present as an information paper to CBS as an indication of the amount of revision required across all sections of Volume II. </a:t>
            </a:r>
            <a:endParaRPr lang="en-US" sz="2000" b="0" dirty="0">
              <a:latin typeface="Calibri"/>
              <a:ea typeface="ＭＳ Ｐゴシック" pitchFamily="39" charset="-128"/>
              <a:cs typeface="ＭＳ Ｐゴシック" pitchFamily="39" charset="-128"/>
            </a:endParaRPr>
          </a:p>
        </p:txBody>
      </p:sp>
    </p:spTree>
    <p:extLst>
      <p:ext uri="{BB962C8B-B14F-4D97-AF65-F5344CB8AC3E}">
        <p14:creationId xmlns:p14="http://schemas.microsoft.com/office/powerpoint/2010/main" val="290529855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latin typeface="Calibri" pitchFamily="36" charset="0"/>
                <a:ea typeface="ＭＳ Ｐゴシック" pitchFamily="36" charset="-128"/>
              </a:rPr>
              <a:t>Manual on the GTS (2)</a:t>
            </a:r>
            <a:endParaRPr lang="en-US" dirty="0" smtClean="0">
              <a:latin typeface="Calibri" pitchFamily="36" charset="0"/>
              <a:ea typeface="ＭＳ Ｐゴシック" pitchFamily="36" charset="-128"/>
            </a:endParaRPr>
          </a:p>
        </p:txBody>
      </p:sp>
      <p:sp>
        <p:nvSpPr>
          <p:cNvPr id="5" name="Subtitle 2"/>
          <p:cNvSpPr txBox="1">
            <a:spLocks/>
          </p:cNvSpPr>
          <p:nvPr/>
        </p:nvSpPr>
        <p:spPr bwMode="auto">
          <a:xfrm>
            <a:off x="542234" y="1074323"/>
            <a:ext cx="6400800" cy="1752600"/>
          </a:xfrm>
          <a:prstGeom prst="rect">
            <a:avLst/>
          </a:prstGeom>
          <a:noFill/>
          <a:ln w="12700">
            <a:noFill/>
            <a:miter lim="800000"/>
            <a:headEnd/>
            <a:tailEnd/>
          </a:ln>
        </p:spPr>
        <p:txBody>
          <a:bodyPr vert="horz" wrap="square" lIns="0" tIns="0" rIns="0" bIns="0" numCol="1" anchor="t" anchorCtr="0" compatLnSpc="1">
            <a:prstTxWarp prst="textNoShape">
              <a:avLst/>
            </a:prstTxWarp>
          </a:bodyPr>
          <a:lstStyle>
            <a:lvl1pPr marL="268288" indent="-268288" algn="l" rtl="0" eaLnBrk="1" fontAlgn="base" hangingPunct="1">
              <a:lnSpc>
                <a:spcPts val="2400"/>
              </a:lnSpc>
              <a:spcBef>
                <a:spcPct val="0"/>
              </a:spcBef>
              <a:spcAft>
                <a:spcPts val="600"/>
              </a:spcAft>
              <a:buClr>
                <a:srgbClr val="3366FF"/>
              </a:buClr>
              <a:buSzPct val="110000"/>
              <a:buFont typeface="Lucida Grande CE"/>
              <a:buChar char="●"/>
              <a:defRPr sz="2000" b="0">
                <a:solidFill>
                  <a:schemeClr val="tx1"/>
                </a:solidFill>
                <a:latin typeface="Calibri"/>
                <a:ea typeface="ＭＳ Ｐゴシック" pitchFamily="39" charset="-128"/>
                <a:cs typeface="ＭＳ Ｐゴシック" pitchFamily="39" charset="-128"/>
              </a:defRPr>
            </a:lvl1pPr>
            <a:lvl2pPr marL="536575" indent="-268288" algn="l" rtl="0" eaLnBrk="1" fontAlgn="base" hangingPunct="1">
              <a:lnSpc>
                <a:spcPts val="2400"/>
              </a:lnSpc>
              <a:spcBef>
                <a:spcPct val="0"/>
              </a:spcBef>
              <a:spcAft>
                <a:spcPts val="600"/>
              </a:spcAft>
              <a:buClr>
                <a:srgbClr val="0000FF"/>
              </a:buClr>
              <a:buSzPct val="100000"/>
              <a:buFont typeface="Lucida Grande"/>
              <a:buChar char="–"/>
              <a:defRPr sz="2000" b="0">
                <a:solidFill>
                  <a:schemeClr val="tx1"/>
                </a:solidFill>
                <a:latin typeface="Calibri"/>
                <a:ea typeface="ＭＳ Ｐゴシック" charset="-128"/>
              </a:defRPr>
            </a:lvl2pPr>
            <a:lvl3pPr marL="806450" indent="-269875" algn="l" rtl="0" eaLnBrk="1" fontAlgn="base" hangingPunct="1">
              <a:lnSpc>
                <a:spcPts val="2400"/>
              </a:lnSpc>
              <a:spcBef>
                <a:spcPct val="0"/>
              </a:spcBef>
              <a:spcAft>
                <a:spcPts val="600"/>
              </a:spcAft>
              <a:buClr>
                <a:schemeClr val="tx1"/>
              </a:buClr>
              <a:buFont typeface="Lucida Grande"/>
              <a:buChar char="●"/>
              <a:defRPr sz="2000" b="0">
                <a:solidFill>
                  <a:schemeClr val="tx1"/>
                </a:solidFill>
                <a:latin typeface="Calibri"/>
                <a:ea typeface="ＭＳ Ｐゴシック" charset="-128"/>
              </a:defRPr>
            </a:lvl3pPr>
            <a:lvl4pPr marL="15811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4pPr>
            <a:lvl5pPr marL="20002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5pPr>
            <a:lvl6pPr marL="24574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6pPr>
            <a:lvl7pPr marL="29146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7pPr>
            <a:lvl8pPr marL="33718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8pPr>
            <a:lvl9pPr marL="3829050" indent="-171450" algn="l" rtl="0" eaLnBrk="1" fontAlgn="base" hangingPunct="1">
              <a:spcBef>
                <a:spcPct val="20000"/>
              </a:spcBef>
              <a:spcAft>
                <a:spcPct val="0"/>
              </a:spcAft>
              <a:buChar char="»"/>
              <a:defRPr sz="2000">
                <a:solidFill>
                  <a:schemeClr val="tx1"/>
                </a:solidFill>
                <a:latin typeface="Times" charset="0"/>
                <a:ea typeface="ＭＳ Ｐゴシック" charset="-128"/>
              </a:defRPr>
            </a:lvl9pPr>
          </a:lstStyle>
          <a:p>
            <a:pPr marL="268288" lvl="1">
              <a:buClr>
                <a:srgbClr val="3366FF"/>
              </a:buClr>
              <a:buSzPct val="110000"/>
              <a:buFont typeface="Lucida Grande CE"/>
              <a:buChar char="●"/>
            </a:pPr>
            <a:r>
              <a:rPr lang="en-GB" dirty="0"/>
              <a:t>It reviewed the Manual on GTS (WMO No 386) and the Manual on WIS (WMO No 1060) and recommended updating the Manual on GTS to include an explanatory note clarifying the definition of a GTS circuit. It recommended to add following text in Manual on GTS in section 1.3, at the end of principle 2</a:t>
            </a:r>
            <a:r>
              <a:rPr lang="en-GB" dirty="0" smtClean="0"/>
              <a:t>:</a:t>
            </a:r>
            <a:endParaRPr lang="en-US" dirty="0" smtClean="0"/>
          </a:p>
          <a:p>
            <a:pPr lvl="1"/>
            <a:r>
              <a:rPr lang="en-GB" sz="1800" i="1" dirty="0" smtClean="0"/>
              <a:t>Note that in this document, the word circuit is traditionally understood to represent a physical link between two Centres, but in today’s modern telecommunication systems, could also be understood to represent a logical stream of data between two Centres which are interconnected using a network.  In this latter situation, several circuits could be implemented from a given Centre over a single physical connection to a network.</a:t>
            </a:r>
            <a:endParaRPr lang="en-US" sz="1800" dirty="0" smtClean="0"/>
          </a:p>
          <a:p>
            <a:endParaRPr lang="en-US" dirty="0"/>
          </a:p>
        </p:txBody>
      </p:sp>
    </p:spTree>
    <p:extLst>
      <p:ext uri="{BB962C8B-B14F-4D97-AF65-F5344CB8AC3E}">
        <p14:creationId xmlns:p14="http://schemas.microsoft.com/office/powerpoint/2010/main" val="392015999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ln w="9525"/>
        </p:spPr>
        <p:txBody>
          <a:bodyPr/>
          <a:lstStyle/>
          <a:p>
            <a:r>
              <a:rPr lang="en-US" dirty="0" smtClean="0">
                <a:latin typeface="Calibri" pitchFamily="36" charset="0"/>
                <a:ea typeface="ＭＳ Ｐゴシック" pitchFamily="36" charset="-128"/>
              </a:rPr>
              <a:t>Multicast tests: background</a:t>
            </a:r>
            <a:endParaRPr lang="en-US" dirty="0" smtClean="0">
              <a:latin typeface="Calibri" pitchFamily="36" charset="0"/>
              <a:ea typeface="ＭＳ Ｐゴシック" pitchFamily="36" charset="-128"/>
            </a:endParaRPr>
          </a:p>
        </p:txBody>
      </p:sp>
      <p:sp>
        <p:nvSpPr>
          <p:cNvPr id="6147" name="Content Placeholder 2"/>
          <p:cNvSpPr>
            <a:spLocks noGrp="1"/>
          </p:cNvSpPr>
          <p:nvPr>
            <p:ph idx="4294967295"/>
          </p:nvPr>
        </p:nvSpPr>
        <p:spPr bwMode="auto">
          <a:xfrm>
            <a:off x="344488" y="1143000"/>
            <a:ext cx="8447087" cy="495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lvl="0" indent="-250825"/>
            <a:r>
              <a:rPr lang="en-US" dirty="0">
                <a:solidFill>
                  <a:srgbClr val="000000"/>
                </a:solidFill>
                <a:latin typeface="Calibri" pitchFamily="36" charset="0"/>
                <a:ea typeface="ＭＳ Ｐゴシック" pitchFamily="36" charset="-128"/>
              </a:rPr>
              <a:t>Multicast:</a:t>
            </a:r>
          </a:p>
          <a:p>
            <a:pPr marL="538162" lvl="2" indent="-250825"/>
            <a:r>
              <a:rPr lang="en-US" dirty="0">
                <a:solidFill>
                  <a:srgbClr val="000000"/>
                </a:solidFill>
                <a:latin typeface="Calibri" pitchFamily="36" charset="0"/>
                <a:ea typeface="ＭＳ Ｐゴシック" pitchFamily="36" charset="-128"/>
              </a:rPr>
              <a:t>Efficiently transferring </a:t>
            </a:r>
            <a:r>
              <a:rPr lang="en-US" b="1" dirty="0">
                <a:solidFill>
                  <a:srgbClr val="000000"/>
                </a:solidFill>
                <a:latin typeface="Calibri" pitchFamily="36" charset="0"/>
                <a:ea typeface="ＭＳ Ｐゴシック" pitchFamily="36" charset="-128"/>
              </a:rPr>
              <a:t>one copy</a:t>
            </a:r>
            <a:r>
              <a:rPr lang="en-US" dirty="0">
                <a:solidFill>
                  <a:srgbClr val="000000"/>
                </a:solidFill>
                <a:latin typeface="Calibri" pitchFamily="36" charset="0"/>
                <a:ea typeface="ＭＳ Ｐゴシック" pitchFamily="36" charset="-128"/>
              </a:rPr>
              <a:t> of some data to </a:t>
            </a:r>
            <a:r>
              <a:rPr lang="en-US" b="1" dirty="0">
                <a:solidFill>
                  <a:srgbClr val="000000"/>
                </a:solidFill>
                <a:latin typeface="Calibri" pitchFamily="36" charset="0"/>
                <a:ea typeface="ＭＳ Ｐゴシック" pitchFamily="36" charset="-128"/>
              </a:rPr>
              <a:t>multiple destinations</a:t>
            </a:r>
          </a:p>
          <a:p>
            <a:pPr marL="538162" lvl="2" indent="-250825"/>
            <a:r>
              <a:rPr lang="en-US" dirty="0">
                <a:solidFill>
                  <a:srgbClr val="000000"/>
                </a:solidFill>
                <a:latin typeface="Calibri" pitchFamily="36" charset="0"/>
                <a:ea typeface="ＭＳ Ｐゴシック" pitchFamily="36" charset="-128"/>
              </a:rPr>
              <a:t>Replication takes place within the network</a:t>
            </a:r>
          </a:p>
          <a:p>
            <a:pPr marL="287337" lvl="2" indent="0">
              <a:buNone/>
            </a:pPr>
            <a:endParaRPr lang="en-US" dirty="0">
              <a:solidFill>
                <a:srgbClr val="000000"/>
              </a:solidFill>
              <a:latin typeface="Calibri" pitchFamily="36" charset="0"/>
              <a:ea typeface="ＭＳ Ｐゴシック" pitchFamily="36" charset="-128"/>
            </a:endParaRPr>
          </a:p>
          <a:p>
            <a:r>
              <a:rPr lang="en-GB" dirty="0" smtClean="0"/>
              <a:t>This RMDCN trial will add experience of dealing with:</a:t>
            </a:r>
          </a:p>
          <a:p>
            <a:pPr lvl="2"/>
            <a:r>
              <a:rPr lang="en-GB" dirty="0" smtClean="0"/>
              <a:t>Service Provider (OBS) </a:t>
            </a:r>
            <a:r>
              <a:rPr lang="en-GB" b="1" dirty="0" smtClean="0"/>
              <a:t>requirements gathering</a:t>
            </a:r>
          </a:p>
          <a:p>
            <a:pPr lvl="2"/>
            <a:r>
              <a:rPr lang="en-GB" b="1" dirty="0" smtClean="0"/>
              <a:t>Performance constraints </a:t>
            </a:r>
            <a:r>
              <a:rPr lang="en-GB" dirty="0" smtClean="0"/>
              <a:t>(site’s connection speed)</a:t>
            </a:r>
          </a:p>
          <a:p>
            <a:pPr lvl="2"/>
            <a:r>
              <a:rPr lang="en-GB" dirty="0" smtClean="0"/>
              <a:t>Multicast </a:t>
            </a:r>
            <a:r>
              <a:rPr lang="en-GB" b="1" dirty="0" smtClean="0"/>
              <a:t>Software Applications</a:t>
            </a:r>
          </a:p>
          <a:p>
            <a:pPr marL="0" lvl="0" indent="-250825"/>
            <a:endParaRPr lang="en-US" dirty="0" smtClean="0">
              <a:latin typeface="Calibri" pitchFamily="36" charset="0"/>
              <a:ea typeface="ＭＳ Ｐゴシック" pitchFamily="36" charset="-128"/>
            </a:endParaRPr>
          </a:p>
          <a:p>
            <a:pPr marL="0" lvl="0" indent="-250825"/>
            <a:r>
              <a:rPr lang="en-US" dirty="0" smtClean="0">
                <a:solidFill>
                  <a:srgbClr val="000000"/>
                </a:solidFill>
                <a:latin typeface="Calibri" pitchFamily="36" charset="0"/>
                <a:ea typeface="ＭＳ Ｐゴシック" pitchFamily="36" charset="-128"/>
              </a:rPr>
              <a:t>Multicast </a:t>
            </a:r>
            <a:r>
              <a:rPr lang="en-US" dirty="0">
                <a:solidFill>
                  <a:srgbClr val="000000"/>
                </a:solidFill>
                <a:latin typeface="Calibri" pitchFamily="36" charset="0"/>
                <a:ea typeface="ＭＳ Ｐゴシック" pitchFamily="36" charset="-128"/>
              </a:rPr>
              <a:t>support </a:t>
            </a:r>
            <a:r>
              <a:rPr lang="en-US" dirty="0" smtClean="0">
                <a:solidFill>
                  <a:srgbClr val="000000"/>
                </a:solidFill>
                <a:latin typeface="Calibri" pitchFamily="36" charset="0"/>
                <a:ea typeface="ＭＳ Ｐゴシック" pitchFamily="36" charset="-128"/>
              </a:rPr>
              <a:t>is </a:t>
            </a:r>
            <a:r>
              <a:rPr lang="en-US" dirty="0">
                <a:solidFill>
                  <a:srgbClr val="000000"/>
                </a:solidFill>
                <a:latin typeface="Calibri" pitchFamily="36" charset="0"/>
                <a:ea typeface="ＭＳ Ｐゴシック" pitchFamily="36" charset="-128"/>
              </a:rPr>
              <a:t>a requested feature for the Next Generation </a:t>
            </a:r>
            <a:r>
              <a:rPr lang="en-US" dirty="0" smtClean="0">
                <a:solidFill>
                  <a:srgbClr val="000000"/>
                </a:solidFill>
                <a:latin typeface="Calibri" pitchFamily="36" charset="0"/>
                <a:ea typeface="ＭＳ Ｐゴシック" pitchFamily="36" charset="-128"/>
              </a:rPr>
              <a:t>RMDCN</a:t>
            </a:r>
            <a:endParaRPr lang="en-US" dirty="0">
              <a:solidFill>
                <a:srgbClr val="000000"/>
              </a:solidFill>
              <a:latin typeface="Calibri" pitchFamily="36" charset="0"/>
              <a:ea typeface="ＭＳ Ｐゴシック" pitchFamily="36" charset="-128"/>
            </a:endParaRPr>
          </a:p>
          <a:p>
            <a:r>
              <a:rPr lang="en-GB" dirty="0" smtClean="0"/>
              <a:t>EUMETSAT conducted successful Internet/GEANT2 multicast trials in 2011</a:t>
            </a:r>
          </a:p>
          <a:p>
            <a:endParaRPr lang="en-GB" dirty="0"/>
          </a:p>
          <a:p>
            <a:r>
              <a:rPr lang="en-GB" dirty="0" smtClean="0"/>
              <a:t>Two “independent” tests: UFTP (open source) and </a:t>
            </a:r>
            <a:r>
              <a:rPr lang="en-GB" dirty="0" err="1" smtClean="0"/>
              <a:t>Tellicast</a:t>
            </a:r>
            <a:r>
              <a:rPr lang="en-GB" dirty="0" smtClean="0"/>
              <a:t> (commercial)</a:t>
            </a:r>
          </a:p>
          <a:p>
            <a:endParaRPr lang="en-GB" dirty="0" smtClean="0"/>
          </a:p>
        </p:txBody>
      </p:sp>
    </p:spTree>
    <p:extLst>
      <p:ext uri="{BB962C8B-B14F-4D97-AF65-F5344CB8AC3E}">
        <p14:creationId xmlns:p14="http://schemas.microsoft.com/office/powerpoint/2010/main" val="45062463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EUMETSAT Tests – Using </a:t>
            </a:r>
            <a:r>
              <a:rPr lang="en-GB" dirty="0" err="1" smtClean="0"/>
              <a:t>Tellicast</a:t>
            </a:r>
            <a:endParaRPr lang="en-GB" dirty="0"/>
          </a:p>
        </p:txBody>
      </p:sp>
      <p:sp>
        <p:nvSpPr>
          <p:cNvPr id="3" name="Content Placeholder 2"/>
          <p:cNvSpPr>
            <a:spLocks noGrp="1"/>
          </p:cNvSpPr>
          <p:nvPr>
            <p:ph idx="1"/>
          </p:nvPr>
        </p:nvSpPr>
        <p:spPr/>
        <p:txBody>
          <a:bodyPr/>
          <a:lstStyle/>
          <a:p>
            <a:r>
              <a:rPr lang="en-GB" dirty="0" smtClean="0"/>
              <a:t>EUMETSAT product dissemination scenario</a:t>
            </a:r>
            <a:endParaRPr lang="en-GB" dirty="0"/>
          </a:p>
          <a:p>
            <a:r>
              <a:rPr lang="en-GB" dirty="0"/>
              <a:t>One site </a:t>
            </a:r>
            <a:r>
              <a:rPr lang="en-GB" dirty="0" smtClean="0"/>
              <a:t>(EUMETSAT) </a:t>
            </a:r>
            <a:r>
              <a:rPr lang="en-GB" dirty="0"/>
              <a:t>sends data files</a:t>
            </a:r>
          </a:p>
          <a:p>
            <a:pPr lvl="2"/>
            <a:r>
              <a:rPr lang="en-GB" dirty="0"/>
              <a:t>Other sites receive data files (or request </a:t>
            </a:r>
            <a:r>
              <a:rPr lang="en-GB" dirty="0" smtClean="0"/>
              <a:t>block retransmission</a:t>
            </a:r>
            <a:r>
              <a:rPr lang="en-GB" dirty="0"/>
              <a:t>)</a:t>
            </a:r>
          </a:p>
          <a:p>
            <a:pPr lvl="2"/>
            <a:r>
              <a:rPr lang="en-GB" dirty="0"/>
              <a:t>Eventually all sites have a synchronised set of files</a:t>
            </a:r>
          </a:p>
          <a:p>
            <a:endParaRPr lang="en-GB" dirty="0"/>
          </a:p>
          <a:p>
            <a:r>
              <a:rPr lang="en-GB" dirty="0"/>
              <a:t>Software </a:t>
            </a:r>
            <a:r>
              <a:rPr lang="en-GB" dirty="0" smtClean="0"/>
              <a:t>for testing </a:t>
            </a:r>
          </a:p>
          <a:p>
            <a:pPr lvl="2"/>
            <a:r>
              <a:rPr lang="en-GB" dirty="0" smtClean="0"/>
              <a:t>Laptop distributed to all sites</a:t>
            </a:r>
          </a:p>
          <a:p>
            <a:pPr lvl="2"/>
            <a:r>
              <a:rPr lang="en-GB" dirty="0" smtClean="0"/>
              <a:t>Primary </a:t>
            </a:r>
            <a:r>
              <a:rPr lang="en-GB" dirty="0"/>
              <a:t>test will be </a:t>
            </a:r>
            <a:r>
              <a:rPr lang="en-GB" b="1" dirty="0" err="1" smtClean="0"/>
              <a:t>Tellicast</a:t>
            </a:r>
            <a:r>
              <a:rPr lang="en-GB" b="1" dirty="0" smtClean="0"/>
              <a:t> software</a:t>
            </a:r>
          </a:p>
          <a:p>
            <a:pPr lvl="2"/>
            <a:endParaRPr lang="en-GB" b="1" dirty="0"/>
          </a:p>
          <a:p>
            <a:r>
              <a:rPr lang="en-GB" dirty="0" smtClean="0"/>
              <a:t>More details on these test in a separate paper</a:t>
            </a:r>
            <a:endParaRPr lang="en-GB" dirty="0"/>
          </a:p>
          <a:p>
            <a:endParaRPr lang="en-GB" dirty="0"/>
          </a:p>
        </p:txBody>
      </p:sp>
    </p:spTree>
    <p:extLst>
      <p:ext uri="{BB962C8B-B14F-4D97-AF65-F5344CB8AC3E}">
        <p14:creationId xmlns:p14="http://schemas.microsoft.com/office/powerpoint/2010/main" val="318816316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ECMWF Tests – Using UFTP</a:t>
            </a:r>
            <a:endParaRPr lang="en-GB" dirty="0"/>
          </a:p>
        </p:txBody>
      </p:sp>
      <p:sp>
        <p:nvSpPr>
          <p:cNvPr id="3" name="Content Placeholder 2"/>
          <p:cNvSpPr>
            <a:spLocks noGrp="1"/>
          </p:cNvSpPr>
          <p:nvPr>
            <p:ph idx="1"/>
          </p:nvPr>
        </p:nvSpPr>
        <p:spPr/>
        <p:txBody>
          <a:bodyPr/>
          <a:lstStyle/>
          <a:p>
            <a:r>
              <a:rPr lang="en-GB" dirty="0"/>
              <a:t>GISC-GISC data exchange scenario</a:t>
            </a:r>
          </a:p>
          <a:p>
            <a:r>
              <a:rPr lang="en-GB" dirty="0"/>
              <a:t>One site (ECMWF) sends data files</a:t>
            </a:r>
          </a:p>
          <a:p>
            <a:pPr lvl="2"/>
            <a:r>
              <a:rPr lang="en-GB" dirty="0"/>
              <a:t>Other sites receive data files (or request </a:t>
            </a:r>
            <a:r>
              <a:rPr lang="en-GB" dirty="0" smtClean="0"/>
              <a:t>block retransmission</a:t>
            </a:r>
            <a:r>
              <a:rPr lang="en-GB" dirty="0"/>
              <a:t>)</a:t>
            </a:r>
          </a:p>
          <a:p>
            <a:pPr lvl="2"/>
            <a:r>
              <a:rPr lang="en-GB" dirty="0"/>
              <a:t>Eventually all sites have a synchronised set of files</a:t>
            </a:r>
          </a:p>
          <a:p>
            <a:endParaRPr lang="en-GB" dirty="0"/>
          </a:p>
          <a:p>
            <a:r>
              <a:rPr lang="en-GB" dirty="0"/>
              <a:t>Software </a:t>
            </a:r>
            <a:r>
              <a:rPr lang="en-GB" dirty="0" smtClean="0"/>
              <a:t>for testing (similar </a:t>
            </a:r>
            <a:r>
              <a:rPr lang="en-GB" dirty="0"/>
              <a:t>to current RMDCN Test PC)</a:t>
            </a:r>
          </a:p>
          <a:p>
            <a:pPr lvl="2"/>
            <a:r>
              <a:rPr lang="en-GB" dirty="0" smtClean="0"/>
              <a:t>Based on </a:t>
            </a:r>
            <a:r>
              <a:rPr lang="en-GB" dirty="0" err="1" smtClean="0"/>
              <a:t>Ubuntu</a:t>
            </a:r>
            <a:r>
              <a:rPr lang="en-GB" dirty="0" smtClean="0"/>
              <a:t> Linux with additional software</a:t>
            </a:r>
            <a:endParaRPr lang="en-GB" dirty="0"/>
          </a:p>
          <a:p>
            <a:pPr lvl="2"/>
            <a:r>
              <a:rPr lang="en-GB" dirty="0"/>
              <a:t>Available as VMware disk image, or bootable CD-ROM ISO</a:t>
            </a:r>
          </a:p>
          <a:p>
            <a:pPr lvl="2"/>
            <a:r>
              <a:rPr lang="en-GB" dirty="0"/>
              <a:t>Primary test will be </a:t>
            </a:r>
            <a:r>
              <a:rPr lang="en-GB" b="1" dirty="0" err="1"/>
              <a:t>uFTP</a:t>
            </a:r>
            <a:r>
              <a:rPr lang="en-GB" b="1" dirty="0"/>
              <a:t> software </a:t>
            </a:r>
            <a:r>
              <a:rPr lang="en-GB" dirty="0"/>
              <a:t>(file copy)</a:t>
            </a:r>
          </a:p>
          <a:p>
            <a:pPr lvl="2"/>
            <a:r>
              <a:rPr lang="en-GB" dirty="0" smtClean="0"/>
              <a:t>Supporting tests with </a:t>
            </a:r>
            <a:r>
              <a:rPr lang="en-GB" b="1" dirty="0" err="1" smtClean="0"/>
              <a:t>dbeacon</a:t>
            </a:r>
            <a:r>
              <a:rPr lang="en-GB" b="1" dirty="0"/>
              <a:t>, ssmping </a:t>
            </a:r>
            <a:r>
              <a:rPr lang="en-GB" dirty="0" smtClean="0"/>
              <a:t>(network availability</a:t>
            </a:r>
            <a:r>
              <a:rPr lang="en-GB" dirty="0"/>
              <a:t>)</a:t>
            </a:r>
          </a:p>
          <a:p>
            <a:endParaRPr lang="en-GB" dirty="0"/>
          </a:p>
        </p:txBody>
      </p:sp>
    </p:spTree>
    <p:extLst>
      <p:ext uri="{BB962C8B-B14F-4D97-AF65-F5344CB8AC3E}">
        <p14:creationId xmlns:p14="http://schemas.microsoft.com/office/powerpoint/2010/main" val="2298473559"/>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Multicast issues summary</a:t>
            </a:r>
            <a:endParaRPr lang="en-GB" dirty="0"/>
          </a:p>
        </p:txBody>
      </p:sp>
      <p:sp>
        <p:nvSpPr>
          <p:cNvPr id="3" name="Content Placeholder 2"/>
          <p:cNvSpPr>
            <a:spLocks noGrp="1"/>
          </p:cNvSpPr>
          <p:nvPr>
            <p:ph idx="1"/>
          </p:nvPr>
        </p:nvSpPr>
        <p:spPr>
          <a:xfrm>
            <a:off x="344488" y="844966"/>
            <a:ext cx="8447087" cy="4953000"/>
          </a:xfrm>
        </p:spPr>
        <p:txBody>
          <a:bodyPr/>
          <a:lstStyle/>
          <a:p>
            <a:r>
              <a:rPr lang="en-US" dirty="0" smtClean="0"/>
              <a:t>Multicast </a:t>
            </a:r>
            <a:r>
              <a:rPr lang="en-US" dirty="0"/>
              <a:t>over the IPv4 Public Internet is unlikely being available due to the need for multicast support across all hops between source and end </a:t>
            </a:r>
            <a:r>
              <a:rPr lang="en-US" dirty="0" smtClean="0"/>
              <a:t>users</a:t>
            </a:r>
          </a:p>
          <a:p>
            <a:r>
              <a:rPr lang="en-US" dirty="0" smtClean="0"/>
              <a:t>UFTP </a:t>
            </a:r>
            <a:r>
              <a:rPr lang="en-US" dirty="0"/>
              <a:t>and </a:t>
            </a:r>
            <a:r>
              <a:rPr lang="en-US" dirty="0" err="1"/>
              <a:t>Tellicast</a:t>
            </a:r>
            <a:r>
              <a:rPr lang="en-US" dirty="0"/>
              <a:t> seem to be the two candidate protocols for multicast file </a:t>
            </a:r>
            <a:r>
              <a:rPr lang="en-US" dirty="0" smtClean="0"/>
              <a:t>transfer</a:t>
            </a:r>
          </a:p>
          <a:p>
            <a:r>
              <a:rPr lang="en-US" dirty="0" smtClean="0"/>
              <a:t>What </a:t>
            </a:r>
            <a:r>
              <a:rPr lang="en-US" dirty="0"/>
              <a:t>would </a:t>
            </a:r>
            <a:r>
              <a:rPr lang="en-US" dirty="0" err="1"/>
              <a:t>Tellicast</a:t>
            </a:r>
            <a:r>
              <a:rPr lang="en-US" dirty="0"/>
              <a:t> cost and what is the risk of a single provider solution across WIS</a:t>
            </a:r>
            <a:r>
              <a:rPr lang="en-US" dirty="0" smtClean="0"/>
              <a:t>?</a:t>
            </a:r>
          </a:p>
          <a:p>
            <a:r>
              <a:rPr lang="en-US" dirty="0" smtClean="0"/>
              <a:t>UFTP </a:t>
            </a:r>
            <a:r>
              <a:rPr lang="en-US" dirty="0"/>
              <a:t>has some potential performance issues which need to be studied in RMDCN </a:t>
            </a:r>
            <a:r>
              <a:rPr lang="en-US" dirty="0" smtClean="0"/>
              <a:t>testing</a:t>
            </a:r>
          </a:p>
          <a:p>
            <a:r>
              <a:rPr lang="en-US" dirty="0" smtClean="0"/>
              <a:t>A </a:t>
            </a:r>
            <a:r>
              <a:rPr lang="en-US" dirty="0"/>
              <a:t>key application of multicast is likely to be GISC to GISC </a:t>
            </a:r>
            <a:r>
              <a:rPr lang="en-US" dirty="0" smtClean="0"/>
              <a:t>exchange</a:t>
            </a:r>
          </a:p>
          <a:p>
            <a:r>
              <a:rPr lang="en-US" dirty="0" smtClean="0"/>
              <a:t>Multicast </a:t>
            </a:r>
            <a:r>
              <a:rPr lang="en-US" dirty="0"/>
              <a:t>should be available as an option on the RMDCN by 2016. The meeting agreed to report to CBS XV on the progress of the multicast trials and recommend that the outcome of studies should be reviewed in 2014 in order to begin implementation if the decision is to proceed with multicast.</a:t>
            </a:r>
            <a:r>
              <a:rPr lang="en-US" dirty="0"/>
              <a:t> </a:t>
            </a:r>
            <a:endParaRPr lang="en-GB" dirty="0"/>
          </a:p>
        </p:txBody>
      </p:sp>
    </p:spTree>
    <p:extLst>
      <p:ext uri="{BB962C8B-B14F-4D97-AF65-F5344CB8AC3E}">
        <p14:creationId xmlns:p14="http://schemas.microsoft.com/office/powerpoint/2010/main" val="134813625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Grp="1" noChangeArrowheads="1"/>
          </p:cNvSpPr>
          <p:nvPr>
            <p:ph type="title"/>
          </p:nvPr>
        </p:nvSpPr>
        <p:spPr/>
        <p:txBody>
          <a:bodyPr/>
          <a:lstStyle/>
          <a:p>
            <a:pPr>
              <a:defRPr/>
            </a:pPr>
            <a:r>
              <a:rPr lang="en-GB" dirty="0" smtClean="0">
                <a:cs typeface="+mj-cs"/>
              </a:rPr>
              <a:t>IPv6 Project</a:t>
            </a:r>
          </a:p>
        </p:txBody>
      </p:sp>
      <p:pic>
        <p:nvPicPr>
          <p:cNvPr id="3" name="Picture 2" descr="WMO IPv6 Initiativ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97172"/>
            <a:ext cx="9144000" cy="4180974"/>
          </a:xfrm>
          <a:prstGeom prst="rect">
            <a:avLst/>
          </a:prstGeom>
        </p:spPr>
      </p:pic>
    </p:spTree>
    <p:extLst>
      <p:ext uri="{BB962C8B-B14F-4D97-AF65-F5344CB8AC3E}">
        <p14:creationId xmlns:p14="http://schemas.microsoft.com/office/powerpoint/2010/main" val="549938783"/>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Update on guides</a:t>
            </a:r>
            <a:endParaRPr lang="en-GB" dirty="0"/>
          </a:p>
        </p:txBody>
      </p:sp>
      <p:sp>
        <p:nvSpPr>
          <p:cNvPr id="3" name="Content Placeholder 2"/>
          <p:cNvSpPr>
            <a:spLocks noGrp="1"/>
          </p:cNvSpPr>
          <p:nvPr>
            <p:ph idx="1"/>
          </p:nvPr>
        </p:nvSpPr>
        <p:spPr/>
        <p:txBody>
          <a:bodyPr/>
          <a:lstStyle/>
          <a:p>
            <a:r>
              <a:rPr lang="en-GB" dirty="0" smtClean="0"/>
              <a:t>Guide on VPN</a:t>
            </a:r>
          </a:p>
          <a:p>
            <a:r>
              <a:rPr lang="en-GB" dirty="0" smtClean="0"/>
              <a:t>Guide on IT Security</a:t>
            </a:r>
          </a:p>
          <a:p>
            <a:pPr lvl="1"/>
            <a:r>
              <a:rPr lang="en-GB" dirty="0" smtClean="0"/>
              <a:t>Have been updated and will be maintained</a:t>
            </a:r>
            <a:endParaRPr lang="en-GB" dirty="0"/>
          </a:p>
          <a:p>
            <a:r>
              <a:rPr lang="en-GB" dirty="0" smtClean="0"/>
              <a:t>Guide on Internet practices</a:t>
            </a:r>
          </a:p>
          <a:p>
            <a:pPr lvl="1"/>
            <a:r>
              <a:rPr lang="en-GB" dirty="0" smtClean="0"/>
              <a:t>Is very </a:t>
            </a:r>
            <a:r>
              <a:rPr lang="en-GB" dirty="0" err="1" smtClean="0"/>
              <a:t>outdated</a:t>
            </a:r>
            <a:endParaRPr lang="en-GB" dirty="0" smtClean="0"/>
          </a:p>
          <a:p>
            <a:pPr lvl="1"/>
            <a:r>
              <a:rPr lang="en-GB" dirty="0" smtClean="0"/>
              <a:t>A lot of documents are available on the Internet</a:t>
            </a:r>
          </a:p>
          <a:p>
            <a:pPr lvl="1"/>
            <a:r>
              <a:rPr lang="en-GB" dirty="0" smtClean="0"/>
              <a:t>The ET will select some web pages that are considered relevant</a:t>
            </a:r>
            <a:endParaRPr lang="en-GB" dirty="0"/>
          </a:p>
          <a:p>
            <a:r>
              <a:rPr lang="en-GB" dirty="0" smtClean="0"/>
              <a:t>Guide on FTP</a:t>
            </a:r>
          </a:p>
          <a:p>
            <a:pPr lvl="1"/>
            <a:r>
              <a:rPr lang="en-GB" dirty="0" smtClean="0"/>
              <a:t>The current guide is </a:t>
            </a:r>
            <a:r>
              <a:rPr lang="en-GB" dirty="0" err="1" smtClean="0"/>
              <a:t>outdated</a:t>
            </a:r>
            <a:endParaRPr lang="en-GB" dirty="0" smtClean="0"/>
          </a:p>
          <a:p>
            <a:pPr lvl="1"/>
            <a:r>
              <a:rPr lang="en-GB" dirty="0" smtClean="0"/>
              <a:t>The ET will review its content to include SFTP/FTPS aspects</a:t>
            </a:r>
          </a:p>
          <a:p>
            <a:pPr lvl="1"/>
            <a:r>
              <a:rPr lang="en-GB" dirty="0" smtClean="0"/>
              <a:t>Content of the Guide might be merged into another guide</a:t>
            </a:r>
            <a:endParaRPr lang="en-GB" dirty="0"/>
          </a:p>
        </p:txBody>
      </p:sp>
    </p:spTree>
    <p:extLst>
      <p:ext uri="{BB962C8B-B14F-4D97-AF65-F5344CB8AC3E}">
        <p14:creationId xmlns:p14="http://schemas.microsoft.com/office/powerpoint/2010/main" val="3731414232"/>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Potential use </a:t>
            </a:r>
            <a:r>
              <a:rPr lang="en-US" dirty="0"/>
              <a:t>of ISO 3166 </a:t>
            </a:r>
            <a:r>
              <a:rPr lang="en-US" dirty="0" smtClean="0"/>
              <a:t>country codes</a:t>
            </a:r>
            <a:endParaRPr lang="en-GB" dirty="0"/>
          </a:p>
        </p:txBody>
      </p:sp>
      <p:sp>
        <p:nvSpPr>
          <p:cNvPr id="3" name="Content Placeholder 2"/>
          <p:cNvSpPr>
            <a:spLocks noGrp="1"/>
          </p:cNvSpPr>
          <p:nvPr>
            <p:ph idx="1"/>
          </p:nvPr>
        </p:nvSpPr>
        <p:spPr/>
        <p:txBody>
          <a:bodyPr/>
          <a:lstStyle/>
          <a:p>
            <a:r>
              <a:rPr lang="en-US" dirty="0"/>
              <a:t>Attachment II-5 of the Manual on the GTS defines two letter geographical designators for use in abbreviated GTS headings. The table is divided into two parts. Table 1 has country or territory designators, while table 2 contains area </a:t>
            </a:r>
            <a:r>
              <a:rPr lang="en-US" dirty="0" smtClean="0"/>
              <a:t>designators.</a:t>
            </a:r>
          </a:p>
          <a:p>
            <a:r>
              <a:rPr lang="en-US" dirty="0" smtClean="0"/>
              <a:t>ISO </a:t>
            </a:r>
            <a:r>
              <a:rPr lang="en-US" dirty="0"/>
              <a:t>3166 also defines two and three letter country codes and questions if it would be easier for WMO to utilize these two and three letter codes rather than maintain its own set. </a:t>
            </a:r>
            <a:endParaRPr lang="en-US" dirty="0" smtClean="0"/>
          </a:p>
          <a:p>
            <a:r>
              <a:rPr lang="en-US" dirty="0" smtClean="0"/>
              <a:t>The </a:t>
            </a:r>
            <a:r>
              <a:rPr lang="en-US" dirty="0"/>
              <a:t>meeting noted that an overriding principle in WIS is to seek to adopt international standards were possible rather than making up and maintaining special WMO solutions. </a:t>
            </a:r>
            <a:endParaRPr lang="en-US" dirty="0" smtClean="0"/>
          </a:p>
          <a:p>
            <a:r>
              <a:rPr lang="en-US" dirty="0" smtClean="0"/>
              <a:t>However</a:t>
            </a:r>
            <a:r>
              <a:rPr lang="en-US" dirty="0"/>
              <a:t>, it was concerned that the migration would still require extensions to meet the needs of the GTS switching so that benefits are unlikely to justify the </a:t>
            </a:r>
            <a:r>
              <a:rPr lang="en-US" dirty="0" smtClean="0"/>
              <a:t>effort.</a:t>
            </a:r>
          </a:p>
          <a:p>
            <a:r>
              <a:rPr lang="en-US" dirty="0" smtClean="0"/>
              <a:t>It </a:t>
            </a:r>
            <a:r>
              <a:rPr lang="en-US" dirty="0"/>
              <a:t>recommended not to adopt ISO two letter country codes at this time, but to check with ET-OI just in case ET-OI could provide a better idea of the cost/benefits. </a:t>
            </a:r>
            <a:endParaRPr lang="en-GB" dirty="0"/>
          </a:p>
        </p:txBody>
      </p:sp>
    </p:spTree>
    <p:extLst>
      <p:ext uri="{BB962C8B-B14F-4D97-AF65-F5344CB8AC3E}">
        <p14:creationId xmlns:p14="http://schemas.microsoft.com/office/powerpoint/2010/main" val="61785039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cs typeface="+mj-cs"/>
              </a:rPr>
              <a:t>RMDCN : current geographical </a:t>
            </a:r>
            <a:r>
              <a:rPr lang="en-US" dirty="0" smtClean="0">
                <a:cs typeface="+mj-cs"/>
              </a:rPr>
              <a:t>coverage</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22887" y="908719"/>
            <a:ext cx="8109553" cy="5303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6730406"/>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cs typeface="+mj-cs"/>
              </a:rPr>
              <a:t>RMDCN : procurement </a:t>
            </a:r>
            <a:r>
              <a:rPr lang="en-US" dirty="0" smtClean="0">
                <a:cs typeface="+mj-cs"/>
              </a:rPr>
              <a:t>process plan</a:t>
            </a:r>
          </a:p>
        </p:txBody>
      </p:sp>
      <p:sp>
        <p:nvSpPr>
          <p:cNvPr id="7" name="Rectangle 3"/>
          <p:cNvSpPr>
            <a:spLocks noGrp="1" noChangeArrowheads="1"/>
          </p:cNvSpPr>
          <p:nvPr>
            <p:ph idx="1"/>
          </p:nvPr>
        </p:nvSpPr>
        <p:spPr/>
        <p:txBody>
          <a:bodyPr/>
          <a:lstStyle/>
          <a:p>
            <a:pPr>
              <a:defRPr/>
            </a:pPr>
            <a:r>
              <a:rPr lang="en-GB" dirty="0" smtClean="0">
                <a:cs typeface="+mn-cs"/>
              </a:rPr>
              <a:t>Plan presented to the TAC Committee at its 42</a:t>
            </a:r>
            <a:r>
              <a:rPr lang="en-GB" baseline="30000" dirty="0" smtClean="0">
                <a:cs typeface="+mn-cs"/>
              </a:rPr>
              <a:t>nd</a:t>
            </a:r>
            <a:r>
              <a:rPr lang="en-GB" dirty="0" smtClean="0">
                <a:cs typeface="+mn-cs"/>
              </a:rPr>
              <a:t> session (October 2010) to initiate a procurement process for a new RMDCN</a:t>
            </a:r>
            <a:r>
              <a:rPr lang="en-US" dirty="0" smtClean="0">
                <a:cs typeface="+mn-cs"/>
              </a:rPr>
              <a:t> </a:t>
            </a:r>
          </a:p>
          <a:p>
            <a:pPr>
              <a:defRPr/>
            </a:pPr>
            <a:endParaRPr lang="en-US" dirty="0" smtClean="0">
              <a:cs typeface="+mn-cs"/>
            </a:endParaRPr>
          </a:p>
          <a:p>
            <a:pPr>
              <a:defRPr/>
            </a:pPr>
            <a:endParaRPr lang="en-US" dirty="0" smtClean="0">
              <a:cs typeface="+mn-cs"/>
            </a:endParaRPr>
          </a:p>
          <a:p>
            <a:pPr>
              <a:defRPr/>
            </a:pPr>
            <a:endParaRPr lang="en-US" dirty="0" smtClean="0">
              <a:cs typeface="+mn-cs"/>
            </a:endParaRPr>
          </a:p>
          <a:p>
            <a:pPr>
              <a:defRPr/>
            </a:pPr>
            <a:r>
              <a:rPr lang="en-GB" dirty="0" smtClean="0">
                <a:cs typeface="+mn-cs"/>
              </a:rPr>
              <a:t>Phase 1, preparation of the requirements, took place in 2011. They were reviewed by the ECMWF committees in October 2011 and the plan was approved by ECMWF Council in December 2011.</a:t>
            </a:r>
          </a:p>
          <a:p>
            <a:pPr>
              <a:defRPr/>
            </a:pPr>
            <a:r>
              <a:rPr lang="en-GB" dirty="0" smtClean="0">
                <a:cs typeface="+mn-cs"/>
              </a:rPr>
              <a:t>Phases 2, ITT documents have been published on February 15</a:t>
            </a:r>
            <a:r>
              <a:rPr lang="en-GB" baseline="30000" dirty="0" smtClean="0">
                <a:cs typeface="+mn-cs"/>
              </a:rPr>
              <a:t>th</a:t>
            </a:r>
            <a:r>
              <a:rPr lang="en-GB" dirty="0" smtClean="0">
                <a:cs typeface="+mn-cs"/>
              </a:rPr>
              <a:t>, answers were received on April 23</a:t>
            </a:r>
            <a:r>
              <a:rPr lang="en-GB" baseline="30000" dirty="0" smtClean="0">
                <a:cs typeface="+mn-cs"/>
              </a:rPr>
              <a:t>rd</a:t>
            </a:r>
            <a:r>
              <a:rPr lang="en-GB" dirty="0" smtClean="0">
                <a:cs typeface="+mn-cs"/>
              </a:rPr>
              <a:t> </a:t>
            </a:r>
          </a:p>
          <a:p>
            <a:pPr>
              <a:defRPr/>
            </a:pPr>
            <a:r>
              <a:rPr lang="en-GB" dirty="0" smtClean="0">
                <a:cs typeface="+mn-cs"/>
              </a:rPr>
              <a:t>Phases 3, after ECMWF Council approval in December 2012, migration will start in 2013</a:t>
            </a:r>
          </a:p>
        </p:txBody>
      </p:sp>
      <p:pic>
        <p:nvPicPr>
          <p:cNvPr id="19460" name="Picture 5" descr="Timelin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844824"/>
            <a:ext cx="6119813"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549558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cs typeface="+mj-cs"/>
              </a:rPr>
              <a:t>RMDCN : Timeline</a:t>
            </a:r>
            <a:endParaRPr lang="en-US" dirty="0" smtClean="0">
              <a:cs typeface="+mj-cs"/>
            </a:endParaRPr>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609600" y="914400"/>
            <a:ext cx="8001000" cy="5314950"/>
          </a:xfrm>
          <a:prstGeom prst="rect">
            <a:avLst/>
          </a:prstGeom>
          <a:noFill/>
          <a:ln>
            <a:noFill/>
          </a:ln>
        </p:spPr>
      </p:pic>
    </p:spTree>
    <p:extLst>
      <p:ext uri="{BB962C8B-B14F-4D97-AF65-F5344CB8AC3E}">
        <p14:creationId xmlns:p14="http://schemas.microsoft.com/office/powerpoint/2010/main" val="4146788476"/>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Rectangle 2"/>
          <p:cNvSpPr>
            <a:spLocks noGrp="1" noChangeArrowheads="1"/>
          </p:cNvSpPr>
          <p:nvPr>
            <p:ph type="title"/>
          </p:nvPr>
        </p:nvSpPr>
        <p:spPr>
          <a:xfrm>
            <a:off x="493713" y="116632"/>
            <a:ext cx="8113712" cy="708025"/>
          </a:xfrm>
        </p:spPr>
        <p:txBody>
          <a:bodyPr/>
          <a:lstStyle/>
          <a:p>
            <a:pPr>
              <a:defRPr/>
            </a:pPr>
            <a:r>
              <a:rPr lang="en-GB" dirty="0" smtClean="0">
                <a:cs typeface="+mj-cs"/>
              </a:rPr>
              <a:t>RMDCN : 2013 </a:t>
            </a:r>
            <a:r>
              <a:rPr lang="en-GB" dirty="0" smtClean="0">
                <a:cs typeface="+mj-cs"/>
              </a:rPr>
              <a:t>planning</a:t>
            </a:r>
          </a:p>
        </p:txBody>
      </p:sp>
      <p:sp>
        <p:nvSpPr>
          <p:cNvPr id="3" name="Right Arrow 2"/>
          <p:cNvSpPr/>
          <p:nvPr/>
        </p:nvSpPr>
        <p:spPr bwMode="auto">
          <a:xfrm>
            <a:off x="0" y="3304148"/>
            <a:ext cx="9144000" cy="576064"/>
          </a:xfrm>
          <a:prstGeom prst="rightArrow">
            <a:avLst/>
          </a:prstGeom>
          <a:solidFill>
            <a:srgbClr val="FFFFCC"/>
          </a:solidFill>
          <a:ln w="127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a:ln>
                <a:noFill/>
              </a:ln>
              <a:solidFill>
                <a:schemeClr val="tx1"/>
              </a:solidFill>
              <a:effectLst/>
              <a:latin typeface="Times" charset="0"/>
              <a:ea typeface="ＭＳ Ｐゴシック" charset="0"/>
            </a:endParaRPr>
          </a:p>
        </p:txBody>
      </p:sp>
      <p:cxnSp>
        <p:nvCxnSpPr>
          <p:cNvPr id="8" name="Straight Connector 7"/>
          <p:cNvCxnSpPr/>
          <p:nvPr/>
        </p:nvCxnSpPr>
        <p:spPr bwMode="auto">
          <a:xfrm>
            <a:off x="323528" y="1503948"/>
            <a:ext cx="0" cy="1944216"/>
          </a:xfrm>
          <a:prstGeom prst="line">
            <a:avLst/>
          </a:prstGeom>
          <a:solidFill>
            <a:schemeClr val="accent1"/>
          </a:solidFill>
          <a:ln w="12700" cap="flat" cmpd="sng" algn="ctr">
            <a:solidFill>
              <a:srgbClr val="00B05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9" name="TextBox 8"/>
          <p:cNvSpPr txBox="1"/>
          <p:nvPr/>
        </p:nvSpPr>
        <p:spPr>
          <a:xfrm>
            <a:off x="107504" y="980728"/>
            <a:ext cx="1639653" cy="523220"/>
          </a:xfrm>
          <a:prstGeom prst="rect">
            <a:avLst/>
          </a:prstGeom>
          <a:solidFill>
            <a:schemeClr val="bg1"/>
          </a:solidFill>
          <a:ln>
            <a:solidFill>
              <a:srgbClr val="00B050"/>
            </a:solidFill>
          </a:ln>
        </p:spPr>
        <p:txBody>
          <a:bodyPr wrap="square" rtlCol="0">
            <a:spAutoFit/>
          </a:bodyPr>
          <a:lstStyle/>
          <a:p>
            <a:r>
              <a:rPr lang="en-GB" sz="1400" dirty="0" smtClean="0">
                <a:latin typeface="+mn-lt"/>
              </a:rPr>
              <a:t>Project Kick-Off</a:t>
            </a:r>
          </a:p>
          <a:p>
            <a:r>
              <a:rPr lang="en-GB" sz="1400" dirty="0" smtClean="0">
                <a:latin typeface="+mn-lt"/>
              </a:rPr>
              <a:t>January</a:t>
            </a:r>
            <a:endParaRPr lang="en-GB" sz="1400" dirty="0">
              <a:latin typeface="+mn-lt"/>
            </a:endParaRPr>
          </a:p>
        </p:txBody>
      </p:sp>
      <p:cxnSp>
        <p:nvCxnSpPr>
          <p:cNvPr id="12" name="Straight Connector 11"/>
          <p:cNvCxnSpPr/>
          <p:nvPr/>
        </p:nvCxnSpPr>
        <p:spPr bwMode="auto">
          <a:xfrm>
            <a:off x="323528" y="3736196"/>
            <a:ext cx="0" cy="1204972"/>
          </a:xfrm>
          <a:prstGeom prst="line">
            <a:avLst/>
          </a:prstGeom>
          <a:solidFill>
            <a:schemeClr val="accent1"/>
          </a:solidFill>
          <a:ln w="1270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13" name="TextBox 12"/>
          <p:cNvSpPr txBox="1"/>
          <p:nvPr/>
        </p:nvSpPr>
        <p:spPr>
          <a:xfrm>
            <a:off x="132683" y="4941168"/>
            <a:ext cx="1786367" cy="523220"/>
          </a:xfrm>
          <a:prstGeom prst="rect">
            <a:avLst/>
          </a:prstGeom>
          <a:solidFill>
            <a:schemeClr val="bg1"/>
          </a:solidFill>
          <a:ln>
            <a:solidFill>
              <a:srgbClr val="C00000"/>
            </a:solidFill>
          </a:ln>
        </p:spPr>
        <p:txBody>
          <a:bodyPr wrap="square" rtlCol="0">
            <a:spAutoFit/>
          </a:bodyPr>
          <a:lstStyle/>
          <a:p>
            <a:r>
              <a:rPr lang="en-GB" sz="1400" dirty="0" smtClean="0">
                <a:latin typeface="+mn-lt"/>
              </a:rPr>
              <a:t>Pilot sites agreed</a:t>
            </a:r>
          </a:p>
          <a:p>
            <a:r>
              <a:rPr lang="en-GB" sz="1400" dirty="0" smtClean="0">
                <a:latin typeface="+mn-lt"/>
              </a:rPr>
              <a:t>January</a:t>
            </a:r>
            <a:endParaRPr lang="en-GB" sz="1400" dirty="0">
              <a:latin typeface="+mn-lt"/>
            </a:endParaRPr>
          </a:p>
        </p:txBody>
      </p:sp>
      <p:cxnSp>
        <p:nvCxnSpPr>
          <p:cNvPr id="14" name="Straight Connector 13"/>
          <p:cNvCxnSpPr/>
          <p:nvPr/>
        </p:nvCxnSpPr>
        <p:spPr bwMode="auto">
          <a:xfrm>
            <a:off x="899592" y="2367464"/>
            <a:ext cx="0" cy="1069848"/>
          </a:xfrm>
          <a:prstGeom prst="line">
            <a:avLst/>
          </a:prstGeom>
          <a:solidFill>
            <a:schemeClr val="accent1"/>
          </a:solidFill>
          <a:ln w="1270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15" name="TextBox 14"/>
          <p:cNvSpPr txBox="1"/>
          <p:nvPr/>
        </p:nvSpPr>
        <p:spPr>
          <a:xfrm>
            <a:off x="827583" y="1844824"/>
            <a:ext cx="2084175" cy="523220"/>
          </a:xfrm>
          <a:prstGeom prst="rect">
            <a:avLst/>
          </a:prstGeom>
          <a:solidFill>
            <a:schemeClr val="bg1"/>
          </a:solidFill>
          <a:ln>
            <a:solidFill>
              <a:srgbClr val="C00000"/>
            </a:solidFill>
          </a:ln>
        </p:spPr>
        <p:txBody>
          <a:bodyPr wrap="square" rtlCol="0">
            <a:spAutoFit/>
          </a:bodyPr>
          <a:lstStyle/>
          <a:p>
            <a:r>
              <a:rPr lang="en-GB" sz="1400" dirty="0" smtClean="0">
                <a:latin typeface="+mn-lt"/>
              </a:rPr>
              <a:t>Orders for pilot sites</a:t>
            </a:r>
          </a:p>
          <a:p>
            <a:r>
              <a:rPr lang="en-GB" sz="1400" dirty="0" smtClean="0">
                <a:latin typeface="+mn-lt"/>
              </a:rPr>
              <a:t>15 March</a:t>
            </a:r>
            <a:endParaRPr lang="en-GB" sz="1400" dirty="0">
              <a:latin typeface="+mn-lt"/>
            </a:endParaRPr>
          </a:p>
        </p:txBody>
      </p:sp>
      <p:sp>
        <p:nvSpPr>
          <p:cNvPr id="18" name="TextBox 17"/>
          <p:cNvSpPr txBox="1"/>
          <p:nvPr/>
        </p:nvSpPr>
        <p:spPr>
          <a:xfrm>
            <a:off x="4641913" y="2322120"/>
            <a:ext cx="2044517" cy="738664"/>
          </a:xfrm>
          <a:prstGeom prst="rect">
            <a:avLst/>
          </a:prstGeom>
          <a:solidFill>
            <a:schemeClr val="bg1"/>
          </a:solidFill>
          <a:ln>
            <a:solidFill>
              <a:srgbClr val="00B050"/>
            </a:solidFill>
          </a:ln>
        </p:spPr>
        <p:txBody>
          <a:bodyPr wrap="square" rtlCol="0">
            <a:spAutoFit/>
          </a:bodyPr>
          <a:lstStyle/>
          <a:p>
            <a:r>
              <a:rPr lang="en-GB" sz="1400" b="1" dirty="0">
                <a:latin typeface="+mn-lt"/>
              </a:rPr>
              <a:t>Operational Service Commencement </a:t>
            </a:r>
            <a:r>
              <a:rPr lang="en-GB" sz="1400" b="1" dirty="0" smtClean="0">
                <a:latin typeface="+mn-lt"/>
              </a:rPr>
              <a:t>Date</a:t>
            </a:r>
          </a:p>
          <a:p>
            <a:r>
              <a:rPr lang="en-GB" sz="1400" b="1" dirty="0" smtClean="0">
                <a:latin typeface="+mn-lt"/>
              </a:rPr>
              <a:t>mid-October</a:t>
            </a:r>
          </a:p>
        </p:txBody>
      </p:sp>
      <p:cxnSp>
        <p:nvCxnSpPr>
          <p:cNvPr id="19" name="Straight Connector 18"/>
          <p:cNvCxnSpPr/>
          <p:nvPr/>
        </p:nvCxnSpPr>
        <p:spPr bwMode="auto">
          <a:xfrm>
            <a:off x="5822334" y="3070789"/>
            <a:ext cx="0" cy="360040"/>
          </a:xfrm>
          <a:prstGeom prst="line">
            <a:avLst/>
          </a:prstGeom>
          <a:solidFill>
            <a:schemeClr val="accent1"/>
          </a:solidFill>
          <a:ln w="12700" cap="flat" cmpd="sng" algn="ctr">
            <a:solidFill>
              <a:srgbClr val="00B05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cxnSp>
        <p:nvCxnSpPr>
          <p:cNvPr id="23" name="Straight Connector 22"/>
          <p:cNvCxnSpPr/>
          <p:nvPr/>
        </p:nvCxnSpPr>
        <p:spPr bwMode="auto">
          <a:xfrm>
            <a:off x="6918284" y="3734256"/>
            <a:ext cx="0" cy="222592"/>
          </a:xfrm>
          <a:prstGeom prst="line">
            <a:avLst/>
          </a:prstGeom>
          <a:solidFill>
            <a:schemeClr val="accent1"/>
          </a:solidFill>
          <a:ln w="12700" cap="flat" cmpd="sng" algn="ctr">
            <a:solidFill>
              <a:srgbClr val="00B05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29" name="TextBox 28"/>
          <p:cNvSpPr txBox="1"/>
          <p:nvPr/>
        </p:nvSpPr>
        <p:spPr>
          <a:xfrm>
            <a:off x="2397855" y="4239334"/>
            <a:ext cx="2822217" cy="738664"/>
          </a:xfrm>
          <a:prstGeom prst="rect">
            <a:avLst/>
          </a:prstGeom>
          <a:solidFill>
            <a:schemeClr val="bg1"/>
          </a:solidFill>
          <a:ln>
            <a:solidFill>
              <a:srgbClr val="C00000"/>
            </a:solidFill>
          </a:ln>
        </p:spPr>
        <p:txBody>
          <a:bodyPr wrap="square" rtlCol="0">
            <a:spAutoFit/>
          </a:bodyPr>
          <a:lstStyle/>
          <a:p>
            <a:r>
              <a:rPr lang="en-GB" sz="1400" dirty="0" smtClean="0">
                <a:latin typeface="+mn-lt"/>
              </a:rPr>
              <a:t>Tests for pilot, including pilot reliability acceptance tests</a:t>
            </a:r>
            <a:endParaRPr lang="en-GB" sz="1400" dirty="0">
              <a:latin typeface="+mn-lt"/>
            </a:endParaRPr>
          </a:p>
          <a:p>
            <a:r>
              <a:rPr lang="en-GB" sz="1400" dirty="0">
                <a:latin typeface="+mn-lt"/>
              </a:rPr>
              <a:t>m</a:t>
            </a:r>
            <a:r>
              <a:rPr lang="en-GB" sz="1400" dirty="0" smtClean="0">
                <a:latin typeface="+mn-lt"/>
              </a:rPr>
              <a:t>id-May – mid-October</a:t>
            </a:r>
            <a:endParaRPr lang="en-GB" sz="1400" dirty="0">
              <a:latin typeface="+mn-lt"/>
            </a:endParaRPr>
          </a:p>
        </p:txBody>
      </p:sp>
      <p:sp>
        <p:nvSpPr>
          <p:cNvPr id="26" name="Rectangle 25"/>
          <p:cNvSpPr/>
          <p:nvPr/>
        </p:nvSpPr>
        <p:spPr bwMode="auto">
          <a:xfrm>
            <a:off x="2795213" y="3597628"/>
            <a:ext cx="3432971" cy="138568"/>
          </a:xfrm>
          <a:prstGeom prst="rect">
            <a:avLst/>
          </a:prstGeom>
          <a:solidFill>
            <a:srgbClr val="C00000"/>
          </a:solidFill>
          <a:ln w="12700"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a:ln>
                <a:noFill/>
              </a:ln>
              <a:solidFill>
                <a:schemeClr val="tx1"/>
              </a:solidFill>
              <a:effectLst/>
              <a:latin typeface="Times" charset="0"/>
              <a:ea typeface="ＭＳ Ｐゴシック" charset="0"/>
            </a:endParaRPr>
          </a:p>
        </p:txBody>
      </p:sp>
      <p:cxnSp>
        <p:nvCxnSpPr>
          <p:cNvPr id="30" name="Straight Connector 29"/>
          <p:cNvCxnSpPr/>
          <p:nvPr/>
        </p:nvCxnSpPr>
        <p:spPr bwMode="auto">
          <a:xfrm flipV="1">
            <a:off x="3707904" y="3759775"/>
            <a:ext cx="0" cy="479559"/>
          </a:xfrm>
          <a:prstGeom prst="line">
            <a:avLst/>
          </a:prstGeom>
          <a:solidFill>
            <a:schemeClr val="accent1"/>
          </a:solidFill>
          <a:ln w="1270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52" name="Rectangle 51"/>
          <p:cNvSpPr/>
          <p:nvPr/>
        </p:nvSpPr>
        <p:spPr bwMode="auto">
          <a:xfrm>
            <a:off x="323528" y="3597628"/>
            <a:ext cx="1595523" cy="136800"/>
          </a:xfrm>
          <a:prstGeom prst="rect">
            <a:avLst/>
          </a:prstGeom>
          <a:solidFill>
            <a:srgbClr val="C00000"/>
          </a:solidFill>
          <a:ln w="12700"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a:ln>
                <a:noFill/>
              </a:ln>
              <a:solidFill>
                <a:schemeClr val="tx1"/>
              </a:solidFill>
              <a:effectLst/>
              <a:latin typeface="Times" charset="0"/>
              <a:ea typeface="ＭＳ Ｐゴシック" charset="0"/>
            </a:endParaRPr>
          </a:p>
        </p:txBody>
      </p:sp>
      <p:cxnSp>
        <p:nvCxnSpPr>
          <p:cNvPr id="32" name="Straight Connector 31"/>
          <p:cNvCxnSpPr/>
          <p:nvPr/>
        </p:nvCxnSpPr>
        <p:spPr bwMode="auto">
          <a:xfrm>
            <a:off x="608791" y="3717032"/>
            <a:ext cx="0" cy="216024"/>
          </a:xfrm>
          <a:prstGeom prst="line">
            <a:avLst/>
          </a:prstGeom>
          <a:solidFill>
            <a:schemeClr val="accent1"/>
          </a:solidFill>
          <a:ln w="1270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34" name="TextBox 33"/>
          <p:cNvSpPr txBox="1"/>
          <p:nvPr/>
        </p:nvSpPr>
        <p:spPr>
          <a:xfrm>
            <a:off x="493280" y="3933056"/>
            <a:ext cx="1702456" cy="954107"/>
          </a:xfrm>
          <a:prstGeom prst="rect">
            <a:avLst/>
          </a:prstGeom>
          <a:solidFill>
            <a:schemeClr val="bg1"/>
          </a:solidFill>
          <a:ln>
            <a:solidFill>
              <a:srgbClr val="C00000"/>
            </a:solidFill>
          </a:ln>
        </p:spPr>
        <p:txBody>
          <a:bodyPr wrap="square" rtlCol="0">
            <a:spAutoFit/>
          </a:bodyPr>
          <a:lstStyle/>
          <a:p>
            <a:r>
              <a:rPr lang="en-GB" sz="1400" dirty="0" smtClean="0">
                <a:latin typeface="+mn-lt"/>
              </a:rPr>
              <a:t>Acc. Agreement </a:t>
            </a:r>
          </a:p>
          <a:p>
            <a:r>
              <a:rPr lang="en-GB" sz="1400" dirty="0" smtClean="0">
                <a:latin typeface="+mn-lt"/>
              </a:rPr>
              <a:t>for pilot sites (if needed)</a:t>
            </a:r>
          </a:p>
          <a:p>
            <a:r>
              <a:rPr lang="en-GB" sz="1400" dirty="0" smtClean="0">
                <a:latin typeface="+mn-lt"/>
              </a:rPr>
              <a:t>January - March</a:t>
            </a:r>
            <a:endParaRPr lang="en-GB" sz="1400" dirty="0">
              <a:latin typeface="+mn-lt"/>
            </a:endParaRPr>
          </a:p>
        </p:txBody>
      </p:sp>
      <p:sp>
        <p:nvSpPr>
          <p:cNvPr id="38" name="TextBox 37"/>
          <p:cNvSpPr txBox="1"/>
          <p:nvPr/>
        </p:nvSpPr>
        <p:spPr>
          <a:xfrm>
            <a:off x="4641913" y="1798900"/>
            <a:ext cx="2044517" cy="523220"/>
          </a:xfrm>
          <a:prstGeom prst="rect">
            <a:avLst/>
          </a:prstGeom>
          <a:solidFill>
            <a:schemeClr val="bg1"/>
          </a:solidFill>
          <a:ln>
            <a:solidFill>
              <a:srgbClr val="00B050"/>
            </a:solidFill>
          </a:ln>
        </p:spPr>
        <p:txBody>
          <a:bodyPr wrap="square" rtlCol="0">
            <a:spAutoFit/>
          </a:bodyPr>
          <a:lstStyle/>
          <a:p>
            <a:r>
              <a:rPr lang="en-GB" sz="1400" i="1" u="sng" dirty="0" smtClean="0">
                <a:latin typeface="+mn-lt"/>
              </a:rPr>
              <a:t>Payment will start for all pilot sites</a:t>
            </a:r>
          </a:p>
        </p:txBody>
      </p:sp>
      <p:cxnSp>
        <p:nvCxnSpPr>
          <p:cNvPr id="41" name="Straight Connector 40"/>
          <p:cNvCxnSpPr/>
          <p:nvPr/>
        </p:nvCxnSpPr>
        <p:spPr bwMode="auto">
          <a:xfrm>
            <a:off x="4572000" y="1575376"/>
            <a:ext cx="0" cy="1874636"/>
          </a:xfrm>
          <a:prstGeom prst="line">
            <a:avLst/>
          </a:prstGeom>
          <a:solidFill>
            <a:schemeClr val="accent1"/>
          </a:solidFill>
          <a:ln w="1270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44" name="TextBox 43"/>
          <p:cNvSpPr txBox="1"/>
          <p:nvPr/>
        </p:nvSpPr>
        <p:spPr>
          <a:xfrm>
            <a:off x="2911759" y="836712"/>
            <a:ext cx="3316425" cy="738664"/>
          </a:xfrm>
          <a:prstGeom prst="rect">
            <a:avLst/>
          </a:prstGeom>
          <a:noFill/>
          <a:ln>
            <a:solidFill>
              <a:srgbClr val="C00000"/>
            </a:solidFill>
          </a:ln>
        </p:spPr>
        <p:txBody>
          <a:bodyPr wrap="square" rtlCol="0">
            <a:spAutoFit/>
          </a:bodyPr>
          <a:lstStyle/>
          <a:p>
            <a:r>
              <a:rPr lang="en-GB" sz="1400" dirty="0" smtClean="0">
                <a:latin typeface="+mn-lt"/>
              </a:rPr>
              <a:t>Deadline to submit orders to be part</a:t>
            </a:r>
          </a:p>
          <a:p>
            <a:r>
              <a:rPr lang="en-GB" sz="1400" dirty="0">
                <a:latin typeface="+mn-lt"/>
              </a:rPr>
              <a:t>o</a:t>
            </a:r>
            <a:r>
              <a:rPr lang="en-GB" sz="1400" dirty="0" smtClean="0">
                <a:latin typeface="+mn-lt"/>
              </a:rPr>
              <a:t>f the </a:t>
            </a:r>
            <a:r>
              <a:rPr lang="en-GB" sz="1400" b="1" dirty="0" smtClean="0">
                <a:latin typeface="+mn-lt"/>
              </a:rPr>
              <a:t>Initial Deployment</a:t>
            </a:r>
          </a:p>
          <a:p>
            <a:r>
              <a:rPr lang="en-GB" sz="1400" dirty="0" smtClean="0">
                <a:latin typeface="+mn-lt"/>
              </a:rPr>
              <a:t>1 July</a:t>
            </a:r>
            <a:endParaRPr lang="en-GB" sz="1400" dirty="0">
              <a:latin typeface="+mn-lt"/>
            </a:endParaRPr>
          </a:p>
        </p:txBody>
      </p:sp>
      <p:sp>
        <p:nvSpPr>
          <p:cNvPr id="45" name="Rectangle 44"/>
          <p:cNvSpPr/>
          <p:nvPr/>
        </p:nvSpPr>
        <p:spPr bwMode="auto">
          <a:xfrm>
            <a:off x="6228184" y="3597628"/>
            <a:ext cx="1914560" cy="119404"/>
          </a:xfrm>
          <a:prstGeom prst="rect">
            <a:avLst/>
          </a:prstGeom>
          <a:solidFill>
            <a:srgbClr val="00B050"/>
          </a:solidFill>
          <a:ln w="12700" cap="flat" cmpd="sng" algn="ctr">
            <a:solidFill>
              <a:srgbClr val="00B05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a:ln>
                <a:noFill/>
              </a:ln>
              <a:solidFill>
                <a:schemeClr val="tx1"/>
              </a:solidFill>
              <a:effectLst/>
              <a:latin typeface="Times" charset="0"/>
              <a:ea typeface="ＭＳ Ｐゴシック" charset="0"/>
            </a:endParaRPr>
          </a:p>
        </p:txBody>
      </p:sp>
      <p:sp>
        <p:nvSpPr>
          <p:cNvPr id="46" name="Rectangle 45"/>
          <p:cNvSpPr/>
          <p:nvPr/>
        </p:nvSpPr>
        <p:spPr bwMode="auto">
          <a:xfrm>
            <a:off x="7465020" y="3460163"/>
            <a:ext cx="1355451" cy="132940"/>
          </a:xfrm>
          <a:prstGeom prst="rect">
            <a:avLst/>
          </a:prstGeom>
          <a:solidFill>
            <a:srgbClr val="C00000"/>
          </a:solidFill>
          <a:ln w="12700"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a:ln>
                <a:noFill/>
              </a:ln>
              <a:solidFill>
                <a:schemeClr val="tx1"/>
              </a:solidFill>
              <a:effectLst/>
              <a:latin typeface="Times" charset="0"/>
              <a:ea typeface="ＭＳ Ｐゴシック" charset="0"/>
            </a:endParaRPr>
          </a:p>
        </p:txBody>
      </p:sp>
      <p:sp>
        <p:nvSpPr>
          <p:cNvPr id="50" name="TextBox 49"/>
          <p:cNvSpPr txBox="1"/>
          <p:nvPr/>
        </p:nvSpPr>
        <p:spPr>
          <a:xfrm>
            <a:off x="6847963" y="2114853"/>
            <a:ext cx="2044517" cy="954107"/>
          </a:xfrm>
          <a:prstGeom prst="rect">
            <a:avLst/>
          </a:prstGeom>
          <a:solidFill>
            <a:schemeClr val="bg1"/>
          </a:solidFill>
          <a:ln>
            <a:solidFill>
              <a:srgbClr val="C00000"/>
            </a:solidFill>
          </a:ln>
        </p:spPr>
        <p:txBody>
          <a:bodyPr wrap="square" rtlCol="0">
            <a:spAutoFit/>
          </a:bodyPr>
          <a:lstStyle/>
          <a:p>
            <a:r>
              <a:rPr lang="en-GB" sz="1400" b="1" dirty="0" smtClean="0">
                <a:latin typeface="+mn-lt"/>
              </a:rPr>
              <a:t>Global network Acceptance Test</a:t>
            </a:r>
          </a:p>
          <a:p>
            <a:r>
              <a:rPr lang="en-GB" sz="1400" b="1" dirty="0" smtClean="0">
                <a:latin typeface="+mn-lt"/>
              </a:rPr>
              <a:t>December - mid-January 2014</a:t>
            </a:r>
          </a:p>
        </p:txBody>
      </p:sp>
      <p:cxnSp>
        <p:nvCxnSpPr>
          <p:cNvPr id="51" name="Straight Connector 50"/>
          <p:cNvCxnSpPr/>
          <p:nvPr/>
        </p:nvCxnSpPr>
        <p:spPr bwMode="auto">
          <a:xfrm>
            <a:off x="7524328" y="3080794"/>
            <a:ext cx="0" cy="360040"/>
          </a:xfrm>
          <a:prstGeom prst="line">
            <a:avLst/>
          </a:prstGeom>
          <a:solidFill>
            <a:schemeClr val="accent1"/>
          </a:solidFill>
          <a:ln w="12700"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24" name="TextBox 23"/>
          <p:cNvSpPr txBox="1"/>
          <p:nvPr/>
        </p:nvSpPr>
        <p:spPr>
          <a:xfrm>
            <a:off x="6600275" y="3977724"/>
            <a:ext cx="2508229" cy="523220"/>
          </a:xfrm>
          <a:prstGeom prst="rect">
            <a:avLst/>
          </a:prstGeom>
          <a:solidFill>
            <a:schemeClr val="bg1"/>
          </a:solidFill>
          <a:ln>
            <a:solidFill>
              <a:srgbClr val="00B050"/>
            </a:solidFill>
          </a:ln>
        </p:spPr>
        <p:txBody>
          <a:bodyPr wrap="square" rtlCol="0">
            <a:spAutoFit/>
          </a:bodyPr>
          <a:lstStyle/>
          <a:p>
            <a:r>
              <a:rPr lang="en-GB" sz="1400" dirty="0" smtClean="0">
                <a:latin typeface="+mn-lt"/>
              </a:rPr>
              <a:t>Individual handover of sites</a:t>
            </a:r>
          </a:p>
          <a:p>
            <a:r>
              <a:rPr lang="en-GB" sz="1400" dirty="0" smtClean="0">
                <a:latin typeface="+mn-lt"/>
              </a:rPr>
              <a:t>before mid-December</a:t>
            </a:r>
            <a:endParaRPr lang="en-GB" sz="1400" dirty="0">
              <a:latin typeface="+mn-lt"/>
            </a:endParaRPr>
          </a:p>
        </p:txBody>
      </p:sp>
      <p:sp>
        <p:nvSpPr>
          <p:cNvPr id="49" name="TextBox 48"/>
          <p:cNvSpPr txBox="1"/>
          <p:nvPr/>
        </p:nvSpPr>
        <p:spPr>
          <a:xfrm>
            <a:off x="6600276" y="4496420"/>
            <a:ext cx="2508228" cy="738664"/>
          </a:xfrm>
          <a:prstGeom prst="rect">
            <a:avLst/>
          </a:prstGeom>
          <a:solidFill>
            <a:schemeClr val="bg1"/>
          </a:solidFill>
          <a:ln>
            <a:solidFill>
              <a:srgbClr val="00B050"/>
            </a:solidFill>
          </a:ln>
        </p:spPr>
        <p:txBody>
          <a:bodyPr wrap="square" rtlCol="0">
            <a:spAutoFit/>
          </a:bodyPr>
          <a:lstStyle/>
          <a:p>
            <a:r>
              <a:rPr lang="en-GB" sz="1400" i="1" u="sng" dirty="0" smtClean="0">
                <a:latin typeface="+mn-lt"/>
              </a:rPr>
              <a:t>For each site payment will start after site reliability acceptance tests</a:t>
            </a:r>
          </a:p>
        </p:txBody>
      </p:sp>
    </p:spTree>
    <p:extLst>
      <p:ext uri="{BB962C8B-B14F-4D97-AF65-F5344CB8AC3E}">
        <p14:creationId xmlns:p14="http://schemas.microsoft.com/office/powerpoint/2010/main" val="1137392561"/>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GTS and WIS web pages</a:t>
            </a:r>
            <a:endParaRPr lang="en-GB" dirty="0"/>
          </a:p>
        </p:txBody>
      </p:sp>
      <p:sp>
        <p:nvSpPr>
          <p:cNvPr id="3" name="Content Placeholder 2"/>
          <p:cNvSpPr>
            <a:spLocks noGrp="1"/>
          </p:cNvSpPr>
          <p:nvPr>
            <p:ph idx="1"/>
          </p:nvPr>
        </p:nvSpPr>
        <p:spPr/>
        <p:txBody>
          <a:bodyPr/>
          <a:lstStyle/>
          <a:p>
            <a:r>
              <a:rPr lang="en-US" dirty="0"/>
              <a:t>The meeting noted the multiplicity of web pages under the GTS, WWW, and WIS with links to manuals and guides, many of which need </a:t>
            </a:r>
            <a:r>
              <a:rPr lang="en-US" dirty="0" smtClean="0"/>
              <a:t>updating.</a:t>
            </a:r>
          </a:p>
          <a:p>
            <a:r>
              <a:rPr lang="en-US" dirty="0" smtClean="0"/>
              <a:t>Noting </a:t>
            </a:r>
            <a:r>
              <a:rPr lang="en-US" dirty="0"/>
              <a:t>that the Secretariat is in the process of obtaining a content management system which will facilitate the integrating of the WIS and GTS pages and their maintenance, the meeting requested the Secretariat to, at least for the time being, rationalize and simplify the current web pages and links to a common </a:t>
            </a:r>
            <a:r>
              <a:rPr lang="en-US" dirty="0" smtClean="0"/>
              <a:t>page</a:t>
            </a:r>
          </a:p>
          <a:p>
            <a:r>
              <a:rPr lang="en-US" dirty="0" smtClean="0"/>
              <a:t> </a:t>
            </a:r>
            <a:r>
              <a:rPr lang="en-US" dirty="0"/>
              <a:t>It noted that this also applies to the right hand side </a:t>
            </a:r>
            <a:r>
              <a:rPr lang="en-US" dirty="0" smtClean="0"/>
              <a:t>bar.</a:t>
            </a:r>
          </a:p>
          <a:p>
            <a:r>
              <a:rPr lang="en-US" dirty="0" smtClean="0"/>
              <a:t>It </a:t>
            </a:r>
            <a:r>
              <a:rPr lang="en-US" dirty="0"/>
              <a:t>also requested that, subject to CBS approval of the ET-CTS recommendations, the Secretariat should remove the links to the old guides.</a:t>
            </a:r>
          </a:p>
        </p:txBody>
      </p:sp>
    </p:spTree>
    <p:extLst>
      <p:ext uri="{BB962C8B-B14F-4D97-AF65-F5344CB8AC3E}">
        <p14:creationId xmlns:p14="http://schemas.microsoft.com/office/powerpoint/2010/main" val="321117706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ECMWF-template">
  <a:themeElements>
    <a:clrScheme name="">
      <a:dk1>
        <a:srgbClr val="000000"/>
      </a:dk1>
      <a:lt1>
        <a:srgbClr val="FFFFFF"/>
      </a:lt1>
      <a:dk2>
        <a:srgbClr val="00279F"/>
      </a:dk2>
      <a:lt2>
        <a:srgbClr val="919191"/>
      </a:lt2>
      <a:accent1>
        <a:srgbClr val="F95AB7"/>
      </a:accent1>
      <a:accent2>
        <a:srgbClr val="3365FB"/>
      </a:accent2>
      <a:accent3>
        <a:srgbClr val="FFFFFF"/>
      </a:accent3>
      <a:accent4>
        <a:srgbClr val="000000"/>
      </a:accent4>
      <a:accent5>
        <a:srgbClr val="FBB5D8"/>
      </a:accent5>
      <a:accent6>
        <a:srgbClr val="2D5BE3"/>
      </a:accent6>
      <a:hlink>
        <a:srgbClr val="919191"/>
      </a:hlink>
      <a:folHlink>
        <a:srgbClr val="51DC00"/>
      </a:folHlink>
    </a:clrScheme>
    <a:fontScheme name="Microsoft Office 98">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50800"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1" i="0" u="none" strike="noStrike" cap="none" normalizeH="0" baseline="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50800"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1" i="0" u="none" strike="noStrike" cap="none" normalizeH="0" baseline="0">
            <a:ln>
              <a:noFill/>
            </a:ln>
            <a:solidFill>
              <a:schemeClr val="tx1"/>
            </a:solidFill>
            <a:effectLst/>
            <a:latin typeface="Arial" charset="0"/>
          </a:defRPr>
        </a:defPPr>
      </a:lstStyle>
    </a:lnDef>
  </a:objectDefaults>
  <a:extraClrSchemeLst>
    <a:extraClrScheme>
      <a:clrScheme name="Microsoft Office 98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icrosoft Office 98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icrosoft Office 98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icrosoft Office 98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icrosoft Office 98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icrosoft Office 98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icrosoft Office 98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ECMWF-template</Template>
  <TotalTime>14220</TotalTime>
  <Words>1399</Words>
  <Application>Microsoft Macintosh PowerPoint</Application>
  <PresentationFormat>On-screen Show (4:3)</PresentationFormat>
  <Paragraphs>133</Paragraphs>
  <Slides>16</Slides>
  <Notes>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ECMWF-template</vt:lpstr>
      <vt:lpstr>PowerPoint Presentation</vt:lpstr>
      <vt:lpstr>Summary</vt:lpstr>
      <vt:lpstr>Manual on the GTS (1)</vt:lpstr>
      <vt:lpstr>Manual on the GTS (2)</vt:lpstr>
      <vt:lpstr>Multicast tests: background</vt:lpstr>
      <vt:lpstr>EUMETSAT Tests – Using Tellicast</vt:lpstr>
      <vt:lpstr>ECMWF Tests – Using UFTP</vt:lpstr>
      <vt:lpstr>Multicast issues summary</vt:lpstr>
      <vt:lpstr>IPv6 Project</vt:lpstr>
      <vt:lpstr>Update on guides</vt:lpstr>
      <vt:lpstr>Potential use of ISO 3166 country codes</vt:lpstr>
      <vt:lpstr>RMDCN : current geographical coverage</vt:lpstr>
      <vt:lpstr>RMDCN : procurement process plan</vt:lpstr>
      <vt:lpstr>RMDCN : Timeline</vt:lpstr>
      <vt:lpstr>RMDCN : 2013 planning</vt:lpstr>
      <vt:lpstr>GTS and WIS web pages</vt:lpstr>
    </vt:vector>
  </TitlesOfParts>
  <Company>ECMWF</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Tony Bakker</dc:creator>
  <cp:lastModifiedBy>Rémy Giraud</cp:lastModifiedBy>
  <cp:revision>137</cp:revision>
  <cp:lastPrinted>2010-02-08T14:51:34Z</cp:lastPrinted>
  <dcterms:created xsi:type="dcterms:W3CDTF">2011-10-04T12:35:01Z</dcterms:created>
  <dcterms:modified xsi:type="dcterms:W3CDTF">2012-06-13T10:34:20Z</dcterms:modified>
</cp:coreProperties>
</file>