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notesMasterIdLst>
    <p:notesMasterId r:id="rId48"/>
  </p:notesMasterIdLst>
  <p:sldIdLst>
    <p:sldId id="259" r:id="rId7"/>
    <p:sldId id="306" r:id="rId8"/>
    <p:sldId id="307" r:id="rId9"/>
    <p:sldId id="308" r:id="rId10"/>
    <p:sldId id="309" r:id="rId11"/>
    <p:sldId id="310" r:id="rId12"/>
    <p:sldId id="305" r:id="rId13"/>
    <p:sldId id="311" r:id="rId14"/>
    <p:sldId id="312" r:id="rId15"/>
    <p:sldId id="313" r:id="rId16"/>
    <p:sldId id="314" r:id="rId17"/>
    <p:sldId id="315" r:id="rId18"/>
    <p:sldId id="318" r:id="rId19"/>
    <p:sldId id="319" r:id="rId20"/>
    <p:sldId id="320" r:id="rId21"/>
    <p:sldId id="321" r:id="rId22"/>
    <p:sldId id="323" r:id="rId23"/>
    <p:sldId id="324" r:id="rId24"/>
    <p:sldId id="325" r:id="rId25"/>
    <p:sldId id="326" r:id="rId26"/>
    <p:sldId id="327" r:id="rId27"/>
    <p:sldId id="329" r:id="rId28"/>
    <p:sldId id="328" r:id="rId29"/>
    <p:sldId id="331" r:id="rId30"/>
    <p:sldId id="322" r:id="rId31"/>
    <p:sldId id="330" r:id="rId32"/>
    <p:sldId id="332" r:id="rId33"/>
    <p:sldId id="333" r:id="rId34"/>
    <p:sldId id="334" r:id="rId35"/>
    <p:sldId id="335" r:id="rId36"/>
    <p:sldId id="336" r:id="rId37"/>
    <p:sldId id="337" r:id="rId38"/>
    <p:sldId id="338" r:id="rId39"/>
    <p:sldId id="339" r:id="rId40"/>
    <p:sldId id="340" r:id="rId41"/>
    <p:sldId id="341" r:id="rId42"/>
    <p:sldId id="342" r:id="rId43"/>
    <p:sldId id="345" r:id="rId44"/>
    <p:sldId id="343" r:id="rId45"/>
    <p:sldId id="344" r:id="rId46"/>
    <p:sldId id="284"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2540" autoAdjust="0"/>
  </p:normalViewPr>
  <p:slideViewPr>
    <p:cSldViewPr snapToGrid="0">
      <p:cViewPr>
        <p:scale>
          <a:sx n="78" d="100"/>
          <a:sy n="78" d="100"/>
        </p:scale>
        <p:origin x="-1194" y="3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91409D-3564-4561-B1E4-C7DAB36AE639}" type="datetimeFigureOut">
              <a:rPr lang="en-GB" smtClean="0"/>
              <a:t>12/06/2012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0776CA-6C55-4EC9-8604-3711493C1C56}" type="slidenum">
              <a:rPr lang="en-GB" smtClean="0"/>
              <a:t>‹#›</a:t>
            </a:fld>
            <a:endParaRPr lang="en-GB"/>
          </a:p>
        </p:txBody>
      </p:sp>
    </p:spTree>
    <p:extLst>
      <p:ext uri="{BB962C8B-B14F-4D97-AF65-F5344CB8AC3E}">
        <p14:creationId xmlns:p14="http://schemas.microsoft.com/office/powerpoint/2010/main" val="748086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5</a:t>
            </a:fld>
            <a:endParaRPr lang="en-GB"/>
          </a:p>
        </p:txBody>
      </p:sp>
    </p:spTree>
    <p:extLst>
      <p:ext uri="{BB962C8B-B14F-4D97-AF65-F5344CB8AC3E}">
        <p14:creationId xmlns:p14="http://schemas.microsoft.com/office/powerpoint/2010/main" val="16803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8</a:t>
            </a:fld>
            <a:endParaRPr lang="en-GB"/>
          </a:p>
        </p:txBody>
      </p:sp>
    </p:spTree>
    <p:extLst>
      <p:ext uri="{BB962C8B-B14F-4D97-AF65-F5344CB8AC3E}">
        <p14:creationId xmlns:p14="http://schemas.microsoft.com/office/powerpoint/2010/main" val="550182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24</a:t>
            </a:fld>
            <a:endParaRPr lang="en-GB"/>
          </a:p>
        </p:txBody>
      </p:sp>
    </p:spTree>
    <p:extLst>
      <p:ext uri="{BB962C8B-B14F-4D97-AF65-F5344CB8AC3E}">
        <p14:creationId xmlns:p14="http://schemas.microsoft.com/office/powerpoint/2010/main" val="1393510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27</a:t>
            </a:fld>
            <a:endParaRPr lang="en-GB"/>
          </a:p>
        </p:txBody>
      </p:sp>
    </p:spTree>
    <p:extLst>
      <p:ext uri="{BB962C8B-B14F-4D97-AF65-F5344CB8AC3E}">
        <p14:creationId xmlns:p14="http://schemas.microsoft.com/office/powerpoint/2010/main" val="1393510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includes definition</a:t>
            </a:r>
            <a:r>
              <a:rPr lang="en-GB" baseline="0" dirty="0" smtClean="0"/>
              <a:t> of how to determine data that is published for Global Exchange via WIS.</a:t>
            </a:r>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29</a:t>
            </a:fld>
            <a:endParaRPr lang="en-GB"/>
          </a:p>
        </p:txBody>
      </p:sp>
    </p:spTree>
    <p:extLst>
      <p:ext uri="{BB962C8B-B14F-4D97-AF65-F5344CB8AC3E}">
        <p14:creationId xmlns:p14="http://schemas.microsoft.com/office/powerpoint/2010/main" val="258512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Example guidance material, containing approximately 270 pages of information about ISO 19115 metadata, can be found at the NGDC wiki: https://geo-ide.noaa.gov/wiki/</a:t>
            </a:r>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30</a:t>
            </a:fld>
            <a:endParaRPr lang="en-GB"/>
          </a:p>
        </p:txBody>
      </p:sp>
    </p:spTree>
    <p:extLst>
      <p:ext uri="{BB962C8B-B14F-4D97-AF65-F5344CB8AC3E}">
        <p14:creationId xmlns:p14="http://schemas.microsoft.com/office/powerpoint/2010/main" val="652989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32</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33</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34</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36</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37</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38</a:t>
            </a:fld>
            <a:endParaRPr lang="en-GB"/>
          </a:p>
        </p:txBody>
      </p:sp>
    </p:spTree>
    <p:extLst>
      <p:ext uri="{BB962C8B-B14F-4D97-AF65-F5344CB8AC3E}">
        <p14:creationId xmlns:p14="http://schemas.microsoft.com/office/powerpoint/2010/main" val="652989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39</a:t>
            </a:fld>
            <a:endParaRPr lang="en-GB"/>
          </a:p>
        </p:txBody>
      </p:sp>
    </p:spTree>
    <p:extLst>
      <p:ext uri="{BB962C8B-B14F-4D97-AF65-F5344CB8AC3E}">
        <p14:creationId xmlns:p14="http://schemas.microsoft.com/office/powerpoint/2010/main" val="773610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0776CA-6C55-4EC9-8604-3711493C1C56}" type="slidenum">
              <a:rPr lang="en-GB" smtClean="0"/>
              <a:t>40</a:t>
            </a:fld>
            <a:endParaRPr lang="en-GB"/>
          </a:p>
        </p:txBody>
      </p:sp>
    </p:spTree>
    <p:extLst>
      <p:ext uri="{BB962C8B-B14F-4D97-AF65-F5344CB8AC3E}">
        <p14:creationId xmlns:p14="http://schemas.microsoft.com/office/powerpoint/2010/main" val="773610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55FE382-02A2-4DCF-A2A0-78B26383CEED}" type="datetime1">
              <a:rPr lang="en-GB" smtClean="0"/>
              <a:t>12/06/2012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1507647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301DDA-CF41-4ACC-AC42-2D515BFDEB1D}" type="datetime1">
              <a:rPr lang="en-GB" smtClean="0"/>
              <a:t>12/06/2012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584061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A92D4-29C0-49DE-A9D7-54C99C314049}" type="datetime1">
              <a:rPr lang="en-GB" smtClean="0"/>
              <a:t>12/06/2012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8218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F4F3D7-DA9F-4B69-81EA-B89039153ED1}" type="datetime1">
              <a:rPr lang="en-GB" smtClean="0"/>
              <a:t>12/06/2012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610252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1F6158-2A07-48D0-9EFF-BE7364CBA3C7}" type="datetime1">
              <a:rPr lang="en-GB" smtClean="0"/>
              <a:t>12/06/2012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49461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873EE0-C008-4967-A59A-1F20C1EE57FA}" type="datetime1">
              <a:rPr lang="en-GB" smtClean="0"/>
              <a:t>12/06/2012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180115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9C7154-5E29-4E9B-8B21-4A3926F62F79}" type="datetime1">
              <a:rPr lang="en-GB" smtClean="0"/>
              <a:t>12/06/2012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615022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169421-5D78-4C83-BCAC-FD6327DE00F7}" type="datetime1">
              <a:rPr lang="en-GB" smtClean="0"/>
              <a:t>12/06/2012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274707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184D3A-2DFA-47F1-A95C-1501CBAA896A}" type="datetime1">
              <a:rPr lang="en-GB" smtClean="0"/>
              <a:t>12/06/2012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2471350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FAEAC5-766F-4595-8638-FCB0A22BE661}" type="datetime1">
              <a:rPr lang="en-GB" smtClean="0"/>
              <a:t>12/06/2012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3010734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A32699-1FB7-4611-89FB-211661343DC4}" type="datetime1">
              <a:rPr lang="en-GB" smtClean="0"/>
              <a:t>12/06/2012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8BBA59-FB05-442B-AAC3-07FF3D65DBB1}" type="slidenum">
              <a:rPr lang="en-GB" smtClean="0"/>
              <a:t>‹#›</a:t>
            </a:fld>
            <a:endParaRPr lang="en-GB"/>
          </a:p>
        </p:txBody>
      </p:sp>
    </p:spTree>
    <p:extLst>
      <p:ext uri="{BB962C8B-B14F-4D97-AF65-F5344CB8AC3E}">
        <p14:creationId xmlns:p14="http://schemas.microsoft.com/office/powerpoint/2010/main" val="69372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1A6A0460-32D0-41E5-8FE4-7BB92D1E23C1}"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8DCF3947-12EB-4386-B94B-C574794E6EFC}"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33461254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04B3D339-9C1A-4F78-8380-AB7373633719}"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93D50659-BC8D-475C-BB7A-6652279747BB}"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374608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27636F49-0259-4999-AD7C-B05071DEA961}"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02A22ACD-BF27-4AC0-9CEC-131FA099D524}"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755305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a:ln/>
        </p:spPr>
        <p:txBody>
          <a:bodyPr/>
          <a:lstStyle>
            <a:lvl1pPr>
              <a:defRPr/>
            </a:lvl1pPr>
          </a:lstStyle>
          <a:p>
            <a:pPr>
              <a:defRPr/>
            </a:pPr>
            <a:fld id="{A03AE316-51E2-485B-AC7D-413EF1C91536}"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04C54E5D-3BBF-45E1-99B2-FDF8C0C93678}"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1511196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a:ln/>
        </p:spPr>
        <p:txBody>
          <a:bodyPr/>
          <a:lstStyle>
            <a:lvl1pPr>
              <a:defRPr/>
            </a:lvl1pPr>
          </a:lstStyle>
          <a:p>
            <a:pPr>
              <a:defRPr/>
            </a:pPr>
            <a:fld id="{96A44151-B460-47F9-BA26-2FBB27E46C5A}" type="slidenum">
              <a:rPr lang="en-GB">
                <a:solidFill>
                  <a:srgbClr val="000000"/>
                </a:solidFill>
              </a:rPr>
              <a:pPr>
                <a:defRPr/>
              </a:pPr>
              <a:t>‹#›</a:t>
            </a:fld>
            <a:endParaRPr lang="en-GB">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7"/>
          <p:cNvSpPr>
            <a:spLocks noGrp="1" noChangeArrowheads="1"/>
          </p:cNvSpPr>
          <p:nvPr>
            <p:ph type="dt" sz="half" idx="12"/>
          </p:nvPr>
        </p:nvSpPr>
        <p:spPr>
          <a:ln/>
        </p:spPr>
        <p:txBody>
          <a:bodyPr/>
          <a:lstStyle>
            <a:lvl1pPr>
              <a:defRPr/>
            </a:lvl1pPr>
          </a:lstStyle>
          <a:p>
            <a:pPr>
              <a:defRPr/>
            </a:pPr>
            <a:fld id="{7998C43E-C928-4DC4-B898-79A8FB2F483C}"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1618761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a:ln/>
        </p:spPr>
        <p:txBody>
          <a:bodyPr/>
          <a:lstStyle>
            <a:lvl1pPr>
              <a:defRPr/>
            </a:lvl1pPr>
          </a:lstStyle>
          <a:p>
            <a:pPr>
              <a:defRPr/>
            </a:pPr>
            <a:fld id="{03217364-99EF-4941-8AFD-1D7BB102B4E9}" type="slidenum">
              <a:rPr lang="en-GB">
                <a:solidFill>
                  <a:srgbClr val="000000"/>
                </a:solidFill>
              </a:rPr>
              <a:pPr>
                <a:defRPr/>
              </a:pPr>
              <a:t>‹#›</a:t>
            </a:fld>
            <a:endParaRPr lang="en-GB">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7"/>
          <p:cNvSpPr>
            <a:spLocks noGrp="1" noChangeArrowheads="1"/>
          </p:cNvSpPr>
          <p:nvPr>
            <p:ph type="dt" sz="half" idx="12"/>
          </p:nvPr>
        </p:nvSpPr>
        <p:spPr>
          <a:ln/>
        </p:spPr>
        <p:txBody>
          <a:bodyPr/>
          <a:lstStyle>
            <a:lvl1pPr>
              <a:defRPr/>
            </a:lvl1pPr>
          </a:lstStyle>
          <a:p>
            <a:pPr>
              <a:defRPr/>
            </a:pPr>
            <a:fld id="{AD70F289-6043-4B6C-ABF8-617403553C57}"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2321807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EFC17C9B-3C4F-4307-8F26-83AC1A3004A9}" type="slidenum">
              <a:rPr lang="en-GB">
                <a:solidFill>
                  <a:srgbClr val="000000"/>
                </a:solidFill>
              </a:rPr>
              <a:pPr>
                <a:defRPr/>
              </a:pPr>
              <a:t>‹#›</a:t>
            </a:fld>
            <a:endParaRPr lang="en-GB">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7"/>
          <p:cNvSpPr>
            <a:spLocks noGrp="1" noChangeArrowheads="1"/>
          </p:cNvSpPr>
          <p:nvPr>
            <p:ph type="dt" sz="half" idx="12"/>
          </p:nvPr>
        </p:nvSpPr>
        <p:spPr>
          <a:ln/>
        </p:spPr>
        <p:txBody>
          <a:bodyPr/>
          <a:lstStyle>
            <a:lvl1pPr>
              <a:defRPr/>
            </a:lvl1pPr>
          </a:lstStyle>
          <a:p>
            <a:pPr>
              <a:defRPr/>
            </a:pPr>
            <a:fld id="{7A4D25A6-5ECB-449D-B645-77152CFFE823}"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4044137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F1136093-4806-4440-A0DC-006162534541}"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90AC0AD3-F2C2-4932-889F-561CEA9C925D}"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136326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B5C52BB-8353-4810-A15A-F408CF25A508}" type="slidenum">
              <a:rPr lang="en-GB">
                <a:solidFill>
                  <a:srgbClr val="000000"/>
                </a:solidFill>
              </a:rPr>
              <a:pPr>
                <a:defRPr/>
              </a:pPr>
              <a:t>‹#›</a:t>
            </a:fld>
            <a:endParaRPr lang="en-GB">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7"/>
          <p:cNvSpPr>
            <a:spLocks noGrp="1" noChangeArrowheads="1"/>
          </p:cNvSpPr>
          <p:nvPr>
            <p:ph type="dt" sz="half" idx="12"/>
          </p:nvPr>
        </p:nvSpPr>
        <p:spPr>
          <a:ln/>
        </p:spPr>
        <p:txBody>
          <a:bodyPr/>
          <a:lstStyle>
            <a:lvl1pPr>
              <a:defRPr/>
            </a:lvl1pPr>
          </a:lstStyle>
          <a:p>
            <a:pPr>
              <a:defRPr/>
            </a:pPr>
            <a:fld id="{3B1C86D4-0F18-480D-9066-5A00E33BEC29}"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327185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B2C137F4-577F-48BE-886B-EE3E4CB7AFF8}"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0C89296-E825-4DB1-9347-322D81CDE5D5}"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27064691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E7613995-E4E9-4355-BDBD-85DD4D72D05E}" type="slidenum">
              <a:rPr lang="en-GB">
                <a:solidFill>
                  <a:srgbClr val="000000"/>
                </a:solidFill>
              </a:rPr>
              <a:pPr>
                <a:defRPr/>
              </a:pPr>
              <a:t>‹#›</a:t>
            </a:fld>
            <a:endParaRPr lang="en-GB">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7"/>
          <p:cNvSpPr>
            <a:spLocks noGrp="1" noChangeArrowheads="1"/>
          </p:cNvSpPr>
          <p:nvPr>
            <p:ph type="dt" sz="half" idx="12"/>
          </p:nvPr>
        </p:nvSpPr>
        <p:spPr>
          <a:ln/>
        </p:spPr>
        <p:txBody>
          <a:bodyPr/>
          <a:lstStyle>
            <a:lvl1pPr>
              <a:defRPr/>
            </a:lvl1pPr>
          </a:lstStyle>
          <a:p>
            <a:pPr>
              <a:defRPr/>
            </a:pPr>
            <a:fld id="{D655B806-CD8B-427F-88EB-5EB65C305CAC}"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8216540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342530758"/>
      </p:ext>
    </p:extLst>
  </p:cSld>
  <p:clrMapOvr>
    <a:masterClrMapping/>
  </p:clrMapOvr>
  <p:transition>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878340505"/>
      </p:ext>
    </p:extLst>
  </p:cSld>
  <p:clrMapOvr>
    <a:masterClrMapping/>
  </p:clrMapOvr>
  <p:transition>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4176352694"/>
      </p:ext>
    </p:extLst>
  </p:cSld>
  <p:clrMapOvr>
    <a:masterClrMapping/>
  </p:clrMapOvr>
  <p:transition>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526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959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4233498237"/>
      </p:ext>
    </p:extLst>
  </p:cSld>
  <p:clrMapOvr>
    <a:masterClrMapping/>
  </p:clrMapOvr>
  <p:transition>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628432531"/>
      </p:ext>
    </p:extLst>
  </p:cSld>
  <p:clrMapOvr>
    <a:masterClrMapping/>
  </p:clrMapOvr>
  <p:transition>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402172026"/>
      </p:ext>
    </p:extLst>
  </p:cSld>
  <p:clrMapOvr>
    <a:masterClrMapping/>
  </p:clrMapOvr>
  <p:transition>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016751201"/>
      </p:ext>
    </p:extLst>
  </p:cSld>
  <p:clrMapOvr>
    <a:masterClrMapping/>
  </p:clrMapOvr>
  <p:transition>
    <p:wip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677961341"/>
      </p:ext>
    </p:extLst>
  </p:cSld>
  <p:clrMapOvr>
    <a:masterClrMapping/>
  </p:clrMapOvr>
  <p:transition>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084143593"/>
      </p:ext>
    </p:extLst>
  </p:cSld>
  <p:clrMapOvr>
    <a:masterClrMapping/>
  </p:clrMapOvr>
  <p:transition>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593924548"/>
      </p:ext>
    </p:extLst>
  </p:cSld>
  <p:clrMapOvr>
    <a:masterClrMapping/>
  </p:clrMapOvr>
  <p:transition>
    <p:wip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3250" y="981075"/>
            <a:ext cx="1733550" cy="554355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52600" y="981075"/>
            <a:ext cx="50482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625598549"/>
      </p:ext>
    </p:extLst>
  </p:cSld>
  <p:clrMapOvr>
    <a:masterClrMapping/>
  </p:clrMapOvr>
  <p:transition>
    <p:wip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342941130"/>
      </p:ext>
    </p:extLst>
  </p:cSld>
  <p:clrMapOvr>
    <a:masterClrMapping/>
  </p:clrMapOvr>
  <p:transition>
    <p:wip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788365275"/>
      </p:ext>
    </p:extLst>
  </p:cSld>
  <p:clrMapOvr>
    <a:masterClrMapping/>
  </p:clrMapOvr>
  <p:transition>
    <p:wip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759417354"/>
      </p:ext>
    </p:extLst>
  </p:cSld>
  <p:clrMapOvr>
    <a:masterClrMapping/>
  </p:clrMapOvr>
  <p:transition>
    <p:wip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526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959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688362619"/>
      </p:ext>
    </p:extLst>
  </p:cSld>
  <p:clrMapOvr>
    <a:masterClrMapping/>
  </p:clrMapOvr>
  <p:transition>
    <p:wip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476551943"/>
      </p:ext>
    </p:extLst>
  </p:cSld>
  <p:clrMapOvr>
    <a:masterClrMapping/>
  </p:clrMapOvr>
  <p:transition>
    <p:wip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527723799"/>
      </p:ext>
    </p:extLst>
  </p:cSld>
  <p:clrMapOvr>
    <a:masterClrMapping/>
  </p:clrMapOvr>
  <p:transition>
    <p:wip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4245061718"/>
      </p:ext>
    </p:extLst>
  </p:cSld>
  <p:clrMapOvr>
    <a:masterClrMapping/>
  </p:clrMapOvr>
  <p:transition>
    <p:wip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744473642"/>
      </p:ext>
    </p:extLst>
  </p:cSld>
  <p:clrMapOvr>
    <a:masterClrMapping/>
  </p:clrMapOvr>
  <p:transition>
    <p:wip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127653518"/>
      </p:ext>
    </p:extLst>
  </p:cSld>
  <p:clrMapOvr>
    <a:masterClrMapping/>
  </p:clrMapOvr>
  <p:transition>
    <p:wip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563402295"/>
      </p:ext>
    </p:extLst>
  </p:cSld>
  <p:clrMapOvr>
    <a:masterClrMapping/>
  </p:clrMapOvr>
  <p:transition>
    <p:wip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3250" y="981075"/>
            <a:ext cx="1733550" cy="554355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52600" y="981075"/>
            <a:ext cx="50482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349483397"/>
      </p:ext>
    </p:extLst>
  </p:cSld>
  <p:clrMapOvr>
    <a:masterClrMapping/>
  </p:clrMapOvr>
  <p:transition>
    <p:wip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260040505"/>
      </p:ext>
    </p:extLst>
  </p:cSld>
  <p:clrMapOvr>
    <a:masterClrMapping/>
  </p:clrMapOvr>
  <p:transition>
    <p:wip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243861117"/>
      </p:ext>
    </p:extLst>
  </p:cSld>
  <p:clrMapOvr>
    <a:masterClrMapping/>
  </p:clrMapOvr>
  <p:transition>
    <p:wip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51495217"/>
      </p:ext>
    </p:extLst>
  </p:cSld>
  <p:clrMapOvr>
    <a:masterClrMapping/>
  </p:clrMapOvr>
  <p:transition>
    <p:wip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526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95900" y="1773238"/>
            <a:ext cx="33909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2521095131"/>
      </p:ext>
    </p:extLst>
  </p:cSld>
  <p:clrMapOvr>
    <a:masterClrMapping/>
  </p:clrMapOvr>
  <p:transition>
    <p:wip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980188228"/>
      </p:ext>
    </p:extLst>
  </p:cSld>
  <p:clrMapOvr>
    <a:masterClrMapping/>
  </p:clrMapOvr>
  <p:transition>
    <p:wip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1914316793"/>
      </p:ext>
    </p:extLst>
  </p:cSld>
  <p:clrMapOvr>
    <a:masterClrMapping/>
  </p:clrMapOvr>
  <p:transition>
    <p:wip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471272953"/>
      </p:ext>
    </p:extLst>
  </p:cSld>
  <p:clrMapOvr>
    <a:masterClrMapping/>
  </p:clrMapOvr>
  <p:transition>
    <p:wipe/>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275327432"/>
      </p:ext>
    </p:extLst>
  </p:cSld>
  <p:clrMapOvr>
    <a:masterClrMapping/>
  </p:clrMapOvr>
  <p:transition>
    <p:wip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950547286"/>
      </p:ext>
    </p:extLst>
  </p:cSld>
  <p:clrMapOvr>
    <a:masterClrMapping/>
  </p:clrMapOvr>
  <p:transition>
    <p:wip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536617703"/>
      </p:ext>
    </p:extLst>
  </p:cSld>
  <p:clrMapOvr>
    <a:masterClrMapping/>
  </p:clrMapOvr>
  <p:transition>
    <p:wip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3250" y="981075"/>
            <a:ext cx="1733550" cy="554355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52600" y="981075"/>
            <a:ext cx="50482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ftr" sz="quarter" idx="10"/>
          </p:nvPr>
        </p:nvSpPr>
        <p:spPr>
          <a:ln/>
        </p:spPr>
        <p:txBody>
          <a:bodyPr/>
          <a:lstStyle>
            <a:lvl1pPr>
              <a:defRPr/>
            </a:lvl1pPr>
          </a:lstStyle>
          <a:p>
            <a:pPr>
              <a:defRPr/>
            </a:pPr>
            <a:r>
              <a:rPr lang="en-GB">
                <a:solidFill>
                  <a:srgbClr val="000000"/>
                </a:solidFill>
              </a:rPr>
              <a:t>© Crown copyright   Met Office</a:t>
            </a:r>
            <a:endParaRPr lang="en-GB" sz="1400">
              <a:solidFill>
                <a:srgbClr val="000000"/>
              </a:solidFill>
              <a:latin typeface="Times" pitchFamily="18" charset="0"/>
            </a:endParaRPr>
          </a:p>
        </p:txBody>
      </p:sp>
    </p:spTree>
    <p:extLst>
      <p:ext uri="{BB962C8B-B14F-4D97-AF65-F5344CB8AC3E}">
        <p14:creationId xmlns:p14="http://schemas.microsoft.com/office/powerpoint/2010/main" val="3409639555"/>
      </p:ext>
    </p:extLst>
  </p:cSld>
  <p:clrMapOvr>
    <a:masterClrMapping/>
  </p:clrMapOvr>
  <p:transition>
    <p:wip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5902515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070321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49375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54002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732786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54527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56559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269973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60150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80650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2231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93BE74-7694-41A1-8F44-F3ECF2FC09C1}" type="datetime1">
              <a:rPr lang="en-GB" smtClean="0"/>
              <a:t>12/06/2012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8BBA59-FB05-442B-AAC3-07FF3D65DBB1}" type="slidenum">
              <a:rPr lang="en-GB" smtClean="0"/>
              <a:t>‹#›</a:t>
            </a:fld>
            <a:endParaRPr lang="en-GB"/>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475656" cy="1436305"/>
          </a:xfrm>
          <a:prstGeom prst="rect">
            <a:avLst/>
          </a:prstGeom>
        </p:spPr>
      </p:pic>
    </p:spTree>
    <p:extLst>
      <p:ext uri="{BB962C8B-B14F-4D97-AF65-F5344CB8AC3E}">
        <p14:creationId xmlns:p14="http://schemas.microsoft.com/office/powerpoint/2010/main" val="20404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3438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7"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fontAlgn="base">
              <a:spcBef>
                <a:spcPct val="0"/>
              </a:spcBef>
              <a:spcAft>
                <a:spcPct val="0"/>
              </a:spcAft>
              <a:defRPr/>
            </a:pPr>
            <a:fld id="{91F0F88E-2562-4ED7-84B9-CD7D54E57BBB}" type="slidenum">
              <a:rPr lang="en-GB">
                <a:solidFill>
                  <a:srgbClr val="000000"/>
                </a:solidFill>
              </a:rPr>
              <a:pPr fontAlgn="base">
                <a:spcBef>
                  <a:spcPct val="0"/>
                </a:spcBef>
                <a:spcAft>
                  <a:spcPct val="0"/>
                </a:spcAft>
                <a:defRPr/>
              </a:pPr>
              <a:t>‹#›</a:t>
            </a:fld>
            <a:endParaRPr lang="en-GB">
              <a:solidFill>
                <a:srgbClr val="000000"/>
              </a:solidFill>
            </a:endParaRPr>
          </a:p>
        </p:txBody>
      </p:sp>
      <p:sp>
        <p:nvSpPr>
          <p:cNvPr id="3078" name="Rectangle 6"/>
          <p:cNvSpPr>
            <a:spLocks noGrp="1" noChangeArrowheads="1"/>
          </p:cNvSpPr>
          <p:nvPr>
            <p:ph type="ftr" sz="quarter" idx="3"/>
          </p:nvPr>
        </p:nvSpPr>
        <p:spPr bwMode="auto">
          <a:xfrm>
            <a:off x="3200400" y="64770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fontAlgn="base">
              <a:spcBef>
                <a:spcPct val="0"/>
              </a:spcBef>
              <a:spcAft>
                <a:spcPct val="0"/>
              </a:spcAft>
              <a:defRPr/>
            </a:pPr>
            <a:endParaRPr lang="en-GB">
              <a:solidFill>
                <a:srgbClr val="000000"/>
              </a:solidFill>
            </a:endParaRPr>
          </a:p>
        </p:txBody>
      </p:sp>
      <p:sp>
        <p:nvSpPr>
          <p:cNvPr id="3079" name="Rectangle 7"/>
          <p:cNvSpPr>
            <a:spLocks noGrp="1" noChangeArrowheads="1"/>
          </p:cNvSpPr>
          <p:nvPr>
            <p:ph type="dt" sz="half" idx="2"/>
          </p:nvPr>
        </p:nvSpPr>
        <p:spPr bwMode="auto">
          <a:xfrm>
            <a:off x="990600" y="6477000"/>
            <a:ext cx="1600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fontAlgn="base">
              <a:spcBef>
                <a:spcPct val="0"/>
              </a:spcBef>
              <a:spcAft>
                <a:spcPct val="0"/>
              </a:spcAft>
              <a:defRPr/>
            </a:pPr>
            <a:fld id="{B93B1E30-83C5-4D8C-A7DF-92F51CAF87F6}" type="datetime1">
              <a:rPr lang="en-GB" smtClean="0">
                <a:solidFill>
                  <a:srgbClr val="000000"/>
                </a:solidFill>
              </a:rPr>
              <a:t>12/06/2012</a:t>
            </a:fld>
            <a:endParaRPr lang="en-GB">
              <a:solidFill>
                <a:srgbClr val="000000"/>
              </a:solidFill>
            </a:endParaRPr>
          </a:p>
        </p:txBody>
      </p:sp>
    </p:spTree>
    <p:extLst>
      <p:ext uri="{BB962C8B-B14F-4D97-AF65-F5344CB8AC3E}">
        <p14:creationId xmlns:p14="http://schemas.microsoft.com/office/powerpoint/2010/main" val="40132377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Times New Roman" pitchFamily="18" charset="0"/>
        </a:defRPr>
      </a:lvl2pPr>
      <a:lvl3pPr algn="ctr" rtl="0" eaLnBrk="0" fontAlgn="base" hangingPunct="0">
        <a:spcBef>
          <a:spcPct val="0"/>
        </a:spcBef>
        <a:spcAft>
          <a:spcPct val="0"/>
        </a:spcAft>
        <a:defRPr sz="4400">
          <a:solidFill>
            <a:schemeClr val="tx2"/>
          </a:solidFill>
          <a:latin typeface="Arial" charset="0"/>
          <a:cs typeface="Times New Roman" pitchFamily="18" charset="0"/>
        </a:defRPr>
      </a:lvl3pPr>
      <a:lvl4pPr algn="ctr" rtl="0" eaLnBrk="0" fontAlgn="base" hangingPunct="0">
        <a:spcBef>
          <a:spcPct val="0"/>
        </a:spcBef>
        <a:spcAft>
          <a:spcPct val="0"/>
        </a:spcAft>
        <a:defRPr sz="4400">
          <a:solidFill>
            <a:schemeClr val="tx2"/>
          </a:solidFill>
          <a:latin typeface="Arial" charset="0"/>
          <a:cs typeface="Times New Roman" pitchFamily="18" charset="0"/>
        </a:defRPr>
      </a:lvl4pPr>
      <a:lvl5pPr algn="ctr" rtl="0" eaLnBrk="0" fontAlgn="base" hangingPunct="0">
        <a:spcBef>
          <a:spcPct val="0"/>
        </a:spcBef>
        <a:spcAft>
          <a:spcPct val="0"/>
        </a:spcAft>
        <a:defRPr sz="4400">
          <a:solidFill>
            <a:schemeClr val="tx2"/>
          </a:solidFill>
          <a:latin typeface="Arial" charset="0"/>
          <a:cs typeface="Times New Roman" pitchFamily="18" charset="0"/>
        </a:defRPr>
      </a:lvl5pPr>
      <a:lvl6pPr marL="457200" algn="ctr" rtl="0" fontAlgn="base">
        <a:spcBef>
          <a:spcPct val="0"/>
        </a:spcBef>
        <a:spcAft>
          <a:spcPct val="0"/>
        </a:spcAft>
        <a:defRPr sz="4400">
          <a:solidFill>
            <a:schemeClr val="tx2"/>
          </a:solidFill>
          <a:latin typeface="Arial" charset="0"/>
          <a:cs typeface="Times New Roman" pitchFamily="18" charset="0"/>
        </a:defRPr>
      </a:lvl6pPr>
      <a:lvl7pPr marL="914400" algn="ctr" rtl="0" fontAlgn="base">
        <a:spcBef>
          <a:spcPct val="0"/>
        </a:spcBef>
        <a:spcAft>
          <a:spcPct val="0"/>
        </a:spcAft>
        <a:defRPr sz="4400">
          <a:solidFill>
            <a:schemeClr val="tx2"/>
          </a:solidFill>
          <a:latin typeface="Arial" charset="0"/>
          <a:cs typeface="Times New Roman" pitchFamily="18" charset="0"/>
        </a:defRPr>
      </a:lvl7pPr>
      <a:lvl8pPr marL="1371600" algn="ctr" rtl="0" fontAlgn="base">
        <a:spcBef>
          <a:spcPct val="0"/>
        </a:spcBef>
        <a:spcAft>
          <a:spcPct val="0"/>
        </a:spcAft>
        <a:defRPr sz="4400">
          <a:solidFill>
            <a:schemeClr val="tx2"/>
          </a:solidFill>
          <a:latin typeface="Arial" charset="0"/>
          <a:cs typeface="Times New Roman" pitchFamily="18" charset="0"/>
        </a:defRPr>
      </a:lvl8pPr>
      <a:lvl9pPr marL="1828800" algn="ctr" rtl="0" fontAlgn="base">
        <a:spcBef>
          <a:spcPct val="0"/>
        </a:spcBef>
        <a:spcAft>
          <a:spcPct val="0"/>
        </a:spcAft>
        <a:defRPr sz="4400">
          <a:solidFill>
            <a:schemeClr val="tx2"/>
          </a:solidFill>
          <a:latin typeface="Arial"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1752600" y="981075"/>
            <a:ext cx="693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Slide heading Arial 40</a:t>
            </a:r>
          </a:p>
        </p:txBody>
      </p:sp>
      <p:sp>
        <p:nvSpPr>
          <p:cNvPr id="3075" name="Rectangle 3"/>
          <p:cNvSpPr>
            <a:spLocks noGrp="1" noChangeArrowheads="1"/>
          </p:cNvSpPr>
          <p:nvPr>
            <p:ph type="body" idx="1"/>
          </p:nvPr>
        </p:nvSpPr>
        <p:spPr bwMode="auto">
          <a:xfrm>
            <a:off x="1752600" y="1773238"/>
            <a:ext cx="6934200"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First level Arial 24</a:t>
            </a:r>
          </a:p>
          <a:p>
            <a:pPr lvl="1"/>
            <a:r>
              <a:rPr lang="en-GB" smtClean="0"/>
              <a:t>Second level Arial 20</a:t>
            </a:r>
          </a:p>
          <a:p>
            <a:pPr lvl="2"/>
            <a:r>
              <a:rPr lang="en-GB" smtClean="0"/>
              <a:t>Third level Arial 20</a:t>
            </a:r>
          </a:p>
          <a:p>
            <a:pPr lvl="3"/>
            <a:r>
              <a:rPr lang="en-GB" smtClean="0"/>
              <a:t>Fourth level Arial 20</a:t>
            </a:r>
          </a:p>
          <a:p>
            <a:pPr lvl="4"/>
            <a:r>
              <a:rPr lang="en-GB" smtClean="0"/>
              <a:t>Fifth level Arial 20</a:t>
            </a:r>
          </a:p>
        </p:txBody>
      </p:sp>
      <p:sp>
        <p:nvSpPr>
          <p:cNvPr id="165892" name="Rectangle 4"/>
          <p:cNvSpPr>
            <a:spLocks noGrp="1" noChangeArrowheads="1"/>
          </p:cNvSpPr>
          <p:nvPr>
            <p:ph type="ftr" sz="quarter" idx="3"/>
          </p:nvPr>
        </p:nvSpPr>
        <p:spPr bwMode="auto">
          <a:xfrm>
            <a:off x="323850" y="65532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lnSpc>
                <a:spcPct val="100000"/>
              </a:lnSpc>
              <a:defRPr sz="1000" b="0">
                <a:solidFill>
                  <a:schemeClr val="bg1"/>
                </a:solidFill>
                <a:latin typeface="Arial" charset="0"/>
              </a:defRPr>
            </a:lvl1pPr>
          </a:lstStyle>
          <a:p>
            <a:pPr fontAlgn="base">
              <a:spcBef>
                <a:spcPct val="0"/>
              </a:spcBef>
              <a:spcAft>
                <a:spcPct val="0"/>
              </a:spcAft>
              <a:defRPr/>
            </a:pPr>
            <a:r>
              <a:rPr lang="en-GB" dirty="0">
                <a:solidFill>
                  <a:srgbClr val="000000"/>
                </a:solidFill>
              </a:rPr>
              <a:t>© Crown copyright   Met Office</a:t>
            </a:r>
            <a:endParaRPr lang="en-GB" sz="1400" dirty="0">
              <a:solidFill>
                <a:srgbClr val="000000"/>
              </a:solidFill>
              <a:latin typeface="Times" pitchFamily="18" charset="0"/>
            </a:endParaRPr>
          </a:p>
        </p:txBody>
      </p:sp>
    </p:spTree>
    <p:extLst>
      <p:ext uri="{BB962C8B-B14F-4D97-AF65-F5344CB8AC3E}">
        <p14:creationId xmlns:p14="http://schemas.microsoft.com/office/powerpoint/2010/main" val="1968751252"/>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ipe/>
  </p:transition>
  <p:timing>
    <p:tnLst>
      <p:par>
        <p:cTn id="1" dur="indefinite" restart="never" nodeType="tmRoot"/>
      </p:par>
    </p:tnLst>
  </p:timing>
  <p:hf hdr="0" dt="0"/>
  <p:txStyles>
    <p:titleStyle>
      <a:lvl1pPr algn="l" rtl="0" eaLnBrk="0" fontAlgn="base" hangingPunct="0">
        <a:lnSpc>
          <a:spcPct val="85000"/>
        </a:lnSpc>
        <a:spcBef>
          <a:spcPct val="0"/>
        </a:spcBef>
        <a:spcAft>
          <a:spcPct val="0"/>
        </a:spcAft>
        <a:defRPr sz="4000">
          <a:solidFill>
            <a:srgbClr val="000000"/>
          </a:solidFill>
          <a:latin typeface="+mj-lt"/>
          <a:ea typeface="+mj-ea"/>
          <a:cs typeface="+mj-cs"/>
        </a:defRPr>
      </a:lvl1pPr>
      <a:lvl2pPr algn="l" rtl="0" eaLnBrk="0" fontAlgn="base" hangingPunct="0">
        <a:lnSpc>
          <a:spcPct val="85000"/>
        </a:lnSpc>
        <a:spcBef>
          <a:spcPct val="0"/>
        </a:spcBef>
        <a:spcAft>
          <a:spcPct val="0"/>
        </a:spcAft>
        <a:defRPr sz="4000">
          <a:solidFill>
            <a:srgbClr val="000000"/>
          </a:solidFill>
          <a:latin typeface="Arial" charset="0"/>
        </a:defRPr>
      </a:lvl2pPr>
      <a:lvl3pPr algn="l" rtl="0" eaLnBrk="0" fontAlgn="base" hangingPunct="0">
        <a:lnSpc>
          <a:spcPct val="85000"/>
        </a:lnSpc>
        <a:spcBef>
          <a:spcPct val="0"/>
        </a:spcBef>
        <a:spcAft>
          <a:spcPct val="0"/>
        </a:spcAft>
        <a:defRPr sz="4000">
          <a:solidFill>
            <a:srgbClr val="000000"/>
          </a:solidFill>
          <a:latin typeface="Arial" charset="0"/>
        </a:defRPr>
      </a:lvl3pPr>
      <a:lvl4pPr algn="l" rtl="0" eaLnBrk="0" fontAlgn="base" hangingPunct="0">
        <a:lnSpc>
          <a:spcPct val="85000"/>
        </a:lnSpc>
        <a:spcBef>
          <a:spcPct val="0"/>
        </a:spcBef>
        <a:spcAft>
          <a:spcPct val="0"/>
        </a:spcAft>
        <a:defRPr sz="4000">
          <a:solidFill>
            <a:srgbClr val="000000"/>
          </a:solidFill>
          <a:latin typeface="Arial" charset="0"/>
        </a:defRPr>
      </a:lvl4pPr>
      <a:lvl5pPr algn="l" rtl="0" eaLnBrk="0" fontAlgn="base" hangingPunct="0">
        <a:lnSpc>
          <a:spcPct val="85000"/>
        </a:lnSpc>
        <a:spcBef>
          <a:spcPct val="0"/>
        </a:spcBef>
        <a:spcAft>
          <a:spcPct val="0"/>
        </a:spcAft>
        <a:defRPr sz="4000">
          <a:solidFill>
            <a:srgbClr val="000000"/>
          </a:solidFill>
          <a:latin typeface="Arial" charset="0"/>
        </a:defRPr>
      </a:lvl5pPr>
      <a:lvl6pPr marL="457200" algn="l" rtl="0" fontAlgn="base">
        <a:lnSpc>
          <a:spcPct val="85000"/>
        </a:lnSpc>
        <a:spcBef>
          <a:spcPct val="0"/>
        </a:spcBef>
        <a:spcAft>
          <a:spcPct val="0"/>
        </a:spcAft>
        <a:defRPr sz="4000">
          <a:solidFill>
            <a:srgbClr val="000000"/>
          </a:solidFill>
          <a:latin typeface="Arial" charset="0"/>
        </a:defRPr>
      </a:lvl6pPr>
      <a:lvl7pPr marL="914400" algn="l" rtl="0" fontAlgn="base">
        <a:lnSpc>
          <a:spcPct val="85000"/>
        </a:lnSpc>
        <a:spcBef>
          <a:spcPct val="0"/>
        </a:spcBef>
        <a:spcAft>
          <a:spcPct val="0"/>
        </a:spcAft>
        <a:defRPr sz="4000">
          <a:solidFill>
            <a:srgbClr val="000000"/>
          </a:solidFill>
          <a:latin typeface="Arial" charset="0"/>
        </a:defRPr>
      </a:lvl7pPr>
      <a:lvl8pPr marL="1371600" algn="l" rtl="0" fontAlgn="base">
        <a:lnSpc>
          <a:spcPct val="85000"/>
        </a:lnSpc>
        <a:spcBef>
          <a:spcPct val="0"/>
        </a:spcBef>
        <a:spcAft>
          <a:spcPct val="0"/>
        </a:spcAft>
        <a:defRPr sz="4000">
          <a:solidFill>
            <a:srgbClr val="000000"/>
          </a:solidFill>
          <a:latin typeface="Arial" charset="0"/>
        </a:defRPr>
      </a:lvl8pPr>
      <a:lvl9pPr marL="1828800" algn="l" rtl="0" fontAlgn="base">
        <a:lnSpc>
          <a:spcPct val="85000"/>
        </a:lnSpc>
        <a:spcBef>
          <a:spcPct val="0"/>
        </a:spcBef>
        <a:spcAft>
          <a:spcPct val="0"/>
        </a:spcAft>
        <a:defRPr sz="4000">
          <a:solidFill>
            <a:srgbClr val="000000"/>
          </a:solidFill>
          <a:latin typeface="Arial" charset="0"/>
        </a:defRPr>
      </a:lvl9pPr>
    </p:titleStyle>
    <p:bodyStyle>
      <a:lvl1pPr marL="261938" indent="-261938" algn="l" rtl="0" eaLnBrk="0" fontAlgn="base" hangingPunct="0">
        <a:lnSpc>
          <a:spcPct val="90000"/>
        </a:lnSpc>
        <a:spcBef>
          <a:spcPct val="35000"/>
        </a:spcBef>
        <a:spcAft>
          <a:spcPct val="35000"/>
        </a:spcAft>
        <a:buChar char="•"/>
        <a:defRPr sz="2400">
          <a:solidFill>
            <a:srgbClr val="000000"/>
          </a:solidFill>
          <a:latin typeface="+mn-lt"/>
          <a:ea typeface="+mn-ea"/>
          <a:cs typeface="+mn-cs"/>
        </a:defRPr>
      </a:lvl1pPr>
      <a:lvl2pPr marL="623888" indent="-182563" algn="l" rtl="0" eaLnBrk="0" fontAlgn="base" hangingPunct="0">
        <a:lnSpc>
          <a:spcPct val="90000"/>
        </a:lnSpc>
        <a:spcBef>
          <a:spcPct val="35000"/>
        </a:spcBef>
        <a:spcAft>
          <a:spcPct val="35000"/>
        </a:spcAft>
        <a:buChar char="•"/>
        <a:defRPr sz="2000">
          <a:solidFill>
            <a:srgbClr val="000000"/>
          </a:solidFill>
          <a:latin typeface="+mn-lt"/>
        </a:defRPr>
      </a:lvl2pPr>
      <a:lvl3pPr marL="987425" indent="-184150" algn="l" rtl="0" eaLnBrk="0" fontAlgn="base" hangingPunct="0">
        <a:lnSpc>
          <a:spcPct val="90000"/>
        </a:lnSpc>
        <a:spcBef>
          <a:spcPct val="35000"/>
        </a:spcBef>
        <a:spcAft>
          <a:spcPct val="35000"/>
        </a:spcAft>
        <a:buChar char="•"/>
        <a:defRPr sz="2000">
          <a:solidFill>
            <a:srgbClr val="000000"/>
          </a:solidFill>
          <a:latin typeface="+mn-lt"/>
        </a:defRPr>
      </a:lvl3pPr>
      <a:lvl4pPr marL="1349375" indent="-182563" algn="l" rtl="0" eaLnBrk="0" fontAlgn="base" hangingPunct="0">
        <a:lnSpc>
          <a:spcPct val="90000"/>
        </a:lnSpc>
        <a:spcBef>
          <a:spcPct val="35000"/>
        </a:spcBef>
        <a:spcAft>
          <a:spcPct val="35000"/>
        </a:spcAft>
        <a:buChar char="•"/>
        <a:defRPr sz="2000">
          <a:solidFill>
            <a:srgbClr val="000000"/>
          </a:solidFill>
          <a:latin typeface="+mn-lt"/>
        </a:defRPr>
      </a:lvl4pPr>
      <a:lvl5pPr marL="1698625" indent="-169863" algn="l" rtl="0" eaLnBrk="0" fontAlgn="base" hangingPunct="0">
        <a:lnSpc>
          <a:spcPct val="90000"/>
        </a:lnSpc>
        <a:spcBef>
          <a:spcPct val="35000"/>
        </a:spcBef>
        <a:spcAft>
          <a:spcPct val="35000"/>
        </a:spcAft>
        <a:buChar char="•"/>
        <a:defRPr sz="2000">
          <a:solidFill>
            <a:srgbClr val="000000"/>
          </a:solidFill>
          <a:latin typeface="+mn-lt"/>
        </a:defRPr>
      </a:lvl5pPr>
      <a:lvl6pPr marL="2155825" indent="-169863" algn="l" rtl="0" fontAlgn="base">
        <a:lnSpc>
          <a:spcPct val="90000"/>
        </a:lnSpc>
        <a:spcBef>
          <a:spcPct val="35000"/>
        </a:spcBef>
        <a:spcAft>
          <a:spcPct val="35000"/>
        </a:spcAft>
        <a:buChar char="•"/>
        <a:defRPr sz="2000">
          <a:solidFill>
            <a:srgbClr val="000000"/>
          </a:solidFill>
          <a:latin typeface="+mn-lt"/>
        </a:defRPr>
      </a:lvl6pPr>
      <a:lvl7pPr marL="2613025" indent="-169863" algn="l" rtl="0" fontAlgn="base">
        <a:lnSpc>
          <a:spcPct val="90000"/>
        </a:lnSpc>
        <a:spcBef>
          <a:spcPct val="35000"/>
        </a:spcBef>
        <a:spcAft>
          <a:spcPct val="35000"/>
        </a:spcAft>
        <a:buChar char="•"/>
        <a:defRPr sz="2000">
          <a:solidFill>
            <a:srgbClr val="000000"/>
          </a:solidFill>
          <a:latin typeface="+mn-lt"/>
        </a:defRPr>
      </a:lvl7pPr>
      <a:lvl8pPr marL="3070225" indent="-169863" algn="l" rtl="0" fontAlgn="base">
        <a:lnSpc>
          <a:spcPct val="90000"/>
        </a:lnSpc>
        <a:spcBef>
          <a:spcPct val="35000"/>
        </a:spcBef>
        <a:spcAft>
          <a:spcPct val="35000"/>
        </a:spcAft>
        <a:buChar char="•"/>
        <a:defRPr sz="2000">
          <a:solidFill>
            <a:srgbClr val="000000"/>
          </a:solidFill>
          <a:latin typeface="+mn-lt"/>
        </a:defRPr>
      </a:lvl8pPr>
      <a:lvl9pPr marL="3527425" indent="-169863" algn="l" rtl="0" fontAlgn="base">
        <a:lnSpc>
          <a:spcPct val="90000"/>
        </a:lnSpc>
        <a:spcBef>
          <a:spcPct val="35000"/>
        </a:spcBef>
        <a:spcAft>
          <a:spcPct val="3500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1752600" y="981075"/>
            <a:ext cx="693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Slide heading Arial 40</a:t>
            </a:r>
          </a:p>
        </p:txBody>
      </p:sp>
      <p:sp>
        <p:nvSpPr>
          <p:cNvPr id="3075" name="Rectangle 3"/>
          <p:cNvSpPr>
            <a:spLocks noGrp="1" noChangeArrowheads="1"/>
          </p:cNvSpPr>
          <p:nvPr>
            <p:ph type="body" idx="1"/>
          </p:nvPr>
        </p:nvSpPr>
        <p:spPr bwMode="auto">
          <a:xfrm>
            <a:off x="1752600" y="1773238"/>
            <a:ext cx="6934200"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First level Arial 24</a:t>
            </a:r>
          </a:p>
          <a:p>
            <a:pPr lvl="1"/>
            <a:r>
              <a:rPr lang="en-GB" smtClean="0"/>
              <a:t>Second level Arial 20</a:t>
            </a:r>
          </a:p>
          <a:p>
            <a:pPr lvl="2"/>
            <a:r>
              <a:rPr lang="en-GB" smtClean="0"/>
              <a:t>Third level Arial 20</a:t>
            </a:r>
          </a:p>
          <a:p>
            <a:pPr lvl="3"/>
            <a:r>
              <a:rPr lang="en-GB" smtClean="0"/>
              <a:t>Fourth level Arial 20</a:t>
            </a:r>
          </a:p>
          <a:p>
            <a:pPr lvl="4"/>
            <a:r>
              <a:rPr lang="en-GB" smtClean="0"/>
              <a:t>Fifth level Arial 20</a:t>
            </a:r>
          </a:p>
        </p:txBody>
      </p:sp>
      <p:sp>
        <p:nvSpPr>
          <p:cNvPr id="165892" name="Rectangle 4"/>
          <p:cNvSpPr>
            <a:spLocks noGrp="1" noChangeArrowheads="1"/>
          </p:cNvSpPr>
          <p:nvPr>
            <p:ph type="ftr" sz="quarter" idx="3"/>
          </p:nvPr>
        </p:nvSpPr>
        <p:spPr bwMode="auto">
          <a:xfrm>
            <a:off x="323850" y="65532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lnSpc>
                <a:spcPct val="100000"/>
              </a:lnSpc>
              <a:defRPr sz="1000" b="0">
                <a:solidFill>
                  <a:schemeClr val="bg1"/>
                </a:solidFill>
                <a:latin typeface="Arial" charset="0"/>
              </a:defRPr>
            </a:lvl1pPr>
          </a:lstStyle>
          <a:p>
            <a:pPr fontAlgn="base">
              <a:spcBef>
                <a:spcPct val="0"/>
              </a:spcBef>
              <a:spcAft>
                <a:spcPct val="0"/>
              </a:spcAft>
              <a:defRPr/>
            </a:pPr>
            <a:r>
              <a:rPr lang="en-GB" dirty="0">
                <a:solidFill>
                  <a:srgbClr val="000000"/>
                </a:solidFill>
              </a:rPr>
              <a:t>© Crown copyright   Met Office</a:t>
            </a:r>
            <a:endParaRPr lang="en-GB" sz="1400" dirty="0">
              <a:solidFill>
                <a:srgbClr val="000000"/>
              </a:solidFill>
              <a:latin typeface="Times" pitchFamily="18" charset="0"/>
            </a:endParaRPr>
          </a:p>
        </p:txBody>
      </p:sp>
    </p:spTree>
    <p:extLst>
      <p:ext uri="{BB962C8B-B14F-4D97-AF65-F5344CB8AC3E}">
        <p14:creationId xmlns:p14="http://schemas.microsoft.com/office/powerpoint/2010/main" val="2479108769"/>
      </p:ext>
    </p:extLst>
  </p:cSld>
  <p:clrMap bg1="dk2" tx1="lt1" bg2="dk1"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wipe/>
  </p:transition>
  <p:timing>
    <p:tnLst>
      <p:par>
        <p:cTn id="1" dur="indefinite" restart="never" nodeType="tmRoot"/>
      </p:par>
    </p:tnLst>
  </p:timing>
  <p:hf hdr="0" dt="0"/>
  <p:txStyles>
    <p:titleStyle>
      <a:lvl1pPr algn="l" rtl="0" eaLnBrk="0" fontAlgn="base" hangingPunct="0">
        <a:lnSpc>
          <a:spcPct val="85000"/>
        </a:lnSpc>
        <a:spcBef>
          <a:spcPct val="0"/>
        </a:spcBef>
        <a:spcAft>
          <a:spcPct val="0"/>
        </a:spcAft>
        <a:defRPr sz="4000">
          <a:solidFill>
            <a:srgbClr val="000000"/>
          </a:solidFill>
          <a:latin typeface="+mj-lt"/>
          <a:ea typeface="+mj-ea"/>
          <a:cs typeface="+mj-cs"/>
        </a:defRPr>
      </a:lvl1pPr>
      <a:lvl2pPr algn="l" rtl="0" eaLnBrk="0" fontAlgn="base" hangingPunct="0">
        <a:lnSpc>
          <a:spcPct val="85000"/>
        </a:lnSpc>
        <a:spcBef>
          <a:spcPct val="0"/>
        </a:spcBef>
        <a:spcAft>
          <a:spcPct val="0"/>
        </a:spcAft>
        <a:defRPr sz="4000">
          <a:solidFill>
            <a:srgbClr val="000000"/>
          </a:solidFill>
          <a:latin typeface="Arial" charset="0"/>
        </a:defRPr>
      </a:lvl2pPr>
      <a:lvl3pPr algn="l" rtl="0" eaLnBrk="0" fontAlgn="base" hangingPunct="0">
        <a:lnSpc>
          <a:spcPct val="85000"/>
        </a:lnSpc>
        <a:spcBef>
          <a:spcPct val="0"/>
        </a:spcBef>
        <a:spcAft>
          <a:spcPct val="0"/>
        </a:spcAft>
        <a:defRPr sz="4000">
          <a:solidFill>
            <a:srgbClr val="000000"/>
          </a:solidFill>
          <a:latin typeface="Arial" charset="0"/>
        </a:defRPr>
      </a:lvl3pPr>
      <a:lvl4pPr algn="l" rtl="0" eaLnBrk="0" fontAlgn="base" hangingPunct="0">
        <a:lnSpc>
          <a:spcPct val="85000"/>
        </a:lnSpc>
        <a:spcBef>
          <a:spcPct val="0"/>
        </a:spcBef>
        <a:spcAft>
          <a:spcPct val="0"/>
        </a:spcAft>
        <a:defRPr sz="4000">
          <a:solidFill>
            <a:srgbClr val="000000"/>
          </a:solidFill>
          <a:latin typeface="Arial" charset="0"/>
        </a:defRPr>
      </a:lvl4pPr>
      <a:lvl5pPr algn="l" rtl="0" eaLnBrk="0" fontAlgn="base" hangingPunct="0">
        <a:lnSpc>
          <a:spcPct val="85000"/>
        </a:lnSpc>
        <a:spcBef>
          <a:spcPct val="0"/>
        </a:spcBef>
        <a:spcAft>
          <a:spcPct val="0"/>
        </a:spcAft>
        <a:defRPr sz="4000">
          <a:solidFill>
            <a:srgbClr val="000000"/>
          </a:solidFill>
          <a:latin typeface="Arial" charset="0"/>
        </a:defRPr>
      </a:lvl5pPr>
      <a:lvl6pPr marL="457200" algn="l" rtl="0" fontAlgn="base">
        <a:lnSpc>
          <a:spcPct val="85000"/>
        </a:lnSpc>
        <a:spcBef>
          <a:spcPct val="0"/>
        </a:spcBef>
        <a:spcAft>
          <a:spcPct val="0"/>
        </a:spcAft>
        <a:defRPr sz="4000">
          <a:solidFill>
            <a:srgbClr val="000000"/>
          </a:solidFill>
          <a:latin typeface="Arial" charset="0"/>
        </a:defRPr>
      </a:lvl6pPr>
      <a:lvl7pPr marL="914400" algn="l" rtl="0" fontAlgn="base">
        <a:lnSpc>
          <a:spcPct val="85000"/>
        </a:lnSpc>
        <a:spcBef>
          <a:spcPct val="0"/>
        </a:spcBef>
        <a:spcAft>
          <a:spcPct val="0"/>
        </a:spcAft>
        <a:defRPr sz="4000">
          <a:solidFill>
            <a:srgbClr val="000000"/>
          </a:solidFill>
          <a:latin typeface="Arial" charset="0"/>
        </a:defRPr>
      </a:lvl7pPr>
      <a:lvl8pPr marL="1371600" algn="l" rtl="0" fontAlgn="base">
        <a:lnSpc>
          <a:spcPct val="85000"/>
        </a:lnSpc>
        <a:spcBef>
          <a:spcPct val="0"/>
        </a:spcBef>
        <a:spcAft>
          <a:spcPct val="0"/>
        </a:spcAft>
        <a:defRPr sz="4000">
          <a:solidFill>
            <a:srgbClr val="000000"/>
          </a:solidFill>
          <a:latin typeface="Arial" charset="0"/>
        </a:defRPr>
      </a:lvl8pPr>
      <a:lvl9pPr marL="1828800" algn="l" rtl="0" fontAlgn="base">
        <a:lnSpc>
          <a:spcPct val="85000"/>
        </a:lnSpc>
        <a:spcBef>
          <a:spcPct val="0"/>
        </a:spcBef>
        <a:spcAft>
          <a:spcPct val="0"/>
        </a:spcAft>
        <a:defRPr sz="4000">
          <a:solidFill>
            <a:srgbClr val="000000"/>
          </a:solidFill>
          <a:latin typeface="Arial" charset="0"/>
        </a:defRPr>
      </a:lvl9pPr>
    </p:titleStyle>
    <p:bodyStyle>
      <a:lvl1pPr marL="261938" indent="-261938" algn="l" rtl="0" eaLnBrk="0" fontAlgn="base" hangingPunct="0">
        <a:lnSpc>
          <a:spcPct val="90000"/>
        </a:lnSpc>
        <a:spcBef>
          <a:spcPct val="35000"/>
        </a:spcBef>
        <a:spcAft>
          <a:spcPct val="35000"/>
        </a:spcAft>
        <a:buChar char="•"/>
        <a:defRPr sz="2400">
          <a:solidFill>
            <a:srgbClr val="000000"/>
          </a:solidFill>
          <a:latin typeface="+mn-lt"/>
          <a:ea typeface="+mn-ea"/>
          <a:cs typeface="+mn-cs"/>
        </a:defRPr>
      </a:lvl1pPr>
      <a:lvl2pPr marL="623888" indent="-182563" algn="l" rtl="0" eaLnBrk="0" fontAlgn="base" hangingPunct="0">
        <a:lnSpc>
          <a:spcPct val="90000"/>
        </a:lnSpc>
        <a:spcBef>
          <a:spcPct val="35000"/>
        </a:spcBef>
        <a:spcAft>
          <a:spcPct val="35000"/>
        </a:spcAft>
        <a:buChar char="•"/>
        <a:defRPr sz="2000">
          <a:solidFill>
            <a:srgbClr val="000000"/>
          </a:solidFill>
          <a:latin typeface="+mn-lt"/>
        </a:defRPr>
      </a:lvl2pPr>
      <a:lvl3pPr marL="987425" indent="-184150" algn="l" rtl="0" eaLnBrk="0" fontAlgn="base" hangingPunct="0">
        <a:lnSpc>
          <a:spcPct val="90000"/>
        </a:lnSpc>
        <a:spcBef>
          <a:spcPct val="35000"/>
        </a:spcBef>
        <a:spcAft>
          <a:spcPct val="35000"/>
        </a:spcAft>
        <a:buChar char="•"/>
        <a:defRPr sz="2000">
          <a:solidFill>
            <a:srgbClr val="000000"/>
          </a:solidFill>
          <a:latin typeface="+mn-lt"/>
        </a:defRPr>
      </a:lvl3pPr>
      <a:lvl4pPr marL="1349375" indent="-182563" algn="l" rtl="0" eaLnBrk="0" fontAlgn="base" hangingPunct="0">
        <a:lnSpc>
          <a:spcPct val="90000"/>
        </a:lnSpc>
        <a:spcBef>
          <a:spcPct val="35000"/>
        </a:spcBef>
        <a:spcAft>
          <a:spcPct val="35000"/>
        </a:spcAft>
        <a:buChar char="•"/>
        <a:defRPr sz="2000">
          <a:solidFill>
            <a:srgbClr val="000000"/>
          </a:solidFill>
          <a:latin typeface="+mn-lt"/>
        </a:defRPr>
      </a:lvl4pPr>
      <a:lvl5pPr marL="1698625" indent="-169863" algn="l" rtl="0" eaLnBrk="0" fontAlgn="base" hangingPunct="0">
        <a:lnSpc>
          <a:spcPct val="90000"/>
        </a:lnSpc>
        <a:spcBef>
          <a:spcPct val="35000"/>
        </a:spcBef>
        <a:spcAft>
          <a:spcPct val="35000"/>
        </a:spcAft>
        <a:buChar char="•"/>
        <a:defRPr sz="2000">
          <a:solidFill>
            <a:srgbClr val="000000"/>
          </a:solidFill>
          <a:latin typeface="+mn-lt"/>
        </a:defRPr>
      </a:lvl5pPr>
      <a:lvl6pPr marL="2155825" indent="-169863" algn="l" rtl="0" fontAlgn="base">
        <a:lnSpc>
          <a:spcPct val="90000"/>
        </a:lnSpc>
        <a:spcBef>
          <a:spcPct val="35000"/>
        </a:spcBef>
        <a:spcAft>
          <a:spcPct val="35000"/>
        </a:spcAft>
        <a:buChar char="•"/>
        <a:defRPr sz="2000">
          <a:solidFill>
            <a:srgbClr val="000000"/>
          </a:solidFill>
          <a:latin typeface="+mn-lt"/>
        </a:defRPr>
      </a:lvl6pPr>
      <a:lvl7pPr marL="2613025" indent="-169863" algn="l" rtl="0" fontAlgn="base">
        <a:lnSpc>
          <a:spcPct val="90000"/>
        </a:lnSpc>
        <a:spcBef>
          <a:spcPct val="35000"/>
        </a:spcBef>
        <a:spcAft>
          <a:spcPct val="35000"/>
        </a:spcAft>
        <a:buChar char="•"/>
        <a:defRPr sz="2000">
          <a:solidFill>
            <a:srgbClr val="000000"/>
          </a:solidFill>
          <a:latin typeface="+mn-lt"/>
        </a:defRPr>
      </a:lvl7pPr>
      <a:lvl8pPr marL="3070225" indent="-169863" algn="l" rtl="0" fontAlgn="base">
        <a:lnSpc>
          <a:spcPct val="90000"/>
        </a:lnSpc>
        <a:spcBef>
          <a:spcPct val="35000"/>
        </a:spcBef>
        <a:spcAft>
          <a:spcPct val="35000"/>
        </a:spcAft>
        <a:buChar char="•"/>
        <a:defRPr sz="2000">
          <a:solidFill>
            <a:srgbClr val="000000"/>
          </a:solidFill>
          <a:latin typeface="+mn-lt"/>
        </a:defRPr>
      </a:lvl8pPr>
      <a:lvl9pPr marL="3527425" indent="-169863" algn="l" rtl="0" fontAlgn="base">
        <a:lnSpc>
          <a:spcPct val="90000"/>
        </a:lnSpc>
        <a:spcBef>
          <a:spcPct val="35000"/>
        </a:spcBef>
        <a:spcAft>
          <a:spcPct val="3500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1752600" y="981075"/>
            <a:ext cx="693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Slide heading Arial 40</a:t>
            </a:r>
          </a:p>
        </p:txBody>
      </p:sp>
      <p:sp>
        <p:nvSpPr>
          <p:cNvPr id="3075" name="Rectangle 3"/>
          <p:cNvSpPr>
            <a:spLocks noGrp="1" noChangeArrowheads="1"/>
          </p:cNvSpPr>
          <p:nvPr>
            <p:ph type="body" idx="1"/>
          </p:nvPr>
        </p:nvSpPr>
        <p:spPr bwMode="auto">
          <a:xfrm>
            <a:off x="1752600" y="1773238"/>
            <a:ext cx="6934200"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First level Arial 24</a:t>
            </a:r>
          </a:p>
          <a:p>
            <a:pPr lvl="1"/>
            <a:r>
              <a:rPr lang="en-GB" smtClean="0"/>
              <a:t>Second level Arial 20</a:t>
            </a:r>
          </a:p>
          <a:p>
            <a:pPr lvl="2"/>
            <a:r>
              <a:rPr lang="en-GB" smtClean="0"/>
              <a:t>Third level Arial 20</a:t>
            </a:r>
          </a:p>
          <a:p>
            <a:pPr lvl="3"/>
            <a:r>
              <a:rPr lang="en-GB" smtClean="0"/>
              <a:t>Fourth level Arial 20</a:t>
            </a:r>
          </a:p>
          <a:p>
            <a:pPr lvl="4"/>
            <a:r>
              <a:rPr lang="en-GB" smtClean="0"/>
              <a:t>Fifth level Arial 20</a:t>
            </a:r>
          </a:p>
        </p:txBody>
      </p:sp>
      <p:sp>
        <p:nvSpPr>
          <p:cNvPr id="165892" name="Rectangle 4"/>
          <p:cNvSpPr>
            <a:spLocks noGrp="1" noChangeArrowheads="1"/>
          </p:cNvSpPr>
          <p:nvPr>
            <p:ph type="ftr" sz="quarter" idx="3"/>
          </p:nvPr>
        </p:nvSpPr>
        <p:spPr bwMode="auto">
          <a:xfrm>
            <a:off x="323850" y="65532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lnSpc>
                <a:spcPct val="100000"/>
              </a:lnSpc>
              <a:defRPr sz="1000" b="0">
                <a:solidFill>
                  <a:schemeClr val="bg1"/>
                </a:solidFill>
                <a:latin typeface="Arial" charset="0"/>
              </a:defRPr>
            </a:lvl1pPr>
          </a:lstStyle>
          <a:p>
            <a:pPr fontAlgn="base">
              <a:spcBef>
                <a:spcPct val="0"/>
              </a:spcBef>
              <a:spcAft>
                <a:spcPct val="0"/>
              </a:spcAft>
              <a:defRPr/>
            </a:pPr>
            <a:r>
              <a:rPr lang="en-GB" dirty="0">
                <a:solidFill>
                  <a:srgbClr val="000000"/>
                </a:solidFill>
              </a:rPr>
              <a:t>© Crown copyright   Met Office</a:t>
            </a:r>
            <a:endParaRPr lang="en-GB" sz="1400" dirty="0">
              <a:solidFill>
                <a:srgbClr val="000000"/>
              </a:solidFill>
              <a:latin typeface="Times" pitchFamily="18" charset="0"/>
            </a:endParaRPr>
          </a:p>
        </p:txBody>
      </p:sp>
    </p:spTree>
    <p:extLst>
      <p:ext uri="{BB962C8B-B14F-4D97-AF65-F5344CB8AC3E}">
        <p14:creationId xmlns:p14="http://schemas.microsoft.com/office/powerpoint/2010/main" val="257159153"/>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wipe/>
  </p:transition>
  <p:timing>
    <p:tnLst>
      <p:par>
        <p:cTn id="1" dur="indefinite" restart="never" nodeType="tmRoot"/>
      </p:par>
    </p:tnLst>
  </p:timing>
  <p:hf hdr="0" dt="0"/>
  <p:txStyles>
    <p:titleStyle>
      <a:lvl1pPr algn="l" rtl="0" eaLnBrk="0" fontAlgn="base" hangingPunct="0">
        <a:lnSpc>
          <a:spcPct val="85000"/>
        </a:lnSpc>
        <a:spcBef>
          <a:spcPct val="0"/>
        </a:spcBef>
        <a:spcAft>
          <a:spcPct val="0"/>
        </a:spcAft>
        <a:defRPr sz="4000">
          <a:solidFill>
            <a:srgbClr val="000000"/>
          </a:solidFill>
          <a:latin typeface="+mj-lt"/>
          <a:ea typeface="+mj-ea"/>
          <a:cs typeface="+mj-cs"/>
        </a:defRPr>
      </a:lvl1pPr>
      <a:lvl2pPr algn="l" rtl="0" eaLnBrk="0" fontAlgn="base" hangingPunct="0">
        <a:lnSpc>
          <a:spcPct val="85000"/>
        </a:lnSpc>
        <a:spcBef>
          <a:spcPct val="0"/>
        </a:spcBef>
        <a:spcAft>
          <a:spcPct val="0"/>
        </a:spcAft>
        <a:defRPr sz="4000">
          <a:solidFill>
            <a:srgbClr val="000000"/>
          </a:solidFill>
          <a:latin typeface="Arial" charset="0"/>
        </a:defRPr>
      </a:lvl2pPr>
      <a:lvl3pPr algn="l" rtl="0" eaLnBrk="0" fontAlgn="base" hangingPunct="0">
        <a:lnSpc>
          <a:spcPct val="85000"/>
        </a:lnSpc>
        <a:spcBef>
          <a:spcPct val="0"/>
        </a:spcBef>
        <a:spcAft>
          <a:spcPct val="0"/>
        </a:spcAft>
        <a:defRPr sz="4000">
          <a:solidFill>
            <a:srgbClr val="000000"/>
          </a:solidFill>
          <a:latin typeface="Arial" charset="0"/>
        </a:defRPr>
      </a:lvl3pPr>
      <a:lvl4pPr algn="l" rtl="0" eaLnBrk="0" fontAlgn="base" hangingPunct="0">
        <a:lnSpc>
          <a:spcPct val="85000"/>
        </a:lnSpc>
        <a:spcBef>
          <a:spcPct val="0"/>
        </a:spcBef>
        <a:spcAft>
          <a:spcPct val="0"/>
        </a:spcAft>
        <a:defRPr sz="4000">
          <a:solidFill>
            <a:srgbClr val="000000"/>
          </a:solidFill>
          <a:latin typeface="Arial" charset="0"/>
        </a:defRPr>
      </a:lvl4pPr>
      <a:lvl5pPr algn="l" rtl="0" eaLnBrk="0" fontAlgn="base" hangingPunct="0">
        <a:lnSpc>
          <a:spcPct val="85000"/>
        </a:lnSpc>
        <a:spcBef>
          <a:spcPct val="0"/>
        </a:spcBef>
        <a:spcAft>
          <a:spcPct val="0"/>
        </a:spcAft>
        <a:defRPr sz="4000">
          <a:solidFill>
            <a:srgbClr val="000000"/>
          </a:solidFill>
          <a:latin typeface="Arial" charset="0"/>
        </a:defRPr>
      </a:lvl5pPr>
      <a:lvl6pPr marL="457200" algn="l" rtl="0" fontAlgn="base">
        <a:lnSpc>
          <a:spcPct val="85000"/>
        </a:lnSpc>
        <a:spcBef>
          <a:spcPct val="0"/>
        </a:spcBef>
        <a:spcAft>
          <a:spcPct val="0"/>
        </a:spcAft>
        <a:defRPr sz="4000">
          <a:solidFill>
            <a:srgbClr val="000000"/>
          </a:solidFill>
          <a:latin typeface="Arial" charset="0"/>
        </a:defRPr>
      </a:lvl6pPr>
      <a:lvl7pPr marL="914400" algn="l" rtl="0" fontAlgn="base">
        <a:lnSpc>
          <a:spcPct val="85000"/>
        </a:lnSpc>
        <a:spcBef>
          <a:spcPct val="0"/>
        </a:spcBef>
        <a:spcAft>
          <a:spcPct val="0"/>
        </a:spcAft>
        <a:defRPr sz="4000">
          <a:solidFill>
            <a:srgbClr val="000000"/>
          </a:solidFill>
          <a:latin typeface="Arial" charset="0"/>
        </a:defRPr>
      </a:lvl7pPr>
      <a:lvl8pPr marL="1371600" algn="l" rtl="0" fontAlgn="base">
        <a:lnSpc>
          <a:spcPct val="85000"/>
        </a:lnSpc>
        <a:spcBef>
          <a:spcPct val="0"/>
        </a:spcBef>
        <a:spcAft>
          <a:spcPct val="0"/>
        </a:spcAft>
        <a:defRPr sz="4000">
          <a:solidFill>
            <a:srgbClr val="000000"/>
          </a:solidFill>
          <a:latin typeface="Arial" charset="0"/>
        </a:defRPr>
      </a:lvl8pPr>
      <a:lvl9pPr marL="1828800" algn="l" rtl="0" fontAlgn="base">
        <a:lnSpc>
          <a:spcPct val="85000"/>
        </a:lnSpc>
        <a:spcBef>
          <a:spcPct val="0"/>
        </a:spcBef>
        <a:spcAft>
          <a:spcPct val="0"/>
        </a:spcAft>
        <a:defRPr sz="4000">
          <a:solidFill>
            <a:srgbClr val="000000"/>
          </a:solidFill>
          <a:latin typeface="Arial" charset="0"/>
        </a:defRPr>
      </a:lvl9pPr>
    </p:titleStyle>
    <p:bodyStyle>
      <a:lvl1pPr marL="261938" indent="-261938" algn="l" rtl="0" eaLnBrk="0" fontAlgn="base" hangingPunct="0">
        <a:lnSpc>
          <a:spcPct val="90000"/>
        </a:lnSpc>
        <a:spcBef>
          <a:spcPct val="35000"/>
        </a:spcBef>
        <a:spcAft>
          <a:spcPct val="35000"/>
        </a:spcAft>
        <a:buChar char="•"/>
        <a:defRPr sz="2400">
          <a:solidFill>
            <a:srgbClr val="000000"/>
          </a:solidFill>
          <a:latin typeface="+mn-lt"/>
          <a:ea typeface="+mn-ea"/>
          <a:cs typeface="+mn-cs"/>
        </a:defRPr>
      </a:lvl1pPr>
      <a:lvl2pPr marL="623888" indent="-182563" algn="l" rtl="0" eaLnBrk="0" fontAlgn="base" hangingPunct="0">
        <a:lnSpc>
          <a:spcPct val="90000"/>
        </a:lnSpc>
        <a:spcBef>
          <a:spcPct val="35000"/>
        </a:spcBef>
        <a:spcAft>
          <a:spcPct val="35000"/>
        </a:spcAft>
        <a:buChar char="•"/>
        <a:defRPr sz="2000">
          <a:solidFill>
            <a:srgbClr val="000000"/>
          </a:solidFill>
          <a:latin typeface="+mn-lt"/>
        </a:defRPr>
      </a:lvl2pPr>
      <a:lvl3pPr marL="987425" indent="-184150" algn="l" rtl="0" eaLnBrk="0" fontAlgn="base" hangingPunct="0">
        <a:lnSpc>
          <a:spcPct val="90000"/>
        </a:lnSpc>
        <a:spcBef>
          <a:spcPct val="35000"/>
        </a:spcBef>
        <a:spcAft>
          <a:spcPct val="35000"/>
        </a:spcAft>
        <a:buChar char="•"/>
        <a:defRPr sz="2000">
          <a:solidFill>
            <a:srgbClr val="000000"/>
          </a:solidFill>
          <a:latin typeface="+mn-lt"/>
        </a:defRPr>
      </a:lvl3pPr>
      <a:lvl4pPr marL="1349375" indent="-182563" algn="l" rtl="0" eaLnBrk="0" fontAlgn="base" hangingPunct="0">
        <a:lnSpc>
          <a:spcPct val="90000"/>
        </a:lnSpc>
        <a:spcBef>
          <a:spcPct val="35000"/>
        </a:spcBef>
        <a:spcAft>
          <a:spcPct val="35000"/>
        </a:spcAft>
        <a:buChar char="•"/>
        <a:defRPr sz="2000">
          <a:solidFill>
            <a:srgbClr val="000000"/>
          </a:solidFill>
          <a:latin typeface="+mn-lt"/>
        </a:defRPr>
      </a:lvl4pPr>
      <a:lvl5pPr marL="1698625" indent="-169863" algn="l" rtl="0" eaLnBrk="0" fontAlgn="base" hangingPunct="0">
        <a:lnSpc>
          <a:spcPct val="90000"/>
        </a:lnSpc>
        <a:spcBef>
          <a:spcPct val="35000"/>
        </a:spcBef>
        <a:spcAft>
          <a:spcPct val="35000"/>
        </a:spcAft>
        <a:buChar char="•"/>
        <a:defRPr sz="2000">
          <a:solidFill>
            <a:srgbClr val="000000"/>
          </a:solidFill>
          <a:latin typeface="+mn-lt"/>
        </a:defRPr>
      </a:lvl5pPr>
      <a:lvl6pPr marL="2155825" indent="-169863" algn="l" rtl="0" fontAlgn="base">
        <a:lnSpc>
          <a:spcPct val="90000"/>
        </a:lnSpc>
        <a:spcBef>
          <a:spcPct val="35000"/>
        </a:spcBef>
        <a:spcAft>
          <a:spcPct val="35000"/>
        </a:spcAft>
        <a:buChar char="•"/>
        <a:defRPr sz="2000">
          <a:solidFill>
            <a:srgbClr val="000000"/>
          </a:solidFill>
          <a:latin typeface="+mn-lt"/>
        </a:defRPr>
      </a:lvl6pPr>
      <a:lvl7pPr marL="2613025" indent="-169863" algn="l" rtl="0" fontAlgn="base">
        <a:lnSpc>
          <a:spcPct val="90000"/>
        </a:lnSpc>
        <a:spcBef>
          <a:spcPct val="35000"/>
        </a:spcBef>
        <a:spcAft>
          <a:spcPct val="35000"/>
        </a:spcAft>
        <a:buChar char="•"/>
        <a:defRPr sz="2000">
          <a:solidFill>
            <a:srgbClr val="000000"/>
          </a:solidFill>
          <a:latin typeface="+mn-lt"/>
        </a:defRPr>
      </a:lvl7pPr>
      <a:lvl8pPr marL="3070225" indent="-169863" algn="l" rtl="0" fontAlgn="base">
        <a:lnSpc>
          <a:spcPct val="90000"/>
        </a:lnSpc>
        <a:spcBef>
          <a:spcPct val="35000"/>
        </a:spcBef>
        <a:spcAft>
          <a:spcPct val="35000"/>
        </a:spcAft>
        <a:buChar char="•"/>
        <a:defRPr sz="2000">
          <a:solidFill>
            <a:srgbClr val="000000"/>
          </a:solidFill>
          <a:latin typeface="+mn-lt"/>
        </a:defRPr>
      </a:lvl8pPr>
      <a:lvl9pPr marL="3527425" indent="-169863" algn="l" rtl="0" fontAlgn="base">
        <a:lnSpc>
          <a:spcPct val="90000"/>
        </a:lnSpc>
        <a:spcBef>
          <a:spcPct val="35000"/>
        </a:spcBef>
        <a:spcAft>
          <a:spcPct val="3500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D55AB4-313B-4A53-8B3F-DE6FD9CB00A4}" type="datetimeFigureOut">
              <a:rPr lang="en-US" smtClean="0">
                <a:solidFill>
                  <a:prstClr val="black">
                    <a:tint val="75000"/>
                  </a:prstClr>
                </a:solidFill>
              </a:rPr>
              <a:pPr/>
              <a:t>6/12/2012</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BC9DC5-3110-4F5A-9AD8-3E9D93501F2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3052883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wmo.int/pages/prog/www/WIS/wiswiki/tiki-index.php?page=Metadata+Style+Guideline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718457"/>
            <a:ext cx="7772400" cy="288199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defRPr/>
            </a:pPr>
            <a:r>
              <a:rPr lang="en-GB" sz="3200" dirty="0" smtClean="0"/>
              <a:t>ICT-ISS (Geneva, 13/15-Jun-2012)</a:t>
            </a:r>
          </a:p>
          <a:p>
            <a:pPr lvl="0">
              <a:defRPr/>
            </a:pPr>
            <a:endParaRPr kumimoji="0" lang="en-GB" sz="4000" b="0" i="0" u="none" strike="noStrike" kern="1200" cap="none" spc="0" normalizeH="0" baseline="0" noProof="0" dirty="0" smtClean="0">
              <a:ln>
                <a:noFill/>
              </a:ln>
              <a:solidFill>
                <a:sysClr val="windowText" lastClr="000000"/>
              </a:solidFill>
              <a:effectLst/>
              <a:uLnTx/>
              <a:uFillTx/>
              <a:latin typeface="Calibri"/>
              <a:ea typeface="+mj-ea"/>
              <a:cs typeface="+mj-cs"/>
            </a:endParaRPr>
          </a:p>
          <a:p>
            <a:pPr lvl="0">
              <a:defRPr/>
            </a:pPr>
            <a:r>
              <a:rPr kumimoji="0" lang="en-GB" sz="4000" b="0" i="0" u="none" strike="noStrike" kern="1200" cap="none" spc="0" normalizeH="0" baseline="0" noProof="0" dirty="0" smtClean="0">
                <a:ln>
                  <a:noFill/>
                </a:ln>
                <a:solidFill>
                  <a:sysClr val="windowText" lastClr="000000"/>
                </a:solidFill>
                <a:effectLst/>
                <a:uLnTx/>
                <a:uFillTx/>
                <a:latin typeface="Calibri"/>
                <a:ea typeface="+mj-ea"/>
                <a:cs typeface="+mj-cs"/>
              </a:rPr>
              <a:t>Doc </a:t>
            </a:r>
            <a:r>
              <a:rPr kumimoji="0" lang="en-GB" sz="4000" b="0" i="0" u="none" strike="noStrike" kern="1200" cap="none" spc="0" normalizeH="0" baseline="0" noProof="0" dirty="0" smtClean="0">
                <a:ln>
                  <a:noFill/>
                </a:ln>
                <a:solidFill>
                  <a:sysClr val="windowText" lastClr="000000"/>
                </a:solidFill>
                <a:effectLst/>
                <a:uLnTx/>
                <a:uFillTx/>
                <a:latin typeface="Calibri"/>
                <a:ea typeface="+mj-ea"/>
                <a:cs typeface="+mj-cs"/>
              </a:rPr>
              <a:t>5.2(4</a:t>
            </a:r>
            <a:r>
              <a:rPr lang="en-GB" sz="4000" dirty="0" smtClean="0">
                <a:solidFill>
                  <a:sysClr val="windowText" lastClr="000000"/>
                </a:solidFill>
                <a:latin typeface="Calibri"/>
              </a:rPr>
              <a:t>): </a:t>
            </a:r>
            <a:r>
              <a:rPr lang="en-GB" sz="4000" dirty="0" smtClean="0">
                <a:solidFill>
                  <a:sysClr val="windowText" lastClr="000000"/>
                </a:solidFill>
                <a:latin typeface="Calibri"/>
              </a:rPr>
              <a:t>Report from IPET-MDI</a:t>
            </a:r>
            <a:endParaRPr kumimoji="0" lang="en-GB" sz="4000" b="0" i="0" u="none" strike="noStrike" kern="1200" cap="none" spc="0" normalizeH="0" baseline="0" noProof="0" dirty="0" smtClean="0">
              <a:ln>
                <a:noFill/>
              </a:ln>
              <a:solidFill>
                <a:sysClr val="windowText" lastClr="000000"/>
              </a:solidFill>
              <a:effectLst/>
              <a:uLnTx/>
              <a:uFillTx/>
              <a:latin typeface="Calibri"/>
              <a:ea typeface="+mj-ea"/>
              <a:cs typeface="+mj-cs"/>
            </a:endParaRPr>
          </a:p>
        </p:txBody>
      </p:sp>
      <p:sp>
        <p:nvSpPr>
          <p:cNvPr id="9" name="Subtitle 2"/>
          <p:cNvSpPr txBox="1">
            <a:spLocks/>
          </p:cNvSpPr>
          <p:nvPr/>
        </p:nvSpPr>
        <p:spPr>
          <a:xfrm>
            <a:off x="1371600" y="3886200"/>
            <a:ext cx="6400800"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0" i="0" u="none" strike="noStrike" kern="1200" cap="none" spc="0" normalizeH="0" baseline="0" noProof="0" dirty="0" smtClean="0">
                <a:ln>
                  <a:noFill/>
                </a:ln>
                <a:solidFill>
                  <a:sysClr val="windowText" lastClr="000000">
                    <a:tint val="75000"/>
                  </a:sysClr>
                </a:solidFill>
                <a:effectLst/>
                <a:uLnTx/>
                <a:uFillTx/>
                <a:latin typeface="Calibri"/>
                <a:ea typeface="+mn-ea"/>
                <a:cs typeface="+mn-cs"/>
              </a:rPr>
              <a:t>Jeremy Tandy</a:t>
            </a:r>
          </a:p>
        </p:txBody>
      </p:sp>
      <p:sp>
        <p:nvSpPr>
          <p:cNvPr id="2" name="Slide Number Placeholder 1"/>
          <p:cNvSpPr>
            <a:spLocks noGrp="1"/>
          </p:cNvSpPr>
          <p:nvPr>
            <p:ph type="sldNum" sz="quarter" idx="10"/>
          </p:nvPr>
        </p:nvSpPr>
        <p:spPr/>
        <p:txBody>
          <a:bodyPr/>
          <a:lstStyle/>
          <a:p>
            <a:pPr>
              <a:defRPr/>
            </a:pPr>
            <a:fld id="{EFC17C9B-3C4F-4307-8F26-83AC1A3004A9}" type="slidenum">
              <a:rPr lang="en-GB" smtClean="0">
                <a:solidFill>
                  <a:srgbClr val="000000"/>
                </a:solidFill>
              </a:rPr>
              <a:pPr>
                <a:defRPr/>
              </a:pPr>
              <a:t>1</a:t>
            </a:fld>
            <a:endParaRPr lang="en-GB">
              <a:solidFill>
                <a:srgbClr val="000000"/>
              </a:solidFill>
            </a:endParaRPr>
          </a:p>
        </p:txBody>
      </p:sp>
    </p:spTree>
    <p:extLst>
      <p:ext uri="{BB962C8B-B14F-4D97-AF65-F5344CB8AC3E}">
        <p14:creationId xmlns:p14="http://schemas.microsoft.com/office/powerpoint/2010/main" val="377440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703433" y="2419375"/>
            <a:ext cx="3534735" cy="4324350"/>
            <a:chOff x="2514241" y="2419375"/>
            <a:chExt cx="3534735" cy="4324350"/>
          </a:xfrm>
        </p:grpSpPr>
        <p:sp>
          <p:nvSpPr>
            <p:cNvPr id="4" name="Rectangle 3"/>
            <p:cNvSpPr/>
            <p:nvPr/>
          </p:nvSpPr>
          <p:spPr>
            <a:xfrm>
              <a:off x="2514241" y="2419375"/>
              <a:ext cx="3534735" cy="4324350"/>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nvGrpSpPr>
            <p:cNvPr id="10" name="Group 9"/>
            <p:cNvGrpSpPr/>
            <p:nvPr/>
          </p:nvGrpSpPr>
          <p:grpSpPr>
            <a:xfrm>
              <a:off x="3277151" y="2544320"/>
              <a:ext cx="2672173" cy="4072915"/>
              <a:chOff x="68773" y="2620495"/>
              <a:chExt cx="2672173" cy="4072915"/>
            </a:xfrm>
          </p:grpSpPr>
          <p:sp>
            <p:nvSpPr>
              <p:cNvPr id="3" name="Rectangle 2"/>
              <p:cNvSpPr/>
              <p:nvPr/>
            </p:nvSpPr>
            <p:spPr bwMode="auto">
              <a:xfrm rot="16200000">
                <a:off x="-1779390"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19103 Conceptual </a:t>
                </a:r>
                <a:r>
                  <a:rPr lang="en-GB" sz="1600" b="1" i="1" kern="0" dirty="0">
                    <a:solidFill>
                      <a:sysClr val="windowText" lastClr="000000"/>
                    </a:solidFill>
                  </a:rPr>
                  <a:t>s</a:t>
                </a:r>
                <a:r>
                  <a:rPr lang="en-GB" sz="1600" b="1" i="1" kern="0" dirty="0" smtClean="0">
                    <a:solidFill>
                      <a:sysClr val="windowText" lastClr="000000"/>
                    </a:solidFill>
                  </a:rPr>
                  <a:t>chema language</a:t>
                </a:r>
              </a:p>
            </p:txBody>
          </p:sp>
          <p:sp>
            <p:nvSpPr>
              <p:cNvPr id="5" name="Rectangle 4"/>
              <p:cNvSpPr/>
              <p:nvPr/>
            </p:nvSpPr>
            <p:spPr bwMode="auto">
              <a:xfrm rot="16200000">
                <a:off x="-1331658"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19107 Spatial schema</a:t>
                </a:r>
              </a:p>
            </p:txBody>
          </p:sp>
          <p:sp>
            <p:nvSpPr>
              <p:cNvPr id="6" name="Rectangle 5"/>
              <p:cNvSpPr/>
              <p:nvPr/>
            </p:nvSpPr>
            <p:spPr bwMode="auto">
              <a:xfrm rot="16200000">
                <a:off x="-878866"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19108 Temporal schema</a:t>
                </a:r>
              </a:p>
            </p:txBody>
          </p:sp>
          <p:sp>
            <p:nvSpPr>
              <p:cNvPr id="7" name="Rectangle 6"/>
              <p:cNvSpPr/>
              <p:nvPr/>
            </p:nvSpPr>
            <p:spPr bwMode="auto">
              <a:xfrm rot="16200000">
                <a:off x="-417257"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19111 Spatial referencing by coordinates</a:t>
                </a:r>
              </a:p>
            </p:txBody>
          </p:sp>
          <p:sp>
            <p:nvSpPr>
              <p:cNvPr id="8" name="Rectangle 7"/>
              <p:cNvSpPr/>
              <p:nvPr/>
            </p:nvSpPr>
            <p:spPr bwMode="auto">
              <a:xfrm rot="16200000">
                <a:off x="49468"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19115 Metadata</a:t>
                </a:r>
              </a:p>
            </p:txBody>
          </p:sp>
          <p:sp>
            <p:nvSpPr>
              <p:cNvPr id="9" name="Rectangle 8"/>
              <p:cNvSpPr/>
              <p:nvPr/>
            </p:nvSpPr>
            <p:spPr bwMode="auto">
              <a:xfrm rot="16200000">
                <a:off x="516193" y="4468658"/>
                <a:ext cx="4072915" cy="37659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600" b="1" i="1" kern="0" dirty="0" smtClean="0">
                    <a:solidFill>
                      <a:sysClr val="windowText" lastClr="000000"/>
                    </a:solidFill>
                  </a:rPr>
                  <a:t>ISO 19156 Observations and measurements</a:t>
                </a:r>
              </a:p>
            </p:txBody>
          </p:sp>
        </p:gr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2300" y="2477645"/>
              <a:ext cx="628701" cy="628701"/>
            </a:xfrm>
            <a:prstGeom prst="rect">
              <a:avLst/>
            </a:prstGeom>
          </p:spPr>
        </p:pic>
      </p:grpSp>
      <p:grpSp>
        <p:nvGrpSpPr>
          <p:cNvPr id="53" name="Group 52"/>
          <p:cNvGrpSpPr/>
          <p:nvPr/>
        </p:nvGrpSpPr>
        <p:grpSpPr>
          <a:xfrm>
            <a:off x="2703433" y="1749972"/>
            <a:ext cx="3534735" cy="554425"/>
            <a:chOff x="2703433" y="1749972"/>
            <a:chExt cx="3534735" cy="554425"/>
          </a:xfrm>
        </p:grpSpPr>
        <p:sp>
          <p:nvSpPr>
            <p:cNvPr id="13" name="Rectangle 12"/>
            <p:cNvSpPr/>
            <p:nvPr/>
          </p:nvSpPr>
          <p:spPr bwMode="auto">
            <a:xfrm>
              <a:off x="2703433" y="1749972"/>
              <a:ext cx="3534735"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r">
                <a:defRPr/>
              </a:pPr>
              <a:r>
                <a:rPr lang="fr-FR" sz="1600" b="1" i="1" kern="0" dirty="0">
                  <a:solidFill>
                    <a:sysClr val="windowText" lastClr="000000"/>
                  </a:solidFill>
                </a:rPr>
                <a:t>METCE (</a:t>
              </a:r>
              <a:r>
                <a:rPr lang="fr-FR" sz="1600" b="1" i="1" kern="0" dirty="0" err="1">
                  <a:solidFill>
                    <a:sysClr val="windowText" lastClr="000000"/>
                  </a:solidFill>
                </a:rPr>
                <a:t>Modéle</a:t>
              </a:r>
              <a:r>
                <a:rPr lang="fr-FR" sz="1600" b="1" i="1" kern="0" dirty="0">
                  <a:solidFill>
                    <a:sysClr val="windowText" lastClr="000000"/>
                  </a:solidFill>
                </a:rPr>
                <a:t> pour l'Échange </a:t>
              </a:r>
              <a:endParaRPr lang="fr-FR" sz="1600" b="1" i="1" kern="0" dirty="0" smtClean="0">
                <a:solidFill>
                  <a:sysClr val="windowText" lastClr="000000"/>
                </a:solidFill>
              </a:endParaRPr>
            </a:p>
            <a:p>
              <a:pPr algn="r">
                <a:defRPr/>
              </a:pPr>
              <a:r>
                <a:rPr lang="fr-FR" sz="1600" b="1" i="1" kern="0" dirty="0" smtClean="0">
                  <a:solidFill>
                    <a:sysClr val="windowText" lastClr="000000"/>
                  </a:solidFill>
                </a:rPr>
                <a:t>de </a:t>
              </a:r>
              <a:r>
                <a:rPr lang="fr-FR" sz="1600" b="1" i="1" kern="0" dirty="0">
                  <a:solidFill>
                    <a:sysClr val="windowText" lastClr="000000"/>
                  </a:solidFill>
                </a:rPr>
                <a:t>Temps, Climat et Eau)</a:t>
              </a:r>
              <a:endParaRPr lang="en-GB" sz="1600" b="1" i="1" kern="0" dirty="0" smtClean="0">
                <a:solidFill>
                  <a:sysClr val="windowText" lastClr="000000"/>
                </a:solidFill>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1034" y="1749973"/>
              <a:ext cx="569616" cy="554424"/>
            </a:xfrm>
            <a:prstGeom prst="rect">
              <a:avLst/>
            </a:prstGeom>
            <a:effectLst>
              <a:softEdge rad="31750"/>
            </a:effectLst>
          </p:spPr>
        </p:pic>
      </p:grpSp>
      <p:sp>
        <p:nvSpPr>
          <p:cNvPr id="25" name="Rectangle 24"/>
          <p:cNvSpPr/>
          <p:nvPr/>
        </p:nvSpPr>
        <p:spPr>
          <a:xfrm>
            <a:off x="-46106" y="1451600"/>
            <a:ext cx="2631651" cy="5293757"/>
          </a:xfrm>
          <a:prstGeom prst="rect">
            <a:avLst/>
          </a:prstGeom>
        </p:spPr>
        <p:txBody>
          <a:bodyPr wrap="square">
            <a:spAutoFit/>
          </a:bodyPr>
          <a:lstStyle/>
          <a:p>
            <a:pPr algn="r">
              <a:spcAft>
                <a:spcPts val="1200"/>
              </a:spcAft>
            </a:pPr>
            <a:r>
              <a:rPr lang="en-GB" sz="1600" b="1" i="1" kern="0" dirty="0" smtClean="0">
                <a:solidFill>
                  <a:srgbClr val="595959"/>
                </a:solidFill>
                <a:ea typeface="Times New Roman"/>
              </a:rPr>
              <a:t>ICAO Application Schema for aviation OPMET.</a:t>
            </a:r>
          </a:p>
          <a:p>
            <a:pPr algn="r">
              <a:spcAft>
                <a:spcPts val="1200"/>
              </a:spcAft>
            </a:pPr>
            <a:r>
              <a:rPr lang="en-GB" sz="1600" b="1" i="1" kern="0" dirty="0" smtClean="0">
                <a:solidFill>
                  <a:srgbClr val="595959"/>
                </a:solidFill>
                <a:ea typeface="Times New Roman"/>
              </a:rPr>
              <a:t>WMO Logical Data Model:</a:t>
            </a:r>
          </a:p>
          <a:p>
            <a:pPr algn="r">
              <a:spcAft>
                <a:spcPts val="1200"/>
              </a:spcAft>
            </a:pPr>
            <a:r>
              <a:rPr lang="en-GB" sz="1600" b="1" i="1" kern="0" dirty="0" smtClean="0">
                <a:solidFill>
                  <a:srgbClr val="595959"/>
                </a:solidFill>
                <a:ea typeface="Times New Roman"/>
              </a:rPr>
              <a:t>… provides foundation </a:t>
            </a:r>
            <a:r>
              <a:rPr lang="en-GB" sz="1600" b="1" i="1" kern="0" dirty="0">
                <a:solidFill>
                  <a:srgbClr val="595959"/>
                </a:solidFill>
                <a:ea typeface="Times New Roman"/>
              </a:rPr>
              <a:t>of generic meteorological concepts, phenomena and entities upon which </a:t>
            </a:r>
            <a:r>
              <a:rPr lang="en-GB" sz="1600" b="1" i="1" kern="0" dirty="0" smtClean="0">
                <a:solidFill>
                  <a:srgbClr val="595959"/>
                </a:solidFill>
                <a:ea typeface="Times New Roman"/>
              </a:rPr>
              <a:t>domain- </a:t>
            </a:r>
            <a:r>
              <a:rPr lang="en-GB" sz="1600" b="1" i="1" kern="0" dirty="0">
                <a:solidFill>
                  <a:srgbClr val="595959"/>
                </a:solidFill>
                <a:ea typeface="Times New Roman"/>
              </a:rPr>
              <a:t>industry- or community-specific Application Schema can be built</a:t>
            </a:r>
            <a:r>
              <a:rPr lang="en-GB" sz="1600" b="1" i="1" kern="0" dirty="0" smtClean="0">
                <a:solidFill>
                  <a:srgbClr val="595959"/>
                </a:solidFill>
                <a:ea typeface="Times New Roman"/>
              </a:rPr>
              <a:t>.</a:t>
            </a:r>
          </a:p>
          <a:p>
            <a:pPr algn="r">
              <a:spcAft>
                <a:spcPts val="1200"/>
              </a:spcAft>
            </a:pPr>
            <a:r>
              <a:rPr lang="en-GB" sz="1600" b="1" i="1" kern="0" dirty="0" smtClean="0">
                <a:solidFill>
                  <a:srgbClr val="595959"/>
                </a:solidFill>
                <a:ea typeface="Times New Roman"/>
              </a:rPr>
              <a:t>… based on conceptual modelling framework from ISO 19100 series. </a:t>
            </a:r>
          </a:p>
          <a:p>
            <a:pPr algn="r">
              <a:spcAft>
                <a:spcPts val="1200"/>
              </a:spcAft>
            </a:pPr>
            <a:r>
              <a:rPr lang="en-GB" sz="1600" b="1" i="1" kern="0" dirty="0" smtClean="0">
                <a:solidFill>
                  <a:srgbClr val="595959"/>
                </a:solidFill>
                <a:ea typeface="Times New Roman"/>
              </a:rPr>
              <a:t>… scope intended to  match WMO </a:t>
            </a:r>
            <a:r>
              <a:rPr lang="en-GB" sz="1600" b="1" i="1" kern="0" dirty="0">
                <a:solidFill>
                  <a:srgbClr val="595959"/>
                </a:solidFill>
                <a:ea typeface="Times New Roman"/>
              </a:rPr>
              <a:t>UN mandate: weather, climate and water</a:t>
            </a:r>
            <a:r>
              <a:rPr lang="en-GB" sz="1600" b="1" i="1" kern="0" dirty="0" smtClean="0">
                <a:solidFill>
                  <a:srgbClr val="595959"/>
                </a:solidFill>
                <a:ea typeface="Times New Roman"/>
              </a:rPr>
              <a:t>.</a:t>
            </a:r>
          </a:p>
          <a:p>
            <a:pPr algn="r">
              <a:spcAft>
                <a:spcPts val="1200"/>
              </a:spcAft>
            </a:pPr>
            <a:r>
              <a:rPr lang="en-GB" sz="1600" b="1" i="1" kern="0" dirty="0" smtClean="0">
                <a:solidFill>
                  <a:srgbClr val="595959"/>
                </a:solidFill>
                <a:ea typeface="Times New Roman"/>
              </a:rPr>
              <a:t>… intended </a:t>
            </a:r>
            <a:r>
              <a:rPr lang="en-GB" sz="1600" b="1" i="1" kern="0" dirty="0">
                <a:solidFill>
                  <a:srgbClr val="595959"/>
                </a:solidFill>
                <a:ea typeface="Times New Roman"/>
              </a:rPr>
              <a:t>to complement existing TDCF.</a:t>
            </a:r>
            <a:endParaRPr lang="en-GB" sz="1600" b="1" i="1" kern="0" dirty="0" smtClean="0">
              <a:solidFill>
                <a:srgbClr val="595959"/>
              </a:solidFill>
              <a:ea typeface="Times New Roman"/>
            </a:endParaRPr>
          </a:p>
        </p:txBody>
      </p:sp>
      <p:grpSp>
        <p:nvGrpSpPr>
          <p:cNvPr id="57" name="Group 56"/>
          <p:cNvGrpSpPr/>
          <p:nvPr/>
        </p:nvGrpSpPr>
        <p:grpSpPr>
          <a:xfrm>
            <a:off x="6238168" y="3729487"/>
            <a:ext cx="2771469" cy="1706788"/>
            <a:chOff x="6238168" y="3729487"/>
            <a:chExt cx="2771469" cy="1706788"/>
          </a:xfrm>
        </p:grpSpPr>
        <p:sp>
          <p:nvSpPr>
            <p:cNvPr id="18" name="Rectangle 17"/>
            <p:cNvSpPr/>
            <p:nvPr/>
          </p:nvSpPr>
          <p:spPr>
            <a:xfrm>
              <a:off x="6796726" y="3729487"/>
              <a:ext cx="2212911" cy="1706788"/>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21" name="Straight Arrow Connector 83"/>
            <p:cNvCxnSpPr>
              <a:cxnSpLocks noChangeShapeType="1"/>
              <a:stCxn id="18" idx="1"/>
              <a:endCxn id="4" idx="3"/>
            </p:cNvCxnSpPr>
            <p:nvPr/>
          </p:nvCxnSpPr>
          <p:spPr bwMode="auto">
            <a:xfrm flipH="1" flipV="1">
              <a:off x="6238168" y="4581550"/>
              <a:ext cx="558558" cy="1331"/>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22" name="Rectangle 21"/>
            <p:cNvSpPr/>
            <p:nvPr/>
          </p:nvSpPr>
          <p:spPr>
            <a:xfrm rot="16200000">
              <a:off x="5986210" y="4452076"/>
              <a:ext cx="1085554" cy="261610"/>
            </a:xfrm>
            <a:prstGeom prst="rect">
              <a:avLst/>
            </a:prstGeom>
            <a:solidFill>
              <a:schemeClr val="bg1">
                <a:alpha val="80000"/>
              </a:schemeClr>
            </a:solidFill>
          </p:spPr>
          <p:txBody>
            <a:bodyPr wrap="none">
              <a:spAutoFit/>
            </a:bodyPr>
            <a:lstStyle/>
            <a:p>
              <a:r>
                <a:rPr lang="en-GB" sz="1100" b="1" i="1" kern="0" dirty="0" smtClean="0">
                  <a:solidFill>
                    <a:srgbClr val="595959"/>
                  </a:solidFill>
                  <a:ea typeface="Times New Roman"/>
                </a:rPr>
                <a:t>«derived from»</a:t>
              </a:r>
              <a:endParaRPr lang="en-GB" sz="1100" b="1" dirty="0">
                <a:solidFill>
                  <a:prstClr val="black"/>
                </a:solidFill>
              </a:endParaRPr>
            </a:p>
          </p:txBody>
        </p:sp>
        <p:grpSp>
          <p:nvGrpSpPr>
            <p:cNvPr id="27" name="Group 26"/>
            <p:cNvGrpSpPr/>
            <p:nvPr/>
          </p:nvGrpSpPr>
          <p:grpSpPr>
            <a:xfrm>
              <a:off x="6881787" y="3875061"/>
              <a:ext cx="2047370" cy="708448"/>
              <a:chOff x="6692595" y="3109485"/>
              <a:chExt cx="2047370" cy="708448"/>
            </a:xfrm>
          </p:grpSpPr>
          <p:sp>
            <p:nvSpPr>
              <p:cNvPr id="28" name="Rectangle 27"/>
              <p:cNvSpPr/>
              <p:nvPr/>
            </p:nvSpPr>
            <p:spPr bwMode="auto">
              <a:xfrm>
                <a:off x="6692595" y="3109485"/>
                <a:ext cx="2047370"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defRPr/>
                </a:pPr>
                <a:r>
                  <a:rPr lang="fr-FR" sz="1600" b="1" i="1" kern="0" dirty="0" smtClean="0">
                    <a:solidFill>
                      <a:sysClr val="windowText" lastClr="000000"/>
                    </a:solidFill>
                  </a:rPr>
                  <a:t>OMXML </a:t>
                </a:r>
              </a:p>
              <a:p>
                <a:pPr>
                  <a:defRPr/>
                </a:pPr>
                <a:r>
                  <a:rPr lang="fr-FR" sz="1600" b="1" i="1" kern="0" dirty="0" smtClean="0">
                    <a:solidFill>
                      <a:sysClr val="windowText" lastClr="000000"/>
                    </a:solidFill>
                  </a:rPr>
                  <a:t>GML </a:t>
                </a:r>
                <a:r>
                  <a:rPr lang="fr-FR" sz="1600" b="1" i="1" kern="0" dirty="0" err="1" smtClean="0">
                    <a:solidFill>
                      <a:sysClr val="windowText" lastClr="000000"/>
                    </a:solidFill>
                  </a:rPr>
                  <a:t>Schema</a:t>
                </a:r>
                <a:endParaRPr lang="en-GB" sz="1600" b="1" i="1" kern="0" dirty="0" smtClean="0">
                  <a:solidFill>
                    <a:sysClr val="windowText" lastClr="000000"/>
                  </a:solidFill>
                </a:endParaRPr>
              </a:p>
            </p:txBody>
          </p:sp>
          <p:pic>
            <p:nvPicPr>
              <p:cNvPr id="1026"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1519" y="3136711"/>
                <a:ext cx="681222" cy="68122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Group 29"/>
            <p:cNvGrpSpPr/>
            <p:nvPr/>
          </p:nvGrpSpPr>
          <p:grpSpPr>
            <a:xfrm>
              <a:off x="6885329" y="4637906"/>
              <a:ext cx="2047370" cy="708448"/>
              <a:chOff x="6692595" y="3109485"/>
              <a:chExt cx="2047370" cy="708448"/>
            </a:xfrm>
          </p:grpSpPr>
          <p:sp>
            <p:nvSpPr>
              <p:cNvPr id="31" name="Rectangle 30"/>
              <p:cNvSpPr/>
              <p:nvPr/>
            </p:nvSpPr>
            <p:spPr bwMode="auto">
              <a:xfrm>
                <a:off x="6692595" y="3109485"/>
                <a:ext cx="2047370"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defRPr/>
                </a:pPr>
                <a:r>
                  <a:rPr lang="fr-FR" sz="1600" b="1" i="1" kern="0" dirty="0" smtClean="0">
                    <a:solidFill>
                      <a:sysClr val="windowText" lastClr="000000"/>
                    </a:solidFill>
                  </a:rPr>
                  <a:t>GML 3.2 </a:t>
                </a:r>
              </a:p>
              <a:p>
                <a:pPr>
                  <a:defRPr/>
                </a:pPr>
                <a:r>
                  <a:rPr lang="fr-FR" sz="1600" b="1" i="1" kern="0" dirty="0" smtClean="0">
                    <a:solidFill>
                      <a:sysClr val="windowText" lastClr="000000"/>
                    </a:solidFill>
                  </a:rPr>
                  <a:t>XML </a:t>
                </a:r>
                <a:r>
                  <a:rPr lang="fr-FR" sz="1600" b="1" i="1" kern="0" dirty="0" err="1" smtClean="0">
                    <a:solidFill>
                      <a:sysClr val="windowText" lastClr="000000"/>
                    </a:solidFill>
                  </a:rPr>
                  <a:t>Schema</a:t>
                </a:r>
                <a:endParaRPr lang="en-GB" sz="1600" b="1" i="1" kern="0" dirty="0" smtClean="0">
                  <a:solidFill>
                    <a:sysClr val="windowText" lastClr="000000"/>
                  </a:solidFill>
                </a:endParaRPr>
              </a:p>
            </p:txBody>
          </p:sp>
          <p:pic>
            <p:nvPicPr>
              <p:cNvPr id="32"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1519" y="3136711"/>
                <a:ext cx="681222" cy="681222"/>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58" name="Group 57"/>
          <p:cNvGrpSpPr/>
          <p:nvPr/>
        </p:nvGrpSpPr>
        <p:grpSpPr>
          <a:xfrm>
            <a:off x="6238168" y="1812418"/>
            <a:ext cx="2683898" cy="1917069"/>
            <a:chOff x="6238168" y="1812418"/>
            <a:chExt cx="2683898" cy="1917069"/>
          </a:xfrm>
        </p:grpSpPr>
        <p:cxnSp>
          <p:nvCxnSpPr>
            <p:cNvPr id="19" name="Straight Arrow Connector 83"/>
            <p:cNvCxnSpPr>
              <a:cxnSpLocks noChangeShapeType="1"/>
              <a:stCxn id="35" idx="2"/>
              <a:endCxn id="18" idx="0"/>
            </p:cNvCxnSpPr>
            <p:nvPr/>
          </p:nvCxnSpPr>
          <p:spPr bwMode="auto">
            <a:xfrm>
              <a:off x="7898381" y="2908199"/>
              <a:ext cx="4801" cy="821288"/>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20" name="Rectangle 19"/>
            <p:cNvSpPr/>
            <p:nvPr/>
          </p:nvSpPr>
          <p:spPr>
            <a:xfrm>
              <a:off x="7497964" y="3188038"/>
              <a:ext cx="787395" cy="261610"/>
            </a:xfrm>
            <a:prstGeom prst="rect">
              <a:avLst/>
            </a:prstGeom>
            <a:solidFill>
              <a:schemeClr val="bg1">
                <a:alpha val="80000"/>
              </a:schemeClr>
            </a:solidFill>
          </p:spPr>
          <p:txBody>
            <a:bodyPr wrap="none">
              <a:spAutoFit/>
            </a:bodyPr>
            <a:lstStyle/>
            <a:p>
              <a:r>
                <a:rPr lang="en-GB" sz="1100" b="1" i="1" kern="0" dirty="0" smtClean="0">
                  <a:solidFill>
                    <a:srgbClr val="595959"/>
                  </a:solidFill>
                  <a:ea typeface="Times New Roman"/>
                </a:rPr>
                <a:t>«imports»</a:t>
              </a:r>
              <a:endParaRPr lang="en-GB" sz="1100" b="1" dirty="0">
                <a:solidFill>
                  <a:prstClr val="black"/>
                </a:solidFill>
              </a:endParaRPr>
            </a:p>
          </p:txBody>
        </p:sp>
        <p:grpSp>
          <p:nvGrpSpPr>
            <p:cNvPr id="34" name="Group 33"/>
            <p:cNvGrpSpPr/>
            <p:nvPr/>
          </p:nvGrpSpPr>
          <p:grpSpPr>
            <a:xfrm>
              <a:off x="6874696" y="2353774"/>
              <a:ext cx="2047370" cy="708448"/>
              <a:chOff x="6692595" y="3109485"/>
              <a:chExt cx="2047370" cy="708448"/>
            </a:xfrm>
          </p:grpSpPr>
          <p:sp>
            <p:nvSpPr>
              <p:cNvPr id="35" name="Rectangle 34"/>
              <p:cNvSpPr/>
              <p:nvPr/>
            </p:nvSpPr>
            <p:spPr bwMode="auto">
              <a:xfrm>
                <a:off x="6692595" y="3109485"/>
                <a:ext cx="2047370"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defRPr/>
                </a:pPr>
                <a:r>
                  <a:rPr lang="fr-FR" sz="1600" b="1" i="1" kern="0" dirty="0" smtClean="0">
                    <a:solidFill>
                      <a:sysClr val="windowText" lastClr="000000"/>
                    </a:solidFill>
                  </a:rPr>
                  <a:t>WMO METCE </a:t>
                </a:r>
              </a:p>
              <a:p>
                <a:pPr>
                  <a:defRPr/>
                </a:pPr>
                <a:r>
                  <a:rPr lang="fr-FR" sz="1600" b="1" i="1" kern="0" dirty="0" smtClean="0">
                    <a:solidFill>
                      <a:sysClr val="windowText" lastClr="000000"/>
                    </a:solidFill>
                  </a:rPr>
                  <a:t>GML </a:t>
                </a:r>
                <a:r>
                  <a:rPr lang="fr-FR" sz="1600" b="1" i="1" kern="0" dirty="0" err="1" smtClean="0">
                    <a:solidFill>
                      <a:sysClr val="windowText" lastClr="000000"/>
                    </a:solidFill>
                  </a:rPr>
                  <a:t>Schema</a:t>
                </a:r>
                <a:endParaRPr lang="en-GB" sz="1600" b="1" i="1" kern="0" dirty="0" smtClean="0">
                  <a:solidFill>
                    <a:sysClr val="windowText" lastClr="000000"/>
                  </a:solidFill>
                </a:endParaRPr>
              </a:p>
            </p:txBody>
          </p:sp>
          <p:pic>
            <p:nvPicPr>
              <p:cNvPr id="36"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1519" y="3136711"/>
                <a:ext cx="681222" cy="681222"/>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4" name="Straight Arrow Connector 83"/>
            <p:cNvCxnSpPr>
              <a:cxnSpLocks noChangeShapeType="1"/>
              <a:stCxn id="35" idx="1"/>
              <a:endCxn id="13" idx="3"/>
            </p:cNvCxnSpPr>
            <p:nvPr/>
          </p:nvCxnSpPr>
          <p:spPr bwMode="auto">
            <a:xfrm flipH="1" flipV="1">
              <a:off x="6238168" y="2027185"/>
              <a:ext cx="636528" cy="60380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a:xfrm rot="16200000">
              <a:off x="6011661" y="2224390"/>
              <a:ext cx="1085554" cy="261610"/>
            </a:xfrm>
            <a:prstGeom prst="rect">
              <a:avLst/>
            </a:prstGeom>
            <a:solidFill>
              <a:schemeClr val="bg1">
                <a:alpha val="80000"/>
              </a:schemeClr>
            </a:solidFill>
          </p:spPr>
          <p:txBody>
            <a:bodyPr wrap="none">
              <a:spAutoFit/>
            </a:bodyPr>
            <a:lstStyle/>
            <a:p>
              <a:r>
                <a:rPr lang="en-GB" sz="1100" b="1" i="1" kern="0" dirty="0" smtClean="0">
                  <a:solidFill>
                    <a:srgbClr val="595959"/>
                  </a:solidFill>
                  <a:ea typeface="Times New Roman"/>
                </a:rPr>
                <a:t>«derived from»</a:t>
              </a:r>
              <a:endParaRPr lang="en-GB" sz="1100" b="1" dirty="0">
                <a:solidFill>
                  <a:prstClr val="black"/>
                </a:solidFill>
              </a:endParaRPr>
            </a:p>
          </p:txBody>
        </p:sp>
      </p:grpSp>
      <p:grpSp>
        <p:nvGrpSpPr>
          <p:cNvPr id="59" name="Group 58"/>
          <p:cNvGrpSpPr/>
          <p:nvPr/>
        </p:nvGrpSpPr>
        <p:grpSpPr>
          <a:xfrm>
            <a:off x="6238167" y="830631"/>
            <a:ext cx="2677180" cy="1523143"/>
            <a:chOff x="6238167" y="830631"/>
            <a:chExt cx="2677180" cy="1523143"/>
          </a:xfrm>
        </p:grpSpPr>
        <p:grpSp>
          <p:nvGrpSpPr>
            <p:cNvPr id="37" name="Group 36"/>
            <p:cNvGrpSpPr/>
            <p:nvPr/>
          </p:nvGrpSpPr>
          <p:grpSpPr>
            <a:xfrm>
              <a:off x="6867977" y="1080371"/>
              <a:ext cx="2047370" cy="708448"/>
              <a:chOff x="6692595" y="3109485"/>
              <a:chExt cx="2047370" cy="708448"/>
            </a:xfrm>
          </p:grpSpPr>
          <p:sp>
            <p:nvSpPr>
              <p:cNvPr id="38" name="Rectangle 37"/>
              <p:cNvSpPr/>
              <p:nvPr/>
            </p:nvSpPr>
            <p:spPr bwMode="auto">
              <a:xfrm>
                <a:off x="6692595" y="3109485"/>
                <a:ext cx="2047370"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defRPr/>
                </a:pPr>
                <a:r>
                  <a:rPr lang="fr-FR" sz="1600" b="1" i="1" kern="0" dirty="0" smtClean="0">
                    <a:solidFill>
                      <a:sysClr val="windowText" lastClr="000000"/>
                    </a:solidFill>
                  </a:rPr>
                  <a:t>ICAO </a:t>
                </a:r>
                <a:r>
                  <a:rPr lang="fr-FR" sz="1600" b="1" i="1" kern="0" dirty="0" err="1" smtClean="0">
                    <a:solidFill>
                      <a:sysClr val="windowText" lastClr="000000"/>
                    </a:solidFill>
                  </a:rPr>
                  <a:t>MetCC</a:t>
                </a:r>
                <a:r>
                  <a:rPr lang="fr-FR" sz="1600" b="1" i="1" kern="0" dirty="0" smtClean="0">
                    <a:solidFill>
                      <a:sysClr val="windowText" lastClr="000000"/>
                    </a:solidFill>
                  </a:rPr>
                  <a:t> </a:t>
                </a:r>
              </a:p>
              <a:p>
                <a:pPr>
                  <a:defRPr/>
                </a:pPr>
                <a:r>
                  <a:rPr lang="fr-FR" sz="1600" b="1" i="1" kern="0" dirty="0" smtClean="0">
                    <a:solidFill>
                      <a:sysClr val="windowText" lastClr="000000"/>
                    </a:solidFill>
                  </a:rPr>
                  <a:t>GML </a:t>
                </a:r>
                <a:r>
                  <a:rPr lang="fr-FR" sz="1600" b="1" i="1" kern="0" dirty="0" err="1" smtClean="0">
                    <a:solidFill>
                      <a:sysClr val="windowText" lastClr="000000"/>
                    </a:solidFill>
                  </a:rPr>
                  <a:t>Schema</a:t>
                </a:r>
                <a:endParaRPr lang="en-GB" sz="1600" b="1" i="1" kern="0" dirty="0" smtClean="0">
                  <a:solidFill>
                    <a:sysClr val="windowText" lastClr="000000"/>
                  </a:solidFill>
                </a:endParaRPr>
              </a:p>
            </p:txBody>
          </p:sp>
          <p:pic>
            <p:nvPicPr>
              <p:cNvPr id="39"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1519" y="3136711"/>
                <a:ext cx="681222" cy="681222"/>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0" name="Straight Arrow Connector 83"/>
            <p:cNvCxnSpPr>
              <a:cxnSpLocks noChangeShapeType="1"/>
              <a:stCxn id="38" idx="1"/>
              <a:endCxn id="15" idx="3"/>
            </p:cNvCxnSpPr>
            <p:nvPr/>
          </p:nvCxnSpPr>
          <p:spPr bwMode="auto">
            <a:xfrm flipH="1">
              <a:off x="6238167" y="1357584"/>
              <a:ext cx="629810" cy="7494"/>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1" name="Rectangle 40"/>
            <p:cNvSpPr/>
            <p:nvPr/>
          </p:nvSpPr>
          <p:spPr>
            <a:xfrm rot="16200000">
              <a:off x="6011661" y="1242603"/>
              <a:ext cx="1085554" cy="261610"/>
            </a:xfrm>
            <a:prstGeom prst="rect">
              <a:avLst/>
            </a:prstGeom>
            <a:solidFill>
              <a:schemeClr val="bg1">
                <a:alpha val="80000"/>
              </a:schemeClr>
            </a:solidFill>
          </p:spPr>
          <p:txBody>
            <a:bodyPr wrap="none">
              <a:spAutoFit/>
            </a:bodyPr>
            <a:lstStyle/>
            <a:p>
              <a:r>
                <a:rPr lang="en-GB" sz="1100" b="1" i="1" kern="0" dirty="0" smtClean="0">
                  <a:solidFill>
                    <a:srgbClr val="595959"/>
                  </a:solidFill>
                  <a:ea typeface="Times New Roman"/>
                </a:rPr>
                <a:t>«derived from»</a:t>
              </a:r>
              <a:endParaRPr lang="en-GB" sz="1100" b="1" dirty="0">
                <a:solidFill>
                  <a:prstClr val="black"/>
                </a:solidFill>
              </a:endParaRPr>
            </a:p>
          </p:txBody>
        </p:sp>
        <p:cxnSp>
          <p:nvCxnSpPr>
            <p:cNvPr id="50" name="Straight Arrow Connector 83"/>
            <p:cNvCxnSpPr>
              <a:cxnSpLocks noChangeShapeType="1"/>
              <a:stCxn id="38" idx="2"/>
              <a:endCxn id="35" idx="0"/>
            </p:cNvCxnSpPr>
            <p:nvPr/>
          </p:nvCxnSpPr>
          <p:spPr bwMode="auto">
            <a:xfrm>
              <a:off x="7891662" y="1634796"/>
              <a:ext cx="6719" cy="718978"/>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51" name="Rectangle 50"/>
            <p:cNvSpPr/>
            <p:nvPr/>
          </p:nvSpPr>
          <p:spPr>
            <a:xfrm>
              <a:off x="7486443" y="1822649"/>
              <a:ext cx="787395" cy="261610"/>
            </a:xfrm>
            <a:prstGeom prst="rect">
              <a:avLst/>
            </a:prstGeom>
            <a:solidFill>
              <a:schemeClr val="bg1">
                <a:alpha val="80000"/>
              </a:schemeClr>
            </a:solidFill>
          </p:spPr>
          <p:txBody>
            <a:bodyPr wrap="none">
              <a:spAutoFit/>
            </a:bodyPr>
            <a:lstStyle/>
            <a:p>
              <a:r>
                <a:rPr lang="en-GB" sz="1100" b="1" i="1" kern="0" dirty="0" smtClean="0">
                  <a:solidFill>
                    <a:srgbClr val="595959"/>
                  </a:solidFill>
                  <a:ea typeface="Times New Roman"/>
                </a:rPr>
                <a:t>«imports»</a:t>
              </a:r>
              <a:endParaRPr lang="en-GB" sz="1100" b="1" dirty="0">
                <a:solidFill>
                  <a:prstClr val="black"/>
                </a:solidFill>
              </a:endParaRPr>
            </a:p>
          </p:txBody>
        </p:sp>
      </p:grpSp>
      <p:sp>
        <p:nvSpPr>
          <p:cNvPr id="54"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Establishing Application Schema for OPMET</a:t>
            </a:r>
            <a:endParaRPr lang="en-GB" sz="2800" dirty="0">
              <a:effectLst/>
            </a:endParaRPr>
          </a:p>
        </p:txBody>
      </p:sp>
      <p:grpSp>
        <p:nvGrpSpPr>
          <p:cNvPr id="56" name="Group 55"/>
          <p:cNvGrpSpPr/>
          <p:nvPr/>
        </p:nvGrpSpPr>
        <p:grpSpPr>
          <a:xfrm>
            <a:off x="2703432" y="1087865"/>
            <a:ext cx="3534735" cy="554425"/>
            <a:chOff x="2703432" y="1087865"/>
            <a:chExt cx="3534735" cy="554425"/>
          </a:xfrm>
        </p:grpSpPr>
        <p:sp>
          <p:nvSpPr>
            <p:cNvPr id="15" name="Rectangle 14"/>
            <p:cNvSpPr/>
            <p:nvPr/>
          </p:nvSpPr>
          <p:spPr bwMode="auto">
            <a:xfrm>
              <a:off x="2703432" y="1087865"/>
              <a:ext cx="3534735" cy="55442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r">
                <a:defRPr/>
              </a:pPr>
              <a:r>
                <a:rPr lang="fr-FR" sz="1600" b="1" i="1" kern="0" dirty="0" smtClean="0">
                  <a:solidFill>
                    <a:sysClr val="windowText" lastClr="000000"/>
                  </a:solidFill>
                </a:rPr>
                <a:t>Met CC (</a:t>
              </a:r>
              <a:r>
                <a:rPr lang="fr-FR" sz="1600" b="1" i="1" kern="0" dirty="0" err="1" smtClean="0">
                  <a:solidFill>
                    <a:sysClr val="windowText" lastClr="000000"/>
                  </a:solidFill>
                </a:rPr>
                <a:t>Meteorological</a:t>
              </a:r>
              <a:r>
                <a:rPr lang="fr-FR" sz="1600" b="1" i="1" kern="0" dirty="0" smtClean="0">
                  <a:solidFill>
                    <a:sysClr val="windowText" lastClr="000000"/>
                  </a:solidFill>
                </a:rPr>
                <a:t> </a:t>
              </a:r>
            </a:p>
            <a:p>
              <a:pPr algn="r">
                <a:defRPr/>
              </a:pPr>
              <a:r>
                <a:rPr lang="fr-FR" sz="1600" b="1" i="1" kern="0" dirty="0" smtClean="0">
                  <a:solidFill>
                    <a:sysClr val="windowText" lastClr="000000"/>
                  </a:solidFill>
                </a:rPr>
                <a:t>Common </a:t>
              </a:r>
              <a:r>
                <a:rPr lang="fr-FR" sz="1600" b="1" i="1" kern="0" dirty="0" err="1" smtClean="0">
                  <a:solidFill>
                    <a:sysClr val="windowText" lastClr="000000"/>
                  </a:solidFill>
                </a:rPr>
                <a:t>Constructs</a:t>
              </a:r>
              <a:r>
                <a:rPr lang="fr-FR" sz="1600" b="1" i="1" kern="0" dirty="0" smtClean="0">
                  <a:solidFill>
                    <a:sysClr val="windowText" lastClr="000000"/>
                  </a:solidFill>
                </a:rPr>
                <a:t>)</a:t>
              </a:r>
              <a:endParaRPr lang="en-GB" sz="1600" b="1" i="1" kern="0" dirty="0" smtClean="0">
                <a:solidFill>
                  <a:sysClr val="windowText" lastClr="000000"/>
                </a:solidFill>
              </a:endParaRP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1491" y="1114068"/>
              <a:ext cx="628702" cy="518680"/>
            </a:xfrm>
            <a:prstGeom prst="rect">
              <a:avLst/>
            </a:prstGeom>
          </p:spPr>
        </p:pic>
      </p:grpSp>
    </p:spTree>
    <p:extLst>
      <p:ext uri="{BB962C8B-B14F-4D97-AF65-F5344CB8AC3E}">
        <p14:creationId xmlns:p14="http://schemas.microsoft.com/office/powerpoint/2010/main" val="3690109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50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500"/>
                                        <p:tgtEl>
                                          <p:spTgt spid="5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539" r="7681"/>
          <a:stretch/>
        </p:blipFill>
        <p:spPr>
          <a:xfrm>
            <a:off x="0" y="3707100"/>
            <a:ext cx="3641838" cy="2956560"/>
          </a:xfrm>
          <a:prstGeom prst="rect">
            <a:avLst/>
          </a:prstGeom>
        </p:spPr>
      </p:pic>
      <p:sp>
        <p:nvSpPr>
          <p:cNvPr id="2" name="Slide Number Placeholder 1"/>
          <p:cNvSpPr>
            <a:spLocks noGrp="1"/>
          </p:cNvSpPr>
          <p:nvPr>
            <p:ph type="sldNum" sz="quarter" idx="12"/>
          </p:nvPr>
        </p:nvSpPr>
        <p:spPr/>
        <p:txBody>
          <a:bodyPr/>
          <a:lstStyle/>
          <a:p>
            <a:fld id="{C18BBA59-FB05-442B-AAC3-07FF3D65DBB1}" type="slidenum">
              <a:rPr lang="en-GB" smtClean="0">
                <a:solidFill>
                  <a:prstClr val="black">
                    <a:tint val="75000"/>
                  </a:prstClr>
                </a:solidFill>
              </a:rPr>
              <a:pPr/>
              <a:t>3</a:t>
            </a:fld>
            <a:endParaRPr lang="en-GB">
              <a:solidFill>
                <a:prstClr val="black">
                  <a:tint val="75000"/>
                </a:prstClr>
              </a:solidFill>
            </a:endParaRPr>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TT-</a:t>
            </a:r>
            <a:r>
              <a:rPr lang="en-GB" sz="2800" dirty="0" err="1" smtClean="0">
                <a:effectLst/>
              </a:rPr>
              <a:t>AvXML</a:t>
            </a:r>
            <a:r>
              <a:rPr lang="en-GB" sz="2800" dirty="0" smtClean="0">
                <a:effectLst/>
              </a:rPr>
              <a:t> delivery schedule</a:t>
            </a:r>
            <a:endParaRPr lang="en-GB" sz="2800" dirty="0">
              <a:effectLst/>
            </a:endParaRPr>
          </a:p>
        </p:txBody>
      </p:sp>
      <p:grpSp>
        <p:nvGrpSpPr>
          <p:cNvPr id="8" name="Group 7"/>
          <p:cNvGrpSpPr/>
          <p:nvPr/>
        </p:nvGrpSpPr>
        <p:grpSpPr>
          <a:xfrm>
            <a:off x="3783718" y="1004888"/>
            <a:ext cx="5171090" cy="5445218"/>
            <a:chOff x="3972910" y="1004888"/>
            <a:chExt cx="5171090" cy="5445218"/>
          </a:xfrm>
        </p:grpSpPr>
        <p:sp>
          <p:nvSpPr>
            <p:cNvPr id="7" name="Rectangle 6"/>
            <p:cNvSpPr/>
            <p:nvPr/>
          </p:nvSpPr>
          <p:spPr>
            <a:xfrm>
              <a:off x="3972910" y="1004888"/>
              <a:ext cx="5171090" cy="5445218"/>
            </a:xfrm>
            <a:prstGeom prst="rect">
              <a:avLst/>
            </a:prstGeom>
            <a:solidFill>
              <a:schemeClr val="bg1"/>
            </a:solidFill>
            <a:ln>
              <a:solidFill>
                <a:schemeClr val="bg1">
                  <a:lumMod val="65000"/>
                </a:schemeClr>
              </a:solidFill>
              <a:prstDash val="sysDot"/>
            </a:ln>
            <a:effectLst>
              <a:outerShdw blurRad="63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Rectangle 4"/>
            <p:cNvSpPr/>
            <p:nvPr/>
          </p:nvSpPr>
          <p:spPr>
            <a:xfrm>
              <a:off x="4110680" y="1048627"/>
              <a:ext cx="4891430" cy="5401479"/>
            </a:xfrm>
            <a:prstGeom prst="rect">
              <a:avLst/>
            </a:prstGeom>
          </p:spPr>
          <p:txBody>
            <a:bodyPr wrap="square">
              <a:spAutoFit/>
            </a:bodyPr>
            <a:lstStyle/>
            <a:p>
              <a:pPr marL="342900" indent="-342900">
                <a:spcAft>
                  <a:spcPts val="600"/>
                </a:spcAft>
                <a:buFont typeface="Arial" pitchFamily="34" charset="0"/>
                <a:buChar char="•"/>
              </a:pPr>
              <a:r>
                <a:rPr lang="en-GB" sz="2000" i="1" kern="0" dirty="0" smtClean="0">
                  <a:solidFill>
                    <a:srgbClr val="595959"/>
                  </a:solidFill>
                  <a:ea typeface="Times New Roman"/>
                </a:rPr>
                <a:t>Release </a:t>
              </a:r>
              <a:r>
                <a:rPr lang="en-GB" sz="2000" i="1" kern="0" dirty="0">
                  <a:solidFill>
                    <a:srgbClr val="595959"/>
                  </a:solidFill>
                  <a:ea typeface="Times New Roman"/>
                </a:rPr>
                <a:t>Candidate 1 (RC1)</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2012/07/01] WMO METCE RC1</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2012/08/01] WMO GML Schema RC1</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2012/09/01] ICAO Met CC RC1</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2012/09/01] ICAO GML Schema RC1</a:t>
              </a:r>
            </a:p>
            <a:p>
              <a:pPr marL="342900"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2012/09-2012/12] TESTING</a:t>
              </a:r>
            </a:p>
            <a:p>
              <a:pPr marL="342900" indent="-342900">
                <a:spcAft>
                  <a:spcPts val="600"/>
                </a:spcAft>
                <a:buFont typeface="Arial" pitchFamily="34" charset="0"/>
                <a:buChar char="•"/>
              </a:pPr>
              <a:r>
                <a:rPr lang="en-GB" sz="2000" i="1" kern="0" dirty="0" smtClean="0">
                  <a:solidFill>
                    <a:srgbClr val="595959"/>
                  </a:solidFill>
                  <a:ea typeface="Times New Roman"/>
                </a:rPr>
                <a:t>Release </a:t>
              </a:r>
              <a:r>
                <a:rPr lang="en-GB" sz="2000" i="1" kern="0" dirty="0">
                  <a:solidFill>
                    <a:srgbClr val="595959"/>
                  </a:solidFill>
                  <a:ea typeface="Times New Roman"/>
                </a:rPr>
                <a:t>Candidate 2 (RC2)</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2012/12/01] WMO METCE RC2</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2013/01/15] WMO GML Schema RC2</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2013/02/01] ICAO Met CC RC2</a:t>
              </a:r>
            </a:p>
            <a:p>
              <a:pPr marL="800100" lvl="1"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2013/02/01] ICAO GML Schema RC2</a:t>
              </a:r>
            </a:p>
            <a:p>
              <a:pPr marL="342900"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2013/02/01] Freeze models WMO </a:t>
              </a:r>
            </a:p>
            <a:p>
              <a:pPr marL="342900"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2013/04/01] Freeze models ICAO</a:t>
              </a:r>
            </a:p>
            <a:p>
              <a:pPr marL="342900" indent="-342900">
                <a:spcAft>
                  <a:spcPts val="600"/>
                </a:spcAft>
                <a:buFont typeface="Arial" pitchFamily="34" charset="0"/>
                <a:buChar char="•"/>
              </a:pPr>
              <a:r>
                <a:rPr lang="en-GB" sz="2000" i="1" kern="0" dirty="0" smtClean="0">
                  <a:solidFill>
                    <a:srgbClr val="595959"/>
                  </a:solidFill>
                  <a:ea typeface="Times New Roman"/>
                </a:rPr>
                <a:t>[</a:t>
              </a:r>
              <a:r>
                <a:rPr lang="en-GB" sz="2000" i="1" kern="0" dirty="0">
                  <a:solidFill>
                    <a:srgbClr val="595959"/>
                  </a:solidFill>
                  <a:ea typeface="Times New Roman"/>
                </a:rPr>
                <a:t>2013/07/01] Formal </a:t>
              </a:r>
              <a:r>
                <a:rPr lang="en-GB" sz="2000" i="1" kern="0" dirty="0" smtClean="0">
                  <a:solidFill>
                    <a:srgbClr val="595959"/>
                  </a:solidFill>
                  <a:ea typeface="Times New Roman"/>
                </a:rPr>
                <a:t>publication</a:t>
              </a:r>
            </a:p>
          </p:txBody>
        </p:sp>
      </p:grpSp>
      <p:sp>
        <p:nvSpPr>
          <p:cNvPr id="9" name="Rectangle 8"/>
          <p:cNvSpPr/>
          <p:nvPr/>
        </p:nvSpPr>
        <p:spPr>
          <a:xfrm>
            <a:off x="48490" y="1782686"/>
            <a:ext cx="3593347" cy="1631216"/>
          </a:xfrm>
          <a:prstGeom prst="rect">
            <a:avLst/>
          </a:prstGeom>
        </p:spPr>
        <p:txBody>
          <a:bodyPr wrap="square">
            <a:spAutoFit/>
          </a:bodyPr>
          <a:lstStyle/>
          <a:p>
            <a:pPr algn="r">
              <a:spcAft>
                <a:spcPts val="1200"/>
              </a:spcAft>
            </a:pPr>
            <a:r>
              <a:rPr lang="en-GB" sz="1600" b="1" i="1" kern="0" dirty="0">
                <a:solidFill>
                  <a:srgbClr val="595959"/>
                </a:solidFill>
                <a:ea typeface="Times New Roman"/>
              </a:rPr>
              <a:t>Delivery of WMO METCE and associated GML Schema are intended only to support ICAO requirement at this stage</a:t>
            </a:r>
            <a:r>
              <a:rPr lang="en-GB" sz="1600" b="1" i="1" kern="0" dirty="0" smtClean="0">
                <a:solidFill>
                  <a:srgbClr val="595959"/>
                </a:solidFill>
                <a:ea typeface="Times New Roman"/>
              </a:rPr>
              <a:t>.</a:t>
            </a:r>
          </a:p>
          <a:p>
            <a:pPr algn="r">
              <a:spcAft>
                <a:spcPts val="1200"/>
              </a:spcAft>
            </a:pPr>
            <a:endParaRPr lang="en-GB" sz="1600" b="1" i="1" kern="0" dirty="0">
              <a:solidFill>
                <a:srgbClr val="595959"/>
              </a:solidFill>
              <a:ea typeface="Times New Roman"/>
            </a:endParaRPr>
          </a:p>
          <a:p>
            <a:pPr algn="r">
              <a:spcAft>
                <a:spcPts val="1200"/>
              </a:spcAft>
            </a:pPr>
            <a:r>
              <a:rPr lang="en-GB" sz="1600" b="1" i="1" kern="0" dirty="0" smtClean="0">
                <a:solidFill>
                  <a:srgbClr val="595959"/>
                </a:solidFill>
                <a:ea typeface="Times New Roman"/>
              </a:rPr>
              <a:t>DISCLAIMER: WORK IN PROGRESS!</a:t>
            </a:r>
          </a:p>
        </p:txBody>
      </p:sp>
      <p:sp>
        <p:nvSpPr>
          <p:cNvPr id="6" name="TextBox 5"/>
          <p:cNvSpPr txBox="1"/>
          <p:nvPr/>
        </p:nvSpPr>
        <p:spPr>
          <a:xfrm rot="21007435">
            <a:off x="824629" y="4400551"/>
            <a:ext cx="2011680" cy="1569660"/>
          </a:xfrm>
          <a:prstGeom prst="rect">
            <a:avLst/>
          </a:prstGeom>
          <a:noFill/>
        </p:spPr>
        <p:txBody>
          <a:bodyPr wrap="square" rtlCol="0">
            <a:spAutoFit/>
          </a:bodyPr>
          <a:lstStyle/>
          <a:p>
            <a:pPr algn="ctr"/>
            <a:r>
              <a:rPr lang="en-GB" sz="1600" dirty="0" smtClean="0"/>
              <a:t>Future: aim for an approach to publish data that can be communicated using the Common Alerting Protocol (CAP)</a:t>
            </a:r>
            <a:endParaRPr lang="en-GB" sz="1600" dirty="0"/>
          </a:p>
        </p:txBody>
      </p:sp>
    </p:spTree>
    <p:extLst>
      <p:ext uri="{BB962C8B-B14F-4D97-AF65-F5344CB8AC3E}">
        <p14:creationId xmlns:p14="http://schemas.microsoft.com/office/powerpoint/2010/main" val="660690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solidFill>
                  <a:prstClr val="black">
                    <a:tint val="75000"/>
                  </a:prstClr>
                </a:solidFill>
              </a:rPr>
              <a:pPr/>
              <a:t>4</a:t>
            </a:fld>
            <a:endParaRPr lang="en-GB">
              <a:solidFill>
                <a:prstClr val="black">
                  <a:tint val="75000"/>
                </a:prstClr>
              </a:solidFill>
            </a:endParaRPr>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TT-</a:t>
            </a:r>
            <a:r>
              <a:rPr lang="en-GB" sz="2800" dirty="0" err="1" smtClean="0">
                <a:effectLst/>
              </a:rPr>
              <a:t>AvXML</a:t>
            </a:r>
            <a:r>
              <a:rPr lang="en-GB" sz="2800" dirty="0" smtClean="0">
                <a:effectLst/>
              </a:rPr>
              <a:t> modelling procedure (summary)</a:t>
            </a:r>
            <a:endParaRPr lang="en-GB" sz="2800" dirty="0">
              <a:effectLst/>
            </a:endParaRPr>
          </a:p>
        </p:txBody>
      </p:sp>
      <p:sp>
        <p:nvSpPr>
          <p:cNvPr id="5" name="Rectangle 4"/>
          <p:cNvSpPr/>
          <p:nvPr/>
        </p:nvSpPr>
        <p:spPr>
          <a:xfrm>
            <a:off x="1462089" y="1048627"/>
            <a:ext cx="7488422" cy="5632311"/>
          </a:xfrm>
          <a:prstGeom prst="rect">
            <a:avLst/>
          </a:prstGeom>
        </p:spPr>
        <p:txBody>
          <a:bodyPr wrap="square">
            <a:spAutoFit/>
          </a:bodyPr>
          <a:lstStyle/>
          <a:p>
            <a:pPr marL="342900" indent="-342900">
              <a:spcAft>
                <a:spcPts val="1200"/>
              </a:spcAft>
              <a:buFont typeface="Arial" pitchFamily="34" charset="0"/>
              <a:buChar char="•"/>
            </a:pPr>
            <a:r>
              <a:rPr lang="en-GB" sz="2000" i="1" kern="0" dirty="0" smtClean="0">
                <a:solidFill>
                  <a:srgbClr val="595959"/>
                </a:solidFill>
                <a:ea typeface="Times New Roman"/>
              </a:rPr>
              <a:t>Begin with BUFR Table D Templates; these define structure and content of BUFR messages (albeit with additional encoding info).</a:t>
            </a:r>
          </a:p>
          <a:p>
            <a:pPr marL="342900" indent="-342900">
              <a:spcAft>
                <a:spcPts val="1200"/>
              </a:spcAft>
              <a:buFont typeface="Arial" pitchFamily="34" charset="0"/>
              <a:buChar char="•"/>
            </a:pPr>
            <a:r>
              <a:rPr lang="en-GB" sz="2000" i="1" kern="0" dirty="0" smtClean="0">
                <a:solidFill>
                  <a:srgbClr val="595959"/>
                </a:solidFill>
                <a:ea typeface="Times New Roman"/>
              </a:rPr>
              <a:t>Use Generalised Coordinates / Significance Qualifiers to modularise TAF, METAR/SPECI and SIGMET Templates on implementation Class-models expressed in </a:t>
            </a:r>
            <a:r>
              <a:rPr lang="en-GB" sz="2000" b="1" i="1" kern="0" dirty="0" smtClean="0">
                <a:solidFill>
                  <a:srgbClr val="595959"/>
                </a:solidFill>
                <a:ea typeface="Times New Roman"/>
              </a:rPr>
              <a:t>UML</a:t>
            </a:r>
            <a:r>
              <a:rPr lang="en-GB" sz="2000" i="1" kern="0" dirty="0" smtClean="0">
                <a:solidFill>
                  <a:srgbClr val="595959"/>
                </a:solidFill>
                <a:ea typeface="Times New Roman"/>
              </a:rPr>
              <a:t>.</a:t>
            </a:r>
          </a:p>
          <a:p>
            <a:pPr marL="342900" indent="-342900">
              <a:spcAft>
                <a:spcPts val="1200"/>
              </a:spcAft>
              <a:buFont typeface="Arial" pitchFamily="34" charset="0"/>
              <a:buChar char="•"/>
            </a:pPr>
            <a:r>
              <a:rPr lang="en-GB" sz="2000" i="1" kern="0" dirty="0" smtClean="0">
                <a:solidFill>
                  <a:srgbClr val="595959"/>
                </a:solidFill>
                <a:ea typeface="Times New Roman"/>
              </a:rPr>
              <a:t>Implementation model is tightly coupled to BUFR format.</a:t>
            </a:r>
          </a:p>
          <a:p>
            <a:pPr marL="342900" indent="-342900">
              <a:spcAft>
                <a:spcPts val="1200"/>
              </a:spcAft>
              <a:buFont typeface="Arial" pitchFamily="34" charset="0"/>
              <a:buChar char="•"/>
            </a:pPr>
            <a:r>
              <a:rPr lang="en-GB" sz="2000" i="1" kern="0" dirty="0" smtClean="0">
                <a:solidFill>
                  <a:srgbClr val="595959"/>
                </a:solidFill>
                <a:ea typeface="Times New Roman"/>
              </a:rPr>
              <a:t>More abstract Logical Data Model (‘sympathetic’ to original BUFR Templates) derived from implementation model.</a:t>
            </a:r>
          </a:p>
          <a:p>
            <a:pPr marL="342900" indent="-342900">
              <a:spcAft>
                <a:spcPts val="1200"/>
              </a:spcAft>
              <a:buFont typeface="Arial" pitchFamily="34" charset="0"/>
              <a:buChar char="•"/>
            </a:pPr>
            <a:r>
              <a:rPr lang="en-GB" sz="2000" i="1" kern="0" dirty="0" smtClean="0">
                <a:solidFill>
                  <a:srgbClr val="595959"/>
                </a:solidFill>
                <a:ea typeface="Times New Roman"/>
              </a:rPr>
              <a:t>Strong linkage between Logical Data Model and TDCF retained: UML Tagged Values reference BUFR descriptors</a:t>
            </a:r>
            <a:r>
              <a:rPr lang="en-GB" sz="2000" i="1" kern="0" dirty="0">
                <a:solidFill>
                  <a:srgbClr val="595959"/>
                </a:solidFill>
                <a:ea typeface="Times New Roman"/>
              </a:rPr>
              <a:t>, «</a:t>
            </a:r>
            <a:r>
              <a:rPr lang="en-GB" sz="2000" i="1" kern="0" dirty="0" err="1">
                <a:solidFill>
                  <a:srgbClr val="595959"/>
                </a:solidFill>
                <a:ea typeface="Times New Roman"/>
              </a:rPr>
              <a:t>CodeList</a:t>
            </a:r>
            <a:r>
              <a:rPr lang="en-GB" sz="2000" i="1" kern="0" dirty="0">
                <a:solidFill>
                  <a:srgbClr val="595959"/>
                </a:solidFill>
                <a:ea typeface="Times New Roman"/>
              </a:rPr>
              <a:t>» </a:t>
            </a:r>
            <a:r>
              <a:rPr lang="en-GB" sz="2000" i="1" kern="0" dirty="0" smtClean="0">
                <a:solidFill>
                  <a:srgbClr val="595959"/>
                </a:solidFill>
                <a:ea typeface="Times New Roman"/>
              </a:rPr>
              <a:t>Classes reference TDCF Code-tables. [</a:t>
            </a:r>
            <a:r>
              <a:rPr lang="en-GB" sz="2000" i="1" kern="0" dirty="0" smtClean="0">
                <a:solidFill>
                  <a:srgbClr val="FF0000"/>
                </a:solidFill>
                <a:ea typeface="Times New Roman"/>
              </a:rPr>
              <a:t>impending issues regarding mismatch of TDCF Code Tables with ICAO Annex 3 requirement</a:t>
            </a:r>
            <a:r>
              <a:rPr lang="en-GB" sz="2000" i="1" kern="0" dirty="0" smtClean="0">
                <a:solidFill>
                  <a:srgbClr val="595959"/>
                </a:solidFill>
                <a:ea typeface="Times New Roman"/>
              </a:rPr>
              <a:t>]</a:t>
            </a:r>
          </a:p>
          <a:p>
            <a:pPr marL="342900" indent="-342900">
              <a:spcAft>
                <a:spcPts val="1200"/>
              </a:spcAft>
              <a:buFont typeface="Arial" pitchFamily="34" charset="0"/>
              <a:buChar char="•"/>
            </a:pPr>
            <a:r>
              <a:rPr lang="en-GB" sz="2000" i="1" kern="0" dirty="0" smtClean="0">
                <a:solidFill>
                  <a:srgbClr val="595959"/>
                </a:solidFill>
                <a:ea typeface="Times New Roman"/>
              </a:rPr>
              <a:t>Sympathetic Logical Data Model restructured into ‘harmonised’ model based on ISO 19156 ‘Observations and measurements’.</a:t>
            </a:r>
          </a:p>
          <a:p>
            <a:pPr marL="342900" indent="-342900">
              <a:spcAft>
                <a:spcPts val="1200"/>
              </a:spcAft>
              <a:buFont typeface="Arial" pitchFamily="34" charset="0"/>
              <a:buChar char="•"/>
            </a:pPr>
            <a:r>
              <a:rPr lang="en-GB" sz="2000" i="1" kern="0" dirty="0" smtClean="0">
                <a:solidFill>
                  <a:srgbClr val="595959"/>
                </a:solidFill>
                <a:ea typeface="Times New Roman"/>
              </a:rPr>
              <a:t>Requires TDCF Codes published as web-accessible resources.</a:t>
            </a:r>
          </a:p>
        </p:txBody>
      </p:sp>
    </p:spTree>
    <p:extLst>
      <p:ext uri="{BB962C8B-B14F-4D97-AF65-F5344CB8AC3E}">
        <p14:creationId xmlns:p14="http://schemas.microsoft.com/office/powerpoint/2010/main" val="6508240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solidFill>
                  <a:prstClr val="black">
                    <a:tint val="75000"/>
                  </a:prstClr>
                </a:solidFill>
              </a:rPr>
              <a:pPr/>
              <a:t>5</a:t>
            </a:fld>
            <a:endParaRPr lang="en-GB">
              <a:solidFill>
                <a:prstClr val="black">
                  <a:tint val="75000"/>
                </a:prstClr>
              </a:solidFill>
            </a:endParaRPr>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Application Schema applicability</a:t>
            </a:r>
            <a:endParaRPr lang="en-GB" sz="2800" dirty="0">
              <a:effectLst/>
            </a:endParaRPr>
          </a:p>
        </p:txBody>
      </p:sp>
      <p:sp>
        <p:nvSpPr>
          <p:cNvPr id="5" name="Rectangle 4"/>
          <p:cNvSpPr/>
          <p:nvPr/>
        </p:nvSpPr>
        <p:spPr>
          <a:xfrm>
            <a:off x="1462089" y="1048627"/>
            <a:ext cx="7488422" cy="3785652"/>
          </a:xfrm>
          <a:prstGeom prst="rect">
            <a:avLst/>
          </a:prstGeom>
        </p:spPr>
        <p:txBody>
          <a:bodyPr wrap="square">
            <a:spAutoFit/>
          </a:bodyPr>
          <a:lstStyle/>
          <a:p>
            <a:pPr marL="342900" indent="-342900">
              <a:spcAft>
                <a:spcPts val="1200"/>
              </a:spcAft>
              <a:buFont typeface="Arial" pitchFamily="34" charset="0"/>
              <a:buChar char="•"/>
            </a:pPr>
            <a:r>
              <a:rPr lang="en-GB" sz="2000" i="1" kern="0" dirty="0" smtClean="0">
                <a:solidFill>
                  <a:srgbClr val="595959"/>
                </a:solidFill>
                <a:ea typeface="Times New Roman"/>
              </a:rPr>
              <a:t>WIGOS metadata != discovery metadata</a:t>
            </a:r>
          </a:p>
          <a:p>
            <a:pPr marL="342900" indent="-342900">
              <a:spcAft>
                <a:spcPts val="1200"/>
              </a:spcAft>
              <a:buFont typeface="Arial" pitchFamily="34" charset="0"/>
              <a:buChar char="•"/>
            </a:pPr>
            <a:r>
              <a:rPr lang="en-GB" sz="2000" i="1" kern="0" dirty="0" smtClean="0">
                <a:solidFill>
                  <a:srgbClr val="595959"/>
                </a:solidFill>
                <a:ea typeface="Times New Roman"/>
              </a:rPr>
              <a:t>Station metadata != discovery metadata</a:t>
            </a:r>
          </a:p>
          <a:p>
            <a:pPr marL="342900" indent="-342900">
              <a:spcAft>
                <a:spcPts val="1200"/>
              </a:spcAft>
              <a:buFont typeface="Arial" pitchFamily="34" charset="0"/>
              <a:buChar char="•"/>
            </a:pPr>
            <a:r>
              <a:rPr lang="en-GB" sz="2000" i="1" kern="0" dirty="0" smtClean="0">
                <a:solidFill>
                  <a:srgbClr val="595959"/>
                </a:solidFill>
                <a:ea typeface="Times New Roman"/>
              </a:rPr>
              <a:t>Next steps for METCE: develop Application Schema for Climate Observations including Logical Data Model for observing stations (Requirement from </a:t>
            </a:r>
            <a:r>
              <a:rPr lang="en-GB" sz="2000" i="1" kern="0" dirty="0" err="1" smtClean="0">
                <a:solidFill>
                  <a:srgbClr val="595959"/>
                </a:solidFill>
                <a:ea typeface="Times New Roman"/>
              </a:rPr>
              <a:t>CCl</a:t>
            </a:r>
            <a:r>
              <a:rPr lang="en-GB" sz="2000" i="1" kern="0" dirty="0" smtClean="0">
                <a:solidFill>
                  <a:srgbClr val="595959"/>
                </a:solidFill>
                <a:ea typeface="Times New Roman"/>
              </a:rPr>
              <a:t>).</a:t>
            </a:r>
          </a:p>
          <a:p>
            <a:pPr marL="342900" indent="-342900">
              <a:spcAft>
                <a:spcPts val="1200"/>
              </a:spcAft>
              <a:buFont typeface="Arial" pitchFamily="34" charset="0"/>
              <a:buChar char="•"/>
            </a:pPr>
            <a:r>
              <a:rPr lang="en-GB" sz="2000" i="1" kern="0" dirty="0" smtClean="0">
                <a:solidFill>
                  <a:srgbClr val="595959"/>
                </a:solidFill>
                <a:ea typeface="Times New Roman"/>
              </a:rPr>
              <a:t>… may lead to revamp of Stations Gazetteer (</a:t>
            </a:r>
            <a:r>
              <a:rPr lang="en-GB" sz="2000" i="1" kern="0" dirty="0" err="1" smtClean="0">
                <a:solidFill>
                  <a:srgbClr val="595959"/>
                </a:solidFill>
                <a:ea typeface="Times New Roman"/>
              </a:rPr>
              <a:t>Vol</a:t>
            </a:r>
            <a:r>
              <a:rPr lang="en-GB" sz="2000" i="1" kern="0" dirty="0" smtClean="0">
                <a:solidFill>
                  <a:srgbClr val="595959"/>
                </a:solidFill>
                <a:ea typeface="Times New Roman"/>
              </a:rPr>
              <a:t> A): Register of observing station entities conformant with Application Schema</a:t>
            </a:r>
          </a:p>
          <a:p>
            <a:pPr marL="342900" indent="-342900">
              <a:spcAft>
                <a:spcPts val="1200"/>
              </a:spcAft>
              <a:buFont typeface="Arial" pitchFamily="34" charset="0"/>
              <a:buChar char="•"/>
            </a:pPr>
            <a:r>
              <a:rPr lang="en-GB" sz="2000" i="1" kern="0" dirty="0" smtClean="0">
                <a:solidFill>
                  <a:srgbClr val="595959"/>
                </a:solidFill>
                <a:ea typeface="Times New Roman"/>
              </a:rPr>
              <a:t>Need for well-defined interface with initiatives from other Technical Commissions to be determined (WaterML2.0 co-developed by OGC and </a:t>
            </a:r>
            <a:r>
              <a:rPr lang="en-GB" sz="2000" i="1" kern="0" dirty="0" err="1" smtClean="0">
                <a:solidFill>
                  <a:srgbClr val="595959"/>
                </a:solidFill>
                <a:ea typeface="Times New Roman"/>
              </a:rPr>
              <a:t>CHy</a:t>
            </a:r>
            <a:r>
              <a:rPr lang="en-GB" sz="2000" i="1" kern="0" dirty="0" smtClean="0">
                <a:solidFill>
                  <a:srgbClr val="595959"/>
                </a:solidFill>
                <a:ea typeface="Times New Roman"/>
              </a:rPr>
              <a:t>)</a:t>
            </a:r>
          </a:p>
        </p:txBody>
      </p:sp>
    </p:spTree>
    <p:extLst>
      <p:ext uri="{BB962C8B-B14F-4D97-AF65-F5344CB8AC3E}">
        <p14:creationId xmlns:p14="http://schemas.microsoft.com/office/powerpoint/2010/main" val="35034884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6</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METCE relationship with TDCF</a:t>
            </a:r>
            <a:endParaRPr lang="en-GB" sz="2800" dirty="0">
              <a:effectLst/>
            </a:endParaRPr>
          </a:p>
        </p:txBody>
      </p:sp>
      <p:sp>
        <p:nvSpPr>
          <p:cNvPr id="5" name="Rectangle 4"/>
          <p:cNvSpPr/>
          <p:nvPr/>
        </p:nvSpPr>
        <p:spPr>
          <a:xfrm>
            <a:off x="1462089" y="951091"/>
            <a:ext cx="7488422" cy="5786199"/>
          </a:xfrm>
          <a:prstGeom prst="rect">
            <a:avLst/>
          </a:prstGeom>
        </p:spPr>
        <p:txBody>
          <a:bodyPr wrap="square">
            <a:spAutoFit/>
          </a:bodyPr>
          <a:lstStyle/>
          <a:p>
            <a:pPr marL="342900" lvl="0" indent="-342900">
              <a:spcAft>
                <a:spcPts val="1200"/>
              </a:spcAft>
              <a:buFont typeface="Arial" pitchFamily="34" charset="0"/>
              <a:buChar char="•"/>
            </a:pPr>
            <a:r>
              <a:rPr lang="en-GB" sz="2000" i="1" kern="0" dirty="0" smtClean="0">
                <a:solidFill>
                  <a:srgbClr val="595959"/>
                </a:solidFill>
                <a:ea typeface="Times New Roman"/>
              </a:rPr>
              <a:t>Benefits of a model-driven approach to defining data-exchange standards </a:t>
            </a:r>
            <a:r>
              <a:rPr lang="en-GB" sz="2000" i="1" kern="0" dirty="0" smtClean="0">
                <a:solidFill>
                  <a:srgbClr val="595959"/>
                </a:solidFill>
                <a:ea typeface="Times New Roman"/>
              </a:rPr>
              <a:t>accepted </a:t>
            </a:r>
            <a:r>
              <a:rPr lang="en-GB" sz="2000" i="1" kern="0" dirty="0" smtClean="0">
                <a:solidFill>
                  <a:srgbClr val="595959"/>
                </a:solidFill>
                <a:ea typeface="Times New Roman"/>
              </a:rPr>
              <a:t>by IPET-DRC and IPET-MDI.</a:t>
            </a:r>
          </a:p>
          <a:p>
            <a:pPr marL="342900" lvl="0" indent="-342900">
              <a:spcAft>
                <a:spcPts val="1200"/>
              </a:spcAft>
              <a:buFont typeface="Arial" pitchFamily="34" charset="0"/>
              <a:buChar char="•"/>
            </a:pPr>
            <a:r>
              <a:rPr lang="en-GB" sz="2000" i="1" kern="0" dirty="0" smtClean="0">
                <a:solidFill>
                  <a:srgbClr val="595959"/>
                </a:solidFill>
                <a:ea typeface="Times New Roman"/>
              </a:rPr>
              <a:t>Model-driven approach and TDCF encoding provide complementary benefits – approaches are not exclusive.</a:t>
            </a:r>
          </a:p>
          <a:p>
            <a:pPr marL="342900" lvl="0" indent="-342900">
              <a:spcAft>
                <a:spcPts val="1200"/>
              </a:spcAft>
              <a:buFont typeface="Arial" pitchFamily="34" charset="0"/>
              <a:buChar char="•"/>
            </a:pPr>
            <a:r>
              <a:rPr lang="en-GB" sz="2000" i="1" kern="0" dirty="0" smtClean="0">
                <a:solidFill>
                  <a:srgbClr val="595959"/>
                </a:solidFill>
                <a:ea typeface="Times New Roman"/>
              </a:rPr>
              <a:t>Application Schema (aka Logical Data Model) describes content and structure of information to be exchanged – similar role to TDCF Templates.</a:t>
            </a:r>
          </a:p>
          <a:p>
            <a:pPr marL="342900" lvl="0" indent="-342900">
              <a:spcAft>
                <a:spcPts val="1200"/>
              </a:spcAft>
              <a:buFont typeface="Arial" pitchFamily="34" charset="0"/>
              <a:buChar char="•"/>
            </a:pPr>
            <a:r>
              <a:rPr lang="en-GB" sz="2000" i="1" kern="0" dirty="0" smtClean="0">
                <a:solidFill>
                  <a:srgbClr val="595959"/>
                </a:solidFill>
                <a:ea typeface="Times New Roman"/>
              </a:rPr>
              <a:t>Can model-driven approach be applied more broadly to WMO data exchange standards?</a:t>
            </a:r>
          </a:p>
          <a:p>
            <a:pPr marL="342900" lvl="0" indent="-342900">
              <a:spcAft>
                <a:spcPts val="1200"/>
              </a:spcAft>
              <a:buFont typeface="Arial" pitchFamily="34" charset="0"/>
              <a:buChar char="•"/>
            </a:pPr>
            <a:r>
              <a:rPr lang="en-GB" sz="2000" b="1" i="1" kern="0" dirty="0" smtClean="0">
                <a:solidFill>
                  <a:srgbClr val="595959"/>
                </a:solidFill>
                <a:ea typeface="Times New Roman"/>
              </a:rPr>
              <a:t>More work required to understand how the model-driven approach should be applied to operational data exchange</a:t>
            </a:r>
            <a:r>
              <a:rPr lang="en-GB" sz="2000" i="1" kern="0" dirty="0" smtClean="0">
                <a:solidFill>
                  <a:srgbClr val="595959"/>
                </a:solidFill>
                <a:ea typeface="Times New Roman"/>
              </a:rPr>
              <a:t>; no proposal to retrofit model-driven approach to existing code-forms.</a:t>
            </a:r>
          </a:p>
          <a:p>
            <a:pPr marL="342900" lvl="0" indent="-342900">
              <a:spcAft>
                <a:spcPts val="1200"/>
              </a:spcAft>
              <a:buFont typeface="Arial" pitchFamily="34" charset="0"/>
              <a:buChar char="•"/>
            </a:pPr>
            <a:r>
              <a:rPr lang="en-GB" sz="2000" i="1" kern="0" dirty="0" smtClean="0">
                <a:solidFill>
                  <a:srgbClr val="595959"/>
                </a:solidFill>
                <a:ea typeface="Times New Roman"/>
              </a:rPr>
              <a:t>WMO Regulation does not require use of TDCF Templates … but use of TDCF Templates has been essential to achieve consistent &amp; interoperable data exchange between Members during Migration to Table-Driven Codes. </a:t>
            </a:r>
            <a:r>
              <a:rPr lang="en-GB" sz="2000" b="1" i="1" kern="0" dirty="0" smtClean="0">
                <a:solidFill>
                  <a:srgbClr val="595959"/>
                </a:solidFill>
                <a:ea typeface="Times New Roman"/>
              </a:rPr>
              <a:t>Do Regulations need changing</a:t>
            </a:r>
            <a:r>
              <a:rPr lang="en-GB" sz="2000" i="1" kern="0" dirty="0" smtClean="0">
                <a:solidFill>
                  <a:srgbClr val="595959"/>
                </a:solidFill>
                <a:ea typeface="Times New Roman"/>
              </a:rPr>
              <a:t>?</a:t>
            </a:r>
          </a:p>
        </p:txBody>
      </p:sp>
    </p:spTree>
    <p:extLst>
      <p:ext uri="{BB962C8B-B14F-4D97-AF65-F5344CB8AC3E}">
        <p14:creationId xmlns:p14="http://schemas.microsoft.com/office/powerpoint/2010/main" val="1966664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7</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Derivation of platform-specific encoding</a:t>
            </a:r>
            <a:endParaRPr lang="en-GB" sz="2800" dirty="0">
              <a:effectLst/>
            </a:endParaRPr>
          </a:p>
        </p:txBody>
      </p:sp>
      <p:sp>
        <p:nvSpPr>
          <p:cNvPr id="5" name="Rectangle 4"/>
          <p:cNvSpPr/>
          <p:nvPr/>
        </p:nvSpPr>
        <p:spPr>
          <a:xfrm>
            <a:off x="1462089" y="951091"/>
            <a:ext cx="7488422" cy="5940088"/>
          </a:xfrm>
          <a:prstGeom prst="rect">
            <a:avLst/>
          </a:prstGeom>
        </p:spPr>
        <p:txBody>
          <a:bodyPr wrap="square">
            <a:spAutoFit/>
          </a:bodyPr>
          <a:lstStyle/>
          <a:p>
            <a:pPr marL="342900" lvl="0" indent="-342900">
              <a:spcAft>
                <a:spcPts val="1200"/>
              </a:spcAft>
              <a:buFont typeface="Arial" pitchFamily="34" charset="0"/>
              <a:buChar char="•"/>
            </a:pPr>
            <a:r>
              <a:rPr lang="en-GB" sz="2000" i="1" kern="0" dirty="0" smtClean="0">
                <a:solidFill>
                  <a:srgbClr val="595959"/>
                </a:solidFill>
                <a:ea typeface="Times New Roman"/>
              </a:rPr>
              <a:t>TT-</a:t>
            </a:r>
            <a:r>
              <a:rPr lang="en-GB" sz="2000" i="1" kern="0" dirty="0" err="1" smtClean="0">
                <a:solidFill>
                  <a:srgbClr val="595959"/>
                </a:solidFill>
                <a:ea typeface="Times New Roman"/>
              </a:rPr>
              <a:t>AvXML</a:t>
            </a:r>
            <a:r>
              <a:rPr lang="en-GB" sz="2000" i="1" kern="0" dirty="0" smtClean="0">
                <a:solidFill>
                  <a:srgbClr val="595959"/>
                </a:solidFill>
                <a:ea typeface="Times New Roman"/>
              </a:rPr>
              <a:t>: GML Schema for OPMET will be automatically derived from UML using software components.</a:t>
            </a:r>
          </a:p>
          <a:p>
            <a:pPr marL="342900" indent="-342900">
              <a:spcAft>
                <a:spcPts val="1200"/>
              </a:spcAft>
              <a:buFont typeface="Arial" pitchFamily="34" charset="0"/>
              <a:buChar char="•"/>
            </a:pPr>
            <a:r>
              <a:rPr lang="en-GB" sz="2000" i="1" kern="0" dirty="0">
                <a:solidFill>
                  <a:srgbClr val="595959"/>
                </a:solidFill>
                <a:ea typeface="Times New Roman"/>
              </a:rPr>
              <a:t>Best practice encoding rules for a specific technology platform can be systematically defined and codified in software to support automated derivation of platform-specific encoding from the Logical Data Model</a:t>
            </a:r>
            <a:r>
              <a:rPr lang="en-GB" sz="2000" i="1" kern="0" dirty="0" smtClean="0">
                <a:solidFill>
                  <a:srgbClr val="595959"/>
                </a:solidFill>
                <a:ea typeface="Times New Roman"/>
              </a:rPr>
              <a:t>.</a:t>
            </a:r>
          </a:p>
          <a:p>
            <a:pPr marL="342900" lvl="0" indent="-342900">
              <a:spcAft>
                <a:spcPts val="1200"/>
              </a:spcAft>
              <a:buFont typeface="Arial" pitchFamily="34" charset="0"/>
              <a:buChar char="•"/>
            </a:pPr>
            <a:r>
              <a:rPr lang="en-GB" sz="2000" i="1" kern="0" dirty="0" smtClean="0">
                <a:solidFill>
                  <a:srgbClr val="595959"/>
                </a:solidFill>
                <a:ea typeface="Times New Roman"/>
              </a:rPr>
              <a:t>If it works for GML …</a:t>
            </a:r>
          </a:p>
          <a:p>
            <a:pPr marL="342900" lvl="0" indent="-342900">
              <a:spcAft>
                <a:spcPts val="1200"/>
              </a:spcAft>
              <a:buFont typeface="Arial" pitchFamily="34" charset="0"/>
              <a:buChar char="•"/>
            </a:pPr>
            <a:r>
              <a:rPr lang="en-GB" sz="2000" i="1" kern="0" dirty="0" smtClean="0">
                <a:solidFill>
                  <a:srgbClr val="595959"/>
                </a:solidFill>
                <a:ea typeface="Times New Roman"/>
              </a:rPr>
              <a:t>Logical Data Model defines which BUFR descriptors are necessary to encode information in BUFR (UML Tagged Values: “</a:t>
            </a:r>
            <a:r>
              <a:rPr lang="en-GB" sz="2000" i="1" kern="0" dirty="0" err="1" smtClean="0">
                <a:solidFill>
                  <a:srgbClr val="595959"/>
                </a:solidFill>
                <a:ea typeface="Times New Roman"/>
              </a:rPr>
              <a:t>bufrDescriptor</a:t>
            </a:r>
            <a:r>
              <a:rPr lang="en-GB" sz="2000" i="1" kern="0" dirty="0" smtClean="0">
                <a:solidFill>
                  <a:srgbClr val="595959"/>
                </a:solidFill>
                <a:ea typeface="Times New Roman"/>
              </a:rPr>
              <a:t>”).</a:t>
            </a:r>
          </a:p>
          <a:p>
            <a:pPr marL="342900" lvl="0" indent="-342900">
              <a:spcAft>
                <a:spcPts val="1200"/>
              </a:spcAft>
              <a:buFont typeface="Arial" pitchFamily="34" charset="0"/>
              <a:buChar char="•"/>
            </a:pPr>
            <a:r>
              <a:rPr lang="en-GB" sz="2000" i="1" kern="0" dirty="0" smtClean="0">
                <a:solidFill>
                  <a:srgbClr val="595959"/>
                </a:solidFill>
                <a:ea typeface="Times New Roman"/>
              </a:rPr>
              <a:t>Proposal: it </a:t>
            </a:r>
            <a:r>
              <a:rPr lang="en-GB" sz="2000" b="1" i="1" kern="0" dirty="0" smtClean="0">
                <a:solidFill>
                  <a:srgbClr val="595959"/>
                </a:solidFill>
                <a:ea typeface="Times New Roman"/>
              </a:rPr>
              <a:t>should be possible to automatically generate BUFR Templates by processing the UML model </a:t>
            </a:r>
            <a:r>
              <a:rPr lang="en-GB" sz="2000" i="1" kern="0" dirty="0" smtClean="0">
                <a:solidFill>
                  <a:srgbClr val="595959"/>
                </a:solidFill>
                <a:ea typeface="Times New Roman"/>
              </a:rPr>
              <a:t>…</a:t>
            </a:r>
          </a:p>
          <a:p>
            <a:pPr marL="342900" indent="-342900">
              <a:spcAft>
                <a:spcPts val="1200"/>
              </a:spcAft>
              <a:buFont typeface="Arial" pitchFamily="34" charset="0"/>
              <a:buChar char="•"/>
            </a:pPr>
            <a:r>
              <a:rPr lang="en-GB" sz="2000" i="1" kern="0" dirty="0" smtClean="0">
                <a:solidFill>
                  <a:srgbClr val="595959"/>
                </a:solidFill>
                <a:ea typeface="Times New Roman"/>
              </a:rPr>
              <a:t>Significant </a:t>
            </a:r>
            <a:r>
              <a:rPr lang="en-GB" sz="2000" i="1" kern="0" dirty="0">
                <a:solidFill>
                  <a:srgbClr val="595959"/>
                </a:solidFill>
                <a:ea typeface="Times New Roman"/>
              </a:rPr>
              <a:t>scepticism regarding </a:t>
            </a:r>
            <a:r>
              <a:rPr lang="en-GB" sz="2000" i="1" kern="0" dirty="0" smtClean="0">
                <a:solidFill>
                  <a:srgbClr val="595959"/>
                </a:solidFill>
                <a:ea typeface="Times New Roman"/>
              </a:rPr>
              <a:t>capability </a:t>
            </a:r>
            <a:r>
              <a:rPr lang="en-GB" sz="2000" i="1" kern="0" dirty="0">
                <a:solidFill>
                  <a:srgbClr val="595959"/>
                </a:solidFill>
                <a:ea typeface="Times New Roman"/>
              </a:rPr>
              <a:t>for fully automated derivation of TDCF templates</a:t>
            </a:r>
            <a:r>
              <a:rPr lang="en-GB" sz="2000" i="1" kern="0" dirty="0" smtClean="0">
                <a:solidFill>
                  <a:srgbClr val="595959"/>
                </a:solidFill>
                <a:ea typeface="Times New Roman"/>
              </a:rPr>
              <a:t>.</a:t>
            </a:r>
          </a:p>
          <a:p>
            <a:pPr marL="342900" indent="-342900">
              <a:spcAft>
                <a:spcPts val="1200"/>
              </a:spcAft>
              <a:buFont typeface="Arial" pitchFamily="34" charset="0"/>
              <a:buChar char="•"/>
            </a:pPr>
            <a:r>
              <a:rPr lang="en-GB" sz="2000" i="1" kern="0" dirty="0" smtClean="0">
                <a:solidFill>
                  <a:srgbClr val="595959"/>
                </a:solidFill>
                <a:ea typeface="Times New Roman"/>
              </a:rPr>
              <a:t>More work required to develop the approach before assessment of applicability can be made.</a:t>
            </a:r>
            <a:endParaRPr lang="en-GB" sz="2000" i="1" kern="0" dirty="0">
              <a:solidFill>
                <a:srgbClr val="595959"/>
              </a:solidFill>
              <a:ea typeface="Times New Roman"/>
            </a:endParaRPr>
          </a:p>
        </p:txBody>
      </p:sp>
    </p:spTree>
    <p:extLst>
      <p:ext uri="{BB962C8B-B14F-4D97-AF65-F5344CB8AC3E}">
        <p14:creationId xmlns:p14="http://schemas.microsoft.com/office/powerpoint/2010/main" val="17155787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8</a:t>
            </a:fld>
            <a:endParaRPr lang="en-GB"/>
          </a:p>
        </p:txBody>
      </p:sp>
      <p:sp>
        <p:nvSpPr>
          <p:cNvPr id="3" name="Rectangle 2"/>
          <p:cNvSpPr/>
          <p:nvPr/>
        </p:nvSpPr>
        <p:spPr>
          <a:xfrm>
            <a:off x="1755648" y="664524"/>
            <a:ext cx="6425184" cy="3139321"/>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IPET-MDI and IPET-DRC recommend in principle the approach of using a Logical Data model to drive the development of data </a:t>
            </a:r>
            <a:r>
              <a:rPr lang="en-GB" dirty="0" smtClean="0">
                <a:solidFill>
                  <a:srgbClr val="0070C0"/>
                </a:solidFill>
                <a:latin typeface="Arial"/>
                <a:ea typeface="SimSun"/>
                <a:cs typeface="Times New Roman"/>
              </a:rPr>
              <a:t>representations – especially with respect to communities outside the World Weather Watch. IPET-MDI and IPET-DRC ask </a:t>
            </a:r>
            <a:r>
              <a:rPr lang="en-GB" dirty="0">
                <a:solidFill>
                  <a:srgbClr val="0070C0"/>
                </a:solidFill>
                <a:latin typeface="Arial"/>
                <a:ea typeface="SimSun"/>
                <a:cs typeface="Times New Roman"/>
              </a:rPr>
              <a:t>that OPAG-ISS recommend to CBS that </a:t>
            </a:r>
            <a:r>
              <a:rPr lang="en-GB" dirty="0" smtClean="0">
                <a:solidFill>
                  <a:srgbClr val="0070C0"/>
                </a:solidFill>
                <a:latin typeface="Arial"/>
                <a:ea typeface="SimSun"/>
                <a:cs typeface="Times New Roman"/>
              </a:rPr>
              <a:t>CBS </a:t>
            </a:r>
            <a:r>
              <a:rPr lang="en-GB" dirty="0">
                <a:solidFill>
                  <a:srgbClr val="0070C0"/>
                </a:solidFill>
                <a:latin typeface="Arial"/>
                <a:ea typeface="SimSun"/>
                <a:cs typeface="Times New Roman"/>
              </a:rPr>
              <a:t>should consider endorsing the approach in principle, and that CBS should task an Expert Team to further develop the approach by </a:t>
            </a:r>
            <a:r>
              <a:rPr lang="en-GB" dirty="0" smtClean="0">
                <a:solidFill>
                  <a:srgbClr val="0070C0"/>
                </a:solidFill>
                <a:latin typeface="Arial"/>
                <a:ea typeface="SimSun"/>
                <a:cs typeface="Times New Roman"/>
              </a:rPr>
              <a:t>2016 [including the development of an approach for automated derivation of TDCF Templates from the Application Schema]. </a:t>
            </a:r>
            <a:r>
              <a:rPr lang="en-GB" dirty="0">
                <a:solidFill>
                  <a:srgbClr val="0070C0"/>
                </a:solidFill>
                <a:latin typeface="Arial"/>
                <a:ea typeface="SimSun"/>
                <a:cs typeface="Times New Roman"/>
              </a:rPr>
              <a:t>The Expert Team should include domain experts from Hydrology and Climatology.</a:t>
            </a:r>
            <a:endParaRPr lang="en-GB" dirty="0">
              <a:solidFill>
                <a:srgbClr val="0070C0"/>
              </a:solidFill>
            </a:endParaRPr>
          </a:p>
        </p:txBody>
      </p:sp>
      <p:sp>
        <p:nvSpPr>
          <p:cNvPr id="5" name="Rectangle 4"/>
          <p:cNvSpPr/>
          <p:nvPr/>
        </p:nvSpPr>
        <p:spPr>
          <a:xfrm>
            <a:off x="1755648" y="3925884"/>
            <a:ext cx="6425184" cy="1477328"/>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Enforcing the use of </a:t>
            </a:r>
            <a:r>
              <a:rPr lang="en-GB" dirty="0" smtClean="0">
                <a:solidFill>
                  <a:srgbClr val="0070C0"/>
                </a:solidFill>
                <a:latin typeface="Arial"/>
                <a:ea typeface="SimSun"/>
                <a:cs typeface="Times New Roman"/>
              </a:rPr>
              <a:t>TDCF Templates (specifically BUFR Table D Sequences) in data </a:t>
            </a:r>
            <a:r>
              <a:rPr lang="en-GB" dirty="0">
                <a:solidFill>
                  <a:srgbClr val="0070C0"/>
                </a:solidFill>
                <a:latin typeface="Arial"/>
                <a:ea typeface="SimSun"/>
                <a:cs typeface="Times New Roman"/>
              </a:rPr>
              <a:t>representations would be a far more productive approach for </a:t>
            </a:r>
            <a:r>
              <a:rPr lang="en-GB" dirty="0" smtClean="0">
                <a:solidFill>
                  <a:srgbClr val="0070C0"/>
                </a:solidFill>
                <a:latin typeface="Arial"/>
                <a:ea typeface="SimSun"/>
                <a:cs typeface="Times New Roman"/>
              </a:rPr>
              <a:t>interoperability in the short-term. Such a change would require updating </a:t>
            </a:r>
            <a:r>
              <a:rPr lang="en-GB" dirty="0">
                <a:solidFill>
                  <a:srgbClr val="0070C0"/>
                </a:solidFill>
                <a:latin typeface="Arial"/>
                <a:ea typeface="SimSun"/>
                <a:cs typeface="Times New Roman"/>
              </a:rPr>
              <a:t>the Technical </a:t>
            </a:r>
            <a:r>
              <a:rPr lang="en-GB" dirty="0" smtClean="0">
                <a:solidFill>
                  <a:srgbClr val="0070C0"/>
                </a:solidFill>
                <a:latin typeface="Arial"/>
                <a:ea typeface="SimSun"/>
                <a:cs typeface="Times New Roman"/>
              </a:rPr>
              <a:t>Regulations.</a:t>
            </a:r>
            <a:endParaRPr lang="en-GB" dirty="0">
              <a:solidFill>
                <a:srgbClr val="0070C0"/>
              </a:solidFill>
              <a:latin typeface="Arial"/>
              <a:ea typeface="SimSun"/>
              <a:cs typeface="Times New Roman"/>
            </a:endParaRPr>
          </a:p>
        </p:txBody>
      </p:sp>
      <p:sp>
        <p:nvSpPr>
          <p:cNvPr id="6" name="Rectangle 5"/>
          <p:cNvSpPr/>
          <p:nvPr/>
        </p:nvSpPr>
        <p:spPr>
          <a:xfrm>
            <a:off x="1755648" y="5547420"/>
            <a:ext cx="6425184" cy="923330"/>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IPET-MDI will discuss with OGC and ISO how they can work together with WMO to create </a:t>
            </a:r>
            <a:r>
              <a:rPr lang="en-GB" dirty="0" smtClean="0">
                <a:solidFill>
                  <a:srgbClr val="0070C0"/>
                </a:solidFill>
                <a:latin typeface="Arial"/>
                <a:ea typeface="SimSun"/>
                <a:cs typeface="Times New Roman"/>
              </a:rPr>
              <a:t>thematic standards </a:t>
            </a:r>
            <a:r>
              <a:rPr lang="en-GB" dirty="0">
                <a:solidFill>
                  <a:srgbClr val="0070C0"/>
                </a:solidFill>
                <a:latin typeface="Arial"/>
                <a:ea typeface="SimSun"/>
                <a:cs typeface="Times New Roman"/>
              </a:rPr>
              <a:t>for the </a:t>
            </a:r>
            <a:r>
              <a:rPr lang="en-GB" dirty="0" smtClean="0">
                <a:solidFill>
                  <a:srgbClr val="0070C0"/>
                </a:solidFill>
                <a:latin typeface="Arial"/>
                <a:ea typeface="SimSun"/>
                <a:cs typeface="Times New Roman"/>
              </a:rPr>
              <a:t>weather, climate and water domains.</a:t>
            </a:r>
            <a:endParaRPr lang="en-GB" dirty="0">
              <a:solidFill>
                <a:srgbClr val="0070C0"/>
              </a:solidFill>
              <a:latin typeface="Arial"/>
              <a:ea typeface="SimSun"/>
              <a:cs typeface="Times New Roman"/>
            </a:endParaRPr>
          </a:p>
        </p:txBody>
      </p:sp>
    </p:spTree>
    <p:extLst>
      <p:ext uri="{BB962C8B-B14F-4D97-AF65-F5344CB8AC3E}">
        <p14:creationId xmlns:p14="http://schemas.microsoft.com/office/powerpoint/2010/main" val="3483941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62089" y="1257848"/>
            <a:ext cx="7381558" cy="5478423"/>
          </a:xfrm>
          <a:prstGeom prst="rect">
            <a:avLst/>
          </a:prstGeom>
        </p:spPr>
        <p:txBody>
          <a:bodyPr wrap="square">
            <a:spAutoFit/>
          </a:bodyPr>
          <a:lstStyle/>
          <a:p>
            <a:pPr marL="457200" indent="-457200">
              <a:spcAft>
                <a:spcPts val="1200"/>
              </a:spcAft>
              <a:buFont typeface="Arial" pitchFamily="34" charset="0"/>
              <a:buChar char="•"/>
            </a:pPr>
            <a:r>
              <a:rPr lang="en-GB" sz="2000" b="0" i="1" dirty="0" smtClean="0">
                <a:solidFill>
                  <a:srgbClr val="595959"/>
                </a:solidFill>
                <a:latin typeface="Calibri"/>
                <a:ea typeface="Times New Roman"/>
              </a:rPr>
              <a:t>Well-governed</a:t>
            </a:r>
            <a:r>
              <a:rPr lang="en-GB" sz="2000" b="0" i="1" dirty="0">
                <a:solidFill>
                  <a:srgbClr val="595959"/>
                </a:solidFill>
                <a:latin typeface="Calibri"/>
                <a:ea typeface="Times New Roman"/>
              </a:rPr>
              <a:t>, open-standard data exchange </a:t>
            </a:r>
            <a:r>
              <a:rPr lang="en-GB" sz="2000" b="0" i="1" dirty="0" smtClean="0">
                <a:solidFill>
                  <a:srgbClr val="595959"/>
                </a:solidFill>
                <a:latin typeface="Calibri"/>
                <a:ea typeface="Times New Roman"/>
              </a:rPr>
              <a:t>formats and controlled vocabularies are central to </a:t>
            </a:r>
            <a:r>
              <a:rPr lang="en-GB" sz="2000" i="1" dirty="0">
                <a:solidFill>
                  <a:srgbClr val="595959"/>
                </a:solidFill>
                <a:ea typeface="Times New Roman"/>
              </a:rPr>
              <a:t>interoperable exchange of information about weather, climate and water.</a:t>
            </a:r>
            <a:endParaRPr lang="en-GB" sz="2000" b="0" i="1" dirty="0" smtClean="0">
              <a:solidFill>
                <a:srgbClr val="595959"/>
              </a:solidFill>
              <a:latin typeface="Calibri"/>
              <a:ea typeface="Times New Roman"/>
            </a:endParaRP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TDCF Code-tables … Register: “an official list or record”; a list governed by some Authority. </a:t>
            </a:r>
          </a:p>
          <a:p>
            <a:pPr marL="457200" indent="-457200">
              <a:spcAft>
                <a:spcPts val="1200"/>
              </a:spcAft>
              <a:buFont typeface="Arial" pitchFamily="34" charset="0"/>
              <a:buChar char="•"/>
            </a:pPr>
            <a:r>
              <a:rPr lang="en-GB" sz="2000" i="1" dirty="0">
                <a:solidFill>
                  <a:srgbClr val="595959"/>
                </a:solidFill>
                <a:ea typeface="Times New Roman"/>
              </a:rPr>
              <a:t>WMO codes and concepts are not published in a web-accessible </a:t>
            </a:r>
            <a:r>
              <a:rPr lang="en-GB" sz="2000" i="1" dirty="0" smtClean="0">
                <a:solidFill>
                  <a:srgbClr val="595959"/>
                </a:solidFill>
                <a:ea typeface="Times New Roman"/>
              </a:rPr>
              <a:t>form. </a:t>
            </a:r>
            <a:r>
              <a:rPr lang="en-GB" sz="2000" i="1" dirty="0">
                <a:solidFill>
                  <a:srgbClr val="595959"/>
                </a:solidFill>
                <a:ea typeface="Times New Roman"/>
              </a:rPr>
              <a:t>Focused on World Weather Watch.</a:t>
            </a:r>
            <a:endParaRPr lang="en-GB" sz="2000" i="1" dirty="0" smtClean="0">
              <a:solidFill>
                <a:srgbClr val="595959"/>
              </a:solidFill>
              <a:ea typeface="Times New Roman"/>
            </a:endParaRPr>
          </a:p>
          <a:p>
            <a:pPr marL="457200" indent="-457200">
              <a:spcAft>
                <a:spcPts val="1200"/>
              </a:spcAft>
              <a:buFont typeface="Arial" pitchFamily="34" charset="0"/>
              <a:buChar char="•"/>
            </a:pPr>
            <a:r>
              <a:rPr lang="en-GB" sz="2000" i="1" dirty="0">
                <a:solidFill>
                  <a:srgbClr val="595959"/>
                </a:solidFill>
                <a:ea typeface="Times New Roman"/>
              </a:rPr>
              <a:t>Organisations beginning to publish fragments of TDCF Code-tables on behalf of </a:t>
            </a:r>
            <a:r>
              <a:rPr lang="en-GB" sz="2000" i="1" dirty="0" smtClean="0">
                <a:solidFill>
                  <a:srgbClr val="595959"/>
                </a:solidFill>
                <a:ea typeface="Times New Roman"/>
              </a:rPr>
              <a:t>WMO. Ad-hoc </a:t>
            </a:r>
            <a:r>
              <a:rPr lang="en-GB" sz="2000" i="1" dirty="0">
                <a:solidFill>
                  <a:srgbClr val="595959"/>
                </a:solidFill>
                <a:ea typeface="Times New Roman"/>
              </a:rPr>
              <a:t>publication may lead to a fragmented patchwork of definitions with poor or non-existent provenance lacking assured </a:t>
            </a:r>
            <a:r>
              <a:rPr lang="en-GB" sz="2000" i="1" dirty="0" smtClean="0">
                <a:solidFill>
                  <a:srgbClr val="595959"/>
                </a:solidFill>
                <a:ea typeface="Times New Roman"/>
              </a:rPr>
              <a:t>maintenance.</a:t>
            </a:r>
          </a:p>
          <a:p>
            <a:pPr marL="457200" indent="-457200">
              <a:spcAft>
                <a:spcPts val="1200"/>
              </a:spcAft>
              <a:buFont typeface="Arial" pitchFamily="34" charset="0"/>
              <a:buChar char="•"/>
            </a:pPr>
            <a:r>
              <a:rPr lang="en-GB" sz="2000" i="1" dirty="0">
                <a:solidFill>
                  <a:srgbClr val="595959"/>
                </a:solidFill>
                <a:ea typeface="Times New Roman"/>
              </a:rPr>
              <a:t>WMO should provide authoritative definitions for meteorological concepts and phenomena for use by the global community – not just World Weather </a:t>
            </a:r>
            <a:r>
              <a:rPr lang="en-GB" sz="2000" i="1" dirty="0" smtClean="0">
                <a:solidFill>
                  <a:srgbClr val="595959"/>
                </a:solidFill>
                <a:ea typeface="Times New Roman"/>
              </a:rPr>
              <a:t>Watch.</a:t>
            </a:r>
          </a:p>
          <a:p>
            <a:pPr marL="457200" indent="-457200">
              <a:spcAft>
                <a:spcPts val="1200"/>
              </a:spcAft>
              <a:buFont typeface="Arial" pitchFamily="34" charset="0"/>
              <a:buChar char="•"/>
            </a:pPr>
            <a:r>
              <a:rPr lang="en-GB" sz="2000" b="0" i="1" dirty="0" smtClean="0">
                <a:solidFill>
                  <a:srgbClr val="595959"/>
                </a:solidFill>
                <a:latin typeface="Calibri"/>
                <a:ea typeface="Times New Roman"/>
              </a:rPr>
              <a:t>Note: ET-WISC </a:t>
            </a:r>
            <a:r>
              <a:rPr lang="en-GB" sz="2000" b="0" i="1" dirty="0" smtClean="0">
                <a:solidFill>
                  <a:srgbClr val="595959"/>
                </a:solidFill>
                <a:latin typeface="Calibri"/>
                <a:ea typeface="Times New Roman"/>
              </a:rPr>
              <a:t> and TT-</a:t>
            </a:r>
            <a:r>
              <a:rPr lang="en-GB" sz="2000" b="0" i="1" dirty="0" err="1" smtClean="0">
                <a:solidFill>
                  <a:srgbClr val="595959"/>
                </a:solidFill>
                <a:latin typeface="Calibri"/>
                <a:ea typeface="Times New Roman"/>
              </a:rPr>
              <a:t>AvXML</a:t>
            </a:r>
            <a:r>
              <a:rPr lang="en-GB" sz="2000" b="0" i="1" dirty="0" smtClean="0">
                <a:solidFill>
                  <a:srgbClr val="595959"/>
                </a:solidFill>
                <a:latin typeface="Calibri"/>
                <a:ea typeface="Times New Roman"/>
              </a:rPr>
              <a:t> requirements</a:t>
            </a:r>
            <a:endParaRPr lang="en-GB" sz="2000" b="0" i="1" dirty="0" smtClean="0">
              <a:solidFill>
                <a:srgbClr val="595959"/>
              </a:solidFill>
              <a:latin typeface="Calibri"/>
              <a:ea typeface="Times New Roman"/>
            </a:endParaRPr>
          </a:p>
        </p:txBody>
      </p:sp>
      <p:sp>
        <p:nvSpPr>
          <p:cNvPr id="5"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Publication of TDCF Codes and Code-tables as web-accessible Registers</a:t>
            </a:r>
          </a:p>
        </p:txBody>
      </p:sp>
    </p:spTree>
    <p:extLst>
      <p:ext uri="{BB962C8B-B14F-4D97-AF65-F5344CB8AC3E}">
        <p14:creationId xmlns:p14="http://schemas.microsoft.com/office/powerpoint/2010/main" val="40021413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10</a:t>
            </a:fld>
            <a:endParaRPr lang="en-GB"/>
          </a:p>
        </p:txBody>
      </p:sp>
      <p:sp>
        <p:nvSpPr>
          <p:cNvPr id="5"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a:effectLst/>
              </a:rPr>
              <a:t>Technical requirements: global identifier</a:t>
            </a:r>
          </a:p>
        </p:txBody>
      </p:sp>
      <p:sp>
        <p:nvSpPr>
          <p:cNvPr id="6" name="Rectangle 5"/>
          <p:cNvSpPr/>
          <p:nvPr/>
        </p:nvSpPr>
        <p:spPr>
          <a:xfrm>
            <a:off x="1462089" y="1487698"/>
            <a:ext cx="7381558" cy="4832092"/>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Each </a:t>
            </a:r>
            <a:r>
              <a:rPr lang="en-GB" sz="2000" b="0" i="1" dirty="0">
                <a:solidFill>
                  <a:srgbClr val="595959"/>
                </a:solidFill>
                <a:latin typeface="Calibri"/>
                <a:ea typeface="Times New Roman"/>
              </a:rPr>
              <a:t>individual entity, definition or code shall be uniquely identifiable within a global </a:t>
            </a:r>
            <a:r>
              <a:rPr lang="en-GB" sz="2000" b="0" i="1" dirty="0" smtClean="0">
                <a:solidFill>
                  <a:srgbClr val="595959"/>
                </a:solidFill>
                <a:latin typeface="Calibri"/>
                <a:ea typeface="Times New Roman"/>
              </a:rPr>
              <a:t>context.</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Term </a:t>
            </a:r>
            <a:r>
              <a:rPr lang="en-GB" sz="2000" b="0" i="1" dirty="0">
                <a:solidFill>
                  <a:srgbClr val="595959"/>
                </a:solidFill>
                <a:latin typeface="Calibri"/>
                <a:ea typeface="Times New Roman"/>
              </a:rPr>
              <a:t>‘#6</a:t>
            </a:r>
            <a:r>
              <a:rPr lang="en-GB" sz="2000" b="0" i="1" dirty="0" smtClean="0">
                <a:solidFill>
                  <a:srgbClr val="595959"/>
                </a:solidFill>
                <a:latin typeface="Calibri"/>
                <a:ea typeface="Times New Roman"/>
              </a:rPr>
              <a:t>’? … resolution of the term needs context: </a:t>
            </a:r>
          </a:p>
          <a:p>
            <a:pPr lvl="1" algn="l">
              <a:spcAft>
                <a:spcPts val="1200"/>
              </a:spcAft>
            </a:pPr>
            <a:r>
              <a:rPr lang="en-GB" b="0" i="1" dirty="0" smtClean="0">
                <a:solidFill>
                  <a:srgbClr val="595959"/>
                </a:solidFill>
                <a:latin typeface="Calibri"/>
                <a:ea typeface="Times New Roman"/>
              </a:rPr>
              <a:t>GRIB </a:t>
            </a:r>
            <a:r>
              <a:rPr lang="en-GB" b="0" i="1" dirty="0">
                <a:solidFill>
                  <a:srgbClr val="595959"/>
                </a:solidFill>
                <a:latin typeface="Calibri"/>
                <a:ea typeface="Times New Roman"/>
              </a:rPr>
              <a:t>Code-table 4.2, Discipline 0 (meteorology), Category 0 (temperature), term #</a:t>
            </a:r>
            <a:r>
              <a:rPr lang="en-GB" b="0" i="1" dirty="0" smtClean="0">
                <a:solidFill>
                  <a:srgbClr val="595959"/>
                </a:solidFill>
                <a:latin typeface="Calibri"/>
                <a:ea typeface="Times New Roman"/>
              </a:rPr>
              <a:t>6 = ‘Dew-point temperature’.</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Global identifier: HTTP URI</a:t>
            </a:r>
          </a:p>
          <a:p>
            <a:pPr lvl="1" algn="l">
              <a:spcAft>
                <a:spcPts val="1200"/>
              </a:spcAft>
            </a:pPr>
            <a:r>
              <a:rPr lang="en-GB" b="0" i="1" dirty="0">
                <a:solidFill>
                  <a:srgbClr val="595959"/>
                </a:solidFill>
                <a:latin typeface="Calibri"/>
                <a:ea typeface="Times New Roman"/>
              </a:rPr>
              <a:t>&lt;</a:t>
            </a:r>
            <a:r>
              <a:rPr lang="en-GB" b="0" i="1" u="sng" dirty="0">
                <a:solidFill>
                  <a:srgbClr val="0070C0"/>
                </a:solidFill>
                <a:latin typeface="Calibri"/>
                <a:ea typeface="Times New Roman"/>
              </a:rPr>
              <a:t>http://data.wmo.int/def/GRIB/Code+Flag/4.2/0.0.6</a:t>
            </a:r>
            <a:r>
              <a:rPr lang="en-GB" b="0" i="1" dirty="0">
                <a:solidFill>
                  <a:srgbClr val="595959"/>
                </a:solidFill>
                <a:latin typeface="Calibri"/>
                <a:ea typeface="Times New Roman"/>
              </a:rPr>
              <a:t>&gt; </a:t>
            </a:r>
            <a:endParaRPr lang="en-GB" b="0" i="1" dirty="0" smtClean="0">
              <a:solidFill>
                <a:srgbClr val="595959"/>
              </a:solidFill>
              <a:latin typeface="Calibri"/>
              <a:ea typeface="Times New Roman"/>
            </a:endParaRPr>
          </a:p>
          <a:p>
            <a:pPr marL="457200" indent="-457200" algn="l">
              <a:spcAft>
                <a:spcPts val="1200"/>
              </a:spcAft>
              <a:buFont typeface="Arial" pitchFamily="34" charset="0"/>
              <a:buChar char="•"/>
            </a:pPr>
            <a:r>
              <a:rPr lang="en-GB" sz="2000" b="0" i="1" dirty="0" err="1">
                <a:solidFill>
                  <a:srgbClr val="595959"/>
                </a:solidFill>
                <a:latin typeface="Calibri"/>
                <a:ea typeface="Times New Roman"/>
              </a:rPr>
              <a:t>Hackable</a:t>
            </a:r>
            <a:r>
              <a:rPr lang="en-GB" sz="2000" b="0" i="1" dirty="0">
                <a:solidFill>
                  <a:srgbClr val="595959"/>
                </a:solidFill>
                <a:latin typeface="Calibri"/>
                <a:ea typeface="Times New Roman"/>
              </a:rPr>
              <a:t> </a:t>
            </a:r>
            <a:r>
              <a:rPr lang="en-GB" sz="2000" b="0" i="1" dirty="0" smtClean="0">
                <a:solidFill>
                  <a:srgbClr val="595959"/>
                </a:solidFill>
                <a:latin typeface="Calibri"/>
                <a:ea typeface="Times New Roman"/>
              </a:rPr>
              <a:t>HTTP URIs – truncating the identifier forms a valid identifier for the Code-tables within which it is published …</a:t>
            </a:r>
          </a:p>
          <a:p>
            <a:pPr lvl="1" algn="l">
              <a:spcAft>
                <a:spcPts val="1200"/>
              </a:spcAft>
            </a:pPr>
            <a:r>
              <a:rPr lang="en-GB" b="0" i="1" dirty="0" smtClean="0">
                <a:solidFill>
                  <a:srgbClr val="595959"/>
                </a:solidFill>
                <a:latin typeface="Calibri"/>
                <a:ea typeface="Times New Roman"/>
              </a:rPr>
              <a:t>GRIB Code-table 4.2: </a:t>
            </a:r>
            <a:r>
              <a:rPr lang="en-GB" b="0" i="1" dirty="0">
                <a:solidFill>
                  <a:srgbClr val="595959"/>
                </a:solidFill>
                <a:latin typeface="Calibri"/>
                <a:ea typeface="Times New Roman"/>
              </a:rPr>
              <a:t>&lt;</a:t>
            </a:r>
            <a:r>
              <a:rPr lang="en-GB" b="0" i="1" u="sng" dirty="0">
                <a:solidFill>
                  <a:srgbClr val="0070C0"/>
                </a:solidFill>
                <a:latin typeface="Calibri"/>
                <a:ea typeface="Times New Roman"/>
              </a:rPr>
              <a:t>http://</a:t>
            </a:r>
            <a:r>
              <a:rPr lang="en-GB" b="0" i="1" u="sng" dirty="0" smtClean="0">
                <a:solidFill>
                  <a:srgbClr val="0070C0"/>
                </a:solidFill>
                <a:latin typeface="Calibri"/>
                <a:ea typeface="Times New Roman"/>
              </a:rPr>
              <a:t>data.wmo.int/def/GRIB/Code+Flag/4.2</a:t>
            </a:r>
            <a:r>
              <a:rPr lang="en-GB" b="0" i="1" dirty="0" smtClean="0">
                <a:solidFill>
                  <a:srgbClr val="595959"/>
                </a:solidFill>
                <a:latin typeface="Calibri"/>
                <a:ea typeface="Times New Roman"/>
              </a:rPr>
              <a:t>&gt; </a:t>
            </a:r>
          </a:p>
          <a:p>
            <a:pPr lvl="1" algn="l">
              <a:spcAft>
                <a:spcPts val="1200"/>
              </a:spcAft>
            </a:pPr>
            <a:r>
              <a:rPr lang="en-GB" b="0" i="1" dirty="0" smtClean="0">
                <a:solidFill>
                  <a:srgbClr val="595959"/>
                </a:solidFill>
                <a:latin typeface="Calibri"/>
                <a:ea typeface="Times New Roman"/>
              </a:rPr>
              <a:t>GRIB Code- &amp; Flag-tables: </a:t>
            </a:r>
            <a:r>
              <a:rPr lang="en-GB" b="0" i="1" dirty="0">
                <a:solidFill>
                  <a:srgbClr val="595959"/>
                </a:solidFill>
                <a:latin typeface="Calibri"/>
                <a:ea typeface="Times New Roman"/>
              </a:rPr>
              <a:t>&lt;</a:t>
            </a:r>
            <a:r>
              <a:rPr lang="en-GB" b="0" i="1" u="sng" dirty="0">
                <a:solidFill>
                  <a:srgbClr val="0070C0"/>
                </a:solidFill>
                <a:latin typeface="Calibri"/>
                <a:ea typeface="Times New Roman"/>
              </a:rPr>
              <a:t>http://</a:t>
            </a:r>
            <a:r>
              <a:rPr lang="en-GB" b="0" i="1" u="sng" dirty="0" smtClean="0">
                <a:solidFill>
                  <a:srgbClr val="0070C0"/>
                </a:solidFill>
                <a:latin typeface="Calibri"/>
                <a:ea typeface="Times New Roman"/>
              </a:rPr>
              <a:t>data.wmo.int/def/GRIB/Code+Flag</a:t>
            </a:r>
            <a:r>
              <a:rPr lang="en-GB" b="0" i="1" dirty="0" smtClean="0">
                <a:solidFill>
                  <a:srgbClr val="595959"/>
                </a:solidFill>
                <a:latin typeface="Calibri"/>
                <a:ea typeface="Times New Roman"/>
              </a:rPr>
              <a:t>&gt; </a:t>
            </a:r>
          </a:p>
          <a:p>
            <a:pPr lvl="1" algn="l">
              <a:spcAft>
                <a:spcPts val="1200"/>
              </a:spcAft>
            </a:pPr>
            <a:r>
              <a:rPr lang="en-GB" b="0" i="1" dirty="0" smtClean="0">
                <a:solidFill>
                  <a:srgbClr val="595959"/>
                </a:solidFill>
                <a:latin typeface="Calibri"/>
                <a:ea typeface="Times New Roman"/>
              </a:rPr>
              <a:t>etc.</a:t>
            </a:r>
            <a:endParaRPr lang="en-GB" b="0" i="1" dirty="0">
              <a:solidFill>
                <a:srgbClr val="595959"/>
              </a:solidFill>
              <a:latin typeface="Calibri"/>
              <a:ea typeface="Times New Roman"/>
            </a:endParaRPr>
          </a:p>
        </p:txBody>
      </p:sp>
    </p:spTree>
    <p:extLst>
      <p:ext uri="{BB962C8B-B14F-4D97-AF65-F5344CB8AC3E}">
        <p14:creationId xmlns:p14="http://schemas.microsoft.com/office/powerpoint/2010/main" val="40878072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7960" y="3539840"/>
            <a:ext cx="5905500" cy="331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lnSpc>
                <a:spcPct val="100000"/>
              </a:lnSpc>
              <a:spcBef>
                <a:spcPct val="20000"/>
              </a:spcBef>
              <a:spcAft>
                <a:spcPts val="1200"/>
              </a:spcAft>
              <a:buClr>
                <a:srgbClr val="092E5C"/>
              </a:buClr>
            </a:pPr>
            <a:r>
              <a:rPr lang="en-GB" sz="2800" dirty="0" smtClean="0">
                <a:solidFill>
                  <a:schemeClr val="tx1"/>
                </a:solidFill>
                <a:effectLst/>
                <a:latin typeface="Arial" pitchFamily="34" charset="0"/>
              </a:rPr>
              <a:t>Internet access not required …</a:t>
            </a:r>
          </a:p>
          <a:p>
            <a:pPr algn="l" eaLnBrk="1" hangingPunct="1">
              <a:spcAft>
                <a:spcPts val="1200"/>
              </a:spcAft>
            </a:pPr>
            <a:r>
              <a:rPr lang="en-GB" sz="2000" b="0" i="1" dirty="0">
                <a:solidFill>
                  <a:srgbClr val="595959"/>
                </a:solidFill>
                <a:effectLst/>
                <a:latin typeface="Calibri"/>
                <a:ea typeface="Times New Roman"/>
                <a:cs typeface="+mn-cs"/>
              </a:rPr>
              <a:t>&lt;</a:t>
            </a:r>
            <a:r>
              <a:rPr lang="en-GB" sz="2000" b="0" i="1" u="sng" dirty="0">
                <a:solidFill>
                  <a:srgbClr val="0070C0"/>
                </a:solidFill>
                <a:effectLst/>
                <a:latin typeface="Calibri"/>
                <a:ea typeface="Times New Roman"/>
                <a:cs typeface="+mn-cs"/>
              </a:rPr>
              <a:t>http://data.wmo.int/def/GRIB/Code+Flag/4.2/0.0.6</a:t>
            </a:r>
            <a:r>
              <a:rPr lang="en-GB" sz="2000" b="0" i="1" dirty="0">
                <a:solidFill>
                  <a:srgbClr val="595959"/>
                </a:solidFill>
                <a:effectLst/>
                <a:latin typeface="Calibri"/>
                <a:ea typeface="Times New Roman"/>
                <a:cs typeface="+mn-cs"/>
              </a:rPr>
              <a:t>&gt; </a:t>
            </a:r>
          </a:p>
          <a:p>
            <a:pPr marL="233363" lvl="0" indent="-233363" algn="l">
              <a:lnSpc>
                <a:spcPct val="100000"/>
              </a:lnSpc>
              <a:spcBef>
                <a:spcPct val="20000"/>
              </a:spcBef>
              <a:buClr>
                <a:srgbClr val="092E5C"/>
              </a:buClr>
            </a:pPr>
            <a:endParaRPr kumimoji="0" lang="en-GB" sz="1050" b="1" i="0" u="none" strike="noStrike" kern="0" cap="none" spc="0" normalizeH="0" baseline="0" noProof="0" dirty="0" smtClean="0">
              <a:ln>
                <a:noFill/>
              </a:ln>
              <a:solidFill>
                <a:schemeClr val="bg1"/>
              </a:solidFill>
              <a:effectLst/>
              <a:uLnTx/>
              <a:uFillTx/>
              <a:latin typeface="Arial"/>
              <a:ea typeface="ＭＳ Ｐゴシック" pitchFamily="34" charset="-128"/>
            </a:endParaRPr>
          </a:p>
        </p:txBody>
      </p:sp>
      <p:sp>
        <p:nvSpPr>
          <p:cNvPr id="9" name="Rectangle 8"/>
          <p:cNvSpPr/>
          <p:nvPr/>
        </p:nvSpPr>
        <p:spPr bwMode="auto">
          <a:xfrm>
            <a:off x="3267959" y="3539840"/>
            <a:ext cx="5876041" cy="3318160"/>
          </a:xfrm>
          <a:prstGeom prst="rect">
            <a:avLst/>
          </a:prstGeom>
          <a:solidFill>
            <a:srgbClr val="FFFFFF">
              <a:alpha val="70000"/>
            </a:srgbClr>
          </a:solidFill>
          <a:ln w="9525" cap="flat" cmpd="sng" algn="ctr">
            <a:solidFill>
              <a:srgbClr val="FFFFFF"/>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endParaRPr kumimoji="0" lang="en-GB" sz="4400" b="1" i="0" u="none" strike="noStrike" kern="0" cap="none" spc="0" normalizeH="0" baseline="0" noProof="0" smtClean="0">
              <a:ln>
                <a:noFill/>
              </a:ln>
              <a:solidFill>
                <a:srgbClr val="FFFFFF"/>
              </a:solidFill>
              <a:effectLst/>
              <a:uLnTx/>
              <a:uFillTx/>
              <a:latin typeface="Arial" charset="0"/>
            </a:endParaRPr>
          </a:p>
        </p:txBody>
      </p:sp>
      <p:sp>
        <p:nvSpPr>
          <p:cNvPr id="6" name="Rectangle 5"/>
          <p:cNvSpPr/>
          <p:nvPr/>
        </p:nvSpPr>
        <p:spPr>
          <a:xfrm>
            <a:off x="1462089" y="1487698"/>
            <a:ext cx="7381558" cy="5109091"/>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Opaque identifier; reference to a definition </a:t>
            </a:r>
            <a:r>
              <a:rPr lang="en-GB" sz="2000" b="0" i="1" u="sng" dirty="0" smtClean="0">
                <a:solidFill>
                  <a:srgbClr val="595959"/>
                </a:solidFill>
                <a:latin typeface="Calibri"/>
                <a:ea typeface="Times New Roman"/>
              </a:rPr>
              <a:t>somewhere</a:t>
            </a:r>
            <a:r>
              <a:rPr lang="en-GB" sz="2000" b="0" i="1" dirty="0" smtClean="0">
                <a:solidFill>
                  <a:srgbClr val="595959"/>
                </a:solidFill>
                <a:latin typeface="Calibri"/>
                <a:ea typeface="Times New Roman"/>
              </a:rPr>
              <a:t>.</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HTTP URI: use the web to find the definition.</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Authority: </a:t>
            </a:r>
            <a:r>
              <a:rPr lang="en-GB" sz="2000" b="0" i="1" dirty="0">
                <a:solidFill>
                  <a:srgbClr val="595959"/>
                </a:solidFill>
                <a:latin typeface="Calibri"/>
                <a:ea typeface="Times New Roman"/>
              </a:rPr>
              <a:t>«wmo.int» </a:t>
            </a:r>
            <a:r>
              <a:rPr lang="en-GB" sz="2000" b="0" i="1" dirty="0" smtClean="0">
                <a:solidFill>
                  <a:srgbClr val="595959"/>
                </a:solidFill>
                <a:latin typeface="Calibri"/>
                <a:ea typeface="Times New Roman"/>
              </a:rPr>
              <a:t>domain-name provides provenance.</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 but it’s still only an identifier! </a:t>
            </a:r>
          </a:p>
          <a:p>
            <a:pPr lvl="1" algn="l">
              <a:spcAft>
                <a:spcPts val="1200"/>
              </a:spcAft>
            </a:pPr>
            <a:r>
              <a:rPr lang="en-GB" b="0" i="1" dirty="0">
                <a:solidFill>
                  <a:srgbClr val="595959"/>
                </a:solidFill>
                <a:latin typeface="Calibri"/>
                <a:ea typeface="Times New Roman"/>
              </a:rPr>
              <a:t>&lt;</a:t>
            </a:r>
            <a:r>
              <a:rPr lang="en-GB" b="0" i="1" dirty="0" err="1">
                <a:solidFill>
                  <a:srgbClr val="595959"/>
                </a:solidFill>
                <a:latin typeface="Calibri"/>
                <a:ea typeface="Times New Roman"/>
              </a:rPr>
              <a:t>urn:ogc:def:nil:OGC</a:t>
            </a:r>
            <a:r>
              <a:rPr lang="en-GB" b="0" i="1" dirty="0">
                <a:solidFill>
                  <a:srgbClr val="595959"/>
                </a:solidFill>
                <a:latin typeface="Calibri"/>
                <a:ea typeface="Times New Roman"/>
              </a:rPr>
              <a:t>::</a:t>
            </a:r>
            <a:r>
              <a:rPr lang="en-GB" b="0" i="1" dirty="0" err="1">
                <a:solidFill>
                  <a:srgbClr val="595959"/>
                </a:solidFill>
                <a:latin typeface="Calibri"/>
                <a:ea typeface="Times New Roman"/>
              </a:rPr>
              <a:t>AboveDetectionRange</a:t>
            </a:r>
            <a:r>
              <a:rPr lang="en-GB" b="0" i="1" dirty="0" smtClean="0">
                <a:solidFill>
                  <a:srgbClr val="595959"/>
                </a:solidFill>
                <a:latin typeface="Calibri"/>
                <a:ea typeface="Times New Roman"/>
              </a:rPr>
              <a:t>&gt;</a:t>
            </a:r>
          </a:p>
          <a:p>
            <a:pPr lvl="1" algn="l">
              <a:spcAft>
                <a:spcPts val="1200"/>
              </a:spcAft>
            </a:pPr>
            <a:r>
              <a:rPr lang="en-GB" b="0" i="1" dirty="0" smtClean="0">
                <a:solidFill>
                  <a:srgbClr val="595959"/>
                </a:solidFill>
                <a:latin typeface="Calibri"/>
                <a:ea typeface="Times New Roman"/>
              </a:rPr>
              <a:t>[0 12 003]</a:t>
            </a:r>
          </a:p>
          <a:p>
            <a:pPr marL="457200" indent="-457200" algn="l">
              <a:spcAft>
                <a:spcPts val="1200"/>
              </a:spcAft>
              <a:buFont typeface="Arial" pitchFamily="34" charset="0"/>
              <a:buChar char="•"/>
            </a:pPr>
            <a:r>
              <a:rPr lang="en-GB" sz="2000" b="0" i="1" dirty="0">
                <a:solidFill>
                  <a:srgbClr val="595959"/>
                </a:solidFill>
                <a:latin typeface="Calibri"/>
                <a:ea typeface="Times New Roman"/>
              </a:rPr>
              <a:t>URNs and BUFR descriptors are Identifiers too – you need to know a priori how to resolve them.</a:t>
            </a:r>
          </a:p>
          <a:p>
            <a:pPr marL="457200" indent="-457200" algn="l">
              <a:spcAft>
                <a:spcPts val="1200"/>
              </a:spcAft>
              <a:buFont typeface="Arial" pitchFamily="34" charset="0"/>
              <a:buChar char="•"/>
            </a:pPr>
            <a:r>
              <a:rPr lang="en-GB" sz="2000" b="0" i="1" dirty="0">
                <a:solidFill>
                  <a:srgbClr val="595959"/>
                </a:solidFill>
                <a:latin typeface="Calibri"/>
                <a:ea typeface="Times New Roman"/>
              </a:rPr>
              <a:t>HTTP URI: an Identifier with a definition that’s easy to find.</a:t>
            </a:r>
          </a:p>
          <a:p>
            <a:pPr marL="457200" indent="-457200" algn="l">
              <a:spcAft>
                <a:spcPts val="1200"/>
              </a:spcAft>
              <a:buFont typeface="Arial" pitchFamily="34" charset="0"/>
              <a:buChar char="•"/>
            </a:pPr>
            <a:r>
              <a:rPr lang="en-GB" sz="2000" b="0" i="1" dirty="0">
                <a:solidFill>
                  <a:srgbClr val="595959"/>
                </a:solidFill>
                <a:latin typeface="Calibri"/>
                <a:ea typeface="Times New Roman"/>
              </a:rPr>
              <a:t>No Internet access for operational systems: cache a local copy; use DNS-magic …</a:t>
            </a:r>
          </a:p>
          <a:p>
            <a:pPr marL="457200" indent="-457200" algn="l">
              <a:spcAft>
                <a:spcPts val="1200"/>
              </a:spcAft>
              <a:buFont typeface="Arial" pitchFamily="34" charset="0"/>
              <a:buChar char="•"/>
            </a:pPr>
            <a:endParaRPr lang="en-GB" sz="2000" b="0" i="1" dirty="0" smtClean="0">
              <a:solidFill>
                <a:srgbClr val="595959"/>
              </a:solidFill>
              <a:latin typeface="Calibri"/>
              <a:ea typeface="Times New Roman"/>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11</a:t>
            </a:fld>
            <a:endParaRPr lang="en-GB"/>
          </a:p>
        </p:txBody>
      </p:sp>
    </p:spTree>
    <p:extLst>
      <p:ext uri="{BB962C8B-B14F-4D97-AF65-F5344CB8AC3E}">
        <p14:creationId xmlns:p14="http://schemas.microsoft.com/office/powerpoint/2010/main" val="9770052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12</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lnSpc>
                <a:spcPct val="100000"/>
              </a:lnSpc>
              <a:spcBef>
                <a:spcPct val="20000"/>
              </a:spcBef>
              <a:spcAft>
                <a:spcPts val="1200"/>
              </a:spcAft>
              <a:buClr>
                <a:srgbClr val="092E5C"/>
              </a:buClr>
            </a:pPr>
            <a:r>
              <a:rPr lang="en-GB" sz="2800" dirty="0" smtClean="0">
                <a:solidFill>
                  <a:schemeClr val="tx1"/>
                </a:solidFill>
                <a:effectLst/>
                <a:latin typeface="Arial" pitchFamily="34" charset="0"/>
              </a:rPr>
              <a:t>Human-readable identifiers? Choices …</a:t>
            </a:r>
          </a:p>
          <a:p>
            <a:pPr algn="l" eaLnBrk="1" hangingPunct="1">
              <a:spcAft>
                <a:spcPts val="1200"/>
              </a:spcAft>
            </a:pPr>
            <a:r>
              <a:rPr lang="en-GB" sz="2000" b="0" i="1" dirty="0" smtClean="0">
                <a:solidFill>
                  <a:schemeClr val="tx1"/>
                </a:solidFill>
                <a:effectLst/>
                <a:latin typeface="Calibri"/>
                <a:ea typeface="Times New Roman"/>
                <a:cs typeface="+mn-cs"/>
              </a:rPr>
              <a:t> </a:t>
            </a:r>
            <a:endParaRPr lang="en-GB" sz="2000" b="0" i="1" dirty="0">
              <a:solidFill>
                <a:schemeClr val="tx1"/>
              </a:solidFill>
              <a:effectLst/>
              <a:latin typeface="Calibri"/>
              <a:ea typeface="Times New Roman"/>
              <a:cs typeface="+mn-cs"/>
            </a:endParaRPr>
          </a:p>
          <a:p>
            <a:pPr marL="233363" lvl="0" indent="-233363" algn="l">
              <a:lnSpc>
                <a:spcPct val="100000"/>
              </a:lnSpc>
              <a:spcBef>
                <a:spcPct val="20000"/>
              </a:spcBef>
              <a:buClr>
                <a:srgbClr val="092E5C"/>
              </a:buClr>
            </a:pPr>
            <a:endParaRPr kumimoji="0" lang="en-GB" sz="1050" b="1" i="0" u="none" strike="noStrike" kern="0" cap="none" spc="0" normalizeH="0" baseline="0" noProof="0" dirty="0" smtClean="0">
              <a:ln>
                <a:noFill/>
              </a:ln>
              <a:solidFill>
                <a:schemeClr val="tx1"/>
              </a:solidFill>
              <a:effectLst/>
              <a:uLnTx/>
              <a:uFillTx/>
              <a:latin typeface="Arial"/>
              <a:ea typeface="ＭＳ Ｐゴシック" pitchFamily="34" charset="-128"/>
            </a:endParaRPr>
          </a:p>
        </p:txBody>
      </p:sp>
      <p:grpSp>
        <p:nvGrpSpPr>
          <p:cNvPr id="4" name="Group 3"/>
          <p:cNvGrpSpPr/>
          <p:nvPr/>
        </p:nvGrpSpPr>
        <p:grpSpPr>
          <a:xfrm>
            <a:off x="329784" y="925134"/>
            <a:ext cx="8513863" cy="1897118"/>
            <a:chOff x="329784" y="925134"/>
            <a:chExt cx="8513863" cy="1897118"/>
          </a:xfrm>
        </p:grpSpPr>
        <p:sp>
          <p:nvSpPr>
            <p:cNvPr id="5" name="Rectangle 4"/>
            <p:cNvSpPr/>
            <p:nvPr/>
          </p:nvSpPr>
          <p:spPr>
            <a:xfrm>
              <a:off x="329784" y="1532668"/>
              <a:ext cx="8513863" cy="1289584"/>
            </a:xfrm>
            <a:prstGeom prst="rect">
              <a:avLst/>
            </a:prstGeom>
          </p:spPr>
          <p:txBody>
            <a:bodyPr wrap="square">
              <a:spAutoFit/>
            </a:bodyPr>
            <a:lstStyle/>
            <a:p>
              <a:pPr marL="457200" indent="-457200" algn="l">
                <a:spcAft>
                  <a:spcPts val="1200"/>
                </a:spcAft>
                <a:buFont typeface="Arial" pitchFamily="34" charset="0"/>
                <a:buChar char="•"/>
              </a:pPr>
              <a:r>
                <a:rPr lang="en-GB" sz="2400" b="0" i="1" dirty="0" smtClean="0">
                  <a:solidFill>
                    <a:srgbClr val="595959"/>
                  </a:solidFill>
                  <a:latin typeface="Calibri"/>
                  <a:ea typeface="Times New Roman"/>
                </a:rPr>
                <a:t>Opaque identifier: machine-readable …</a:t>
              </a:r>
            </a:p>
            <a:p>
              <a:pPr lvl="1" algn="l">
                <a:spcAft>
                  <a:spcPts val="1200"/>
                </a:spcAft>
              </a:pPr>
              <a:r>
                <a:rPr lang="en-GB" sz="2000" b="0" i="1" dirty="0" smtClean="0">
                  <a:solidFill>
                    <a:srgbClr val="595959"/>
                  </a:solidFill>
                  <a:latin typeface="Calibri"/>
                  <a:ea typeface="Times New Roman"/>
                </a:rPr>
                <a:t>&lt;</a:t>
              </a:r>
              <a:r>
                <a:rPr lang="en-GB" sz="2000" b="0" i="1" u="sng" dirty="0">
                  <a:solidFill>
                    <a:srgbClr val="0070C0"/>
                  </a:solidFill>
                  <a:latin typeface="Calibri"/>
                  <a:ea typeface="Times New Roman"/>
                </a:rPr>
                <a:t>http://data.wmo.int/def/GRIB/Code+Flag/4.2/0.0.6</a:t>
              </a:r>
              <a:r>
                <a:rPr lang="en-GB" sz="2000" b="0" i="1" dirty="0">
                  <a:solidFill>
                    <a:srgbClr val="595959"/>
                  </a:solidFill>
                  <a:latin typeface="Calibri"/>
                  <a:ea typeface="Times New Roman"/>
                </a:rPr>
                <a:t>&gt;</a:t>
              </a:r>
              <a:endParaRPr lang="en-GB" sz="2400" b="0" i="1" dirty="0">
                <a:solidFill>
                  <a:srgbClr val="595959"/>
                </a:solidFill>
                <a:latin typeface="Calibri"/>
                <a:ea typeface="Times New Roman"/>
              </a:endParaRPr>
            </a:p>
            <a:p>
              <a:pPr marL="457200" indent="-457200" algn="l">
                <a:spcAft>
                  <a:spcPts val="1200"/>
                </a:spcAft>
                <a:buFont typeface="Arial" pitchFamily="34" charset="0"/>
                <a:buChar char="•"/>
              </a:pPr>
              <a:endParaRPr lang="en-GB" sz="2400" b="0" i="1" dirty="0" smtClean="0">
                <a:solidFill>
                  <a:srgbClr val="595959"/>
                </a:solidFill>
                <a:latin typeface="Calibri"/>
                <a:ea typeface="Times New Roman"/>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6413" y="925134"/>
              <a:ext cx="1882128" cy="1882128"/>
            </a:xfrm>
            <a:prstGeom prst="rect">
              <a:avLst/>
            </a:prstGeom>
          </p:spPr>
        </p:pic>
      </p:grpSp>
      <p:grpSp>
        <p:nvGrpSpPr>
          <p:cNvPr id="7" name="Group 6"/>
          <p:cNvGrpSpPr/>
          <p:nvPr/>
        </p:nvGrpSpPr>
        <p:grpSpPr>
          <a:xfrm>
            <a:off x="137413" y="2398428"/>
            <a:ext cx="8513863" cy="1835401"/>
            <a:chOff x="137413" y="2593298"/>
            <a:chExt cx="8513863" cy="1835401"/>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227" y="2593298"/>
              <a:ext cx="1771338" cy="1771338"/>
            </a:xfrm>
            <a:prstGeom prst="rect">
              <a:avLst/>
            </a:prstGeom>
          </p:spPr>
        </p:pic>
        <p:sp>
          <p:nvSpPr>
            <p:cNvPr id="9" name="Rectangle 8"/>
            <p:cNvSpPr/>
            <p:nvPr/>
          </p:nvSpPr>
          <p:spPr>
            <a:xfrm>
              <a:off x="137413" y="3139115"/>
              <a:ext cx="8513863" cy="1289584"/>
            </a:xfrm>
            <a:prstGeom prst="rect">
              <a:avLst/>
            </a:prstGeom>
          </p:spPr>
          <p:txBody>
            <a:bodyPr wrap="square">
              <a:spAutoFit/>
            </a:bodyPr>
            <a:lstStyle/>
            <a:p>
              <a:pPr marL="457200" indent="-457200" algn="r">
                <a:spcAft>
                  <a:spcPts val="1200"/>
                </a:spcAft>
                <a:buFont typeface="Arial" pitchFamily="34" charset="0"/>
                <a:buChar char="•"/>
              </a:pPr>
              <a:r>
                <a:rPr lang="en-GB" sz="2400" b="0" i="1" dirty="0" smtClean="0">
                  <a:solidFill>
                    <a:srgbClr val="595959"/>
                  </a:solidFill>
                  <a:latin typeface="Calibri"/>
                  <a:ea typeface="Times New Roman"/>
                </a:rPr>
                <a:t>Alternative identifier: human-readable …</a:t>
              </a:r>
            </a:p>
            <a:p>
              <a:pPr lvl="1" algn="r">
                <a:spcAft>
                  <a:spcPts val="1200"/>
                </a:spcAft>
              </a:pPr>
              <a:r>
                <a:rPr lang="en-GB" sz="2000" b="0" i="1" dirty="0" smtClean="0">
                  <a:solidFill>
                    <a:srgbClr val="595959"/>
                  </a:solidFill>
                  <a:latin typeface="Calibri"/>
                  <a:ea typeface="Times New Roman"/>
                </a:rPr>
                <a:t>&lt;</a:t>
              </a:r>
              <a:r>
                <a:rPr lang="en-GB" sz="2000" b="0" i="1" u="sng" dirty="0">
                  <a:solidFill>
                    <a:srgbClr val="0070C0"/>
                  </a:solidFill>
                  <a:latin typeface="Calibri"/>
                  <a:ea typeface="Times New Roman"/>
                </a:rPr>
                <a:t>http://</a:t>
              </a:r>
              <a:r>
                <a:rPr lang="en-GB" sz="2000" b="0" i="1" u="sng" dirty="0" smtClean="0">
                  <a:solidFill>
                    <a:srgbClr val="0070C0"/>
                  </a:solidFill>
                  <a:latin typeface="Calibri"/>
                  <a:ea typeface="Times New Roman"/>
                </a:rPr>
                <a:t>data.wmo.int/def/GRIB/Code+Flag/4.2/</a:t>
              </a:r>
              <a:r>
                <a:rPr lang="en-GB" sz="2000" i="1" u="sng" dirty="0" smtClean="0">
                  <a:solidFill>
                    <a:srgbClr val="0070C0"/>
                  </a:solidFill>
                  <a:latin typeface="Calibri"/>
                  <a:ea typeface="Times New Roman"/>
                </a:rPr>
                <a:t>dewpoint</a:t>
              </a:r>
              <a:r>
                <a:rPr lang="en-GB" sz="2000" b="0" i="1" dirty="0" smtClean="0">
                  <a:solidFill>
                    <a:srgbClr val="595959"/>
                  </a:solidFill>
                  <a:latin typeface="Calibri"/>
                  <a:ea typeface="Times New Roman"/>
                </a:rPr>
                <a:t>&gt;</a:t>
              </a:r>
              <a:endParaRPr lang="en-GB" sz="2400" b="0" i="1" dirty="0">
                <a:solidFill>
                  <a:srgbClr val="595959"/>
                </a:solidFill>
                <a:latin typeface="Calibri"/>
                <a:ea typeface="Times New Roman"/>
              </a:endParaRPr>
            </a:p>
            <a:p>
              <a:pPr marL="457200" indent="-457200" algn="r">
                <a:spcAft>
                  <a:spcPts val="1200"/>
                </a:spcAft>
                <a:buFont typeface="Arial" pitchFamily="34" charset="0"/>
                <a:buChar char="•"/>
              </a:pPr>
              <a:endParaRPr lang="en-GB" sz="2400" b="0" i="1" dirty="0" smtClean="0">
                <a:solidFill>
                  <a:srgbClr val="595959"/>
                </a:solidFill>
                <a:latin typeface="Calibri"/>
                <a:ea typeface="Times New Roman"/>
              </a:endParaRPr>
            </a:p>
          </p:txBody>
        </p:sp>
      </p:grpSp>
      <p:sp>
        <p:nvSpPr>
          <p:cNvPr id="10" name="Rectangle 9"/>
          <p:cNvSpPr/>
          <p:nvPr/>
        </p:nvSpPr>
        <p:spPr>
          <a:xfrm>
            <a:off x="289812" y="4191359"/>
            <a:ext cx="8553835" cy="2751522"/>
          </a:xfrm>
          <a:prstGeom prst="rect">
            <a:avLst/>
          </a:prstGeom>
        </p:spPr>
        <p:txBody>
          <a:bodyPr wrap="square">
            <a:spAutoFit/>
          </a:bodyPr>
          <a:lstStyle/>
          <a:p>
            <a:pPr marL="457200" indent="-457200" algn="l">
              <a:spcAft>
                <a:spcPts val="1200"/>
              </a:spcAft>
              <a:buFont typeface="Arial" pitchFamily="34" charset="0"/>
              <a:buChar char="•"/>
            </a:pPr>
            <a:r>
              <a:rPr lang="en-GB" sz="2400" b="0" i="1" dirty="0" smtClean="0">
                <a:solidFill>
                  <a:srgbClr val="595959"/>
                </a:solidFill>
                <a:latin typeface="Calibri"/>
                <a:ea typeface="Times New Roman"/>
              </a:rPr>
              <a:t>Human-readable identifiers good for developers; easier to understand. </a:t>
            </a:r>
          </a:p>
          <a:p>
            <a:pPr marL="457200" indent="-457200" algn="l">
              <a:spcAft>
                <a:spcPts val="1200"/>
              </a:spcAft>
              <a:buFont typeface="Arial" pitchFamily="34" charset="0"/>
              <a:buChar char="•"/>
            </a:pPr>
            <a:r>
              <a:rPr lang="en-GB" sz="2400" b="0" i="1" dirty="0" smtClean="0">
                <a:solidFill>
                  <a:srgbClr val="595959"/>
                </a:solidFill>
                <a:latin typeface="Calibri"/>
                <a:ea typeface="Times New Roman"/>
              </a:rPr>
              <a:t>Issues: (a) error </a:t>
            </a:r>
            <a:r>
              <a:rPr lang="en-GB" sz="2400" b="0" i="1" dirty="0">
                <a:solidFill>
                  <a:srgbClr val="595959"/>
                </a:solidFill>
                <a:latin typeface="Calibri"/>
                <a:ea typeface="Times New Roman"/>
              </a:rPr>
              <a:t>prone encoding / typos, (b) </a:t>
            </a:r>
            <a:r>
              <a:rPr lang="en-GB" sz="2400" b="0" i="1" dirty="0" smtClean="0">
                <a:solidFill>
                  <a:srgbClr val="595959"/>
                </a:solidFill>
                <a:latin typeface="Calibri"/>
                <a:ea typeface="Times New Roman"/>
              </a:rPr>
              <a:t>internationalization, (c</a:t>
            </a:r>
            <a:r>
              <a:rPr lang="en-GB" sz="2400" b="0" i="1" dirty="0">
                <a:solidFill>
                  <a:srgbClr val="595959"/>
                </a:solidFill>
                <a:latin typeface="Calibri"/>
                <a:ea typeface="Times New Roman"/>
              </a:rPr>
              <a:t>) number of characters, and naming conflicts are harder to avoid</a:t>
            </a:r>
            <a:r>
              <a:rPr lang="en-GB" sz="2400" b="0" i="1" dirty="0" smtClean="0">
                <a:solidFill>
                  <a:srgbClr val="595959"/>
                </a:solidFill>
                <a:latin typeface="Calibri"/>
                <a:ea typeface="Times New Roman"/>
              </a:rPr>
              <a:t>.</a:t>
            </a:r>
          </a:p>
          <a:p>
            <a:pPr marL="457200" indent="-457200" algn="l">
              <a:spcAft>
                <a:spcPts val="1200"/>
              </a:spcAft>
              <a:buFont typeface="Arial" pitchFamily="34" charset="0"/>
              <a:buChar char="•"/>
            </a:pPr>
            <a:r>
              <a:rPr lang="en-GB" sz="2400" b="0" i="1" dirty="0" smtClean="0">
                <a:solidFill>
                  <a:srgbClr val="595959"/>
                </a:solidFill>
                <a:latin typeface="Calibri"/>
                <a:ea typeface="Times New Roman"/>
              </a:rPr>
              <a:t>Opaque, human-readable … or both: multiple identifiers?</a:t>
            </a:r>
          </a:p>
          <a:p>
            <a:pPr marL="457200" indent="-457200" algn="l">
              <a:spcAft>
                <a:spcPts val="1200"/>
              </a:spcAft>
              <a:buFont typeface="Arial" pitchFamily="34" charset="0"/>
              <a:buChar char="•"/>
            </a:pPr>
            <a:endParaRPr lang="en-GB" sz="2400" b="0" i="1" dirty="0" smtClean="0">
              <a:solidFill>
                <a:srgbClr val="595959"/>
              </a:solidFill>
              <a:latin typeface="Calibri"/>
              <a:ea typeface="Times New Roman"/>
            </a:endParaRPr>
          </a:p>
        </p:txBody>
      </p:sp>
      <p:sp>
        <p:nvSpPr>
          <p:cNvPr id="11" name="Rectangle 10"/>
          <p:cNvSpPr/>
          <p:nvPr/>
        </p:nvSpPr>
        <p:spPr>
          <a:xfrm>
            <a:off x="2581757" y="5954840"/>
            <a:ext cx="6425184" cy="369332"/>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Should identifiers be “opaque” </a:t>
            </a:r>
            <a:r>
              <a:rPr lang="en-GB" dirty="0" smtClean="0">
                <a:solidFill>
                  <a:srgbClr val="0070C0"/>
                </a:solidFill>
                <a:latin typeface="Arial"/>
                <a:ea typeface="SimSun"/>
                <a:cs typeface="Times New Roman"/>
              </a:rPr>
              <a:t>or </a:t>
            </a:r>
            <a:r>
              <a:rPr lang="en-GB" dirty="0">
                <a:solidFill>
                  <a:srgbClr val="0070C0"/>
                </a:solidFill>
                <a:latin typeface="Arial"/>
                <a:ea typeface="SimSun"/>
                <a:cs typeface="Times New Roman"/>
              </a:rPr>
              <a:t>“human readable”?</a:t>
            </a:r>
            <a:endParaRPr lang="en-GB" dirty="0">
              <a:solidFill>
                <a:srgbClr val="0070C0"/>
              </a:solidFill>
            </a:endParaRPr>
          </a:p>
        </p:txBody>
      </p:sp>
    </p:spTree>
    <p:extLst>
      <p:ext uri="{BB962C8B-B14F-4D97-AF65-F5344CB8AC3E}">
        <p14:creationId xmlns:p14="http://schemas.microsoft.com/office/powerpoint/2010/main" val="7580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13</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lnSpc>
                <a:spcPct val="100000"/>
              </a:lnSpc>
              <a:spcBef>
                <a:spcPct val="20000"/>
              </a:spcBef>
              <a:spcAft>
                <a:spcPts val="1200"/>
              </a:spcAft>
              <a:buClr>
                <a:srgbClr val="092E5C"/>
              </a:buClr>
            </a:pPr>
            <a:r>
              <a:rPr lang="en-GB" sz="2800" dirty="0" smtClean="0">
                <a:solidFill>
                  <a:schemeClr val="tx1"/>
                </a:solidFill>
                <a:effectLst/>
                <a:latin typeface="Arial" pitchFamily="34" charset="0"/>
              </a:rPr>
              <a:t>ISO 19135 Procedures for item registration</a:t>
            </a:r>
          </a:p>
        </p:txBody>
      </p:sp>
      <p:sp>
        <p:nvSpPr>
          <p:cNvPr id="7" name="Rectangle 6"/>
          <p:cNvSpPr/>
          <p:nvPr/>
        </p:nvSpPr>
        <p:spPr>
          <a:xfrm>
            <a:off x="329784" y="1414546"/>
            <a:ext cx="8513863" cy="1846659"/>
          </a:xfrm>
          <a:prstGeom prst="rect">
            <a:avLst/>
          </a:prstGeom>
        </p:spPr>
        <p:txBody>
          <a:bodyPr wrap="square">
            <a:spAutoFit/>
          </a:bodyPr>
          <a:lstStyle/>
          <a:p>
            <a:pPr algn="l">
              <a:spcAft>
                <a:spcPts val="1200"/>
              </a:spcAft>
            </a:pPr>
            <a:r>
              <a:rPr lang="en-GB" sz="2000" b="0" i="1" dirty="0">
                <a:solidFill>
                  <a:srgbClr val="595959"/>
                </a:solidFill>
                <a:latin typeface="Calibri"/>
                <a:ea typeface="Times New Roman"/>
              </a:rPr>
              <a:t>ISO 19135 ‘Geographic information – Procedures for item registration’ specifies procedures to be followed in establishing, maintaining and publishing registers of unique, unambiguous and permanent identifiers, and meanings that are assigned to items of </a:t>
            </a:r>
            <a:r>
              <a:rPr lang="en-GB" sz="2000" b="0" i="1" strike="dblStrike" dirty="0">
                <a:solidFill>
                  <a:srgbClr val="595959"/>
                </a:solidFill>
                <a:latin typeface="Calibri"/>
                <a:ea typeface="Times New Roman"/>
              </a:rPr>
              <a:t>geographic</a:t>
            </a:r>
            <a:r>
              <a:rPr lang="en-GB" sz="2000" b="0" i="1" dirty="0">
                <a:solidFill>
                  <a:srgbClr val="595959"/>
                </a:solidFill>
                <a:latin typeface="Calibri"/>
                <a:ea typeface="Times New Roman"/>
              </a:rPr>
              <a:t> information. </a:t>
            </a:r>
            <a:endParaRPr lang="en-GB" sz="2000" b="0" i="1" dirty="0" smtClean="0">
              <a:solidFill>
                <a:srgbClr val="595959"/>
              </a:solidFill>
              <a:latin typeface="Calibri"/>
              <a:ea typeface="Times New Roman"/>
            </a:endParaRPr>
          </a:p>
          <a:p>
            <a:pPr>
              <a:spcAft>
                <a:spcPts val="1200"/>
              </a:spcAft>
            </a:pPr>
            <a:r>
              <a:rPr lang="en-GB" sz="2000" b="1" i="1" dirty="0">
                <a:solidFill>
                  <a:srgbClr val="595959"/>
                </a:solidFill>
                <a:ea typeface="Times New Roman"/>
              </a:rPr>
              <a:t>TDCF Code-table = </a:t>
            </a:r>
            <a:r>
              <a:rPr lang="en-GB" sz="2000" b="1" i="1" dirty="0" smtClean="0">
                <a:solidFill>
                  <a:srgbClr val="595959"/>
                </a:solidFill>
                <a:ea typeface="Times New Roman"/>
              </a:rPr>
              <a:t>Register</a:t>
            </a:r>
            <a:r>
              <a:rPr lang="en-GB" sz="2000" i="1" dirty="0" smtClean="0">
                <a:solidFill>
                  <a:srgbClr val="595959"/>
                </a:solidFill>
                <a:ea typeface="Times New Roman"/>
              </a:rPr>
              <a:t>, </a:t>
            </a:r>
            <a:r>
              <a:rPr lang="en-GB" sz="2000" b="1" i="1" dirty="0" smtClean="0">
                <a:solidFill>
                  <a:srgbClr val="595959"/>
                </a:solidFill>
                <a:ea typeface="Times New Roman"/>
              </a:rPr>
              <a:t>TDCF </a:t>
            </a:r>
            <a:r>
              <a:rPr lang="en-GB" sz="2000" b="1" i="1" dirty="0">
                <a:solidFill>
                  <a:srgbClr val="595959"/>
                </a:solidFill>
                <a:ea typeface="Times New Roman"/>
              </a:rPr>
              <a:t>Code ≈ </a:t>
            </a:r>
            <a:r>
              <a:rPr lang="en-GB" sz="2000" b="1" i="1" dirty="0" err="1" smtClean="0">
                <a:solidFill>
                  <a:srgbClr val="595959"/>
                </a:solidFill>
                <a:ea typeface="Times New Roman"/>
              </a:rPr>
              <a:t>RE_RegisterItem</a:t>
            </a:r>
            <a:endParaRPr lang="en-GB" sz="2000" b="1" i="1" dirty="0" smtClean="0">
              <a:solidFill>
                <a:srgbClr val="595959"/>
              </a:solidFill>
              <a:latin typeface="Calibri"/>
              <a:ea typeface="Times New Roman"/>
            </a:endParaRPr>
          </a:p>
        </p:txBody>
      </p:sp>
      <p:grpSp>
        <p:nvGrpSpPr>
          <p:cNvPr id="4" name="Group 3"/>
          <p:cNvGrpSpPr/>
          <p:nvPr/>
        </p:nvGrpSpPr>
        <p:grpSpPr>
          <a:xfrm>
            <a:off x="594743" y="3084576"/>
            <a:ext cx="7546740" cy="3592156"/>
            <a:chOff x="329784" y="3103162"/>
            <a:chExt cx="9466545" cy="4505960"/>
          </a:xfrm>
        </p:grpSpPr>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784" y="3103162"/>
              <a:ext cx="4865653" cy="344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9229" y="4855530"/>
              <a:ext cx="6347100" cy="2753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6364059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14</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lvl="0" indent="-233363" algn="l">
              <a:lnSpc>
                <a:spcPct val="100000"/>
              </a:lnSpc>
              <a:spcBef>
                <a:spcPct val="20000"/>
              </a:spcBef>
              <a:spcAft>
                <a:spcPts val="1200"/>
              </a:spcAft>
              <a:buClr>
                <a:srgbClr val="092E5C"/>
              </a:buClr>
            </a:pPr>
            <a:r>
              <a:rPr lang="en-GB" sz="2800" dirty="0" smtClean="0">
                <a:solidFill>
                  <a:schemeClr val="tx1"/>
                </a:solidFill>
                <a:effectLst/>
                <a:latin typeface="Arial" pitchFamily="34" charset="0"/>
              </a:rPr>
              <a:t>ISO 19135 Procedures for item registration</a:t>
            </a:r>
          </a:p>
        </p:txBody>
      </p:sp>
      <p:grpSp>
        <p:nvGrpSpPr>
          <p:cNvPr id="4" name="Group 3"/>
          <p:cNvGrpSpPr/>
          <p:nvPr/>
        </p:nvGrpSpPr>
        <p:grpSpPr>
          <a:xfrm>
            <a:off x="6696332" y="1675171"/>
            <a:ext cx="1694648" cy="1882945"/>
            <a:chOff x="6696332" y="2979715"/>
            <a:chExt cx="1694648" cy="1882945"/>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864784" y="2979715"/>
              <a:ext cx="1357744" cy="1357744"/>
            </a:xfrm>
            <a:prstGeom prst="rect">
              <a:avLst/>
            </a:prstGeom>
          </p:spPr>
        </p:pic>
        <p:sp>
          <p:nvSpPr>
            <p:cNvPr id="6" name="Rectangle 5"/>
            <p:cNvSpPr/>
            <p:nvPr/>
          </p:nvSpPr>
          <p:spPr bwMode="auto">
            <a:xfrm>
              <a:off x="6696332" y="4475311"/>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a:defRPr/>
              </a:pPr>
              <a:r>
                <a:rPr lang="en-GB" sz="1400" b="1" kern="0" dirty="0" err="1" smtClean="0">
                  <a:solidFill>
                    <a:sysClr val="windowText" lastClr="000000"/>
                  </a:solidFill>
                  <a:latin typeface="Calibri"/>
                </a:rPr>
                <a:t>RE_RegisterOwner</a:t>
              </a:r>
              <a:endParaRPr lang="en-GB" sz="1400" b="1" kern="0" dirty="0">
                <a:solidFill>
                  <a:sysClr val="windowText" lastClr="000000"/>
                </a:solidFill>
                <a:latin typeface="Calibri"/>
              </a:endParaRPr>
            </a:p>
          </p:txBody>
        </p:sp>
      </p:grpSp>
      <p:grpSp>
        <p:nvGrpSpPr>
          <p:cNvPr id="7" name="Group 6"/>
          <p:cNvGrpSpPr/>
          <p:nvPr/>
        </p:nvGrpSpPr>
        <p:grpSpPr>
          <a:xfrm>
            <a:off x="4604776" y="1675171"/>
            <a:ext cx="1694648" cy="1882946"/>
            <a:chOff x="4604776" y="2979715"/>
            <a:chExt cx="1694648" cy="1882946"/>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773228" y="2979715"/>
              <a:ext cx="1357744" cy="1357744"/>
            </a:xfrm>
            <a:prstGeom prst="rect">
              <a:avLst/>
            </a:prstGeom>
          </p:spPr>
        </p:pic>
        <p:sp>
          <p:nvSpPr>
            <p:cNvPr id="9" name="Rectangle 8"/>
            <p:cNvSpPr/>
            <p:nvPr/>
          </p:nvSpPr>
          <p:spPr bwMode="auto">
            <a:xfrm>
              <a:off x="4604776" y="4475312"/>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a:defRPr/>
              </a:pPr>
              <a:r>
                <a:rPr lang="en-GB" sz="1400" b="1" kern="0" dirty="0" err="1" smtClean="0">
                  <a:solidFill>
                    <a:sysClr val="windowText" lastClr="000000"/>
                  </a:solidFill>
                  <a:latin typeface="Calibri"/>
                </a:rPr>
                <a:t>RE_ControlBody</a:t>
              </a:r>
              <a:endParaRPr lang="en-GB" sz="1400" b="1" kern="0" dirty="0">
                <a:solidFill>
                  <a:sysClr val="windowText" lastClr="000000"/>
                </a:solidFill>
                <a:latin typeface="Calibri"/>
              </a:endParaRPr>
            </a:p>
          </p:txBody>
        </p:sp>
      </p:grpSp>
      <p:grpSp>
        <p:nvGrpSpPr>
          <p:cNvPr id="10" name="Group 9"/>
          <p:cNvGrpSpPr/>
          <p:nvPr/>
        </p:nvGrpSpPr>
        <p:grpSpPr>
          <a:xfrm>
            <a:off x="2549740" y="1675171"/>
            <a:ext cx="1694648" cy="1882946"/>
            <a:chOff x="2549740" y="2979715"/>
            <a:chExt cx="1694648" cy="1882946"/>
          </a:xfrm>
        </p:grpSpPr>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1812" y="2979715"/>
              <a:ext cx="1357744" cy="1357744"/>
            </a:xfrm>
            <a:prstGeom prst="rect">
              <a:avLst/>
            </a:prstGeom>
          </p:spPr>
        </p:pic>
        <p:sp>
          <p:nvSpPr>
            <p:cNvPr id="12" name="Rectangle 11"/>
            <p:cNvSpPr/>
            <p:nvPr/>
          </p:nvSpPr>
          <p:spPr bwMode="auto">
            <a:xfrm>
              <a:off x="2549740" y="4475312"/>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a:defRPr/>
              </a:pPr>
              <a:r>
                <a:rPr lang="en-GB" sz="1200" b="1" kern="0" dirty="0" err="1" smtClean="0">
                  <a:solidFill>
                    <a:sysClr val="windowText" lastClr="000000"/>
                  </a:solidFill>
                  <a:latin typeface="Calibri"/>
                </a:rPr>
                <a:t>RE_RegisterManager</a:t>
              </a:r>
              <a:endParaRPr lang="en-GB" sz="1200" b="1" kern="0" dirty="0">
                <a:solidFill>
                  <a:sysClr val="windowText" lastClr="000000"/>
                </a:solidFill>
                <a:latin typeface="Calibri"/>
              </a:endParaRPr>
            </a:p>
          </p:txBody>
        </p:sp>
      </p:grpSp>
      <p:grpSp>
        <p:nvGrpSpPr>
          <p:cNvPr id="13" name="Group 12"/>
          <p:cNvGrpSpPr/>
          <p:nvPr/>
        </p:nvGrpSpPr>
        <p:grpSpPr>
          <a:xfrm>
            <a:off x="503832" y="1751372"/>
            <a:ext cx="1694648" cy="1806745"/>
            <a:chOff x="503832" y="3055916"/>
            <a:chExt cx="1694648" cy="1806745"/>
          </a:xfrm>
        </p:grpSpPr>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2284" y="3055916"/>
              <a:ext cx="1357744" cy="1357744"/>
            </a:xfrm>
            <a:prstGeom prst="rect">
              <a:avLst/>
            </a:prstGeom>
          </p:spPr>
        </p:pic>
        <p:sp>
          <p:nvSpPr>
            <p:cNvPr id="15" name="Rectangle 14"/>
            <p:cNvSpPr/>
            <p:nvPr/>
          </p:nvSpPr>
          <p:spPr bwMode="auto">
            <a:xfrm>
              <a:off x="503832" y="4475312"/>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a:defRPr/>
              </a:pPr>
              <a:r>
                <a:rPr lang="en-GB" sz="1000" b="1" kern="0" dirty="0" err="1" smtClean="0">
                  <a:solidFill>
                    <a:sysClr val="windowText" lastClr="000000"/>
                  </a:solidFill>
                  <a:latin typeface="Calibri"/>
                </a:rPr>
                <a:t>RE_SubmittingOrganization</a:t>
              </a:r>
              <a:endParaRPr lang="en-GB" sz="1000" b="1" kern="0" dirty="0">
                <a:solidFill>
                  <a:sysClr val="windowText" lastClr="000000"/>
                </a:solidFill>
                <a:latin typeface="Calibri"/>
              </a:endParaRPr>
            </a:p>
          </p:txBody>
        </p:sp>
      </p:grpSp>
      <p:sp>
        <p:nvSpPr>
          <p:cNvPr id="16" name="Rectangle 15"/>
          <p:cNvSpPr/>
          <p:nvPr/>
        </p:nvSpPr>
        <p:spPr>
          <a:xfrm>
            <a:off x="2475366" y="1356393"/>
            <a:ext cx="1850636" cy="369332"/>
          </a:xfrm>
          <a:prstGeom prst="rect">
            <a:avLst/>
          </a:prstGeom>
        </p:spPr>
        <p:txBody>
          <a:bodyPr wrap="square">
            <a:spAutoFit/>
          </a:bodyPr>
          <a:lstStyle/>
          <a:p>
            <a:pPr algn="ctr">
              <a:spcAft>
                <a:spcPts val="1200"/>
              </a:spcAft>
            </a:pPr>
            <a:r>
              <a:rPr lang="en-GB" b="0" i="1" dirty="0" smtClean="0">
                <a:solidFill>
                  <a:srgbClr val="595959"/>
                </a:solidFill>
                <a:latin typeface="Calibri"/>
                <a:ea typeface="Times New Roman"/>
              </a:rPr>
              <a:t>WMO Secretariat</a:t>
            </a:r>
            <a:endParaRPr lang="en-GB" b="0" i="1" dirty="0">
              <a:solidFill>
                <a:srgbClr val="595959"/>
              </a:solidFill>
              <a:latin typeface="Calibri"/>
              <a:ea typeface="Times New Roman"/>
            </a:endParaRPr>
          </a:p>
        </p:txBody>
      </p:sp>
      <p:sp>
        <p:nvSpPr>
          <p:cNvPr id="17" name="Rectangle 16"/>
          <p:cNvSpPr/>
          <p:nvPr/>
        </p:nvSpPr>
        <p:spPr>
          <a:xfrm>
            <a:off x="4526782" y="1356393"/>
            <a:ext cx="1850636" cy="369332"/>
          </a:xfrm>
          <a:prstGeom prst="rect">
            <a:avLst/>
          </a:prstGeom>
        </p:spPr>
        <p:txBody>
          <a:bodyPr wrap="square">
            <a:spAutoFit/>
          </a:bodyPr>
          <a:lstStyle/>
          <a:p>
            <a:pPr algn="ctr">
              <a:spcAft>
                <a:spcPts val="1200"/>
              </a:spcAft>
            </a:pPr>
            <a:r>
              <a:rPr lang="en-GB" b="0" i="1" strike="dblStrike" dirty="0" smtClean="0">
                <a:solidFill>
                  <a:srgbClr val="595959"/>
                </a:solidFill>
                <a:latin typeface="Calibri"/>
                <a:ea typeface="Times New Roman"/>
              </a:rPr>
              <a:t>IPET-DRC</a:t>
            </a:r>
            <a:endParaRPr lang="en-GB" b="0" i="1" strike="dblStrike" dirty="0">
              <a:solidFill>
                <a:srgbClr val="595959"/>
              </a:solidFill>
              <a:latin typeface="Calibri"/>
              <a:ea typeface="Times New Roman"/>
            </a:endParaRPr>
          </a:p>
        </p:txBody>
      </p:sp>
      <p:sp>
        <p:nvSpPr>
          <p:cNvPr id="18" name="Rectangle 17"/>
          <p:cNvSpPr/>
          <p:nvPr/>
        </p:nvSpPr>
        <p:spPr>
          <a:xfrm>
            <a:off x="6618338" y="1356393"/>
            <a:ext cx="1850636" cy="369332"/>
          </a:xfrm>
          <a:prstGeom prst="rect">
            <a:avLst/>
          </a:prstGeom>
        </p:spPr>
        <p:txBody>
          <a:bodyPr wrap="square">
            <a:spAutoFit/>
          </a:bodyPr>
          <a:lstStyle/>
          <a:p>
            <a:pPr algn="ctr">
              <a:spcAft>
                <a:spcPts val="1200"/>
              </a:spcAft>
            </a:pPr>
            <a:r>
              <a:rPr lang="en-GB" b="0" i="1" dirty="0" smtClean="0">
                <a:solidFill>
                  <a:srgbClr val="595959"/>
                </a:solidFill>
                <a:latin typeface="Calibri"/>
                <a:ea typeface="Times New Roman"/>
              </a:rPr>
              <a:t>WMO CBS</a:t>
            </a:r>
            <a:endParaRPr lang="en-GB" b="0" i="1" dirty="0">
              <a:solidFill>
                <a:srgbClr val="595959"/>
              </a:solidFill>
              <a:latin typeface="Calibri"/>
              <a:ea typeface="Times New Roman"/>
            </a:endParaRPr>
          </a:p>
        </p:txBody>
      </p:sp>
      <p:sp>
        <p:nvSpPr>
          <p:cNvPr id="19" name="Rectangle 18"/>
          <p:cNvSpPr/>
          <p:nvPr/>
        </p:nvSpPr>
        <p:spPr>
          <a:xfrm>
            <a:off x="425838" y="1356393"/>
            <a:ext cx="1850636" cy="369332"/>
          </a:xfrm>
          <a:prstGeom prst="rect">
            <a:avLst/>
          </a:prstGeom>
        </p:spPr>
        <p:txBody>
          <a:bodyPr wrap="square">
            <a:spAutoFit/>
          </a:bodyPr>
          <a:lstStyle/>
          <a:p>
            <a:pPr algn="ctr">
              <a:spcAft>
                <a:spcPts val="1200"/>
              </a:spcAft>
            </a:pPr>
            <a:r>
              <a:rPr lang="en-GB" b="0" i="1" dirty="0" smtClean="0">
                <a:solidFill>
                  <a:srgbClr val="595959"/>
                </a:solidFill>
                <a:latin typeface="Calibri"/>
                <a:ea typeface="Times New Roman"/>
              </a:rPr>
              <a:t>NMHS’s etc.</a:t>
            </a:r>
            <a:endParaRPr lang="en-GB" b="0" i="1" dirty="0">
              <a:solidFill>
                <a:srgbClr val="595959"/>
              </a:solidFill>
              <a:latin typeface="Calibri"/>
              <a:ea typeface="Times New Roman"/>
            </a:endParaRPr>
          </a:p>
        </p:txBody>
      </p:sp>
      <p:grpSp>
        <p:nvGrpSpPr>
          <p:cNvPr id="20" name="Group 19"/>
          <p:cNvGrpSpPr/>
          <p:nvPr/>
        </p:nvGrpSpPr>
        <p:grpSpPr>
          <a:xfrm>
            <a:off x="116374" y="4229557"/>
            <a:ext cx="3469242" cy="2507698"/>
            <a:chOff x="749452" y="3846395"/>
            <a:chExt cx="1315178" cy="1659055"/>
          </a:xfrm>
        </p:grpSpPr>
        <p:sp>
          <p:nvSpPr>
            <p:cNvPr id="21" name="Rectangle 20"/>
            <p:cNvSpPr/>
            <p:nvPr/>
          </p:nvSpPr>
          <p:spPr>
            <a:xfrm>
              <a:off x="749452" y="3847735"/>
              <a:ext cx="1315178" cy="1657715"/>
            </a:xfrm>
            <a:prstGeom prst="rect">
              <a:avLst/>
            </a:prstGeom>
            <a:gradFill>
              <a:gsLst>
                <a:gs pos="0">
                  <a:srgbClr val="FFFFCC"/>
                </a:gs>
                <a:gs pos="100000">
                  <a:srgbClr val="FFFFEB"/>
                </a:gs>
              </a:gsLst>
              <a:lin ang="54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err="1" smtClean="0">
                  <a:ln>
                    <a:noFill/>
                  </a:ln>
                  <a:solidFill>
                    <a:prstClr val="black"/>
                  </a:solidFill>
                  <a:effectLst/>
                  <a:uLnTx/>
                  <a:uFillTx/>
                  <a:latin typeface="Calibri"/>
                  <a:ea typeface="+mn-ea"/>
                  <a:cs typeface="+mn-cs"/>
                </a:rPr>
                <a:t>RE_ProposalManagementInformation</a:t>
              </a:r>
              <a:endParaRPr kumimoji="0" lang="en-GB" sz="1600" b="1" i="0" u="none" strike="noStrike" kern="0" cap="none" spc="0" normalizeH="0" baseline="0" noProof="0" dirty="0">
                <a:ln>
                  <a:noFill/>
                </a:ln>
                <a:solidFill>
                  <a:prstClr val="black"/>
                </a:solidFill>
                <a:effectLst/>
                <a:uLnTx/>
                <a:uFillTx/>
                <a:latin typeface="Calibri"/>
                <a:ea typeface="+mn-ea"/>
                <a:cs typeface="+mn-cs"/>
              </a:endParaRPr>
            </a:p>
          </p:txBody>
        </p:sp>
        <p:sp>
          <p:nvSpPr>
            <p:cNvPr id="22" name="Rectangle 21"/>
            <p:cNvSpPr/>
            <p:nvPr/>
          </p:nvSpPr>
          <p:spPr>
            <a:xfrm>
              <a:off x="749452" y="4088141"/>
              <a:ext cx="1315178" cy="1331583"/>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rtlCol="0" anchor="t" anchorCtr="0"/>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dateProposed</a:t>
              </a:r>
              <a:endParaRPr kumimoji="0" lang="en-GB" sz="1400" b="1" i="0" u="none" strike="noStrike" kern="0" cap="none" spc="0" normalizeH="0" baseline="0" noProof="0" dirty="0">
                <a:ln>
                  <a:noFill/>
                </a:ln>
                <a:solidFill>
                  <a:prstClr val="black"/>
                </a:solidFill>
                <a:effectLst/>
                <a:uLnTx/>
                <a:uFillTx/>
                <a:latin typeface="Calibri"/>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prstClr val="black"/>
                  </a:solidFill>
                  <a:effectLst/>
                  <a:uLnTx/>
                  <a:uFillTx/>
                  <a:latin typeface="Calibri"/>
                  <a:ea typeface="+mn-ea"/>
                  <a:cs typeface="+mn-cs"/>
                </a:rPr>
                <a:t>justification</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prstClr val="black"/>
                  </a:solidFill>
                  <a:effectLst/>
                  <a:uLnTx/>
                  <a:uFillTx/>
                  <a:latin typeface="Calibri"/>
                  <a:ea typeface="+mn-ea"/>
                  <a:cs typeface="+mn-cs"/>
                </a:rPr>
                <a:t>status</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prstClr val="black"/>
                  </a:solidFill>
                  <a:effectLst/>
                  <a:uLnTx/>
                  <a:uFillTx/>
                  <a:latin typeface="Calibri"/>
                  <a:ea typeface="+mn-ea"/>
                  <a:cs typeface="+mn-cs"/>
                </a:rPr>
                <a:t>disposition</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controlBodyDecisionEvent</a:t>
              </a:r>
              <a:endParaRPr kumimoji="0" lang="en-GB" sz="1400" b="1"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controlBodyNotes</a:t>
              </a:r>
              <a:endParaRPr kumimoji="0" lang="en-GB" sz="1400" b="1"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registerManagerNotes</a:t>
              </a:r>
              <a:endParaRPr kumimoji="0" lang="en-GB" sz="1400" b="1"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proposedChange</a:t>
              </a:r>
              <a:endParaRPr kumimoji="0" lang="en-GB" sz="1400" b="1" i="0" u="none" strike="noStrike" kern="0" cap="none" spc="0" normalizeH="0" baseline="0" noProof="0" dirty="0" smtClean="0">
                <a:ln>
                  <a:noFill/>
                </a:ln>
                <a:solidFill>
                  <a:prstClr val="black"/>
                </a:solidFill>
                <a:effectLst/>
                <a:uLnTx/>
                <a:uFillTx/>
                <a:latin typeface="Calibri"/>
                <a:ea typeface="+mn-ea"/>
                <a:cs typeface="+mn-cs"/>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prstClr val="black"/>
                  </a:solidFill>
                  <a:effectLst/>
                  <a:uLnTx/>
                  <a:uFillTx/>
                  <a:latin typeface="Calibri"/>
                  <a:ea typeface="+mn-ea"/>
                  <a:cs typeface="+mn-cs"/>
                </a:rPr>
                <a:t>{</a:t>
              </a:r>
              <a:r>
                <a:rPr kumimoji="0" lang="en-GB" sz="1400" b="1" i="0" u="none" strike="noStrike" kern="0" cap="none" spc="0" normalizeH="0" baseline="0" noProof="0" dirty="0" err="1" smtClean="0">
                  <a:ln>
                    <a:noFill/>
                  </a:ln>
                  <a:solidFill>
                    <a:prstClr val="black"/>
                  </a:solidFill>
                  <a:effectLst/>
                  <a:uLnTx/>
                  <a:uFillTx/>
                  <a:latin typeface="Calibri"/>
                  <a:ea typeface="+mn-ea"/>
                  <a:cs typeface="+mn-cs"/>
                </a:rPr>
                <a:t>amendmentType</a:t>
              </a:r>
              <a:r>
                <a:rPr kumimoji="0" lang="en-GB" sz="1400" b="1" i="0" u="none" strike="noStrike" kern="0" cap="none" spc="0" normalizeH="0" baseline="0" noProof="0" dirty="0" smtClean="0">
                  <a:ln>
                    <a:noFill/>
                  </a:ln>
                  <a:solidFill>
                    <a:prstClr val="black"/>
                  </a:solidFill>
                  <a:effectLst/>
                  <a:uLnTx/>
                  <a:uFillTx/>
                  <a:latin typeface="Calibri"/>
                  <a:ea typeface="+mn-ea"/>
                  <a:cs typeface="+mn-cs"/>
                </a:rPr>
                <a:t>}</a:t>
              </a:r>
            </a:p>
          </p:txBody>
        </p:sp>
        <p:cxnSp>
          <p:nvCxnSpPr>
            <p:cNvPr id="23" name="Straight Connector 22"/>
            <p:cNvCxnSpPr/>
            <p:nvPr/>
          </p:nvCxnSpPr>
          <p:spPr>
            <a:xfrm>
              <a:off x="2064630" y="3846395"/>
              <a:ext cx="0" cy="1257753"/>
            </a:xfrm>
            <a:prstGeom prst="line">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cxnSp>
      </p:grpSp>
      <p:cxnSp>
        <p:nvCxnSpPr>
          <p:cNvPr id="24" name="Elbow Connector 59"/>
          <p:cNvCxnSpPr>
            <a:endCxn id="15" idx="2"/>
          </p:cNvCxnSpPr>
          <p:nvPr/>
        </p:nvCxnSpPr>
        <p:spPr>
          <a:xfrm flipV="1">
            <a:off x="1351156" y="3558117"/>
            <a:ext cx="0" cy="671440"/>
          </a:xfrm>
          <a:prstGeom prst="straightConnector1">
            <a:avLst/>
          </a:prstGeom>
          <a:noFill/>
          <a:ln w="19050"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Rectangle 24"/>
          <p:cNvSpPr/>
          <p:nvPr/>
        </p:nvSpPr>
        <p:spPr bwMode="auto">
          <a:xfrm>
            <a:off x="1376647" y="3893385"/>
            <a:ext cx="1050288" cy="338554"/>
          </a:xfrm>
          <a:prstGeom prst="rect">
            <a:avLst/>
          </a:prstGeom>
          <a:solidFill>
            <a:srgbClr val="FFFFFF"/>
          </a:solidFill>
          <a:effectLst>
            <a:softEdge rad="31750"/>
          </a:effectLst>
        </p:spPr>
        <p:txBody>
          <a:bodyPr wrap="none">
            <a:spAutoFit/>
          </a:bodyPr>
          <a:lstStyle/>
          <a:p>
            <a:pPr algn="ctr">
              <a:defRPr/>
            </a:pPr>
            <a:r>
              <a:rPr lang="en-GB" sz="1600" b="1" kern="0" dirty="0">
                <a:solidFill>
                  <a:prstClr val="black"/>
                </a:solidFill>
                <a:latin typeface="CG Times"/>
              </a:rPr>
              <a:t>p</a:t>
            </a:r>
            <a:r>
              <a:rPr lang="en-GB" sz="1600" b="1" kern="0" dirty="0" smtClean="0">
                <a:solidFill>
                  <a:prstClr val="black"/>
                </a:solidFill>
                <a:latin typeface="CG Times"/>
              </a:rPr>
              <a:t>roposal</a:t>
            </a:r>
            <a:endParaRPr lang="en-GB" sz="8000" kern="0" dirty="0">
              <a:solidFill>
                <a:sysClr val="windowText" lastClr="000000"/>
              </a:solidFill>
              <a:latin typeface="CG Times"/>
            </a:endParaRPr>
          </a:p>
        </p:txBody>
      </p:sp>
      <p:sp>
        <p:nvSpPr>
          <p:cNvPr id="26" name="TextBox 25"/>
          <p:cNvSpPr txBox="1"/>
          <p:nvPr/>
        </p:nvSpPr>
        <p:spPr bwMode="auto">
          <a:xfrm>
            <a:off x="358576" y="3592216"/>
            <a:ext cx="992580" cy="301621"/>
          </a:xfrm>
          <a:prstGeom prst="rect">
            <a:avLst/>
          </a:prstGeom>
          <a:noFill/>
        </p:spPr>
        <p:txBody>
          <a:bodyPr wrap="none">
            <a:spAutoFit/>
          </a:bodyPr>
          <a:lstStyle/>
          <a:p>
            <a:pPr>
              <a:defRPr/>
            </a:pPr>
            <a:r>
              <a:rPr lang="en-GB" sz="1600" b="1" kern="0" dirty="0" smtClean="0">
                <a:solidFill>
                  <a:sysClr val="windowText" lastClr="000000"/>
                </a:solidFill>
                <a:latin typeface="CG Times"/>
              </a:rPr>
              <a:t>sponsor</a:t>
            </a:r>
            <a:endParaRPr lang="en-GB" sz="1600" b="1" kern="0" dirty="0">
              <a:solidFill>
                <a:sysClr val="windowText" lastClr="000000"/>
              </a:solidFill>
              <a:latin typeface="CG Times"/>
            </a:endParaRPr>
          </a:p>
        </p:txBody>
      </p:sp>
      <p:grpSp>
        <p:nvGrpSpPr>
          <p:cNvPr id="29" name="Group 28"/>
          <p:cNvGrpSpPr/>
          <p:nvPr/>
        </p:nvGrpSpPr>
        <p:grpSpPr>
          <a:xfrm>
            <a:off x="3803904" y="4532949"/>
            <a:ext cx="5181466" cy="2213440"/>
            <a:chOff x="3803904" y="4532949"/>
            <a:chExt cx="5181466" cy="2213440"/>
          </a:xfrm>
        </p:grpSpPr>
        <p:pic>
          <p:nvPicPr>
            <p:cNvPr id="30" name="Picture 2" descr="http://icons.iconarchive.com/icons/custom-icon-design/pretty-office-3/256/ticket-ico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3138" y="5284157"/>
              <a:ext cx="1462232" cy="1462232"/>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p:nvSpPr>
          <p:spPr>
            <a:xfrm>
              <a:off x="3803904" y="4532949"/>
              <a:ext cx="5161663" cy="1504707"/>
            </a:xfrm>
            <a:prstGeom prst="rect">
              <a:avLst/>
            </a:prstGeom>
          </p:spPr>
          <p:txBody>
            <a:bodyPr wrap="square">
              <a:spAutoFit/>
            </a:bodyPr>
            <a:lstStyle/>
            <a:p>
              <a:pPr algn="l">
                <a:spcAft>
                  <a:spcPts val="1200"/>
                </a:spcAft>
              </a:pPr>
              <a:r>
                <a:rPr lang="en-GB" sz="2000" b="0" i="1" dirty="0" smtClean="0">
                  <a:solidFill>
                    <a:srgbClr val="595959"/>
                  </a:solidFill>
                  <a:latin typeface="Calibri"/>
                  <a:ea typeface="Times New Roman"/>
                </a:rPr>
                <a:t>Process / workflow for managing change to Register is highly analogous to Software Change / Defect management.</a:t>
              </a:r>
            </a:p>
            <a:p>
              <a:pPr algn="l">
                <a:spcAft>
                  <a:spcPts val="1200"/>
                </a:spcAft>
              </a:pPr>
              <a:r>
                <a:rPr lang="en-GB" sz="2000" b="0" i="1" dirty="0" smtClean="0">
                  <a:solidFill>
                    <a:srgbClr val="595959"/>
                  </a:solidFill>
                  <a:latin typeface="Calibri"/>
                  <a:ea typeface="Times New Roman"/>
                </a:rPr>
                <a:t>Web-based tooling is commonplace.</a:t>
              </a:r>
              <a:endParaRPr lang="en-GB" sz="2000" b="0" i="1" dirty="0">
                <a:solidFill>
                  <a:srgbClr val="595959"/>
                </a:solidFill>
                <a:latin typeface="Calibri"/>
                <a:ea typeface="Times New Roman"/>
              </a:endParaRPr>
            </a:p>
          </p:txBody>
        </p:sp>
      </p:grpSp>
    </p:spTree>
    <p:extLst>
      <p:ext uri="{BB962C8B-B14F-4D97-AF65-F5344CB8AC3E}">
        <p14:creationId xmlns:p14="http://schemas.microsoft.com/office/powerpoint/2010/main" val="289508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15</a:t>
            </a:fld>
            <a:endParaRPr lang="en-GB"/>
          </a:p>
        </p:txBody>
      </p:sp>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7490029"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http://icons.iconarchive.com/icons/custom-icon-design/pretty-office-3/256/ticket-ic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3138" y="5284157"/>
            <a:ext cx="1462232" cy="146223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5045273" y="4765552"/>
            <a:ext cx="2444755" cy="1806745"/>
            <a:chOff x="-246275" y="3055916"/>
            <a:chExt cx="2444755" cy="1806745"/>
          </a:xfrm>
        </p:grpSpPr>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98199" y="3055916"/>
              <a:ext cx="1357744" cy="1357744"/>
            </a:xfrm>
            <a:prstGeom prst="rect">
              <a:avLst/>
            </a:prstGeom>
          </p:spPr>
        </p:pic>
        <p:sp>
          <p:nvSpPr>
            <p:cNvPr id="7" name="Rectangle 6"/>
            <p:cNvSpPr/>
            <p:nvPr/>
          </p:nvSpPr>
          <p:spPr bwMode="auto">
            <a:xfrm>
              <a:off x="-246275" y="4475312"/>
              <a:ext cx="2444755"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a:defRPr/>
              </a:pPr>
              <a:r>
                <a:rPr lang="en-GB" sz="1400" b="1" kern="0" dirty="0" err="1" smtClean="0">
                  <a:solidFill>
                    <a:sysClr val="windowText" lastClr="000000"/>
                  </a:solidFill>
                  <a:latin typeface="Calibri"/>
                </a:rPr>
                <a:t>RE_SubmittingOrganization</a:t>
              </a:r>
              <a:endParaRPr lang="en-GB" sz="1400" b="1" kern="0" dirty="0">
                <a:solidFill>
                  <a:sysClr val="windowText" lastClr="000000"/>
                </a:solidFill>
                <a:latin typeface="Calibri"/>
              </a:endParaRPr>
            </a:p>
          </p:txBody>
        </p:sp>
      </p:grpSp>
      <p:grpSp>
        <p:nvGrpSpPr>
          <p:cNvPr id="8" name="Group 7"/>
          <p:cNvGrpSpPr/>
          <p:nvPr/>
        </p:nvGrpSpPr>
        <p:grpSpPr>
          <a:xfrm>
            <a:off x="1647445" y="166247"/>
            <a:ext cx="7475714" cy="4846042"/>
            <a:chOff x="1647445" y="166247"/>
            <a:chExt cx="7475714" cy="4846042"/>
          </a:xfrm>
        </p:grpSpPr>
        <p:sp>
          <p:nvSpPr>
            <p:cNvPr id="9" name="Oval 11"/>
            <p:cNvSpPr>
              <a:spLocks noChangeArrowheads="1"/>
            </p:cNvSpPr>
            <p:nvPr/>
          </p:nvSpPr>
          <p:spPr bwMode="auto">
            <a:xfrm>
              <a:off x="1647445" y="2168385"/>
              <a:ext cx="1026482" cy="60149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marL="0" marR="0" lvl="0" indent="0" algn="r" defTabSz="914400" eaLnBrk="1" fontAlgn="auto" latinLnBrk="0" hangingPunct="1">
                <a:lnSpc>
                  <a:spcPct val="85000"/>
                </a:lnSpc>
                <a:spcBef>
                  <a:spcPts val="0"/>
                </a:spcBef>
                <a:spcAft>
                  <a:spcPts val="0"/>
                </a:spcAft>
                <a:buClrTx/>
                <a:buSzTx/>
                <a:buFontTx/>
                <a:buNone/>
                <a:tabLst/>
                <a:defRPr/>
              </a:pPr>
              <a:endParaRPr kumimoji="0" lang="en-GB" sz="5400" b="0" i="0" u="none" strike="noStrike" kern="0" cap="none" spc="0" normalizeH="0" baseline="0" noProof="0">
                <a:ln>
                  <a:noFill/>
                </a:ln>
                <a:solidFill>
                  <a:srgbClr val="FFFFFF"/>
                </a:solidFill>
                <a:effectLst/>
                <a:uLnTx/>
                <a:uFillTx/>
              </a:endParaRPr>
            </a:p>
          </p:txBody>
        </p:sp>
        <p:grpSp>
          <p:nvGrpSpPr>
            <p:cNvPr id="10" name="Group 9"/>
            <p:cNvGrpSpPr/>
            <p:nvPr/>
          </p:nvGrpSpPr>
          <p:grpSpPr>
            <a:xfrm>
              <a:off x="7542663" y="1842639"/>
              <a:ext cx="1433066" cy="1592298"/>
              <a:chOff x="4604776" y="2979715"/>
              <a:chExt cx="1694648" cy="1882946"/>
            </a:xfrm>
          </p:grpSpPr>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773228" y="2979715"/>
                <a:ext cx="1357744" cy="1357744"/>
              </a:xfrm>
              <a:prstGeom prst="rect">
                <a:avLst/>
              </a:prstGeom>
            </p:spPr>
          </p:pic>
          <p:sp>
            <p:nvSpPr>
              <p:cNvPr id="16" name="Rectangle 15"/>
              <p:cNvSpPr/>
              <p:nvPr/>
            </p:nvSpPr>
            <p:spPr bwMode="auto">
              <a:xfrm>
                <a:off x="4604776" y="4475312"/>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0" normalizeH="0" baseline="0" noProof="0" dirty="0" err="1" smtClean="0">
                    <a:ln>
                      <a:noFill/>
                    </a:ln>
                    <a:solidFill>
                      <a:sysClr val="windowText" lastClr="000000"/>
                    </a:solidFill>
                    <a:effectLst/>
                    <a:uLnTx/>
                    <a:uFillTx/>
                    <a:latin typeface="Calibri"/>
                  </a:rPr>
                  <a:t>RE_ControlBody</a:t>
                </a:r>
                <a:endParaRPr kumimoji="0" lang="en-GB" sz="1100" b="1" i="0" u="none" strike="noStrike" kern="0" cap="none" spc="0" normalizeH="0" baseline="0" noProof="0" dirty="0">
                  <a:ln>
                    <a:noFill/>
                  </a:ln>
                  <a:solidFill>
                    <a:sysClr val="windowText" lastClr="000000"/>
                  </a:solidFill>
                  <a:effectLst/>
                  <a:uLnTx/>
                  <a:uFillTx/>
                  <a:latin typeface="Calibri"/>
                </a:endParaRPr>
              </a:p>
            </p:txBody>
          </p:sp>
        </p:grpSp>
        <p:grpSp>
          <p:nvGrpSpPr>
            <p:cNvPr id="11" name="Group 10"/>
            <p:cNvGrpSpPr/>
            <p:nvPr/>
          </p:nvGrpSpPr>
          <p:grpSpPr>
            <a:xfrm>
              <a:off x="7524994" y="166247"/>
              <a:ext cx="1403100" cy="1559004"/>
              <a:chOff x="2549740" y="2979715"/>
              <a:chExt cx="1694648" cy="1882946"/>
            </a:xfrm>
          </p:grpSpPr>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2721812" y="2979715"/>
                <a:ext cx="1357744" cy="1357744"/>
              </a:xfrm>
              <a:prstGeom prst="rect">
                <a:avLst/>
              </a:prstGeom>
            </p:spPr>
          </p:pic>
          <p:sp>
            <p:nvSpPr>
              <p:cNvPr id="14" name="Rectangle 13"/>
              <p:cNvSpPr/>
              <p:nvPr/>
            </p:nvSpPr>
            <p:spPr bwMode="auto">
              <a:xfrm>
                <a:off x="2549740" y="4475312"/>
                <a:ext cx="1694648" cy="38734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0" normalizeH="0" baseline="0" noProof="0" dirty="0" err="1" smtClean="0">
                    <a:ln>
                      <a:noFill/>
                    </a:ln>
                    <a:solidFill>
                      <a:sysClr val="windowText" lastClr="000000"/>
                    </a:solidFill>
                    <a:effectLst/>
                    <a:uLnTx/>
                    <a:uFillTx/>
                    <a:latin typeface="Calibri"/>
                  </a:rPr>
                  <a:t>RE_RegisterManager</a:t>
                </a:r>
                <a:endParaRPr kumimoji="0" lang="en-GB" sz="1100" b="1" i="0" u="none" strike="noStrike" kern="0" cap="none" spc="0" normalizeH="0" baseline="0" noProof="0" dirty="0">
                  <a:ln>
                    <a:noFill/>
                  </a:ln>
                  <a:solidFill>
                    <a:sysClr val="windowText" lastClr="000000"/>
                  </a:solidFill>
                  <a:effectLst/>
                  <a:uLnTx/>
                  <a:uFillTx/>
                  <a:latin typeface="Calibri"/>
                </a:endParaRPr>
              </a:p>
            </p:txBody>
          </p:sp>
        </p:grpSp>
        <p:sp>
          <p:nvSpPr>
            <p:cNvPr id="12" name="Rectangle 11"/>
            <p:cNvSpPr/>
            <p:nvPr/>
          </p:nvSpPr>
          <p:spPr>
            <a:xfrm>
              <a:off x="7335923" y="3611906"/>
              <a:ext cx="1787236" cy="140038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1200"/>
                </a:spcAft>
                <a:buClrTx/>
                <a:buSzTx/>
                <a:buFontTx/>
                <a:buNone/>
                <a:tabLst/>
                <a:defRPr/>
              </a:pPr>
              <a:r>
                <a:rPr kumimoji="0" lang="en-GB" sz="2000" b="0" i="1" u="none" strike="noStrike" kern="0" cap="none" spc="0" normalizeH="0" baseline="0" noProof="0" dirty="0" smtClean="0">
                  <a:ln>
                    <a:noFill/>
                  </a:ln>
                  <a:solidFill>
                    <a:srgbClr val="595959"/>
                  </a:solidFill>
                  <a:effectLst/>
                  <a:uLnTx/>
                  <a:uFillTx/>
                  <a:latin typeface="Calibri"/>
                  <a:ea typeface="Times New Roman"/>
                </a:rPr>
                <a:t>Wiki enables online collaboration for proposal resolution</a:t>
              </a:r>
              <a:endParaRPr kumimoji="0" lang="en-GB" sz="2000" b="0" i="1" u="none" strike="noStrike" kern="0" cap="none" spc="0" normalizeH="0" baseline="0" noProof="0" dirty="0">
                <a:ln>
                  <a:noFill/>
                </a:ln>
                <a:solidFill>
                  <a:srgbClr val="595959"/>
                </a:solidFill>
                <a:effectLst/>
                <a:uLnTx/>
                <a:uFillTx/>
                <a:latin typeface="Calibri"/>
                <a:ea typeface="Times New Roman"/>
              </a:endParaRPr>
            </a:p>
          </p:txBody>
        </p:sp>
      </p:grpSp>
    </p:spTree>
    <p:extLst>
      <p:ext uri="{BB962C8B-B14F-4D97-AF65-F5344CB8AC3E}">
        <p14:creationId xmlns:p14="http://schemas.microsoft.com/office/powerpoint/2010/main" val="344044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8"/>
          <p:cNvGrpSpPr>
            <a:grpSpLocks/>
          </p:cNvGrpSpPr>
          <p:nvPr/>
        </p:nvGrpSpPr>
        <p:grpSpPr bwMode="auto">
          <a:xfrm>
            <a:off x="1574800" y="0"/>
            <a:ext cx="7569200" cy="6858000"/>
            <a:chOff x="992" y="0"/>
            <a:chExt cx="4768" cy="4320"/>
          </a:xfrm>
        </p:grpSpPr>
        <p:pic>
          <p:nvPicPr>
            <p:cNvPr id="8" name="Picture 6" descr="A4 report_Cover option1"/>
            <p:cNvPicPr>
              <a:picLocks noChangeAspect="1" noChangeArrowheads="1"/>
            </p:cNvPicPr>
            <p:nvPr/>
          </p:nvPicPr>
          <p:blipFill rotWithShape="1">
            <a:blip r:embed="rId2" cstate="print"/>
            <a:srcRect b="35867"/>
            <a:stretch/>
          </p:blipFill>
          <p:spPr bwMode="auto">
            <a:xfrm>
              <a:off x="992" y="0"/>
              <a:ext cx="4768" cy="4320"/>
            </a:xfrm>
            <a:prstGeom prst="rect">
              <a:avLst/>
            </a:prstGeom>
            <a:noFill/>
            <a:ln w="9525">
              <a:noFill/>
              <a:miter lim="800000"/>
              <a:headEnd/>
              <a:tailEnd/>
            </a:ln>
          </p:spPr>
        </p:pic>
        <p:sp>
          <p:nvSpPr>
            <p:cNvPr id="9" name="Rectangle 7"/>
            <p:cNvSpPr>
              <a:spLocks noChangeArrowheads="1"/>
            </p:cNvSpPr>
            <p:nvPr/>
          </p:nvSpPr>
          <p:spPr bwMode="auto">
            <a:xfrm>
              <a:off x="1156" y="300"/>
              <a:ext cx="998" cy="907"/>
            </a:xfrm>
            <a:prstGeom prst="rect">
              <a:avLst/>
            </a:prstGeom>
            <a:solidFill>
              <a:schemeClr val="tx1"/>
            </a:solidFill>
            <a:ln w="19050" algn="ctr">
              <a:noFill/>
              <a:miter lim="800000"/>
              <a:headEnd/>
              <a:tailEnd/>
            </a:ln>
          </p:spPr>
          <p:txBody>
            <a:bodyPr wrap="none" anchor="ctr"/>
            <a:lstStyle/>
            <a:p>
              <a:pPr algn="r" fontAlgn="base">
                <a:lnSpc>
                  <a:spcPct val="85000"/>
                </a:lnSpc>
                <a:spcBef>
                  <a:spcPct val="0"/>
                </a:spcBef>
                <a:spcAft>
                  <a:spcPct val="0"/>
                </a:spcAft>
              </a:pPr>
              <a:endParaRPr lang="en-US" sz="4400" b="1">
                <a:solidFill>
                  <a:srgbClr val="FFFFFF"/>
                </a:solidFill>
              </a:endParaRPr>
            </a:p>
          </p:txBody>
        </p:sp>
      </p:grpSp>
      <p:sp>
        <p:nvSpPr>
          <p:cNvPr id="10" name="Rectangle 21"/>
          <p:cNvSpPr>
            <a:spLocks noChangeArrowheads="1"/>
          </p:cNvSpPr>
          <p:nvPr/>
        </p:nvSpPr>
        <p:spPr bwMode="auto">
          <a:xfrm>
            <a:off x="1574801" y="-26988"/>
            <a:ext cx="7569200" cy="6884988"/>
          </a:xfrm>
          <a:prstGeom prst="rect">
            <a:avLst/>
          </a:prstGeom>
          <a:gradFill rotWithShape="1">
            <a:gsLst>
              <a:gs pos="69000">
                <a:srgbClr val="FFFFFF">
                  <a:alpha val="80000"/>
                </a:srgbClr>
              </a:gs>
              <a:gs pos="0">
                <a:schemeClr val="tx1"/>
              </a:gs>
              <a:gs pos="100000">
                <a:schemeClr val="tx1">
                  <a:gamma/>
                  <a:tint val="0"/>
                  <a:invGamma/>
                  <a:alpha val="0"/>
                </a:schemeClr>
              </a:gs>
            </a:gsLst>
            <a:lin ang="0" scaled="1"/>
          </a:gradFill>
          <a:ln w="9525" algn="ctr">
            <a:noFill/>
            <a:miter lim="800000"/>
            <a:headEnd/>
            <a:tailEnd/>
          </a:ln>
          <a:effectLst/>
        </p:spPr>
        <p:txBody>
          <a:bodyPr wrap="none" anchor="ctr"/>
          <a:lstStyle/>
          <a:p>
            <a:pPr algn="r" fontAlgn="base">
              <a:lnSpc>
                <a:spcPct val="85000"/>
              </a:lnSpc>
              <a:spcBef>
                <a:spcPct val="0"/>
              </a:spcBef>
              <a:spcAft>
                <a:spcPct val="0"/>
              </a:spcAft>
              <a:defRPr/>
            </a:pPr>
            <a:endParaRPr lang="en-GB" sz="4400" b="1">
              <a:solidFill>
                <a:srgbClr val="FFFFFF"/>
              </a:solidFill>
            </a:endParaRPr>
          </a:p>
        </p:txBody>
      </p:sp>
      <p:sp>
        <p:nvSpPr>
          <p:cNvPr id="11"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b="1" dirty="0" smtClean="0">
                <a:solidFill>
                  <a:srgbClr val="000000"/>
                </a:solidFill>
                <a:effectLst/>
              </a:rPr>
              <a:t>Met Office pilot implementation</a:t>
            </a:r>
            <a:endParaRPr lang="en-GB" sz="1100" b="1" kern="0" dirty="0" smtClean="0">
              <a:solidFill>
                <a:srgbClr val="000000"/>
              </a:solidFill>
              <a:effectLst/>
              <a:ea typeface="ＭＳ Ｐゴシック" pitchFamily="34" charset="-128"/>
            </a:endParaRPr>
          </a:p>
        </p:txBody>
      </p:sp>
      <p:sp>
        <p:nvSpPr>
          <p:cNvPr id="12" name="Slide Number Placeholder 1"/>
          <p:cNvSpPr txBox="1">
            <a:spLocks/>
          </p:cNvSpPr>
          <p:nvPr/>
        </p:nvSpPr>
        <p:spPr>
          <a:xfrm>
            <a:off x="6972920" y="643130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C18BBA59-FB05-442B-AAC3-07FF3D65DBB1}" type="slidenum">
              <a:rPr lang="en-GB" smtClean="0">
                <a:solidFill>
                  <a:sysClr val="windowText" lastClr="000000">
                    <a:tint val="75000"/>
                  </a:sysClr>
                </a:solidFill>
                <a:latin typeface="Calibri"/>
              </a:rPr>
              <a:pPr>
                <a:defRPr/>
              </a:pPr>
              <a:t>16</a:t>
            </a:fld>
            <a:endParaRPr lang="en-GB">
              <a:solidFill>
                <a:sysClr val="windowText" lastClr="000000">
                  <a:tint val="75000"/>
                </a:sysClr>
              </a:solidFill>
              <a:latin typeface="Calibri"/>
            </a:endParaRPr>
          </a:p>
        </p:txBody>
      </p:sp>
      <p:pic>
        <p:nvPicPr>
          <p:cNvPr id="17410" name="Picture 2" descr="http://saypeople.com/wp-content/uploads/2011/08/aws-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0050" y="3517576"/>
            <a:ext cx="1562100" cy="576024"/>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329784" y="1489496"/>
            <a:ext cx="8776736" cy="5519973"/>
          </a:xfrm>
          <a:prstGeom prst="rect">
            <a:avLst/>
          </a:prstGeom>
        </p:spPr>
        <p:txBody>
          <a:bodyPr wrap="square">
            <a:spAutoFit/>
          </a:bodyPr>
          <a:lstStyle/>
          <a:p>
            <a:pPr marL="457200"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Pilot implementation of web-accessible register concept.</a:t>
            </a:r>
          </a:p>
          <a:p>
            <a:pPr marL="457200"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Domain name</a:t>
            </a:r>
            <a:r>
              <a:rPr lang="en-GB" sz="2000" i="1" dirty="0">
                <a:solidFill>
                  <a:srgbClr val="595959"/>
                </a:solidFill>
                <a:latin typeface="Calibri"/>
                <a:ea typeface="Times New Roman"/>
              </a:rPr>
              <a:t>: </a:t>
            </a:r>
            <a:r>
              <a:rPr lang="en-GB" sz="2000" i="1" dirty="0" smtClean="0">
                <a:solidFill>
                  <a:srgbClr val="595959"/>
                </a:solidFill>
                <a:latin typeface="Calibri"/>
                <a:ea typeface="Times New Roman"/>
              </a:rPr>
              <a:t>«reference.metoffice.gov.uk»</a:t>
            </a:r>
          </a:p>
          <a:p>
            <a:pPr marL="457200"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HTTP URI path … substitution:</a:t>
            </a:r>
          </a:p>
          <a:p>
            <a:pPr lvl="2" fontAlgn="base">
              <a:lnSpc>
                <a:spcPct val="85000"/>
              </a:lnSpc>
              <a:spcBef>
                <a:spcPct val="0"/>
              </a:spcBef>
              <a:spcAft>
                <a:spcPts val="1200"/>
              </a:spcAft>
            </a:pPr>
            <a:r>
              <a:rPr lang="en-GB" i="1" dirty="0" smtClean="0">
                <a:solidFill>
                  <a:srgbClr val="595959"/>
                </a:solidFill>
                <a:latin typeface="Calibri"/>
                <a:ea typeface="Times New Roman"/>
              </a:rPr>
              <a:t>&lt;</a:t>
            </a:r>
            <a:r>
              <a:rPr lang="en-GB" i="1" u="sng" dirty="0" smtClean="0">
                <a:solidFill>
                  <a:srgbClr val="0070C0"/>
                </a:solidFill>
                <a:latin typeface="Calibri"/>
                <a:ea typeface="Times New Roman"/>
              </a:rPr>
              <a:t>http</a:t>
            </a:r>
            <a:r>
              <a:rPr lang="en-GB" i="1" u="sng" dirty="0">
                <a:solidFill>
                  <a:srgbClr val="0070C0"/>
                </a:solidFill>
                <a:latin typeface="Calibri"/>
                <a:ea typeface="Times New Roman"/>
              </a:rPr>
              <a:t>://</a:t>
            </a:r>
            <a:r>
              <a:rPr lang="en-GB" i="1" u="sng" strike="dblStrike" dirty="0" smtClean="0">
                <a:solidFill>
                  <a:srgbClr val="0070C0"/>
                </a:solidFill>
                <a:latin typeface="Calibri"/>
                <a:ea typeface="Times New Roman"/>
              </a:rPr>
              <a:t>data.wmo.int/def</a:t>
            </a:r>
            <a:r>
              <a:rPr lang="en-GB" i="1" u="sng" dirty="0" smtClean="0">
                <a:solidFill>
                  <a:srgbClr val="0070C0"/>
                </a:solidFill>
                <a:latin typeface="Calibri"/>
                <a:ea typeface="Times New Roman"/>
              </a:rPr>
              <a:t>/grib/code+flag/4.2/0.0.6</a:t>
            </a:r>
            <a:r>
              <a:rPr lang="en-GB" i="1" dirty="0" smtClean="0">
                <a:solidFill>
                  <a:srgbClr val="595959"/>
                </a:solidFill>
                <a:latin typeface="Calibri"/>
                <a:ea typeface="Times New Roman"/>
              </a:rPr>
              <a:t>&gt;</a:t>
            </a:r>
          </a:p>
          <a:p>
            <a:pPr lvl="2" fontAlgn="base">
              <a:lnSpc>
                <a:spcPct val="85000"/>
              </a:lnSpc>
              <a:spcBef>
                <a:spcPct val="0"/>
              </a:spcBef>
              <a:spcAft>
                <a:spcPts val="1200"/>
              </a:spcAft>
            </a:pPr>
            <a:r>
              <a:rPr lang="en-GB" i="1" dirty="0" smtClean="0">
                <a:solidFill>
                  <a:srgbClr val="595959"/>
                </a:solidFill>
                <a:latin typeface="Calibri"/>
                <a:ea typeface="Times New Roman"/>
              </a:rPr>
              <a:t>&lt;</a:t>
            </a:r>
            <a:r>
              <a:rPr lang="en-GB" i="1" u="sng" dirty="0" smtClean="0">
                <a:solidFill>
                  <a:srgbClr val="0070C0"/>
                </a:solidFill>
                <a:latin typeface="Calibri"/>
                <a:ea typeface="Times New Roman"/>
              </a:rPr>
              <a:t>http://reference.metoffice.gov.uk/grib/code+flag/4.2/0.0.6</a:t>
            </a:r>
            <a:r>
              <a:rPr lang="en-GB" i="1" dirty="0" smtClean="0">
                <a:solidFill>
                  <a:srgbClr val="595959"/>
                </a:solidFill>
                <a:latin typeface="Calibri"/>
                <a:ea typeface="Times New Roman"/>
              </a:rPr>
              <a:t>&gt;</a:t>
            </a:r>
          </a:p>
          <a:p>
            <a:pPr lvl="2" fontAlgn="base">
              <a:lnSpc>
                <a:spcPct val="85000"/>
              </a:lnSpc>
              <a:spcBef>
                <a:spcPct val="0"/>
              </a:spcBef>
              <a:spcAft>
                <a:spcPts val="1200"/>
              </a:spcAft>
            </a:pPr>
            <a:endParaRPr lang="en-GB" sz="600" i="1" dirty="0" smtClean="0">
              <a:solidFill>
                <a:srgbClr val="595959"/>
              </a:solidFill>
              <a:latin typeface="Calibri"/>
              <a:ea typeface="Times New Roman"/>
            </a:endParaRPr>
          </a:p>
          <a:p>
            <a:pPr marL="2171700" lvl="4" indent="-342900" fontAlgn="base">
              <a:lnSpc>
                <a:spcPct val="85000"/>
              </a:lnSpc>
              <a:spcBef>
                <a:spcPct val="0"/>
              </a:spcBef>
              <a:spcAft>
                <a:spcPts val="2400"/>
              </a:spcAft>
              <a:buFont typeface="Arial" pitchFamily="34" charset="0"/>
              <a:buChar char="•"/>
            </a:pPr>
            <a:r>
              <a:rPr lang="en-GB" sz="2000" i="1" dirty="0" smtClean="0">
                <a:solidFill>
                  <a:srgbClr val="595959"/>
                </a:solidFill>
                <a:latin typeface="Calibri"/>
                <a:ea typeface="Times New Roman"/>
              </a:rPr>
              <a:t>Deployed on Amazon EC2 (small) instance</a:t>
            </a:r>
          </a:p>
          <a:p>
            <a:pPr marL="457200" lvl="4"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BUFR Table A, BUFR Table B Classes 11, 12 &amp; 20 + assoc. </a:t>
            </a:r>
            <a:r>
              <a:rPr lang="en-GB" i="1" dirty="0" smtClean="0">
                <a:solidFill>
                  <a:srgbClr val="595959"/>
                </a:solidFill>
                <a:latin typeface="Calibri"/>
                <a:ea typeface="Times New Roman"/>
              </a:rPr>
              <a:t>Code-table</a:t>
            </a:r>
            <a:endParaRPr lang="en-GB" sz="2000" i="1" dirty="0" smtClean="0">
              <a:solidFill>
                <a:srgbClr val="595959"/>
              </a:solidFill>
              <a:latin typeface="Calibri"/>
              <a:ea typeface="Times New Roman"/>
            </a:endParaRPr>
          </a:p>
          <a:p>
            <a:pPr marL="457200" lvl="4"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GRIB Code-tables 0.0, 4.1 &amp; 4.2</a:t>
            </a:r>
          </a:p>
          <a:p>
            <a:pPr marL="457200" lvl="4"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Common Code-tables C-1, C-6, C-11, C-12 &amp; C-13.</a:t>
            </a:r>
          </a:p>
          <a:p>
            <a:pPr marL="457200" lvl="4" indent="-457200" fontAlgn="base">
              <a:lnSpc>
                <a:spcPct val="85000"/>
              </a:lnSpc>
              <a:spcBef>
                <a:spcPct val="0"/>
              </a:spcBef>
              <a:spcAft>
                <a:spcPts val="1200"/>
              </a:spcAft>
              <a:buFont typeface="Arial" pitchFamily="34" charset="0"/>
              <a:buChar char="•"/>
            </a:pPr>
            <a:r>
              <a:rPr lang="en-GB" sz="2000" i="1" dirty="0">
                <a:solidFill>
                  <a:srgbClr val="595959"/>
                </a:solidFill>
                <a:latin typeface="Calibri"/>
                <a:ea typeface="Times New Roman"/>
              </a:rPr>
              <a:t>Software components developed by Met Office for the pilot implementation shall be made available to WMO and Members under open-source </a:t>
            </a:r>
            <a:r>
              <a:rPr lang="en-GB" sz="2000" i="1" dirty="0" smtClean="0">
                <a:solidFill>
                  <a:srgbClr val="595959"/>
                </a:solidFill>
                <a:latin typeface="Calibri"/>
                <a:ea typeface="Times New Roman"/>
              </a:rPr>
              <a:t>license.</a:t>
            </a:r>
          </a:p>
          <a:p>
            <a:pPr marL="457200" lvl="4" indent="-457200" fontAlgn="base">
              <a:lnSpc>
                <a:spcPct val="85000"/>
              </a:lnSpc>
              <a:spcBef>
                <a:spcPct val="0"/>
              </a:spcBef>
              <a:spcAft>
                <a:spcPts val="1200"/>
              </a:spcAft>
              <a:buFont typeface="Arial" pitchFamily="34" charset="0"/>
              <a:buChar char="•"/>
            </a:pPr>
            <a:r>
              <a:rPr lang="en-GB" sz="2000" i="1" dirty="0" smtClean="0">
                <a:solidFill>
                  <a:srgbClr val="595959"/>
                </a:solidFill>
                <a:latin typeface="Calibri"/>
                <a:ea typeface="Times New Roman"/>
              </a:rPr>
              <a:t>Met </a:t>
            </a:r>
            <a:r>
              <a:rPr lang="en-GB" sz="2000" i="1" dirty="0">
                <a:solidFill>
                  <a:srgbClr val="595959"/>
                </a:solidFill>
                <a:latin typeface="Calibri"/>
                <a:ea typeface="Times New Roman"/>
              </a:rPr>
              <a:t>Office is prepared to host the registry of TDCF codes on behalf of WMO</a:t>
            </a:r>
          </a:p>
          <a:p>
            <a:pPr marL="457200" indent="-457200" fontAlgn="base">
              <a:lnSpc>
                <a:spcPct val="85000"/>
              </a:lnSpc>
              <a:spcBef>
                <a:spcPct val="0"/>
              </a:spcBef>
              <a:spcAft>
                <a:spcPts val="1200"/>
              </a:spcAft>
              <a:buFont typeface="Arial" pitchFamily="34" charset="0"/>
              <a:buChar char="•"/>
            </a:pPr>
            <a:endParaRPr lang="en-GB" sz="2000" i="1" dirty="0">
              <a:solidFill>
                <a:srgbClr val="595959"/>
              </a:solidFill>
              <a:latin typeface="Calibri"/>
              <a:ea typeface="Times New Roman"/>
            </a:endParaRPr>
          </a:p>
        </p:txBody>
      </p:sp>
    </p:spTree>
    <p:extLst>
      <p:ext uri="{BB962C8B-B14F-4D97-AF65-F5344CB8AC3E}">
        <p14:creationId xmlns:p14="http://schemas.microsoft.com/office/powerpoint/2010/main" val="2204213379"/>
      </p:ext>
    </p:extLst>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66"/>
            <a:ext cx="9144000" cy="6781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3997032"/>
      </p:ext>
    </p:extLst>
  </p:cSld>
  <p:clrMapOvr>
    <a:masterClrMapping/>
  </p:clrMapOvr>
  <p:transition>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2532"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6116" r="7014"/>
          <a:stretch/>
        </p:blipFill>
        <p:spPr bwMode="auto">
          <a:xfrm>
            <a:off x="0" y="0"/>
            <a:ext cx="9144000" cy="388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3"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l="6951" t="-1" r="3609" b="36926"/>
          <a:stretch/>
        </p:blipFill>
        <p:spPr bwMode="auto">
          <a:xfrm>
            <a:off x="0" y="3872698"/>
            <a:ext cx="9144000" cy="2985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val 11"/>
          <p:cNvSpPr>
            <a:spLocks noChangeArrowheads="1"/>
          </p:cNvSpPr>
          <p:nvPr/>
        </p:nvSpPr>
        <p:spPr bwMode="auto">
          <a:xfrm>
            <a:off x="5069859" y="4461406"/>
            <a:ext cx="1152872" cy="67555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Tree>
    <p:extLst>
      <p:ext uri="{BB962C8B-B14F-4D97-AF65-F5344CB8AC3E}">
        <p14:creationId xmlns:p14="http://schemas.microsoft.com/office/powerpoint/2010/main" val="2562803067"/>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355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6765" r="21285"/>
          <a:stretch/>
        </p:blipFill>
        <p:spPr bwMode="auto">
          <a:xfrm>
            <a:off x="1"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11"/>
          <p:cNvSpPr>
            <a:spLocks noChangeArrowheads="1"/>
          </p:cNvSpPr>
          <p:nvPr/>
        </p:nvSpPr>
        <p:spPr bwMode="auto">
          <a:xfrm>
            <a:off x="0" y="4387676"/>
            <a:ext cx="693683" cy="67555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
        <p:nvSpPr>
          <p:cNvPr id="6" name="Oval 11"/>
          <p:cNvSpPr>
            <a:spLocks noChangeArrowheads="1"/>
          </p:cNvSpPr>
          <p:nvPr/>
        </p:nvSpPr>
        <p:spPr bwMode="auto">
          <a:xfrm>
            <a:off x="1" y="5118673"/>
            <a:ext cx="1513490" cy="67555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
        <p:nvSpPr>
          <p:cNvPr id="8" name="Rectangle 7"/>
          <p:cNvSpPr/>
          <p:nvPr/>
        </p:nvSpPr>
        <p:spPr bwMode="auto">
          <a:xfrm>
            <a:off x="-1" y="13647"/>
            <a:ext cx="9144001" cy="2934269"/>
          </a:xfrm>
          <a:prstGeom prst="rect">
            <a:avLst/>
          </a:prstGeom>
          <a:gradFill>
            <a:gsLst>
              <a:gs pos="0">
                <a:schemeClr val="tx1">
                  <a:alpha val="0"/>
                </a:schemeClr>
              </a:gs>
              <a:gs pos="44000">
                <a:srgbClr val="FFFFFF"/>
              </a:gs>
            </a:gsLst>
            <a:lin ang="162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smtClean="0">
              <a:solidFill>
                <a:srgbClr val="FFFFFF"/>
              </a:solidFill>
            </a:endParaRPr>
          </a:p>
        </p:txBody>
      </p:sp>
      <p:sp>
        <p:nvSpPr>
          <p:cNvPr id="9" name="Rectangle 4"/>
          <p:cNvSpPr txBox="1">
            <a:spLocks noChangeArrowheads="1"/>
          </p:cNvSpPr>
          <p:nvPr/>
        </p:nvSpPr>
        <p:spPr bwMode="auto">
          <a:xfrm>
            <a:off x="1958433" y="682382"/>
            <a:ext cx="6980831" cy="1487612"/>
          </a:xfrm>
          <a:prstGeom prst="rect">
            <a:avLst/>
          </a:prstGeom>
          <a:solidFill>
            <a:schemeClr val="tx1"/>
          </a:solidFill>
          <a:ln w="9525">
            <a:solidFill>
              <a:schemeClr val="bg1"/>
            </a:solidFill>
            <a:prstDash val="sysDot"/>
            <a:miter lim="800000"/>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sz="2000" b="1" dirty="0" smtClean="0">
                <a:solidFill>
                  <a:srgbClr val="000000"/>
                </a:solidFill>
                <a:effectLst/>
              </a:rPr>
              <a:t>Notes: </a:t>
            </a:r>
          </a:p>
          <a:p>
            <a:pPr marL="342900" indent="-342900" algn="l">
              <a:spcBef>
                <a:spcPct val="20000"/>
              </a:spcBef>
              <a:buClr>
                <a:srgbClr val="092E5C"/>
              </a:buClr>
              <a:buFontTx/>
              <a:buChar char="-"/>
            </a:pPr>
            <a:r>
              <a:rPr lang="en-GB" sz="2000" dirty="0" smtClean="0">
                <a:solidFill>
                  <a:srgbClr val="000000"/>
                </a:solidFill>
                <a:effectLst/>
              </a:rPr>
              <a:t>versioning support; access can be provided to snapshots of the Code or Code-table as necessary</a:t>
            </a:r>
          </a:p>
          <a:p>
            <a:pPr marL="342900" indent="-342900" algn="l">
              <a:spcBef>
                <a:spcPct val="20000"/>
              </a:spcBef>
              <a:buClr>
                <a:srgbClr val="092E5C"/>
              </a:buClr>
              <a:buFontTx/>
              <a:buChar char="-"/>
            </a:pPr>
            <a:r>
              <a:rPr lang="en-GB" sz="2000" kern="0" dirty="0" smtClean="0">
                <a:solidFill>
                  <a:srgbClr val="000000"/>
                </a:solidFill>
                <a:effectLst/>
                <a:ea typeface="ＭＳ Ｐゴシック" pitchFamily="34" charset="-128"/>
              </a:rPr>
              <a:t>multilingual support; </a:t>
            </a:r>
            <a:r>
              <a:rPr lang="en-GB" sz="2000" i="1" kern="0" dirty="0" smtClean="0">
                <a:solidFill>
                  <a:srgbClr val="000000"/>
                </a:solidFill>
                <a:effectLst/>
                <a:ea typeface="ＭＳ Ｐゴシック" pitchFamily="34" charset="-128"/>
              </a:rPr>
              <a:t>only English and Italian for now!</a:t>
            </a:r>
            <a:endParaRPr lang="en-GB" sz="2000" i="1" kern="0" dirty="0">
              <a:solidFill>
                <a:srgbClr val="000000"/>
              </a:solidFill>
              <a:effectLst/>
              <a:ea typeface="ＭＳ Ｐゴシック" pitchFamily="34" charset="-128"/>
            </a:endParaRPr>
          </a:p>
          <a:p>
            <a:pPr marL="233363" indent="-233363" algn="l">
              <a:spcBef>
                <a:spcPct val="20000"/>
              </a:spcBef>
              <a:buClr>
                <a:srgbClr val="092E5C"/>
              </a:buClr>
            </a:pPr>
            <a:endParaRPr lang="en-GB" sz="2000" b="1" kern="0" dirty="0" smtClean="0">
              <a:solidFill>
                <a:srgbClr val="000000"/>
              </a:solidFill>
              <a:effectLst/>
              <a:ea typeface="ＭＳ Ｐゴシック" pitchFamily="34" charset="-128"/>
            </a:endParaRPr>
          </a:p>
        </p:txBody>
      </p:sp>
    </p:spTree>
    <p:extLst>
      <p:ext uri="{BB962C8B-B14F-4D97-AF65-F5344CB8AC3E}">
        <p14:creationId xmlns:p14="http://schemas.microsoft.com/office/powerpoint/2010/main" val="302739602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5743" r="6327"/>
          <a:stretch/>
        </p:blipFill>
        <p:spPr bwMode="auto">
          <a:xfrm>
            <a:off x="1" y="6"/>
            <a:ext cx="9144000"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sp>
        <p:nvSpPr>
          <p:cNvPr id="3" name="Rectangle 2"/>
          <p:cNvSpPr/>
          <p:nvPr/>
        </p:nvSpPr>
        <p:spPr bwMode="auto">
          <a:xfrm>
            <a:off x="1095375" y="6629789"/>
            <a:ext cx="2286000" cy="219075"/>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smtClean="0">
              <a:solidFill>
                <a:srgbClr val="FFFFFF"/>
              </a:solidFill>
            </a:endParaRPr>
          </a:p>
        </p:txBody>
      </p:sp>
      <p:sp>
        <p:nvSpPr>
          <p:cNvPr id="4" name="TextBox 3"/>
          <p:cNvSpPr txBox="1"/>
          <p:nvPr/>
        </p:nvSpPr>
        <p:spPr>
          <a:xfrm>
            <a:off x="2706650" y="5076825"/>
            <a:ext cx="891590" cy="236219"/>
          </a:xfrm>
          <a:prstGeom prst="rect">
            <a:avLst/>
          </a:prstGeom>
          <a:solidFill>
            <a:schemeClr val="tx1"/>
          </a:solidFill>
          <a:effectLst>
            <a:softEdge rad="31750"/>
          </a:effectLst>
        </p:spPr>
        <p:txBody>
          <a:bodyPr wrap="none" rtlCol="0">
            <a:spAutoFit/>
          </a:bodyPr>
          <a:lstStyle/>
          <a:p>
            <a:pPr algn="ctr" fontAlgn="base">
              <a:lnSpc>
                <a:spcPct val="85000"/>
              </a:lnSpc>
              <a:spcBef>
                <a:spcPct val="0"/>
              </a:spcBef>
              <a:spcAft>
                <a:spcPct val="0"/>
              </a:spcAft>
            </a:pPr>
            <a:r>
              <a:rPr lang="en-GB" sz="1100" dirty="0" smtClean="0">
                <a:solidFill>
                  <a:srgbClr val="000000"/>
                </a:solidFill>
              </a:rPr>
              <a:t>clarification</a:t>
            </a:r>
            <a:endParaRPr lang="en-GB" sz="1100" dirty="0">
              <a:solidFill>
                <a:srgbClr val="000000"/>
              </a:solidFill>
            </a:endParaRPr>
          </a:p>
        </p:txBody>
      </p:sp>
      <p:sp>
        <p:nvSpPr>
          <p:cNvPr id="7" name="Oval 11"/>
          <p:cNvSpPr>
            <a:spLocks noChangeArrowheads="1"/>
          </p:cNvSpPr>
          <p:nvPr/>
        </p:nvSpPr>
        <p:spPr bwMode="auto">
          <a:xfrm>
            <a:off x="2590140" y="4796289"/>
            <a:ext cx="1315110" cy="77062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
        <p:nvSpPr>
          <p:cNvPr id="9" name="Rectangle 4"/>
          <p:cNvSpPr txBox="1">
            <a:spLocks noChangeArrowheads="1"/>
          </p:cNvSpPr>
          <p:nvPr/>
        </p:nvSpPr>
        <p:spPr bwMode="auto">
          <a:xfrm>
            <a:off x="1433016" y="5647847"/>
            <a:ext cx="7622089" cy="1132771"/>
          </a:xfrm>
          <a:prstGeom prst="rect">
            <a:avLst/>
          </a:prstGeom>
          <a:solidFill>
            <a:schemeClr val="tx1"/>
          </a:solidFill>
          <a:ln w="9525">
            <a:solidFill>
              <a:schemeClr val="bg1"/>
            </a:solidFill>
            <a:prstDash val="sysDot"/>
            <a:miter lim="800000"/>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sz="2000" b="1" dirty="0" smtClean="0">
                <a:solidFill>
                  <a:srgbClr val="000000"/>
                </a:solidFill>
                <a:effectLst/>
              </a:rPr>
              <a:t>Notes: </a:t>
            </a:r>
          </a:p>
          <a:p>
            <a:pPr marL="342900" indent="-342900" algn="l">
              <a:spcBef>
                <a:spcPct val="20000"/>
              </a:spcBef>
              <a:buClr>
                <a:srgbClr val="092E5C"/>
              </a:buClr>
              <a:buFontTx/>
              <a:buChar char="-"/>
            </a:pPr>
            <a:r>
              <a:rPr lang="en-GB" sz="2000" dirty="0" smtClean="0">
                <a:solidFill>
                  <a:srgbClr val="000000"/>
                </a:solidFill>
                <a:effectLst/>
              </a:rPr>
              <a:t>TRAC process configured to match ISO 19135 procedures; particularly Proposal types and status-codes</a:t>
            </a:r>
            <a:endParaRPr lang="en-GB" sz="2000" i="1" kern="0" dirty="0">
              <a:solidFill>
                <a:srgbClr val="000000"/>
              </a:solidFill>
              <a:effectLst/>
              <a:ea typeface="ＭＳ Ｐゴシック" pitchFamily="34" charset="-128"/>
            </a:endParaRPr>
          </a:p>
          <a:p>
            <a:pPr marL="233363" indent="-233363" algn="l">
              <a:spcBef>
                <a:spcPct val="20000"/>
              </a:spcBef>
              <a:buClr>
                <a:srgbClr val="092E5C"/>
              </a:buClr>
            </a:pPr>
            <a:endParaRPr lang="en-GB" sz="2000" b="1" kern="0" dirty="0" smtClean="0">
              <a:solidFill>
                <a:srgbClr val="000000"/>
              </a:solidFill>
              <a:effectLst/>
              <a:ea typeface="ＭＳ Ｐゴシック" pitchFamily="34" charset="-128"/>
            </a:endParaRPr>
          </a:p>
        </p:txBody>
      </p:sp>
    </p:spTree>
    <p:extLst>
      <p:ext uri="{BB962C8B-B14F-4D97-AF65-F5344CB8AC3E}">
        <p14:creationId xmlns:p14="http://schemas.microsoft.com/office/powerpoint/2010/main" val="731443526"/>
      </p:ext>
    </p:extLst>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560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970" r="8923" b="16331"/>
          <a:stretch/>
        </p:blipFill>
        <p:spPr bwMode="auto">
          <a:xfrm>
            <a:off x="0" y="0"/>
            <a:ext cx="9144000" cy="3275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738" t="47376" r="9910"/>
          <a:stretch/>
        </p:blipFill>
        <p:spPr bwMode="auto">
          <a:xfrm>
            <a:off x="0" y="3534770"/>
            <a:ext cx="9144000" cy="3323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bwMode="auto">
          <a:xfrm>
            <a:off x="0" y="2183642"/>
            <a:ext cx="9144000" cy="2169994"/>
          </a:xfrm>
          <a:prstGeom prst="rect">
            <a:avLst/>
          </a:prstGeom>
          <a:gradFill>
            <a:gsLst>
              <a:gs pos="0">
                <a:schemeClr val="tx1">
                  <a:alpha val="0"/>
                </a:schemeClr>
              </a:gs>
              <a:gs pos="75000">
                <a:srgbClr val="FFFFFF"/>
              </a:gs>
              <a:gs pos="44000">
                <a:srgbClr val="FFFFFF"/>
              </a:gs>
              <a:gs pos="100000">
                <a:schemeClr val="tx1">
                  <a:alpha val="0"/>
                </a:schemeClr>
              </a:gs>
            </a:gsLst>
            <a:lin ang="5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smtClean="0">
              <a:solidFill>
                <a:srgbClr val="FFFFFF"/>
              </a:solidFill>
            </a:endParaRPr>
          </a:p>
        </p:txBody>
      </p:sp>
      <p:sp>
        <p:nvSpPr>
          <p:cNvPr id="6" name="Oval 11"/>
          <p:cNvSpPr>
            <a:spLocks noChangeArrowheads="1"/>
          </p:cNvSpPr>
          <p:nvPr/>
        </p:nvSpPr>
        <p:spPr bwMode="auto">
          <a:xfrm>
            <a:off x="40944" y="4632516"/>
            <a:ext cx="791570" cy="77062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
        <p:nvSpPr>
          <p:cNvPr id="4" name="Rounded Rectangle 3"/>
          <p:cNvSpPr/>
          <p:nvPr/>
        </p:nvSpPr>
        <p:spPr bwMode="auto">
          <a:xfrm>
            <a:off x="791570" y="4576004"/>
            <a:ext cx="6018661" cy="883646"/>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fontAlgn="base">
              <a:lnSpc>
                <a:spcPct val="85000"/>
              </a:lnSpc>
              <a:spcBef>
                <a:spcPct val="0"/>
              </a:spcBef>
              <a:spcAft>
                <a:spcPct val="0"/>
              </a:spcAft>
            </a:pPr>
            <a:endParaRPr lang="en-GB" sz="5400" b="1" kern="0">
              <a:solidFill>
                <a:srgbClr val="FFFFFF"/>
              </a:solidFill>
            </a:endParaRPr>
          </a:p>
        </p:txBody>
      </p:sp>
      <p:sp>
        <p:nvSpPr>
          <p:cNvPr id="9" name="Rectangle 4"/>
          <p:cNvSpPr txBox="1">
            <a:spLocks noChangeArrowheads="1"/>
          </p:cNvSpPr>
          <p:nvPr/>
        </p:nvSpPr>
        <p:spPr bwMode="auto">
          <a:xfrm>
            <a:off x="1856098" y="2702253"/>
            <a:ext cx="7096835" cy="1132771"/>
          </a:xfrm>
          <a:prstGeom prst="rect">
            <a:avLst/>
          </a:prstGeom>
          <a:solidFill>
            <a:schemeClr val="tx1"/>
          </a:solidFill>
          <a:ln w="9525">
            <a:solidFill>
              <a:schemeClr val="bg1"/>
            </a:solidFill>
            <a:prstDash val="sysDot"/>
            <a:miter lim="800000"/>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sz="2000" b="1" dirty="0" smtClean="0">
                <a:solidFill>
                  <a:srgbClr val="000000"/>
                </a:solidFill>
                <a:effectLst/>
              </a:rPr>
              <a:t>Notes: </a:t>
            </a:r>
          </a:p>
          <a:p>
            <a:pPr marL="342900" indent="-342900" algn="l">
              <a:spcBef>
                <a:spcPct val="20000"/>
              </a:spcBef>
              <a:buClr>
                <a:srgbClr val="092E5C"/>
              </a:buClr>
              <a:buFontTx/>
              <a:buChar char="-"/>
            </a:pPr>
            <a:r>
              <a:rPr lang="en-GB" sz="2000" dirty="0" smtClean="0">
                <a:solidFill>
                  <a:srgbClr val="000000"/>
                </a:solidFill>
                <a:effectLst/>
              </a:rPr>
              <a:t>Code updated; new version </a:t>
            </a:r>
            <a:r>
              <a:rPr lang="en-GB" sz="2000" u="sng" dirty="0" smtClean="0">
                <a:solidFill>
                  <a:srgbClr val="000000"/>
                </a:solidFill>
                <a:effectLst/>
              </a:rPr>
              <a:t>i1</a:t>
            </a:r>
            <a:r>
              <a:rPr lang="en-GB" sz="2000" dirty="0" smtClean="0">
                <a:solidFill>
                  <a:srgbClr val="000000"/>
                </a:solidFill>
                <a:effectLst/>
              </a:rPr>
              <a:t> … date of update, reason, responsible agent and description of change included</a:t>
            </a:r>
            <a:endParaRPr lang="en-GB" sz="2000" i="1" u="sng" kern="0" dirty="0">
              <a:solidFill>
                <a:srgbClr val="000000"/>
              </a:solidFill>
              <a:effectLst/>
              <a:ea typeface="ＭＳ Ｐゴシック" pitchFamily="34" charset="-128"/>
            </a:endParaRPr>
          </a:p>
          <a:p>
            <a:pPr marL="233363" indent="-233363" algn="l">
              <a:spcBef>
                <a:spcPct val="20000"/>
              </a:spcBef>
              <a:buClr>
                <a:srgbClr val="092E5C"/>
              </a:buClr>
            </a:pPr>
            <a:endParaRPr lang="en-GB" sz="2000" b="1" kern="0" dirty="0" smtClean="0">
              <a:solidFill>
                <a:srgbClr val="000000"/>
              </a:solidFill>
              <a:effectLst/>
              <a:ea typeface="ＭＳ Ｐゴシック" pitchFamily="34" charset="-128"/>
            </a:endParaRPr>
          </a:p>
        </p:txBody>
      </p:sp>
    </p:spTree>
    <p:extLst>
      <p:ext uri="{BB962C8B-B14F-4D97-AF65-F5344CB8AC3E}">
        <p14:creationId xmlns:p14="http://schemas.microsoft.com/office/powerpoint/2010/main" val="2002731631"/>
      </p:ext>
    </p:extLst>
  </p:cSld>
  <p:clrMapOvr>
    <a:masterClrMapping/>
  </p:clrMapOvr>
  <p:transition>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7652"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7689" r="6447"/>
          <a:stretch/>
        </p:blipFill>
        <p:spPr bwMode="auto">
          <a:xfrm>
            <a:off x="0" y="1"/>
            <a:ext cx="9144000" cy="562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bwMode="auto">
          <a:xfrm>
            <a:off x="1" y="4490115"/>
            <a:ext cx="9143999" cy="1412538"/>
          </a:xfrm>
          <a:prstGeom prst="rect">
            <a:avLst/>
          </a:prstGeom>
          <a:gradFill>
            <a:gsLst>
              <a:gs pos="9000">
                <a:schemeClr val="tx1">
                  <a:alpha val="0"/>
                </a:schemeClr>
              </a:gs>
              <a:gs pos="70000">
                <a:srgbClr val="FFFFFF"/>
              </a:gs>
            </a:gsLst>
            <a:lin ang="5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smtClean="0">
              <a:solidFill>
                <a:srgbClr val="FFFFFF"/>
              </a:solidFill>
            </a:endParaRPr>
          </a:p>
        </p:txBody>
      </p:sp>
      <p:sp>
        <p:nvSpPr>
          <p:cNvPr id="5" name="Rectangle 4"/>
          <p:cNvSpPr txBox="1">
            <a:spLocks noChangeArrowheads="1"/>
          </p:cNvSpPr>
          <p:nvPr/>
        </p:nvSpPr>
        <p:spPr bwMode="auto">
          <a:xfrm>
            <a:off x="2101755" y="5049672"/>
            <a:ext cx="6851176" cy="1146412"/>
          </a:xfrm>
          <a:prstGeom prst="rect">
            <a:avLst/>
          </a:prstGeom>
          <a:solidFill>
            <a:schemeClr val="tx1"/>
          </a:solidFill>
          <a:ln w="9525">
            <a:solidFill>
              <a:schemeClr val="bg1"/>
            </a:solidFill>
            <a:prstDash val="sysDot"/>
            <a:miter lim="800000"/>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sz="2000" b="1" dirty="0" smtClean="0">
                <a:solidFill>
                  <a:srgbClr val="000000"/>
                </a:solidFill>
                <a:effectLst/>
              </a:rPr>
              <a:t>Notes: </a:t>
            </a:r>
          </a:p>
          <a:p>
            <a:pPr marL="342900" indent="-342900" algn="l">
              <a:spcBef>
                <a:spcPct val="20000"/>
              </a:spcBef>
              <a:buClr>
                <a:srgbClr val="092E5C"/>
              </a:buClr>
              <a:buFontTx/>
              <a:buChar char="-"/>
            </a:pPr>
            <a:r>
              <a:rPr lang="en-GB" sz="2000" kern="0" dirty="0" smtClean="0">
                <a:solidFill>
                  <a:srgbClr val="000000"/>
                </a:solidFill>
                <a:effectLst/>
                <a:ea typeface="ＭＳ Ｐゴシック" pitchFamily="34" charset="-128"/>
              </a:rPr>
              <a:t>release ‘tagging’: </a:t>
            </a:r>
            <a:r>
              <a:rPr lang="en-GB" sz="2000" u="sng" kern="0" dirty="0" smtClean="0">
                <a:solidFill>
                  <a:srgbClr val="000000"/>
                </a:solidFill>
                <a:effectLst/>
                <a:ea typeface="ＭＳ Ｐゴシック" pitchFamily="34" charset="-128"/>
              </a:rPr>
              <a:t>i1</a:t>
            </a:r>
            <a:r>
              <a:rPr lang="en-GB" sz="2000" kern="0" dirty="0" smtClean="0">
                <a:solidFill>
                  <a:srgbClr val="000000"/>
                </a:solidFill>
                <a:effectLst/>
                <a:ea typeface="ＭＳ Ｐゴシック" pitchFamily="34" charset="-128"/>
              </a:rPr>
              <a:t> is marked as  [In release] “demo1”</a:t>
            </a:r>
            <a:endParaRPr lang="en-GB" sz="2000" kern="0" dirty="0">
              <a:solidFill>
                <a:srgbClr val="000000"/>
              </a:solidFill>
              <a:effectLst/>
              <a:ea typeface="ＭＳ Ｐゴシック" pitchFamily="34" charset="-128"/>
            </a:endParaRPr>
          </a:p>
          <a:p>
            <a:pPr marL="233363" indent="-233363" algn="l">
              <a:spcBef>
                <a:spcPct val="20000"/>
              </a:spcBef>
              <a:buClr>
                <a:srgbClr val="092E5C"/>
              </a:buClr>
            </a:pPr>
            <a:endParaRPr lang="en-GB" sz="2000" b="1" kern="0" dirty="0" smtClean="0">
              <a:solidFill>
                <a:srgbClr val="000000"/>
              </a:solidFill>
              <a:effectLst/>
              <a:ea typeface="ＭＳ Ｐゴシック" pitchFamily="34" charset="-128"/>
            </a:endParaRPr>
          </a:p>
        </p:txBody>
      </p:sp>
    </p:spTree>
    <p:extLst>
      <p:ext uri="{BB962C8B-B14F-4D97-AF65-F5344CB8AC3E}">
        <p14:creationId xmlns:p14="http://schemas.microsoft.com/office/powerpoint/2010/main" val="3294914242"/>
      </p:ext>
    </p:extLst>
  </p:cSld>
  <p:clrMapOvr>
    <a:masterClrMapping/>
  </p:clrMapOvr>
  <p:transition>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GB" smtClean="0">
                <a:solidFill>
                  <a:srgbClr val="000000"/>
                </a:solidFill>
              </a:rPr>
              <a:t>© Crown copyright   Met Office</a:t>
            </a:r>
            <a:endParaRPr lang="en-GB" sz="1400">
              <a:solidFill>
                <a:srgbClr val="000000"/>
              </a:solidFill>
              <a:latin typeface="Times" pitchFamily="18" charset="0"/>
            </a:endParaRPr>
          </a:p>
        </p:txBody>
      </p:sp>
      <p:pic>
        <p:nvPicPr>
          <p:cNvPr id="266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427" r="7455" b="30275"/>
          <a:stretch/>
        </p:blipFill>
        <p:spPr bwMode="auto">
          <a:xfrm>
            <a:off x="0" y="0"/>
            <a:ext cx="9144000" cy="3057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46" t="16335" r="4402"/>
          <a:stretch/>
        </p:blipFill>
        <p:spPr bwMode="auto">
          <a:xfrm>
            <a:off x="0" y="2634018"/>
            <a:ext cx="9144000" cy="422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bwMode="auto">
          <a:xfrm>
            <a:off x="0" y="2463407"/>
            <a:ext cx="9144000" cy="327555"/>
          </a:xfrm>
          <a:prstGeom prst="rect">
            <a:avLst/>
          </a:prstGeom>
          <a:gradFill>
            <a:gsLst>
              <a:gs pos="12000">
                <a:schemeClr val="tx1">
                  <a:alpha val="0"/>
                </a:schemeClr>
              </a:gs>
              <a:gs pos="72000">
                <a:srgbClr val="FFFFFF"/>
              </a:gs>
              <a:gs pos="40000">
                <a:srgbClr val="FFFFFF"/>
              </a:gs>
              <a:gs pos="100000">
                <a:schemeClr val="tx1">
                  <a:alpha val="0"/>
                </a:schemeClr>
              </a:gs>
            </a:gsLst>
            <a:lin ang="5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algn="ctr" fontAlgn="base">
              <a:lnSpc>
                <a:spcPct val="85000"/>
              </a:lnSpc>
              <a:spcBef>
                <a:spcPct val="0"/>
              </a:spcBef>
              <a:spcAft>
                <a:spcPct val="0"/>
              </a:spcAft>
            </a:pPr>
            <a:endParaRPr lang="en-GB" sz="4400" b="1" smtClean="0">
              <a:solidFill>
                <a:srgbClr val="FFFFFF"/>
              </a:solidFill>
            </a:endParaRPr>
          </a:p>
        </p:txBody>
      </p:sp>
      <p:sp>
        <p:nvSpPr>
          <p:cNvPr id="6" name="Oval 11"/>
          <p:cNvSpPr>
            <a:spLocks noChangeArrowheads="1"/>
          </p:cNvSpPr>
          <p:nvPr/>
        </p:nvSpPr>
        <p:spPr bwMode="auto">
          <a:xfrm>
            <a:off x="6275036" y="5181600"/>
            <a:ext cx="1315110" cy="77062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p>
            <a:pPr algn="r" fontAlgn="base">
              <a:lnSpc>
                <a:spcPct val="85000"/>
              </a:lnSpc>
              <a:spcBef>
                <a:spcPct val="0"/>
              </a:spcBef>
              <a:spcAft>
                <a:spcPct val="0"/>
              </a:spcAft>
              <a:defRPr/>
            </a:pPr>
            <a:endParaRPr lang="en-GB" sz="5400" b="1" kern="0">
              <a:solidFill>
                <a:srgbClr val="FFFFFF"/>
              </a:solidFill>
            </a:endParaRPr>
          </a:p>
        </p:txBody>
      </p:sp>
      <p:sp>
        <p:nvSpPr>
          <p:cNvPr id="8" name="Rounded Rectangle 7"/>
          <p:cNvSpPr/>
          <p:nvPr/>
        </p:nvSpPr>
        <p:spPr bwMode="auto">
          <a:xfrm>
            <a:off x="13648" y="4134180"/>
            <a:ext cx="6018661" cy="1818041"/>
          </a:xfrm>
          <a:prstGeom prst="roundRect">
            <a:avLst>
              <a:gd name="adj" fmla="val 4656"/>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fontAlgn="base">
              <a:lnSpc>
                <a:spcPct val="85000"/>
              </a:lnSpc>
              <a:spcBef>
                <a:spcPct val="0"/>
              </a:spcBef>
              <a:spcAft>
                <a:spcPct val="0"/>
              </a:spcAft>
            </a:pPr>
            <a:endParaRPr lang="en-GB" sz="5400" b="1" kern="0">
              <a:solidFill>
                <a:srgbClr val="FFFFFF"/>
              </a:solidFill>
            </a:endParaRPr>
          </a:p>
        </p:txBody>
      </p:sp>
      <p:sp>
        <p:nvSpPr>
          <p:cNvPr id="9" name="Rectangle 4"/>
          <p:cNvSpPr txBox="1">
            <a:spLocks noChangeArrowheads="1"/>
          </p:cNvSpPr>
          <p:nvPr/>
        </p:nvSpPr>
        <p:spPr bwMode="auto">
          <a:xfrm>
            <a:off x="3022978" y="682382"/>
            <a:ext cx="5444108" cy="1146412"/>
          </a:xfrm>
          <a:prstGeom prst="rect">
            <a:avLst/>
          </a:prstGeom>
          <a:solidFill>
            <a:schemeClr val="tx1"/>
          </a:solidFill>
          <a:ln w="9525">
            <a:solidFill>
              <a:schemeClr val="bg1"/>
            </a:solidFill>
            <a:prstDash val="sysDot"/>
            <a:miter lim="800000"/>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indent="-233363" algn="l">
              <a:spcBef>
                <a:spcPct val="20000"/>
              </a:spcBef>
              <a:buClr>
                <a:srgbClr val="092E5C"/>
              </a:buClr>
            </a:pPr>
            <a:r>
              <a:rPr lang="en-GB" sz="2000" b="1" dirty="0" smtClean="0">
                <a:solidFill>
                  <a:srgbClr val="000000"/>
                </a:solidFill>
                <a:effectLst/>
              </a:rPr>
              <a:t>Notes: </a:t>
            </a:r>
          </a:p>
          <a:p>
            <a:pPr marL="342900" indent="-342900" algn="l">
              <a:spcBef>
                <a:spcPct val="20000"/>
              </a:spcBef>
              <a:buClr>
                <a:srgbClr val="092E5C"/>
              </a:buClr>
              <a:buFontTx/>
              <a:buChar char="-"/>
            </a:pPr>
            <a:r>
              <a:rPr lang="en-GB" sz="2000" dirty="0" smtClean="0">
                <a:solidFill>
                  <a:srgbClr val="000000"/>
                </a:solidFill>
                <a:effectLst/>
              </a:rPr>
              <a:t>current version </a:t>
            </a:r>
            <a:r>
              <a:rPr lang="en-GB" sz="2000" u="sng" dirty="0" smtClean="0">
                <a:solidFill>
                  <a:srgbClr val="000000"/>
                </a:solidFill>
                <a:effectLst/>
              </a:rPr>
              <a:t>i3</a:t>
            </a:r>
            <a:r>
              <a:rPr lang="en-GB" sz="2000" dirty="0" smtClean="0">
                <a:solidFill>
                  <a:srgbClr val="000000"/>
                </a:solidFill>
                <a:effectLst/>
              </a:rPr>
              <a:t> excludes term #22</a:t>
            </a:r>
          </a:p>
          <a:p>
            <a:pPr marL="342900" indent="-342900" algn="l">
              <a:spcBef>
                <a:spcPct val="20000"/>
              </a:spcBef>
              <a:buClr>
                <a:srgbClr val="092E5C"/>
              </a:buClr>
              <a:buFontTx/>
              <a:buChar char="-"/>
            </a:pPr>
            <a:r>
              <a:rPr lang="en-GB" sz="2000" kern="0" dirty="0" smtClean="0">
                <a:solidFill>
                  <a:srgbClr val="000000"/>
                </a:solidFill>
                <a:effectLst/>
                <a:ea typeface="ＭＳ Ｐゴシック" pitchFamily="34" charset="-128"/>
              </a:rPr>
              <a:t>version </a:t>
            </a:r>
            <a:r>
              <a:rPr lang="en-GB" sz="2000" u="sng" kern="0" dirty="0" smtClean="0">
                <a:solidFill>
                  <a:srgbClr val="000000"/>
                </a:solidFill>
                <a:effectLst/>
                <a:ea typeface="ＭＳ Ｐゴシック" pitchFamily="34" charset="-128"/>
              </a:rPr>
              <a:t>i3</a:t>
            </a:r>
            <a:r>
              <a:rPr lang="en-GB" sz="2000" kern="0" dirty="0" smtClean="0">
                <a:solidFill>
                  <a:srgbClr val="000000"/>
                </a:solidFill>
                <a:effectLst/>
                <a:ea typeface="ＭＳ Ｐゴシック" pitchFamily="34" charset="-128"/>
              </a:rPr>
              <a:t> is not in release “demo1”</a:t>
            </a:r>
            <a:endParaRPr lang="en-GB" sz="2000" kern="0" dirty="0">
              <a:solidFill>
                <a:srgbClr val="000000"/>
              </a:solidFill>
              <a:effectLst/>
              <a:ea typeface="ＭＳ Ｐゴシック" pitchFamily="34" charset="-128"/>
            </a:endParaRPr>
          </a:p>
          <a:p>
            <a:pPr marL="233363" indent="-233363" algn="l">
              <a:spcBef>
                <a:spcPct val="20000"/>
              </a:spcBef>
              <a:buClr>
                <a:srgbClr val="092E5C"/>
              </a:buClr>
            </a:pPr>
            <a:endParaRPr lang="en-GB" sz="2000" b="1" kern="0" dirty="0" smtClean="0">
              <a:solidFill>
                <a:srgbClr val="000000"/>
              </a:solidFill>
              <a:effectLst/>
              <a:ea typeface="ＭＳ Ｐゴシック" pitchFamily="34" charset="-128"/>
            </a:endParaRPr>
          </a:p>
        </p:txBody>
      </p:sp>
    </p:spTree>
    <p:extLst>
      <p:ext uri="{BB962C8B-B14F-4D97-AF65-F5344CB8AC3E}">
        <p14:creationId xmlns:p14="http://schemas.microsoft.com/office/powerpoint/2010/main" val="3898766822"/>
      </p:ext>
    </p:extLst>
  </p:cSld>
  <p:clrMapOvr>
    <a:masterClrMapping/>
  </p:clrMapOvr>
  <p:transition>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24</a:t>
            </a:fld>
            <a:endParaRPr lang="en-GB"/>
          </a:p>
        </p:txBody>
      </p:sp>
      <p:sp>
        <p:nvSpPr>
          <p:cNvPr id="4" name="Rectangle 3"/>
          <p:cNvSpPr/>
          <p:nvPr/>
        </p:nvSpPr>
        <p:spPr>
          <a:xfrm>
            <a:off x="1755648" y="859596"/>
            <a:ext cx="6425184" cy="2308324"/>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IPET-MDI and IPET-DRC recommend in principle the approach of using a web-accessible register to publish, and possibly maintain, the TDCF Codes. However, further work is required (sponsored by OPAG-ISS) to validate the proposed register structure, ensure that the entries are correctly specified, implement the remaining Code-tables and to check that the registry is fit for purpose, prior to formal adoption by WMO.</a:t>
            </a:r>
          </a:p>
        </p:txBody>
      </p:sp>
      <p:sp>
        <p:nvSpPr>
          <p:cNvPr id="5" name="Rectangle 4"/>
          <p:cNvSpPr/>
          <p:nvPr/>
        </p:nvSpPr>
        <p:spPr>
          <a:xfrm>
            <a:off x="1755649" y="3403640"/>
            <a:ext cx="6425184" cy="2862322"/>
          </a:xfrm>
          <a:prstGeom prst="rect">
            <a:avLst/>
          </a:prstGeom>
        </p:spPr>
        <p:txBody>
          <a:bodyPr wrap="square">
            <a:spAutoFit/>
          </a:bodyPr>
          <a:lstStyle/>
          <a:p>
            <a:pPr algn="l">
              <a:spcAft>
                <a:spcPts val="1200"/>
              </a:spcAft>
            </a:pPr>
            <a:r>
              <a:rPr lang="en-GB" sz="2000" b="0" i="1" dirty="0" smtClean="0">
                <a:solidFill>
                  <a:srgbClr val="595959"/>
                </a:solidFill>
                <a:latin typeface="Calibri"/>
                <a:ea typeface="Times New Roman"/>
              </a:rPr>
              <a:t>The work should also examine deployment options for ‘high-availability’  &amp; ‘private network’ (e.g. no internet access) in support of operational data exchange</a:t>
            </a:r>
            <a:r>
              <a:rPr lang="en-GB" sz="2000" i="1" dirty="0" smtClean="0">
                <a:solidFill>
                  <a:srgbClr val="595959"/>
                </a:solidFill>
                <a:latin typeface="Calibri"/>
                <a:ea typeface="Times New Roman"/>
              </a:rPr>
              <a:t> …</a:t>
            </a:r>
          </a:p>
          <a:p>
            <a:pPr algn="l">
              <a:spcAft>
                <a:spcPts val="1200"/>
              </a:spcAft>
            </a:pPr>
            <a:r>
              <a:rPr lang="en-GB" sz="2000" i="1" dirty="0" smtClean="0">
                <a:solidFill>
                  <a:srgbClr val="595959"/>
                </a:solidFill>
                <a:latin typeface="Calibri"/>
                <a:ea typeface="Times New Roman"/>
              </a:rPr>
              <a:t>Timescales must reflect ICAO requirement to support bilateral exchange of OPMET information via XML from mid-2013.</a:t>
            </a:r>
            <a:endParaRPr lang="en-GB" sz="2000" i="1" dirty="0" smtClean="0">
              <a:solidFill>
                <a:srgbClr val="595959"/>
              </a:solidFill>
              <a:latin typeface="Calibri"/>
              <a:ea typeface="Times New Roman"/>
            </a:endParaRPr>
          </a:p>
          <a:p>
            <a:pPr algn="l">
              <a:spcAft>
                <a:spcPts val="1200"/>
              </a:spcAft>
            </a:pPr>
            <a:r>
              <a:rPr lang="en-GB" sz="2000" i="1" dirty="0" smtClean="0">
                <a:solidFill>
                  <a:srgbClr val="595959"/>
                </a:solidFill>
                <a:latin typeface="Calibri"/>
                <a:ea typeface="Times New Roman"/>
              </a:rPr>
              <a:t>The d</a:t>
            </a:r>
            <a:r>
              <a:rPr lang="en-GB" sz="2000" b="0" i="1" dirty="0" smtClean="0">
                <a:solidFill>
                  <a:srgbClr val="595959"/>
                </a:solidFill>
                <a:latin typeface="Calibri"/>
                <a:ea typeface="Times New Roman"/>
              </a:rPr>
              <a:t>iscussion on on-line change/defect management tools was inconclusive.</a:t>
            </a:r>
            <a:endParaRPr lang="en-GB" sz="2000" b="0" i="1" dirty="0" smtClean="0">
              <a:solidFill>
                <a:srgbClr val="595959"/>
              </a:solidFill>
              <a:latin typeface="Calibri"/>
              <a:ea typeface="Times New Roman"/>
            </a:endParaRPr>
          </a:p>
        </p:txBody>
      </p:sp>
    </p:spTree>
    <p:extLst>
      <p:ext uri="{BB962C8B-B14F-4D97-AF65-F5344CB8AC3E}">
        <p14:creationId xmlns:p14="http://schemas.microsoft.com/office/powerpoint/2010/main" val="790721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25</a:t>
            </a:fld>
            <a:endParaRPr lang="en-GB"/>
          </a:p>
        </p:txBody>
      </p:sp>
      <p:sp>
        <p:nvSpPr>
          <p:cNvPr id="3" name="Rectangle 2"/>
          <p:cNvSpPr/>
          <p:nvPr/>
        </p:nvSpPr>
        <p:spPr>
          <a:xfrm>
            <a:off x="329784" y="1562648"/>
            <a:ext cx="8513863" cy="1188018"/>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GRIB, BUFR and CREX overlap in scope; physical parameter, statistical operations etc. </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No generalised mapping between GRIB and BUFR or CREX.</a:t>
            </a:r>
            <a:endParaRPr lang="en-GB" sz="2000" b="0" i="1" dirty="0">
              <a:solidFill>
                <a:srgbClr val="595959"/>
              </a:solidFill>
              <a:latin typeface="Calibri"/>
              <a:ea typeface="Times New Roman"/>
            </a:endParaRPr>
          </a:p>
        </p:txBody>
      </p:sp>
      <p:sp>
        <p:nvSpPr>
          <p:cNvPr id="4"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pitchFamily="34" charset="0"/>
                <a:ea typeface="ＭＳ Ｐゴシック" pitchFamily="-65" charset="-128"/>
              </a:rPr>
              <a:t>New Common Code-tables?</a:t>
            </a:r>
            <a:endParaRPr kumimoji="0" lang="en-GB" sz="1100" b="1" i="0" u="none" strike="noStrike" kern="0" cap="none" spc="0" normalizeH="0" baseline="0" noProof="0" dirty="0" smtClean="0">
              <a:ln>
                <a:noFill/>
              </a:ln>
              <a:solidFill>
                <a:srgbClr val="000000"/>
              </a:solidFill>
              <a:effectLst/>
              <a:uLnTx/>
              <a:uFillTx/>
              <a:latin typeface="Arial"/>
              <a:ea typeface="ＭＳ Ｐゴシック" pitchFamily="34" charset="-128"/>
            </a:endParaRPr>
          </a:p>
        </p:txBody>
      </p:sp>
      <p:grpSp>
        <p:nvGrpSpPr>
          <p:cNvPr id="5" name="Group 4"/>
          <p:cNvGrpSpPr/>
          <p:nvPr/>
        </p:nvGrpSpPr>
        <p:grpSpPr>
          <a:xfrm>
            <a:off x="4679192" y="2742109"/>
            <a:ext cx="4219875" cy="3730756"/>
            <a:chOff x="4586715" y="2295971"/>
            <a:chExt cx="4219875" cy="3730756"/>
          </a:xfrm>
        </p:grpSpPr>
        <p:sp>
          <p:nvSpPr>
            <p:cNvPr id="6" name="Rectangle 5"/>
            <p:cNvSpPr/>
            <p:nvPr/>
          </p:nvSpPr>
          <p:spPr bwMode="auto">
            <a:xfrm>
              <a:off x="4755426" y="2627604"/>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a:rPr>
                <a:t>[0 12 003] </a:t>
              </a:r>
              <a:r>
                <a:rPr kumimoji="0" lang="en-GB" sz="1400" b="0" i="0" u="none" strike="noStrike" kern="0" cap="none" spc="0" normalizeH="0" baseline="0" noProof="0" dirty="0" smtClean="0">
                  <a:ln>
                    <a:noFill/>
                  </a:ln>
                  <a:solidFill>
                    <a:sysClr val="windowText" lastClr="000000"/>
                  </a:solidFill>
                  <a:effectLst/>
                  <a:uLnTx/>
                  <a:uFillTx/>
                  <a:latin typeface="Calibri"/>
                </a:rPr>
                <a:t>Dew-point temperature | Kelvin | 0.1</a:t>
              </a:r>
              <a:endParaRPr kumimoji="0" lang="en-GB" sz="1400" b="0" i="0" u="none" strike="noStrike" kern="0" cap="none" spc="0" normalizeH="0" baseline="0" noProof="0" dirty="0">
                <a:ln>
                  <a:noFill/>
                </a:ln>
                <a:solidFill>
                  <a:sysClr val="windowText" lastClr="000000"/>
                </a:solidFill>
                <a:effectLst/>
                <a:uLnTx/>
                <a:uFillTx/>
                <a:latin typeface="Calibri"/>
              </a:endParaRPr>
            </a:p>
          </p:txBody>
        </p:sp>
        <p:sp>
          <p:nvSpPr>
            <p:cNvPr id="7" name="Rectangle 6"/>
            <p:cNvSpPr/>
            <p:nvPr/>
          </p:nvSpPr>
          <p:spPr>
            <a:xfrm>
              <a:off x="4586715" y="2470277"/>
              <a:ext cx="4215398" cy="2350464"/>
            </a:xfrm>
            <a:prstGeom prst="rect">
              <a:avLst/>
            </a:prstGeom>
            <a:noFill/>
            <a:ln w="19050" cap="flat" cmpd="sng" algn="ctr">
              <a:solidFill>
                <a:srgbClr val="000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8" name="Rectangle 7"/>
            <p:cNvSpPr/>
            <p:nvPr/>
          </p:nvSpPr>
          <p:spPr bwMode="auto">
            <a:xfrm>
              <a:off x="4755425" y="3338810"/>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a:rPr>
                <a:t>[0 12 024] </a:t>
              </a:r>
              <a:r>
                <a:rPr kumimoji="0" lang="en-GB" sz="1400" b="0" i="0" u="none" strike="noStrike" kern="0" cap="none" spc="0" normalizeH="0" baseline="0" noProof="0" dirty="0" smtClean="0">
                  <a:ln>
                    <a:noFill/>
                  </a:ln>
                  <a:solidFill>
                    <a:sysClr val="windowText" lastClr="000000"/>
                  </a:solidFill>
                  <a:effectLst/>
                  <a:uLnTx/>
                  <a:uFillTx/>
                  <a:latin typeface="Calibri"/>
                </a:rPr>
                <a:t>Dew-point temperature | Celsius | 1</a:t>
              </a:r>
              <a:endParaRPr kumimoji="0" lang="en-GB" sz="1400" b="0" i="0" u="none" strike="noStrike" kern="0" cap="none" spc="0" normalizeH="0" baseline="0" noProof="0" dirty="0">
                <a:ln>
                  <a:noFill/>
                </a:ln>
                <a:solidFill>
                  <a:sysClr val="windowText" lastClr="000000"/>
                </a:solidFill>
                <a:effectLst/>
                <a:uLnTx/>
                <a:uFillTx/>
                <a:latin typeface="Calibri"/>
              </a:endParaRPr>
            </a:p>
          </p:txBody>
        </p:sp>
        <p:sp>
          <p:nvSpPr>
            <p:cNvPr id="9" name="Rectangle 8"/>
            <p:cNvSpPr/>
            <p:nvPr/>
          </p:nvSpPr>
          <p:spPr bwMode="auto">
            <a:xfrm>
              <a:off x="4755426" y="4068477"/>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a:rPr>
                <a:t>[0 12 103] </a:t>
              </a:r>
              <a:r>
                <a:rPr kumimoji="0" lang="en-GB" sz="1400" b="0" i="0" u="none" strike="noStrike" kern="0" cap="none" spc="0" normalizeH="0" baseline="0" noProof="0" dirty="0" smtClean="0">
                  <a:ln>
                    <a:noFill/>
                  </a:ln>
                  <a:solidFill>
                    <a:sysClr val="windowText" lastClr="000000"/>
                  </a:solidFill>
                  <a:effectLst/>
                  <a:uLnTx/>
                  <a:uFillTx/>
                  <a:latin typeface="Calibri"/>
                </a:rPr>
                <a:t>Dew-point temperature | Kelvin | 0.01</a:t>
              </a:r>
              <a:endParaRPr kumimoji="0" lang="en-GB" sz="1400" b="0" i="0" u="none" strike="noStrike" kern="0" cap="none" spc="0" normalizeH="0" baseline="0" noProof="0" dirty="0">
                <a:ln>
                  <a:noFill/>
                </a:ln>
                <a:solidFill>
                  <a:sysClr val="windowText" lastClr="000000"/>
                </a:solidFill>
                <a:effectLst/>
                <a:uLnTx/>
                <a:uFillTx/>
                <a:latin typeface="Calibri"/>
              </a:endParaRPr>
            </a:p>
          </p:txBody>
        </p:sp>
        <p:sp>
          <p:nvSpPr>
            <p:cNvPr id="10" name="TextBox 9"/>
            <p:cNvSpPr txBox="1"/>
            <p:nvPr/>
          </p:nvSpPr>
          <p:spPr bwMode="auto">
            <a:xfrm>
              <a:off x="7287492" y="2295971"/>
              <a:ext cx="1514622" cy="275460"/>
            </a:xfrm>
            <a:prstGeom prst="rect">
              <a:avLst/>
            </a:prstGeom>
            <a:solidFill>
              <a:srgbClr val="FFFFFF">
                <a:alpha val="80000"/>
              </a:srgbClr>
            </a:solidFill>
            <a:effectLst>
              <a:softEdge rad="63500"/>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BUFR Table B</a:t>
              </a:r>
              <a:endParaRPr kumimoji="0" lang="en-GB" sz="1400" b="1"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11" name="Rectangle 10"/>
            <p:cNvSpPr/>
            <p:nvPr/>
          </p:nvSpPr>
          <p:spPr bwMode="auto">
            <a:xfrm>
              <a:off x="4755426" y="5287677"/>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a:rPr>
                <a:t>[Meteorology (0) Temperature  (0) #6] </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smtClean="0">
                  <a:ln>
                    <a:noFill/>
                  </a:ln>
                  <a:solidFill>
                    <a:sysClr val="windowText" lastClr="000000"/>
                  </a:solidFill>
                  <a:effectLst/>
                  <a:uLnTx/>
                  <a:uFillTx/>
                  <a:latin typeface="Calibri"/>
                </a:rPr>
                <a:t>Dew-point temperature | Kelvin </a:t>
              </a:r>
              <a:endParaRPr kumimoji="0" lang="en-GB" sz="1400" b="0" i="0" u="none" strike="noStrike" kern="0" cap="none" spc="0" normalizeH="0" baseline="0" noProof="0" dirty="0">
                <a:ln>
                  <a:noFill/>
                </a:ln>
                <a:solidFill>
                  <a:sysClr val="windowText" lastClr="000000"/>
                </a:solidFill>
                <a:effectLst/>
                <a:uLnTx/>
                <a:uFillTx/>
                <a:latin typeface="Calibri"/>
              </a:endParaRPr>
            </a:p>
          </p:txBody>
        </p:sp>
        <p:sp>
          <p:nvSpPr>
            <p:cNvPr id="12" name="Rectangle 11"/>
            <p:cNvSpPr/>
            <p:nvPr/>
          </p:nvSpPr>
          <p:spPr>
            <a:xfrm>
              <a:off x="4591192" y="5158813"/>
              <a:ext cx="4215398" cy="867914"/>
            </a:xfrm>
            <a:prstGeom prst="rect">
              <a:avLst/>
            </a:prstGeom>
            <a:noFill/>
            <a:ln w="19050" cap="flat" cmpd="sng" algn="ctr">
              <a:solidFill>
                <a:srgbClr val="000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3" name="TextBox 12"/>
            <p:cNvSpPr txBox="1"/>
            <p:nvPr/>
          </p:nvSpPr>
          <p:spPr bwMode="auto">
            <a:xfrm>
              <a:off x="5943599" y="5001438"/>
              <a:ext cx="2821426" cy="275460"/>
            </a:xfrm>
            <a:prstGeom prst="rect">
              <a:avLst/>
            </a:prstGeom>
            <a:solidFill>
              <a:srgbClr val="FFFFFF">
                <a:alpha val="80000"/>
              </a:srgbClr>
            </a:solidFill>
            <a:effectLst>
              <a:softEdge rad="63500"/>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GRIB Code-table 4.2 (Parameter)</a:t>
              </a:r>
              <a:endParaRPr kumimoji="0" lang="en-GB" sz="1400" b="1"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grpSp>
      <p:sp>
        <p:nvSpPr>
          <p:cNvPr id="14" name="Rectangle 13"/>
          <p:cNvSpPr/>
          <p:nvPr/>
        </p:nvSpPr>
        <p:spPr>
          <a:xfrm>
            <a:off x="329779" y="2795738"/>
            <a:ext cx="4349413" cy="3170099"/>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Multiple definitions of similar concepts; each precisely defined according to usage in the TDCF encoding specification.</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Non-expert users may not understand the nuances of each variation … why are there so many choices?</a:t>
            </a:r>
            <a:endParaRPr lang="en-GB" sz="2000" b="0" i="1" dirty="0">
              <a:solidFill>
                <a:srgbClr val="595959"/>
              </a:solidFill>
              <a:latin typeface="Calibri"/>
              <a:ea typeface="Times New Roman"/>
            </a:endParaRPr>
          </a:p>
          <a:p>
            <a:pPr marL="457200" indent="-457200" algn="l">
              <a:spcAft>
                <a:spcPts val="1200"/>
              </a:spcAft>
              <a:buFont typeface="Arial" pitchFamily="34" charset="0"/>
              <a:buChar char="•"/>
            </a:pPr>
            <a:endParaRPr lang="en-GB" sz="2000" b="0" i="1" dirty="0">
              <a:solidFill>
                <a:srgbClr val="595959"/>
              </a:solidFill>
              <a:latin typeface="Calibri"/>
              <a:ea typeface="Times New Roman"/>
            </a:endParaRPr>
          </a:p>
        </p:txBody>
      </p:sp>
    </p:spTree>
    <p:extLst>
      <p:ext uri="{BB962C8B-B14F-4D97-AF65-F5344CB8AC3E}">
        <p14:creationId xmlns:p14="http://schemas.microsoft.com/office/powerpoint/2010/main" val="7224130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26</a:t>
            </a:fld>
            <a:endParaRPr lang="en-GB"/>
          </a:p>
        </p:txBody>
      </p:sp>
      <p:sp>
        <p:nvSpPr>
          <p:cNvPr id="3" name="Rectangle 2"/>
          <p:cNvSpPr/>
          <p:nvPr/>
        </p:nvSpPr>
        <p:spPr>
          <a:xfrm>
            <a:off x="329784" y="1562648"/>
            <a:ext cx="8513863" cy="1477328"/>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Propose: new Common Code-tables C-15 ‘Parameter category’ and C-16 ‘Parameter’. </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Abstract definition of physical phenomenon (e.g. no unit of measure specification).</a:t>
            </a:r>
          </a:p>
        </p:txBody>
      </p:sp>
      <p:sp>
        <p:nvSpPr>
          <p:cNvPr id="4"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mj-lt"/>
                <a:ea typeface="ＭＳ Ｐゴシック" pitchFamily="-65" charset="-128"/>
                <a:cs typeface="ＭＳ Ｐゴシック" pitchFamily="-65" charset="-128"/>
              </a:defRPr>
            </a:lvl1pPr>
            <a:lvl2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rtl="0"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marL="233363" marR="0" lvl="0" indent="-233363" algn="l" defTabSz="914400" rtl="0" eaLnBrk="0" fontAlgn="base" latinLnBrk="0" hangingPunct="0">
              <a:lnSpc>
                <a:spcPct val="100000"/>
              </a:lnSpc>
              <a:spcBef>
                <a:spcPct val="20000"/>
              </a:spcBef>
              <a:spcAft>
                <a:spcPct val="0"/>
              </a:spcAft>
              <a:buClr>
                <a:srgbClr val="092E5C"/>
              </a:buClr>
              <a:buSzTx/>
              <a:buFontTx/>
              <a:buNone/>
              <a:tabLst/>
              <a:defRPr/>
            </a:pPr>
            <a:r>
              <a:rPr kumimoji="0" lang="en-GB" sz="3200" b="0" i="0" u="none" strike="noStrike" kern="0" cap="none" spc="0" normalizeH="0" baseline="0" noProof="0" dirty="0" smtClean="0">
                <a:ln>
                  <a:noFill/>
                </a:ln>
                <a:solidFill>
                  <a:srgbClr val="000000"/>
                </a:solidFill>
                <a:effectLst/>
                <a:uLnTx/>
                <a:uFillTx/>
                <a:latin typeface="Arial" pitchFamily="34" charset="0"/>
                <a:ea typeface="ＭＳ Ｐゴシック" pitchFamily="-65" charset="-128"/>
              </a:rPr>
              <a:t>New Common Code-tables?</a:t>
            </a:r>
            <a:endParaRPr kumimoji="0" lang="en-GB" sz="1100" b="1" i="0" u="none" strike="noStrike" kern="0" cap="none" spc="0" normalizeH="0" baseline="0" noProof="0" dirty="0" smtClean="0">
              <a:ln>
                <a:noFill/>
              </a:ln>
              <a:solidFill>
                <a:srgbClr val="000000"/>
              </a:solidFill>
              <a:effectLst/>
              <a:uLnTx/>
              <a:uFillTx/>
              <a:latin typeface="Arial"/>
              <a:ea typeface="ＭＳ Ｐゴシック" pitchFamily="34" charset="-128"/>
            </a:endParaRPr>
          </a:p>
        </p:txBody>
      </p:sp>
      <p:sp>
        <p:nvSpPr>
          <p:cNvPr id="5" name="Rectangle 4"/>
          <p:cNvSpPr/>
          <p:nvPr/>
        </p:nvSpPr>
        <p:spPr bwMode="auto">
          <a:xfrm>
            <a:off x="4847903" y="3073742"/>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l">
              <a:defRPr/>
            </a:pPr>
            <a:r>
              <a:rPr lang="en-GB" sz="1400" b="1" kern="0" dirty="0" smtClean="0">
                <a:solidFill>
                  <a:sysClr val="windowText" lastClr="000000"/>
                </a:solidFill>
                <a:latin typeface="Calibri"/>
              </a:rPr>
              <a:t>[0 12 003] </a:t>
            </a:r>
            <a:r>
              <a:rPr lang="en-GB" sz="1400" b="0" kern="0" dirty="0" smtClean="0">
                <a:solidFill>
                  <a:sysClr val="windowText" lastClr="000000"/>
                </a:solidFill>
                <a:latin typeface="Calibri"/>
              </a:rPr>
              <a:t>Dew-point temperature | Kelvin | 0.1</a:t>
            </a:r>
            <a:endParaRPr lang="en-GB" sz="1400" b="0" kern="0" dirty="0">
              <a:solidFill>
                <a:sysClr val="windowText" lastClr="000000"/>
              </a:solidFill>
              <a:latin typeface="Calibri"/>
            </a:endParaRPr>
          </a:p>
        </p:txBody>
      </p:sp>
      <p:sp>
        <p:nvSpPr>
          <p:cNvPr id="6" name="Rectangle 5"/>
          <p:cNvSpPr/>
          <p:nvPr/>
        </p:nvSpPr>
        <p:spPr>
          <a:xfrm>
            <a:off x="4679192" y="2916415"/>
            <a:ext cx="4215398" cy="2350464"/>
          </a:xfrm>
          <a:prstGeom prst="rect">
            <a:avLst/>
          </a:prstGeom>
          <a:noFill/>
          <a:ln w="19050" cap="flat" cmpd="sng" algn="ctr">
            <a:solidFill>
              <a:srgbClr val="000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 name="Rectangle 6"/>
          <p:cNvSpPr/>
          <p:nvPr/>
        </p:nvSpPr>
        <p:spPr bwMode="auto">
          <a:xfrm>
            <a:off x="4847902" y="3784948"/>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l">
              <a:defRPr/>
            </a:pPr>
            <a:r>
              <a:rPr lang="en-GB" sz="1400" b="1" kern="0" dirty="0" smtClean="0">
                <a:solidFill>
                  <a:sysClr val="windowText" lastClr="000000"/>
                </a:solidFill>
                <a:latin typeface="Calibri"/>
              </a:rPr>
              <a:t>[0 12 024] </a:t>
            </a:r>
            <a:r>
              <a:rPr lang="en-GB" sz="1400" b="0" kern="0" dirty="0" smtClean="0">
                <a:solidFill>
                  <a:sysClr val="windowText" lastClr="000000"/>
                </a:solidFill>
                <a:latin typeface="Calibri"/>
              </a:rPr>
              <a:t>Dew-point temperature | Celsius | 1</a:t>
            </a:r>
            <a:endParaRPr lang="en-GB" sz="1400" b="0" kern="0" dirty="0">
              <a:solidFill>
                <a:sysClr val="windowText" lastClr="000000"/>
              </a:solidFill>
              <a:latin typeface="Calibri"/>
            </a:endParaRPr>
          </a:p>
        </p:txBody>
      </p:sp>
      <p:sp>
        <p:nvSpPr>
          <p:cNvPr id="8" name="Rectangle 7"/>
          <p:cNvSpPr/>
          <p:nvPr/>
        </p:nvSpPr>
        <p:spPr bwMode="auto">
          <a:xfrm>
            <a:off x="4847903" y="4514615"/>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l">
              <a:defRPr/>
            </a:pPr>
            <a:r>
              <a:rPr lang="en-GB" sz="1400" b="1" kern="0" dirty="0" smtClean="0">
                <a:solidFill>
                  <a:sysClr val="windowText" lastClr="000000"/>
                </a:solidFill>
                <a:latin typeface="Calibri"/>
              </a:rPr>
              <a:t>[0 12 103] </a:t>
            </a:r>
            <a:r>
              <a:rPr lang="en-GB" sz="1400" b="0" kern="0" dirty="0" smtClean="0">
                <a:solidFill>
                  <a:sysClr val="windowText" lastClr="000000"/>
                </a:solidFill>
                <a:latin typeface="Calibri"/>
              </a:rPr>
              <a:t>Dew-point temperature | Kelvin | 0.01</a:t>
            </a:r>
            <a:endParaRPr lang="en-GB" sz="1400" b="0" kern="0" dirty="0">
              <a:solidFill>
                <a:sysClr val="windowText" lastClr="000000"/>
              </a:solidFill>
              <a:latin typeface="Calibri"/>
            </a:endParaRPr>
          </a:p>
        </p:txBody>
      </p:sp>
      <p:sp>
        <p:nvSpPr>
          <p:cNvPr id="9" name="TextBox 8"/>
          <p:cNvSpPr txBox="1"/>
          <p:nvPr/>
        </p:nvSpPr>
        <p:spPr bwMode="auto">
          <a:xfrm>
            <a:off x="7379969" y="2742109"/>
            <a:ext cx="1514622" cy="275460"/>
          </a:xfrm>
          <a:prstGeom prst="rect">
            <a:avLst/>
          </a:prstGeom>
          <a:solidFill>
            <a:srgbClr val="FFFFFF">
              <a:alpha val="80000"/>
            </a:srgbClr>
          </a:solidFill>
          <a:effectLst>
            <a:softEdge rad="63500"/>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BUFR Table B</a:t>
            </a:r>
            <a:endParaRPr kumimoji="0" lang="en-GB" sz="1400" b="1"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10" name="Rectangle 9"/>
          <p:cNvSpPr/>
          <p:nvPr/>
        </p:nvSpPr>
        <p:spPr bwMode="auto">
          <a:xfrm>
            <a:off x="4847903" y="5733815"/>
            <a:ext cx="3880433"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l">
              <a:defRPr/>
            </a:pPr>
            <a:r>
              <a:rPr lang="en-GB" sz="1400" b="1" kern="0" dirty="0" smtClean="0">
                <a:solidFill>
                  <a:sysClr val="windowText" lastClr="000000"/>
                </a:solidFill>
                <a:latin typeface="Calibri"/>
              </a:rPr>
              <a:t>[Meteorology (0) Temperature  (0) #6] </a:t>
            </a:r>
          </a:p>
          <a:p>
            <a:pPr algn="l">
              <a:defRPr/>
            </a:pPr>
            <a:r>
              <a:rPr lang="en-GB" sz="1400" b="0" kern="0" dirty="0" smtClean="0">
                <a:solidFill>
                  <a:sysClr val="windowText" lastClr="000000"/>
                </a:solidFill>
                <a:latin typeface="Calibri"/>
              </a:rPr>
              <a:t>Dew-point temperature | Kelvin </a:t>
            </a:r>
            <a:endParaRPr lang="en-GB" sz="1400" b="0" kern="0" dirty="0">
              <a:solidFill>
                <a:sysClr val="windowText" lastClr="000000"/>
              </a:solidFill>
              <a:latin typeface="Calibri"/>
            </a:endParaRPr>
          </a:p>
        </p:txBody>
      </p:sp>
      <p:sp>
        <p:nvSpPr>
          <p:cNvPr id="11" name="Rectangle 10"/>
          <p:cNvSpPr/>
          <p:nvPr/>
        </p:nvSpPr>
        <p:spPr>
          <a:xfrm>
            <a:off x="4683669" y="5604951"/>
            <a:ext cx="4215398" cy="867914"/>
          </a:xfrm>
          <a:prstGeom prst="rect">
            <a:avLst/>
          </a:prstGeom>
          <a:noFill/>
          <a:ln w="19050" cap="flat" cmpd="sng" algn="ctr">
            <a:solidFill>
              <a:srgbClr val="000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2" name="TextBox 11"/>
          <p:cNvSpPr txBox="1"/>
          <p:nvPr/>
        </p:nvSpPr>
        <p:spPr bwMode="auto">
          <a:xfrm>
            <a:off x="6036076" y="5435384"/>
            <a:ext cx="2821426" cy="275460"/>
          </a:xfrm>
          <a:prstGeom prst="rect">
            <a:avLst/>
          </a:prstGeom>
          <a:solidFill>
            <a:srgbClr val="FFFFFF">
              <a:alpha val="80000"/>
            </a:srgbClr>
          </a:solidFill>
          <a:effectLst>
            <a:softEdge rad="63500"/>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GRIB Code-table 4.2 (Parameter)</a:t>
            </a:r>
            <a:endParaRPr kumimoji="0" lang="en-GB" sz="1400" b="1"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13" name="Rectangle 12"/>
          <p:cNvSpPr/>
          <p:nvPr/>
        </p:nvSpPr>
        <p:spPr bwMode="auto">
          <a:xfrm>
            <a:off x="469044" y="5094539"/>
            <a:ext cx="3012039" cy="58261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l">
              <a:defRPr/>
            </a:pPr>
            <a:r>
              <a:rPr lang="en-GB" sz="1400" b="1" kern="0" dirty="0" smtClean="0">
                <a:solidFill>
                  <a:sysClr val="windowText" lastClr="000000"/>
                </a:solidFill>
                <a:latin typeface="Calibri"/>
              </a:rPr>
              <a:t>[Meteorology (0) Temperature  (0) #6] </a:t>
            </a:r>
          </a:p>
          <a:p>
            <a:pPr algn="l">
              <a:defRPr/>
            </a:pPr>
            <a:r>
              <a:rPr lang="en-GB" sz="1400" b="0" kern="0" dirty="0" smtClean="0">
                <a:solidFill>
                  <a:sysClr val="windowText" lastClr="000000"/>
                </a:solidFill>
                <a:latin typeface="Calibri"/>
              </a:rPr>
              <a:t>Dew-point temperature</a:t>
            </a:r>
            <a:endParaRPr lang="en-GB" sz="1400" b="0" kern="0" dirty="0">
              <a:solidFill>
                <a:sysClr val="windowText" lastClr="000000"/>
              </a:solidFill>
              <a:latin typeface="Calibri"/>
            </a:endParaRPr>
          </a:p>
        </p:txBody>
      </p:sp>
      <p:sp>
        <p:nvSpPr>
          <p:cNvPr id="14" name="Rectangle 13"/>
          <p:cNvSpPr/>
          <p:nvPr/>
        </p:nvSpPr>
        <p:spPr>
          <a:xfrm>
            <a:off x="304810" y="4965675"/>
            <a:ext cx="3325091" cy="867914"/>
          </a:xfrm>
          <a:prstGeom prst="rect">
            <a:avLst/>
          </a:prstGeom>
          <a:noFill/>
          <a:ln w="19050" cap="flat" cmpd="sng" algn="ctr">
            <a:solidFill>
              <a:srgbClr val="000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 name="TextBox 14"/>
          <p:cNvSpPr txBox="1"/>
          <p:nvPr/>
        </p:nvSpPr>
        <p:spPr bwMode="auto">
          <a:xfrm>
            <a:off x="318632" y="4783916"/>
            <a:ext cx="3162451" cy="275460"/>
          </a:xfrm>
          <a:prstGeom prst="rect">
            <a:avLst/>
          </a:prstGeom>
          <a:solidFill>
            <a:srgbClr val="FFFFFF">
              <a:alpha val="80000"/>
            </a:srgbClr>
          </a:solidFill>
          <a:effectLst>
            <a:softEdge rad="63500"/>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Common Code-table C-16 (Parameter)</a:t>
            </a:r>
            <a:endParaRPr kumimoji="0" lang="en-GB" sz="1400" b="1"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cxnSp>
        <p:nvCxnSpPr>
          <p:cNvPr id="16" name="Straight Arrow Connector 83"/>
          <p:cNvCxnSpPr>
            <a:cxnSpLocks noChangeShapeType="1"/>
            <a:stCxn id="10" idx="1"/>
          </p:cNvCxnSpPr>
          <p:nvPr/>
        </p:nvCxnSpPr>
        <p:spPr bwMode="auto">
          <a:xfrm flipH="1" flipV="1">
            <a:off x="3481083" y="5677152"/>
            <a:ext cx="1366820" cy="34797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83"/>
          <p:cNvCxnSpPr>
            <a:cxnSpLocks noChangeShapeType="1"/>
            <a:stCxn id="8" idx="1"/>
            <a:endCxn id="13" idx="3"/>
          </p:cNvCxnSpPr>
          <p:nvPr/>
        </p:nvCxnSpPr>
        <p:spPr bwMode="auto">
          <a:xfrm flipH="1">
            <a:off x="3481083" y="4805922"/>
            <a:ext cx="1366820" cy="579924"/>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8" name="Straight Arrow Connector 83"/>
          <p:cNvCxnSpPr>
            <a:cxnSpLocks noChangeShapeType="1"/>
            <a:stCxn id="7" idx="1"/>
          </p:cNvCxnSpPr>
          <p:nvPr/>
        </p:nvCxnSpPr>
        <p:spPr bwMode="auto">
          <a:xfrm flipH="1">
            <a:off x="3481083" y="4076255"/>
            <a:ext cx="1366819" cy="1044081"/>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9" name="Straight Arrow Connector 83"/>
          <p:cNvCxnSpPr>
            <a:cxnSpLocks noChangeShapeType="1"/>
            <a:stCxn id="5" idx="1"/>
          </p:cNvCxnSpPr>
          <p:nvPr/>
        </p:nvCxnSpPr>
        <p:spPr bwMode="auto">
          <a:xfrm flipH="1">
            <a:off x="3338945" y="3365049"/>
            <a:ext cx="1508958" cy="147982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 name="TextBox 19"/>
          <p:cNvSpPr txBox="1"/>
          <p:nvPr/>
        </p:nvSpPr>
        <p:spPr bwMode="auto">
          <a:xfrm rot="16200000">
            <a:off x="3032207" y="4789886"/>
            <a:ext cx="2424062" cy="301621"/>
          </a:xfrm>
          <a:prstGeom prst="rect">
            <a:avLst/>
          </a:prstGeom>
          <a:solidFill>
            <a:srgbClr val="FFFFFF">
              <a:alpha val="80000"/>
            </a:srgbClr>
          </a:solidFill>
          <a:effectLst>
            <a:softEdge rad="63500"/>
          </a:effectLst>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smtClean="0">
                <a:ln>
                  <a:noFill/>
                </a:ln>
                <a:solidFill>
                  <a:sysClr val="windowText" lastClr="000000"/>
                </a:solidFill>
                <a:effectLst/>
                <a:uLnTx/>
                <a:uFillTx/>
                <a:latin typeface="CG Times"/>
              </a:rPr>
              <a:t>------</a:t>
            </a:r>
            <a:r>
              <a:rPr kumimoji="0" lang="en-GB" sz="1600" b="0" i="0" u="none" strike="noStrike" kern="0" cap="none" spc="0" normalizeH="0" baseline="0" noProof="0" dirty="0" err="1" smtClean="0">
                <a:ln>
                  <a:noFill/>
                </a:ln>
                <a:solidFill>
                  <a:sysClr val="windowText" lastClr="000000"/>
                </a:solidFill>
                <a:effectLst/>
                <a:uLnTx/>
                <a:uFillTx/>
                <a:latin typeface="CG Times"/>
              </a:rPr>
              <a:t>SKOS:broader</a:t>
            </a:r>
            <a:r>
              <a:rPr kumimoji="0" lang="en-GB" sz="1600" b="0" i="0" u="none" strike="noStrike" kern="0" cap="none" spc="0" normalizeH="0" baseline="0" noProof="0" dirty="0" smtClean="0">
                <a:ln>
                  <a:noFill/>
                </a:ln>
                <a:solidFill>
                  <a:sysClr val="windowText" lastClr="000000"/>
                </a:solidFill>
                <a:effectLst/>
                <a:uLnTx/>
                <a:uFillTx/>
                <a:latin typeface="CG Times"/>
              </a:rPr>
              <a:t>------</a:t>
            </a:r>
            <a:endParaRPr kumimoji="0" lang="en-GB" sz="1600" b="0" i="0" u="none" strike="noStrike" kern="0" cap="none" spc="0" normalizeH="0" baseline="0" noProof="0" dirty="0">
              <a:ln>
                <a:noFill/>
              </a:ln>
              <a:solidFill>
                <a:sysClr val="windowText" lastClr="000000"/>
              </a:solidFill>
              <a:effectLst/>
              <a:uLnTx/>
              <a:uFillTx/>
              <a:latin typeface="CG Times"/>
            </a:endParaRPr>
          </a:p>
        </p:txBody>
      </p:sp>
      <p:sp>
        <p:nvSpPr>
          <p:cNvPr id="21" name="Rectangle 20"/>
          <p:cNvSpPr/>
          <p:nvPr/>
        </p:nvSpPr>
        <p:spPr>
          <a:xfrm>
            <a:off x="329779" y="2906578"/>
            <a:ext cx="3763647" cy="2123658"/>
          </a:xfrm>
          <a:prstGeom prst="rect">
            <a:avLst/>
          </a:prstGeom>
        </p:spPr>
        <p:txBody>
          <a:bodyPr wrap="square">
            <a:spAutoFit/>
          </a:bodyPr>
          <a:lstStyle/>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Base on GRIB Codes … better categorisation than BUFR?</a:t>
            </a:r>
          </a:p>
          <a:p>
            <a:pPr marL="457200" indent="-457200" algn="l">
              <a:spcAft>
                <a:spcPts val="1200"/>
              </a:spcAft>
              <a:buFont typeface="Arial" pitchFamily="34" charset="0"/>
              <a:buChar char="•"/>
            </a:pPr>
            <a:r>
              <a:rPr lang="en-GB" sz="2000" b="0" i="1" dirty="0" smtClean="0">
                <a:solidFill>
                  <a:srgbClr val="595959"/>
                </a:solidFill>
                <a:latin typeface="Calibri"/>
                <a:ea typeface="Times New Roman"/>
              </a:rPr>
              <a:t>Superior basis for mapping with external (3</a:t>
            </a:r>
            <a:r>
              <a:rPr lang="en-GB" sz="2000" b="0" i="1" baseline="30000" dirty="0" smtClean="0">
                <a:solidFill>
                  <a:srgbClr val="595959"/>
                </a:solidFill>
                <a:latin typeface="Calibri"/>
                <a:ea typeface="Times New Roman"/>
              </a:rPr>
              <a:t>rd</a:t>
            </a:r>
            <a:r>
              <a:rPr lang="en-GB" sz="2000" b="0" i="1" dirty="0" smtClean="0">
                <a:solidFill>
                  <a:srgbClr val="595959"/>
                </a:solidFill>
                <a:latin typeface="Calibri"/>
                <a:ea typeface="Times New Roman"/>
              </a:rPr>
              <a:t> party) definitions.</a:t>
            </a:r>
          </a:p>
          <a:p>
            <a:pPr marL="457200" indent="-457200" algn="l">
              <a:spcAft>
                <a:spcPts val="1200"/>
              </a:spcAft>
              <a:buFont typeface="Arial" pitchFamily="34" charset="0"/>
              <a:buChar char="•"/>
            </a:pPr>
            <a:endParaRPr lang="en-GB" sz="2000" b="0" i="1" baseline="30000" dirty="0">
              <a:solidFill>
                <a:srgbClr val="595959"/>
              </a:solidFill>
              <a:latin typeface="Calibri"/>
              <a:ea typeface="Times New Roman"/>
            </a:endParaRPr>
          </a:p>
        </p:txBody>
      </p:sp>
    </p:spTree>
    <p:extLst>
      <p:ext uri="{BB962C8B-B14F-4D97-AF65-F5344CB8AC3E}">
        <p14:creationId xmlns:p14="http://schemas.microsoft.com/office/powerpoint/2010/main" val="12129438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27</a:t>
            </a:fld>
            <a:endParaRPr lang="en-GB"/>
          </a:p>
        </p:txBody>
      </p:sp>
      <p:sp>
        <p:nvSpPr>
          <p:cNvPr id="4" name="Rectangle 3"/>
          <p:cNvSpPr/>
          <p:nvPr/>
        </p:nvSpPr>
        <p:spPr>
          <a:xfrm>
            <a:off x="1755648" y="2420172"/>
            <a:ext cx="6425184" cy="369332"/>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smtClean="0">
                <a:solidFill>
                  <a:srgbClr val="0070C0"/>
                </a:solidFill>
                <a:latin typeface="Arial"/>
                <a:ea typeface="SimSun"/>
                <a:cs typeface="Times New Roman"/>
              </a:rPr>
              <a:t>…</a:t>
            </a:r>
            <a:endParaRPr lang="en-GB" dirty="0">
              <a:solidFill>
                <a:srgbClr val="0070C0"/>
              </a:solidFill>
              <a:latin typeface="Arial"/>
              <a:ea typeface="SimSun"/>
              <a:cs typeface="Times New Roman"/>
            </a:endParaRPr>
          </a:p>
        </p:txBody>
      </p:sp>
      <p:sp>
        <p:nvSpPr>
          <p:cNvPr id="5" name="Rectangle 4"/>
          <p:cNvSpPr/>
          <p:nvPr/>
        </p:nvSpPr>
        <p:spPr>
          <a:xfrm>
            <a:off x="1755649" y="3415832"/>
            <a:ext cx="6425184" cy="400110"/>
          </a:xfrm>
          <a:prstGeom prst="rect">
            <a:avLst/>
          </a:prstGeom>
        </p:spPr>
        <p:txBody>
          <a:bodyPr wrap="square">
            <a:spAutoFit/>
          </a:bodyPr>
          <a:lstStyle/>
          <a:p>
            <a:pPr algn="l">
              <a:spcAft>
                <a:spcPts val="1200"/>
              </a:spcAft>
            </a:pPr>
            <a:r>
              <a:rPr lang="en-GB" sz="2000" b="0" i="1" dirty="0" smtClean="0">
                <a:solidFill>
                  <a:srgbClr val="595959"/>
                </a:solidFill>
                <a:latin typeface="Calibri"/>
                <a:ea typeface="Times New Roman"/>
              </a:rPr>
              <a:t>No decision regarding Common Code-tables </a:t>
            </a:r>
            <a:r>
              <a:rPr lang="en-GB" sz="2000" b="0" i="1" dirty="0" err="1" smtClean="0">
                <a:solidFill>
                  <a:srgbClr val="595959"/>
                </a:solidFill>
                <a:latin typeface="Calibri"/>
                <a:ea typeface="Times New Roman"/>
              </a:rPr>
              <a:t>minuted</a:t>
            </a:r>
            <a:r>
              <a:rPr lang="en-GB" sz="2000" i="1" dirty="0">
                <a:solidFill>
                  <a:srgbClr val="595959"/>
                </a:solidFill>
                <a:latin typeface="Calibri"/>
                <a:ea typeface="Times New Roman"/>
              </a:rPr>
              <a:t> </a:t>
            </a:r>
            <a:r>
              <a:rPr lang="en-GB" sz="2000" i="1" dirty="0" smtClean="0">
                <a:solidFill>
                  <a:srgbClr val="595959"/>
                </a:solidFill>
                <a:latin typeface="Calibri"/>
                <a:ea typeface="Times New Roman"/>
              </a:rPr>
              <a:t>…</a:t>
            </a:r>
            <a:endParaRPr lang="en-GB" sz="2000" b="0" i="1" dirty="0" smtClean="0">
              <a:solidFill>
                <a:srgbClr val="595959"/>
              </a:solidFill>
              <a:latin typeface="Calibri"/>
              <a:ea typeface="Times New Roman"/>
            </a:endParaRPr>
          </a:p>
        </p:txBody>
      </p:sp>
    </p:spTree>
    <p:extLst>
      <p:ext uri="{BB962C8B-B14F-4D97-AF65-F5344CB8AC3E}">
        <p14:creationId xmlns:p14="http://schemas.microsoft.com/office/powerpoint/2010/main" val="19021214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28</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 overview</a:t>
            </a:r>
            <a:endParaRPr lang="en-GB" sz="2800" dirty="0">
              <a:effectLst/>
            </a:endParaRPr>
          </a:p>
        </p:txBody>
      </p:sp>
      <p:sp>
        <p:nvSpPr>
          <p:cNvPr id="4" name="Rectangle 3"/>
          <p:cNvSpPr/>
          <p:nvPr/>
        </p:nvSpPr>
        <p:spPr>
          <a:xfrm>
            <a:off x="1462089" y="1353586"/>
            <a:ext cx="7381558" cy="4308872"/>
          </a:xfrm>
          <a:prstGeom prst="rect">
            <a:avLst/>
          </a:prstGeom>
        </p:spPr>
        <p:txBody>
          <a:bodyPr wrap="square">
            <a:spAutoFit/>
          </a:bodyPr>
          <a:lstStyle/>
          <a:p>
            <a:pPr marL="457200" indent="-457200">
              <a:spcAft>
                <a:spcPts val="1200"/>
              </a:spcAft>
              <a:buFont typeface="Arial" pitchFamily="34" charset="0"/>
              <a:buChar char="•"/>
            </a:pPr>
            <a:r>
              <a:rPr lang="en-GB" i="1" dirty="0">
                <a:solidFill>
                  <a:srgbClr val="595959"/>
                </a:solidFill>
                <a:ea typeface="Times New Roman"/>
              </a:rPr>
              <a:t>WMO Core Metadata Profile </a:t>
            </a:r>
            <a:r>
              <a:rPr lang="en-GB" i="1" dirty="0" smtClean="0">
                <a:solidFill>
                  <a:srgbClr val="595959"/>
                </a:solidFill>
                <a:ea typeface="Times New Roman"/>
              </a:rPr>
              <a:t>(version 1.2) is </a:t>
            </a:r>
            <a:r>
              <a:rPr lang="en-GB" i="1" dirty="0">
                <a:solidFill>
                  <a:srgbClr val="595959"/>
                </a:solidFill>
                <a:ea typeface="Times New Roman"/>
              </a:rPr>
              <a:t>now officially endorsed by Presidents of Technical Commission (PTC</a:t>
            </a:r>
            <a:r>
              <a:rPr lang="en-GB" i="1" dirty="0" smtClean="0">
                <a:solidFill>
                  <a:srgbClr val="595959"/>
                </a:solidFill>
                <a:ea typeface="Times New Roman"/>
              </a:rPr>
              <a:t>).</a:t>
            </a:r>
          </a:p>
          <a:p>
            <a:pPr marL="457200" indent="-457200">
              <a:spcAft>
                <a:spcPts val="1200"/>
              </a:spcAft>
              <a:buFont typeface="Arial" pitchFamily="34" charset="0"/>
              <a:buChar char="•"/>
            </a:pPr>
            <a:r>
              <a:rPr lang="en-GB" i="1" dirty="0" smtClean="0">
                <a:solidFill>
                  <a:srgbClr val="595959"/>
                </a:solidFill>
                <a:ea typeface="Times New Roman"/>
              </a:rPr>
              <a:t>As </a:t>
            </a:r>
            <a:r>
              <a:rPr lang="en-GB" i="1" dirty="0">
                <a:solidFill>
                  <a:srgbClr val="595959"/>
                </a:solidFill>
                <a:ea typeface="Times New Roman"/>
              </a:rPr>
              <a:t>WIS has entered an operational phase, the Metadata standard now enters a new phase of its lifecycle where operational systems depend upon it. It is essential to provide rigour in change management of the Metadata standard.</a:t>
            </a:r>
            <a:endParaRPr lang="en-GB" i="1" dirty="0" smtClean="0">
              <a:solidFill>
                <a:srgbClr val="595959"/>
              </a:solidFill>
              <a:ea typeface="Times New Roman"/>
            </a:endParaRPr>
          </a:p>
          <a:p>
            <a:pPr marL="457200" indent="-457200">
              <a:spcAft>
                <a:spcPts val="1200"/>
              </a:spcAft>
              <a:buFont typeface="Arial" pitchFamily="34" charset="0"/>
              <a:buChar char="•"/>
            </a:pPr>
            <a:r>
              <a:rPr lang="en-GB" i="1" dirty="0" smtClean="0">
                <a:solidFill>
                  <a:srgbClr val="595959"/>
                </a:solidFill>
                <a:ea typeface="Times New Roman"/>
              </a:rPr>
              <a:t>Provision </a:t>
            </a:r>
            <a:r>
              <a:rPr lang="en-GB" i="1" dirty="0">
                <a:solidFill>
                  <a:srgbClr val="595959"/>
                </a:solidFill>
                <a:ea typeface="Times New Roman"/>
              </a:rPr>
              <a:t>of tooling alone is insufficient to drive the adoption of best-practice metadata publication and management. Tooling must be supplemented with outreach and deployment of metadata specialists within metadata organisations who publish and maintain </a:t>
            </a:r>
            <a:r>
              <a:rPr lang="en-GB" i="1" dirty="0" smtClean="0">
                <a:solidFill>
                  <a:srgbClr val="595959"/>
                </a:solidFill>
                <a:ea typeface="Times New Roman"/>
              </a:rPr>
              <a:t>metadata.</a:t>
            </a:r>
          </a:p>
          <a:p>
            <a:pPr marL="457200" indent="-457200">
              <a:spcAft>
                <a:spcPts val="1200"/>
              </a:spcAft>
              <a:buFont typeface="Arial" pitchFamily="34" charset="0"/>
              <a:buChar char="•"/>
            </a:pPr>
            <a:r>
              <a:rPr lang="en-GB" i="1" dirty="0" smtClean="0">
                <a:solidFill>
                  <a:srgbClr val="595959"/>
                </a:solidFill>
                <a:ea typeface="Times New Roman"/>
              </a:rPr>
              <a:t>Outreach only recently started with TT-</a:t>
            </a:r>
            <a:r>
              <a:rPr lang="en-GB" i="1" dirty="0" err="1" smtClean="0">
                <a:solidFill>
                  <a:srgbClr val="595959"/>
                </a:solidFill>
                <a:ea typeface="Times New Roman"/>
              </a:rPr>
              <a:t>ApMD</a:t>
            </a:r>
            <a:r>
              <a:rPr lang="en-GB" i="1" dirty="0" smtClean="0">
                <a:solidFill>
                  <a:srgbClr val="595959"/>
                </a:solidFill>
                <a:ea typeface="Times New Roman"/>
              </a:rPr>
              <a:t>.</a:t>
            </a:r>
          </a:p>
          <a:p>
            <a:pPr marL="457200" indent="-457200">
              <a:spcAft>
                <a:spcPts val="1200"/>
              </a:spcAft>
              <a:buFont typeface="Arial" pitchFamily="34" charset="0"/>
              <a:buChar char="•"/>
            </a:pPr>
            <a:r>
              <a:rPr lang="en-GB" i="1" dirty="0" smtClean="0">
                <a:solidFill>
                  <a:srgbClr val="595959"/>
                </a:solidFill>
                <a:ea typeface="Times New Roman"/>
              </a:rPr>
              <a:t>Incremental change to version 1.3 proposed for CBS 2012 (minimal change, backward compatible).</a:t>
            </a:r>
          </a:p>
        </p:txBody>
      </p:sp>
    </p:spTree>
    <p:extLst>
      <p:ext uri="{BB962C8B-B14F-4D97-AF65-F5344CB8AC3E}">
        <p14:creationId xmlns:p14="http://schemas.microsoft.com/office/powerpoint/2010/main" val="33973034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 formal requirements vs. guidance</a:t>
            </a:r>
            <a:endParaRPr lang="en-GB" sz="2800" dirty="0">
              <a:effectLst/>
            </a:endParaRPr>
          </a:p>
        </p:txBody>
      </p:sp>
      <p:sp>
        <p:nvSpPr>
          <p:cNvPr id="4" name="Rectangle 3"/>
          <p:cNvSpPr/>
          <p:nvPr/>
        </p:nvSpPr>
        <p:spPr>
          <a:xfrm>
            <a:off x="1462089" y="1353586"/>
            <a:ext cx="7381558" cy="6001643"/>
          </a:xfrm>
          <a:prstGeom prst="rect">
            <a:avLst/>
          </a:prstGeom>
        </p:spPr>
        <p:txBody>
          <a:bodyPr wrap="square">
            <a:spAutoFit/>
          </a:bodyPr>
          <a:lstStyle/>
          <a:p>
            <a:pPr marL="457200" indent="-457200">
              <a:spcAft>
                <a:spcPts val="1200"/>
              </a:spcAft>
              <a:buFont typeface="Arial" pitchFamily="34" charset="0"/>
              <a:buChar char="•"/>
            </a:pPr>
            <a:r>
              <a:rPr lang="en-GB" i="1" dirty="0" smtClean="0">
                <a:solidFill>
                  <a:srgbClr val="595959"/>
                </a:solidFill>
                <a:ea typeface="Times New Roman"/>
              </a:rPr>
              <a:t>IPET-MDI recognise difficultly for users to validate WIS Discovery Metadata records against WMO Core Metadata Profile.</a:t>
            </a:r>
          </a:p>
          <a:p>
            <a:pPr marL="457200" indent="-457200">
              <a:spcAft>
                <a:spcPts val="1200"/>
              </a:spcAft>
              <a:buFont typeface="Arial" pitchFamily="34" charset="0"/>
              <a:buChar char="•"/>
            </a:pPr>
            <a:r>
              <a:rPr lang="en-GB" b="0" i="1" dirty="0" smtClean="0">
                <a:solidFill>
                  <a:srgbClr val="595959"/>
                </a:solidFill>
                <a:latin typeface="Calibri"/>
                <a:ea typeface="Times New Roman"/>
              </a:rPr>
              <a:t>Formal Requirements for WMO Core Metadata Profile (version 1.3) to be published as a tightly defined Specificatio</a:t>
            </a:r>
            <a:r>
              <a:rPr lang="en-GB" i="1" dirty="0" smtClean="0">
                <a:solidFill>
                  <a:srgbClr val="595959"/>
                </a:solidFill>
                <a:latin typeface="Calibri"/>
                <a:ea typeface="Times New Roman"/>
              </a:rPr>
              <a:t>n – including (normative) Abstract Test Suite. [</a:t>
            </a:r>
            <a:r>
              <a:rPr lang="en-GB" i="1" dirty="0" smtClean="0">
                <a:solidFill>
                  <a:srgbClr val="FF0000"/>
                </a:solidFill>
                <a:latin typeface="Calibri"/>
                <a:ea typeface="Times New Roman"/>
              </a:rPr>
              <a:t>DRAFT available for review*</a:t>
            </a:r>
            <a:r>
              <a:rPr lang="en-GB" i="1" dirty="0" smtClean="0">
                <a:solidFill>
                  <a:srgbClr val="595959"/>
                </a:solidFill>
                <a:latin typeface="Calibri"/>
                <a:ea typeface="Times New Roman"/>
              </a:rPr>
              <a:t>]</a:t>
            </a:r>
            <a:endParaRPr lang="en-GB" b="0" i="1" dirty="0" smtClean="0">
              <a:solidFill>
                <a:srgbClr val="595959"/>
              </a:solidFill>
              <a:latin typeface="Calibri"/>
              <a:ea typeface="Times New Roman"/>
            </a:endParaRPr>
          </a:p>
          <a:p>
            <a:pPr marL="457200" indent="-457200">
              <a:buFont typeface="Arial" pitchFamily="34" charset="0"/>
              <a:buChar char="•"/>
            </a:pPr>
            <a:r>
              <a:rPr lang="en-GB" i="1" dirty="0" smtClean="0">
                <a:solidFill>
                  <a:srgbClr val="595959"/>
                </a:solidFill>
                <a:latin typeface="Calibri"/>
                <a:ea typeface="Times New Roman"/>
              </a:rPr>
              <a:t>Guidance to be published [</a:t>
            </a:r>
            <a:r>
              <a:rPr lang="en-GB" i="1" dirty="0" smtClean="0">
                <a:solidFill>
                  <a:srgbClr val="FF0000"/>
                </a:solidFill>
                <a:latin typeface="Calibri"/>
                <a:ea typeface="Times New Roman"/>
              </a:rPr>
              <a:t>in progress</a:t>
            </a:r>
            <a:r>
              <a:rPr lang="en-GB" i="1" dirty="0" smtClean="0">
                <a:solidFill>
                  <a:srgbClr val="595959"/>
                </a:solidFill>
                <a:latin typeface="Calibri"/>
                <a:ea typeface="Times New Roman"/>
              </a:rPr>
              <a:t>] to WIS wiki:</a:t>
            </a:r>
          </a:p>
          <a:p>
            <a:pPr lvl="1">
              <a:spcAft>
                <a:spcPts val="1200"/>
              </a:spcAft>
            </a:pPr>
            <a:r>
              <a:rPr lang="en-GB" i="1" dirty="0">
                <a:solidFill>
                  <a:srgbClr val="595959"/>
                </a:solidFill>
                <a:ea typeface="Times New Roman"/>
              </a:rPr>
              <a:t>&lt;</a:t>
            </a:r>
            <a:r>
              <a:rPr lang="en-GB" sz="1200" i="1" u="sng" dirty="0">
                <a:solidFill>
                  <a:srgbClr val="0070C0"/>
                </a:solidFill>
                <a:ea typeface="Times New Roman"/>
                <a:hlinkClick r:id="rId3"/>
              </a:rPr>
              <a:t>http://www.wmo.int/pages/prog/www/WIS/wiswiki/tiki-index.php?page=Metadata+Style+Guidelines</a:t>
            </a:r>
            <a:r>
              <a:rPr lang="en-GB" i="1" dirty="0">
                <a:solidFill>
                  <a:srgbClr val="595959"/>
                </a:solidFill>
                <a:ea typeface="Times New Roman"/>
              </a:rPr>
              <a:t>&gt;</a:t>
            </a:r>
            <a:endParaRPr lang="en-GB" i="1" dirty="0" smtClean="0">
              <a:solidFill>
                <a:srgbClr val="595959"/>
              </a:solidFill>
              <a:latin typeface="Calibri"/>
              <a:ea typeface="Times New Roman"/>
            </a:endParaRPr>
          </a:p>
          <a:p>
            <a:pPr marL="457200" indent="-457200">
              <a:spcAft>
                <a:spcPts val="1200"/>
              </a:spcAft>
              <a:buFont typeface="Arial" pitchFamily="34" charset="0"/>
              <a:buChar char="•"/>
            </a:pPr>
            <a:r>
              <a:rPr lang="en-GB" b="0" i="1" dirty="0" err="1" smtClean="0">
                <a:solidFill>
                  <a:srgbClr val="595959"/>
                </a:solidFill>
                <a:latin typeface="Calibri"/>
                <a:ea typeface="Times New Roman"/>
              </a:rPr>
              <a:t>Schematron</a:t>
            </a:r>
            <a:r>
              <a:rPr lang="en-GB" b="0" i="1" dirty="0" smtClean="0">
                <a:solidFill>
                  <a:srgbClr val="595959"/>
                </a:solidFill>
                <a:latin typeface="Calibri"/>
                <a:ea typeface="Times New Roman"/>
              </a:rPr>
              <a:t> validation test suite for Formal Requirements and </a:t>
            </a:r>
            <a:r>
              <a:rPr lang="en-GB" b="0" i="1" dirty="0" smtClean="0">
                <a:solidFill>
                  <a:srgbClr val="595959"/>
                </a:solidFill>
                <a:latin typeface="Calibri"/>
                <a:ea typeface="Times New Roman"/>
              </a:rPr>
              <a:t>Guidance to be published [</a:t>
            </a:r>
            <a:r>
              <a:rPr lang="en-GB" i="1" dirty="0">
                <a:solidFill>
                  <a:srgbClr val="FF0000"/>
                </a:solidFill>
                <a:ea typeface="Times New Roman"/>
              </a:rPr>
              <a:t>in progress</a:t>
            </a:r>
            <a:r>
              <a:rPr lang="en-GB" b="0" i="1" dirty="0" smtClean="0">
                <a:solidFill>
                  <a:srgbClr val="595959"/>
                </a:solidFill>
                <a:latin typeface="Calibri"/>
                <a:ea typeface="Times New Roman"/>
              </a:rPr>
              <a:t>] </a:t>
            </a:r>
            <a:r>
              <a:rPr lang="en-GB" b="0" i="1" dirty="0" smtClean="0">
                <a:solidFill>
                  <a:srgbClr val="595959"/>
                </a:solidFill>
                <a:latin typeface="Calibri"/>
                <a:ea typeface="Times New Roman"/>
              </a:rPr>
              <a:t>… the “Rubric”. [this will be stored in a </a:t>
            </a:r>
            <a:r>
              <a:rPr lang="en-GB" b="0" i="1" dirty="0" err="1" smtClean="0">
                <a:solidFill>
                  <a:srgbClr val="595959"/>
                </a:solidFill>
                <a:latin typeface="Calibri"/>
                <a:ea typeface="Times New Roman"/>
              </a:rPr>
              <a:t>GitHub</a:t>
            </a:r>
            <a:r>
              <a:rPr lang="en-GB" b="0" i="1" dirty="0" smtClean="0">
                <a:solidFill>
                  <a:srgbClr val="595959"/>
                </a:solidFill>
                <a:latin typeface="Calibri"/>
                <a:ea typeface="Times New Roman"/>
              </a:rPr>
              <a:t> repository]</a:t>
            </a:r>
          </a:p>
          <a:p>
            <a:pPr marL="457200" indent="-457200">
              <a:spcAft>
                <a:spcPts val="1200"/>
              </a:spcAft>
              <a:buFont typeface="Arial" pitchFamily="34" charset="0"/>
              <a:buChar char="•"/>
            </a:pPr>
            <a:r>
              <a:rPr lang="en-GB" b="0" i="1" dirty="0" smtClean="0">
                <a:solidFill>
                  <a:srgbClr val="595959"/>
                </a:solidFill>
                <a:latin typeface="Calibri"/>
                <a:ea typeface="Times New Roman"/>
              </a:rPr>
              <a:t>Monitoring enables the ‘style’ of metadata to be assessed against </a:t>
            </a:r>
            <a:r>
              <a:rPr lang="en-GB" i="1" dirty="0">
                <a:solidFill>
                  <a:srgbClr val="595959"/>
                </a:solidFill>
                <a:ea typeface="Times New Roman"/>
              </a:rPr>
              <a:t>best practice. Where community practice diverges from best-practice, </a:t>
            </a:r>
            <a:r>
              <a:rPr lang="en-GB" i="1" dirty="0" smtClean="0">
                <a:solidFill>
                  <a:srgbClr val="595959"/>
                </a:solidFill>
                <a:ea typeface="Times New Roman"/>
              </a:rPr>
              <a:t>Guidance </a:t>
            </a:r>
            <a:r>
              <a:rPr lang="en-GB" i="1" dirty="0">
                <a:solidFill>
                  <a:srgbClr val="595959"/>
                </a:solidFill>
                <a:ea typeface="Times New Roman"/>
              </a:rPr>
              <a:t>can be published are required to encourage standardization and consistency of </a:t>
            </a:r>
            <a:r>
              <a:rPr lang="en-GB" i="1" dirty="0" smtClean="0">
                <a:solidFill>
                  <a:srgbClr val="595959"/>
                </a:solidFill>
                <a:ea typeface="Times New Roman"/>
              </a:rPr>
              <a:t>metadata.</a:t>
            </a:r>
            <a:endParaRPr lang="en-GB" i="1" dirty="0">
              <a:solidFill>
                <a:srgbClr val="595959"/>
              </a:solidFill>
              <a:ea typeface="Times New Roman"/>
            </a:endParaRPr>
          </a:p>
          <a:p>
            <a:pPr marL="457200" indent="-457200">
              <a:spcAft>
                <a:spcPts val="1200"/>
              </a:spcAft>
              <a:buFont typeface="Arial" pitchFamily="34" charset="0"/>
              <a:buChar char="•"/>
            </a:pPr>
            <a:r>
              <a:rPr lang="en-GB" i="1" dirty="0">
                <a:solidFill>
                  <a:srgbClr val="595959"/>
                </a:solidFill>
                <a:ea typeface="Times New Roman"/>
              </a:rPr>
              <a:t>CMA’s analysis of the content of metadata records identified many inconsistencies between the approaches taken by different centres. This is the first example of ‘metadata monitoring’.</a:t>
            </a:r>
          </a:p>
          <a:p>
            <a:pPr marL="457200" indent="-457200">
              <a:spcAft>
                <a:spcPts val="1200"/>
              </a:spcAft>
              <a:buFont typeface="Arial" pitchFamily="34" charset="0"/>
              <a:buChar char="•"/>
            </a:pPr>
            <a:endParaRPr lang="en-GB" b="0" i="1" dirty="0">
              <a:solidFill>
                <a:srgbClr val="595959"/>
              </a:solidFill>
              <a:latin typeface="Calibri"/>
              <a:ea typeface="Times New Roman"/>
            </a:endParaRPr>
          </a:p>
        </p:txBody>
      </p:sp>
    </p:spTree>
    <p:extLst>
      <p:ext uri="{BB962C8B-B14F-4D97-AF65-F5344CB8AC3E}">
        <p14:creationId xmlns:p14="http://schemas.microsoft.com/office/powerpoint/2010/main" val="7335025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30</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lifecycle of formal requirements and evolving guidance </a:t>
            </a:r>
          </a:p>
        </p:txBody>
      </p:sp>
      <p:sp>
        <p:nvSpPr>
          <p:cNvPr id="4" name="Rectangle 3"/>
          <p:cNvSpPr/>
          <p:nvPr/>
        </p:nvSpPr>
        <p:spPr>
          <a:xfrm>
            <a:off x="1462089" y="1353586"/>
            <a:ext cx="7381558" cy="5878532"/>
          </a:xfrm>
          <a:prstGeom prst="rect">
            <a:avLst/>
          </a:prstGeom>
        </p:spPr>
        <p:txBody>
          <a:bodyPr wrap="square">
            <a:spAutoFit/>
          </a:bodyPr>
          <a:lstStyle/>
          <a:p>
            <a:pPr marL="457200" indent="-457200">
              <a:spcAft>
                <a:spcPts val="1200"/>
              </a:spcAft>
              <a:buFont typeface="Arial" pitchFamily="34" charset="0"/>
              <a:buChar char="•"/>
            </a:pPr>
            <a:r>
              <a:rPr lang="en-GB" i="1" dirty="0" smtClean="0">
                <a:solidFill>
                  <a:srgbClr val="595959"/>
                </a:solidFill>
                <a:ea typeface="Times New Roman"/>
              </a:rPr>
              <a:t>Publish </a:t>
            </a:r>
            <a:r>
              <a:rPr lang="en-GB" i="1" dirty="0">
                <a:solidFill>
                  <a:srgbClr val="595959"/>
                </a:solidFill>
                <a:ea typeface="Times New Roman"/>
              </a:rPr>
              <a:t>formal requirements as a versioned release of the WMO Core Metadata Profile</a:t>
            </a:r>
          </a:p>
          <a:p>
            <a:pPr marL="457200" indent="-457200">
              <a:spcAft>
                <a:spcPts val="1200"/>
              </a:spcAft>
              <a:buFont typeface="Arial" pitchFamily="34" charset="0"/>
              <a:buChar char="•"/>
            </a:pPr>
            <a:r>
              <a:rPr lang="en-GB" i="1" dirty="0" smtClean="0">
                <a:solidFill>
                  <a:srgbClr val="595959"/>
                </a:solidFill>
                <a:ea typeface="Times New Roman"/>
              </a:rPr>
              <a:t>Monitor </a:t>
            </a:r>
            <a:r>
              <a:rPr lang="en-GB" i="1" dirty="0">
                <a:solidFill>
                  <a:srgbClr val="595959"/>
                </a:solidFill>
                <a:ea typeface="Times New Roman"/>
              </a:rPr>
              <a:t>metadata publication for compliance against the formal </a:t>
            </a:r>
            <a:r>
              <a:rPr lang="en-GB" i="1" dirty="0" smtClean="0">
                <a:solidFill>
                  <a:srgbClr val="595959"/>
                </a:solidFill>
                <a:ea typeface="Times New Roman"/>
              </a:rPr>
              <a:t>requirements [</a:t>
            </a:r>
            <a:r>
              <a:rPr lang="en-GB" i="1" dirty="0" smtClean="0">
                <a:solidFill>
                  <a:srgbClr val="FF0000"/>
                </a:solidFill>
                <a:ea typeface="Times New Roman"/>
              </a:rPr>
              <a:t>who has this responsibility; ET-OI?</a:t>
            </a:r>
            <a:r>
              <a:rPr lang="en-GB" i="1" dirty="0" smtClean="0">
                <a:solidFill>
                  <a:srgbClr val="595959"/>
                </a:solidFill>
                <a:ea typeface="Times New Roman"/>
              </a:rPr>
              <a:t>]</a:t>
            </a:r>
            <a:endParaRPr lang="en-GB" i="1" dirty="0">
              <a:solidFill>
                <a:srgbClr val="595959"/>
              </a:solidFill>
              <a:ea typeface="Times New Roman"/>
            </a:endParaRPr>
          </a:p>
          <a:p>
            <a:pPr marL="457200" indent="-457200">
              <a:spcAft>
                <a:spcPts val="1200"/>
              </a:spcAft>
              <a:buFont typeface="Arial" pitchFamily="34" charset="0"/>
              <a:buChar char="•"/>
            </a:pPr>
            <a:r>
              <a:rPr lang="en-GB" i="1" dirty="0" smtClean="0">
                <a:solidFill>
                  <a:srgbClr val="595959"/>
                </a:solidFill>
                <a:ea typeface="Times New Roman"/>
              </a:rPr>
              <a:t>Define </a:t>
            </a:r>
            <a:r>
              <a:rPr lang="en-GB" i="1" dirty="0">
                <a:solidFill>
                  <a:srgbClr val="595959"/>
                </a:solidFill>
                <a:ea typeface="Times New Roman"/>
              </a:rPr>
              <a:t>areas of inconsistent metadata implementation based on insights from monitoring</a:t>
            </a:r>
          </a:p>
          <a:p>
            <a:pPr marL="457200" indent="-457200">
              <a:spcAft>
                <a:spcPts val="1200"/>
              </a:spcAft>
              <a:buFont typeface="Arial" pitchFamily="34" charset="0"/>
              <a:buChar char="•"/>
            </a:pPr>
            <a:r>
              <a:rPr lang="en-GB" i="1" dirty="0" smtClean="0">
                <a:solidFill>
                  <a:srgbClr val="595959"/>
                </a:solidFill>
                <a:ea typeface="Times New Roman"/>
              </a:rPr>
              <a:t>Publish Guidance </a:t>
            </a:r>
            <a:r>
              <a:rPr lang="en-GB" i="1" dirty="0">
                <a:solidFill>
                  <a:srgbClr val="595959"/>
                </a:solidFill>
                <a:ea typeface="Times New Roman"/>
              </a:rPr>
              <a:t>that supplements the formal requirements to improve consistency of metadata; </a:t>
            </a:r>
            <a:r>
              <a:rPr lang="en-GB" i="1" dirty="0" smtClean="0">
                <a:solidFill>
                  <a:srgbClr val="595959"/>
                </a:solidFill>
                <a:ea typeface="Times New Roman"/>
              </a:rPr>
              <a:t>Guidance will </a:t>
            </a:r>
            <a:r>
              <a:rPr lang="en-GB" i="1" dirty="0">
                <a:solidFill>
                  <a:srgbClr val="595959"/>
                </a:solidFill>
                <a:ea typeface="Times New Roman"/>
              </a:rPr>
              <a:t>indicate the capabilities that are supported when metadata records comply with the guidance (e.g. to incentivise the adoption of the guidance)</a:t>
            </a:r>
          </a:p>
          <a:p>
            <a:pPr marL="457200" indent="-457200">
              <a:spcAft>
                <a:spcPts val="1200"/>
              </a:spcAft>
              <a:buFont typeface="Arial" pitchFamily="34" charset="0"/>
              <a:buChar char="•"/>
            </a:pPr>
            <a:r>
              <a:rPr lang="en-GB" i="1" dirty="0" smtClean="0">
                <a:solidFill>
                  <a:srgbClr val="595959"/>
                </a:solidFill>
                <a:ea typeface="Times New Roman"/>
              </a:rPr>
              <a:t>Publish </a:t>
            </a:r>
            <a:r>
              <a:rPr lang="en-GB" i="1" dirty="0">
                <a:solidFill>
                  <a:srgbClr val="595959"/>
                </a:solidFill>
                <a:ea typeface="Times New Roman"/>
              </a:rPr>
              <a:t>automated validation tests (e.g. </a:t>
            </a:r>
            <a:r>
              <a:rPr lang="en-GB" i="1" dirty="0" err="1">
                <a:solidFill>
                  <a:srgbClr val="595959"/>
                </a:solidFill>
                <a:ea typeface="Times New Roman"/>
              </a:rPr>
              <a:t>schematron</a:t>
            </a:r>
            <a:r>
              <a:rPr lang="en-GB" i="1" dirty="0">
                <a:solidFill>
                  <a:srgbClr val="595959"/>
                </a:solidFill>
                <a:ea typeface="Times New Roman"/>
              </a:rPr>
              <a:t>); the validation test should include examples of metadata records that result in passes and failures of the validation </a:t>
            </a:r>
            <a:r>
              <a:rPr lang="en-GB" i="1" dirty="0" smtClean="0">
                <a:solidFill>
                  <a:srgbClr val="595959"/>
                </a:solidFill>
                <a:ea typeface="Times New Roman"/>
              </a:rPr>
              <a:t>test</a:t>
            </a:r>
          </a:p>
          <a:p>
            <a:pPr marL="457200" indent="-457200">
              <a:spcAft>
                <a:spcPts val="1200"/>
              </a:spcAft>
              <a:buFont typeface="Arial" pitchFamily="34" charset="0"/>
              <a:buChar char="•"/>
            </a:pPr>
            <a:r>
              <a:rPr lang="en-GB" i="1" dirty="0" smtClean="0">
                <a:solidFill>
                  <a:srgbClr val="595959"/>
                </a:solidFill>
                <a:ea typeface="Times New Roman"/>
              </a:rPr>
              <a:t>The </a:t>
            </a:r>
            <a:r>
              <a:rPr lang="en-GB" i="1" dirty="0">
                <a:solidFill>
                  <a:srgbClr val="595959"/>
                </a:solidFill>
                <a:ea typeface="Times New Roman"/>
              </a:rPr>
              <a:t>automated validation tests should provide </a:t>
            </a:r>
            <a:r>
              <a:rPr lang="en-GB" i="1" dirty="0" smtClean="0">
                <a:solidFill>
                  <a:srgbClr val="595959"/>
                </a:solidFill>
                <a:ea typeface="Times New Roman"/>
              </a:rPr>
              <a:t>Guidance </a:t>
            </a:r>
            <a:r>
              <a:rPr lang="en-GB" i="1" dirty="0">
                <a:solidFill>
                  <a:srgbClr val="595959"/>
                </a:solidFill>
                <a:ea typeface="Times New Roman"/>
              </a:rPr>
              <a:t>on how to improve metadata that ‘fails’ the </a:t>
            </a:r>
            <a:r>
              <a:rPr lang="en-GB" i="1" dirty="0" smtClean="0">
                <a:solidFill>
                  <a:srgbClr val="595959"/>
                </a:solidFill>
                <a:ea typeface="Times New Roman"/>
              </a:rPr>
              <a:t>guidance</a:t>
            </a:r>
          </a:p>
          <a:p>
            <a:pPr marL="457200" indent="-457200">
              <a:spcAft>
                <a:spcPts val="1200"/>
              </a:spcAft>
              <a:buFont typeface="Arial" pitchFamily="34" charset="0"/>
              <a:buChar char="•"/>
            </a:pPr>
            <a:r>
              <a:rPr lang="en-GB" i="1" dirty="0" smtClean="0">
                <a:solidFill>
                  <a:srgbClr val="595959"/>
                </a:solidFill>
                <a:ea typeface="Times New Roman"/>
              </a:rPr>
              <a:t>The Guidance </a:t>
            </a:r>
            <a:r>
              <a:rPr lang="en-GB" i="1" dirty="0">
                <a:solidFill>
                  <a:srgbClr val="595959"/>
                </a:solidFill>
                <a:ea typeface="Times New Roman"/>
              </a:rPr>
              <a:t>material and Rubric will evolve over time</a:t>
            </a:r>
          </a:p>
          <a:p>
            <a:pPr marL="457200" indent="-457200">
              <a:spcAft>
                <a:spcPts val="1200"/>
              </a:spcAft>
              <a:buFont typeface="Arial" pitchFamily="34" charset="0"/>
              <a:buChar char="•"/>
            </a:pPr>
            <a:endParaRPr lang="en-GB" b="0" i="1" dirty="0">
              <a:solidFill>
                <a:srgbClr val="595959"/>
              </a:solidFill>
              <a:latin typeface="Calibri"/>
              <a:ea typeface="Times New Roman"/>
            </a:endParaRPr>
          </a:p>
        </p:txBody>
      </p:sp>
    </p:spTree>
    <p:extLst>
      <p:ext uri="{BB962C8B-B14F-4D97-AF65-F5344CB8AC3E}">
        <p14:creationId xmlns:p14="http://schemas.microsoft.com/office/powerpoint/2010/main" val="41214246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31</a:t>
            </a:fld>
            <a:endParaRPr lang="en-GB"/>
          </a:p>
        </p:txBody>
      </p:sp>
      <p:sp>
        <p:nvSpPr>
          <p:cNvPr id="3" name="Rectangle 2"/>
          <p:cNvSpPr/>
          <p:nvPr/>
        </p:nvSpPr>
        <p:spPr>
          <a:xfrm>
            <a:off x="1755648" y="3371148"/>
            <a:ext cx="6425184" cy="1477328"/>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smtClean="0">
                <a:solidFill>
                  <a:srgbClr val="0070C0"/>
                </a:solidFill>
                <a:latin typeface="Arial"/>
                <a:ea typeface="SimSun"/>
                <a:cs typeface="Times New Roman"/>
              </a:rPr>
              <a:t>A “White Paper” on </a:t>
            </a:r>
            <a:r>
              <a:rPr lang="en-GB" dirty="0" err="1" smtClean="0">
                <a:solidFill>
                  <a:srgbClr val="0070C0"/>
                </a:solidFill>
                <a:latin typeface="Arial"/>
                <a:ea typeface="SimSun"/>
                <a:cs typeface="Times New Roman"/>
              </a:rPr>
              <a:t>xlinks</a:t>
            </a:r>
            <a:r>
              <a:rPr lang="en-GB" dirty="0" smtClean="0">
                <a:solidFill>
                  <a:srgbClr val="0070C0"/>
                </a:solidFill>
                <a:latin typeface="Arial"/>
                <a:ea typeface="SimSun"/>
                <a:cs typeface="Times New Roman"/>
              </a:rPr>
              <a:t> is needed to identify issues associated with </a:t>
            </a:r>
            <a:r>
              <a:rPr lang="en-GB" dirty="0" err="1" smtClean="0">
                <a:solidFill>
                  <a:srgbClr val="0070C0"/>
                </a:solidFill>
                <a:latin typeface="Arial"/>
                <a:ea typeface="SimSun"/>
                <a:cs typeface="Times New Roman"/>
              </a:rPr>
              <a:t>xlinks</a:t>
            </a:r>
            <a:r>
              <a:rPr lang="en-GB" dirty="0" smtClean="0">
                <a:solidFill>
                  <a:srgbClr val="0070C0"/>
                </a:solidFill>
                <a:latin typeface="Arial"/>
                <a:ea typeface="SimSun"/>
                <a:cs typeface="Times New Roman"/>
              </a:rPr>
              <a:t>, and which elements are recommended for </a:t>
            </a:r>
            <a:r>
              <a:rPr lang="en-GB" dirty="0" err="1" smtClean="0">
                <a:solidFill>
                  <a:srgbClr val="0070C0"/>
                </a:solidFill>
                <a:latin typeface="Arial"/>
                <a:ea typeface="SimSun"/>
                <a:cs typeface="Times New Roman"/>
              </a:rPr>
              <a:t>xlinks</a:t>
            </a:r>
            <a:r>
              <a:rPr lang="en-GB" dirty="0" smtClean="0">
                <a:solidFill>
                  <a:srgbClr val="0070C0"/>
                </a:solidFill>
                <a:latin typeface="Arial"/>
                <a:ea typeface="SimSun"/>
                <a:cs typeface="Times New Roman"/>
              </a:rPr>
              <a:t>, and how the </a:t>
            </a:r>
            <a:r>
              <a:rPr lang="en-GB" dirty="0" err="1" smtClean="0">
                <a:solidFill>
                  <a:srgbClr val="0070C0"/>
                </a:solidFill>
                <a:latin typeface="Arial"/>
                <a:ea typeface="SimSun"/>
                <a:cs typeface="Times New Roman"/>
              </a:rPr>
              <a:t>xlinks</a:t>
            </a:r>
            <a:r>
              <a:rPr lang="en-GB" dirty="0" smtClean="0">
                <a:solidFill>
                  <a:srgbClr val="0070C0"/>
                </a:solidFill>
                <a:latin typeface="Arial"/>
                <a:ea typeface="SimSun"/>
                <a:cs typeface="Times New Roman"/>
              </a:rPr>
              <a:t> should be governed and managed. Dr </a:t>
            </a:r>
            <a:r>
              <a:rPr lang="en-GB" dirty="0" err="1" smtClean="0">
                <a:solidFill>
                  <a:srgbClr val="0070C0"/>
                </a:solidFill>
                <a:latin typeface="Arial"/>
                <a:ea typeface="SimSun"/>
                <a:cs typeface="Times New Roman"/>
              </a:rPr>
              <a:t>Habermann</a:t>
            </a:r>
            <a:r>
              <a:rPr lang="en-GB" dirty="0" smtClean="0">
                <a:solidFill>
                  <a:srgbClr val="0070C0"/>
                </a:solidFill>
                <a:latin typeface="Arial"/>
                <a:ea typeface="SimSun"/>
                <a:cs typeface="Times New Roman"/>
              </a:rPr>
              <a:t> will lead this activity, supported by Dr </a:t>
            </a:r>
            <a:r>
              <a:rPr lang="en-GB" dirty="0" err="1" smtClean="0">
                <a:solidFill>
                  <a:srgbClr val="0070C0"/>
                </a:solidFill>
                <a:latin typeface="Arial"/>
                <a:ea typeface="SimSun"/>
                <a:cs typeface="Times New Roman"/>
              </a:rPr>
              <a:t>Seib</a:t>
            </a:r>
            <a:r>
              <a:rPr lang="en-GB" dirty="0" smtClean="0">
                <a:solidFill>
                  <a:srgbClr val="0070C0"/>
                </a:solidFill>
                <a:latin typeface="Arial"/>
                <a:ea typeface="SimSun"/>
                <a:cs typeface="Times New Roman"/>
              </a:rPr>
              <a:t>, Mr </a:t>
            </a:r>
            <a:r>
              <a:rPr lang="en-GB" dirty="0" err="1" smtClean="0">
                <a:solidFill>
                  <a:srgbClr val="0070C0"/>
                </a:solidFill>
                <a:latin typeface="Arial"/>
                <a:ea typeface="SimSun"/>
                <a:cs typeface="Times New Roman"/>
              </a:rPr>
              <a:t>Burek</a:t>
            </a:r>
            <a:r>
              <a:rPr lang="en-GB" dirty="0" smtClean="0">
                <a:solidFill>
                  <a:srgbClr val="0070C0"/>
                </a:solidFill>
                <a:latin typeface="Arial"/>
                <a:ea typeface="SimSun"/>
                <a:cs typeface="Times New Roman"/>
              </a:rPr>
              <a:t> and Dr Toyoda.</a:t>
            </a:r>
            <a:endParaRPr lang="en-GB" dirty="0">
              <a:solidFill>
                <a:srgbClr val="0070C0"/>
              </a:solidFill>
              <a:latin typeface="Arial"/>
              <a:ea typeface="SimSun"/>
              <a:cs typeface="Times New Roman"/>
            </a:endParaRPr>
          </a:p>
        </p:txBody>
      </p:sp>
      <p:sp>
        <p:nvSpPr>
          <p:cNvPr id="4" name="Rectangle 3"/>
          <p:cNvSpPr/>
          <p:nvPr/>
        </p:nvSpPr>
        <p:spPr>
          <a:xfrm>
            <a:off x="1755649" y="1379768"/>
            <a:ext cx="6425184" cy="1938992"/>
          </a:xfrm>
          <a:prstGeom prst="rect">
            <a:avLst/>
          </a:prstGeom>
        </p:spPr>
        <p:txBody>
          <a:bodyPr wrap="square">
            <a:spAutoFit/>
          </a:bodyPr>
          <a:lstStyle/>
          <a:p>
            <a:pPr algn="l">
              <a:spcAft>
                <a:spcPts val="1200"/>
              </a:spcAft>
            </a:pPr>
            <a:r>
              <a:rPr lang="en-GB" sz="2000" b="0" i="1" dirty="0" smtClean="0">
                <a:solidFill>
                  <a:srgbClr val="595959"/>
                </a:solidFill>
                <a:latin typeface="Calibri"/>
                <a:ea typeface="Times New Roman"/>
              </a:rPr>
              <a:t>IPET-MDI concluded that using </a:t>
            </a:r>
            <a:r>
              <a:rPr lang="en-GB" sz="2000" b="0" i="1" dirty="0" err="1" smtClean="0">
                <a:solidFill>
                  <a:srgbClr val="595959"/>
                </a:solidFill>
                <a:latin typeface="Calibri"/>
                <a:ea typeface="Times New Roman"/>
              </a:rPr>
              <a:t>xlinks</a:t>
            </a:r>
            <a:r>
              <a:rPr lang="en-GB" sz="2000" b="0" i="1" dirty="0" smtClean="0">
                <a:solidFill>
                  <a:srgbClr val="595959"/>
                </a:solidFill>
                <a:latin typeface="Calibri"/>
                <a:ea typeface="Times New Roman"/>
              </a:rPr>
              <a:t> to reference remotely managed ‘fragments’ of metadata would simplify metadat</a:t>
            </a:r>
            <a:r>
              <a:rPr lang="en-GB" sz="2000" i="1" dirty="0" smtClean="0">
                <a:solidFill>
                  <a:srgbClr val="595959"/>
                </a:solidFill>
                <a:latin typeface="Calibri"/>
                <a:ea typeface="Times New Roman"/>
              </a:rPr>
              <a:t>a management and thus improve the quality of metadata within the WIS DAR Catalogue. Use of </a:t>
            </a:r>
            <a:r>
              <a:rPr lang="en-GB" sz="2000" i="1" dirty="0" err="1" smtClean="0">
                <a:solidFill>
                  <a:srgbClr val="595959"/>
                </a:solidFill>
                <a:latin typeface="Calibri"/>
                <a:ea typeface="Times New Roman"/>
              </a:rPr>
              <a:t>xlinks</a:t>
            </a:r>
            <a:r>
              <a:rPr lang="en-GB" sz="2000" i="1" dirty="0" smtClean="0">
                <a:solidFill>
                  <a:srgbClr val="595959"/>
                </a:solidFill>
                <a:latin typeface="Calibri"/>
                <a:ea typeface="Times New Roman"/>
              </a:rPr>
              <a:t> is also demonstrated to reduce the volume of typical discovery metadata records by approximately 50%.</a:t>
            </a:r>
            <a:endParaRPr lang="en-GB" sz="2000" b="0" i="1" dirty="0" smtClean="0">
              <a:solidFill>
                <a:srgbClr val="595959"/>
              </a:solidFill>
              <a:latin typeface="Calibri"/>
              <a:ea typeface="Times New Roman"/>
            </a:endParaRPr>
          </a:p>
        </p:txBody>
      </p:sp>
      <p:sp>
        <p:nvSpPr>
          <p:cNvPr id="5"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err="1" smtClean="0">
                <a:effectLst/>
              </a:rPr>
              <a:t>xlinks</a:t>
            </a:r>
            <a:r>
              <a:rPr lang="en-GB" sz="2800" dirty="0" smtClean="0">
                <a:effectLst/>
              </a:rPr>
              <a:t> </a:t>
            </a:r>
            <a:endParaRPr lang="en-GB" sz="2800" dirty="0">
              <a:effectLst/>
            </a:endParaRPr>
          </a:p>
        </p:txBody>
      </p:sp>
      <p:sp>
        <p:nvSpPr>
          <p:cNvPr id="6" name="Rectangle 5"/>
          <p:cNvSpPr/>
          <p:nvPr/>
        </p:nvSpPr>
        <p:spPr>
          <a:xfrm>
            <a:off x="1755648" y="5096316"/>
            <a:ext cx="6425184" cy="646331"/>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Drs </a:t>
            </a:r>
            <a:r>
              <a:rPr lang="en-GB" dirty="0" err="1">
                <a:solidFill>
                  <a:srgbClr val="0070C0"/>
                </a:solidFill>
                <a:latin typeface="Arial"/>
                <a:ea typeface="SimSun"/>
                <a:cs typeface="Times New Roman"/>
              </a:rPr>
              <a:t>Seib</a:t>
            </a:r>
            <a:r>
              <a:rPr lang="en-GB" dirty="0">
                <a:solidFill>
                  <a:srgbClr val="0070C0"/>
                </a:solidFill>
                <a:latin typeface="Arial"/>
                <a:ea typeface="SimSun"/>
                <a:cs typeface="Times New Roman"/>
              </a:rPr>
              <a:t> and Toyoda to identify a GISC and/or DCPC to pilot </a:t>
            </a:r>
            <a:r>
              <a:rPr lang="en-GB" dirty="0" err="1">
                <a:solidFill>
                  <a:srgbClr val="0070C0"/>
                </a:solidFill>
                <a:latin typeface="Arial"/>
                <a:ea typeface="SimSun"/>
                <a:cs typeface="Times New Roman"/>
              </a:rPr>
              <a:t>xlinks</a:t>
            </a:r>
            <a:r>
              <a:rPr lang="en-GB" dirty="0">
                <a:solidFill>
                  <a:srgbClr val="0070C0"/>
                </a:solidFill>
                <a:latin typeface="Arial"/>
                <a:ea typeface="SimSun"/>
                <a:cs typeface="Times New Roman"/>
              </a:rPr>
              <a:t> as proposed by Dr </a:t>
            </a:r>
            <a:r>
              <a:rPr lang="en-GB" dirty="0" err="1">
                <a:solidFill>
                  <a:srgbClr val="0070C0"/>
                </a:solidFill>
                <a:latin typeface="Arial"/>
                <a:ea typeface="SimSun"/>
                <a:cs typeface="Times New Roman"/>
              </a:rPr>
              <a:t>Habermann</a:t>
            </a:r>
            <a:r>
              <a:rPr lang="en-GB" dirty="0">
                <a:solidFill>
                  <a:srgbClr val="0070C0"/>
                </a:solidFill>
                <a:latin typeface="Arial"/>
                <a:ea typeface="SimSun"/>
                <a:cs typeface="Times New Roman"/>
              </a:rPr>
              <a:t>.</a:t>
            </a:r>
          </a:p>
        </p:txBody>
      </p:sp>
    </p:spTree>
    <p:extLst>
      <p:ext uri="{BB962C8B-B14F-4D97-AF65-F5344CB8AC3E}">
        <p14:creationId xmlns:p14="http://schemas.microsoft.com/office/powerpoint/2010/main" val="27863942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32</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versioning </a:t>
            </a:r>
            <a:endParaRPr lang="en-GB" sz="2800" dirty="0">
              <a:effectLst/>
            </a:endParaRPr>
          </a:p>
        </p:txBody>
      </p:sp>
      <p:sp>
        <p:nvSpPr>
          <p:cNvPr id="5" name="Rectangle 4"/>
          <p:cNvSpPr/>
          <p:nvPr/>
        </p:nvSpPr>
        <p:spPr>
          <a:xfrm>
            <a:off x="1755647" y="780562"/>
            <a:ext cx="6425185" cy="3754874"/>
          </a:xfrm>
          <a:prstGeom prst="rect">
            <a:avLst/>
          </a:prstGeom>
        </p:spPr>
        <p:txBody>
          <a:bodyPr wrap="square">
            <a:spAutoFit/>
          </a:bodyPr>
          <a:lstStyle/>
          <a:p>
            <a:pPr>
              <a:spcAft>
                <a:spcPts val="1200"/>
              </a:spcAft>
            </a:pPr>
            <a:r>
              <a:rPr lang="en-GB" i="1" dirty="0">
                <a:solidFill>
                  <a:srgbClr val="595959"/>
                </a:solidFill>
                <a:ea typeface="Times New Roman"/>
              </a:rPr>
              <a:t>To simplify the adoption of new versions of the metadata standard, it is clear that GISCs must support multiple versions of the WMO Core Metadata Profile simultaneously</a:t>
            </a:r>
            <a:r>
              <a:rPr lang="en-GB" i="1" dirty="0" smtClean="0">
                <a:solidFill>
                  <a:srgbClr val="595959"/>
                </a:solidFill>
                <a:ea typeface="Times New Roman"/>
              </a:rPr>
              <a:t>.</a:t>
            </a:r>
          </a:p>
          <a:p>
            <a:pPr>
              <a:spcAft>
                <a:spcPts val="1200"/>
              </a:spcAft>
            </a:pPr>
            <a:r>
              <a:rPr lang="en-GB" i="1" dirty="0">
                <a:solidFill>
                  <a:srgbClr val="595959"/>
                </a:solidFill>
                <a:ea typeface="Times New Roman"/>
              </a:rPr>
              <a:t>GISCs </a:t>
            </a:r>
            <a:r>
              <a:rPr lang="en-GB" i="1" dirty="0" smtClean="0">
                <a:solidFill>
                  <a:srgbClr val="595959"/>
                </a:solidFill>
                <a:ea typeface="Times New Roman"/>
              </a:rPr>
              <a:t>should assess metadata </a:t>
            </a:r>
            <a:r>
              <a:rPr lang="en-GB" i="1" dirty="0">
                <a:solidFill>
                  <a:srgbClr val="595959"/>
                </a:solidFill>
                <a:ea typeface="Times New Roman"/>
              </a:rPr>
              <a:t>records </a:t>
            </a:r>
            <a:r>
              <a:rPr lang="en-GB" i="1" dirty="0" smtClean="0">
                <a:solidFill>
                  <a:srgbClr val="595959"/>
                </a:solidFill>
                <a:ea typeface="Times New Roman"/>
              </a:rPr>
              <a:t>for </a:t>
            </a:r>
            <a:r>
              <a:rPr lang="en-GB" i="1" dirty="0">
                <a:solidFill>
                  <a:srgbClr val="595959"/>
                </a:solidFill>
                <a:ea typeface="Times New Roman"/>
              </a:rPr>
              <a:t>compliance against the supported versions metadata </a:t>
            </a:r>
            <a:r>
              <a:rPr lang="en-GB" i="1" dirty="0" smtClean="0">
                <a:solidFill>
                  <a:srgbClr val="595959"/>
                </a:solidFill>
                <a:ea typeface="Times New Roman"/>
              </a:rPr>
              <a:t>standard.</a:t>
            </a:r>
          </a:p>
          <a:p>
            <a:pPr>
              <a:spcAft>
                <a:spcPts val="1200"/>
              </a:spcAft>
            </a:pPr>
            <a:r>
              <a:rPr lang="en-GB" i="1" dirty="0">
                <a:solidFill>
                  <a:srgbClr val="595959"/>
                </a:solidFill>
                <a:ea typeface="Times New Roman"/>
              </a:rPr>
              <a:t>A metadata record that declares compliance with a deprecated version of the metadata standard shall be deemed non-compliant</a:t>
            </a:r>
            <a:r>
              <a:rPr lang="en-GB" i="1" dirty="0" smtClean="0">
                <a:solidFill>
                  <a:srgbClr val="595959"/>
                </a:solidFill>
                <a:ea typeface="Times New Roman"/>
              </a:rPr>
              <a:t>.</a:t>
            </a:r>
          </a:p>
          <a:p>
            <a:pPr>
              <a:spcAft>
                <a:spcPts val="1200"/>
              </a:spcAft>
            </a:pPr>
            <a:r>
              <a:rPr lang="en-GB" i="1" dirty="0" err="1" smtClean="0">
                <a:solidFill>
                  <a:srgbClr val="595959"/>
                </a:solidFill>
                <a:ea typeface="Times New Roman"/>
              </a:rPr>
              <a:t>gmd:metadataStandardName</a:t>
            </a:r>
            <a:r>
              <a:rPr lang="en-GB" i="1" dirty="0" smtClean="0">
                <a:solidFill>
                  <a:srgbClr val="595959"/>
                </a:solidFill>
                <a:ea typeface="Times New Roman"/>
              </a:rPr>
              <a:t> and </a:t>
            </a:r>
            <a:r>
              <a:rPr lang="en-GB" i="1" dirty="0" err="1" smtClean="0">
                <a:solidFill>
                  <a:srgbClr val="595959"/>
                </a:solidFill>
                <a:ea typeface="Times New Roman"/>
              </a:rPr>
              <a:t>gmd:metadataStandardVersion</a:t>
            </a:r>
            <a:r>
              <a:rPr lang="en-GB" i="1" dirty="0" smtClean="0">
                <a:solidFill>
                  <a:srgbClr val="595959"/>
                </a:solidFill>
                <a:ea typeface="Times New Roman"/>
              </a:rPr>
              <a:t> will be used to identify which version of WMO Core Metadata Profile a metadata record declares compliance with.</a:t>
            </a:r>
            <a:endParaRPr lang="en-GB" i="1" dirty="0">
              <a:solidFill>
                <a:srgbClr val="595959"/>
              </a:solidFill>
              <a:ea typeface="Times New Roman"/>
            </a:endParaRPr>
          </a:p>
          <a:p>
            <a:pPr marL="457200" indent="-457200">
              <a:spcAft>
                <a:spcPts val="1200"/>
              </a:spcAft>
              <a:buFont typeface="Arial" pitchFamily="34" charset="0"/>
              <a:buChar char="•"/>
            </a:pPr>
            <a:endParaRPr lang="en-GB" b="0" i="1" dirty="0">
              <a:solidFill>
                <a:srgbClr val="595959"/>
              </a:solidFill>
              <a:latin typeface="Calibri"/>
              <a:ea typeface="Times New Roman"/>
            </a:endParaRPr>
          </a:p>
        </p:txBody>
      </p:sp>
      <p:sp>
        <p:nvSpPr>
          <p:cNvPr id="6" name="Rectangle 5"/>
          <p:cNvSpPr/>
          <p:nvPr/>
        </p:nvSpPr>
        <p:spPr>
          <a:xfrm>
            <a:off x="1755648" y="4139244"/>
            <a:ext cx="6425184" cy="2585323"/>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WIS will need to support more than one version of the metadata standard. ET-OI should be asked for guidance on how many versions need to be supported at the same time. The initial view of IPET-MDI is that old versions need to be supported for six years (that is, the current version and two old versions). The implication is on the support costs at WIS centres for both software and for updating metadata records. Retaining more versions reduces the cost of updating metadata, but increases the cost of maintaining software.</a:t>
            </a:r>
          </a:p>
        </p:txBody>
      </p:sp>
    </p:spTree>
    <p:extLst>
      <p:ext uri="{BB962C8B-B14F-4D97-AF65-F5344CB8AC3E}">
        <p14:creationId xmlns:p14="http://schemas.microsoft.com/office/powerpoint/2010/main" val="33203037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33</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err="1" smtClean="0">
                <a:effectLst/>
              </a:rPr>
              <a:t>Vol</a:t>
            </a:r>
            <a:r>
              <a:rPr lang="en-GB" sz="2800" dirty="0" smtClean="0">
                <a:effectLst/>
              </a:rPr>
              <a:t> C1 </a:t>
            </a:r>
            <a:endParaRPr lang="en-GB" sz="2800" dirty="0">
              <a:effectLst/>
            </a:endParaRPr>
          </a:p>
        </p:txBody>
      </p:sp>
      <p:sp>
        <p:nvSpPr>
          <p:cNvPr id="6" name="Rectangle 5"/>
          <p:cNvSpPr/>
          <p:nvPr/>
        </p:nvSpPr>
        <p:spPr>
          <a:xfrm>
            <a:off x="1755648" y="2810316"/>
            <a:ext cx="6425184" cy="2031325"/>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TT-</a:t>
            </a:r>
            <a:r>
              <a:rPr lang="en-GB" dirty="0" err="1">
                <a:solidFill>
                  <a:srgbClr val="0070C0"/>
                </a:solidFill>
                <a:latin typeface="Arial"/>
                <a:ea typeface="SimSun"/>
                <a:cs typeface="Times New Roman"/>
              </a:rPr>
              <a:t>ApMD</a:t>
            </a:r>
            <a:r>
              <a:rPr lang="en-GB" dirty="0">
                <a:solidFill>
                  <a:srgbClr val="0070C0"/>
                </a:solidFill>
                <a:latin typeface="Arial"/>
                <a:ea typeface="SimSun"/>
                <a:cs typeface="Times New Roman"/>
              </a:rPr>
              <a:t> will </a:t>
            </a:r>
            <a:r>
              <a:rPr lang="en-GB" dirty="0" smtClean="0">
                <a:solidFill>
                  <a:srgbClr val="0070C0"/>
                </a:solidFill>
                <a:latin typeface="Arial"/>
                <a:ea typeface="SimSun"/>
                <a:cs typeface="Times New Roman"/>
              </a:rPr>
              <a:t>[initially] produce </a:t>
            </a:r>
            <a:r>
              <a:rPr lang="en-GB" dirty="0">
                <a:solidFill>
                  <a:srgbClr val="0070C0"/>
                </a:solidFill>
                <a:latin typeface="Arial"/>
                <a:ea typeface="SimSun"/>
                <a:cs typeface="Times New Roman"/>
              </a:rPr>
              <a:t>the metadata requirements for SYNOP and GRIB for bulletins so that the Volume C1 information can be </a:t>
            </a:r>
            <a:r>
              <a:rPr lang="en-GB" dirty="0" smtClean="0">
                <a:solidFill>
                  <a:srgbClr val="0070C0"/>
                </a:solidFill>
                <a:latin typeface="Arial"/>
                <a:ea typeface="SimSun"/>
                <a:cs typeface="Times New Roman"/>
              </a:rPr>
              <a:t>created [This will be published as Guidance on the WIS wiki]. </a:t>
            </a:r>
          </a:p>
          <a:p>
            <a:pPr algn="just"/>
            <a:endParaRPr lang="en-GB" dirty="0">
              <a:solidFill>
                <a:srgbClr val="0070C0"/>
              </a:solidFill>
              <a:latin typeface="Arial"/>
              <a:ea typeface="SimSun"/>
              <a:cs typeface="Times New Roman"/>
            </a:endParaRPr>
          </a:p>
          <a:p>
            <a:pPr algn="just"/>
            <a:r>
              <a:rPr lang="en-GB" dirty="0" smtClean="0">
                <a:solidFill>
                  <a:srgbClr val="0070C0"/>
                </a:solidFill>
                <a:latin typeface="Arial"/>
                <a:ea typeface="SimSun"/>
                <a:cs typeface="Times New Roman"/>
              </a:rPr>
              <a:t>ET-OI </a:t>
            </a:r>
            <a:r>
              <a:rPr lang="en-GB" dirty="0">
                <a:solidFill>
                  <a:srgbClr val="0070C0"/>
                </a:solidFill>
                <a:latin typeface="Arial"/>
                <a:ea typeface="SimSun"/>
                <a:cs typeface="Times New Roman"/>
              </a:rPr>
              <a:t>should be consulted to see whether it is necessary to reproduce the format of </a:t>
            </a:r>
            <a:r>
              <a:rPr lang="en-GB" dirty="0" err="1">
                <a:solidFill>
                  <a:srgbClr val="0070C0"/>
                </a:solidFill>
                <a:latin typeface="Arial"/>
                <a:ea typeface="SimSun"/>
                <a:cs typeface="Times New Roman"/>
              </a:rPr>
              <a:t>Vol</a:t>
            </a:r>
            <a:r>
              <a:rPr lang="en-GB" dirty="0">
                <a:solidFill>
                  <a:srgbClr val="0070C0"/>
                </a:solidFill>
                <a:latin typeface="Arial"/>
                <a:ea typeface="SimSun"/>
                <a:cs typeface="Times New Roman"/>
              </a:rPr>
              <a:t> C1 table contents exactly.</a:t>
            </a:r>
          </a:p>
        </p:txBody>
      </p:sp>
    </p:spTree>
    <p:extLst>
      <p:ext uri="{BB962C8B-B14F-4D97-AF65-F5344CB8AC3E}">
        <p14:creationId xmlns:p14="http://schemas.microsoft.com/office/powerpoint/2010/main" val="42492191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34</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400" dirty="0" smtClean="0">
                <a:effectLst/>
              </a:rPr>
              <a:t>WMO Core Metadata Profile </a:t>
            </a:r>
            <a:r>
              <a:rPr lang="en-GB" sz="2400" dirty="0">
                <a:effectLst/>
              </a:rPr>
              <a:t>– </a:t>
            </a:r>
            <a:r>
              <a:rPr lang="en-GB" sz="2400" dirty="0" smtClean="0">
                <a:effectLst/>
              </a:rPr>
              <a:t>temporal extent </a:t>
            </a:r>
            <a:endParaRPr lang="en-GB" sz="2400" dirty="0">
              <a:effectLst/>
            </a:endParaRPr>
          </a:p>
        </p:txBody>
      </p:sp>
      <p:sp>
        <p:nvSpPr>
          <p:cNvPr id="6" name="Rectangle 5"/>
          <p:cNvSpPr/>
          <p:nvPr/>
        </p:nvSpPr>
        <p:spPr>
          <a:xfrm>
            <a:off x="1755648" y="786444"/>
            <a:ext cx="6425184" cy="2862322"/>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The temporal extent within metadata for bulletins exchanged in real time currently reflects the date at which real time exchange started, rather than the current availability of the bulletins currently travelling within the WIS. A separate record is required for the real time bulletins and for an historical record of the data in the bulletins. The transient nature of the bulletins should be reflected by using a temporal extent in the metadata that indicates the rolling 24h cache of bulletins. A method of doing this is required. (Issue is expressing “now” in ISO </a:t>
            </a:r>
            <a:r>
              <a:rPr lang="en-GB" dirty="0" smtClean="0">
                <a:solidFill>
                  <a:srgbClr val="0070C0"/>
                </a:solidFill>
                <a:latin typeface="Arial"/>
                <a:ea typeface="SimSun"/>
                <a:cs typeface="Times New Roman"/>
              </a:rPr>
              <a:t>8601 - Toyoda).</a:t>
            </a:r>
            <a:endParaRPr lang="en-GB" dirty="0">
              <a:solidFill>
                <a:srgbClr val="0070C0"/>
              </a:solidFill>
              <a:latin typeface="Arial"/>
              <a:ea typeface="SimSun"/>
              <a:cs typeface="Times New Roman"/>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1823" y="3608699"/>
            <a:ext cx="5175761" cy="3285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475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AutoShape 9">
            <a:hlinkClick r:id="" action="ppaction://noaction"/>
          </p:cNvPr>
          <p:cNvSpPr>
            <a:spLocks noChangeArrowheads="1"/>
          </p:cNvSpPr>
          <p:nvPr/>
        </p:nvSpPr>
        <p:spPr bwMode="auto">
          <a:xfrm>
            <a:off x="571472" y="4429132"/>
            <a:ext cx="6643734" cy="2143140"/>
          </a:xfrm>
          <a:prstGeom prst="roundRect">
            <a:avLst>
              <a:gd name="adj" fmla="val 4685"/>
            </a:avLst>
          </a:prstGeom>
          <a:solidFill>
            <a:schemeClr val="bg1">
              <a:lumMod val="95000"/>
            </a:schemeClr>
          </a:solidFill>
          <a:ln w="0" algn="ctr">
            <a:solidFill>
              <a:srgbClr val="0070C0"/>
            </a:solidFill>
            <a:round/>
            <a:headEnd/>
            <a:tailEnd/>
          </a:ln>
          <a:effectLst>
            <a:outerShdw dist="107763" dir="2700000" algn="ctr" rotWithShape="0">
              <a:schemeClr val="bg2">
                <a:alpha val="50000"/>
              </a:schemeClr>
            </a:outerShdw>
          </a:effectLst>
        </p:spPr>
        <p:txBody>
          <a:bodyPr anchor="t" anchorCtr="0"/>
          <a:lstStyle/>
          <a:p>
            <a:pPr>
              <a:lnSpc>
                <a:spcPct val="85000"/>
              </a:lnSpc>
              <a:spcAft>
                <a:spcPct val="20000"/>
              </a:spcAft>
              <a:defRPr/>
            </a:pPr>
            <a:endParaRPr lang="en-GB" sz="1600" dirty="0">
              <a:solidFill>
                <a:srgbClr val="000000"/>
              </a:solidFill>
            </a:endParaRPr>
          </a:p>
        </p:txBody>
      </p:sp>
      <p:sp>
        <p:nvSpPr>
          <p:cNvPr id="26" name="Rectangle 25"/>
          <p:cNvSpPr/>
          <p:nvPr/>
        </p:nvSpPr>
        <p:spPr>
          <a:xfrm>
            <a:off x="642910" y="5500702"/>
            <a:ext cx="4643470" cy="714380"/>
          </a:xfrm>
          <a:prstGeom prst="rect">
            <a:avLst/>
          </a:prstGeom>
          <a:gradFill>
            <a:gsLst>
              <a:gs pos="0">
                <a:srgbClr val="FFEFD1"/>
              </a:gs>
              <a:gs pos="64999">
                <a:srgbClr val="F0EBD5"/>
              </a:gs>
              <a:gs pos="100000">
                <a:srgbClr val="D1C39F"/>
              </a:gs>
            </a:gsLst>
            <a:lin ang="5400000" scaled="0"/>
          </a:gradFill>
          <a:ln w="9525">
            <a:solidFill>
              <a:schemeClr val="accent2">
                <a:lumMod val="75000"/>
              </a:schemeClr>
            </a:solidFill>
            <a:miter lim="800000"/>
            <a:headEnd/>
            <a:tailEnd/>
          </a:ln>
          <a:effectLst>
            <a:outerShdw dist="50800" dir="2700000" algn="ctr" rotWithShape="0">
              <a:schemeClr val="accent2">
                <a:lumMod val="7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28" name="AutoShape 9">
            <a:hlinkClick r:id="" action="ppaction://noaction"/>
          </p:cNvPr>
          <p:cNvSpPr>
            <a:spLocks noChangeArrowheads="1"/>
          </p:cNvSpPr>
          <p:nvPr/>
        </p:nvSpPr>
        <p:spPr bwMode="auto">
          <a:xfrm>
            <a:off x="571472" y="4429132"/>
            <a:ext cx="6643734" cy="2143140"/>
          </a:xfrm>
          <a:prstGeom prst="roundRect">
            <a:avLst>
              <a:gd name="adj" fmla="val 4685"/>
            </a:avLst>
          </a:prstGeom>
          <a:gradFill rotWithShape="1">
            <a:gsLst>
              <a:gs pos="0">
                <a:schemeClr val="bg1">
                  <a:lumMod val="95000"/>
                  <a:alpha val="0"/>
                </a:schemeClr>
              </a:gs>
              <a:gs pos="52000">
                <a:schemeClr val="bg1">
                  <a:lumMod val="95000"/>
                  <a:alpha val="0"/>
                </a:schemeClr>
              </a:gs>
              <a:gs pos="100000">
                <a:schemeClr val="bg1">
                  <a:lumMod val="95000"/>
                </a:schemeClr>
              </a:gs>
            </a:gsLst>
            <a:lin ang="10800000" scaled="0"/>
          </a:gradFill>
          <a:ln w="3175" algn="ctr">
            <a:solidFill>
              <a:srgbClr val="0070C0"/>
            </a:solidFill>
            <a:round/>
            <a:headEnd/>
            <a:tailEnd/>
          </a:ln>
          <a:effectLst>
            <a:outerShdw dist="107763" dir="2700000" algn="ctr" rotWithShape="0">
              <a:schemeClr val="bg2">
                <a:alpha val="50000"/>
              </a:schemeClr>
            </a:outerShdw>
          </a:effectLst>
        </p:spPr>
        <p:txBody>
          <a:bodyPr anchor="ctr"/>
          <a:lstStyle/>
          <a:p>
            <a:pPr algn="ctr">
              <a:lnSpc>
                <a:spcPct val="85000"/>
              </a:lnSpc>
              <a:spcAft>
                <a:spcPct val="20000"/>
              </a:spcAft>
              <a:defRPr/>
            </a:pPr>
            <a:endParaRPr lang="en-GB" b="1" dirty="0">
              <a:solidFill>
                <a:srgbClr val="000000"/>
              </a:solidFill>
            </a:endParaRPr>
          </a:p>
        </p:txBody>
      </p:sp>
      <p:sp>
        <p:nvSpPr>
          <p:cNvPr id="9" name="AutoShape 9">
            <a:hlinkClick r:id="" action="ppaction://noaction"/>
          </p:cNvPr>
          <p:cNvSpPr>
            <a:spLocks noChangeArrowheads="1"/>
          </p:cNvSpPr>
          <p:nvPr/>
        </p:nvSpPr>
        <p:spPr bwMode="auto">
          <a:xfrm>
            <a:off x="571472" y="1785926"/>
            <a:ext cx="6643734" cy="2143140"/>
          </a:xfrm>
          <a:prstGeom prst="roundRect">
            <a:avLst>
              <a:gd name="adj" fmla="val 4685"/>
            </a:avLst>
          </a:prstGeom>
          <a:solidFill>
            <a:schemeClr val="bg1">
              <a:lumMod val="95000"/>
            </a:schemeClr>
          </a:solidFill>
          <a:ln w="0" algn="ctr">
            <a:solidFill>
              <a:srgbClr val="0070C0"/>
            </a:solidFill>
            <a:round/>
            <a:headEnd/>
            <a:tailEnd/>
          </a:ln>
          <a:effectLst>
            <a:outerShdw dist="107763" dir="2700000" algn="ctr" rotWithShape="0">
              <a:schemeClr val="bg2">
                <a:alpha val="50000"/>
              </a:schemeClr>
            </a:outerShdw>
          </a:effectLst>
        </p:spPr>
        <p:txBody>
          <a:bodyPr anchor="t" anchorCtr="0"/>
          <a:lstStyle/>
          <a:p>
            <a:pPr>
              <a:lnSpc>
                <a:spcPct val="85000"/>
              </a:lnSpc>
              <a:spcAft>
                <a:spcPct val="20000"/>
              </a:spcAft>
              <a:defRPr/>
            </a:pPr>
            <a:endParaRPr lang="en-GB" sz="1600" dirty="0">
              <a:solidFill>
                <a:srgbClr val="000000"/>
              </a:solidFill>
            </a:endParaRPr>
          </a:p>
        </p:txBody>
      </p:sp>
      <p:sp>
        <p:nvSpPr>
          <p:cNvPr id="2" name="Title 1"/>
          <p:cNvSpPr>
            <a:spLocks noGrp="1"/>
          </p:cNvSpPr>
          <p:nvPr>
            <p:ph type="title"/>
          </p:nvPr>
        </p:nvSpPr>
        <p:spPr/>
        <p:txBody>
          <a:bodyPr>
            <a:normAutofit fontScale="90000"/>
          </a:bodyPr>
          <a:lstStyle/>
          <a:p>
            <a:r>
              <a:rPr lang="en-GB" dirty="0" smtClean="0"/>
              <a:t>Illustration of metadata record types &amp; associated datasets</a:t>
            </a:r>
            <a:endParaRPr lang="en-GB" dirty="0"/>
          </a:p>
        </p:txBody>
      </p:sp>
      <p:sp>
        <p:nvSpPr>
          <p:cNvPr id="4" name="Left Arrow 3"/>
          <p:cNvSpPr/>
          <p:nvPr/>
        </p:nvSpPr>
        <p:spPr>
          <a:xfrm flipH="1">
            <a:off x="571472" y="3851134"/>
            <a:ext cx="8001056" cy="649436"/>
          </a:xfrm>
          <a:prstGeom prst="leftArrow">
            <a:avLst/>
          </a:prstGeom>
          <a:gradFill>
            <a:gsLst>
              <a:gs pos="0">
                <a:schemeClr val="bg1"/>
              </a:gs>
              <a:gs pos="50000">
                <a:schemeClr val="bg1">
                  <a:lumMod val="75000"/>
                </a:schemeClr>
              </a:gs>
              <a:gs pos="100000">
                <a:schemeClr val="bg1">
                  <a:lumMod val="85000"/>
                </a:schemeClr>
              </a:gs>
            </a:gsLst>
            <a:lin ang="10800000" scaled="0"/>
          </a:gradFill>
          <a:ln w="12700">
            <a:noFill/>
            <a:miter lim="800000"/>
            <a:headEnd/>
            <a:tailEnd/>
          </a:ln>
        </p:spPr>
        <p:txBody>
          <a:bodyPr wrap="none" anchor="ctr"/>
          <a:lstStyle/>
          <a:p>
            <a:pPr algn="r" fontAlgn="base">
              <a:spcBef>
                <a:spcPct val="0"/>
              </a:spcBef>
              <a:spcAft>
                <a:spcPct val="0"/>
              </a:spcAft>
            </a:pPr>
            <a:r>
              <a:rPr lang="en-GB" dirty="0" smtClean="0">
                <a:solidFill>
                  <a:prstClr val="black"/>
                </a:solidFill>
                <a:latin typeface="Arial" charset="0"/>
              </a:rPr>
              <a:t>time</a:t>
            </a:r>
            <a:endParaRPr lang="en-GB" dirty="0">
              <a:solidFill>
                <a:prstClr val="black"/>
              </a:solidFill>
              <a:latin typeface="Arial" charset="0"/>
            </a:endParaRPr>
          </a:p>
        </p:txBody>
      </p:sp>
      <p:sp>
        <p:nvSpPr>
          <p:cNvPr id="5" name="Document"/>
          <p:cNvSpPr>
            <a:spLocks noEditPoints="1" noChangeArrowheads="1"/>
          </p:cNvSpPr>
          <p:nvPr/>
        </p:nvSpPr>
        <p:spPr bwMode="auto">
          <a:xfrm>
            <a:off x="2285984" y="2428868"/>
            <a:ext cx="642961" cy="873135"/>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gradFill>
            <a:gsLst>
              <a:gs pos="0">
                <a:srgbClr val="FFEFD1"/>
              </a:gs>
              <a:gs pos="64999">
                <a:srgbClr val="F0EBD5"/>
              </a:gs>
              <a:gs pos="100000">
                <a:srgbClr val="D1C39F"/>
              </a:gs>
            </a:gsLst>
            <a:lin ang="5400000" scaled="0"/>
          </a:gradFill>
          <a:ln w="9525">
            <a:solidFill>
              <a:schemeClr val="tx1"/>
            </a:solidFill>
            <a:miter lim="800000"/>
            <a:headEnd/>
            <a:tailEnd/>
          </a:ln>
          <a:effectLst>
            <a:outerShdw dist="50800" dir="2700000" algn="ctr" rotWithShape="0">
              <a:schemeClr val="tx1">
                <a:lumMod val="65000"/>
                <a:lumOff val="3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9">
            <a:hlinkClick r:id="" action="ppaction://noaction"/>
          </p:cNvPr>
          <p:cNvSpPr>
            <a:spLocks noChangeArrowheads="1"/>
          </p:cNvSpPr>
          <p:nvPr/>
        </p:nvSpPr>
        <p:spPr bwMode="auto">
          <a:xfrm>
            <a:off x="428596" y="1571612"/>
            <a:ext cx="2143140" cy="1000132"/>
          </a:xfrm>
          <a:prstGeom prst="roundRect">
            <a:avLst>
              <a:gd name="adj" fmla="val 4685"/>
            </a:avLst>
          </a:prstGeom>
          <a:gradFill rotWithShape="1">
            <a:gsLst>
              <a:gs pos="0">
                <a:schemeClr val="bg1"/>
              </a:gs>
              <a:gs pos="100000">
                <a:schemeClr val="bg1">
                  <a:gamma/>
                  <a:tint val="0"/>
                  <a:invGamma/>
                  <a:alpha val="80000"/>
                </a:schemeClr>
              </a:gs>
            </a:gsLst>
            <a:lin ang="5400000" scaled="1"/>
          </a:gradFill>
          <a:ln w="3175" algn="ctr">
            <a:solidFill>
              <a:srgbClr val="0070C0"/>
            </a:solidFill>
            <a:round/>
            <a:headEnd/>
            <a:tailEnd/>
          </a:ln>
          <a:effectLst>
            <a:outerShdw dist="107763" dir="2700000" algn="ctr" rotWithShape="0">
              <a:schemeClr val="bg2">
                <a:alpha val="50000"/>
              </a:schemeClr>
            </a:outerShdw>
          </a:effectLst>
        </p:spPr>
        <p:txBody>
          <a:bodyPr anchor="ctr"/>
          <a:lstStyle/>
          <a:p>
            <a:pPr algn="ctr">
              <a:lnSpc>
                <a:spcPct val="85000"/>
              </a:lnSpc>
              <a:spcAft>
                <a:spcPct val="20000"/>
              </a:spcAft>
              <a:defRPr/>
            </a:pPr>
            <a:r>
              <a:rPr lang="en-GB" b="1" dirty="0" smtClean="0">
                <a:solidFill>
                  <a:srgbClr val="000000"/>
                </a:solidFill>
              </a:rPr>
              <a:t>Metadata record A </a:t>
            </a:r>
            <a:r>
              <a:rPr lang="en-GB" sz="1600" dirty="0" smtClean="0">
                <a:solidFill>
                  <a:srgbClr val="000000"/>
                </a:solidFill>
              </a:rPr>
              <a:t>24-hour temporal extent</a:t>
            </a:r>
            <a:endParaRPr lang="en-GB" sz="1600" dirty="0">
              <a:solidFill>
                <a:srgbClr val="000000"/>
              </a:solidFill>
            </a:endParaRPr>
          </a:p>
        </p:txBody>
      </p:sp>
      <p:sp>
        <p:nvSpPr>
          <p:cNvPr id="12" name="Rectangle 11"/>
          <p:cNvSpPr/>
          <p:nvPr/>
        </p:nvSpPr>
        <p:spPr>
          <a:xfrm>
            <a:off x="642910" y="6243600"/>
            <a:ext cx="1357322" cy="400110"/>
          </a:xfrm>
          <a:prstGeom prst="rect">
            <a:avLst/>
          </a:prstGeom>
        </p:spPr>
        <p:txBody>
          <a:bodyPr wrap="square">
            <a:spAutoFit/>
          </a:bodyPr>
          <a:lstStyle/>
          <a:p>
            <a:r>
              <a:rPr lang="en-GB" sz="2000" b="1" dirty="0" smtClean="0">
                <a:solidFill>
                  <a:srgbClr val="4F81BD">
                    <a:lumMod val="75000"/>
                  </a:srgbClr>
                </a:solidFill>
              </a:rPr>
              <a:t>Example B</a:t>
            </a:r>
            <a:endParaRPr lang="en-GB" sz="2000" b="1" dirty="0">
              <a:solidFill>
                <a:srgbClr val="4F81BD">
                  <a:lumMod val="75000"/>
                </a:srgbClr>
              </a:solidFill>
            </a:endParaRPr>
          </a:p>
        </p:txBody>
      </p:sp>
      <p:sp>
        <p:nvSpPr>
          <p:cNvPr id="16" name="Rectangle 15"/>
          <p:cNvSpPr/>
          <p:nvPr/>
        </p:nvSpPr>
        <p:spPr>
          <a:xfrm>
            <a:off x="3000364" y="4000504"/>
            <a:ext cx="857256" cy="307777"/>
          </a:xfrm>
          <a:prstGeom prst="rect">
            <a:avLst/>
          </a:prstGeom>
        </p:spPr>
        <p:txBody>
          <a:bodyPr wrap="square">
            <a:spAutoFit/>
          </a:bodyPr>
          <a:lstStyle/>
          <a:p>
            <a:r>
              <a:rPr lang="en-GB" sz="1400" dirty="0" smtClean="0">
                <a:solidFill>
                  <a:prstClr val="black"/>
                </a:solidFill>
              </a:rPr>
              <a:t>Monday</a:t>
            </a:r>
            <a:endParaRPr lang="en-GB" sz="1400" dirty="0">
              <a:solidFill>
                <a:prstClr val="black"/>
              </a:solidFill>
            </a:endParaRPr>
          </a:p>
        </p:txBody>
      </p:sp>
      <p:sp>
        <p:nvSpPr>
          <p:cNvPr id="17" name="Rectangle 16"/>
          <p:cNvSpPr/>
          <p:nvPr/>
        </p:nvSpPr>
        <p:spPr>
          <a:xfrm>
            <a:off x="3786182" y="4000504"/>
            <a:ext cx="857256" cy="307777"/>
          </a:xfrm>
          <a:prstGeom prst="rect">
            <a:avLst/>
          </a:prstGeom>
        </p:spPr>
        <p:txBody>
          <a:bodyPr wrap="square">
            <a:spAutoFit/>
          </a:bodyPr>
          <a:lstStyle/>
          <a:p>
            <a:r>
              <a:rPr lang="en-GB" sz="1400" dirty="0" smtClean="0">
                <a:solidFill>
                  <a:prstClr val="black"/>
                </a:solidFill>
              </a:rPr>
              <a:t>Tuesday</a:t>
            </a:r>
            <a:endParaRPr lang="en-GB" sz="1400" dirty="0">
              <a:solidFill>
                <a:prstClr val="black"/>
              </a:solidFill>
            </a:endParaRPr>
          </a:p>
        </p:txBody>
      </p:sp>
      <p:sp>
        <p:nvSpPr>
          <p:cNvPr id="18" name="Rectangle 17"/>
          <p:cNvSpPr/>
          <p:nvPr/>
        </p:nvSpPr>
        <p:spPr>
          <a:xfrm>
            <a:off x="4510086" y="4000504"/>
            <a:ext cx="1276360" cy="307777"/>
          </a:xfrm>
          <a:prstGeom prst="rect">
            <a:avLst/>
          </a:prstGeom>
        </p:spPr>
        <p:txBody>
          <a:bodyPr wrap="square">
            <a:spAutoFit/>
          </a:bodyPr>
          <a:lstStyle/>
          <a:p>
            <a:r>
              <a:rPr lang="en-GB" sz="1400" dirty="0" smtClean="0">
                <a:solidFill>
                  <a:prstClr val="black"/>
                </a:solidFill>
              </a:rPr>
              <a:t>Wednesday</a:t>
            </a:r>
            <a:endParaRPr lang="en-GB" sz="1400" dirty="0">
              <a:solidFill>
                <a:prstClr val="black"/>
              </a:solidFill>
            </a:endParaRPr>
          </a:p>
        </p:txBody>
      </p:sp>
      <p:sp>
        <p:nvSpPr>
          <p:cNvPr id="19" name="Rectangle 18"/>
          <p:cNvSpPr/>
          <p:nvPr/>
        </p:nvSpPr>
        <p:spPr>
          <a:xfrm>
            <a:off x="5500694" y="4000504"/>
            <a:ext cx="857256" cy="307777"/>
          </a:xfrm>
          <a:prstGeom prst="rect">
            <a:avLst/>
          </a:prstGeom>
        </p:spPr>
        <p:txBody>
          <a:bodyPr wrap="square">
            <a:spAutoFit/>
          </a:bodyPr>
          <a:lstStyle/>
          <a:p>
            <a:r>
              <a:rPr lang="en-GB" sz="1400" dirty="0" smtClean="0">
                <a:solidFill>
                  <a:prstClr val="black"/>
                </a:solidFill>
              </a:rPr>
              <a:t>...</a:t>
            </a:r>
            <a:endParaRPr lang="en-GB" sz="1400" dirty="0">
              <a:solidFill>
                <a:prstClr val="black"/>
              </a:solidFill>
            </a:endParaRPr>
          </a:p>
        </p:txBody>
      </p:sp>
      <p:sp>
        <p:nvSpPr>
          <p:cNvPr id="7" name="Document"/>
          <p:cNvSpPr>
            <a:spLocks noEditPoints="1" noChangeArrowheads="1"/>
          </p:cNvSpPr>
          <p:nvPr/>
        </p:nvSpPr>
        <p:spPr bwMode="auto">
          <a:xfrm>
            <a:off x="2285984" y="5072074"/>
            <a:ext cx="642961" cy="873135"/>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gradFill>
            <a:gsLst>
              <a:gs pos="0">
                <a:srgbClr val="FFEFD1"/>
              </a:gs>
              <a:gs pos="64999">
                <a:srgbClr val="F0EBD5"/>
              </a:gs>
              <a:gs pos="100000">
                <a:srgbClr val="D1C39F"/>
              </a:gs>
            </a:gsLst>
            <a:lin ang="5400000" scaled="0"/>
          </a:gradFill>
          <a:ln w="9525">
            <a:solidFill>
              <a:schemeClr val="tx1"/>
            </a:solidFill>
            <a:miter lim="800000"/>
            <a:headEnd/>
            <a:tailEnd/>
          </a:ln>
          <a:effectLst>
            <a:outerShdw dist="50800" dir="2700000" algn="ctr" rotWithShape="0">
              <a:schemeClr val="tx1">
                <a:lumMod val="65000"/>
                <a:lumOff val="3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8" name="AutoShape 9">
            <a:hlinkClick r:id="" action="ppaction://noaction"/>
          </p:cNvPr>
          <p:cNvSpPr>
            <a:spLocks noChangeArrowheads="1"/>
          </p:cNvSpPr>
          <p:nvPr/>
        </p:nvSpPr>
        <p:spPr bwMode="auto">
          <a:xfrm>
            <a:off x="428596" y="4214818"/>
            <a:ext cx="2143140" cy="1000132"/>
          </a:xfrm>
          <a:prstGeom prst="roundRect">
            <a:avLst>
              <a:gd name="adj" fmla="val 4685"/>
            </a:avLst>
          </a:prstGeom>
          <a:gradFill rotWithShape="1">
            <a:gsLst>
              <a:gs pos="0">
                <a:schemeClr val="bg1"/>
              </a:gs>
              <a:gs pos="100000">
                <a:schemeClr val="bg1">
                  <a:gamma/>
                  <a:tint val="0"/>
                  <a:invGamma/>
                  <a:alpha val="80000"/>
                </a:schemeClr>
              </a:gs>
            </a:gsLst>
            <a:lin ang="5400000" scaled="1"/>
          </a:gradFill>
          <a:ln w="3175" algn="ctr">
            <a:solidFill>
              <a:srgbClr val="0070C0"/>
            </a:solidFill>
            <a:round/>
            <a:headEnd/>
            <a:tailEnd/>
          </a:ln>
          <a:effectLst>
            <a:outerShdw dist="107763" dir="2700000" algn="ctr" rotWithShape="0">
              <a:schemeClr val="bg2">
                <a:alpha val="50000"/>
              </a:schemeClr>
            </a:outerShdw>
          </a:effectLst>
        </p:spPr>
        <p:txBody>
          <a:bodyPr anchor="ctr"/>
          <a:lstStyle/>
          <a:p>
            <a:pPr algn="ctr">
              <a:lnSpc>
                <a:spcPct val="85000"/>
              </a:lnSpc>
              <a:spcAft>
                <a:spcPct val="20000"/>
              </a:spcAft>
              <a:defRPr/>
            </a:pPr>
            <a:r>
              <a:rPr lang="en-GB" b="1" dirty="0" smtClean="0">
                <a:solidFill>
                  <a:srgbClr val="000000"/>
                </a:solidFill>
              </a:rPr>
              <a:t>Metadata record B </a:t>
            </a:r>
            <a:r>
              <a:rPr lang="en-GB" sz="1600" dirty="0" smtClean="0">
                <a:solidFill>
                  <a:srgbClr val="000000"/>
                </a:solidFill>
              </a:rPr>
              <a:t>long-duration temporal extent</a:t>
            </a:r>
            <a:endParaRPr lang="en-GB" sz="1600" dirty="0">
              <a:solidFill>
                <a:srgbClr val="000000"/>
              </a:solidFill>
            </a:endParaRPr>
          </a:p>
        </p:txBody>
      </p:sp>
      <p:sp>
        <p:nvSpPr>
          <p:cNvPr id="14" name="Rectangle 13"/>
          <p:cNvSpPr/>
          <p:nvPr/>
        </p:nvSpPr>
        <p:spPr>
          <a:xfrm>
            <a:off x="2428860" y="5334672"/>
            <a:ext cx="500066" cy="523220"/>
          </a:xfrm>
          <a:prstGeom prst="rect">
            <a:avLst/>
          </a:prstGeom>
        </p:spPr>
        <p:txBody>
          <a:bodyPr wrap="square">
            <a:spAutoFit/>
          </a:bodyPr>
          <a:lstStyle/>
          <a:p>
            <a:r>
              <a:rPr lang="en-GB" sz="2800" b="1" dirty="0" smtClean="0">
                <a:solidFill>
                  <a:prstClr val="black"/>
                </a:solidFill>
              </a:rPr>
              <a:t>B</a:t>
            </a:r>
            <a:endParaRPr lang="en-GB" sz="2800" b="1" dirty="0">
              <a:solidFill>
                <a:prstClr val="black"/>
              </a:solidFill>
            </a:endParaRPr>
          </a:p>
        </p:txBody>
      </p:sp>
      <p:cxnSp>
        <p:nvCxnSpPr>
          <p:cNvPr id="29" name="Straight Arrow Connector 28"/>
          <p:cNvCxnSpPr/>
          <p:nvPr/>
        </p:nvCxnSpPr>
        <p:spPr>
          <a:xfrm rot="5400000">
            <a:off x="2322100" y="4821645"/>
            <a:ext cx="2071704" cy="79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5400000">
            <a:off x="3107918" y="4821645"/>
            <a:ext cx="2071704" cy="79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5400000">
            <a:off x="3893736" y="4821645"/>
            <a:ext cx="2071704" cy="79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642910" y="3600394"/>
            <a:ext cx="1357322" cy="400110"/>
          </a:xfrm>
          <a:prstGeom prst="rect">
            <a:avLst/>
          </a:prstGeom>
        </p:spPr>
        <p:txBody>
          <a:bodyPr wrap="square">
            <a:spAutoFit/>
          </a:bodyPr>
          <a:lstStyle/>
          <a:p>
            <a:r>
              <a:rPr lang="en-GB" sz="2000" b="1" dirty="0" smtClean="0">
                <a:solidFill>
                  <a:srgbClr val="4F81BD">
                    <a:lumMod val="75000"/>
                  </a:srgbClr>
                </a:solidFill>
              </a:rPr>
              <a:t>Example A</a:t>
            </a:r>
            <a:endParaRPr lang="en-GB" sz="2000" b="1" dirty="0">
              <a:solidFill>
                <a:srgbClr val="4F81BD">
                  <a:lumMod val="75000"/>
                </a:srgbClr>
              </a:solidFill>
            </a:endParaRPr>
          </a:p>
        </p:txBody>
      </p:sp>
      <p:sp>
        <p:nvSpPr>
          <p:cNvPr id="13" name="Rectangle 12"/>
          <p:cNvSpPr/>
          <p:nvPr/>
        </p:nvSpPr>
        <p:spPr>
          <a:xfrm>
            <a:off x="2428860" y="2643182"/>
            <a:ext cx="500066" cy="523220"/>
          </a:xfrm>
          <a:prstGeom prst="rect">
            <a:avLst/>
          </a:prstGeom>
        </p:spPr>
        <p:txBody>
          <a:bodyPr wrap="square">
            <a:spAutoFit/>
          </a:bodyPr>
          <a:lstStyle/>
          <a:p>
            <a:r>
              <a:rPr lang="en-GB" sz="2800" b="1" dirty="0" smtClean="0">
                <a:solidFill>
                  <a:prstClr val="black"/>
                </a:solidFill>
              </a:rPr>
              <a:t>A</a:t>
            </a:r>
            <a:endParaRPr lang="en-GB" sz="2800" b="1" dirty="0">
              <a:solidFill>
                <a:prstClr val="black"/>
              </a:solidFill>
            </a:endParaRPr>
          </a:p>
        </p:txBody>
      </p:sp>
      <p:sp>
        <p:nvSpPr>
          <p:cNvPr id="15" name="Documents"/>
          <p:cNvSpPr>
            <a:spLocks noEditPoints="1" noChangeArrowheads="1"/>
          </p:cNvSpPr>
          <p:nvPr/>
        </p:nvSpPr>
        <p:spPr bwMode="auto">
          <a:xfrm>
            <a:off x="3071802" y="2928934"/>
            <a:ext cx="642961" cy="873135"/>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gradFill>
            <a:gsLst>
              <a:gs pos="0">
                <a:srgbClr val="FFEFD1"/>
              </a:gs>
              <a:gs pos="64999">
                <a:srgbClr val="F0EBD5"/>
              </a:gs>
              <a:gs pos="100000">
                <a:srgbClr val="D1C39F"/>
              </a:gs>
            </a:gsLst>
            <a:lin ang="5400000" scaled="0"/>
          </a:gradFill>
          <a:ln w="9525">
            <a:solidFill>
              <a:schemeClr val="accent2">
                <a:lumMod val="75000"/>
              </a:schemeClr>
            </a:solidFill>
            <a:miter lim="800000"/>
            <a:headEnd/>
            <a:tailEnd/>
          </a:ln>
          <a:effectLst>
            <a:outerShdw dist="50800" dir="2700000" algn="ctr" rotWithShape="0">
              <a:schemeClr val="accent2">
                <a:lumMod val="7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20" name="Documents"/>
          <p:cNvSpPr>
            <a:spLocks noEditPoints="1" noChangeArrowheads="1"/>
          </p:cNvSpPr>
          <p:nvPr/>
        </p:nvSpPr>
        <p:spPr bwMode="auto">
          <a:xfrm>
            <a:off x="3857601" y="2928934"/>
            <a:ext cx="642961" cy="873135"/>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gradFill>
            <a:gsLst>
              <a:gs pos="0">
                <a:srgbClr val="FFEFD1"/>
              </a:gs>
              <a:gs pos="64999">
                <a:srgbClr val="F0EBD5"/>
              </a:gs>
              <a:gs pos="100000">
                <a:srgbClr val="D1C39F"/>
              </a:gs>
            </a:gsLst>
            <a:lin ang="5400000" scaled="0"/>
          </a:gradFill>
          <a:ln w="9525">
            <a:solidFill>
              <a:schemeClr val="accent2">
                <a:lumMod val="75000"/>
              </a:schemeClr>
            </a:solidFill>
            <a:miter lim="800000"/>
            <a:headEnd/>
            <a:tailEnd/>
          </a:ln>
          <a:effectLst>
            <a:outerShdw dist="50800" dir="2700000" algn="ctr" rotWithShape="0">
              <a:schemeClr val="accent2">
                <a:lumMod val="7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21" name="Documents"/>
          <p:cNvSpPr>
            <a:spLocks noEditPoints="1" noChangeArrowheads="1"/>
          </p:cNvSpPr>
          <p:nvPr/>
        </p:nvSpPr>
        <p:spPr bwMode="auto">
          <a:xfrm>
            <a:off x="4643438" y="2928934"/>
            <a:ext cx="642961" cy="873135"/>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gradFill>
            <a:gsLst>
              <a:gs pos="0">
                <a:srgbClr val="FFEFD1"/>
              </a:gs>
              <a:gs pos="64999">
                <a:srgbClr val="F0EBD5"/>
              </a:gs>
              <a:gs pos="100000">
                <a:srgbClr val="D1C39F"/>
              </a:gs>
            </a:gsLst>
            <a:lin ang="5400000" scaled="0"/>
          </a:gradFill>
          <a:ln w="9525">
            <a:solidFill>
              <a:schemeClr val="accent2">
                <a:lumMod val="75000"/>
              </a:schemeClr>
            </a:solidFill>
            <a:miter lim="800000"/>
            <a:headEnd/>
            <a:tailEnd/>
          </a:ln>
          <a:effectLst>
            <a:outerShdw dist="50800" dir="2700000" algn="ctr" rotWithShape="0">
              <a:schemeClr val="accent2">
                <a:lumMod val="75000"/>
                <a:alpha val="50000"/>
              </a:schemeClr>
            </a:outerShdw>
          </a:effec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23" name="Rectangle 22"/>
          <p:cNvSpPr/>
          <p:nvPr/>
        </p:nvSpPr>
        <p:spPr>
          <a:xfrm>
            <a:off x="3143240" y="3120094"/>
            <a:ext cx="500066" cy="461665"/>
          </a:xfrm>
          <a:prstGeom prst="rect">
            <a:avLst/>
          </a:prstGeom>
        </p:spPr>
        <p:txBody>
          <a:bodyPr wrap="square">
            <a:spAutoFit/>
          </a:bodyPr>
          <a:lstStyle/>
          <a:p>
            <a:r>
              <a:rPr lang="en-GB" sz="2400" b="1" dirty="0" smtClean="0">
                <a:solidFill>
                  <a:srgbClr val="C0504D">
                    <a:lumMod val="75000"/>
                  </a:srgbClr>
                </a:solidFill>
              </a:rPr>
              <a:t>A</a:t>
            </a:r>
            <a:r>
              <a:rPr lang="en-GB" sz="2400" b="1" baseline="30000" dirty="0" smtClean="0">
                <a:solidFill>
                  <a:srgbClr val="C0504D">
                    <a:lumMod val="75000"/>
                  </a:srgbClr>
                </a:solidFill>
              </a:rPr>
              <a:t>1</a:t>
            </a:r>
            <a:endParaRPr lang="en-GB" sz="2400" b="1" baseline="30000" dirty="0">
              <a:solidFill>
                <a:srgbClr val="C0504D">
                  <a:lumMod val="75000"/>
                </a:srgbClr>
              </a:solidFill>
            </a:endParaRPr>
          </a:p>
        </p:txBody>
      </p:sp>
      <p:sp>
        <p:nvSpPr>
          <p:cNvPr id="24" name="Rectangle 23"/>
          <p:cNvSpPr/>
          <p:nvPr/>
        </p:nvSpPr>
        <p:spPr>
          <a:xfrm>
            <a:off x="3929058" y="3110211"/>
            <a:ext cx="500066" cy="461665"/>
          </a:xfrm>
          <a:prstGeom prst="rect">
            <a:avLst/>
          </a:prstGeom>
        </p:spPr>
        <p:txBody>
          <a:bodyPr wrap="square">
            <a:spAutoFit/>
          </a:bodyPr>
          <a:lstStyle/>
          <a:p>
            <a:r>
              <a:rPr lang="en-GB" sz="2400" b="1" dirty="0" smtClean="0">
                <a:solidFill>
                  <a:srgbClr val="C0504D">
                    <a:lumMod val="75000"/>
                  </a:srgbClr>
                </a:solidFill>
              </a:rPr>
              <a:t>A</a:t>
            </a:r>
            <a:r>
              <a:rPr lang="en-GB" sz="2400" b="1" baseline="30000" dirty="0" smtClean="0">
                <a:solidFill>
                  <a:srgbClr val="C0504D">
                    <a:lumMod val="75000"/>
                  </a:srgbClr>
                </a:solidFill>
              </a:rPr>
              <a:t>2</a:t>
            </a:r>
            <a:endParaRPr lang="en-GB" sz="2400" b="1" baseline="30000" dirty="0">
              <a:solidFill>
                <a:srgbClr val="C0504D">
                  <a:lumMod val="75000"/>
                </a:srgbClr>
              </a:solidFill>
            </a:endParaRPr>
          </a:p>
        </p:txBody>
      </p:sp>
      <p:sp>
        <p:nvSpPr>
          <p:cNvPr id="25" name="Rectangle 24"/>
          <p:cNvSpPr/>
          <p:nvPr/>
        </p:nvSpPr>
        <p:spPr>
          <a:xfrm>
            <a:off x="4714876" y="3110211"/>
            <a:ext cx="500066" cy="461665"/>
          </a:xfrm>
          <a:prstGeom prst="rect">
            <a:avLst/>
          </a:prstGeom>
        </p:spPr>
        <p:txBody>
          <a:bodyPr wrap="square">
            <a:spAutoFit/>
          </a:bodyPr>
          <a:lstStyle/>
          <a:p>
            <a:r>
              <a:rPr lang="en-GB" sz="2400" b="1" dirty="0" smtClean="0">
                <a:solidFill>
                  <a:srgbClr val="C0504D">
                    <a:lumMod val="75000"/>
                  </a:srgbClr>
                </a:solidFill>
              </a:rPr>
              <a:t>A</a:t>
            </a:r>
            <a:r>
              <a:rPr lang="en-GB" sz="2400" b="1" baseline="30000" dirty="0" smtClean="0">
                <a:solidFill>
                  <a:srgbClr val="C0504D">
                    <a:lumMod val="75000"/>
                  </a:srgbClr>
                </a:solidFill>
              </a:rPr>
              <a:t>3</a:t>
            </a:r>
            <a:endParaRPr lang="en-GB" sz="2400" b="1" baseline="30000" dirty="0">
              <a:solidFill>
                <a:srgbClr val="C0504D">
                  <a:lumMod val="75000"/>
                </a:srgbClr>
              </a:solidFill>
            </a:endParaRPr>
          </a:p>
        </p:txBody>
      </p:sp>
      <p:sp>
        <p:nvSpPr>
          <p:cNvPr id="22" name="AutoShape 9">
            <a:hlinkClick r:id="" action="ppaction://noaction"/>
          </p:cNvPr>
          <p:cNvSpPr>
            <a:spLocks noChangeArrowheads="1"/>
          </p:cNvSpPr>
          <p:nvPr/>
        </p:nvSpPr>
        <p:spPr bwMode="auto">
          <a:xfrm>
            <a:off x="5072066" y="2205038"/>
            <a:ext cx="2286016" cy="938210"/>
          </a:xfrm>
          <a:prstGeom prst="roundRect">
            <a:avLst>
              <a:gd name="adj" fmla="val 4685"/>
            </a:avLst>
          </a:prstGeom>
          <a:gradFill rotWithShape="1">
            <a:gsLst>
              <a:gs pos="0">
                <a:schemeClr val="bg1"/>
              </a:gs>
              <a:gs pos="100000">
                <a:schemeClr val="bg1">
                  <a:gamma/>
                  <a:tint val="0"/>
                  <a:invGamma/>
                  <a:alpha val="80000"/>
                </a:schemeClr>
              </a:gs>
            </a:gsLst>
            <a:lin ang="5400000" scaled="1"/>
          </a:gradFill>
          <a:ln w="3175" algn="ctr">
            <a:solidFill>
              <a:srgbClr val="0070C0"/>
            </a:solidFill>
            <a:round/>
            <a:headEnd/>
            <a:tailEnd/>
          </a:ln>
          <a:effectLst>
            <a:outerShdw dist="107763" dir="2700000" algn="ctr" rotWithShape="0">
              <a:schemeClr val="bg2">
                <a:alpha val="50000"/>
              </a:schemeClr>
            </a:outerShdw>
          </a:effectLst>
        </p:spPr>
        <p:txBody>
          <a:bodyPr anchor="ctr"/>
          <a:lstStyle/>
          <a:p>
            <a:pPr algn="ctr">
              <a:lnSpc>
                <a:spcPct val="85000"/>
              </a:lnSpc>
              <a:spcAft>
                <a:spcPct val="20000"/>
              </a:spcAft>
              <a:defRPr/>
            </a:pPr>
            <a:r>
              <a:rPr lang="en-GB" b="1" dirty="0" smtClean="0">
                <a:solidFill>
                  <a:srgbClr val="000000"/>
                </a:solidFill>
              </a:rPr>
              <a:t>Data-files</a:t>
            </a:r>
          </a:p>
          <a:p>
            <a:pPr algn="ctr">
              <a:lnSpc>
                <a:spcPct val="85000"/>
              </a:lnSpc>
              <a:spcAft>
                <a:spcPct val="20000"/>
              </a:spcAft>
              <a:defRPr/>
            </a:pPr>
            <a:r>
              <a:rPr lang="en-GB" sz="1600" dirty="0" smtClean="0">
                <a:solidFill>
                  <a:srgbClr val="000000"/>
                </a:solidFill>
              </a:rPr>
              <a:t>GTS bulletins from 24-hour-period that comprise product A </a:t>
            </a:r>
            <a:endParaRPr lang="en-GB" sz="1600" dirty="0">
              <a:solidFill>
                <a:srgbClr val="000000"/>
              </a:solidFill>
            </a:endParaRPr>
          </a:p>
        </p:txBody>
      </p:sp>
      <p:sp>
        <p:nvSpPr>
          <p:cNvPr id="33" name="AutoShape 9">
            <a:hlinkClick r:id="" action="ppaction://noaction"/>
          </p:cNvPr>
          <p:cNvSpPr>
            <a:spLocks noChangeArrowheads="1"/>
          </p:cNvSpPr>
          <p:nvPr/>
        </p:nvSpPr>
        <p:spPr bwMode="auto">
          <a:xfrm>
            <a:off x="5072066" y="4500570"/>
            <a:ext cx="2286016" cy="1214446"/>
          </a:xfrm>
          <a:prstGeom prst="roundRect">
            <a:avLst>
              <a:gd name="adj" fmla="val 4685"/>
            </a:avLst>
          </a:prstGeom>
          <a:gradFill rotWithShape="1">
            <a:gsLst>
              <a:gs pos="0">
                <a:schemeClr val="bg1"/>
              </a:gs>
              <a:gs pos="100000">
                <a:schemeClr val="bg1">
                  <a:gamma/>
                  <a:tint val="0"/>
                  <a:invGamma/>
                  <a:alpha val="80000"/>
                </a:schemeClr>
              </a:gs>
            </a:gsLst>
            <a:lin ang="5400000" scaled="1"/>
          </a:gradFill>
          <a:ln w="3175" algn="ctr">
            <a:solidFill>
              <a:srgbClr val="0070C0"/>
            </a:solidFill>
            <a:round/>
            <a:headEnd/>
            <a:tailEnd/>
          </a:ln>
          <a:effectLst>
            <a:outerShdw dist="107763" dir="2700000" algn="ctr" rotWithShape="0">
              <a:schemeClr val="bg2">
                <a:alpha val="50000"/>
              </a:schemeClr>
            </a:outerShdw>
          </a:effectLst>
        </p:spPr>
        <p:txBody>
          <a:bodyPr anchor="ctr"/>
          <a:lstStyle/>
          <a:p>
            <a:pPr algn="ctr">
              <a:lnSpc>
                <a:spcPct val="85000"/>
              </a:lnSpc>
              <a:spcAft>
                <a:spcPct val="20000"/>
              </a:spcAft>
              <a:defRPr/>
            </a:pPr>
            <a:r>
              <a:rPr lang="en-GB" b="1" dirty="0" smtClean="0">
                <a:solidFill>
                  <a:srgbClr val="000000"/>
                </a:solidFill>
              </a:rPr>
              <a:t>Data-files</a:t>
            </a:r>
          </a:p>
          <a:p>
            <a:pPr algn="ctr">
              <a:lnSpc>
                <a:spcPct val="85000"/>
              </a:lnSpc>
              <a:spcAft>
                <a:spcPct val="20000"/>
              </a:spcAft>
              <a:defRPr/>
            </a:pPr>
            <a:r>
              <a:rPr lang="en-GB" sz="1600" dirty="0" smtClean="0">
                <a:solidFill>
                  <a:srgbClr val="000000"/>
                </a:solidFill>
              </a:rPr>
              <a:t>Long-term climate record created by concatenating daily GTS bulletins to dataset</a:t>
            </a:r>
            <a:endParaRPr lang="en-GB" sz="1600" dirty="0">
              <a:solidFill>
                <a:srgbClr val="000000"/>
              </a:solidFill>
            </a:endParaRPr>
          </a:p>
        </p:txBody>
      </p:sp>
      <p:sp>
        <p:nvSpPr>
          <p:cNvPr id="34" name="Rectangle 33"/>
          <p:cNvSpPr/>
          <p:nvPr/>
        </p:nvSpPr>
        <p:spPr>
          <a:xfrm>
            <a:off x="3500430" y="5610541"/>
            <a:ext cx="642942" cy="461665"/>
          </a:xfrm>
          <a:prstGeom prst="rect">
            <a:avLst/>
          </a:prstGeom>
        </p:spPr>
        <p:txBody>
          <a:bodyPr wrap="square">
            <a:spAutoFit/>
          </a:bodyPr>
          <a:lstStyle/>
          <a:p>
            <a:r>
              <a:rPr lang="en-GB" sz="2400" b="1" dirty="0" smtClean="0">
                <a:solidFill>
                  <a:srgbClr val="C0504D">
                    <a:lumMod val="75000"/>
                  </a:srgbClr>
                </a:solidFill>
              </a:rPr>
              <a:t>B</a:t>
            </a:r>
            <a:r>
              <a:rPr lang="en-GB" sz="2400" b="1" baseline="30000" dirty="0" smtClean="0">
                <a:solidFill>
                  <a:srgbClr val="C0504D">
                    <a:lumMod val="75000"/>
                  </a:srgbClr>
                </a:solidFill>
              </a:rPr>
              <a:t>∞</a:t>
            </a:r>
            <a:endParaRPr lang="en-GB" sz="2400" b="1" baseline="30000" dirty="0">
              <a:solidFill>
                <a:srgbClr val="C0504D">
                  <a:lumMod val="75000"/>
                </a:srgbClr>
              </a:solidFill>
            </a:endParaRPr>
          </a:p>
        </p:txBody>
      </p:sp>
    </p:spTree>
    <p:extLst>
      <p:ext uri="{BB962C8B-B14F-4D97-AF65-F5344CB8AC3E}">
        <p14:creationId xmlns:p14="http://schemas.microsoft.com/office/powerpoint/2010/main" val="31843513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36</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procedure for maintaining multi-lingual metadata</a:t>
            </a:r>
            <a:endParaRPr lang="en-GB" sz="2800" dirty="0">
              <a:effectLst/>
            </a:endParaRPr>
          </a:p>
        </p:txBody>
      </p:sp>
      <p:sp>
        <p:nvSpPr>
          <p:cNvPr id="5" name="Rectangle 4"/>
          <p:cNvSpPr/>
          <p:nvPr/>
        </p:nvSpPr>
        <p:spPr>
          <a:xfrm>
            <a:off x="1755647" y="1268242"/>
            <a:ext cx="6425185" cy="2893100"/>
          </a:xfrm>
          <a:prstGeom prst="rect">
            <a:avLst/>
          </a:prstGeom>
        </p:spPr>
        <p:txBody>
          <a:bodyPr wrap="square">
            <a:spAutoFit/>
          </a:bodyPr>
          <a:lstStyle/>
          <a:p>
            <a:pPr>
              <a:spcAft>
                <a:spcPts val="1200"/>
              </a:spcAft>
            </a:pPr>
            <a:r>
              <a:rPr lang="en-GB" i="1" dirty="0">
                <a:solidFill>
                  <a:srgbClr val="595959"/>
                </a:solidFill>
                <a:ea typeface="Times New Roman"/>
              </a:rPr>
              <a:t>Translations of metadata remain a challenge. </a:t>
            </a:r>
            <a:endParaRPr lang="en-GB" i="1" dirty="0" smtClean="0">
              <a:solidFill>
                <a:srgbClr val="595959"/>
              </a:solidFill>
              <a:ea typeface="Times New Roman"/>
            </a:endParaRPr>
          </a:p>
          <a:p>
            <a:pPr>
              <a:spcAft>
                <a:spcPts val="1200"/>
              </a:spcAft>
            </a:pPr>
            <a:r>
              <a:rPr lang="en-GB" i="1" dirty="0" smtClean="0">
                <a:solidFill>
                  <a:srgbClr val="595959"/>
                </a:solidFill>
                <a:ea typeface="Times New Roman"/>
              </a:rPr>
              <a:t>The </a:t>
            </a:r>
            <a:r>
              <a:rPr lang="en-GB" i="1" dirty="0">
                <a:solidFill>
                  <a:srgbClr val="595959"/>
                </a:solidFill>
                <a:ea typeface="Times New Roman"/>
              </a:rPr>
              <a:t>rules on handling metadata are clear: only the data owner may edit the metadata. Any other centre creating a translation must not update the record on the GISC or promulgate it through the WIS. </a:t>
            </a:r>
            <a:endParaRPr lang="en-GB" i="1" dirty="0" smtClean="0">
              <a:solidFill>
                <a:srgbClr val="595959"/>
              </a:solidFill>
              <a:ea typeface="Times New Roman"/>
            </a:endParaRPr>
          </a:p>
          <a:p>
            <a:pPr>
              <a:spcAft>
                <a:spcPts val="1200"/>
              </a:spcAft>
            </a:pPr>
            <a:r>
              <a:rPr lang="en-GB" b="1" i="1" dirty="0" smtClean="0">
                <a:solidFill>
                  <a:srgbClr val="595959"/>
                </a:solidFill>
                <a:ea typeface="Times New Roman"/>
              </a:rPr>
              <a:t>ET-OI</a:t>
            </a:r>
            <a:r>
              <a:rPr lang="en-GB" i="1" dirty="0" smtClean="0">
                <a:solidFill>
                  <a:srgbClr val="595959"/>
                </a:solidFill>
                <a:ea typeface="Times New Roman"/>
              </a:rPr>
              <a:t> need </a:t>
            </a:r>
            <a:r>
              <a:rPr lang="en-GB" i="1" dirty="0">
                <a:solidFill>
                  <a:srgbClr val="595959"/>
                </a:solidFill>
                <a:ea typeface="Times New Roman"/>
              </a:rPr>
              <a:t>to produce a procedure to be followed for updating translations of metadata if this is required, to allow data owners to incorporate translations prepared by other centres into the metadata record, taking account of the need for internal consistency</a:t>
            </a:r>
            <a:r>
              <a:rPr lang="en-GB" i="1" dirty="0" smtClean="0">
                <a:solidFill>
                  <a:srgbClr val="595959"/>
                </a:solidFill>
                <a:ea typeface="Times New Roman"/>
              </a:rPr>
              <a:t>.</a:t>
            </a:r>
            <a:endParaRPr lang="en-GB" i="1" dirty="0">
              <a:solidFill>
                <a:srgbClr val="595959"/>
              </a:solidFill>
              <a:ea typeface="Times New Roman"/>
            </a:endParaRPr>
          </a:p>
        </p:txBody>
      </p:sp>
    </p:spTree>
    <p:extLst>
      <p:ext uri="{BB962C8B-B14F-4D97-AF65-F5344CB8AC3E}">
        <p14:creationId xmlns:p14="http://schemas.microsoft.com/office/powerpoint/2010/main" val="27417919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37</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comparison with OGC Aviation metadata profile</a:t>
            </a:r>
            <a:endParaRPr lang="en-GB" sz="2800" dirty="0">
              <a:effectLst/>
            </a:endParaRPr>
          </a:p>
        </p:txBody>
      </p:sp>
      <p:sp>
        <p:nvSpPr>
          <p:cNvPr id="5" name="Rectangle 4"/>
          <p:cNvSpPr/>
          <p:nvPr/>
        </p:nvSpPr>
        <p:spPr>
          <a:xfrm>
            <a:off x="1755647" y="1268242"/>
            <a:ext cx="6425185" cy="2339102"/>
          </a:xfrm>
          <a:prstGeom prst="rect">
            <a:avLst/>
          </a:prstGeom>
        </p:spPr>
        <p:txBody>
          <a:bodyPr wrap="square">
            <a:spAutoFit/>
          </a:bodyPr>
          <a:lstStyle/>
          <a:p>
            <a:pPr>
              <a:spcAft>
                <a:spcPts val="1200"/>
              </a:spcAft>
            </a:pPr>
            <a:r>
              <a:rPr lang="en-GB" i="1" dirty="0" smtClean="0">
                <a:solidFill>
                  <a:srgbClr val="595959"/>
                </a:solidFill>
                <a:ea typeface="Times New Roman"/>
              </a:rPr>
              <a:t>Metadata profiles _NOT_ incompatible except … </a:t>
            </a:r>
          </a:p>
          <a:p>
            <a:pPr>
              <a:spcAft>
                <a:spcPts val="1200"/>
              </a:spcAft>
            </a:pPr>
            <a:r>
              <a:rPr lang="en-GB" i="1" dirty="0" smtClean="0">
                <a:solidFill>
                  <a:srgbClr val="595959"/>
                </a:solidFill>
                <a:ea typeface="Times New Roman"/>
              </a:rPr>
              <a:t>Aviation metadata profile requires the use of Cyclic Redundancy Check (CRC).</a:t>
            </a:r>
          </a:p>
          <a:p>
            <a:pPr>
              <a:spcAft>
                <a:spcPts val="1200"/>
              </a:spcAft>
            </a:pPr>
            <a:r>
              <a:rPr lang="en-GB" i="1" dirty="0" smtClean="0">
                <a:solidFill>
                  <a:srgbClr val="595959"/>
                </a:solidFill>
                <a:ea typeface="Times New Roman"/>
              </a:rPr>
              <a:t>CRC </a:t>
            </a:r>
            <a:r>
              <a:rPr lang="en-GB" i="1" dirty="0">
                <a:solidFill>
                  <a:srgbClr val="595959"/>
                </a:solidFill>
                <a:ea typeface="Times New Roman"/>
              </a:rPr>
              <a:t>is intended to allow a dataset to be validated for transmission error. By contrast, the metadata records typically defined within WIS define </a:t>
            </a:r>
            <a:r>
              <a:rPr lang="en-GB" i="1" dirty="0" err="1">
                <a:solidFill>
                  <a:srgbClr val="595959"/>
                </a:solidFill>
                <a:ea typeface="Times New Roman"/>
              </a:rPr>
              <a:t>dataets</a:t>
            </a:r>
            <a:r>
              <a:rPr lang="en-GB" i="1" dirty="0">
                <a:solidFill>
                  <a:srgbClr val="595959"/>
                </a:solidFill>
                <a:ea typeface="Times New Roman"/>
              </a:rPr>
              <a:t> series (e.g. set of messages). One cannot calculate a CRC for a dataset series.</a:t>
            </a:r>
          </a:p>
        </p:txBody>
      </p:sp>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1823" y="3608699"/>
            <a:ext cx="5175761" cy="3285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77883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38</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beyond ISO 19115:2003/Cor. 1:2006 </a:t>
            </a:r>
            <a:endParaRPr lang="en-GB" sz="2800" dirty="0">
              <a:effectLst/>
            </a:endParaRPr>
          </a:p>
        </p:txBody>
      </p:sp>
      <p:sp>
        <p:nvSpPr>
          <p:cNvPr id="4" name="Rectangle 3"/>
          <p:cNvSpPr/>
          <p:nvPr/>
        </p:nvSpPr>
        <p:spPr>
          <a:xfrm>
            <a:off x="1462089" y="1353586"/>
            <a:ext cx="7381558" cy="5047536"/>
          </a:xfrm>
          <a:prstGeom prst="rect">
            <a:avLst/>
          </a:prstGeom>
        </p:spPr>
        <p:txBody>
          <a:bodyPr wrap="square">
            <a:spAutoFit/>
          </a:bodyPr>
          <a:lstStyle/>
          <a:p>
            <a:pPr marL="457200" indent="-457200">
              <a:spcAft>
                <a:spcPts val="1200"/>
              </a:spcAft>
              <a:buFont typeface="Arial" pitchFamily="34" charset="0"/>
              <a:buChar char="•"/>
            </a:pPr>
            <a:r>
              <a:rPr lang="en-GB" b="0" i="1" dirty="0" smtClean="0">
                <a:solidFill>
                  <a:srgbClr val="595959"/>
                </a:solidFill>
                <a:latin typeface="Calibri"/>
                <a:ea typeface="Times New Roman"/>
              </a:rPr>
              <a:t>IPET-MDI recommend the adoption of ISO 19115-1:2013(E)</a:t>
            </a:r>
            <a:endParaRPr lang="en-GB" i="1" dirty="0">
              <a:solidFill>
                <a:srgbClr val="595959"/>
              </a:solidFill>
              <a:latin typeface="Calibri"/>
              <a:ea typeface="Times New Roman"/>
            </a:endParaRPr>
          </a:p>
          <a:p>
            <a:pPr marL="457200" indent="-457200">
              <a:spcAft>
                <a:spcPts val="1200"/>
              </a:spcAft>
              <a:buFont typeface="Arial" pitchFamily="34" charset="0"/>
              <a:buChar char="•"/>
            </a:pPr>
            <a:r>
              <a:rPr lang="en-GB" b="0" i="1" dirty="0" smtClean="0">
                <a:solidFill>
                  <a:srgbClr val="595959"/>
                </a:solidFill>
                <a:latin typeface="Calibri"/>
                <a:ea typeface="Times New Roman"/>
              </a:rPr>
              <a:t>ISO 19115-1:2013(E) …</a:t>
            </a:r>
          </a:p>
          <a:p>
            <a:pPr marL="914400" lvl="1" indent="-457200">
              <a:spcAft>
                <a:spcPts val="1200"/>
              </a:spcAft>
              <a:buFont typeface="+mj-lt"/>
              <a:buAutoNum type="alphaLcPeriod"/>
            </a:pPr>
            <a:r>
              <a:rPr lang="en-GB" b="0" i="1" dirty="0" smtClean="0">
                <a:solidFill>
                  <a:srgbClr val="595959"/>
                </a:solidFill>
                <a:latin typeface="Calibri"/>
                <a:ea typeface="Times New Roman"/>
              </a:rPr>
              <a:t>Offers significant improvements over ISO 19115:2003, fixing the majority of known issues</a:t>
            </a:r>
          </a:p>
          <a:p>
            <a:pPr marL="914400" lvl="1" indent="-457200">
              <a:spcAft>
                <a:spcPts val="1200"/>
              </a:spcAft>
              <a:buFont typeface="+mj-lt"/>
              <a:buAutoNum type="alphaLcPeriod"/>
            </a:pPr>
            <a:r>
              <a:rPr lang="en-GB" i="1" dirty="0" smtClean="0">
                <a:solidFill>
                  <a:srgbClr val="595959"/>
                </a:solidFill>
                <a:latin typeface="Calibri"/>
                <a:ea typeface="Times New Roman"/>
              </a:rPr>
              <a:t>Will offer stability for a 10-year period.</a:t>
            </a:r>
            <a:endParaRPr lang="en-GB" i="1" dirty="0">
              <a:solidFill>
                <a:srgbClr val="595959"/>
              </a:solidFill>
              <a:latin typeface="Calibri"/>
              <a:ea typeface="Times New Roman"/>
            </a:endParaRPr>
          </a:p>
          <a:p>
            <a:pPr marL="457200" indent="-457200">
              <a:spcAft>
                <a:spcPts val="1200"/>
              </a:spcAft>
              <a:buFont typeface="Arial" pitchFamily="34" charset="0"/>
              <a:buChar char="•"/>
            </a:pPr>
            <a:r>
              <a:rPr lang="en-GB" i="1" dirty="0" smtClean="0">
                <a:solidFill>
                  <a:srgbClr val="595959"/>
                </a:solidFill>
                <a:latin typeface="Calibri"/>
                <a:ea typeface="Times New Roman"/>
              </a:rPr>
              <a:t>IPET-MDI recommend adoption of ISO 19115-2:2009</a:t>
            </a:r>
          </a:p>
          <a:p>
            <a:pPr marL="457200" indent="-457200">
              <a:spcAft>
                <a:spcPts val="1200"/>
              </a:spcAft>
              <a:buFont typeface="Arial" pitchFamily="34" charset="0"/>
              <a:buChar char="•"/>
            </a:pPr>
            <a:r>
              <a:rPr lang="en-GB" i="1" dirty="0" smtClean="0">
                <a:solidFill>
                  <a:srgbClr val="595959"/>
                </a:solidFill>
                <a:latin typeface="Calibri"/>
                <a:ea typeface="Times New Roman"/>
              </a:rPr>
              <a:t>Both ISO 19115-1:2013(E) and ISO 19115-2:2009 are necessary to support emerging requirements from WMO Programmes and Technical Commissions:</a:t>
            </a:r>
          </a:p>
          <a:p>
            <a:pPr marL="914400" lvl="1" indent="-457200">
              <a:spcAft>
                <a:spcPts val="1200"/>
              </a:spcAft>
              <a:buFont typeface="+mj-lt"/>
              <a:buAutoNum type="alphaLcPeriod"/>
            </a:pPr>
            <a:r>
              <a:rPr lang="en-GB" i="1" dirty="0" smtClean="0">
                <a:solidFill>
                  <a:srgbClr val="595959"/>
                </a:solidFill>
                <a:latin typeface="Calibri"/>
                <a:ea typeface="Times New Roman"/>
              </a:rPr>
              <a:t>Harmonisation with JCOMM Marine Metadata Profile – will be migrating to ISO 19115-1:2013(E)</a:t>
            </a:r>
          </a:p>
          <a:p>
            <a:pPr marL="914400" lvl="1" indent="-457200">
              <a:spcAft>
                <a:spcPts val="1200"/>
              </a:spcAft>
              <a:buFont typeface="+mj-lt"/>
              <a:buAutoNum type="alphaLcPeriod"/>
            </a:pPr>
            <a:r>
              <a:rPr lang="en-GB" i="1" dirty="0" smtClean="0">
                <a:solidFill>
                  <a:srgbClr val="595959"/>
                </a:solidFill>
                <a:latin typeface="Calibri"/>
                <a:ea typeface="Times New Roman"/>
              </a:rPr>
              <a:t>WIGOS, GSICS &amp; </a:t>
            </a:r>
            <a:r>
              <a:rPr lang="en-GB" i="1" dirty="0" err="1" smtClean="0">
                <a:solidFill>
                  <a:srgbClr val="595959"/>
                </a:solidFill>
                <a:latin typeface="Calibri"/>
                <a:ea typeface="Times New Roman"/>
              </a:rPr>
              <a:t>CCl</a:t>
            </a:r>
            <a:r>
              <a:rPr lang="en-GB" i="1" dirty="0" smtClean="0">
                <a:solidFill>
                  <a:srgbClr val="595959"/>
                </a:solidFill>
                <a:latin typeface="Calibri"/>
                <a:ea typeface="Times New Roman"/>
              </a:rPr>
              <a:t> require capture of more detailed information about data acquisition, platforms, sensors and instruments and the lineage thereof.</a:t>
            </a:r>
          </a:p>
        </p:txBody>
      </p:sp>
    </p:spTree>
    <p:extLst>
      <p:ext uri="{BB962C8B-B14F-4D97-AF65-F5344CB8AC3E}">
        <p14:creationId xmlns:p14="http://schemas.microsoft.com/office/powerpoint/2010/main" val="18245477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18BBA59-FB05-442B-AAC3-07FF3D65DBB1}" type="slidenum">
              <a:rPr lang="en-GB" smtClean="0"/>
              <a:t>39</a:t>
            </a:fld>
            <a:endParaRPr lang="en-GB"/>
          </a:p>
        </p:txBody>
      </p:sp>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roadmap</a:t>
            </a:r>
            <a:endParaRPr lang="en-GB" sz="2800" dirty="0">
              <a:effectLst/>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0" y="14111"/>
            <a:ext cx="9144000" cy="6829778"/>
          </a:xfrm>
          <a:prstGeom prst="rect">
            <a:avLst/>
          </a:prstGeom>
        </p:spPr>
      </p:pic>
      <p:sp>
        <p:nvSpPr>
          <p:cNvPr id="7" name="Rectangle 6"/>
          <p:cNvSpPr/>
          <p:nvPr/>
        </p:nvSpPr>
        <p:spPr>
          <a:xfrm>
            <a:off x="1755648" y="2590860"/>
            <a:ext cx="6425184" cy="2862322"/>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a:solidFill>
                  <a:srgbClr val="0070C0"/>
                </a:solidFill>
                <a:latin typeface="Arial"/>
                <a:ea typeface="SimSun"/>
                <a:cs typeface="Times New Roman"/>
              </a:rPr>
              <a:t>Fast Track can be used for changes that do not impact on </a:t>
            </a:r>
            <a:r>
              <a:rPr lang="en-GB" dirty="0" smtClean="0">
                <a:solidFill>
                  <a:srgbClr val="0070C0"/>
                </a:solidFill>
                <a:latin typeface="Arial"/>
                <a:ea typeface="SimSun"/>
                <a:cs typeface="Times New Roman"/>
              </a:rPr>
              <a:t>users […] [e.g. incremental </a:t>
            </a:r>
            <a:r>
              <a:rPr lang="en-GB" dirty="0" err="1" smtClean="0">
                <a:solidFill>
                  <a:srgbClr val="0070C0"/>
                </a:solidFill>
                <a:latin typeface="Arial"/>
                <a:ea typeface="SimSun"/>
                <a:cs typeface="Times New Roman"/>
              </a:rPr>
              <a:t>a.b.</a:t>
            </a:r>
            <a:r>
              <a:rPr lang="en-GB" b="1" u="sng" dirty="0" err="1" smtClean="0">
                <a:solidFill>
                  <a:srgbClr val="0070C0"/>
                </a:solidFill>
                <a:latin typeface="Arial"/>
                <a:ea typeface="SimSun"/>
                <a:cs typeface="Times New Roman"/>
              </a:rPr>
              <a:t>c</a:t>
            </a:r>
            <a:r>
              <a:rPr lang="en-GB" dirty="0" smtClean="0">
                <a:solidFill>
                  <a:srgbClr val="0070C0"/>
                </a:solidFill>
                <a:latin typeface="Arial"/>
                <a:ea typeface="SimSun"/>
                <a:cs typeface="Times New Roman"/>
              </a:rPr>
              <a:t> releases</a:t>
            </a:r>
            <a:r>
              <a:rPr lang="en-GB" dirty="0">
                <a:solidFill>
                  <a:srgbClr val="0070C0"/>
                </a:solidFill>
                <a:latin typeface="Arial"/>
                <a:ea typeface="SimSun"/>
                <a:cs typeface="Times New Roman"/>
              </a:rPr>
              <a:t>] such as to add new items to code lists</a:t>
            </a:r>
            <a:r>
              <a:rPr lang="en-GB" dirty="0" smtClean="0">
                <a:solidFill>
                  <a:srgbClr val="0070C0"/>
                </a:solidFill>
                <a:latin typeface="Arial"/>
                <a:ea typeface="SimSun"/>
                <a:cs typeface="Times New Roman"/>
              </a:rPr>
              <a:t>.</a:t>
            </a:r>
          </a:p>
          <a:p>
            <a:pPr algn="just"/>
            <a:endParaRPr lang="en-GB" dirty="0">
              <a:solidFill>
                <a:srgbClr val="0070C0"/>
              </a:solidFill>
              <a:latin typeface="Arial"/>
              <a:ea typeface="SimSun"/>
              <a:cs typeface="Times New Roman"/>
            </a:endParaRPr>
          </a:p>
          <a:p>
            <a:pPr algn="just"/>
            <a:r>
              <a:rPr lang="en-GB" dirty="0">
                <a:solidFill>
                  <a:srgbClr val="0070C0"/>
                </a:solidFill>
                <a:latin typeface="Arial"/>
                <a:ea typeface="SimSun"/>
                <a:cs typeface="Times New Roman"/>
              </a:rPr>
              <a:t>The Secretariat must introduce a mechanism for tracking change requests</a:t>
            </a:r>
            <a:r>
              <a:rPr lang="en-GB" dirty="0" smtClean="0">
                <a:solidFill>
                  <a:srgbClr val="0070C0"/>
                </a:solidFill>
                <a:latin typeface="Arial"/>
                <a:ea typeface="SimSun"/>
                <a:cs typeface="Times New Roman"/>
              </a:rPr>
              <a:t>.</a:t>
            </a:r>
          </a:p>
          <a:p>
            <a:pPr algn="just"/>
            <a:endParaRPr lang="en-GB" dirty="0">
              <a:solidFill>
                <a:srgbClr val="0070C0"/>
              </a:solidFill>
              <a:latin typeface="Arial"/>
              <a:ea typeface="SimSun"/>
              <a:cs typeface="Times New Roman"/>
            </a:endParaRPr>
          </a:p>
          <a:p>
            <a:pPr algn="just"/>
            <a:r>
              <a:rPr lang="en-GB" dirty="0">
                <a:solidFill>
                  <a:srgbClr val="0070C0"/>
                </a:solidFill>
                <a:latin typeface="Arial"/>
                <a:ea typeface="SimSun"/>
                <a:cs typeface="Times New Roman"/>
              </a:rPr>
              <a:t>The Chair will ask the OPAG-ISS which tools should be used for change tracking and configuration management as part of the report to ICT-ISS</a:t>
            </a:r>
            <a:r>
              <a:rPr lang="en-GB" dirty="0" smtClean="0">
                <a:solidFill>
                  <a:srgbClr val="0070C0"/>
                </a:solidFill>
                <a:latin typeface="Arial"/>
                <a:ea typeface="SimSun"/>
                <a:cs typeface="Times New Roman"/>
              </a:rPr>
              <a:t>.</a:t>
            </a:r>
          </a:p>
        </p:txBody>
      </p:sp>
    </p:spTree>
    <p:extLst>
      <p:ext uri="{BB962C8B-B14F-4D97-AF65-F5344CB8AC3E}">
        <p14:creationId xmlns:p14="http://schemas.microsoft.com/office/powerpoint/2010/main" val="297821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1680" y="319088"/>
            <a:ext cx="7452320" cy="68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r>
              <a:rPr lang="en-GB" sz="2800" dirty="0" smtClean="0">
                <a:effectLst/>
              </a:rPr>
              <a:t>WMO Core Metadata Profile </a:t>
            </a:r>
            <a:r>
              <a:rPr lang="en-GB" sz="2800" dirty="0">
                <a:effectLst/>
              </a:rPr>
              <a:t>– </a:t>
            </a:r>
            <a:r>
              <a:rPr lang="en-GB" sz="2800" dirty="0" smtClean="0">
                <a:effectLst/>
              </a:rPr>
              <a:t>roadmap</a:t>
            </a:r>
            <a:endParaRPr lang="en-GB" sz="2800" dirty="0">
              <a:effectLst/>
            </a:endParaRPr>
          </a:p>
        </p:txBody>
      </p:sp>
      <p:graphicFrame>
        <p:nvGraphicFramePr>
          <p:cNvPr id="5" name="Table 4"/>
          <p:cNvGraphicFramePr>
            <a:graphicFrameLocks noGrp="1"/>
          </p:cNvGraphicFramePr>
          <p:nvPr>
            <p:extLst>
              <p:ext uri="{D42A27DB-BD31-4B8C-83A1-F6EECF244321}">
                <p14:modId xmlns:p14="http://schemas.microsoft.com/office/powerpoint/2010/main" val="302967101"/>
              </p:ext>
            </p:extLst>
          </p:nvPr>
        </p:nvGraphicFramePr>
        <p:xfrm>
          <a:off x="1511808" y="1004887"/>
          <a:ext cx="7339585" cy="5637894"/>
        </p:xfrm>
        <a:graphic>
          <a:graphicData uri="http://schemas.openxmlformats.org/drawingml/2006/table">
            <a:tbl>
              <a:tblPr firstRow="1" firstCol="1" lastRow="1" lastCol="1" bandRow="1" bandCol="1"/>
              <a:tblGrid>
                <a:gridCol w="2446280"/>
                <a:gridCol w="2446280"/>
                <a:gridCol w="2447025"/>
              </a:tblGrid>
              <a:tr h="1032710">
                <a:tc>
                  <a:txBody>
                    <a:bodyPr/>
                    <a:lstStyle/>
                    <a:p>
                      <a:pPr>
                        <a:spcAft>
                          <a:spcPts val="600"/>
                        </a:spcAft>
                        <a:tabLst>
                          <a:tab pos="365760" algn="l"/>
                          <a:tab pos="723900" algn="l"/>
                          <a:tab pos="2865755" algn="ctr"/>
                        </a:tabLst>
                      </a:pPr>
                      <a:r>
                        <a:rPr lang="en-US" sz="1050" dirty="0">
                          <a:effectLst/>
                          <a:latin typeface="Arial"/>
                          <a:ea typeface="SimSun"/>
                        </a:rPr>
                        <a:t>2012</a:t>
                      </a:r>
                      <a:endParaRPr lang="en-GB" sz="1050" dirty="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Documentation and formal guidance for approval by CBS-15; This includes version 1.2 (approved by PTC), with additions (to create 1.3).</a:t>
                      </a:r>
                      <a:endParaRPr lang="en-GB" sz="1050">
                        <a:effectLst/>
                        <a:latin typeface="Arial"/>
                        <a:ea typeface="SimSun"/>
                      </a:endParaRPr>
                    </a:p>
                    <a:p>
                      <a:pPr>
                        <a:spcAft>
                          <a:spcPts val="600"/>
                        </a:spcAft>
                        <a:tabLst>
                          <a:tab pos="365760" algn="l"/>
                          <a:tab pos="723900" algn="l"/>
                          <a:tab pos="2865755" algn="ctr"/>
                        </a:tabLst>
                      </a:pPr>
                      <a:r>
                        <a:rPr lang="en-US" sz="1050">
                          <a:effectLst/>
                          <a:latin typeface="Arial"/>
                          <a:ea typeface="SimSun"/>
                        </a:rPr>
                        <a:t> </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1.3 would be a formal recommendation to PTC. The changes from 1.2 need to be annotated.</a:t>
                      </a:r>
                      <a:endParaRPr lang="en-GB" sz="1050">
                        <a:effectLst/>
                        <a:latin typeface="Arial"/>
                        <a:ea typeface="SimSun"/>
                      </a:endParaRPr>
                    </a:p>
                    <a:p>
                      <a:pPr>
                        <a:spcAft>
                          <a:spcPts val="600"/>
                        </a:spcAft>
                        <a:tabLst>
                          <a:tab pos="365760" algn="l"/>
                          <a:tab pos="723900" algn="l"/>
                          <a:tab pos="2865755" algn="ctr"/>
                        </a:tabLst>
                      </a:pPr>
                      <a:r>
                        <a:rPr lang="en-US" sz="1050">
                          <a:effectLst/>
                          <a:latin typeface="Arial"/>
                          <a:ea typeface="SimSun"/>
                        </a:rPr>
                        <a:t>The move to 1.3 is justified because of the introduction of validation procedures</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2079">
                <a:tc>
                  <a:txBody>
                    <a:bodyPr/>
                    <a:lstStyle/>
                    <a:p>
                      <a:pPr>
                        <a:spcAft>
                          <a:spcPts val="600"/>
                        </a:spcAft>
                        <a:tabLst>
                          <a:tab pos="365760" algn="l"/>
                          <a:tab pos="723900" algn="l"/>
                          <a:tab pos="2865755" algn="ctr"/>
                        </a:tabLst>
                      </a:pPr>
                      <a:r>
                        <a:rPr lang="en-US" sz="1050" dirty="0">
                          <a:effectLst/>
                          <a:latin typeface="Arial"/>
                          <a:ea typeface="SimSun"/>
                        </a:rPr>
                        <a:t>2013</a:t>
                      </a:r>
                      <a:endParaRPr lang="en-GB" sz="1050" dirty="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b="1" dirty="0">
                          <a:effectLst/>
                          <a:latin typeface="Arial"/>
                          <a:ea typeface="SimSun"/>
                        </a:rPr>
                        <a:t>Fast track</a:t>
                      </a:r>
                      <a:r>
                        <a:rPr lang="en-US" sz="1050" dirty="0">
                          <a:effectLst/>
                          <a:latin typeface="Arial"/>
                          <a:ea typeface="SimSun"/>
                        </a:rPr>
                        <a:t> additions to code lists; incrementing version numbers 1.3.1, 1.3.2, 1.3.n etc.</a:t>
                      </a:r>
                      <a:endParaRPr lang="en-GB" sz="1050" dirty="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Additional guidance and associated validation tests are published routinely through period 2012-2014.</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91178">
                <a:tc>
                  <a:txBody>
                    <a:bodyPr/>
                    <a:lstStyle/>
                    <a:p>
                      <a:pPr>
                        <a:spcAft>
                          <a:spcPts val="600"/>
                        </a:spcAft>
                        <a:tabLst>
                          <a:tab pos="365760" algn="l"/>
                          <a:tab pos="723900" algn="l"/>
                          <a:tab pos="2865755" algn="ctr"/>
                        </a:tabLst>
                      </a:pPr>
                      <a:r>
                        <a:rPr lang="en-US" sz="1050">
                          <a:effectLst/>
                          <a:latin typeface="Arial"/>
                          <a:ea typeface="SimSun"/>
                        </a:rPr>
                        <a:t>2014</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Version 2.1. This will include support for ISO 19115-1:2013, ISO19115-2:2009 and 19157:2013. The associated schema will be 19115-3 (assuming it is formally published in time).</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Version 2.0 will be developed in collaboration with GISC centres; it will be considered a development version and wil not be published as an endorsed standard. Various 2.0.x versions will be defined as the development of the next major release of the metadata standard progresses.</a:t>
                      </a:r>
                      <a:endParaRPr lang="en-GB" sz="1050">
                        <a:effectLst/>
                        <a:latin typeface="Arial"/>
                        <a:ea typeface="SimSun"/>
                      </a:endParaRPr>
                    </a:p>
                    <a:p>
                      <a:pPr>
                        <a:spcAft>
                          <a:spcPts val="600"/>
                        </a:spcAft>
                        <a:tabLst>
                          <a:tab pos="365760" algn="l"/>
                          <a:tab pos="723900" algn="l"/>
                          <a:tab pos="2865755" algn="ctr"/>
                        </a:tabLst>
                      </a:pPr>
                      <a:r>
                        <a:rPr lang="en-US" sz="1050">
                          <a:effectLst/>
                          <a:latin typeface="Arial"/>
                          <a:ea typeface="SimSun"/>
                        </a:rPr>
                        <a:t>Version 2.1 will have all known issues resolved. This version will be proposed to CBS for endorsement.</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3119">
                <a:tc>
                  <a:txBody>
                    <a:bodyPr/>
                    <a:lstStyle/>
                    <a:p>
                      <a:pPr>
                        <a:spcAft>
                          <a:spcPts val="600"/>
                        </a:spcAft>
                        <a:tabLst>
                          <a:tab pos="365760" algn="l"/>
                          <a:tab pos="723900" algn="l"/>
                          <a:tab pos="2865755" algn="ctr"/>
                        </a:tabLst>
                      </a:pPr>
                      <a:r>
                        <a:rPr lang="en-US" sz="1050">
                          <a:effectLst/>
                          <a:latin typeface="Arial"/>
                          <a:ea typeface="SimSun"/>
                        </a:rPr>
                        <a:t>2015</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Incremental release 2.1.1 to correct errors (agreed through the between-CBS-sessions route)</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CBS will specify when version 2.1 is to become operational. During the intervening period, amendments may be made to the metadata standard to correct issues arising.</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2079">
                <a:tc>
                  <a:txBody>
                    <a:bodyPr/>
                    <a:lstStyle/>
                    <a:p>
                      <a:pPr>
                        <a:spcAft>
                          <a:spcPts val="600"/>
                        </a:spcAft>
                        <a:tabLst>
                          <a:tab pos="365760" algn="l"/>
                          <a:tab pos="723900" algn="l"/>
                          <a:tab pos="2865755" algn="ctr"/>
                        </a:tabLst>
                      </a:pPr>
                      <a:r>
                        <a:rPr lang="en-US" sz="1050">
                          <a:effectLst/>
                          <a:latin typeface="Arial"/>
                          <a:ea typeface="SimSun"/>
                        </a:rPr>
                        <a:t>2016, 2018</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Versions 2.2 and 2.3 to consolidate changes that directly support WMO Programme requirements.</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 </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3119">
                <a:tc>
                  <a:txBody>
                    <a:bodyPr/>
                    <a:lstStyle/>
                    <a:p>
                      <a:pPr>
                        <a:spcAft>
                          <a:spcPts val="600"/>
                        </a:spcAft>
                        <a:tabLst>
                          <a:tab pos="365760" algn="l"/>
                          <a:tab pos="723900" algn="l"/>
                          <a:tab pos="2865755" algn="ctr"/>
                        </a:tabLst>
                      </a:pPr>
                      <a:r>
                        <a:rPr lang="en-US" sz="1050" dirty="0">
                          <a:effectLst/>
                          <a:latin typeface="Arial"/>
                          <a:ea typeface="SimSun"/>
                        </a:rPr>
                        <a:t>The change process for ISO 19115-2 may start in 2015, but would take 5 years. There are no other major changes expected that would justify a change to 3.1.</a:t>
                      </a:r>
                      <a:endParaRPr lang="en-GB" sz="1050" dirty="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a:effectLst/>
                          <a:latin typeface="Arial"/>
                          <a:ea typeface="SimSun"/>
                        </a:rPr>
                        <a:t> </a:t>
                      </a:r>
                      <a:endParaRPr lang="en-GB" sz="105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600"/>
                        </a:spcAft>
                        <a:tabLst>
                          <a:tab pos="365760" algn="l"/>
                          <a:tab pos="723900" algn="l"/>
                          <a:tab pos="2865755" algn="ctr"/>
                        </a:tabLst>
                      </a:pPr>
                      <a:r>
                        <a:rPr lang="en-US" sz="1050" dirty="0">
                          <a:effectLst/>
                          <a:latin typeface="Arial"/>
                          <a:ea typeface="SimSun"/>
                        </a:rPr>
                        <a:t> </a:t>
                      </a:r>
                      <a:endParaRPr lang="en-GB" sz="1050" dirty="0">
                        <a:effectLst/>
                        <a:latin typeface="Arial"/>
                        <a:ea typeface="SimSun"/>
                      </a:endParaRPr>
                    </a:p>
                  </a:txBody>
                  <a:tcPr marL="44180" marR="441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280416" y="3541836"/>
            <a:ext cx="6010656" cy="923330"/>
          </a:xfrm>
          <a:prstGeom prst="rect">
            <a:avLst/>
          </a:prstGeom>
          <a:gradFill>
            <a:gsLst>
              <a:gs pos="74000">
                <a:schemeClr val="bg1"/>
              </a:gs>
              <a:gs pos="100000">
                <a:schemeClr val="accent1">
                  <a:tint val="23500"/>
                  <a:satMod val="160000"/>
                </a:schemeClr>
              </a:gs>
            </a:gsLst>
            <a:lin ang="5400000" scaled="0"/>
          </a:gradFill>
          <a:ln>
            <a:gradFill>
              <a:gsLst>
                <a:gs pos="0">
                  <a:schemeClr val="accent1">
                    <a:tint val="66000"/>
                    <a:satMod val="160000"/>
                  </a:schemeClr>
                </a:gs>
                <a:gs pos="100000">
                  <a:schemeClr val="accent1">
                    <a:tint val="23500"/>
                    <a:satMod val="160000"/>
                  </a:schemeClr>
                </a:gs>
              </a:gsLst>
              <a:lin ang="5400000" scaled="0"/>
            </a:gradFill>
          </a:ln>
          <a:effectLst>
            <a:outerShdw blurRad="50800" dist="38100" dir="5400000" algn="t" rotWithShape="0">
              <a:schemeClr val="bg1">
                <a:lumMod val="50000"/>
                <a:alpha val="40000"/>
              </a:schemeClr>
            </a:outerShdw>
          </a:effectLst>
        </p:spPr>
        <p:txBody>
          <a:bodyPr wrap="square">
            <a:spAutoFit/>
          </a:bodyPr>
          <a:lstStyle/>
          <a:p>
            <a:pPr algn="just"/>
            <a:r>
              <a:rPr lang="en-GB" dirty="0" smtClean="0">
                <a:solidFill>
                  <a:srgbClr val="0070C0"/>
                </a:solidFill>
                <a:latin typeface="Arial"/>
                <a:ea typeface="SimSun"/>
                <a:cs typeface="Times New Roman"/>
              </a:rPr>
              <a:t>It is imperative that a mechanism is established NOW to engage the GISC implementation community in the development of WMO Core Metadata Profile 2.0.</a:t>
            </a:r>
            <a:endParaRPr lang="en-GB" dirty="0">
              <a:solidFill>
                <a:srgbClr val="0070C0"/>
              </a:solidFill>
              <a:latin typeface="Arial"/>
              <a:ea typeface="SimSun"/>
              <a:cs typeface="Times New Roman"/>
            </a:endParaRPr>
          </a:p>
        </p:txBody>
      </p:sp>
    </p:spTree>
    <p:extLst>
      <p:ext uri="{BB962C8B-B14F-4D97-AF65-F5344CB8AC3E}">
        <p14:creationId xmlns:p14="http://schemas.microsoft.com/office/powerpoint/2010/main" val="518412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213042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solidFill>
                  <a:sysClr val="windowText" lastClr="000000"/>
                </a:solidFill>
                <a:latin typeface="Calibri"/>
              </a:rPr>
              <a:t>Thank you</a:t>
            </a:r>
            <a:endParaRPr lang="en-GB" dirty="0">
              <a:solidFill>
                <a:sysClr val="windowText" lastClr="000000"/>
              </a:solidFill>
              <a:latin typeface="Calibri"/>
            </a:endParaRPr>
          </a:p>
        </p:txBody>
      </p:sp>
      <p:sp>
        <p:nvSpPr>
          <p:cNvPr id="9" name="Subtitle 2"/>
          <p:cNvSpPr txBox="1">
            <a:spLocks/>
          </p:cNvSpPr>
          <p:nvPr/>
        </p:nvSpPr>
        <p:spPr>
          <a:xfrm>
            <a:off x="1371600" y="3886200"/>
            <a:ext cx="6400800" cy="17526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dirty="0" smtClean="0">
                <a:solidFill>
                  <a:sysClr val="windowText" lastClr="000000">
                    <a:tint val="75000"/>
                  </a:sysClr>
                </a:solidFill>
                <a:latin typeface="Calibri"/>
              </a:rPr>
              <a:t>Questions and answers</a:t>
            </a:r>
            <a:endParaRPr lang="en-GB" dirty="0">
              <a:solidFill>
                <a:sysClr val="windowText" lastClr="000000">
                  <a:tint val="75000"/>
                </a:sysClr>
              </a:solidFill>
              <a:latin typeface="Calibri"/>
            </a:endParaRPr>
          </a:p>
        </p:txBody>
      </p:sp>
      <p:sp>
        <p:nvSpPr>
          <p:cNvPr id="2" name="Slide Number Placeholder 1"/>
          <p:cNvSpPr>
            <a:spLocks noGrp="1"/>
          </p:cNvSpPr>
          <p:nvPr>
            <p:ph type="sldNum" sz="quarter" idx="10"/>
          </p:nvPr>
        </p:nvSpPr>
        <p:spPr/>
        <p:txBody>
          <a:bodyPr/>
          <a:lstStyle/>
          <a:p>
            <a:pPr>
              <a:defRPr/>
            </a:pPr>
            <a:fld id="{EFC17C9B-3C4F-4307-8F26-83AC1A3004A9}" type="slidenum">
              <a:rPr lang="en-GB" smtClean="0">
                <a:solidFill>
                  <a:srgbClr val="000000"/>
                </a:solidFill>
              </a:rPr>
              <a:pPr>
                <a:defRPr/>
              </a:pPr>
              <a:t>41</a:t>
            </a:fld>
            <a:endParaRPr lang="en-GB">
              <a:solidFill>
                <a:srgbClr val="000000"/>
              </a:solidFill>
            </a:endParaRPr>
          </a:p>
        </p:txBody>
      </p:sp>
    </p:spTree>
    <p:extLst>
      <p:ext uri="{BB962C8B-B14F-4D97-AF65-F5344CB8AC3E}">
        <p14:creationId xmlns:p14="http://schemas.microsoft.com/office/powerpoint/2010/main" val="268965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Blank Presentation">
  <a:themeElements>
    <a:clrScheme name="">
      <a:dk1>
        <a:srgbClr val="808080"/>
      </a:dk1>
      <a:lt1>
        <a:srgbClr val="FFFFFF"/>
      </a:lt1>
      <a:dk2>
        <a:srgbClr val="000000"/>
      </a:dk2>
      <a:lt2>
        <a:srgbClr val="FFFFFF"/>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CCFF33"/>
      </a:folHlink>
    </a:clrScheme>
    <a:fontScheme name="1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CCFF33"/>
        </a:folHlink>
      </a:clrScheme>
      <a:clrMap bg1="dk2" tx1="lt1" bg2="dk1" tx2="lt2" accent1="accent1" accent2="accent2" accent3="accent3" accent4="accent4" accent5="accent5" accent6="accent6" hlink="hlink" folHlink="folHlink"/>
    </a:extraClrScheme>
    <a:extraClrScheme>
      <a:clrScheme name="1_Blank Presentation 14">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B9DB0E"/>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Blank Presentation">
  <a:themeElements>
    <a:clrScheme name="">
      <a:dk1>
        <a:srgbClr val="808080"/>
      </a:dk1>
      <a:lt1>
        <a:srgbClr val="FFFFFF"/>
      </a:lt1>
      <a:dk2>
        <a:srgbClr val="000000"/>
      </a:dk2>
      <a:lt2>
        <a:srgbClr val="FFFFFF"/>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CCFF33"/>
      </a:folHlink>
    </a:clrScheme>
    <a:fontScheme name="1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CCFF33"/>
        </a:folHlink>
      </a:clrScheme>
      <a:clrMap bg1="dk2" tx1="lt1" bg2="dk1" tx2="lt2" accent1="accent1" accent2="accent2" accent3="accent3" accent4="accent4" accent5="accent5" accent6="accent6" hlink="hlink" folHlink="folHlink"/>
    </a:extraClrScheme>
    <a:extraClrScheme>
      <a:clrScheme name="1_Blank Presentation 14">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B9DB0E"/>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lank Presentation">
  <a:themeElements>
    <a:clrScheme name="">
      <a:dk1>
        <a:srgbClr val="808080"/>
      </a:dk1>
      <a:lt1>
        <a:srgbClr val="FFFFFF"/>
      </a:lt1>
      <a:dk2>
        <a:srgbClr val="000000"/>
      </a:dk2>
      <a:lt2>
        <a:srgbClr val="FFFFFF"/>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CCFF33"/>
      </a:folHlink>
    </a:clrScheme>
    <a:fontScheme name="1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rgbClr val="E9F7FF"/>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GB" sz="4400" b="1" i="0" u="none" strike="noStrike" cap="none" normalizeH="0" baseline="0" smtClean="0">
            <a:ln>
              <a:noFill/>
            </a:ln>
            <a:solidFill>
              <a:schemeClr val="tx2"/>
            </a:solidFill>
            <a:effectLst/>
            <a:latin typeface="Arial"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CCFF33"/>
        </a:folHlink>
      </a:clrScheme>
      <a:clrMap bg1="dk2" tx1="lt1" bg2="dk1" tx2="lt2" accent1="accent1" accent2="accent2" accent3="accent3" accent4="accent4" accent5="accent5" accent6="accent6" hlink="hlink" folHlink="folHlink"/>
    </a:extraClrScheme>
    <a:extraClrScheme>
      <a:clrScheme name="1_Blank Presentation 14">
        <a:dk1>
          <a:srgbClr val="808080"/>
        </a:dk1>
        <a:lt1>
          <a:srgbClr val="FFFFFF"/>
        </a:lt1>
        <a:dk2>
          <a:srgbClr val="000000"/>
        </a:dk2>
        <a:lt2>
          <a:srgbClr val="FFFFFF"/>
        </a:lt2>
        <a:accent1>
          <a:srgbClr val="BBE0E3"/>
        </a:accent1>
        <a:accent2>
          <a:srgbClr val="ED2939"/>
        </a:accent2>
        <a:accent3>
          <a:srgbClr val="AAAAAA"/>
        </a:accent3>
        <a:accent4>
          <a:srgbClr val="DADADA"/>
        </a:accent4>
        <a:accent5>
          <a:srgbClr val="DAEDEF"/>
        </a:accent5>
        <a:accent6>
          <a:srgbClr val="D72433"/>
        </a:accent6>
        <a:hlink>
          <a:srgbClr val="009999"/>
        </a:hlink>
        <a:folHlink>
          <a:srgbClr val="B9DB0E"/>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5125</TotalTime>
  <Words>3893</Words>
  <Application>Microsoft Office PowerPoint</Application>
  <PresentationFormat>On-screen Show (4:3)</PresentationFormat>
  <Paragraphs>371</Paragraphs>
  <Slides>41</Slides>
  <Notes>14</Notes>
  <HiddenSlides>1</HiddenSlides>
  <MMClips>0</MMClips>
  <ScaleCrop>false</ScaleCrop>
  <HeadingPairs>
    <vt:vector size="4" baseType="variant">
      <vt:variant>
        <vt:lpstr>Theme</vt:lpstr>
      </vt:variant>
      <vt:variant>
        <vt:i4>6</vt:i4>
      </vt:variant>
      <vt:variant>
        <vt:lpstr>Slide Titles</vt:lpstr>
      </vt:variant>
      <vt:variant>
        <vt:i4>41</vt:i4>
      </vt:variant>
    </vt:vector>
  </HeadingPairs>
  <TitlesOfParts>
    <vt:vector size="47" baseType="lpstr">
      <vt:lpstr>Office Theme</vt:lpstr>
      <vt:lpstr>WMO Template</vt:lpstr>
      <vt:lpstr>1_Blank Presentation</vt:lpstr>
      <vt:lpstr>2_Blank Presentation</vt:lpstr>
      <vt:lpstr>3_Blank Presentation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Illustration of metadata record types &amp; associated datasets</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dc:creator>
  <cp:lastModifiedBy>Jeremy</cp:lastModifiedBy>
  <cp:revision>151</cp:revision>
  <dcterms:created xsi:type="dcterms:W3CDTF">2012-02-15T11:38:29Z</dcterms:created>
  <dcterms:modified xsi:type="dcterms:W3CDTF">2012-06-12T20:29:36Z</dcterms:modified>
</cp:coreProperties>
</file>