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handoutMasterIdLst>
    <p:handoutMasterId r:id="rId22"/>
  </p:handoutMasterIdLst>
  <p:sldIdLst>
    <p:sldId id="256" r:id="rId2"/>
    <p:sldId id="318" r:id="rId3"/>
    <p:sldId id="336" r:id="rId4"/>
    <p:sldId id="338" r:id="rId5"/>
    <p:sldId id="337" r:id="rId6"/>
    <p:sldId id="339" r:id="rId7"/>
    <p:sldId id="340" r:id="rId8"/>
    <p:sldId id="280" r:id="rId9"/>
    <p:sldId id="309" r:id="rId10"/>
    <p:sldId id="313" r:id="rId11"/>
    <p:sldId id="281" r:id="rId12"/>
    <p:sldId id="326" r:id="rId13"/>
    <p:sldId id="341" r:id="rId14"/>
    <p:sldId id="332" r:id="rId15"/>
    <p:sldId id="314" r:id="rId16"/>
    <p:sldId id="333" r:id="rId17"/>
    <p:sldId id="334" r:id="rId18"/>
    <p:sldId id="335" r:id="rId19"/>
    <p:sldId id="325" r:id="rId20"/>
  </p:sldIdLst>
  <p:sldSz cx="9144000" cy="6858000" type="screen4x3"/>
  <p:notesSz cx="6797675" cy="992822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57D91"/>
    <a:srgbClr val="4BACC6"/>
    <a:srgbClr val="4A7EBB"/>
    <a:srgbClr val="B66D31"/>
    <a:srgbClr val="F79646"/>
    <a:srgbClr val="8DB4E3"/>
    <a:srgbClr val="B6DDE8"/>
    <a:srgbClr val="351CCE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中度样式 2 - 强调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DF18680-E054-41AD-8BC1-D1AEF772440D}" styleName="中度样式 2 - 强调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中度样式 2 - 强调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中度样式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3C2FFA5D-87B4-456A-9821-1D502468CF0F}" styleName="主题样式 1 - 强调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08FB837D-C827-4EFA-A057-4D05807E0F7C}" styleName="主题样式 1 - 强调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9021" autoAdjust="0"/>
    <p:restoredTop sz="82256" autoAdjust="0"/>
  </p:normalViewPr>
  <p:slideViewPr>
    <p:cSldViewPr>
      <p:cViewPr>
        <p:scale>
          <a:sx n="66" d="100"/>
          <a:sy n="66" d="100"/>
        </p:scale>
        <p:origin x="-1770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3" d="100"/>
          <a:sy n="53" d="100"/>
        </p:scale>
        <p:origin x="-2952" y="-102"/>
      </p:cViewPr>
      <p:guideLst>
        <p:guide orient="horz" pos="3127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9FCD0B-81BF-4D14-9A31-3D03A7C6AF33}" type="datetimeFigureOut">
              <a:rPr lang="zh-CN" altLang="en-US" smtClean="0"/>
              <a:pPr/>
              <a:t>2012/5/29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B54004-AC33-40ED-B38E-83B3E0CD530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6683AE-3F55-4F7C-93D4-13BD7DA745F8}" type="datetimeFigureOut">
              <a:rPr lang="zh-CN" altLang="en-US" smtClean="0"/>
              <a:pPr/>
              <a:t>2012/5/29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AD1586-54C3-4163-B702-606BB8328EE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AD1586-54C3-4163-B702-606BB8328EE8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1200" b="0" i="0" u="none" strike="noStrike" dirty="0" smtClean="0">
                <a:solidFill>
                  <a:srgbClr val="000000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MWHS/MWRI/TOU/IRAS/VIRR/MERIS/SBUS/MWRI/ERM/SIM/MWTS</a:t>
            </a:r>
          </a:p>
          <a:p>
            <a:endParaRPr lang="en-US" altLang="zh-CN" sz="1200" b="0" i="0" u="none" strike="noStrike" dirty="0" smtClean="0">
              <a:solidFill>
                <a:srgbClr val="000000"/>
              </a:solidFill>
              <a:latin typeface="Arial Unicode MS" pitchFamily="34" charset="-122"/>
              <a:ea typeface="Arial Unicode MS" pitchFamily="34" charset="-122"/>
              <a:cs typeface="Arial Unicode MS" pitchFamily="34" charset="-122"/>
            </a:endParaRPr>
          </a:p>
          <a:p>
            <a:r>
              <a:rPr lang="en-US" altLang="zh-CN" dirty="0" err="1" smtClean="0"/>
              <a:t>MicroWave</a:t>
            </a:r>
            <a:r>
              <a:rPr lang="en-US" altLang="zh-CN" dirty="0" smtClean="0"/>
              <a:t> Humidity Sounder</a:t>
            </a:r>
          </a:p>
          <a:p>
            <a:r>
              <a:rPr lang="en-US" altLang="zh-CN" dirty="0" err="1" smtClean="0"/>
              <a:t>MicroWave</a:t>
            </a:r>
            <a:r>
              <a:rPr lang="en-US" altLang="zh-CN" dirty="0" smtClean="0"/>
              <a:t> Radiation Imager</a:t>
            </a:r>
          </a:p>
          <a:p>
            <a:r>
              <a:rPr lang="en-US" altLang="zh-CN" dirty="0" smtClean="0"/>
              <a:t>Total Ozone Unit</a:t>
            </a:r>
          </a:p>
          <a:p>
            <a:r>
              <a:rPr lang="en-US" altLang="zh-CN" dirty="0" err="1" smtClean="0"/>
              <a:t>InfraRed</a:t>
            </a:r>
            <a:r>
              <a:rPr lang="en-US" altLang="zh-CN" dirty="0" smtClean="0"/>
              <a:t> Atmospheric Sounder</a:t>
            </a:r>
          </a:p>
          <a:p>
            <a:r>
              <a:rPr lang="en-US" altLang="zh-CN" dirty="0" smtClean="0"/>
              <a:t>Visible and </a:t>
            </a:r>
            <a:r>
              <a:rPr lang="en-US" altLang="zh-CN" dirty="0" err="1" smtClean="0"/>
              <a:t>InfraRed</a:t>
            </a:r>
            <a:r>
              <a:rPr lang="en-US" altLang="zh-CN" dirty="0" smtClean="0"/>
              <a:t> Radiometer</a:t>
            </a:r>
          </a:p>
          <a:p>
            <a:r>
              <a:rPr lang="en-US" altLang="zh-CN" dirty="0" err="1" smtClean="0"/>
              <a:t>MEdium</a:t>
            </a:r>
            <a:r>
              <a:rPr lang="en-US" altLang="zh-CN" dirty="0" smtClean="0"/>
              <a:t> Resolution Spectral Imager</a:t>
            </a:r>
          </a:p>
          <a:p>
            <a:r>
              <a:rPr lang="en-US" altLang="zh-CN" dirty="0" smtClean="0"/>
              <a:t>Solar Backscatter Ultraviolet Sounder</a:t>
            </a:r>
          </a:p>
          <a:p>
            <a:r>
              <a:rPr lang="en-US" altLang="zh-CN" dirty="0" err="1" smtClean="0"/>
              <a:t>MicroWave</a:t>
            </a:r>
            <a:r>
              <a:rPr lang="en-US" altLang="zh-CN" dirty="0" smtClean="0"/>
              <a:t> Radiation Imager</a:t>
            </a:r>
          </a:p>
          <a:p>
            <a:r>
              <a:rPr lang="en-US" altLang="zh-CN" dirty="0" smtClean="0"/>
              <a:t>Earth Radiation Measurement</a:t>
            </a:r>
          </a:p>
          <a:p>
            <a:r>
              <a:rPr lang="en-US" altLang="zh-CN" dirty="0" smtClean="0"/>
              <a:t>Solar </a:t>
            </a:r>
            <a:r>
              <a:rPr lang="en-US" altLang="zh-CN" dirty="0" err="1" smtClean="0"/>
              <a:t>Irradance</a:t>
            </a:r>
            <a:r>
              <a:rPr lang="en-US" altLang="zh-CN" dirty="0" smtClean="0"/>
              <a:t> Monitor</a:t>
            </a:r>
          </a:p>
          <a:p>
            <a:r>
              <a:rPr lang="en-US" altLang="zh-CN" dirty="0" err="1" smtClean="0"/>
              <a:t>MicroWave</a:t>
            </a:r>
            <a:r>
              <a:rPr lang="en-US" altLang="zh-CN" dirty="0" smtClean="0"/>
              <a:t> Temperature Sounder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AD1586-54C3-4163-B702-606BB8328EE8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71612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A517AA-330E-4E5E-A09A-2B0F511EF35A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0034" y="142876"/>
            <a:ext cx="8186766" cy="785794"/>
          </a:xfrm>
        </p:spPr>
        <p:txBody>
          <a:bodyPr/>
          <a:lstStyle>
            <a:lvl1pPr>
              <a:defRPr sz="3200"/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4983179"/>
          </a:xfrm>
        </p:spPr>
        <p:txBody>
          <a:bodyPr/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924FE8-8B06-4BC6-8C11-06247455643B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14CCE4-958F-4649-B052-A91C7B741C31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28596" y="142876"/>
            <a:ext cx="8258204" cy="785794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AB4253-3175-4E65-AF14-782BEC538CA0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19594A-4519-4722-9E76-2CB6EA3908BB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510904-F97F-468C-B157-7AF55F16F10C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1B9134-9C97-4477-A5DB-EAC3924A8CC1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BDDB4C-AC3D-4DE6-AE1E-DA64D01A2211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5E942D-6F5C-4302-866F-DE521217AA77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A907E2-AC37-480B-986B-C6951A1CB3CD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91D981-0117-4A18-A0E8-C3D9F6F5F817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NMIC_ppt模版-PPT2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0" cy="685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28596" y="142876"/>
            <a:ext cx="8258204" cy="7857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dirty="0" smtClean="0"/>
              <a:t>单击此处编辑母版标题样式</a:t>
            </a: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142984"/>
            <a:ext cx="8229600" cy="4983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614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pitchFamily="34" charset="0"/>
              </a:defRPr>
            </a:lvl1pPr>
          </a:lstStyle>
          <a:p>
            <a:pPr>
              <a:defRPr/>
            </a:pPr>
            <a:fld id="{55702ED1-FD56-4F66-8312-8976CD3C8470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宋体" pitchFamily="2" charset="-122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SimSun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SimSun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SimSun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SimSun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SzPct val="90000"/>
        <a:buFont typeface="Wingdings" pitchFamily="2" charset="2"/>
        <a:buChar char="l"/>
        <a:defRPr sz="3200">
          <a:solidFill>
            <a:schemeClr val="tx1"/>
          </a:solidFill>
          <a:latin typeface="+mn-lt"/>
          <a:ea typeface="宋体" pitchFamily="2" charset="-122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宋体" pitchFamily="2" charset="-122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宋体" pitchFamily="2" charset="-122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宋体" pitchFamily="2" charset="-122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宋体" pitchFamily="2" charset="-122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0.png"/><Relationship Id="rId18" Type="http://schemas.openxmlformats.org/officeDocument/2006/relationships/image" Target="../media/image25.jpe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17" Type="http://schemas.openxmlformats.org/officeDocument/2006/relationships/image" Target="../media/image24.jpeg"/><Relationship Id="rId2" Type="http://schemas.openxmlformats.org/officeDocument/2006/relationships/image" Target="../media/image9.png"/><Relationship Id="rId16" Type="http://schemas.openxmlformats.org/officeDocument/2006/relationships/image" Target="../media/image23.png"/><Relationship Id="rId20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5" Type="http://schemas.openxmlformats.org/officeDocument/2006/relationships/image" Target="../media/image22.jpeg"/><Relationship Id="rId10" Type="http://schemas.openxmlformats.org/officeDocument/2006/relationships/image" Target="../media/image17.png"/><Relationship Id="rId19" Type="http://schemas.openxmlformats.org/officeDocument/2006/relationships/image" Target="../media/image26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Relationship Id="rId14" Type="http://schemas.openxmlformats.org/officeDocument/2006/relationships/image" Target="../media/image21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标题 93"/>
          <p:cNvSpPr>
            <a:spLocks noGrp="1"/>
          </p:cNvSpPr>
          <p:nvPr>
            <p:ph type="ctrTitle"/>
          </p:nvPr>
        </p:nvSpPr>
        <p:spPr>
          <a:xfrm>
            <a:off x="714348" y="1428736"/>
            <a:ext cx="7772400" cy="1470025"/>
          </a:xfrm>
        </p:spPr>
        <p:txBody>
          <a:bodyPr/>
          <a:lstStyle/>
          <a:p>
            <a:r>
              <a:rPr lang="en-GB" sz="4400" b="1" dirty="0" smtClean="0"/>
              <a:t>Status of implementation for WIS in Beijing</a:t>
            </a:r>
            <a:endParaRPr lang="zh-CN" altLang="en-US" sz="4400" b="1" dirty="0">
              <a:latin typeface="Verdana" pitchFamily="34" charset="0"/>
              <a:cs typeface="Verdana" pitchFamily="34" charset="0"/>
            </a:endParaRPr>
          </a:p>
        </p:txBody>
      </p:sp>
      <p:sp>
        <p:nvSpPr>
          <p:cNvPr id="95" name="副标题 94"/>
          <p:cNvSpPr>
            <a:spLocks noGrp="1"/>
          </p:cNvSpPr>
          <p:nvPr>
            <p:ph type="subTitle" idx="1"/>
          </p:nvPr>
        </p:nvSpPr>
        <p:spPr>
          <a:xfrm>
            <a:off x="1000100" y="3429000"/>
            <a:ext cx="7500990" cy="1900254"/>
          </a:xfrm>
        </p:spPr>
        <p:txBody>
          <a:bodyPr/>
          <a:lstStyle/>
          <a:p>
            <a:r>
              <a:rPr lang="en-CA" altLang="zh-CN" b="1" dirty="0" smtClean="0"/>
              <a:t>CMA WIS TEAM</a:t>
            </a:r>
            <a:endParaRPr lang="en-CA" altLang="zh-CN" sz="2400" b="1" dirty="0" smtClean="0"/>
          </a:p>
          <a:p>
            <a:endParaRPr lang="en-CA" altLang="zh-CN" sz="2400" b="1" dirty="0" smtClean="0">
              <a:solidFill>
                <a:srgbClr val="002060"/>
              </a:solidFill>
            </a:endParaRPr>
          </a:p>
          <a:p>
            <a:r>
              <a:rPr lang="en-CA" altLang="zh-CN" sz="2400" b="1" dirty="0" smtClean="0">
                <a:solidFill>
                  <a:srgbClr val="002060"/>
                </a:solidFill>
              </a:rPr>
              <a:t>National Meteorological Information Centre</a:t>
            </a:r>
            <a:r>
              <a:rPr lang="zh-CN" altLang="en-US" sz="2400" b="1" dirty="0" smtClean="0">
                <a:solidFill>
                  <a:srgbClr val="002060"/>
                </a:solidFill>
              </a:rPr>
              <a:t>，</a:t>
            </a:r>
            <a:r>
              <a:rPr lang="en-CA" altLang="zh-CN" sz="2400" b="1" dirty="0" smtClean="0">
                <a:solidFill>
                  <a:srgbClr val="002060"/>
                </a:solidFill>
              </a:rPr>
              <a:t>China Meteorological Administration</a:t>
            </a:r>
            <a:endParaRPr lang="en-CA" altLang="zh-TW" sz="2400" b="1" dirty="0" smtClean="0">
              <a:solidFill>
                <a:srgbClr val="002060"/>
              </a:solidFill>
            </a:endParaRPr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OUTLINE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 smtClean="0"/>
              <a:t>GTS - RTH Beijing Status </a:t>
            </a:r>
          </a:p>
          <a:p>
            <a:r>
              <a:rPr lang="en-US" altLang="zh-CN" dirty="0" smtClean="0"/>
              <a:t>CMA’s WIS Service - GISC Beijing </a:t>
            </a:r>
          </a:p>
          <a:p>
            <a:r>
              <a:rPr lang="en-US" altLang="zh-CN" dirty="0" smtClean="0"/>
              <a:t>CMA’s WIS Service - DCPCs in Beijing </a:t>
            </a:r>
          </a:p>
          <a:p>
            <a:pPr>
              <a:buNone/>
            </a:pP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圆角矩形 99"/>
          <p:cNvSpPr/>
          <p:nvPr/>
        </p:nvSpPr>
        <p:spPr>
          <a:xfrm>
            <a:off x="7786710" y="1071546"/>
            <a:ext cx="1314880" cy="550072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AutoShape 55"/>
          <p:cNvSpPr>
            <a:spLocks noChangeArrowheads="1"/>
          </p:cNvSpPr>
          <p:nvPr/>
        </p:nvSpPr>
        <p:spPr bwMode="auto">
          <a:xfrm>
            <a:off x="6215074" y="3220339"/>
            <a:ext cx="792163" cy="396875"/>
          </a:xfrm>
          <a:prstGeom prst="can">
            <a:avLst>
              <a:gd name="adj" fmla="val 28177"/>
            </a:avLst>
          </a:prstGeom>
          <a:ln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" name="AutoShape 7"/>
          <p:cNvSpPr>
            <a:spLocks noChangeArrowheads="1"/>
          </p:cNvSpPr>
          <p:nvPr/>
        </p:nvSpPr>
        <p:spPr bwMode="auto">
          <a:xfrm>
            <a:off x="6386978" y="1780477"/>
            <a:ext cx="215900" cy="288925"/>
          </a:xfrm>
          <a:prstGeom prst="can">
            <a:avLst>
              <a:gd name="adj" fmla="val 46733"/>
            </a:avLst>
          </a:prstGeom>
          <a:ln>
            <a:solidFill>
              <a:srgbClr val="4A7EBB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8" name="AutoShape 2"/>
          <p:cNvSpPr>
            <a:spLocks noChangeArrowheads="1"/>
          </p:cNvSpPr>
          <p:nvPr/>
        </p:nvSpPr>
        <p:spPr bwMode="auto">
          <a:xfrm>
            <a:off x="6002347" y="4301427"/>
            <a:ext cx="503237" cy="431800"/>
          </a:xfrm>
          <a:prstGeom prst="can">
            <a:avLst>
              <a:gd name="adj" fmla="val 34921"/>
            </a:avLst>
          </a:prstGeom>
          <a:ln>
            <a:solidFill>
              <a:srgbClr val="4A7EBB"/>
            </a:solidFill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" name="AutoShape 2"/>
          <p:cNvSpPr>
            <a:spLocks noChangeArrowheads="1"/>
          </p:cNvSpPr>
          <p:nvPr/>
        </p:nvSpPr>
        <p:spPr bwMode="auto">
          <a:xfrm>
            <a:off x="2214546" y="1782064"/>
            <a:ext cx="631840" cy="289614"/>
          </a:xfrm>
          <a:prstGeom prst="can">
            <a:avLst>
              <a:gd name="adj" fmla="val 34921"/>
            </a:avLst>
          </a:prstGeom>
          <a:solidFill>
            <a:srgbClr val="C00000"/>
          </a:solidFill>
          <a:ln>
            <a:solidFill>
              <a:srgbClr val="C00000"/>
            </a:solidFill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" name="AutoShape 7"/>
          <p:cNvSpPr>
            <a:spLocks noChangeArrowheads="1"/>
          </p:cNvSpPr>
          <p:nvPr/>
        </p:nvSpPr>
        <p:spPr bwMode="auto">
          <a:xfrm>
            <a:off x="4572000" y="1853502"/>
            <a:ext cx="215900" cy="288925"/>
          </a:xfrm>
          <a:prstGeom prst="can">
            <a:avLst>
              <a:gd name="adj" fmla="val 46733"/>
            </a:avLst>
          </a:prstGeom>
          <a:solidFill>
            <a:srgbClr val="C00000"/>
          </a:solidFill>
          <a:ln>
            <a:solidFill>
              <a:srgbClr val="C00000"/>
            </a:solidFill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" name="AutoShape 8"/>
          <p:cNvSpPr>
            <a:spLocks noChangeArrowheads="1"/>
          </p:cNvSpPr>
          <p:nvPr/>
        </p:nvSpPr>
        <p:spPr bwMode="auto">
          <a:xfrm>
            <a:off x="1198521" y="1785926"/>
            <a:ext cx="801711" cy="357189"/>
          </a:xfrm>
          <a:prstGeom prst="can">
            <a:avLst>
              <a:gd name="adj" fmla="val 34921"/>
            </a:avLst>
          </a:prstGeom>
          <a:solidFill>
            <a:srgbClr val="C00000"/>
          </a:solidFill>
          <a:ln>
            <a:solidFill>
              <a:srgbClr val="C00000"/>
            </a:solidFill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0" tIns="0" rIns="0" bIns="0"/>
          <a:lstStyle/>
          <a:p>
            <a:pPr>
              <a:defRPr/>
            </a:pPr>
            <a:endParaRPr lang="zh-CN" altLang="en-US"/>
          </a:p>
        </p:txBody>
      </p:sp>
      <p:sp>
        <p:nvSpPr>
          <p:cNvPr id="12" name="AutoShape 9"/>
          <p:cNvSpPr>
            <a:spLocks noChangeArrowheads="1"/>
          </p:cNvSpPr>
          <p:nvPr/>
        </p:nvSpPr>
        <p:spPr bwMode="auto">
          <a:xfrm>
            <a:off x="3428992" y="1780477"/>
            <a:ext cx="396875" cy="288925"/>
          </a:xfrm>
          <a:prstGeom prst="can">
            <a:avLst>
              <a:gd name="adj" fmla="val 35167"/>
            </a:avLst>
          </a:prstGeom>
          <a:solidFill>
            <a:srgbClr val="C00000"/>
          </a:solidFill>
          <a:ln>
            <a:solidFill>
              <a:srgbClr val="C00000"/>
            </a:solidFill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0" tIns="0" rIns="0" bIns="0"/>
          <a:lstStyle/>
          <a:p>
            <a:pPr>
              <a:defRPr/>
            </a:pPr>
            <a:endParaRPr lang="zh-CN" altLang="en-US"/>
          </a:p>
        </p:txBody>
      </p:sp>
      <p:sp>
        <p:nvSpPr>
          <p:cNvPr id="13" name="Text Box 10"/>
          <p:cNvSpPr txBox="1">
            <a:spLocks noChangeArrowheads="1"/>
          </p:cNvSpPr>
          <p:nvPr/>
        </p:nvSpPr>
        <p:spPr bwMode="auto">
          <a:xfrm>
            <a:off x="3314669" y="4841177"/>
            <a:ext cx="1198563" cy="539750"/>
          </a:xfrm>
          <a:prstGeom prst="rect">
            <a:avLst/>
          </a:prstGeom>
          <a:solidFill>
            <a:srgbClr val="F79646"/>
          </a:solidFill>
          <a:ln>
            <a:solidFill>
              <a:srgbClr val="B66D31"/>
            </a:solidFill>
            <a:headEnd/>
            <a:tailEnd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rIns="18000"/>
          <a:lstStyle/>
          <a:p>
            <a:pPr algn="ctr" eaLnBrk="0" fontAlgn="auto" hangingPunc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b="1" dirty="0" smtClean="0">
                <a:solidFill>
                  <a:schemeClr val="bg1"/>
                </a:solidFill>
                <a:latin typeface="Tahoma" pitchFamily="34" charset="0"/>
                <a:ea typeface="MS Mincho" pitchFamily="49" charset="-128"/>
              </a:rPr>
              <a:t>Ulan </a:t>
            </a:r>
            <a:r>
              <a:rPr lang="en-US" altLang="zh-CN" sz="1400" b="1" dirty="0">
                <a:solidFill>
                  <a:schemeClr val="bg1"/>
                </a:solidFill>
                <a:latin typeface="Tahoma" pitchFamily="34" charset="0"/>
                <a:ea typeface="MS Mincho" pitchFamily="49" charset="-128"/>
              </a:rPr>
              <a:t>Bator</a:t>
            </a:r>
            <a:endParaRPr lang="en-US" altLang="ja-JP" sz="1400" b="1" dirty="0">
              <a:solidFill>
                <a:schemeClr val="bg1"/>
              </a:solidFill>
              <a:latin typeface="Tahoma" pitchFamily="34" charset="0"/>
              <a:ea typeface="MS Mincho" pitchFamily="49" charset="-128"/>
            </a:endParaRPr>
          </a:p>
        </p:txBody>
      </p:sp>
      <p:sp>
        <p:nvSpPr>
          <p:cNvPr id="14" name="Text Box 11"/>
          <p:cNvSpPr txBox="1">
            <a:spLocks noChangeArrowheads="1"/>
          </p:cNvSpPr>
          <p:nvPr/>
        </p:nvSpPr>
        <p:spPr bwMode="auto">
          <a:xfrm>
            <a:off x="3971468" y="1135952"/>
            <a:ext cx="1150938" cy="539750"/>
          </a:xfrm>
          <a:prstGeom prst="rect">
            <a:avLst/>
          </a:prstGeom>
          <a:solidFill>
            <a:srgbClr val="F79646"/>
          </a:solidFill>
          <a:ln>
            <a:solidFill>
              <a:srgbClr val="B66D31"/>
            </a:solidFill>
            <a:headEnd/>
            <a:tailEnd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rIns="18000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b="1" dirty="0" smtClean="0">
                <a:solidFill>
                  <a:schemeClr val="bg1"/>
                </a:solidFill>
                <a:latin typeface="Tahoma" pitchFamily="34" charset="0"/>
                <a:ea typeface="MS Mincho" pitchFamily="49" charset="-128"/>
              </a:rPr>
              <a:t>RTH</a:t>
            </a:r>
          </a:p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b="1" dirty="0" smtClean="0">
                <a:solidFill>
                  <a:schemeClr val="bg1"/>
                </a:solidFill>
                <a:latin typeface="Tahoma" pitchFamily="34" charset="0"/>
                <a:ea typeface="MS Mincho" pitchFamily="49" charset="-128"/>
              </a:rPr>
              <a:t>New </a:t>
            </a:r>
            <a:r>
              <a:rPr lang="en-US" altLang="zh-CN" sz="1400" b="1" dirty="0">
                <a:solidFill>
                  <a:schemeClr val="bg1"/>
                </a:solidFill>
                <a:latin typeface="Tahoma" pitchFamily="34" charset="0"/>
                <a:ea typeface="MS Mincho" pitchFamily="49" charset="-128"/>
              </a:rPr>
              <a:t>Delhi</a:t>
            </a:r>
            <a:endParaRPr lang="en-US" altLang="ja-JP" sz="1400" b="1" dirty="0">
              <a:solidFill>
                <a:schemeClr val="bg1"/>
              </a:solidFill>
              <a:latin typeface="Tahoma" pitchFamily="34" charset="0"/>
              <a:ea typeface="MS Mincho" pitchFamily="49" charset="-128"/>
            </a:endParaRPr>
          </a:p>
        </p:txBody>
      </p:sp>
      <p:sp>
        <p:nvSpPr>
          <p:cNvPr id="15" name="Text Box 12"/>
          <p:cNvSpPr txBox="1">
            <a:spLocks noChangeArrowheads="1"/>
          </p:cNvSpPr>
          <p:nvPr/>
        </p:nvSpPr>
        <p:spPr bwMode="auto">
          <a:xfrm>
            <a:off x="214282" y="4841177"/>
            <a:ext cx="941387" cy="539750"/>
          </a:xfrm>
          <a:prstGeom prst="rect">
            <a:avLst/>
          </a:prstGeom>
          <a:solidFill>
            <a:srgbClr val="F79646"/>
          </a:solidFill>
          <a:ln>
            <a:solidFill>
              <a:srgbClr val="B66D31"/>
            </a:solidFill>
            <a:headEnd/>
            <a:tailEnd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rIns="18000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b="1" dirty="0" smtClean="0">
                <a:solidFill>
                  <a:schemeClr val="bg1"/>
                </a:solidFill>
                <a:latin typeface="Tahoma" pitchFamily="34" charset="0"/>
                <a:ea typeface="MS Mincho" pitchFamily="49" charset="-128"/>
              </a:rPr>
              <a:t>RTH</a:t>
            </a:r>
          </a:p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zh-CN" sz="1400" b="1" dirty="0" smtClean="0">
                <a:solidFill>
                  <a:schemeClr val="bg1"/>
                </a:solidFill>
                <a:latin typeface="Tahoma" pitchFamily="34" charset="0"/>
                <a:ea typeface="MS Mincho" pitchFamily="49" charset="-128"/>
              </a:rPr>
              <a:t>Bangkok</a:t>
            </a:r>
            <a:endParaRPr lang="en-US" altLang="ja-JP" sz="1400" b="1" dirty="0">
              <a:solidFill>
                <a:schemeClr val="bg1"/>
              </a:solidFill>
              <a:latin typeface="Tahoma" pitchFamily="34" charset="0"/>
              <a:ea typeface="MS Mincho" pitchFamily="49" charset="-128"/>
            </a:endParaRPr>
          </a:p>
        </p:txBody>
      </p:sp>
      <p:sp>
        <p:nvSpPr>
          <p:cNvPr id="16" name="AutoShape 81"/>
          <p:cNvSpPr>
            <a:spLocks noChangeArrowheads="1"/>
          </p:cNvSpPr>
          <p:nvPr/>
        </p:nvSpPr>
        <p:spPr bwMode="auto">
          <a:xfrm rot="10800000">
            <a:off x="574644" y="4250627"/>
            <a:ext cx="215900" cy="395287"/>
          </a:xfrm>
          <a:prstGeom prst="can">
            <a:avLst>
              <a:gd name="adj" fmla="val 20224"/>
            </a:avLst>
          </a:prstGeom>
          <a:ln>
            <a:solidFill>
              <a:srgbClr val="4A7EBB"/>
            </a:solidFill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7" name="Line 14"/>
          <p:cNvSpPr>
            <a:spLocks noChangeShapeType="1"/>
          </p:cNvSpPr>
          <p:nvPr/>
        </p:nvSpPr>
        <p:spPr bwMode="auto">
          <a:xfrm flipV="1">
            <a:off x="695294" y="4074414"/>
            <a:ext cx="15875" cy="719138"/>
          </a:xfrm>
          <a:prstGeom prst="line">
            <a:avLst/>
          </a:prstGeom>
          <a:noFill/>
          <a:ln w="28575">
            <a:solidFill>
              <a:srgbClr val="969696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" name="Text Box 15"/>
          <p:cNvSpPr txBox="1">
            <a:spLocks noChangeArrowheads="1"/>
          </p:cNvSpPr>
          <p:nvPr/>
        </p:nvSpPr>
        <p:spPr bwMode="auto">
          <a:xfrm>
            <a:off x="861982" y="4187127"/>
            <a:ext cx="525462" cy="54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rIns="18000"/>
          <a:lstStyle/>
          <a:p>
            <a:pPr eaLnBrk="0" hangingPunct="0"/>
            <a:r>
              <a:rPr lang="en-US" altLang="zh-CN" sz="1400" b="1">
                <a:latin typeface="Calibri" pitchFamily="34" charset="0"/>
                <a:ea typeface="MS Mincho" pitchFamily="49" charset="-128"/>
              </a:rPr>
              <a:t>64</a:t>
            </a:r>
          </a:p>
          <a:p>
            <a:pPr eaLnBrk="0" hangingPunct="0"/>
            <a:r>
              <a:rPr lang="en-US" altLang="zh-CN" sz="1400" b="1">
                <a:latin typeface="Calibri" pitchFamily="34" charset="0"/>
                <a:ea typeface="MS Mincho" pitchFamily="49" charset="-128"/>
              </a:rPr>
              <a:t>K</a:t>
            </a:r>
            <a:r>
              <a:rPr lang="en-US" altLang="ja-JP" sz="1400" b="1">
                <a:latin typeface="Calibri" pitchFamily="34" charset="0"/>
                <a:ea typeface="MS Mincho" pitchFamily="49" charset="-128"/>
              </a:rPr>
              <a:t>bps</a:t>
            </a:r>
          </a:p>
        </p:txBody>
      </p:sp>
      <p:sp>
        <p:nvSpPr>
          <p:cNvPr id="19" name="Text Box 16"/>
          <p:cNvSpPr txBox="1">
            <a:spLocks noChangeArrowheads="1"/>
          </p:cNvSpPr>
          <p:nvPr/>
        </p:nvSpPr>
        <p:spPr bwMode="auto">
          <a:xfrm>
            <a:off x="238137" y="5500703"/>
            <a:ext cx="6905631" cy="313612"/>
          </a:xfrm>
          <a:prstGeom prst="rect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</p:spPr>
        <p:txBody>
          <a:bodyPr lIns="18000" rIns="18000"/>
          <a:lstStyle/>
          <a:p>
            <a:pPr algn="ctr" eaLnBrk="0" hangingPunct="0"/>
            <a:r>
              <a:rPr lang="en-US" altLang="ja-JP" sz="1600" b="1" i="1">
                <a:solidFill>
                  <a:srgbClr val="000000"/>
                </a:solidFill>
                <a:latin typeface="Calibri" pitchFamily="34" charset="0"/>
                <a:ea typeface="MS PGothic" pitchFamily="34" charset="-128"/>
              </a:rPr>
              <a:t>Leased line</a:t>
            </a:r>
            <a:endParaRPr lang="en-US" altLang="ja-JP" sz="1600" b="1" i="1">
              <a:solidFill>
                <a:srgbClr val="FFFFFF"/>
              </a:solidFill>
              <a:latin typeface="Calibri" pitchFamily="34" charset="0"/>
              <a:ea typeface="MS PGothic" pitchFamily="34" charset="-128"/>
            </a:endParaRPr>
          </a:p>
        </p:txBody>
      </p:sp>
      <p:grpSp>
        <p:nvGrpSpPr>
          <p:cNvPr id="20" name="Group 17"/>
          <p:cNvGrpSpPr>
            <a:grpSpLocks/>
          </p:cNvGrpSpPr>
          <p:nvPr/>
        </p:nvGrpSpPr>
        <p:grpSpPr bwMode="auto">
          <a:xfrm>
            <a:off x="1300161" y="2148777"/>
            <a:ext cx="2843213" cy="860425"/>
            <a:chOff x="4888" y="3409"/>
            <a:chExt cx="2341" cy="1430"/>
          </a:xfrm>
        </p:grpSpPr>
        <p:sp>
          <p:nvSpPr>
            <p:cNvPr id="21" name="Oval 18"/>
            <p:cNvSpPr>
              <a:spLocks noChangeArrowheads="1"/>
            </p:cNvSpPr>
            <p:nvPr/>
          </p:nvSpPr>
          <p:spPr bwMode="auto">
            <a:xfrm>
              <a:off x="4937" y="4073"/>
              <a:ext cx="1232" cy="585"/>
            </a:xfrm>
            <a:prstGeom prst="ellipse">
              <a:avLst/>
            </a:prstGeom>
            <a:solidFill>
              <a:srgbClr val="99CC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22" name="Oval 19"/>
            <p:cNvSpPr>
              <a:spLocks noChangeArrowheads="1"/>
            </p:cNvSpPr>
            <p:nvPr/>
          </p:nvSpPr>
          <p:spPr bwMode="auto">
            <a:xfrm>
              <a:off x="4888" y="3675"/>
              <a:ext cx="1281" cy="720"/>
            </a:xfrm>
            <a:prstGeom prst="ellipse">
              <a:avLst/>
            </a:prstGeom>
            <a:solidFill>
              <a:srgbClr val="99CC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23" name="Oval 20"/>
            <p:cNvSpPr>
              <a:spLocks noChangeArrowheads="1"/>
            </p:cNvSpPr>
            <p:nvPr/>
          </p:nvSpPr>
          <p:spPr bwMode="auto">
            <a:xfrm>
              <a:off x="5916" y="4198"/>
              <a:ext cx="828" cy="641"/>
            </a:xfrm>
            <a:prstGeom prst="ellipse">
              <a:avLst/>
            </a:prstGeom>
            <a:solidFill>
              <a:srgbClr val="99CC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24" name="Oval 21"/>
            <p:cNvSpPr>
              <a:spLocks noChangeArrowheads="1"/>
            </p:cNvSpPr>
            <p:nvPr/>
          </p:nvSpPr>
          <p:spPr bwMode="auto">
            <a:xfrm>
              <a:off x="6064" y="4030"/>
              <a:ext cx="1165" cy="560"/>
            </a:xfrm>
            <a:prstGeom prst="ellipse">
              <a:avLst/>
            </a:prstGeom>
            <a:solidFill>
              <a:srgbClr val="99CC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25" name="Oval 22"/>
            <p:cNvSpPr>
              <a:spLocks noChangeArrowheads="1"/>
            </p:cNvSpPr>
            <p:nvPr/>
          </p:nvSpPr>
          <p:spPr bwMode="auto">
            <a:xfrm>
              <a:off x="6035" y="3675"/>
              <a:ext cx="1084" cy="641"/>
            </a:xfrm>
            <a:prstGeom prst="ellipse">
              <a:avLst/>
            </a:prstGeom>
            <a:solidFill>
              <a:srgbClr val="99CC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26" name="Oval 23"/>
            <p:cNvSpPr>
              <a:spLocks noChangeArrowheads="1"/>
            </p:cNvSpPr>
            <p:nvPr/>
          </p:nvSpPr>
          <p:spPr bwMode="auto">
            <a:xfrm>
              <a:off x="5411" y="3409"/>
              <a:ext cx="1333" cy="621"/>
            </a:xfrm>
            <a:prstGeom prst="ellipse">
              <a:avLst/>
            </a:prstGeom>
            <a:solidFill>
              <a:srgbClr val="99CC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27" name="Oval 24"/>
            <p:cNvSpPr>
              <a:spLocks noChangeArrowheads="1"/>
            </p:cNvSpPr>
            <p:nvPr/>
          </p:nvSpPr>
          <p:spPr bwMode="auto">
            <a:xfrm>
              <a:off x="5340" y="4198"/>
              <a:ext cx="1121" cy="641"/>
            </a:xfrm>
            <a:prstGeom prst="ellipse">
              <a:avLst/>
            </a:prstGeom>
            <a:solidFill>
              <a:srgbClr val="99CC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28" name="Oval 25"/>
            <p:cNvSpPr>
              <a:spLocks noChangeArrowheads="1"/>
            </p:cNvSpPr>
            <p:nvPr/>
          </p:nvSpPr>
          <p:spPr bwMode="auto">
            <a:xfrm>
              <a:off x="5102" y="3576"/>
              <a:ext cx="1809" cy="1202"/>
            </a:xfrm>
            <a:prstGeom prst="ellipse">
              <a:avLst/>
            </a:prstGeom>
            <a:solidFill>
              <a:srgbClr val="99CC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Calibri" pitchFamily="34" charset="0"/>
              </a:endParaRPr>
            </a:p>
          </p:txBody>
        </p:sp>
      </p:grpSp>
      <p:sp>
        <p:nvSpPr>
          <p:cNvPr id="29" name="AutoShape 26"/>
          <p:cNvSpPr>
            <a:spLocks noChangeArrowheads="1"/>
          </p:cNvSpPr>
          <p:nvPr/>
        </p:nvSpPr>
        <p:spPr bwMode="auto">
          <a:xfrm>
            <a:off x="38099" y="1853502"/>
            <a:ext cx="676249" cy="289614"/>
          </a:xfrm>
          <a:prstGeom prst="can">
            <a:avLst>
              <a:gd name="adj" fmla="val 34921"/>
            </a:avLst>
          </a:prstGeom>
          <a:solidFill>
            <a:srgbClr val="C00000"/>
          </a:solidFill>
          <a:ln>
            <a:solidFill>
              <a:srgbClr val="C00000"/>
            </a:solidFill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0" name="AutoShape 27"/>
          <p:cNvSpPr>
            <a:spLocks noChangeArrowheads="1"/>
          </p:cNvSpPr>
          <p:nvPr/>
        </p:nvSpPr>
        <p:spPr bwMode="auto">
          <a:xfrm>
            <a:off x="2000232" y="3148902"/>
            <a:ext cx="1285884" cy="393700"/>
          </a:xfrm>
          <a:prstGeom prst="can">
            <a:avLst>
              <a:gd name="adj" fmla="val 25000"/>
            </a:avLst>
          </a:prstGeom>
          <a:solidFill>
            <a:srgbClr val="C00000"/>
          </a:solidFill>
          <a:ln>
            <a:solidFill>
              <a:srgbClr val="C00000"/>
            </a:solidFill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1" name="Text Box 28"/>
          <p:cNvSpPr txBox="1">
            <a:spLocks noChangeArrowheads="1"/>
          </p:cNvSpPr>
          <p:nvPr/>
        </p:nvSpPr>
        <p:spPr bwMode="auto">
          <a:xfrm>
            <a:off x="38099" y="1132777"/>
            <a:ext cx="1008062" cy="539750"/>
          </a:xfrm>
          <a:prstGeom prst="rect">
            <a:avLst/>
          </a:prstGeom>
          <a:solidFill>
            <a:srgbClr val="F79646"/>
          </a:solidFill>
          <a:ln>
            <a:solidFill>
              <a:srgbClr val="B66D31"/>
            </a:solidFill>
            <a:headEnd/>
            <a:tailEnd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rIns="18000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zh-CN" sz="1400" b="1" dirty="0" smtClean="0">
                <a:solidFill>
                  <a:schemeClr val="bg1"/>
                </a:solidFill>
                <a:latin typeface="Tahoma" pitchFamily="34" charset="0"/>
                <a:ea typeface="MS Mincho" pitchFamily="49" charset="-128"/>
              </a:rPr>
              <a:t>RTH</a:t>
            </a:r>
          </a:p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zh-CN" sz="1400" b="1" dirty="0" smtClean="0">
                <a:solidFill>
                  <a:schemeClr val="bg1"/>
                </a:solidFill>
                <a:latin typeface="Tahoma" pitchFamily="34" charset="0"/>
                <a:ea typeface="MS Mincho" pitchFamily="49" charset="-128"/>
              </a:rPr>
              <a:t>Offenbach</a:t>
            </a:r>
            <a:endParaRPr lang="en-US" altLang="ja-JP" sz="1400" b="1" dirty="0">
              <a:solidFill>
                <a:schemeClr val="bg1"/>
              </a:solidFill>
              <a:latin typeface="Tahoma" pitchFamily="34" charset="0"/>
              <a:ea typeface="MS Mincho" pitchFamily="49" charset="-128"/>
            </a:endParaRPr>
          </a:p>
        </p:txBody>
      </p:sp>
      <p:sp>
        <p:nvSpPr>
          <p:cNvPr id="32" name="Text Box 29"/>
          <p:cNvSpPr txBox="1">
            <a:spLocks noChangeArrowheads="1"/>
          </p:cNvSpPr>
          <p:nvPr/>
        </p:nvSpPr>
        <p:spPr bwMode="auto">
          <a:xfrm>
            <a:off x="1117599" y="1132777"/>
            <a:ext cx="739757" cy="539750"/>
          </a:xfrm>
          <a:prstGeom prst="rect">
            <a:avLst/>
          </a:prstGeom>
          <a:solidFill>
            <a:srgbClr val="F79646"/>
          </a:solidFill>
          <a:ln>
            <a:solidFill>
              <a:srgbClr val="B66D31"/>
            </a:solidFill>
            <a:headEnd/>
            <a:tailEnd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rIns="18000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zh-CN" sz="1400" b="1" dirty="0" smtClean="0">
                <a:solidFill>
                  <a:schemeClr val="bg1"/>
                </a:solidFill>
                <a:latin typeface="Tahoma" pitchFamily="34" charset="0"/>
                <a:ea typeface="MS Mincho" pitchFamily="49" charset="-128"/>
              </a:rPr>
              <a:t>RTH</a:t>
            </a:r>
          </a:p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zh-CN" sz="1400" b="1" dirty="0" smtClean="0">
                <a:solidFill>
                  <a:schemeClr val="bg1"/>
                </a:solidFill>
                <a:latin typeface="Tahoma" pitchFamily="34" charset="0"/>
                <a:ea typeface="MS Mincho" pitchFamily="49" charset="-128"/>
              </a:rPr>
              <a:t>Tokyo</a:t>
            </a:r>
            <a:endParaRPr lang="en-GB" altLang="ja-JP" sz="1400" b="1" dirty="0">
              <a:solidFill>
                <a:schemeClr val="bg1"/>
              </a:solidFill>
              <a:latin typeface="Tahoma" pitchFamily="34" charset="0"/>
              <a:ea typeface="MS Mincho" pitchFamily="49" charset="-128"/>
            </a:endParaRPr>
          </a:p>
        </p:txBody>
      </p:sp>
      <p:sp>
        <p:nvSpPr>
          <p:cNvPr id="33" name="Text Box 30"/>
          <p:cNvSpPr txBox="1">
            <a:spLocks noChangeArrowheads="1"/>
          </p:cNvSpPr>
          <p:nvPr/>
        </p:nvSpPr>
        <p:spPr bwMode="auto">
          <a:xfrm>
            <a:off x="1333499" y="2356739"/>
            <a:ext cx="2705100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MS Mincho" pitchFamily="49" charset="-128"/>
              </a:rPr>
              <a:t>RMDCN</a:t>
            </a:r>
            <a:endParaRPr lang="en-US" altLang="ja-JP" sz="1400" b="1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  <a:ea typeface="MS Mincho" pitchFamily="49" charset="-128"/>
            </a:endParaRPr>
          </a:p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ja-JP" sz="14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MS Mincho" pitchFamily="49" charset="-128"/>
              </a:rPr>
              <a:t> </a:t>
            </a:r>
            <a:r>
              <a:rPr lang="en-US" altLang="zh-CN" sz="14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MS Mincho" pitchFamily="49" charset="-128"/>
              </a:rPr>
              <a:t>MPLS VPN</a:t>
            </a:r>
            <a:r>
              <a:rPr lang="en-US" altLang="ja-JP" sz="14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MS Mincho" pitchFamily="49" charset="-128"/>
              </a:rPr>
              <a:t>  CLOUD</a:t>
            </a:r>
            <a:endParaRPr lang="en-US" altLang="ja-JP" sz="1400" b="1" dirty="0">
              <a:solidFill>
                <a:srgbClr val="FFFF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  <a:ea typeface="MS Mincho" pitchFamily="49" charset="-128"/>
            </a:endParaRPr>
          </a:p>
        </p:txBody>
      </p:sp>
      <p:sp>
        <p:nvSpPr>
          <p:cNvPr id="35" name="Text Box 32"/>
          <p:cNvSpPr txBox="1">
            <a:spLocks noChangeArrowheads="1"/>
          </p:cNvSpPr>
          <p:nvPr/>
        </p:nvSpPr>
        <p:spPr bwMode="auto">
          <a:xfrm>
            <a:off x="3071802" y="1135952"/>
            <a:ext cx="857256" cy="539750"/>
          </a:xfrm>
          <a:prstGeom prst="rect">
            <a:avLst/>
          </a:prstGeom>
          <a:solidFill>
            <a:srgbClr val="F79646"/>
          </a:solidFill>
          <a:ln>
            <a:solidFill>
              <a:srgbClr val="B66D31"/>
            </a:solidFill>
            <a:headEnd/>
            <a:tailEnd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rIns="18000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b="1" dirty="0" smtClean="0">
                <a:solidFill>
                  <a:schemeClr val="bg1"/>
                </a:solidFill>
                <a:latin typeface="Tahoma" pitchFamily="34" charset="0"/>
                <a:ea typeface="MS Mincho" pitchFamily="49" charset="-128"/>
              </a:rPr>
              <a:t>WMC</a:t>
            </a:r>
          </a:p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zh-CN" sz="1400" b="1" dirty="0" smtClean="0">
                <a:solidFill>
                  <a:schemeClr val="bg1"/>
                </a:solidFill>
                <a:latin typeface="Tahoma" pitchFamily="34" charset="0"/>
                <a:ea typeface="MS Mincho" pitchFamily="49" charset="-128"/>
              </a:rPr>
              <a:t>Moscow</a:t>
            </a:r>
            <a:endParaRPr lang="en-GB" altLang="ja-JP" sz="1400" b="1" dirty="0">
              <a:solidFill>
                <a:schemeClr val="bg1"/>
              </a:solidFill>
              <a:latin typeface="Tahoma" pitchFamily="34" charset="0"/>
              <a:ea typeface="MS Mincho" pitchFamily="49" charset="-128"/>
            </a:endParaRPr>
          </a:p>
        </p:txBody>
      </p:sp>
      <p:sp>
        <p:nvSpPr>
          <p:cNvPr id="36" name="Text Box 33"/>
          <p:cNvSpPr txBox="1">
            <a:spLocks noChangeArrowheads="1"/>
          </p:cNvSpPr>
          <p:nvPr/>
        </p:nvSpPr>
        <p:spPr bwMode="auto">
          <a:xfrm>
            <a:off x="5168005" y="1132777"/>
            <a:ext cx="857256" cy="539750"/>
          </a:xfrm>
          <a:prstGeom prst="rect">
            <a:avLst/>
          </a:prstGeom>
          <a:solidFill>
            <a:srgbClr val="4BACC6"/>
          </a:solidFill>
          <a:ln>
            <a:solidFill>
              <a:srgbClr val="357D91"/>
            </a:solidFill>
            <a:headEnd/>
            <a:tailEnd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18000" rIns="18000"/>
          <a:lstStyle/>
          <a:p>
            <a:pPr algn="ctr" eaLnBrk="0" fontAlgn="auto" hangingPunc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b="1" dirty="0">
                <a:solidFill>
                  <a:srgbClr val="C00000"/>
                </a:solidFill>
              </a:rPr>
              <a:t>NESDIS</a:t>
            </a:r>
            <a:endParaRPr lang="en-US" altLang="ja-JP" sz="1400" b="1" dirty="0">
              <a:solidFill>
                <a:srgbClr val="C00000"/>
              </a:solidFill>
              <a:latin typeface="Tahoma" pitchFamily="34" charset="0"/>
              <a:ea typeface="MS Mincho" pitchFamily="49" charset="-128"/>
            </a:endParaRPr>
          </a:p>
        </p:txBody>
      </p:sp>
      <p:sp>
        <p:nvSpPr>
          <p:cNvPr id="37" name="Text Box 58"/>
          <p:cNvSpPr txBox="1">
            <a:spLocks noChangeArrowheads="1"/>
          </p:cNvSpPr>
          <p:nvPr/>
        </p:nvSpPr>
        <p:spPr bwMode="auto">
          <a:xfrm>
            <a:off x="5429256" y="3220339"/>
            <a:ext cx="935038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just" eaLnBrk="0" hangingPunct="0"/>
            <a:r>
              <a:rPr lang="en-US" altLang="zh-CN" sz="1400" b="1" dirty="0">
                <a:latin typeface="Calibri" pitchFamily="34" charset="0"/>
                <a:ea typeface="MS Mincho" pitchFamily="49" charset="-128"/>
              </a:rPr>
              <a:t>250M</a:t>
            </a:r>
            <a:r>
              <a:rPr lang="en-US" altLang="ja-JP" sz="1400" b="1" dirty="0">
                <a:latin typeface="Calibri" pitchFamily="34" charset="0"/>
                <a:ea typeface="MS Mincho" pitchFamily="49" charset="-128"/>
              </a:rPr>
              <a:t>bps</a:t>
            </a:r>
          </a:p>
        </p:txBody>
      </p:sp>
      <p:sp>
        <p:nvSpPr>
          <p:cNvPr id="38" name="Freeform 59"/>
          <p:cNvSpPr>
            <a:spLocks/>
          </p:cNvSpPr>
          <p:nvPr/>
        </p:nvSpPr>
        <p:spPr bwMode="auto">
          <a:xfrm flipH="1">
            <a:off x="325436" y="1709039"/>
            <a:ext cx="2016125" cy="2016125"/>
          </a:xfrm>
          <a:custGeom>
            <a:avLst/>
            <a:gdLst>
              <a:gd name="T0" fmla="*/ 2147483647 w 981"/>
              <a:gd name="T1" fmla="*/ 0 h 3327"/>
              <a:gd name="T2" fmla="*/ 2147483647 w 981"/>
              <a:gd name="T3" fmla="*/ 2147483647 h 3327"/>
              <a:gd name="T4" fmla="*/ 2147483647 w 981"/>
              <a:gd name="T5" fmla="*/ 2147483647 h 3327"/>
              <a:gd name="T6" fmla="*/ 2147483647 w 981"/>
              <a:gd name="T7" fmla="*/ 2147483647 h 3327"/>
              <a:gd name="T8" fmla="*/ 2147483647 w 981"/>
              <a:gd name="T9" fmla="*/ 2147483647 h 3327"/>
              <a:gd name="T10" fmla="*/ 2147483647 w 981"/>
              <a:gd name="T11" fmla="*/ 2147483647 h 3327"/>
              <a:gd name="T12" fmla="*/ 2147483647 w 981"/>
              <a:gd name="T13" fmla="*/ 2147483647 h 3327"/>
              <a:gd name="T14" fmla="*/ 2147483647 w 981"/>
              <a:gd name="T15" fmla="*/ 2147483647 h 3327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981"/>
              <a:gd name="T25" fmla="*/ 0 h 3327"/>
              <a:gd name="T26" fmla="*/ 981 w 981"/>
              <a:gd name="T27" fmla="*/ 3327 h 3327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981" h="3327">
                <a:moveTo>
                  <a:pt x="951" y="0"/>
                </a:moveTo>
                <a:cubicBezTo>
                  <a:pt x="966" y="320"/>
                  <a:pt x="981" y="641"/>
                  <a:pt x="951" y="874"/>
                </a:cubicBezTo>
                <a:cubicBezTo>
                  <a:pt x="921" y="1107"/>
                  <a:pt x="832" y="1288"/>
                  <a:pt x="771" y="1399"/>
                </a:cubicBezTo>
                <a:cubicBezTo>
                  <a:pt x="710" y="1510"/>
                  <a:pt x="685" y="1484"/>
                  <a:pt x="585" y="1539"/>
                </a:cubicBezTo>
                <a:cubicBezTo>
                  <a:pt x="485" y="1594"/>
                  <a:pt x="260" y="1623"/>
                  <a:pt x="170" y="1729"/>
                </a:cubicBezTo>
                <a:cubicBezTo>
                  <a:pt x="80" y="1835"/>
                  <a:pt x="70" y="2018"/>
                  <a:pt x="43" y="2172"/>
                </a:cubicBezTo>
                <a:cubicBezTo>
                  <a:pt x="16" y="2326"/>
                  <a:pt x="12" y="2463"/>
                  <a:pt x="6" y="2655"/>
                </a:cubicBezTo>
                <a:cubicBezTo>
                  <a:pt x="0" y="2847"/>
                  <a:pt x="3" y="3087"/>
                  <a:pt x="6" y="3327"/>
                </a:cubicBezTo>
              </a:path>
            </a:pathLst>
          </a:custGeom>
          <a:noFill/>
          <a:ln w="28575">
            <a:solidFill>
              <a:srgbClr val="3366FF"/>
            </a:solidFill>
            <a:prstDash val="sysDot"/>
            <a:round/>
            <a:headEnd/>
            <a:tailEnd/>
          </a:ln>
        </p:spPr>
        <p:txBody>
          <a:bodyPr lIns="0" tIns="0" rIns="0" bIns="0"/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39" name="Freeform 60"/>
          <p:cNvSpPr>
            <a:spLocks/>
          </p:cNvSpPr>
          <p:nvPr/>
        </p:nvSpPr>
        <p:spPr bwMode="auto">
          <a:xfrm>
            <a:off x="2774949" y="1709039"/>
            <a:ext cx="868357" cy="1944688"/>
          </a:xfrm>
          <a:custGeom>
            <a:avLst/>
            <a:gdLst>
              <a:gd name="T0" fmla="*/ 2147483647 w 981"/>
              <a:gd name="T1" fmla="*/ 0 h 3327"/>
              <a:gd name="T2" fmla="*/ 2147483647 w 981"/>
              <a:gd name="T3" fmla="*/ 2147483647 h 3327"/>
              <a:gd name="T4" fmla="*/ 2147483647 w 981"/>
              <a:gd name="T5" fmla="*/ 2147483647 h 3327"/>
              <a:gd name="T6" fmla="*/ 2147483647 w 981"/>
              <a:gd name="T7" fmla="*/ 2147483647 h 3327"/>
              <a:gd name="T8" fmla="*/ 2147483647 w 981"/>
              <a:gd name="T9" fmla="*/ 2147483647 h 3327"/>
              <a:gd name="T10" fmla="*/ 2147483647 w 981"/>
              <a:gd name="T11" fmla="*/ 2147483647 h 3327"/>
              <a:gd name="T12" fmla="*/ 2147483647 w 981"/>
              <a:gd name="T13" fmla="*/ 2147483647 h 3327"/>
              <a:gd name="T14" fmla="*/ 2147483647 w 981"/>
              <a:gd name="T15" fmla="*/ 2147483647 h 3327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981"/>
              <a:gd name="T25" fmla="*/ 0 h 3327"/>
              <a:gd name="T26" fmla="*/ 981 w 981"/>
              <a:gd name="T27" fmla="*/ 3327 h 3327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981" h="3327">
                <a:moveTo>
                  <a:pt x="951" y="0"/>
                </a:moveTo>
                <a:cubicBezTo>
                  <a:pt x="966" y="320"/>
                  <a:pt x="981" y="641"/>
                  <a:pt x="951" y="874"/>
                </a:cubicBezTo>
                <a:cubicBezTo>
                  <a:pt x="921" y="1107"/>
                  <a:pt x="832" y="1288"/>
                  <a:pt x="771" y="1399"/>
                </a:cubicBezTo>
                <a:cubicBezTo>
                  <a:pt x="710" y="1510"/>
                  <a:pt x="685" y="1484"/>
                  <a:pt x="585" y="1539"/>
                </a:cubicBezTo>
                <a:cubicBezTo>
                  <a:pt x="485" y="1594"/>
                  <a:pt x="260" y="1623"/>
                  <a:pt x="170" y="1729"/>
                </a:cubicBezTo>
                <a:cubicBezTo>
                  <a:pt x="80" y="1835"/>
                  <a:pt x="70" y="2018"/>
                  <a:pt x="43" y="2172"/>
                </a:cubicBezTo>
                <a:cubicBezTo>
                  <a:pt x="16" y="2326"/>
                  <a:pt x="12" y="2463"/>
                  <a:pt x="6" y="2655"/>
                </a:cubicBezTo>
                <a:cubicBezTo>
                  <a:pt x="0" y="2847"/>
                  <a:pt x="3" y="3087"/>
                  <a:pt x="6" y="3327"/>
                </a:cubicBezTo>
              </a:path>
            </a:pathLst>
          </a:custGeom>
          <a:noFill/>
          <a:ln w="28575">
            <a:solidFill>
              <a:srgbClr val="3366FF"/>
            </a:solidFill>
            <a:prstDash val="sysDot"/>
            <a:round/>
            <a:headEnd/>
            <a:tailEnd/>
          </a:ln>
        </p:spPr>
        <p:txBody>
          <a:bodyPr lIns="0" tIns="0" rIns="0" bIns="0"/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40" name="Freeform 61"/>
          <p:cNvSpPr>
            <a:spLocks/>
          </p:cNvSpPr>
          <p:nvPr/>
        </p:nvSpPr>
        <p:spPr bwMode="auto">
          <a:xfrm flipH="1">
            <a:off x="1549399" y="1709039"/>
            <a:ext cx="936625" cy="1947863"/>
          </a:xfrm>
          <a:custGeom>
            <a:avLst/>
            <a:gdLst>
              <a:gd name="T0" fmla="*/ 2147483647 w 981"/>
              <a:gd name="T1" fmla="*/ 0 h 3327"/>
              <a:gd name="T2" fmla="*/ 2147483647 w 981"/>
              <a:gd name="T3" fmla="*/ 2147483647 h 3327"/>
              <a:gd name="T4" fmla="*/ 2147483647 w 981"/>
              <a:gd name="T5" fmla="*/ 2147483647 h 3327"/>
              <a:gd name="T6" fmla="*/ 2147483647 w 981"/>
              <a:gd name="T7" fmla="*/ 2147483647 h 3327"/>
              <a:gd name="T8" fmla="*/ 2147483647 w 981"/>
              <a:gd name="T9" fmla="*/ 2147483647 h 3327"/>
              <a:gd name="T10" fmla="*/ 2147483647 w 981"/>
              <a:gd name="T11" fmla="*/ 2147483647 h 3327"/>
              <a:gd name="T12" fmla="*/ 2147483647 w 981"/>
              <a:gd name="T13" fmla="*/ 2147483647 h 3327"/>
              <a:gd name="T14" fmla="*/ 2147483647 w 981"/>
              <a:gd name="T15" fmla="*/ 2147483647 h 3327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981"/>
              <a:gd name="T25" fmla="*/ 0 h 3327"/>
              <a:gd name="T26" fmla="*/ 981 w 981"/>
              <a:gd name="T27" fmla="*/ 3327 h 3327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981" h="3327">
                <a:moveTo>
                  <a:pt x="951" y="0"/>
                </a:moveTo>
                <a:cubicBezTo>
                  <a:pt x="966" y="320"/>
                  <a:pt x="981" y="641"/>
                  <a:pt x="951" y="874"/>
                </a:cubicBezTo>
                <a:cubicBezTo>
                  <a:pt x="921" y="1107"/>
                  <a:pt x="832" y="1288"/>
                  <a:pt x="771" y="1399"/>
                </a:cubicBezTo>
                <a:cubicBezTo>
                  <a:pt x="710" y="1510"/>
                  <a:pt x="685" y="1484"/>
                  <a:pt x="585" y="1539"/>
                </a:cubicBezTo>
                <a:cubicBezTo>
                  <a:pt x="485" y="1594"/>
                  <a:pt x="260" y="1623"/>
                  <a:pt x="170" y="1729"/>
                </a:cubicBezTo>
                <a:cubicBezTo>
                  <a:pt x="80" y="1835"/>
                  <a:pt x="70" y="2018"/>
                  <a:pt x="43" y="2172"/>
                </a:cubicBezTo>
                <a:cubicBezTo>
                  <a:pt x="16" y="2326"/>
                  <a:pt x="12" y="2463"/>
                  <a:pt x="6" y="2655"/>
                </a:cubicBezTo>
                <a:cubicBezTo>
                  <a:pt x="0" y="2847"/>
                  <a:pt x="3" y="3087"/>
                  <a:pt x="6" y="3327"/>
                </a:cubicBezTo>
              </a:path>
            </a:pathLst>
          </a:custGeom>
          <a:noFill/>
          <a:ln w="28575">
            <a:solidFill>
              <a:srgbClr val="3366FF"/>
            </a:solidFill>
            <a:prstDash val="sysDot"/>
            <a:round/>
            <a:headEnd/>
            <a:tailEnd/>
          </a:ln>
        </p:spPr>
        <p:txBody>
          <a:bodyPr lIns="0" tIns="0" rIns="0" bIns="0"/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41" name="Text Box 62"/>
          <p:cNvSpPr txBox="1">
            <a:spLocks noChangeArrowheads="1"/>
          </p:cNvSpPr>
          <p:nvPr/>
        </p:nvSpPr>
        <p:spPr bwMode="auto">
          <a:xfrm>
            <a:off x="1227107" y="4841177"/>
            <a:ext cx="863600" cy="539750"/>
          </a:xfrm>
          <a:prstGeom prst="rect">
            <a:avLst/>
          </a:prstGeom>
          <a:solidFill>
            <a:srgbClr val="F79646"/>
          </a:solidFill>
          <a:ln>
            <a:solidFill>
              <a:srgbClr val="B66D31"/>
            </a:solidFill>
            <a:headEnd/>
            <a:tailEnd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rIns="18000"/>
          <a:lstStyle/>
          <a:p>
            <a:pPr algn="ctr" eaLnBrk="0" fontAlgn="auto" hangingPunc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b="1" dirty="0" smtClean="0">
                <a:solidFill>
                  <a:schemeClr val="bg1"/>
                </a:solidFill>
                <a:latin typeface="Tahoma" pitchFamily="34" charset="0"/>
                <a:ea typeface="MS Mincho" pitchFamily="49" charset="-128"/>
              </a:rPr>
              <a:t>Hanoi</a:t>
            </a:r>
            <a:endParaRPr lang="en-US" altLang="ja-JP" sz="1400" b="1" dirty="0">
              <a:solidFill>
                <a:schemeClr val="bg1"/>
              </a:solidFill>
              <a:latin typeface="Tahoma" pitchFamily="34" charset="0"/>
              <a:ea typeface="MS Mincho" pitchFamily="49" charset="-128"/>
            </a:endParaRPr>
          </a:p>
        </p:txBody>
      </p:sp>
      <p:sp>
        <p:nvSpPr>
          <p:cNvPr id="42" name="Text Box 63"/>
          <p:cNvSpPr txBox="1">
            <a:spLocks noChangeArrowheads="1"/>
          </p:cNvSpPr>
          <p:nvPr/>
        </p:nvSpPr>
        <p:spPr bwMode="auto">
          <a:xfrm>
            <a:off x="2163732" y="4841177"/>
            <a:ext cx="1079500" cy="539750"/>
          </a:xfrm>
          <a:prstGeom prst="rect">
            <a:avLst/>
          </a:prstGeom>
          <a:solidFill>
            <a:srgbClr val="F79646"/>
          </a:solidFill>
          <a:ln>
            <a:solidFill>
              <a:srgbClr val="B66D31"/>
            </a:solidFill>
            <a:headEnd/>
            <a:tailEnd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rIns="18000"/>
          <a:lstStyle/>
          <a:p>
            <a:pPr algn="ctr" eaLnBrk="0" fontAlgn="auto" hangingPunc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b="1" dirty="0" smtClean="0">
                <a:solidFill>
                  <a:schemeClr val="bg1"/>
                </a:solidFill>
                <a:latin typeface="Tahoma" pitchFamily="34" charset="0"/>
                <a:ea typeface="MS Mincho" pitchFamily="49" charset="-128"/>
              </a:rPr>
              <a:t>Pyongyang</a:t>
            </a:r>
            <a:endParaRPr lang="en-US" altLang="ja-JP" sz="1400" b="1" dirty="0">
              <a:solidFill>
                <a:schemeClr val="bg1"/>
              </a:solidFill>
              <a:latin typeface="Tahoma" pitchFamily="34" charset="0"/>
              <a:ea typeface="MS Mincho" pitchFamily="49" charset="-128"/>
            </a:endParaRPr>
          </a:p>
        </p:txBody>
      </p:sp>
      <p:sp>
        <p:nvSpPr>
          <p:cNvPr id="43" name="Text Box 71"/>
          <p:cNvSpPr txBox="1">
            <a:spLocks noChangeArrowheads="1"/>
          </p:cNvSpPr>
          <p:nvPr/>
        </p:nvSpPr>
        <p:spPr bwMode="auto">
          <a:xfrm>
            <a:off x="993756" y="2093906"/>
            <a:ext cx="863600" cy="334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just" eaLnBrk="0" hangingPunct="0"/>
            <a:r>
              <a:rPr lang="en-US" altLang="zh-CN" sz="1400" b="1" dirty="0">
                <a:latin typeface="Calibri" pitchFamily="34" charset="0"/>
                <a:ea typeface="MS Mincho" pitchFamily="49" charset="-128"/>
              </a:rPr>
              <a:t>3M</a:t>
            </a:r>
            <a:r>
              <a:rPr lang="en-US" altLang="ja-JP" sz="1400" b="1" dirty="0">
                <a:latin typeface="Calibri" pitchFamily="34" charset="0"/>
                <a:ea typeface="MS Mincho" pitchFamily="49" charset="-128"/>
              </a:rPr>
              <a:t>bps</a:t>
            </a:r>
          </a:p>
        </p:txBody>
      </p:sp>
      <p:sp>
        <p:nvSpPr>
          <p:cNvPr id="44" name="Text Box 72"/>
          <p:cNvSpPr txBox="1">
            <a:spLocks noChangeArrowheads="1"/>
          </p:cNvSpPr>
          <p:nvPr/>
        </p:nvSpPr>
        <p:spPr bwMode="auto">
          <a:xfrm>
            <a:off x="36511" y="2285302"/>
            <a:ext cx="790575" cy="334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just" eaLnBrk="0" hangingPunct="0"/>
            <a:r>
              <a:rPr lang="en-US" altLang="zh-CN" sz="1400" b="1">
                <a:latin typeface="Calibri" pitchFamily="34" charset="0"/>
                <a:ea typeface="MS Mincho" pitchFamily="49" charset="-128"/>
              </a:rPr>
              <a:t>2Mbps</a:t>
            </a:r>
            <a:endParaRPr lang="en-US" altLang="ja-JP" sz="1400" b="1">
              <a:latin typeface="Calibri" pitchFamily="34" charset="0"/>
              <a:ea typeface="MS Mincho" pitchFamily="49" charset="-128"/>
            </a:endParaRPr>
          </a:p>
        </p:txBody>
      </p:sp>
      <p:sp>
        <p:nvSpPr>
          <p:cNvPr id="45" name="Text Box 73"/>
          <p:cNvSpPr txBox="1">
            <a:spLocks noChangeArrowheads="1"/>
          </p:cNvSpPr>
          <p:nvPr/>
        </p:nvSpPr>
        <p:spPr bwMode="auto">
          <a:xfrm>
            <a:off x="3714744" y="2022468"/>
            <a:ext cx="1008063" cy="334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just" eaLnBrk="0" hangingPunct="0"/>
            <a:r>
              <a:rPr lang="en-US" altLang="zh-CN" sz="1400" b="1" dirty="0">
                <a:latin typeface="Calibri" pitchFamily="34" charset="0"/>
                <a:ea typeface="MS Mincho" pitchFamily="49" charset="-128"/>
              </a:rPr>
              <a:t>512</a:t>
            </a:r>
            <a:r>
              <a:rPr lang="en-GB" altLang="zh-CN" sz="1400" b="1" dirty="0">
                <a:latin typeface="Calibri" pitchFamily="34" charset="0"/>
                <a:ea typeface="MS Mincho" pitchFamily="49" charset="-128"/>
              </a:rPr>
              <a:t>K</a:t>
            </a:r>
            <a:r>
              <a:rPr lang="en-US" altLang="ja-JP" sz="1400" b="1" dirty="0">
                <a:latin typeface="Calibri" pitchFamily="34" charset="0"/>
                <a:ea typeface="MS Mincho" pitchFamily="49" charset="-128"/>
              </a:rPr>
              <a:t>bps</a:t>
            </a:r>
          </a:p>
        </p:txBody>
      </p:sp>
      <p:sp>
        <p:nvSpPr>
          <p:cNvPr id="46" name="Text Box 74"/>
          <p:cNvSpPr txBox="1">
            <a:spLocks noChangeArrowheads="1"/>
          </p:cNvSpPr>
          <p:nvPr/>
        </p:nvSpPr>
        <p:spPr bwMode="auto">
          <a:xfrm>
            <a:off x="1571604" y="5857892"/>
            <a:ext cx="4824412" cy="71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n-US" altLang="zh-CN" sz="2000" b="1" dirty="0" smtClean="0">
                <a:solidFill>
                  <a:schemeClr val="tx2"/>
                </a:solidFill>
                <a:latin typeface="Calibri" pitchFamily="34" charset="0"/>
              </a:rPr>
              <a:t>The </a:t>
            </a:r>
            <a:r>
              <a:rPr lang="en-US" altLang="zh-CN" sz="2000" b="1" dirty="0">
                <a:solidFill>
                  <a:schemeClr val="tx2"/>
                </a:solidFill>
                <a:latin typeface="Calibri" pitchFamily="34" charset="0"/>
              </a:rPr>
              <a:t>GTS circuits connected with RTH Beijing</a:t>
            </a:r>
          </a:p>
        </p:txBody>
      </p:sp>
      <p:sp>
        <p:nvSpPr>
          <p:cNvPr id="47" name="Freeform 75"/>
          <p:cNvSpPr>
            <a:spLocks/>
          </p:cNvSpPr>
          <p:nvPr/>
        </p:nvSpPr>
        <p:spPr bwMode="auto">
          <a:xfrm>
            <a:off x="2917825" y="1709039"/>
            <a:ext cx="1797052" cy="1944688"/>
          </a:xfrm>
          <a:custGeom>
            <a:avLst/>
            <a:gdLst>
              <a:gd name="T0" fmla="*/ 2147483647 w 981"/>
              <a:gd name="T1" fmla="*/ 0 h 3327"/>
              <a:gd name="T2" fmla="*/ 2147483647 w 981"/>
              <a:gd name="T3" fmla="*/ 2147483647 h 3327"/>
              <a:gd name="T4" fmla="*/ 2147483647 w 981"/>
              <a:gd name="T5" fmla="*/ 2147483647 h 3327"/>
              <a:gd name="T6" fmla="*/ 2147483647 w 981"/>
              <a:gd name="T7" fmla="*/ 2147483647 h 3327"/>
              <a:gd name="T8" fmla="*/ 2147483647 w 981"/>
              <a:gd name="T9" fmla="*/ 2147483647 h 3327"/>
              <a:gd name="T10" fmla="*/ 2147483647 w 981"/>
              <a:gd name="T11" fmla="*/ 2147483647 h 3327"/>
              <a:gd name="T12" fmla="*/ 2147483647 w 981"/>
              <a:gd name="T13" fmla="*/ 2147483647 h 3327"/>
              <a:gd name="T14" fmla="*/ 2147483647 w 981"/>
              <a:gd name="T15" fmla="*/ 2147483647 h 3327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981"/>
              <a:gd name="T25" fmla="*/ 0 h 3327"/>
              <a:gd name="T26" fmla="*/ 981 w 981"/>
              <a:gd name="T27" fmla="*/ 3327 h 3327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981" h="3327">
                <a:moveTo>
                  <a:pt x="951" y="0"/>
                </a:moveTo>
                <a:cubicBezTo>
                  <a:pt x="966" y="320"/>
                  <a:pt x="981" y="641"/>
                  <a:pt x="951" y="874"/>
                </a:cubicBezTo>
                <a:cubicBezTo>
                  <a:pt x="921" y="1107"/>
                  <a:pt x="832" y="1288"/>
                  <a:pt x="771" y="1399"/>
                </a:cubicBezTo>
                <a:cubicBezTo>
                  <a:pt x="710" y="1510"/>
                  <a:pt x="685" y="1484"/>
                  <a:pt x="585" y="1539"/>
                </a:cubicBezTo>
                <a:cubicBezTo>
                  <a:pt x="485" y="1594"/>
                  <a:pt x="260" y="1623"/>
                  <a:pt x="170" y="1729"/>
                </a:cubicBezTo>
                <a:cubicBezTo>
                  <a:pt x="80" y="1835"/>
                  <a:pt x="70" y="2018"/>
                  <a:pt x="43" y="2172"/>
                </a:cubicBezTo>
                <a:cubicBezTo>
                  <a:pt x="16" y="2326"/>
                  <a:pt x="12" y="2463"/>
                  <a:pt x="6" y="2655"/>
                </a:cubicBezTo>
                <a:cubicBezTo>
                  <a:pt x="0" y="2847"/>
                  <a:pt x="3" y="3087"/>
                  <a:pt x="6" y="3327"/>
                </a:cubicBezTo>
              </a:path>
            </a:pathLst>
          </a:custGeom>
          <a:noFill/>
          <a:ln w="28575">
            <a:solidFill>
              <a:srgbClr val="3366FF"/>
            </a:solidFill>
            <a:prstDash val="sysDot"/>
            <a:round/>
            <a:headEnd/>
            <a:tailEnd/>
          </a:ln>
        </p:spPr>
        <p:txBody>
          <a:bodyPr lIns="0" tIns="0" rIns="0" bIns="0"/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48" name="Text Box 76"/>
          <p:cNvSpPr txBox="1">
            <a:spLocks noChangeArrowheads="1"/>
          </p:cNvSpPr>
          <p:nvPr/>
        </p:nvSpPr>
        <p:spPr bwMode="auto">
          <a:xfrm>
            <a:off x="4492632" y="2357430"/>
            <a:ext cx="1008062" cy="334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just" eaLnBrk="0" hangingPunct="0"/>
            <a:r>
              <a:rPr lang="en-US" altLang="zh-CN" sz="1400" b="1" dirty="0">
                <a:latin typeface="Calibri" pitchFamily="34" charset="0"/>
                <a:ea typeface="MS Mincho" pitchFamily="49" charset="-128"/>
              </a:rPr>
              <a:t>128</a:t>
            </a:r>
            <a:r>
              <a:rPr lang="en-GB" altLang="zh-CN" sz="1400" b="1" dirty="0">
                <a:latin typeface="Calibri" pitchFamily="34" charset="0"/>
                <a:ea typeface="MS Mincho" pitchFamily="49" charset="-128"/>
              </a:rPr>
              <a:t>K</a:t>
            </a:r>
            <a:r>
              <a:rPr lang="en-US" altLang="ja-JP" sz="1400" b="1" dirty="0">
                <a:latin typeface="Calibri" pitchFamily="34" charset="0"/>
                <a:ea typeface="MS Mincho" pitchFamily="49" charset="-128"/>
              </a:rPr>
              <a:t>bps</a:t>
            </a:r>
          </a:p>
        </p:txBody>
      </p:sp>
      <p:sp>
        <p:nvSpPr>
          <p:cNvPr id="49" name="Text Box 77"/>
          <p:cNvSpPr txBox="1">
            <a:spLocks noChangeArrowheads="1"/>
          </p:cNvSpPr>
          <p:nvPr/>
        </p:nvSpPr>
        <p:spPr bwMode="auto">
          <a:xfrm>
            <a:off x="428596" y="3682302"/>
            <a:ext cx="6786610" cy="412750"/>
          </a:xfrm>
          <a:prstGeom prst="rect">
            <a:avLst/>
          </a:prstGeom>
          <a:solidFill>
            <a:srgbClr val="92D050"/>
          </a:solidFill>
          <a:ln>
            <a:solidFill>
              <a:srgbClr val="00B050"/>
            </a:solidFill>
            <a:headEnd/>
            <a:tailEnd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lIns="0" tIns="0" rIns="0" bIns="0" anchor="ctr" anchorCtr="1"/>
          <a:lstStyle/>
          <a:p>
            <a:pPr algn="ctr" eaLnBrk="0" fontAlgn="auto" hangingPunct="0">
              <a:spcBef>
                <a:spcPts val="600"/>
              </a:spcBef>
              <a:spcAft>
                <a:spcPts val="0"/>
              </a:spcAft>
              <a:defRPr/>
            </a:pPr>
            <a:r>
              <a:rPr lang="en-US" altLang="zh-CN" sz="2000" b="1" dirty="0" smtClean="0">
                <a:solidFill>
                  <a:srgbClr val="000000"/>
                </a:solidFill>
                <a:latin typeface="Tahoma" pitchFamily="34" charset="0"/>
                <a:ea typeface="MS PGothic" pitchFamily="34" charset="-128"/>
              </a:rPr>
              <a:t>RTH</a:t>
            </a:r>
            <a:r>
              <a:rPr lang="zh-CN" altLang="en-US" sz="2000" b="1" dirty="0" smtClean="0">
                <a:solidFill>
                  <a:srgbClr val="000000"/>
                </a:solidFill>
                <a:latin typeface="Tahoma" pitchFamily="34" charset="0"/>
                <a:ea typeface="MS PGothic" pitchFamily="34" charset="-128"/>
              </a:rPr>
              <a:t>  </a:t>
            </a:r>
            <a:r>
              <a:rPr lang="en-US" altLang="zh-CN" sz="2000" b="1" dirty="0">
                <a:solidFill>
                  <a:srgbClr val="000000"/>
                </a:solidFill>
                <a:latin typeface="Tahoma" pitchFamily="34" charset="0"/>
                <a:ea typeface="MS PGothic" pitchFamily="34" charset="-128"/>
              </a:rPr>
              <a:t>Beijing</a:t>
            </a:r>
            <a:endParaRPr lang="en-US" altLang="ja-JP" sz="2000" b="1" dirty="0">
              <a:solidFill>
                <a:srgbClr val="FFFFFF"/>
              </a:solidFill>
              <a:latin typeface="Tahoma" pitchFamily="34" charset="0"/>
            </a:endParaRPr>
          </a:p>
        </p:txBody>
      </p:sp>
      <p:sp>
        <p:nvSpPr>
          <p:cNvPr id="50" name="Text Box 78"/>
          <p:cNvSpPr txBox="1">
            <a:spLocks noChangeArrowheads="1"/>
          </p:cNvSpPr>
          <p:nvPr/>
        </p:nvSpPr>
        <p:spPr bwMode="auto">
          <a:xfrm>
            <a:off x="1928794" y="1135952"/>
            <a:ext cx="1095375" cy="539750"/>
          </a:xfrm>
          <a:prstGeom prst="rect">
            <a:avLst/>
          </a:prstGeom>
          <a:solidFill>
            <a:srgbClr val="F79646"/>
          </a:solidFill>
          <a:ln>
            <a:solidFill>
              <a:srgbClr val="B66D31"/>
            </a:solidFill>
            <a:headEnd/>
            <a:tailEnd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rIns="18000" anchor="ctr"/>
          <a:lstStyle/>
          <a:p>
            <a:pPr algn="ctr" eaLnBrk="0" fontAlgn="auto" hangingPunc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zh-CN" sz="1400" b="1" dirty="0" smtClean="0">
                <a:solidFill>
                  <a:schemeClr val="bg1"/>
                </a:solidFill>
                <a:latin typeface="Tahoma" pitchFamily="34" charset="0"/>
                <a:ea typeface="MS Mincho" pitchFamily="49" charset="-128"/>
              </a:rPr>
              <a:t>EUMETSAT</a:t>
            </a:r>
          </a:p>
          <a:p>
            <a:pPr algn="ctr" eaLnBrk="0" fontAlgn="auto" hangingPunc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ja-JP" sz="1400" b="1" dirty="0" smtClean="0">
                <a:solidFill>
                  <a:schemeClr val="bg1"/>
                </a:solidFill>
                <a:latin typeface="Tahoma" pitchFamily="34" charset="0"/>
                <a:ea typeface="MS Mincho" pitchFamily="49" charset="-128"/>
              </a:rPr>
              <a:t>Darmstadt</a:t>
            </a:r>
            <a:endParaRPr lang="en-GB" altLang="ja-JP" sz="1400" b="1" dirty="0">
              <a:solidFill>
                <a:schemeClr val="bg1"/>
              </a:solidFill>
              <a:latin typeface="Tahoma" pitchFamily="34" charset="0"/>
              <a:ea typeface="MS Mincho" pitchFamily="49" charset="-128"/>
            </a:endParaRPr>
          </a:p>
        </p:txBody>
      </p:sp>
      <p:sp>
        <p:nvSpPr>
          <p:cNvPr id="51" name="Freeform 79"/>
          <p:cNvSpPr>
            <a:spLocks/>
          </p:cNvSpPr>
          <p:nvPr/>
        </p:nvSpPr>
        <p:spPr bwMode="auto">
          <a:xfrm flipH="1">
            <a:off x="2557461" y="1709039"/>
            <a:ext cx="73025" cy="1944688"/>
          </a:xfrm>
          <a:custGeom>
            <a:avLst/>
            <a:gdLst>
              <a:gd name="T0" fmla="*/ 2147483647 w 981"/>
              <a:gd name="T1" fmla="*/ 0 h 3327"/>
              <a:gd name="T2" fmla="*/ 2147483647 w 981"/>
              <a:gd name="T3" fmla="*/ 2147483647 h 3327"/>
              <a:gd name="T4" fmla="*/ 2147483647 w 981"/>
              <a:gd name="T5" fmla="*/ 2147483647 h 3327"/>
              <a:gd name="T6" fmla="*/ 2147483647 w 981"/>
              <a:gd name="T7" fmla="*/ 2147483647 h 3327"/>
              <a:gd name="T8" fmla="*/ 2147483647 w 981"/>
              <a:gd name="T9" fmla="*/ 2147483647 h 3327"/>
              <a:gd name="T10" fmla="*/ 1320361347 w 981"/>
              <a:gd name="T11" fmla="*/ 2147483647 h 3327"/>
              <a:gd name="T12" fmla="*/ 184378402 w 981"/>
              <a:gd name="T13" fmla="*/ 2147483647 h 3327"/>
              <a:gd name="T14" fmla="*/ 184378402 w 981"/>
              <a:gd name="T15" fmla="*/ 2147483647 h 3327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981"/>
              <a:gd name="T25" fmla="*/ 0 h 3327"/>
              <a:gd name="T26" fmla="*/ 981 w 981"/>
              <a:gd name="T27" fmla="*/ 3327 h 3327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981" h="3327">
                <a:moveTo>
                  <a:pt x="951" y="0"/>
                </a:moveTo>
                <a:cubicBezTo>
                  <a:pt x="966" y="320"/>
                  <a:pt x="981" y="641"/>
                  <a:pt x="951" y="874"/>
                </a:cubicBezTo>
                <a:cubicBezTo>
                  <a:pt x="921" y="1107"/>
                  <a:pt x="832" y="1288"/>
                  <a:pt x="771" y="1399"/>
                </a:cubicBezTo>
                <a:cubicBezTo>
                  <a:pt x="710" y="1510"/>
                  <a:pt x="685" y="1484"/>
                  <a:pt x="585" y="1539"/>
                </a:cubicBezTo>
                <a:cubicBezTo>
                  <a:pt x="485" y="1594"/>
                  <a:pt x="260" y="1623"/>
                  <a:pt x="170" y="1729"/>
                </a:cubicBezTo>
                <a:cubicBezTo>
                  <a:pt x="80" y="1835"/>
                  <a:pt x="70" y="2018"/>
                  <a:pt x="43" y="2172"/>
                </a:cubicBezTo>
                <a:cubicBezTo>
                  <a:pt x="16" y="2326"/>
                  <a:pt x="12" y="2463"/>
                  <a:pt x="6" y="2655"/>
                </a:cubicBezTo>
                <a:cubicBezTo>
                  <a:pt x="0" y="2847"/>
                  <a:pt x="3" y="3087"/>
                  <a:pt x="6" y="3327"/>
                </a:cubicBezTo>
              </a:path>
            </a:pathLst>
          </a:custGeom>
          <a:noFill/>
          <a:ln w="28575">
            <a:solidFill>
              <a:srgbClr val="3366FF"/>
            </a:solidFill>
            <a:prstDash val="sysDot"/>
            <a:round/>
            <a:headEnd/>
            <a:tailEnd/>
          </a:ln>
        </p:spPr>
        <p:txBody>
          <a:bodyPr lIns="0" tIns="0" rIns="0" bIns="0"/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52" name="Text Box 80"/>
          <p:cNvSpPr txBox="1">
            <a:spLocks noChangeArrowheads="1"/>
          </p:cNvSpPr>
          <p:nvPr/>
        </p:nvSpPr>
        <p:spPr bwMode="auto">
          <a:xfrm>
            <a:off x="2786050" y="1853502"/>
            <a:ext cx="790575" cy="334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just" eaLnBrk="0" hangingPunct="0"/>
            <a:r>
              <a:rPr lang="en-US" altLang="zh-CN" sz="1400" b="1" dirty="0">
                <a:latin typeface="Calibri" pitchFamily="34" charset="0"/>
                <a:ea typeface="MS Mincho" pitchFamily="49" charset="-128"/>
              </a:rPr>
              <a:t>2Mbps</a:t>
            </a:r>
            <a:endParaRPr lang="en-US" altLang="ja-JP" sz="1400" b="1" dirty="0">
              <a:latin typeface="Calibri" pitchFamily="34" charset="0"/>
              <a:ea typeface="MS Mincho" pitchFamily="49" charset="-128"/>
            </a:endParaRPr>
          </a:p>
        </p:txBody>
      </p:sp>
      <p:sp>
        <p:nvSpPr>
          <p:cNvPr id="53" name="AutoShape 81"/>
          <p:cNvSpPr>
            <a:spLocks noChangeArrowheads="1"/>
          </p:cNvSpPr>
          <p:nvPr/>
        </p:nvSpPr>
        <p:spPr bwMode="auto">
          <a:xfrm rot="10800000">
            <a:off x="1516032" y="4272852"/>
            <a:ext cx="215900" cy="395287"/>
          </a:xfrm>
          <a:prstGeom prst="can">
            <a:avLst>
              <a:gd name="adj" fmla="val 20224"/>
            </a:avLst>
          </a:prstGeom>
          <a:ln>
            <a:solidFill>
              <a:srgbClr val="4A7EBB"/>
            </a:solidFill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4" name="Line 14"/>
          <p:cNvSpPr>
            <a:spLocks noChangeShapeType="1"/>
          </p:cNvSpPr>
          <p:nvPr/>
        </p:nvSpPr>
        <p:spPr bwMode="auto">
          <a:xfrm flipV="1">
            <a:off x="1636682" y="4096639"/>
            <a:ext cx="15875" cy="719138"/>
          </a:xfrm>
          <a:prstGeom prst="line">
            <a:avLst/>
          </a:prstGeom>
          <a:noFill/>
          <a:ln w="28575">
            <a:solidFill>
              <a:srgbClr val="969696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5" name="Text Box 15"/>
          <p:cNvSpPr txBox="1">
            <a:spLocks noChangeArrowheads="1"/>
          </p:cNvSpPr>
          <p:nvPr/>
        </p:nvSpPr>
        <p:spPr bwMode="auto">
          <a:xfrm>
            <a:off x="1803369" y="4209352"/>
            <a:ext cx="525463" cy="54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rIns="18000"/>
          <a:lstStyle/>
          <a:p>
            <a:pPr eaLnBrk="0" hangingPunct="0"/>
            <a:r>
              <a:rPr lang="en-US" altLang="zh-CN" sz="1400" b="1">
                <a:latin typeface="Calibri" pitchFamily="34" charset="0"/>
                <a:ea typeface="MS Mincho" pitchFamily="49" charset="-128"/>
              </a:rPr>
              <a:t>64</a:t>
            </a:r>
          </a:p>
          <a:p>
            <a:pPr eaLnBrk="0" hangingPunct="0"/>
            <a:r>
              <a:rPr lang="en-US" altLang="zh-CN" sz="1400" b="1">
                <a:latin typeface="Calibri" pitchFamily="34" charset="0"/>
                <a:ea typeface="MS Mincho" pitchFamily="49" charset="-128"/>
              </a:rPr>
              <a:t>K</a:t>
            </a:r>
            <a:r>
              <a:rPr lang="en-US" altLang="ja-JP" sz="1400" b="1">
                <a:latin typeface="Calibri" pitchFamily="34" charset="0"/>
                <a:ea typeface="MS Mincho" pitchFamily="49" charset="-128"/>
              </a:rPr>
              <a:t>bps</a:t>
            </a:r>
          </a:p>
        </p:txBody>
      </p:sp>
      <p:sp>
        <p:nvSpPr>
          <p:cNvPr id="56" name="AutoShape 81"/>
          <p:cNvSpPr>
            <a:spLocks noChangeArrowheads="1"/>
          </p:cNvSpPr>
          <p:nvPr/>
        </p:nvSpPr>
        <p:spPr bwMode="auto">
          <a:xfrm rot="10800000">
            <a:off x="2595532" y="4285552"/>
            <a:ext cx="215900" cy="395287"/>
          </a:xfrm>
          <a:prstGeom prst="can">
            <a:avLst>
              <a:gd name="adj" fmla="val 20224"/>
            </a:avLst>
          </a:prstGeom>
          <a:ln>
            <a:solidFill>
              <a:srgbClr val="4A7EBB"/>
            </a:solidFill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7" name="Line 14"/>
          <p:cNvSpPr>
            <a:spLocks noChangeShapeType="1"/>
          </p:cNvSpPr>
          <p:nvPr/>
        </p:nvSpPr>
        <p:spPr bwMode="auto">
          <a:xfrm flipV="1">
            <a:off x="2716182" y="4109339"/>
            <a:ext cx="15875" cy="719138"/>
          </a:xfrm>
          <a:prstGeom prst="line">
            <a:avLst/>
          </a:prstGeom>
          <a:noFill/>
          <a:ln w="28575">
            <a:solidFill>
              <a:srgbClr val="969696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8" name="Text Box 15"/>
          <p:cNvSpPr txBox="1">
            <a:spLocks noChangeArrowheads="1"/>
          </p:cNvSpPr>
          <p:nvPr/>
        </p:nvSpPr>
        <p:spPr bwMode="auto">
          <a:xfrm>
            <a:off x="2882869" y="4222052"/>
            <a:ext cx="525463" cy="54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rIns="18000"/>
          <a:lstStyle/>
          <a:p>
            <a:pPr eaLnBrk="0" hangingPunct="0"/>
            <a:r>
              <a:rPr lang="en-US" altLang="zh-CN" sz="1400" b="1">
                <a:latin typeface="Calibri" pitchFamily="34" charset="0"/>
                <a:ea typeface="MS Mincho" pitchFamily="49" charset="-128"/>
              </a:rPr>
              <a:t>64</a:t>
            </a:r>
          </a:p>
          <a:p>
            <a:pPr eaLnBrk="0" hangingPunct="0"/>
            <a:r>
              <a:rPr lang="en-US" altLang="zh-CN" sz="1400" b="1">
                <a:latin typeface="Calibri" pitchFamily="34" charset="0"/>
                <a:ea typeface="MS Mincho" pitchFamily="49" charset="-128"/>
              </a:rPr>
              <a:t>K</a:t>
            </a:r>
            <a:r>
              <a:rPr lang="en-US" altLang="ja-JP" sz="1400" b="1">
                <a:latin typeface="Calibri" pitchFamily="34" charset="0"/>
                <a:ea typeface="MS Mincho" pitchFamily="49" charset="-128"/>
              </a:rPr>
              <a:t>bps</a:t>
            </a:r>
          </a:p>
        </p:txBody>
      </p:sp>
      <p:sp>
        <p:nvSpPr>
          <p:cNvPr id="59" name="AutoShape 81"/>
          <p:cNvSpPr>
            <a:spLocks noChangeArrowheads="1"/>
          </p:cNvSpPr>
          <p:nvPr/>
        </p:nvSpPr>
        <p:spPr bwMode="auto">
          <a:xfrm rot="10800000">
            <a:off x="3819494" y="4293489"/>
            <a:ext cx="215900" cy="395288"/>
          </a:xfrm>
          <a:prstGeom prst="can">
            <a:avLst>
              <a:gd name="adj" fmla="val 20224"/>
            </a:avLst>
          </a:prstGeom>
          <a:ln>
            <a:solidFill>
              <a:srgbClr val="4A7EBB"/>
            </a:solidFill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0" name="Line 14"/>
          <p:cNvSpPr>
            <a:spLocks noChangeShapeType="1"/>
          </p:cNvSpPr>
          <p:nvPr/>
        </p:nvSpPr>
        <p:spPr bwMode="auto">
          <a:xfrm flipV="1">
            <a:off x="3940144" y="4117277"/>
            <a:ext cx="15875" cy="719137"/>
          </a:xfrm>
          <a:prstGeom prst="line">
            <a:avLst/>
          </a:prstGeom>
          <a:noFill/>
          <a:ln w="28575">
            <a:solidFill>
              <a:srgbClr val="969696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" name="Text Box 15"/>
          <p:cNvSpPr txBox="1">
            <a:spLocks noChangeArrowheads="1"/>
          </p:cNvSpPr>
          <p:nvPr/>
        </p:nvSpPr>
        <p:spPr bwMode="auto">
          <a:xfrm>
            <a:off x="4106832" y="4229989"/>
            <a:ext cx="525462" cy="54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rIns="18000"/>
          <a:lstStyle/>
          <a:p>
            <a:pPr eaLnBrk="0" hangingPunct="0"/>
            <a:r>
              <a:rPr lang="en-US" altLang="zh-CN" sz="1400" b="1">
                <a:latin typeface="Calibri" pitchFamily="34" charset="0"/>
                <a:ea typeface="MS Mincho" pitchFamily="49" charset="-128"/>
              </a:rPr>
              <a:t>64</a:t>
            </a:r>
          </a:p>
          <a:p>
            <a:pPr eaLnBrk="0" hangingPunct="0"/>
            <a:r>
              <a:rPr lang="en-US" altLang="zh-CN" sz="1400" b="1">
                <a:latin typeface="Calibri" pitchFamily="34" charset="0"/>
                <a:ea typeface="MS Mincho" pitchFamily="49" charset="-128"/>
              </a:rPr>
              <a:t>K</a:t>
            </a:r>
            <a:r>
              <a:rPr lang="en-US" altLang="ja-JP" sz="1400" b="1">
                <a:latin typeface="Calibri" pitchFamily="34" charset="0"/>
                <a:ea typeface="MS Mincho" pitchFamily="49" charset="-128"/>
              </a:rPr>
              <a:t>bps</a:t>
            </a:r>
          </a:p>
        </p:txBody>
      </p:sp>
      <p:sp>
        <p:nvSpPr>
          <p:cNvPr id="62" name="Text Box 10"/>
          <p:cNvSpPr txBox="1">
            <a:spLocks noChangeArrowheads="1"/>
          </p:cNvSpPr>
          <p:nvPr/>
        </p:nvSpPr>
        <p:spPr bwMode="auto">
          <a:xfrm>
            <a:off x="4565619" y="4841177"/>
            <a:ext cx="1198563" cy="539750"/>
          </a:xfrm>
          <a:prstGeom prst="rect">
            <a:avLst/>
          </a:prstGeom>
          <a:solidFill>
            <a:srgbClr val="F79646"/>
          </a:solidFill>
          <a:ln>
            <a:solidFill>
              <a:srgbClr val="B66D31"/>
            </a:solidFill>
            <a:headEnd/>
            <a:tailEnd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18000" rIns="18000"/>
          <a:lstStyle/>
          <a:p>
            <a:pPr algn="ctr" eaLnBrk="0" fontAlgn="auto" hangingPunc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b="1" dirty="0" smtClean="0">
                <a:solidFill>
                  <a:schemeClr val="bg1"/>
                </a:solidFill>
                <a:latin typeface="Tahoma" pitchFamily="34" charset="0"/>
                <a:ea typeface="MS Mincho" pitchFamily="49" charset="-128"/>
              </a:rPr>
              <a:t>Seoul</a:t>
            </a:r>
            <a:endParaRPr lang="en-US" altLang="ja-JP" sz="1400" b="1" dirty="0">
              <a:solidFill>
                <a:schemeClr val="bg1"/>
              </a:solidFill>
              <a:latin typeface="Tahoma" pitchFamily="34" charset="0"/>
              <a:ea typeface="MS Mincho" pitchFamily="49" charset="-128"/>
            </a:endParaRPr>
          </a:p>
        </p:txBody>
      </p:sp>
      <p:sp>
        <p:nvSpPr>
          <p:cNvPr id="63" name="Text Box 15"/>
          <p:cNvSpPr txBox="1">
            <a:spLocks noChangeArrowheads="1"/>
          </p:cNvSpPr>
          <p:nvPr/>
        </p:nvSpPr>
        <p:spPr bwMode="auto">
          <a:xfrm>
            <a:off x="6564333" y="4228402"/>
            <a:ext cx="1008063" cy="54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rIns="18000"/>
          <a:lstStyle/>
          <a:p>
            <a:pPr eaLnBrk="0" hangingPunct="0"/>
            <a:r>
              <a:rPr lang="en-US" altLang="zh-CN" sz="1400" b="1" dirty="0">
                <a:latin typeface="Calibri" pitchFamily="34" charset="0"/>
                <a:ea typeface="MS Mincho" pitchFamily="49" charset="-128"/>
              </a:rPr>
              <a:t>4M</a:t>
            </a:r>
            <a:r>
              <a:rPr lang="en-US" altLang="ja-JP" sz="1400" b="1" dirty="0">
                <a:latin typeface="Calibri" pitchFamily="34" charset="0"/>
                <a:ea typeface="MS Mincho" pitchFamily="49" charset="-128"/>
              </a:rPr>
              <a:t>bps</a:t>
            </a:r>
          </a:p>
          <a:p>
            <a:pPr eaLnBrk="0" hangingPunct="0"/>
            <a:r>
              <a:rPr lang="en-US" altLang="ja-JP" sz="1400" b="1" dirty="0" err="1">
                <a:latin typeface="Calibri" pitchFamily="34" charset="0"/>
                <a:ea typeface="MS Mincho" pitchFamily="49" charset="-128"/>
              </a:rPr>
              <a:t>Video+data</a:t>
            </a:r>
            <a:endParaRPr lang="en-US" altLang="ja-JP" sz="1400" b="1" dirty="0">
              <a:latin typeface="Calibri" pitchFamily="34" charset="0"/>
              <a:ea typeface="MS Mincho" pitchFamily="49" charset="-128"/>
            </a:endParaRPr>
          </a:p>
        </p:txBody>
      </p:sp>
      <p:sp>
        <p:nvSpPr>
          <p:cNvPr id="64" name="Text Box 31"/>
          <p:cNvSpPr txBox="1">
            <a:spLocks noChangeArrowheads="1"/>
          </p:cNvSpPr>
          <p:nvPr/>
        </p:nvSpPr>
        <p:spPr bwMode="auto">
          <a:xfrm>
            <a:off x="3281359" y="3143248"/>
            <a:ext cx="862013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just" eaLnBrk="0" hangingPunct="0"/>
            <a:r>
              <a:rPr lang="en-US" altLang="zh-CN" b="1" dirty="0">
                <a:solidFill>
                  <a:srgbClr val="C00000"/>
                </a:solidFill>
                <a:latin typeface="黑体" pitchFamily="2" charset="-122"/>
                <a:ea typeface="黑体" pitchFamily="2" charset="-122"/>
              </a:rPr>
              <a:t>4M</a:t>
            </a:r>
            <a:r>
              <a:rPr lang="en-US" altLang="ja-JP" b="1" dirty="0">
                <a:solidFill>
                  <a:srgbClr val="C00000"/>
                </a:solidFill>
                <a:latin typeface="黑体" pitchFamily="2" charset="-122"/>
                <a:ea typeface="黑体" pitchFamily="2" charset="-122"/>
              </a:rPr>
              <a:t>bps</a:t>
            </a:r>
          </a:p>
        </p:txBody>
      </p:sp>
      <p:sp>
        <p:nvSpPr>
          <p:cNvPr id="65" name="Text Box 10"/>
          <p:cNvSpPr txBox="1">
            <a:spLocks noChangeArrowheads="1"/>
          </p:cNvSpPr>
          <p:nvPr/>
        </p:nvSpPr>
        <p:spPr bwMode="auto">
          <a:xfrm>
            <a:off x="5945205" y="4841177"/>
            <a:ext cx="1198563" cy="539750"/>
          </a:xfrm>
          <a:prstGeom prst="rect">
            <a:avLst/>
          </a:prstGeom>
          <a:solidFill>
            <a:srgbClr val="4BACC6"/>
          </a:solidFill>
          <a:ln>
            <a:solidFill>
              <a:srgbClr val="357D91"/>
            </a:solidFill>
            <a:headEnd/>
            <a:tailEnd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18000" rIns="18000"/>
          <a:lstStyle/>
          <a:p>
            <a:pPr algn="ctr" eaLnBrk="0" hangingPunct="0">
              <a:lnSpc>
                <a:spcPct val="150000"/>
              </a:lnSpc>
              <a:defRPr/>
            </a:pPr>
            <a:r>
              <a:rPr lang="en-US" altLang="zh-CN" sz="1400" b="1" dirty="0" err="1" smtClean="0">
                <a:solidFill>
                  <a:srgbClr val="C00000"/>
                </a:solidFill>
              </a:rPr>
              <a:t>HongKong</a:t>
            </a:r>
            <a:endParaRPr lang="en-US" altLang="ja-JP" sz="1400" b="1" dirty="0">
              <a:solidFill>
                <a:srgbClr val="C00000"/>
              </a:solidFill>
            </a:endParaRPr>
          </a:p>
        </p:txBody>
      </p:sp>
      <p:sp>
        <p:nvSpPr>
          <p:cNvPr id="66" name="Text Box 33"/>
          <p:cNvSpPr txBox="1">
            <a:spLocks noChangeArrowheads="1"/>
          </p:cNvSpPr>
          <p:nvPr/>
        </p:nvSpPr>
        <p:spPr bwMode="auto">
          <a:xfrm>
            <a:off x="6072198" y="1132777"/>
            <a:ext cx="1054122" cy="539750"/>
          </a:xfrm>
          <a:prstGeom prst="rect">
            <a:avLst/>
          </a:prstGeom>
          <a:solidFill>
            <a:srgbClr val="4BACC6"/>
          </a:solidFill>
          <a:ln>
            <a:solidFill>
              <a:srgbClr val="357D91"/>
            </a:solidFill>
            <a:headEnd/>
            <a:tailEnd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18000" rIns="18000"/>
          <a:lstStyle/>
          <a:p>
            <a:pPr algn="ctr">
              <a:lnSpc>
                <a:spcPct val="150000"/>
              </a:lnSpc>
            </a:pPr>
            <a:r>
              <a:rPr lang="en-GB" altLang="ja-JP" sz="1400" b="1" dirty="0" smtClean="0">
                <a:solidFill>
                  <a:srgbClr val="C00000"/>
                </a:solidFill>
                <a:latin typeface="Tahoma" pitchFamily="34" charset="0"/>
                <a:ea typeface="MS Mincho" pitchFamily="49" charset="-128"/>
              </a:rPr>
              <a:t>Islamabad</a:t>
            </a:r>
            <a:endParaRPr lang="zh-CN" altLang="en-US" sz="1400" b="1" dirty="0">
              <a:solidFill>
                <a:srgbClr val="C00000"/>
              </a:solidFill>
            </a:endParaRPr>
          </a:p>
        </p:txBody>
      </p:sp>
      <p:sp>
        <p:nvSpPr>
          <p:cNvPr id="68" name="AutoShape 7"/>
          <p:cNvSpPr>
            <a:spLocks noChangeArrowheads="1"/>
          </p:cNvSpPr>
          <p:nvPr/>
        </p:nvSpPr>
        <p:spPr bwMode="auto">
          <a:xfrm>
            <a:off x="5357818" y="1780477"/>
            <a:ext cx="215900" cy="288925"/>
          </a:xfrm>
          <a:prstGeom prst="can">
            <a:avLst>
              <a:gd name="adj" fmla="val 46733"/>
            </a:avLst>
          </a:prstGeom>
          <a:ln>
            <a:solidFill>
              <a:srgbClr val="4A7EBB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9" name="AutoShape 81"/>
          <p:cNvSpPr>
            <a:spLocks noChangeArrowheads="1"/>
          </p:cNvSpPr>
          <p:nvPr/>
        </p:nvSpPr>
        <p:spPr bwMode="auto">
          <a:xfrm rot="10800000">
            <a:off x="5043457" y="4261739"/>
            <a:ext cx="215900" cy="395288"/>
          </a:xfrm>
          <a:prstGeom prst="can">
            <a:avLst>
              <a:gd name="adj" fmla="val 20224"/>
            </a:avLst>
          </a:prstGeom>
          <a:ln>
            <a:solidFill>
              <a:srgbClr val="4A7EBB"/>
            </a:solidFill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0" name="Line 14"/>
          <p:cNvSpPr>
            <a:spLocks noChangeShapeType="1"/>
          </p:cNvSpPr>
          <p:nvPr/>
        </p:nvSpPr>
        <p:spPr bwMode="auto">
          <a:xfrm flipV="1">
            <a:off x="5164107" y="4085527"/>
            <a:ext cx="15875" cy="719137"/>
          </a:xfrm>
          <a:prstGeom prst="line">
            <a:avLst/>
          </a:prstGeom>
          <a:noFill/>
          <a:ln w="28575">
            <a:solidFill>
              <a:srgbClr val="969696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1" name="Text Box 15"/>
          <p:cNvSpPr txBox="1">
            <a:spLocks noChangeArrowheads="1"/>
          </p:cNvSpPr>
          <p:nvPr/>
        </p:nvSpPr>
        <p:spPr bwMode="auto">
          <a:xfrm>
            <a:off x="5330794" y="4198239"/>
            <a:ext cx="525463" cy="54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rIns="18000"/>
          <a:lstStyle/>
          <a:p>
            <a:pPr eaLnBrk="0" hangingPunct="0"/>
            <a:r>
              <a:rPr lang="en-US" altLang="zh-CN" sz="1400" b="1">
                <a:latin typeface="Calibri" pitchFamily="34" charset="0"/>
                <a:ea typeface="MS Mincho" pitchFamily="49" charset="-128"/>
              </a:rPr>
              <a:t>256</a:t>
            </a:r>
          </a:p>
          <a:p>
            <a:pPr eaLnBrk="0" hangingPunct="0"/>
            <a:r>
              <a:rPr lang="en-US" altLang="zh-CN" sz="1400" b="1">
                <a:latin typeface="Calibri" pitchFamily="34" charset="0"/>
                <a:ea typeface="MS Mincho" pitchFamily="49" charset="-128"/>
              </a:rPr>
              <a:t>K</a:t>
            </a:r>
            <a:r>
              <a:rPr lang="en-US" altLang="ja-JP" sz="1400" b="1">
                <a:latin typeface="Calibri" pitchFamily="34" charset="0"/>
                <a:ea typeface="MS Mincho" pitchFamily="49" charset="-128"/>
              </a:rPr>
              <a:t>bps</a:t>
            </a:r>
          </a:p>
        </p:txBody>
      </p:sp>
      <p:sp>
        <p:nvSpPr>
          <p:cNvPr id="72" name="AutoShape 2"/>
          <p:cNvSpPr>
            <a:spLocks noChangeArrowheads="1"/>
          </p:cNvSpPr>
          <p:nvPr/>
        </p:nvSpPr>
        <p:spPr bwMode="auto">
          <a:xfrm>
            <a:off x="7356497" y="4143380"/>
            <a:ext cx="358775" cy="431800"/>
          </a:xfrm>
          <a:prstGeom prst="can">
            <a:avLst>
              <a:gd name="adj" fmla="val 34921"/>
            </a:avLst>
          </a:prstGeom>
          <a:ln>
            <a:solidFill>
              <a:srgbClr val="4A7EBB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3" name="Line 14"/>
          <p:cNvSpPr>
            <a:spLocks noChangeShapeType="1"/>
          </p:cNvSpPr>
          <p:nvPr/>
        </p:nvSpPr>
        <p:spPr bwMode="auto">
          <a:xfrm flipV="1">
            <a:off x="6286512" y="4085527"/>
            <a:ext cx="15875" cy="719137"/>
          </a:xfrm>
          <a:prstGeom prst="line">
            <a:avLst/>
          </a:prstGeom>
          <a:noFill/>
          <a:ln w="28575">
            <a:solidFill>
              <a:srgbClr val="969696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74" name="Group 34"/>
          <p:cNvGrpSpPr>
            <a:grpSpLocks/>
          </p:cNvGrpSpPr>
          <p:nvPr/>
        </p:nvGrpSpPr>
        <p:grpSpPr bwMode="auto">
          <a:xfrm>
            <a:off x="5715008" y="2356739"/>
            <a:ext cx="1657350" cy="773113"/>
            <a:chOff x="4888" y="3409"/>
            <a:chExt cx="2341" cy="1430"/>
          </a:xfrm>
        </p:grpSpPr>
        <p:sp>
          <p:nvSpPr>
            <p:cNvPr id="75" name="Oval 35"/>
            <p:cNvSpPr>
              <a:spLocks noChangeArrowheads="1"/>
            </p:cNvSpPr>
            <p:nvPr/>
          </p:nvSpPr>
          <p:spPr bwMode="auto">
            <a:xfrm>
              <a:off x="4937" y="4073"/>
              <a:ext cx="1232" cy="585"/>
            </a:xfrm>
            <a:prstGeom prst="ellipse">
              <a:avLst/>
            </a:prstGeom>
            <a:solidFill>
              <a:srgbClr val="3399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76" name="Oval 36"/>
            <p:cNvSpPr>
              <a:spLocks noChangeArrowheads="1"/>
            </p:cNvSpPr>
            <p:nvPr/>
          </p:nvSpPr>
          <p:spPr bwMode="auto">
            <a:xfrm>
              <a:off x="4888" y="3675"/>
              <a:ext cx="1281" cy="720"/>
            </a:xfrm>
            <a:prstGeom prst="ellipse">
              <a:avLst/>
            </a:prstGeom>
            <a:solidFill>
              <a:srgbClr val="3399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77" name="Oval 37"/>
            <p:cNvSpPr>
              <a:spLocks noChangeArrowheads="1"/>
            </p:cNvSpPr>
            <p:nvPr/>
          </p:nvSpPr>
          <p:spPr bwMode="auto">
            <a:xfrm>
              <a:off x="5916" y="4198"/>
              <a:ext cx="828" cy="641"/>
            </a:xfrm>
            <a:prstGeom prst="ellipse">
              <a:avLst/>
            </a:prstGeom>
            <a:solidFill>
              <a:srgbClr val="3399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78" name="Oval 38"/>
            <p:cNvSpPr>
              <a:spLocks noChangeArrowheads="1"/>
            </p:cNvSpPr>
            <p:nvPr/>
          </p:nvSpPr>
          <p:spPr bwMode="auto">
            <a:xfrm>
              <a:off x="6064" y="4030"/>
              <a:ext cx="1165" cy="560"/>
            </a:xfrm>
            <a:prstGeom prst="ellipse">
              <a:avLst/>
            </a:prstGeom>
            <a:solidFill>
              <a:srgbClr val="3399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79" name="Oval 39"/>
            <p:cNvSpPr>
              <a:spLocks noChangeArrowheads="1"/>
            </p:cNvSpPr>
            <p:nvPr/>
          </p:nvSpPr>
          <p:spPr bwMode="auto">
            <a:xfrm>
              <a:off x="6035" y="3675"/>
              <a:ext cx="1084" cy="641"/>
            </a:xfrm>
            <a:prstGeom prst="ellipse">
              <a:avLst/>
            </a:prstGeom>
            <a:solidFill>
              <a:srgbClr val="3399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80" name="Oval 40"/>
            <p:cNvSpPr>
              <a:spLocks noChangeArrowheads="1"/>
            </p:cNvSpPr>
            <p:nvPr/>
          </p:nvSpPr>
          <p:spPr bwMode="auto">
            <a:xfrm>
              <a:off x="5411" y="3409"/>
              <a:ext cx="1333" cy="621"/>
            </a:xfrm>
            <a:prstGeom prst="ellipse">
              <a:avLst/>
            </a:prstGeom>
            <a:solidFill>
              <a:srgbClr val="3399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81" name="Oval 41"/>
            <p:cNvSpPr>
              <a:spLocks noChangeArrowheads="1"/>
            </p:cNvSpPr>
            <p:nvPr/>
          </p:nvSpPr>
          <p:spPr bwMode="auto">
            <a:xfrm>
              <a:off x="5340" y="4198"/>
              <a:ext cx="1121" cy="641"/>
            </a:xfrm>
            <a:prstGeom prst="ellipse">
              <a:avLst/>
            </a:prstGeom>
            <a:solidFill>
              <a:srgbClr val="3399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Calibri" pitchFamily="34" charset="0"/>
              </a:endParaRPr>
            </a:p>
          </p:txBody>
        </p:sp>
        <p:sp>
          <p:nvSpPr>
            <p:cNvPr id="82" name="Oval 42"/>
            <p:cNvSpPr>
              <a:spLocks noChangeArrowheads="1"/>
            </p:cNvSpPr>
            <p:nvPr/>
          </p:nvSpPr>
          <p:spPr bwMode="auto">
            <a:xfrm>
              <a:off x="5102" y="3576"/>
              <a:ext cx="1809" cy="1202"/>
            </a:xfrm>
            <a:prstGeom prst="ellipse">
              <a:avLst/>
            </a:prstGeom>
            <a:solidFill>
              <a:srgbClr val="3399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latin typeface="Calibri" pitchFamily="34" charset="0"/>
              </a:endParaRPr>
            </a:p>
          </p:txBody>
        </p:sp>
      </p:grpSp>
      <p:sp>
        <p:nvSpPr>
          <p:cNvPr id="83" name="Freeform 61"/>
          <p:cNvSpPr>
            <a:spLocks/>
          </p:cNvSpPr>
          <p:nvPr/>
        </p:nvSpPr>
        <p:spPr bwMode="auto">
          <a:xfrm flipH="1">
            <a:off x="5500694" y="1637602"/>
            <a:ext cx="863600" cy="2016125"/>
          </a:xfrm>
          <a:custGeom>
            <a:avLst/>
            <a:gdLst>
              <a:gd name="T0" fmla="*/ 2147483647 w 981"/>
              <a:gd name="T1" fmla="*/ 0 h 3327"/>
              <a:gd name="T2" fmla="*/ 2147483647 w 981"/>
              <a:gd name="T3" fmla="*/ 2147483647 h 3327"/>
              <a:gd name="T4" fmla="*/ 2147483647 w 981"/>
              <a:gd name="T5" fmla="*/ 2147483647 h 3327"/>
              <a:gd name="T6" fmla="*/ 2147483647 w 981"/>
              <a:gd name="T7" fmla="*/ 2147483647 h 3327"/>
              <a:gd name="T8" fmla="*/ 2147483647 w 981"/>
              <a:gd name="T9" fmla="*/ 2147483647 h 3327"/>
              <a:gd name="T10" fmla="*/ 2147483647 w 981"/>
              <a:gd name="T11" fmla="*/ 2147483647 h 3327"/>
              <a:gd name="T12" fmla="*/ 2147483647 w 981"/>
              <a:gd name="T13" fmla="*/ 2147483647 h 3327"/>
              <a:gd name="T14" fmla="*/ 2147483647 w 981"/>
              <a:gd name="T15" fmla="*/ 2147483647 h 3327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981"/>
              <a:gd name="T25" fmla="*/ 0 h 3327"/>
              <a:gd name="T26" fmla="*/ 981 w 981"/>
              <a:gd name="T27" fmla="*/ 3327 h 3327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981" h="3327">
                <a:moveTo>
                  <a:pt x="951" y="0"/>
                </a:moveTo>
                <a:cubicBezTo>
                  <a:pt x="966" y="320"/>
                  <a:pt x="981" y="641"/>
                  <a:pt x="951" y="874"/>
                </a:cubicBezTo>
                <a:cubicBezTo>
                  <a:pt x="921" y="1107"/>
                  <a:pt x="832" y="1288"/>
                  <a:pt x="771" y="1399"/>
                </a:cubicBezTo>
                <a:cubicBezTo>
                  <a:pt x="710" y="1510"/>
                  <a:pt x="685" y="1484"/>
                  <a:pt x="585" y="1539"/>
                </a:cubicBezTo>
                <a:cubicBezTo>
                  <a:pt x="485" y="1594"/>
                  <a:pt x="260" y="1623"/>
                  <a:pt x="170" y="1729"/>
                </a:cubicBezTo>
                <a:cubicBezTo>
                  <a:pt x="80" y="1835"/>
                  <a:pt x="70" y="2018"/>
                  <a:pt x="43" y="2172"/>
                </a:cubicBezTo>
                <a:cubicBezTo>
                  <a:pt x="16" y="2326"/>
                  <a:pt x="12" y="2463"/>
                  <a:pt x="6" y="2655"/>
                </a:cubicBezTo>
                <a:cubicBezTo>
                  <a:pt x="0" y="2847"/>
                  <a:pt x="3" y="3087"/>
                  <a:pt x="6" y="3327"/>
                </a:cubicBezTo>
              </a:path>
            </a:pathLst>
          </a:custGeom>
          <a:noFill/>
          <a:ln w="28575">
            <a:solidFill>
              <a:schemeClr val="accent6">
                <a:lumMod val="50000"/>
              </a:schemeClr>
            </a:solidFill>
            <a:prstDash val="sysDot"/>
            <a:round/>
            <a:headEnd/>
            <a:tailEnd/>
          </a:ln>
        </p:spPr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+mn-lt"/>
              <a:ea typeface="+mn-ea"/>
            </a:endParaRPr>
          </a:p>
        </p:txBody>
      </p:sp>
      <p:sp>
        <p:nvSpPr>
          <p:cNvPr id="84" name="Text Box 54"/>
          <p:cNvSpPr txBox="1">
            <a:spLocks noChangeArrowheads="1"/>
          </p:cNvSpPr>
          <p:nvPr/>
        </p:nvSpPr>
        <p:spPr bwMode="auto">
          <a:xfrm>
            <a:off x="5905518" y="2640009"/>
            <a:ext cx="1238250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  <a:ea typeface="MS Mincho" pitchFamily="49" charset="-128"/>
              </a:rPr>
              <a:t>Internet</a:t>
            </a:r>
            <a:endParaRPr lang="en-US" altLang="ja-JP" sz="1400" b="1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  <a:ea typeface="MS Mincho" pitchFamily="49" charset="-128"/>
            </a:endParaRPr>
          </a:p>
        </p:txBody>
      </p:sp>
      <p:sp>
        <p:nvSpPr>
          <p:cNvPr id="86" name="Freeform 79"/>
          <p:cNvSpPr>
            <a:spLocks/>
          </p:cNvSpPr>
          <p:nvPr/>
        </p:nvSpPr>
        <p:spPr bwMode="auto">
          <a:xfrm flipH="1">
            <a:off x="6500826" y="1709039"/>
            <a:ext cx="73025" cy="1944688"/>
          </a:xfrm>
          <a:custGeom>
            <a:avLst/>
            <a:gdLst>
              <a:gd name="T0" fmla="*/ 392273677 w 981"/>
              <a:gd name="T1" fmla="*/ 0 h 3327"/>
              <a:gd name="T2" fmla="*/ 392273677 w 981"/>
              <a:gd name="T3" fmla="*/ 2147483647 h 3327"/>
              <a:gd name="T4" fmla="*/ 318026997 w 981"/>
              <a:gd name="T5" fmla="*/ 2147483647 h 3327"/>
              <a:gd name="T6" fmla="*/ 241303348 w 981"/>
              <a:gd name="T7" fmla="*/ 2147483647 h 3327"/>
              <a:gd name="T8" fmla="*/ 70124100 w 981"/>
              <a:gd name="T9" fmla="*/ 2147483647 h 3327"/>
              <a:gd name="T10" fmla="*/ 17737408 w 981"/>
              <a:gd name="T11" fmla="*/ 2147483647 h 3327"/>
              <a:gd name="T12" fmla="*/ 2476895 w 981"/>
              <a:gd name="T13" fmla="*/ 2147483647 h 3327"/>
              <a:gd name="T14" fmla="*/ 2476895 w 981"/>
              <a:gd name="T15" fmla="*/ 2147483647 h 3327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981"/>
              <a:gd name="T25" fmla="*/ 0 h 3327"/>
              <a:gd name="T26" fmla="*/ 981 w 981"/>
              <a:gd name="T27" fmla="*/ 3327 h 3327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981" h="3327">
                <a:moveTo>
                  <a:pt x="951" y="0"/>
                </a:moveTo>
                <a:cubicBezTo>
                  <a:pt x="966" y="320"/>
                  <a:pt x="981" y="641"/>
                  <a:pt x="951" y="874"/>
                </a:cubicBezTo>
                <a:cubicBezTo>
                  <a:pt x="921" y="1107"/>
                  <a:pt x="832" y="1288"/>
                  <a:pt x="771" y="1399"/>
                </a:cubicBezTo>
                <a:cubicBezTo>
                  <a:pt x="710" y="1510"/>
                  <a:pt x="685" y="1484"/>
                  <a:pt x="585" y="1539"/>
                </a:cubicBezTo>
                <a:cubicBezTo>
                  <a:pt x="485" y="1594"/>
                  <a:pt x="260" y="1623"/>
                  <a:pt x="170" y="1729"/>
                </a:cubicBezTo>
                <a:cubicBezTo>
                  <a:pt x="80" y="1835"/>
                  <a:pt x="70" y="2018"/>
                  <a:pt x="43" y="2172"/>
                </a:cubicBezTo>
                <a:cubicBezTo>
                  <a:pt x="16" y="2326"/>
                  <a:pt x="12" y="2463"/>
                  <a:pt x="6" y="2655"/>
                </a:cubicBezTo>
                <a:cubicBezTo>
                  <a:pt x="0" y="2847"/>
                  <a:pt x="3" y="3087"/>
                  <a:pt x="6" y="3327"/>
                </a:cubicBezTo>
              </a:path>
            </a:pathLst>
          </a:custGeom>
          <a:noFill/>
          <a:ln w="28575">
            <a:solidFill>
              <a:schemeClr val="accent6">
                <a:lumMod val="50000"/>
              </a:schemeClr>
            </a:solidFill>
            <a:prstDash val="sysDot"/>
            <a:round/>
            <a:headEnd/>
            <a:tailEnd/>
          </a:ln>
        </p:spPr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+mn-lt"/>
              <a:ea typeface="+mn-ea"/>
            </a:endParaRPr>
          </a:p>
        </p:txBody>
      </p:sp>
      <p:sp>
        <p:nvSpPr>
          <p:cNvPr id="87" name="任意多边形 86"/>
          <p:cNvSpPr/>
          <p:nvPr/>
        </p:nvSpPr>
        <p:spPr>
          <a:xfrm>
            <a:off x="6858016" y="2644788"/>
            <a:ext cx="785818" cy="2713038"/>
          </a:xfrm>
          <a:custGeom>
            <a:avLst/>
            <a:gdLst>
              <a:gd name="connsiteX0" fmla="*/ 304800 w 1214438"/>
              <a:gd name="connsiteY0" fmla="*/ 2482850 h 2713037"/>
              <a:gd name="connsiteX1" fmla="*/ 1000125 w 1214438"/>
              <a:gd name="connsiteY1" fmla="*/ 2359025 h 2713037"/>
              <a:gd name="connsiteX2" fmla="*/ 1085850 w 1214438"/>
              <a:gd name="connsiteY2" fmla="*/ 358775 h 2713037"/>
              <a:gd name="connsiteX3" fmla="*/ 228600 w 1214438"/>
              <a:gd name="connsiteY3" fmla="*/ 206375 h 2713037"/>
              <a:gd name="connsiteX4" fmla="*/ 0 w 1214438"/>
              <a:gd name="connsiteY4" fmla="*/ 1025525 h 27130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4438" h="2713037">
                <a:moveTo>
                  <a:pt x="304800" y="2482850"/>
                </a:moveTo>
                <a:cubicBezTo>
                  <a:pt x="587375" y="2597943"/>
                  <a:pt x="869950" y="2713037"/>
                  <a:pt x="1000125" y="2359025"/>
                </a:cubicBezTo>
                <a:cubicBezTo>
                  <a:pt x="1130300" y="2005013"/>
                  <a:pt x="1214438" y="717550"/>
                  <a:pt x="1085850" y="358775"/>
                </a:cubicBezTo>
                <a:cubicBezTo>
                  <a:pt x="957262" y="0"/>
                  <a:pt x="409575" y="95250"/>
                  <a:pt x="228600" y="206375"/>
                </a:cubicBezTo>
                <a:cubicBezTo>
                  <a:pt x="47625" y="317500"/>
                  <a:pt x="30162" y="893763"/>
                  <a:pt x="0" y="1025525"/>
                </a:cubicBezTo>
              </a:path>
            </a:pathLst>
          </a:custGeom>
          <a:noFill/>
          <a:ln w="28575">
            <a:solidFill>
              <a:schemeClr val="accent6">
                <a:lumMod val="50000"/>
              </a:schemeClr>
            </a:solidFill>
            <a:prstDash val="sysDot"/>
            <a:round/>
            <a:headEnd/>
            <a:tailEnd/>
          </a:ln>
        </p:spPr>
        <p:txBody>
          <a:bodyPr lIns="0" tIns="0" rIns="0" bIns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+mn-lt"/>
              <a:ea typeface="+mn-ea"/>
            </a:endParaRPr>
          </a:p>
        </p:txBody>
      </p:sp>
      <p:sp>
        <p:nvSpPr>
          <p:cNvPr id="88" name="矩形 87"/>
          <p:cNvSpPr/>
          <p:nvPr/>
        </p:nvSpPr>
        <p:spPr>
          <a:xfrm>
            <a:off x="0" y="0"/>
            <a:ext cx="9144000" cy="928670"/>
          </a:xfrm>
          <a:prstGeom prst="rect">
            <a:avLst/>
          </a:prstGeom>
          <a:solidFill>
            <a:schemeClr val="bg1"/>
          </a:solidFill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20000"/>
              </a:lnSpc>
            </a:pPr>
            <a:r>
              <a:rPr lang="en-US" altLang="zh-CN" sz="2400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GTS </a:t>
            </a:r>
            <a:r>
              <a:rPr lang="en-US" altLang="zh-CN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- </a:t>
            </a:r>
            <a:r>
              <a:rPr lang="en-US" altLang="zh-CN" dirty="0" smtClean="0">
                <a:solidFill>
                  <a:srgbClr val="0070C0"/>
                </a:solidFill>
                <a:latin typeface="黑体" pitchFamily="49" charset="-122"/>
                <a:ea typeface="黑体" pitchFamily="49" charset="-122"/>
              </a:rPr>
              <a:t>RMDCN</a:t>
            </a:r>
            <a:r>
              <a:rPr lang="zh-CN" altLang="en-US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 </a:t>
            </a:r>
            <a:r>
              <a:rPr lang="en-US" altLang="zh-CN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upgraded to 4 Mbps</a:t>
            </a:r>
            <a:r>
              <a:rPr lang="zh-CN" altLang="en-US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 ；</a:t>
            </a:r>
            <a:r>
              <a:rPr lang="en-US" altLang="zh-CN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New Internet Connection with NESDIS, Islamabad and </a:t>
            </a:r>
            <a:r>
              <a:rPr lang="en-US" altLang="zh-CN" dirty="0" err="1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HongKong</a:t>
            </a:r>
            <a:r>
              <a:rPr lang="zh-CN" altLang="en-US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；</a:t>
            </a:r>
            <a:r>
              <a:rPr lang="en-US" altLang="zh-CN" dirty="0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Establishing Video and Data Leased Line to </a:t>
            </a:r>
            <a:r>
              <a:rPr lang="en-US" altLang="zh-CN" dirty="0" err="1" smtClean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HongKong</a:t>
            </a:r>
            <a:endParaRPr lang="zh-CN" altLang="en-US" dirty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89" name="Text Box 33"/>
          <p:cNvSpPr txBox="1">
            <a:spLocks noChangeArrowheads="1"/>
          </p:cNvSpPr>
          <p:nvPr/>
        </p:nvSpPr>
        <p:spPr bwMode="auto">
          <a:xfrm>
            <a:off x="7887208" y="1817680"/>
            <a:ext cx="1142976" cy="539750"/>
          </a:xfrm>
          <a:prstGeom prst="rect">
            <a:avLst/>
          </a:prstGeom>
          <a:solidFill>
            <a:srgbClr val="4BACC6"/>
          </a:solidFill>
          <a:ln>
            <a:solidFill>
              <a:srgbClr val="357D91"/>
            </a:solidFill>
            <a:headEnd/>
            <a:tailEnd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18000" rIns="18000"/>
          <a:lstStyle/>
          <a:p>
            <a:pPr algn="ctr"/>
            <a:r>
              <a:rPr lang="en-US" altLang="zh-CN" sz="1400" b="1" dirty="0" smtClean="0">
                <a:solidFill>
                  <a:schemeClr val="bg1"/>
                </a:solidFill>
              </a:rPr>
              <a:t>RTH</a:t>
            </a:r>
          </a:p>
          <a:p>
            <a:pPr algn="ctr"/>
            <a:r>
              <a:rPr lang="en-GB" altLang="ja-JP" sz="1400" b="1" dirty="0" smtClean="0">
                <a:solidFill>
                  <a:schemeClr val="bg1"/>
                </a:solidFill>
                <a:latin typeface="Tahoma" pitchFamily="34" charset="0"/>
                <a:ea typeface="MS Mincho" pitchFamily="49" charset="-128"/>
              </a:rPr>
              <a:t>Khabarovsk</a:t>
            </a:r>
            <a:endParaRPr lang="zh-CN" altLang="en-US" sz="1400" dirty="0" smtClean="0">
              <a:solidFill>
                <a:schemeClr val="bg1"/>
              </a:solidFill>
            </a:endParaRPr>
          </a:p>
          <a:p>
            <a:pPr algn="ctr">
              <a:lnSpc>
                <a:spcPct val="150000"/>
              </a:lnSpc>
            </a:pPr>
            <a:endParaRPr lang="zh-CN" altLang="en-US" sz="1400" b="1" dirty="0">
              <a:solidFill>
                <a:schemeClr val="bg1"/>
              </a:solidFill>
            </a:endParaRPr>
          </a:p>
        </p:txBody>
      </p:sp>
      <p:sp>
        <p:nvSpPr>
          <p:cNvPr id="90" name="Text Box 33"/>
          <p:cNvSpPr txBox="1">
            <a:spLocks noChangeArrowheads="1"/>
          </p:cNvSpPr>
          <p:nvPr/>
        </p:nvSpPr>
        <p:spPr bwMode="auto">
          <a:xfrm>
            <a:off x="7887208" y="2420938"/>
            <a:ext cx="1142976" cy="396874"/>
          </a:xfrm>
          <a:prstGeom prst="rect">
            <a:avLst/>
          </a:prstGeom>
          <a:solidFill>
            <a:srgbClr val="4BACC6"/>
          </a:solidFill>
          <a:ln>
            <a:solidFill>
              <a:srgbClr val="357D91"/>
            </a:solidFill>
            <a:headEnd/>
            <a:tailEnd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18000" rIns="18000"/>
          <a:lstStyle/>
          <a:p>
            <a:pPr algn="ctr">
              <a:lnSpc>
                <a:spcPct val="150000"/>
              </a:lnSpc>
            </a:pPr>
            <a:r>
              <a:rPr lang="en-GB" altLang="zh-CN" sz="1400" b="1" dirty="0" smtClean="0">
                <a:solidFill>
                  <a:schemeClr val="bg1"/>
                </a:solidFill>
                <a:latin typeface="Tahoma" pitchFamily="34" charset="0"/>
                <a:ea typeface="MS Mincho" pitchFamily="49" charset="-128"/>
              </a:rPr>
              <a:t>Alma-Ata</a:t>
            </a:r>
            <a:endParaRPr lang="zh-CN" altLang="en-US" sz="1400" b="1" dirty="0" smtClean="0">
              <a:solidFill>
                <a:schemeClr val="bg1"/>
              </a:solidFill>
            </a:endParaRPr>
          </a:p>
          <a:p>
            <a:pPr algn="ctr">
              <a:lnSpc>
                <a:spcPct val="150000"/>
              </a:lnSpc>
            </a:pPr>
            <a:endParaRPr lang="zh-CN" altLang="en-US" sz="1400" b="1" dirty="0">
              <a:solidFill>
                <a:schemeClr val="bg1"/>
              </a:solidFill>
            </a:endParaRPr>
          </a:p>
        </p:txBody>
      </p:sp>
      <p:sp>
        <p:nvSpPr>
          <p:cNvPr id="91" name="Text Box 33"/>
          <p:cNvSpPr txBox="1">
            <a:spLocks noChangeArrowheads="1"/>
          </p:cNvSpPr>
          <p:nvPr/>
        </p:nvSpPr>
        <p:spPr bwMode="auto">
          <a:xfrm>
            <a:off x="7887208" y="2889250"/>
            <a:ext cx="1142976" cy="539750"/>
          </a:xfrm>
          <a:prstGeom prst="rect">
            <a:avLst/>
          </a:prstGeom>
          <a:solidFill>
            <a:srgbClr val="4BACC6"/>
          </a:solidFill>
          <a:ln>
            <a:solidFill>
              <a:srgbClr val="357D91"/>
            </a:solidFill>
            <a:headEnd/>
            <a:tailEnd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18000" rIns="18000"/>
          <a:lstStyle/>
          <a:p>
            <a:pPr algn="ctr"/>
            <a:r>
              <a:rPr lang="en-US" altLang="zh-CN" sz="1400" b="1" dirty="0" smtClean="0">
                <a:solidFill>
                  <a:schemeClr val="bg1"/>
                </a:solidFill>
              </a:rPr>
              <a:t>WMC</a:t>
            </a:r>
          </a:p>
          <a:p>
            <a:pPr algn="ctr"/>
            <a:r>
              <a:rPr lang="en-US" altLang="zh-CN" sz="1400" b="1" dirty="0" smtClean="0">
                <a:solidFill>
                  <a:schemeClr val="bg1"/>
                </a:solidFill>
              </a:rPr>
              <a:t>Melbourne</a:t>
            </a:r>
          </a:p>
          <a:p>
            <a:pPr algn="ctr"/>
            <a:endParaRPr lang="zh-CN" altLang="en-US" sz="1400" dirty="0" smtClean="0">
              <a:solidFill>
                <a:schemeClr val="bg1"/>
              </a:solidFill>
            </a:endParaRPr>
          </a:p>
          <a:p>
            <a:pPr algn="ctr">
              <a:lnSpc>
                <a:spcPct val="150000"/>
              </a:lnSpc>
            </a:pPr>
            <a:endParaRPr lang="zh-CN" altLang="en-US" sz="1400" b="1" dirty="0">
              <a:solidFill>
                <a:schemeClr val="bg1"/>
              </a:solidFill>
            </a:endParaRPr>
          </a:p>
        </p:txBody>
      </p:sp>
      <p:sp>
        <p:nvSpPr>
          <p:cNvPr id="92" name="Text Box 33"/>
          <p:cNvSpPr txBox="1">
            <a:spLocks noChangeArrowheads="1"/>
          </p:cNvSpPr>
          <p:nvPr/>
        </p:nvSpPr>
        <p:spPr bwMode="auto">
          <a:xfrm>
            <a:off x="7887176" y="3492508"/>
            <a:ext cx="1142976" cy="539750"/>
          </a:xfrm>
          <a:prstGeom prst="rect">
            <a:avLst/>
          </a:prstGeom>
          <a:solidFill>
            <a:srgbClr val="4BACC6"/>
          </a:solidFill>
          <a:ln>
            <a:solidFill>
              <a:srgbClr val="357D91"/>
            </a:solidFill>
            <a:headEnd/>
            <a:tailEnd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18000" rIns="18000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zh-CN" sz="1400" b="1" dirty="0" smtClean="0">
                <a:solidFill>
                  <a:schemeClr val="bg1"/>
                </a:solidFill>
                <a:latin typeface="Tahoma" pitchFamily="34" charset="0"/>
                <a:ea typeface="MS Mincho" pitchFamily="49" charset="-128"/>
              </a:rPr>
              <a:t>RTH</a:t>
            </a:r>
          </a:p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zh-CN" sz="1400" b="1" dirty="0" smtClean="0">
                <a:solidFill>
                  <a:schemeClr val="bg1"/>
                </a:solidFill>
                <a:latin typeface="Tahoma" pitchFamily="34" charset="0"/>
                <a:ea typeface="MS Mincho" pitchFamily="49" charset="-128"/>
              </a:rPr>
              <a:t>Offenbach</a:t>
            </a:r>
            <a:endParaRPr lang="en-US" altLang="ja-JP" sz="1400" b="1" dirty="0" smtClean="0">
              <a:solidFill>
                <a:schemeClr val="bg1"/>
              </a:solidFill>
              <a:latin typeface="Tahoma" pitchFamily="34" charset="0"/>
              <a:ea typeface="MS Mincho" pitchFamily="49" charset="-128"/>
            </a:endParaRPr>
          </a:p>
          <a:p>
            <a:pPr algn="ctr"/>
            <a:endParaRPr lang="en-US" altLang="zh-CN" sz="1400" b="1" dirty="0" smtClean="0">
              <a:solidFill>
                <a:schemeClr val="bg1"/>
              </a:solidFill>
            </a:endParaRPr>
          </a:p>
          <a:p>
            <a:pPr algn="ctr"/>
            <a:endParaRPr lang="zh-CN" altLang="en-US" sz="1400" dirty="0" smtClean="0">
              <a:solidFill>
                <a:schemeClr val="bg1"/>
              </a:solidFill>
            </a:endParaRPr>
          </a:p>
          <a:p>
            <a:pPr algn="ctr">
              <a:lnSpc>
                <a:spcPct val="150000"/>
              </a:lnSpc>
            </a:pPr>
            <a:endParaRPr lang="zh-CN" altLang="en-US" sz="1400" b="1" dirty="0">
              <a:solidFill>
                <a:schemeClr val="bg1"/>
              </a:solidFill>
            </a:endParaRPr>
          </a:p>
        </p:txBody>
      </p:sp>
      <p:sp>
        <p:nvSpPr>
          <p:cNvPr id="93" name="Text Box 33"/>
          <p:cNvSpPr txBox="1">
            <a:spLocks noChangeArrowheads="1"/>
          </p:cNvSpPr>
          <p:nvPr/>
        </p:nvSpPr>
        <p:spPr bwMode="auto">
          <a:xfrm>
            <a:off x="7887176" y="4091908"/>
            <a:ext cx="1142976" cy="539750"/>
          </a:xfrm>
          <a:prstGeom prst="rect">
            <a:avLst/>
          </a:prstGeom>
          <a:solidFill>
            <a:srgbClr val="4BACC6"/>
          </a:solidFill>
          <a:ln>
            <a:solidFill>
              <a:srgbClr val="357D91"/>
            </a:solidFill>
            <a:headEnd/>
            <a:tailEnd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18000" rIns="18000"/>
          <a:lstStyle/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zh-CN" sz="1400" b="1" dirty="0" smtClean="0">
                <a:solidFill>
                  <a:schemeClr val="bg1"/>
                </a:solidFill>
                <a:latin typeface="Tahoma" pitchFamily="34" charset="0"/>
                <a:ea typeface="MS Mincho" pitchFamily="49" charset="-128"/>
              </a:rPr>
              <a:t>RTH</a:t>
            </a:r>
          </a:p>
          <a:p>
            <a:pPr algn="ctr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zh-CN" sz="1400" b="1" dirty="0" smtClean="0">
                <a:solidFill>
                  <a:schemeClr val="bg1"/>
                </a:solidFill>
                <a:latin typeface="Tahoma" pitchFamily="34" charset="0"/>
                <a:ea typeface="MS Mincho" pitchFamily="49" charset="-128"/>
              </a:rPr>
              <a:t>Tokyo</a:t>
            </a:r>
            <a:endParaRPr lang="en-GB" altLang="ja-JP" sz="1400" b="1" dirty="0" smtClean="0">
              <a:solidFill>
                <a:schemeClr val="bg1"/>
              </a:solidFill>
              <a:latin typeface="Tahoma" pitchFamily="34" charset="0"/>
              <a:ea typeface="MS Mincho" pitchFamily="49" charset="-128"/>
            </a:endParaRPr>
          </a:p>
          <a:p>
            <a:pPr algn="ctr"/>
            <a:endParaRPr lang="zh-CN" altLang="en-US" sz="1400" dirty="0" smtClean="0">
              <a:solidFill>
                <a:schemeClr val="bg1"/>
              </a:solidFill>
            </a:endParaRPr>
          </a:p>
          <a:p>
            <a:pPr algn="ctr">
              <a:lnSpc>
                <a:spcPct val="150000"/>
              </a:lnSpc>
            </a:pPr>
            <a:endParaRPr lang="zh-CN" altLang="en-US" sz="1400" b="1" dirty="0">
              <a:solidFill>
                <a:schemeClr val="bg1"/>
              </a:solidFill>
            </a:endParaRPr>
          </a:p>
        </p:txBody>
      </p:sp>
      <p:sp>
        <p:nvSpPr>
          <p:cNvPr id="94" name="Text Box 33"/>
          <p:cNvSpPr txBox="1">
            <a:spLocks noChangeArrowheads="1"/>
          </p:cNvSpPr>
          <p:nvPr/>
        </p:nvSpPr>
        <p:spPr bwMode="auto">
          <a:xfrm>
            <a:off x="7887176" y="4675200"/>
            <a:ext cx="1142976" cy="539750"/>
          </a:xfrm>
          <a:prstGeom prst="rect">
            <a:avLst/>
          </a:prstGeom>
          <a:solidFill>
            <a:srgbClr val="4BACC6"/>
          </a:solidFill>
          <a:ln>
            <a:solidFill>
              <a:srgbClr val="357D91"/>
            </a:solidFill>
            <a:headEnd/>
            <a:tailEnd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18000" rIns="18000"/>
          <a:lstStyle/>
          <a:p>
            <a:pPr algn="ctr" eaLnBrk="0" fontAlgn="auto" hangingPunc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zh-CN" sz="1400" b="1" dirty="0" smtClean="0">
                <a:solidFill>
                  <a:schemeClr val="bg1"/>
                </a:solidFill>
                <a:latin typeface="Tahoma" pitchFamily="34" charset="0"/>
                <a:ea typeface="MS Mincho" pitchFamily="49" charset="-128"/>
              </a:rPr>
              <a:t>EUMETSAT</a:t>
            </a:r>
          </a:p>
          <a:p>
            <a:pPr algn="ctr" eaLnBrk="0" fontAlgn="auto" hangingPunct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ja-JP" sz="1400" b="1" dirty="0" smtClean="0">
                <a:solidFill>
                  <a:schemeClr val="bg1"/>
                </a:solidFill>
                <a:latin typeface="Tahoma" pitchFamily="34" charset="0"/>
                <a:ea typeface="MS Mincho" pitchFamily="49" charset="-128"/>
              </a:rPr>
              <a:t>Darmstadt</a:t>
            </a:r>
          </a:p>
          <a:p>
            <a:pPr algn="ctr"/>
            <a:endParaRPr lang="zh-CN" altLang="en-US" sz="1400" dirty="0" smtClean="0">
              <a:solidFill>
                <a:schemeClr val="bg1"/>
              </a:solidFill>
            </a:endParaRPr>
          </a:p>
          <a:p>
            <a:pPr algn="ctr">
              <a:lnSpc>
                <a:spcPct val="150000"/>
              </a:lnSpc>
            </a:pPr>
            <a:endParaRPr lang="zh-CN" altLang="en-US" sz="1400" b="1" dirty="0">
              <a:solidFill>
                <a:schemeClr val="bg1"/>
              </a:solidFill>
            </a:endParaRPr>
          </a:p>
        </p:txBody>
      </p:sp>
      <p:sp>
        <p:nvSpPr>
          <p:cNvPr id="95" name="Text Box 33"/>
          <p:cNvSpPr txBox="1">
            <a:spLocks noChangeArrowheads="1"/>
          </p:cNvSpPr>
          <p:nvPr/>
        </p:nvSpPr>
        <p:spPr bwMode="auto">
          <a:xfrm>
            <a:off x="7887176" y="5278458"/>
            <a:ext cx="1142976" cy="396874"/>
          </a:xfrm>
          <a:prstGeom prst="rect">
            <a:avLst/>
          </a:prstGeom>
          <a:solidFill>
            <a:srgbClr val="4BACC6"/>
          </a:solidFill>
          <a:ln>
            <a:solidFill>
              <a:srgbClr val="357D91"/>
            </a:solidFill>
            <a:headEnd/>
            <a:tailEnd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18000" rIns="18000"/>
          <a:lstStyle/>
          <a:p>
            <a:pPr algn="ctr">
              <a:lnSpc>
                <a:spcPct val="150000"/>
              </a:lnSpc>
            </a:pPr>
            <a:r>
              <a:rPr lang="en-US" altLang="zh-CN" sz="1400" b="1" dirty="0" smtClean="0">
                <a:solidFill>
                  <a:schemeClr val="bg1"/>
                </a:solidFill>
                <a:latin typeface="Tahoma" pitchFamily="34" charset="0"/>
                <a:ea typeface="MS Mincho" pitchFamily="49" charset="-128"/>
              </a:rPr>
              <a:t>Ulan Bator</a:t>
            </a:r>
            <a:endParaRPr lang="en-US" altLang="zh-CN" sz="1400" b="1" dirty="0" smtClean="0">
              <a:solidFill>
                <a:schemeClr val="bg1"/>
              </a:solidFill>
            </a:endParaRPr>
          </a:p>
          <a:p>
            <a:pPr algn="ctr"/>
            <a:endParaRPr lang="zh-CN" altLang="en-US" sz="1400" dirty="0" smtClean="0">
              <a:solidFill>
                <a:schemeClr val="bg1"/>
              </a:solidFill>
            </a:endParaRPr>
          </a:p>
          <a:p>
            <a:pPr algn="ctr">
              <a:lnSpc>
                <a:spcPct val="150000"/>
              </a:lnSpc>
            </a:pPr>
            <a:endParaRPr lang="zh-CN" altLang="en-US" sz="1400" b="1" dirty="0">
              <a:solidFill>
                <a:schemeClr val="bg1"/>
              </a:solidFill>
            </a:endParaRPr>
          </a:p>
        </p:txBody>
      </p:sp>
      <p:sp>
        <p:nvSpPr>
          <p:cNvPr id="96" name="Text Box 33"/>
          <p:cNvSpPr txBox="1">
            <a:spLocks noChangeArrowheads="1"/>
          </p:cNvSpPr>
          <p:nvPr/>
        </p:nvSpPr>
        <p:spPr bwMode="auto">
          <a:xfrm>
            <a:off x="7887208" y="5746770"/>
            <a:ext cx="1142976" cy="396874"/>
          </a:xfrm>
          <a:prstGeom prst="rect">
            <a:avLst/>
          </a:prstGeom>
          <a:solidFill>
            <a:srgbClr val="4BACC6"/>
          </a:solidFill>
          <a:ln>
            <a:solidFill>
              <a:srgbClr val="357D91"/>
            </a:solidFill>
            <a:headEnd/>
            <a:tailEnd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18000" rIns="18000"/>
          <a:lstStyle/>
          <a:p>
            <a:pPr algn="ctr">
              <a:lnSpc>
                <a:spcPct val="150000"/>
              </a:lnSpc>
            </a:pPr>
            <a:r>
              <a:rPr lang="en-US" altLang="zh-CN" sz="1400" b="1" dirty="0" smtClean="0">
                <a:solidFill>
                  <a:schemeClr val="bg1"/>
                </a:solidFill>
                <a:latin typeface="Tahoma" pitchFamily="34" charset="0"/>
                <a:ea typeface="MS Mincho" pitchFamily="49" charset="-128"/>
              </a:rPr>
              <a:t>Hanoi</a:t>
            </a:r>
            <a:endParaRPr lang="en-US" altLang="zh-CN" sz="1400" b="1" dirty="0" smtClean="0">
              <a:solidFill>
                <a:schemeClr val="bg1"/>
              </a:solidFill>
            </a:endParaRPr>
          </a:p>
          <a:p>
            <a:pPr algn="ctr"/>
            <a:endParaRPr lang="zh-CN" altLang="en-US" sz="1400" dirty="0" smtClean="0">
              <a:solidFill>
                <a:schemeClr val="bg1"/>
              </a:solidFill>
            </a:endParaRPr>
          </a:p>
          <a:p>
            <a:pPr algn="ctr">
              <a:lnSpc>
                <a:spcPct val="150000"/>
              </a:lnSpc>
            </a:pPr>
            <a:endParaRPr lang="zh-CN" altLang="en-US" sz="1400" b="1" dirty="0">
              <a:solidFill>
                <a:schemeClr val="bg1"/>
              </a:solidFill>
            </a:endParaRPr>
          </a:p>
        </p:txBody>
      </p:sp>
      <p:sp>
        <p:nvSpPr>
          <p:cNvPr id="99" name="Text Box 33"/>
          <p:cNvSpPr txBox="1">
            <a:spLocks noChangeArrowheads="1"/>
          </p:cNvSpPr>
          <p:nvPr/>
        </p:nvSpPr>
        <p:spPr bwMode="auto">
          <a:xfrm>
            <a:off x="7887176" y="1214422"/>
            <a:ext cx="1142976" cy="539750"/>
          </a:xfrm>
          <a:prstGeom prst="rect">
            <a:avLst/>
          </a:prstGeom>
          <a:solidFill>
            <a:srgbClr val="4BACC6"/>
          </a:solidFill>
          <a:ln>
            <a:solidFill>
              <a:srgbClr val="357D91"/>
            </a:solidFill>
            <a:headEnd/>
            <a:tailEnd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18000" rIns="18000"/>
          <a:lstStyle/>
          <a:p>
            <a:pPr algn="ctr"/>
            <a:r>
              <a:rPr lang="en-US" altLang="zh-CN" sz="1400" b="1" dirty="0" smtClean="0">
                <a:solidFill>
                  <a:schemeClr val="bg1"/>
                </a:solidFill>
              </a:rPr>
              <a:t>WMC Washington</a:t>
            </a:r>
            <a:endParaRPr lang="zh-CN" altLang="en-US" sz="1400" dirty="0" smtClean="0">
              <a:solidFill>
                <a:schemeClr val="bg1"/>
              </a:solidFill>
            </a:endParaRPr>
          </a:p>
          <a:p>
            <a:pPr algn="ctr">
              <a:lnSpc>
                <a:spcPct val="150000"/>
              </a:lnSpc>
            </a:pPr>
            <a:endParaRPr lang="zh-CN" altLang="en-US" sz="1400" b="1" dirty="0">
              <a:solidFill>
                <a:schemeClr val="bg1"/>
              </a:solidFill>
            </a:endParaRPr>
          </a:p>
        </p:txBody>
      </p:sp>
      <p:cxnSp>
        <p:nvCxnSpPr>
          <p:cNvPr id="102" name="曲线连接符 101"/>
          <p:cNvCxnSpPr/>
          <p:nvPr/>
        </p:nvCxnSpPr>
        <p:spPr>
          <a:xfrm rot="5400000" flipH="1" flipV="1">
            <a:off x="6500826" y="2357430"/>
            <a:ext cx="1500198" cy="1071570"/>
          </a:xfrm>
          <a:prstGeom prst="curvedConnector3">
            <a:avLst>
              <a:gd name="adj1" fmla="val 101277"/>
            </a:avLst>
          </a:prstGeom>
          <a:noFill/>
          <a:ln w="28575">
            <a:solidFill>
              <a:schemeClr val="accent6">
                <a:lumMod val="50000"/>
              </a:schemeClr>
            </a:solidFill>
            <a:prstDash val="sysDot"/>
            <a:round/>
            <a:headEnd/>
            <a:tailEnd/>
          </a:ln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GTS Software Changes in 2011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 smtClean="0"/>
              <a:t>GTS protocol between Beijing and Tokyo was migrated from TCP sockets to FTP in Dec 2011</a:t>
            </a:r>
            <a:endParaRPr lang="zh-CN" altLang="en-US" dirty="0" smtClean="0"/>
          </a:p>
          <a:p>
            <a:r>
              <a:rPr lang="en-GB" dirty="0" smtClean="0"/>
              <a:t>In addition to A/N, BIN and FAX channels, the A/N-urgent channel has been established.  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GEONETCast_Footprin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4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err="1" smtClean="0"/>
              <a:t>CMACast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sz="2800" dirty="0" smtClean="0">
                <a:latin typeface="Arial" charset="0"/>
              </a:rPr>
              <a:t>Based on DVB-S2 standard  technology</a:t>
            </a:r>
          </a:p>
          <a:p>
            <a:r>
              <a:rPr lang="en-US" altLang="zh-CN" sz="2800" dirty="0" smtClean="0">
                <a:latin typeface="Arial" charset="0"/>
              </a:rPr>
              <a:t>Rent a whole 36MHz C-band transponder </a:t>
            </a:r>
          </a:p>
          <a:p>
            <a:r>
              <a:rPr lang="en-US" altLang="zh-CN" sz="2800" dirty="0" smtClean="0">
                <a:latin typeface="Arial" charset="0"/>
              </a:rPr>
              <a:t>Up to 70Mbps date rate</a:t>
            </a:r>
          </a:p>
          <a:p>
            <a:r>
              <a:rPr lang="en-US" altLang="zh-CN" sz="2800" dirty="0" smtClean="0">
                <a:latin typeface="Arial" charset="0"/>
              </a:rPr>
              <a:t>More than 400GB daily data transmission</a:t>
            </a:r>
          </a:p>
          <a:p>
            <a:r>
              <a:rPr lang="en-US" altLang="zh-CN" sz="2800" dirty="0" smtClean="0">
                <a:latin typeface="Arial" charset="0"/>
              </a:rPr>
              <a:t>Enhanced user registration strategy</a:t>
            </a:r>
          </a:p>
          <a:p>
            <a:r>
              <a:rPr lang="en-US" altLang="zh-CN" sz="2800" dirty="0" smtClean="0">
                <a:latin typeface="Arial" charset="0"/>
              </a:rPr>
              <a:t>Enhanced date flow control and management</a:t>
            </a:r>
          </a:p>
          <a:p>
            <a:r>
              <a:rPr lang="en-US" altLang="zh-CN" sz="2800" dirty="0" smtClean="0">
                <a:latin typeface="Arial" charset="0"/>
              </a:rPr>
              <a:t>Improved interoperability with </a:t>
            </a:r>
            <a:r>
              <a:rPr lang="en-US" altLang="zh-CN" sz="2800" dirty="0" err="1" smtClean="0">
                <a:latin typeface="Arial" charset="0"/>
              </a:rPr>
              <a:t>EUMETCast</a:t>
            </a:r>
            <a:r>
              <a:rPr lang="en-US" altLang="zh-CN" sz="2800" dirty="0" smtClean="0">
                <a:latin typeface="Arial" charset="0"/>
              </a:rPr>
              <a:t> and </a:t>
            </a:r>
            <a:r>
              <a:rPr lang="en-US" altLang="zh-CN" sz="2800" dirty="0" err="1" smtClean="0">
                <a:latin typeface="Arial" charset="0"/>
              </a:rPr>
              <a:t>GEONETCast</a:t>
            </a:r>
            <a:r>
              <a:rPr lang="en-US" altLang="zh-CN" sz="2800" dirty="0" smtClean="0">
                <a:latin typeface="Arial" charset="0"/>
              </a:rPr>
              <a:t> Americas </a:t>
            </a:r>
            <a:endParaRPr lang="zh-CN" altLang="en-US" sz="2800" dirty="0" smtClean="0">
              <a:latin typeface="Arial" charset="0"/>
            </a:endParaRPr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标题 1"/>
          <p:cNvSpPr>
            <a:spLocks noGrp="1"/>
          </p:cNvSpPr>
          <p:nvPr>
            <p:ph type="title"/>
          </p:nvPr>
        </p:nvSpPr>
        <p:spPr>
          <a:xfrm>
            <a:off x="500034" y="206376"/>
            <a:ext cx="8028504" cy="563563"/>
          </a:xfrm>
        </p:spPr>
        <p:txBody>
          <a:bodyPr/>
          <a:lstStyle/>
          <a:p>
            <a:pPr algn="l"/>
            <a:r>
              <a:rPr lang="en-US" altLang="zh-CN" dirty="0" smtClean="0"/>
              <a:t>TDCF Migration Progress</a:t>
            </a:r>
            <a:r>
              <a:rPr lang="zh-CN" altLang="en-US" dirty="0" smtClean="0"/>
              <a:t> </a:t>
            </a:r>
            <a:r>
              <a:rPr lang="en-US" altLang="zh-CN" dirty="0" smtClean="0"/>
              <a:t>in</a:t>
            </a:r>
            <a:r>
              <a:rPr lang="zh-CN" altLang="en-US" dirty="0" smtClean="0"/>
              <a:t> </a:t>
            </a:r>
            <a:r>
              <a:rPr lang="en-US" altLang="zh-CN" dirty="0" smtClean="0"/>
              <a:t>RTH</a:t>
            </a:r>
            <a:r>
              <a:rPr lang="zh-CN" altLang="en-US" dirty="0" smtClean="0"/>
              <a:t> </a:t>
            </a:r>
            <a:r>
              <a:rPr lang="en-US" altLang="zh-CN" dirty="0" smtClean="0"/>
              <a:t>Beijing</a:t>
            </a:r>
            <a:endParaRPr lang="zh-CN" altLang="en-US" dirty="0" smtClean="0"/>
          </a:p>
        </p:txBody>
      </p:sp>
      <p:graphicFrame>
        <p:nvGraphicFramePr>
          <p:cNvPr id="4" name="Group 85"/>
          <p:cNvGraphicFramePr>
            <a:graphicFrameLocks noGrp="1"/>
          </p:cNvGraphicFramePr>
          <p:nvPr>
            <p:ph idx="1"/>
          </p:nvPr>
        </p:nvGraphicFramePr>
        <p:xfrm>
          <a:off x="642910" y="1714488"/>
          <a:ext cx="7715304" cy="2590801"/>
        </p:xfrm>
        <a:graphic>
          <a:graphicData uri="http://schemas.openxmlformats.org/drawingml/2006/table">
            <a:tbl>
              <a:tblPr>
                <a:tableStyleId>{08FB837D-C827-4EFA-A057-4D05807E0F7C}</a:tableStyleId>
              </a:tblPr>
              <a:tblGrid>
                <a:gridCol w="2738765"/>
                <a:gridCol w="2976275"/>
                <a:gridCol w="2000264"/>
              </a:tblGrid>
              <a:tr h="647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zh-CN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Cat.1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宋体" pitchFamily="2" charset="-122"/>
                      </a:endParaRPr>
                    </a:p>
                  </a:txBody>
                  <a:tcPr marL="84406" marR="84406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zh-CN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Cat.2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宋体" pitchFamily="2" charset="-122"/>
                      </a:endParaRPr>
                    </a:p>
                  </a:txBody>
                  <a:tcPr marL="84406" marR="84406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zh-CN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Cat.3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宋体" pitchFamily="2" charset="-122"/>
                      </a:endParaRPr>
                    </a:p>
                  </a:txBody>
                  <a:tcPr marL="84406" marR="84406" horzOverflow="overflow"/>
                </a:tc>
              </a:tr>
              <a:tr h="6492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zh-CN" sz="20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SYNOP(Nov.2007)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33CC33"/>
                        </a:solidFill>
                        <a:effectLst/>
                        <a:latin typeface="+mn-lt"/>
                        <a:ea typeface="宋体" pitchFamily="2" charset="-122"/>
                      </a:endParaRPr>
                    </a:p>
                  </a:txBody>
                  <a:tcPr marL="84406" marR="84406" horzOverflow="overflow"/>
                </a:tc>
                <a:tc row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2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zh-CN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FY-2(D/E) AMV(2005)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CC33"/>
                        </a:solidFill>
                        <a:effectLst/>
                        <a:latin typeface="+mn-lt"/>
                        <a:ea typeface="宋体" pitchFamily="2" charset="-122"/>
                      </a:endParaRPr>
                    </a:p>
                  </a:txBody>
                  <a:tcPr marL="84406" marR="84406" horzOverflow="overflow"/>
                </a:tc>
                <a:tc row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2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zh-CN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AMDAR (2012)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3">
                            <a:lumMod val="50000"/>
                          </a:schemeClr>
                        </a:solidFill>
                        <a:effectLst/>
                        <a:latin typeface="+mn-lt"/>
                        <a:ea typeface="宋体" pitchFamily="2" charset="-122"/>
                      </a:endParaRPr>
                    </a:p>
                  </a:txBody>
                  <a:tcPr marL="84406" marR="84406" horzOverflow="overflow"/>
                </a:tc>
              </a:tr>
              <a:tr h="647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zh-CN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TEMP(Nov.2007)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CC33"/>
                        </a:solidFill>
                        <a:effectLst/>
                        <a:latin typeface="+mn-lt"/>
                        <a:ea typeface="宋体" pitchFamily="2" charset="-122"/>
                      </a:endParaRPr>
                    </a:p>
                  </a:txBody>
                  <a:tcPr marL="84406" marR="84406" horzOverflow="overflow"/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zh-CN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宋体" pitchFamily="2" charset="-122"/>
                      </a:endParaRPr>
                    </a:p>
                  </a:txBody>
                  <a:tcPr marL="84406" marR="84406" horzOverflow="overflow"/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zh-CN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宋体" pitchFamily="2" charset="-122"/>
                      </a:endParaRPr>
                    </a:p>
                  </a:txBody>
                  <a:tcPr marL="84406" marR="84406" horzOverflow="overflow"/>
                </a:tc>
              </a:tr>
              <a:tr h="6461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zh-CN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CLIMAT(Nov.2007)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3CC33"/>
                        </a:solidFill>
                        <a:effectLst/>
                        <a:latin typeface="+mn-lt"/>
                        <a:ea typeface="宋体" pitchFamily="2" charset="-122"/>
                      </a:endParaRPr>
                    </a:p>
                  </a:txBody>
                  <a:tcPr marL="84406" marR="84406" horzOverflow="overflow"/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zh-CN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宋体" pitchFamily="2" charset="-122"/>
                      </a:endParaRPr>
                    </a:p>
                  </a:txBody>
                  <a:tcPr marL="84406" marR="84406" horzOverflow="overflow"/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zh-CN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宋体" pitchFamily="2" charset="-122"/>
                      </a:endParaRPr>
                    </a:p>
                  </a:txBody>
                  <a:tcPr marL="84406" marR="84406" horzOverflow="overflow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/>
          </p:cNvSpPr>
          <p:nvPr>
            <p:ph type="title"/>
          </p:nvPr>
        </p:nvSpPr>
        <p:spPr>
          <a:xfrm>
            <a:off x="500034" y="142876"/>
            <a:ext cx="3786214" cy="785794"/>
          </a:xfrm>
        </p:spPr>
        <p:txBody>
          <a:bodyPr/>
          <a:lstStyle/>
          <a:p>
            <a:pPr algn="l" eaLnBrk="1" hangingPunct="1"/>
            <a:r>
              <a:rPr lang="en-US" altLang="zh-CN" dirty="0" smtClean="0"/>
              <a:t>BUFR Bulletin Disseminate To</a:t>
            </a:r>
          </a:p>
        </p:txBody>
      </p:sp>
      <p:sp>
        <p:nvSpPr>
          <p:cNvPr id="11267" name="Rectangle 3"/>
          <p:cNvSpPr>
            <a:spLocks noGrp="1"/>
          </p:cNvSpPr>
          <p:nvPr>
            <p:ph type="body" idx="1"/>
          </p:nvPr>
        </p:nvSpPr>
        <p:spPr>
          <a:xfrm>
            <a:off x="611066" y="1412876"/>
            <a:ext cx="3389430" cy="452596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zh-CN" sz="2800" dirty="0" smtClean="0"/>
              <a:t>RTH Offenbach</a:t>
            </a:r>
          </a:p>
          <a:p>
            <a:pPr eaLnBrk="1" hangingPunct="1">
              <a:lnSpc>
                <a:spcPct val="90000"/>
              </a:lnSpc>
            </a:pPr>
            <a:r>
              <a:rPr lang="en-US" altLang="zh-CN" sz="2800" dirty="0" smtClean="0"/>
              <a:t>RTH Tokyo</a:t>
            </a:r>
          </a:p>
          <a:p>
            <a:pPr eaLnBrk="1" hangingPunct="1">
              <a:lnSpc>
                <a:spcPct val="90000"/>
              </a:lnSpc>
            </a:pPr>
            <a:r>
              <a:rPr lang="en-US" altLang="zh-CN" sz="2800" dirty="0" smtClean="0"/>
              <a:t>WMC Moscow</a:t>
            </a:r>
          </a:p>
          <a:p>
            <a:pPr eaLnBrk="1" hangingPunct="1">
              <a:lnSpc>
                <a:spcPct val="90000"/>
              </a:lnSpc>
            </a:pPr>
            <a:r>
              <a:rPr lang="en-US" altLang="zh-CN" sz="2800" dirty="0" smtClean="0"/>
              <a:t>RTH New Delhi</a:t>
            </a:r>
          </a:p>
          <a:p>
            <a:pPr eaLnBrk="1" hangingPunct="1">
              <a:lnSpc>
                <a:spcPct val="90000"/>
              </a:lnSpc>
            </a:pPr>
            <a:r>
              <a:rPr lang="en-US" altLang="zh-CN" sz="2800" dirty="0" smtClean="0"/>
              <a:t>RTH Bangkok</a:t>
            </a:r>
          </a:p>
          <a:p>
            <a:pPr>
              <a:lnSpc>
                <a:spcPct val="90000"/>
              </a:lnSpc>
              <a:defRPr/>
            </a:pPr>
            <a:r>
              <a:rPr lang="en-US" altLang="zh-CN" sz="2800" dirty="0" smtClean="0"/>
              <a:t>NMC Seoul</a:t>
            </a:r>
          </a:p>
          <a:p>
            <a:pPr>
              <a:lnSpc>
                <a:spcPct val="90000"/>
              </a:lnSpc>
              <a:defRPr/>
            </a:pPr>
            <a:r>
              <a:rPr lang="en-US" altLang="zh-CN" sz="2800" dirty="0" smtClean="0"/>
              <a:t>NMC Pyongyang</a:t>
            </a:r>
          </a:p>
          <a:p>
            <a:pPr>
              <a:lnSpc>
                <a:spcPct val="90000"/>
              </a:lnSpc>
              <a:defRPr/>
            </a:pPr>
            <a:r>
              <a:rPr lang="en-US" altLang="zh-CN" sz="2800" dirty="0" smtClean="0"/>
              <a:t>NMC Ulan Bator</a:t>
            </a:r>
          </a:p>
          <a:p>
            <a:pPr eaLnBrk="1" hangingPunct="1">
              <a:lnSpc>
                <a:spcPct val="90000"/>
              </a:lnSpc>
            </a:pPr>
            <a:endParaRPr lang="en-US" altLang="zh-CN" sz="2800" dirty="0" smtClean="0"/>
          </a:p>
        </p:txBody>
      </p:sp>
      <p:graphicFrame>
        <p:nvGraphicFramePr>
          <p:cNvPr id="5" name="表格占位符 3"/>
          <p:cNvGraphicFramePr>
            <a:graphicFrameLocks/>
          </p:cNvGraphicFramePr>
          <p:nvPr/>
        </p:nvGraphicFramePr>
        <p:xfrm>
          <a:off x="4000495" y="1500174"/>
          <a:ext cx="4728802" cy="228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43009"/>
                <a:gridCol w="3585793"/>
              </a:tblGrid>
              <a:tr h="370840"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CCCC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T1T2A1</a:t>
                      </a:r>
                      <a:endParaRPr lang="zh-CN" alt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MNUB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ISM, ISI, IUS</a:t>
                      </a:r>
                      <a:endParaRPr lang="zh-CN" alt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DKPY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ISM, ISI, IUK, IUF</a:t>
                      </a:r>
                      <a:endParaRPr lang="zh-CN" altLang="en-US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VHHH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ISM, IUA, IUP, INA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VMMC</a:t>
                      </a:r>
                      <a:endParaRPr lang="zh-CN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2400" dirty="0" smtClean="0"/>
                        <a:t>ISM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标题 1"/>
          <p:cNvSpPr txBox="1">
            <a:spLocks/>
          </p:cNvSpPr>
          <p:nvPr/>
        </p:nvSpPr>
        <p:spPr bwMode="auto">
          <a:xfrm>
            <a:off x="4071934" y="71414"/>
            <a:ext cx="4456605" cy="857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宋体" pitchFamily="2" charset="-122"/>
                <a:cs typeface="+mj-cs"/>
              </a:rPr>
              <a:t>Progress</a:t>
            </a: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宋体" pitchFamily="2" charset="-122"/>
                <a:cs typeface="+mj-cs"/>
              </a:rPr>
              <a:t> </a:t>
            </a: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宋体" pitchFamily="2" charset="-122"/>
                <a:cs typeface="+mj-cs"/>
              </a:rPr>
              <a:t>in</a:t>
            </a: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宋体" pitchFamily="2" charset="-122"/>
                <a:cs typeface="+mj-cs"/>
              </a:rPr>
              <a:t> </a:t>
            </a: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宋体" pitchFamily="2" charset="-122"/>
                <a:cs typeface="+mj-cs"/>
              </a:rPr>
              <a:t>RTH Beijing</a:t>
            </a: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宋体" pitchFamily="2" charset="-122"/>
                <a:cs typeface="+mj-cs"/>
              </a:rPr>
              <a:t> </a:t>
            </a: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宋体" pitchFamily="2" charset="-122"/>
                <a:cs typeface="+mj-cs"/>
              </a:rPr>
              <a:t>Responsible</a:t>
            </a: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宋体" pitchFamily="2" charset="-122"/>
                <a:cs typeface="+mj-cs"/>
              </a:rPr>
              <a:t> </a:t>
            </a: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宋体" pitchFamily="2" charset="-122"/>
                <a:cs typeface="+mj-cs"/>
              </a:rPr>
              <a:t>Area</a:t>
            </a:r>
            <a:endParaRPr kumimoji="0" lang="zh-CN" altLang="en-US" sz="2800" b="0" i="0" u="none" strike="noStrike" kern="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宋体" pitchFamily="2" charset="-122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78" name="Picture 50" descr="GISC软件结构_v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</p:pic>
      <p:sp>
        <p:nvSpPr>
          <p:cNvPr id="22579" name="AutoShape 51"/>
          <p:cNvSpPr>
            <a:spLocks noChangeArrowheads="1"/>
          </p:cNvSpPr>
          <p:nvPr/>
        </p:nvSpPr>
        <p:spPr bwMode="auto">
          <a:xfrm>
            <a:off x="2209800" y="3810000"/>
            <a:ext cx="2743200" cy="914400"/>
          </a:xfrm>
          <a:prstGeom prst="roundRect">
            <a:avLst>
              <a:gd name="adj" fmla="val 16667"/>
            </a:avLst>
          </a:prstGeom>
          <a:noFill/>
          <a:ln w="28575">
            <a:solidFill>
              <a:srgbClr val="00CC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2584" name="Freeform 56"/>
          <p:cNvSpPr>
            <a:spLocks/>
          </p:cNvSpPr>
          <p:nvPr/>
        </p:nvSpPr>
        <p:spPr bwMode="auto">
          <a:xfrm>
            <a:off x="2738438" y="2843213"/>
            <a:ext cx="4445000" cy="2065337"/>
          </a:xfrm>
          <a:custGeom>
            <a:avLst/>
            <a:gdLst/>
            <a:ahLst/>
            <a:cxnLst>
              <a:cxn ang="0">
                <a:pos x="39" y="4"/>
              </a:cxn>
              <a:cxn ang="0">
                <a:pos x="45" y="531"/>
              </a:cxn>
              <a:cxn ang="0">
                <a:pos x="179" y="537"/>
              </a:cxn>
              <a:cxn ang="0">
                <a:pos x="197" y="543"/>
              </a:cxn>
              <a:cxn ang="0">
                <a:pos x="537" y="549"/>
              </a:cxn>
              <a:cxn ang="0">
                <a:pos x="1410" y="555"/>
              </a:cxn>
              <a:cxn ang="0">
                <a:pos x="1482" y="586"/>
              </a:cxn>
              <a:cxn ang="0">
                <a:pos x="1834" y="1186"/>
              </a:cxn>
              <a:cxn ang="0">
                <a:pos x="2010" y="1192"/>
              </a:cxn>
              <a:cxn ang="0">
                <a:pos x="2695" y="1186"/>
              </a:cxn>
              <a:cxn ang="0">
                <a:pos x="2689" y="828"/>
              </a:cxn>
              <a:cxn ang="0">
                <a:pos x="2683" y="16"/>
              </a:cxn>
              <a:cxn ang="0">
                <a:pos x="1325" y="4"/>
              </a:cxn>
              <a:cxn ang="0">
                <a:pos x="591" y="16"/>
              </a:cxn>
              <a:cxn ang="0">
                <a:pos x="39" y="4"/>
              </a:cxn>
            </a:cxnLst>
            <a:rect l="0" t="0" r="r" b="b"/>
            <a:pathLst>
              <a:path w="2800" h="1301">
                <a:moveTo>
                  <a:pt x="39" y="4"/>
                </a:moveTo>
                <a:cubicBezTo>
                  <a:pt x="41" y="180"/>
                  <a:pt x="0" y="361"/>
                  <a:pt x="45" y="531"/>
                </a:cubicBezTo>
                <a:cubicBezTo>
                  <a:pt x="56" y="574"/>
                  <a:pt x="134" y="533"/>
                  <a:pt x="179" y="537"/>
                </a:cubicBezTo>
                <a:cubicBezTo>
                  <a:pt x="185" y="537"/>
                  <a:pt x="191" y="543"/>
                  <a:pt x="197" y="543"/>
                </a:cubicBezTo>
                <a:cubicBezTo>
                  <a:pt x="310" y="547"/>
                  <a:pt x="424" y="548"/>
                  <a:pt x="537" y="549"/>
                </a:cubicBezTo>
                <a:cubicBezTo>
                  <a:pt x="828" y="552"/>
                  <a:pt x="1119" y="553"/>
                  <a:pt x="1410" y="555"/>
                </a:cubicBezTo>
                <a:cubicBezTo>
                  <a:pt x="1439" y="562"/>
                  <a:pt x="1472" y="555"/>
                  <a:pt x="1482" y="586"/>
                </a:cubicBezTo>
                <a:cubicBezTo>
                  <a:pt x="1489" y="1301"/>
                  <a:pt x="1290" y="1173"/>
                  <a:pt x="1834" y="1186"/>
                </a:cubicBezTo>
                <a:cubicBezTo>
                  <a:pt x="1893" y="1187"/>
                  <a:pt x="1951" y="1190"/>
                  <a:pt x="2010" y="1192"/>
                </a:cubicBezTo>
                <a:cubicBezTo>
                  <a:pt x="2238" y="1190"/>
                  <a:pt x="2494" y="1294"/>
                  <a:pt x="2695" y="1186"/>
                </a:cubicBezTo>
                <a:cubicBezTo>
                  <a:pt x="2800" y="1130"/>
                  <a:pt x="2690" y="947"/>
                  <a:pt x="2689" y="828"/>
                </a:cubicBezTo>
                <a:cubicBezTo>
                  <a:pt x="2686" y="557"/>
                  <a:pt x="2685" y="287"/>
                  <a:pt x="2683" y="16"/>
                </a:cubicBezTo>
                <a:cubicBezTo>
                  <a:pt x="2372" y="19"/>
                  <a:pt x="1556" y="81"/>
                  <a:pt x="1325" y="4"/>
                </a:cubicBezTo>
                <a:cubicBezTo>
                  <a:pt x="997" y="10"/>
                  <a:pt x="923" y="21"/>
                  <a:pt x="591" y="16"/>
                </a:cubicBezTo>
                <a:cubicBezTo>
                  <a:pt x="390" y="8"/>
                  <a:pt x="254" y="0"/>
                  <a:pt x="39" y="4"/>
                </a:cubicBezTo>
                <a:close/>
              </a:path>
            </a:pathLst>
          </a:custGeom>
          <a:noFill/>
          <a:ln w="28575" cmpd="sng">
            <a:solidFill>
              <a:srgbClr val="FF99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22585" name="AutoShape 57"/>
          <p:cNvSpPr>
            <a:spLocks noChangeArrowheads="1"/>
          </p:cNvSpPr>
          <p:nvPr/>
        </p:nvSpPr>
        <p:spPr bwMode="auto">
          <a:xfrm>
            <a:off x="1905000" y="2362200"/>
            <a:ext cx="762000" cy="1295400"/>
          </a:xfrm>
          <a:prstGeom prst="flowChartAlternateProcess">
            <a:avLst/>
          </a:prstGeom>
          <a:noFill/>
          <a:ln w="28575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2586" name="AutoShape 58"/>
          <p:cNvSpPr>
            <a:spLocks noChangeArrowheads="1"/>
          </p:cNvSpPr>
          <p:nvPr/>
        </p:nvSpPr>
        <p:spPr bwMode="auto">
          <a:xfrm>
            <a:off x="4038600" y="2362200"/>
            <a:ext cx="2438400" cy="381000"/>
          </a:xfrm>
          <a:prstGeom prst="roundRect">
            <a:avLst>
              <a:gd name="adj" fmla="val 16667"/>
            </a:avLst>
          </a:prstGeom>
          <a:noFill/>
          <a:ln w="28575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" name="TextBox 5"/>
          <p:cNvSpPr txBox="1">
            <a:spLocks noChangeArrowheads="1"/>
          </p:cNvSpPr>
          <p:nvPr/>
        </p:nvSpPr>
        <p:spPr bwMode="auto">
          <a:xfrm>
            <a:off x="214314" y="47130"/>
            <a:ext cx="8786842" cy="658835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342900" indent="-342900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rgbClr val="0000FF">
                  <a:lumMod val="50000"/>
                </a:srgbClr>
              </a:buClr>
              <a:buSzPct val="100000"/>
              <a:defRPr/>
            </a:pPr>
            <a:r>
              <a:rPr kumimoji="1" lang="en-US" altLang="zh-CN" sz="2800" b="1" kern="0" dirty="0" smtClean="0">
                <a:solidFill>
                  <a:srgbClr val="0000FF">
                    <a:lumMod val="50000"/>
                  </a:srgbClr>
                </a:solidFill>
                <a:latin typeface="Arial" charset="0"/>
                <a:ea typeface="宋体"/>
              </a:rPr>
              <a:t>2009 - Initiated to develop WIS services in CMA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0" y="5929330"/>
            <a:ext cx="9144000" cy="923330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accent6"/>
                </a:solidFill>
              </a:rPr>
              <a:t>It adopts J2EE framework and layered modular design, yields </a:t>
            </a:r>
            <a:r>
              <a:rPr lang="en-US" altLang="zh-CN" b="1" dirty="0" smtClean="0">
                <a:solidFill>
                  <a:schemeClr val="accent6"/>
                </a:solidFill>
              </a:rPr>
              <a:t>simple structure </a:t>
            </a:r>
            <a:r>
              <a:rPr lang="en-US" altLang="zh-CN" dirty="0" smtClean="0">
                <a:solidFill>
                  <a:schemeClr val="accent6"/>
                </a:solidFill>
              </a:rPr>
              <a:t>and easily </a:t>
            </a:r>
            <a:r>
              <a:rPr lang="en-US" altLang="zh-CN" b="1" dirty="0" smtClean="0">
                <a:solidFill>
                  <a:schemeClr val="accent6"/>
                </a:solidFill>
              </a:rPr>
              <a:t>scalable components</a:t>
            </a:r>
            <a:r>
              <a:rPr lang="en-US" altLang="zh-CN" dirty="0" smtClean="0">
                <a:solidFill>
                  <a:schemeClr val="accent6"/>
                </a:solidFill>
              </a:rPr>
              <a:t>, and owns </a:t>
            </a:r>
            <a:r>
              <a:rPr lang="en-US" altLang="zh-CN" b="1" dirty="0" smtClean="0">
                <a:solidFill>
                  <a:schemeClr val="accent6"/>
                </a:solidFill>
              </a:rPr>
              <a:t>user-friendly web interface </a:t>
            </a:r>
            <a:r>
              <a:rPr lang="en-US" altLang="zh-CN" dirty="0" smtClean="0">
                <a:solidFill>
                  <a:schemeClr val="accent6"/>
                </a:solidFill>
              </a:rPr>
              <a:t>for accessing metadata and data services</a:t>
            </a:r>
            <a:endParaRPr lang="zh-CN" altLang="en-US" dirty="0">
              <a:solidFill>
                <a:schemeClr val="accent6"/>
              </a:solidFill>
            </a:endParaRPr>
          </a:p>
        </p:txBody>
      </p:sp>
      <p:sp>
        <p:nvSpPr>
          <p:cNvPr id="10" name="圆角矩形 9"/>
          <p:cNvSpPr/>
          <p:nvPr/>
        </p:nvSpPr>
        <p:spPr>
          <a:xfrm>
            <a:off x="642910" y="2285992"/>
            <a:ext cx="7643866" cy="364333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sz="2000" b="1" dirty="0" smtClean="0">
                <a:solidFill>
                  <a:schemeClr val="accent6"/>
                </a:solidFill>
              </a:rPr>
              <a:t>It is fully compliant with WIS technical specifications and standards</a:t>
            </a:r>
            <a:r>
              <a:rPr lang="en-US" sz="2000" dirty="0" smtClean="0">
                <a:solidFill>
                  <a:schemeClr val="accent6"/>
                </a:solidFill>
              </a:rPr>
              <a:t>.</a:t>
            </a:r>
            <a:endParaRPr lang="zh-CN" altLang="en-US" sz="2000" dirty="0" smtClean="0">
              <a:solidFill>
                <a:schemeClr val="accent6"/>
              </a:solidFill>
            </a:endParaRPr>
          </a:p>
          <a:p>
            <a:pPr>
              <a:lnSpc>
                <a:spcPct val="150000"/>
              </a:lnSpc>
              <a:buClr>
                <a:srgbClr val="FF0000"/>
              </a:buClr>
              <a:buSzPct val="70000"/>
              <a:buFont typeface="Wingdings" pitchFamily="2" charset="2"/>
              <a:buChar char="p"/>
            </a:pPr>
            <a:r>
              <a:rPr lang="pt-BR" sz="2000" dirty="0" smtClean="0">
                <a:solidFill>
                  <a:schemeClr val="accent6"/>
                </a:solidFill>
              </a:rPr>
              <a:t>  </a:t>
            </a:r>
            <a:r>
              <a:rPr lang="pt-BR" sz="2000" b="1" dirty="0" smtClean="0">
                <a:solidFill>
                  <a:schemeClr val="accent6"/>
                </a:solidFill>
              </a:rPr>
              <a:t>DAR metadata</a:t>
            </a:r>
            <a:r>
              <a:rPr lang="pt-BR" sz="2000" dirty="0" smtClean="0">
                <a:solidFill>
                  <a:schemeClr val="accent6"/>
                </a:solidFill>
              </a:rPr>
              <a:t>: WMO Core Profile 1.2</a:t>
            </a:r>
          </a:p>
          <a:p>
            <a:pPr>
              <a:lnSpc>
                <a:spcPct val="150000"/>
              </a:lnSpc>
              <a:buClr>
                <a:srgbClr val="FF0000"/>
              </a:buClr>
              <a:buSzPct val="70000"/>
              <a:buFont typeface="Wingdings" pitchFamily="2" charset="2"/>
              <a:buChar char="p"/>
            </a:pPr>
            <a:r>
              <a:rPr lang="pt-BR" sz="2000" dirty="0" smtClean="0">
                <a:solidFill>
                  <a:schemeClr val="accent6"/>
                </a:solidFill>
              </a:rPr>
              <a:t>  </a:t>
            </a:r>
            <a:r>
              <a:rPr lang="pt-BR" sz="2000" b="1" dirty="0" smtClean="0">
                <a:solidFill>
                  <a:schemeClr val="accent6"/>
                </a:solidFill>
              </a:rPr>
              <a:t>Metadata synchronization</a:t>
            </a:r>
            <a:r>
              <a:rPr lang="pt-BR" sz="2000" dirty="0" smtClean="0">
                <a:solidFill>
                  <a:schemeClr val="accent6"/>
                </a:solidFill>
              </a:rPr>
              <a:t>: OAI-PMH, FTP</a:t>
            </a:r>
          </a:p>
          <a:p>
            <a:pPr>
              <a:lnSpc>
                <a:spcPct val="150000"/>
              </a:lnSpc>
              <a:buClr>
                <a:srgbClr val="FF0000"/>
              </a:buClr>
              <a:buSzPct val="70000"/>
              <a:buFont typeface="Wingdings" pitchFamily="2" charset="2"/>
              <a:buChar char="p"/>
            </a:pPr>
            <a:r>
              <a:rPr lang="pt-BR" sz="2000" dirty="0" smtClean="0">
                <a:solidFill>
                  <a:schemeClr val="accent6"/>
                </a:solidFill>
              </a:rPr>
              <a:t>  </a:t>
            </a:r>
            <a:r>
              <a:rPr lang="en-US" sz="2000" b="1" dirty="0" smtClean="0">
                <a:solidFill>
                  <a:schemeClr val="accent6"/>
                </a:solidFill>
              </a:rPr>
              <a:t>Data</a:t>
            </a:r>
            <a:r>
              <a:rPr lang="en-US" sz="2000" dirty="0" smtClean="0">
                <a:solidFill>
                  <a:schemeClr val="accent6"/>
                </a:solidFill>
              </a:rPr>
              <a:t>: TAC, BUFR, CREX, GRIB, </a:t>
            </a:r>
            <a:r>
              <a:rPr lang="en-US" sz="2000" dirty="0" err="1" smtClean="0">
                <a:solidFill>
                  <a:schemeClr val="accent6"/>
                </a:solidFill>
              </a:rPr>
              <a:t>NetCDF</a:t>
            </a:r>
            <a:r>
              <a:rPr lang="en-US" sz="2000" dirty="0" smtClean="0">
                <a:solidFill>
                  <a:schemeClr val="accent6"/>
                </a:solidFill>
              </a:rPr>
              <a:t>, ….</a:t>
            </a:r>
          </a:p>
          <a:p>
            <a:pPr marL="261938" indent="-261938">
              <a:lnSpc>
                <a:spcPct val="150000"/>
              </a:lnSpc>
              <a:buClr>
                <a:srgbClr val="FF0000"/>
              </a:buClr>
              <a:buSzPct val="70000"/>
              <a:buFont typeface="Wingdings" pitchFamily="2" charset="2"/>
              <a:buChar char="p"/>
            </a:pPr>
            <a:r>
              <a:rPr lang="en-US" sz="2000" b="1" dirty="0" smtClean="0">
                <a:solidFill>
                  <a:schemeClr val="accent6"/>
                </a:solidFill>
              </a:rPr>
              <a:t>Data collection and dissemination</a:t>
            </a:r>
            <a:r>
              <a:rPr lang="en-US" sz="2000" dirty="0" smtClean="0">
                <a:solidFill>
                  <a:schemeClr val="accent6"/>
                </a:solidFill>
              </a:rPr>
              <a:t>: TCP sockets, FTP, HTTP, SMTP/POP3, multicast, …</a:t>
            </a:r>
            <a:endParaRPr lang="zh-CN" altLang="en-US" sz="2000" dirty="0" smtClean="0">
              <a:solidFill>
                <a:schemeClr val="accent6"/>
              </a:solidFill>
            </a:endParaRPr>
          </a:p>
          <a:p>
            <a:pPr algn="ctr"/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2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2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2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79" grpId="0" animBg="1"/>
      <p:bldP spid="22584" grpId="0" animBg="1"/>
      <p:bldP spid="22585" grpId="0" animBg="1"/>
      <p:bldP spid="22586" grpId="0" animBg="1"/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>
            <a:spLocks noGrp="1" noChangeArrowheads="1"/>
          </p:cNvSpPr>
          <p:nvPr>
            <p:ph type="title"/>
          </p:nvPr>
        </p:nvSpPr>
        <p:spPr>
          <a:xfrm>
            <a:off x="71438" y="44450"/>
            <a:ext cx="8929718" cy="669906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en-US" altLang="zh-CN" sz="2800" b="1" dirty="0" smtClean="0">
                <a:solidFill>
                  <a:schemeClr val="accent6"/>
                </a:solidFill>
                <a:latin typeface="Arial" charset="0"/>
              </a:rPr>
              <a:t>2011- Integrated with the data services of </a:t>
            </a:r>
            <a:r>
              <a:rPr lang="en-US" altLang="zh-CN" sz="2800" b="1" dirty="0" err="1" smtClean="0">
                <a:solidFill>
                  <a:schemeClr val="accent6"/>
                </a:solidFill>
                <a:latin typeface="Arial" charset="0"/>
              </a:rPr>
              <a:t>CMACast</a:t>
            </a:r>
            <a:endParaRPr lang="en-US" altLang="zh-CN" sz="2800" b="1" dirty="0" smtClean="0">
              <a:solidFill>
                <a:schemeClr val="accent6"/>
              </a:solidFill>
              <a:latin typeface="Arial" charset="0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71410" y="1214422"/>
            <a:ext cx="7929614" cy="4929222"/>
            <a:chOff x="5786446" y="4000504"/>
            <a:chExt cx="3269195" cy="2579682"/>
          </a:xfrm>
        </p:grpSpPr>
        <p:grpSp>
          <p:nvGrpSpPr>
            <p:cNvPr id="17" name="组合 25"/>
            <p:cNvGrpSpPr/>
            <p:nvPr/>
          </p:nvGrpSpPr>
          <p:grpSpPr>
            <a:xfrm>
              <a:off x="5786446" y="4000504"/>
              <a:ext cx="3269195" cy="2579682"/>
              <a:chOff x="5786446" y="1928802"/>
              <a:chExt cx="3269195" cy="2579682"/>
            </a:xfrm>
          </p:grpSpPr>
          <p:pic>
            <p:nvPicPr>
              <p:cNvPr id="20" name="Picture 3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r="1961"/>
              <a:stretch>
                <a:fillRect/>
              </a:stretch>
            </p:blipFill>
            <p:spPr bwMode="auto">
              <a:xfrm>
                <a:off x="5786446" y="1928802"/>
                <a:ext cx="3160790" cy="257968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21" name="TextBox 20"/>
              <p:cNvSpPr txBox="1"/>
              <p:nvPr/>
            </p:nvSpPr>
            <p:spPr>
              <a:xfrm>
                <a:off x="7965909" y="1928802"/>
                <a:ext cx="1089732" cy="241610"/>
              </a:xfrm>
              <a:prstGeom prst="rect">
                <a:avLst/>
              </a:prstGeom>
              <a:ln/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en-US" altLang="zh-CN" sz="2400" dirty="0" smtClean="0">
                    <a:solidFill>
                      <a:schemeClr val="tx1"/>
                    </a:solidFill>
                  </a:rPr>
                  <a:t>Metadata Search</a:t>
                </a:r>
                <a:endParaRPr lang="zh-CN" altLang="en-US" sz="2400" dirty="0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19" name="AutoShape 6"/>
            <p:cNvSpPr>
              <a:spLocks noChangeArrowheads="1"/>
            </p:cNvSpPr>
            <p:nvPr/>
          </p:nvSpPr>
          <p:spPr bwMode="auto">
            <a:xfrm>
              <a:off x="6876177" y="5495972"/>
              <a:ext cx="942471" cy="411254"/>
            </a:xfrm>
            <a:prstGeom prst="wedgeRoundRectCallout">
              <a:avLst>
                <a:gd name="adj1" fmla="val -82411"/>
                <a:gd name="adj2" fmla="val 41001"/>
                <a:gd name="adj3" fmla="val 16667"/>
              </a:avLst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pPr algn="ctr"/>
              <a:r>
                <a:rPr lang="en-US" altLang="zh-CN" sz="2000" b="1" dirty="0">
                  <a:solidFill>
                    <a:schemeClr val="accent2"/>
                  </a:solidFill>
                </a:rPr>
                <a:t>Metadata Bounding Box</a:t>
              </a:r>
            </a:p>
          </p:txBody>
        </p:sp>
      </p:grpSp>
      <p:sp>
        <p:nvSpPr>
          <p:cNvPr id="23" name="AutoShape 6"/>
          <p:cNvSpPr>
            <a:spLocks noChangeArrowheads="1"/>
          </p:cNvSpPr>
          <p:nvPr/>
        </p:nvSpPr>
        <p:spPr bwMode="auto">
          <a:xfrm>
            <a:off x="2928926" y="2214554"/>
            <a:ext cx="3286148" cy="522894"/>
          </a:xfrm>
          <a:prstGeom prst="wedgeRoundRectCallout">
            <a:avLst>
              <a:gd name="adj1" fmla="val -82411"/>
              <a:gd name="adj2" fmla="val 41001"/>
              <a:gd name="adj3" fmla="val 16667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en-US" altLang="zh-CN" sz="2400" b="1" dirty="0" smtClean="0">
                <a:solidFill>
                  <a:schemeClr val="accent2"/>
                </a:solidFill>
              </a:rPr>
              <a:t>Full-text Retrieval</a:t>
            </a:r>
            <a:endParaRPr lang="en-US" altLang="zh-CN" sz="2400" b="1" dirty="0">
              <a:solidFill>
                <a:schemeClr val="accent2"/>
              </a:solidFill>
            </a:endParaRPr>
          </a:p>
        </p:txBody>
      </p:sp>
      <p:sp>
        <p:nvSpPr>
          <p:cNvPr id="25" name="AutoShape 6"/>
          <p:cNvSpPr>
            <a:spLocks noChangeArrowheads="1"/>
          </p:cNvSpPr>
          <p:nvPr/>
        </p:nvSpPr>
        <p:spPr bwMode="auto">
          <a:xfrm>
            <a:off x="5572132" y="2928934"/>
            <a:ext cx="2714644" cy="522894"/>
          </a:xfrm>
          <a:prstGeom prst="wedgeRoundRectCallout">
            <a:avLst>
              <a:gd name="adj1" fmla="val -71816"/>
              <a:gd name="adj2" fmla="val -6187"/>
              <a:gd name="adj3" fmla="val 16667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en-US" altLang="zh-CN" sz="2400" b="1" dirty="0" smtClean="0">
                <a:solidFill>
                  <a:schemeClr val="accent2"/>
                </a:solidFill>
              </a:rPr>
              <a:t>Metadata List</a:t>
            </a:r>
            <a:endParaRPr lang="en-US" altLang="zh-CN" sz="2400" b="1" dirty="0">
              <a:solidFill>
                <a:schemeClr val="accent2"/>
              </a:solidFill>
            </a:endParaRPr>
          </a:p>
        </p:txBody>
      </p:sp>
      <p:pic>
        <p:nvPicPr>
          <p:cNvPr id="14" name="图片 13" descr="subscription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488" y="785794"/>
            <a:ext cx="6121363" cy="5521075"/>
          </a:xfrm>
          <a:prstGeom prst="rect">
            <a:avLst/>
          </a:prstGeom>
        </p:spPr>
      </p:pic>
      <p:sp>
        <p:nvSpPr>
          <p:cNvPr id="15" name="矩形 14"/>
          <p:cNvSpPr/>
          <p:nvPr/>
        </p:nvSpPr>
        <p:spPr>
          <a:xfrm>
            <a:off x="0" y="4929198"/>
            <a:ext cx="9144000" cy="1643074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2800"/>
              </a:lnSpc>
            </a:pPr>
            <a:r>
              <a:rPr lang="en-US" altLang="zh-CN" b="1" dirty="0" smtClean="0">
                <a:solidFill>
                  <a:schemeClr val="accent6"/>
                </a:solidFill>
              </a:rPr>
              <a:t>Data dissemination</a:t>
            </a:r>
          </a:p>
          <a:p>
            <a:pPr marL="0" lvl="1">
              <a:lnSpc>
                <a:spcPts val="2800"/>
              </a:lnSpc>
              <a:buClr>
                <a:srgbClr val="FF0000"/>
              </a:buClr>
              <a:buSzPct val="75000"/>
              <a:buFont typeface="Wingdings" pitchFamily="2" charset="2"/>
              <a:buChar char="p"/>
            </a:pPr>
            <a:r>
              <a:rPr lang="en-US" altLang="zh-CN" b="1" dirty="0" smtClean="0">
                <a:solidFill>
                  <a:schemeClr val="accent6"/>
                </a:solidFill>
              </a:rPr>
              <a:t>  GTS – to other WIS/GTS centers via FTP, </a:t>
            </a:r>
          </a:p>
          <a:p>
            <a:pPr marL="0" lvl="1">
              <a:lnSpc>
                <a:spcPts val="2800"/>
              </a:lnSpc>
              <a:buClr>
                <a:srgbClr val="FF0000"/>
              </a:buClr>
              <a:buSzPct val="75000"/>
              <a:buFont typeface="Wingdings" pitchFamily="2" charset="2"/>
              <a:buChar char="p"/>
            </a:pPr>
            <a:r>
              <a:rPr lang="en-US" altLang="zh-CN" b="1" dirty="0" smtClean="0">
                <a:solidFill>
                  <a:schemeClr val="accent6"/>
                </a:solidFill>
              </a:rPr>
              <a:t>  Internet – to other centers, end-users via FTP, HTTP, SMTP</a:t>
            </a:r>
          </a:p>
          <a:p>
            <a:pPr>
              <a:lnSpc>
                <a:spcPts val="2800"/>
              </a:lnSpc>
              <a:buClr>
                <a:srgbClr val="FF0000"/>
              </a:buClr>
              <a:buSzPct val="75000"/>
              <a:buFont typeface="Wingdings" pitchFamily="2" charset="2"/>
              <a:buChar char="p"/>
            </a:pPr>
            <a:r>
              <a:rPr lang="en-US" altLang="zh-CN" b="1" dirty="0" smtClean="0">
                <a:solidFill>
                  <a:schemeClr val="accent6"/>
                </a:solidFill>
              </a:rPr>
              <a:t>  </a:t>
            </a:r>
            <a:r>
              <a:rPr lang="en-US" altLang="zh-CN" b="1" dirty="0" err="1" smtClean="0">
                <a:solidFill>
                  <a:schemeClr val="accent6"/>
                </a:solidFill>
              </a:rPr>
              <a:t>CMACast</a:t>
            </a:r>
            <a:r>
              <a:rPr lang="en-US" altLang="zh-CN" b="1" dirty="0" smtClean="0">
                <a:solidFill>
                  <a:schemeClr val="accent6"/>
                </a:solidFill>
              </a:rPr>
              <a:t> – to other centers, end-users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3" y="731637"/>
            <a:ext cx="8795311" cy="58406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3492" name="TextBox 5"/>
          <p:cNvSpPr txBox="1">
            <a:spLocks noChangeArrowheads="1"/>
          </p:cNvSpPr>
          <p:nvPr/>
        </p:nvSpPr>
        <p:spPr bwMode="auto">
          <a:xfrm>
            <a:off x="0" y="0"/>
            <a:ext cx="9144000" cy="58477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kumimoji="0" lang="en-US" altLang="zh-CN" sz="3200" dirty="0" smtClean="0">
                <a:solidFill>
                  <a:schemeClr val="accent6"/>
                </a:solidFill>
                <a:latin typeface="Arial" charset="0"/>
              </a:rPr>
              <a:t>GISC Beijing approved by Cg-XVI in May, 2011</a:t>
            </a:r>
            <a:endParaRPr kumimoji="0" lang="en-US" altLang="zh-CN" sz="3200" dirty="0">
              <a:solidFill>
                <a:schemeClr val="accent6"/>
              </a:solidFill>
              <a:latin typeface="Arial" charset="0"/>
            </a:endParaRPr>
          </a:p>
        </p:txBody>
      </p:sp>
      <p:sp>
        <p:nvSpPr>
          <p:cNvPr id="4" name="圆角矩形 3"/>
          <p:cNvSpPr/>
          <p:nvPr/>
        </p:nvSpPr>
        <p:spPr>
          <a:xfrm>
            <a:off x="0" y="4500546"/>
            <a:ext cx="9144000" cy="2357454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sz="2000" b="1" dirty="0" smtClean="0">
                <a:solidFill>
                  <a:schemeClr val="accent6"/>
                </a:solidFill>
              </a:rPr>
              <a:t>In July, CMA PR sent letter to RA II member to inform them that GISC Beijing will start its operation as from 15 August 2011.</a:t>
            </a:r>
          </a:p>
          <a:p>
            <a:pPr>
              <a:lnSpc>
                <a:spcPct val="150000"/>
              </a:lnSpc>
            </a:pPr>
            <a:endParaRPr lang="en-US" sz="600" b="1" dirty="0" smtClean="0">
              <a:solidFill>
                <a:schemeClr val="accent6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2000" b="1" dirty="0" smtClean="0">
                <a:solidFill>
                  <a:schemeClr val="accent6"/>
                </a:solidFill>
              </a:rPr>
              <a:t>The letter was also copied to the users of </a:t>
            </a:r>
            <a:r>
              <a:rPr lang="en-US" sz="2000" b="1" dirty="0" err="1" smtClean="0">
                <a:solidFill>
                  <a:schemeClr val="accent6"/>
                </a:solidFill>
              </a:rPr>
              <a:t>CMACast</a:t>
            </a:r>
            <a:r>
              <a:rPr lang="en-US" sz="2000" b="1" dirty="0" smtClean="0">
                <a:solidFill>
                  <a:schemeClr val="accent6"/>
                </a:solidFill>
              </a:rPr>
              <a:t> in other region and WMO Secretariat.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8003" y="1428736"/>
            <a:ext cx="8177401" cy="4357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TextBox 5"/>
          <p:cNvSpPr txBox="1">
            <a:spLocks noChangeArrowheads="1"/>
          </p:cNvSpPr>
          <p:nvPr/>
        </p:nvSpPr>
        <p:spPr bwMode="auto">
          <a:xfrm>
            <a:off x="285752" y="214290"/>
            <a:ext cx="8715404" cy="1495794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228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SzPct val="75000"/>
              <a:buFont typeface="Wingdings" pitchFamily="2" charset="2"/>
              <a:buChar char="p"/>
            </a:pPr>
            <a:r>
              <a:rPr lang="en-US" sz="2400" b="1" dirty="0" smtClean="0">
                <a:solidFill>
                  <a:srgbClr val="000000"/>
                </a:solidFill>
              </a:rPr>
              <a:t>Exchanging metadata </a:t>
            </a:r>
            <a:r>
              <a:rPr lang="en-US" sz="2400" dirty="0" smtClean="0">
                <a:solidFill>
                  <a:srgbClr val="000000"/>
                </a:solidFill>
              </a:rPr>
              <a:t>with DWD, INMET, JMA, Meteo France, HKO</a:t>
            </a:r>
          </a:p>
          <a:p>
            <a:pPr marL="228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SzPct val="75000"/>
              <a:buFont typeface="Wingdings" pitchFamily="2" charset="2"/>
              <a:buChar char="p"/>
            </a:pPr>
            <a:r>
              <a:rPr lang="en-US" sz="2400" b="1" dirty="0" smtClean="0">
                <a:solidFill>
                  <a:srgbClr val="000000"/>
                </a:solidFill>
              </a:rPr>
              <a:t>Available services</a:t>
            </a:r>
            <a:r>
              <a:rPr lang="en-US" sz="2400" dirty="0" smtClean="0">
                <a:solidFill>
                  <a:srgbClr val="000000"/>
                </a:solidFill>
              </a:rPr>
              <a:t>:  metadata search, data subscription, data request/reply, web data ingest, metadata ingest, … </a:t>
            </a:r>
          </a:p>
        </p:txBody>
      </p:sp>
      <p:sp>
        <p:nvSpPr>
          <p:cNvPr id="16" name="矩形 15"/>
          <p:cNvSpPr/>
          <p:nvPr/>
        </p:nvSpPr>
        <p:spPr>
          <a:xfrm>
            <a:off x="0" y="4929198"/>
            <a:ext cx="9144000" cy="1643074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2800"/>
              </a:lnSpc>
            </a:pPr>
            <a:r>
              <a:rPr lang="en-US" altLang="zh-CN" b="1" dirty="0" smtClean="0">
                <a:solidFill>
                  <a:schemeClr val="accent6"/>
                </a:solidFill>
              </a:rPr>
              <a:t>  Welcome to access GISC Beijing services</a:t>
            </a:r>
          </a:p>
          <a:p>
            <a:pPr marL="457200" lvl="2">
              <a:lnSpc>
                <a:spcPts val="2800"/>
              </a:lnSpc>
              <a:buClr>
                <a:srgbClr val="FF0000"/>
              </a:buClr>
              <a:buSzPct val="75000"/>
              <a:buFont typeface="Wingdings" pitchFamily="2" charset="2"/>
              <a:buChar char="p"/>
            </a:pPr>
            <a:r>
              <a:rPr lang="en-US" altLang="zh-CN" b="1" dirty="0" smtClean="0">
                <a:solidFill>
                  <a:schemeClr val="accent6"/>
                </a:solidFill>
              </a:rPr>
              <a:t> http://wisportal.cma.gov.cn</a:t>
            </a:r>
          </a:p>
          <a:p>
            <a:pPr lvl="0">
              <a:lnSpc>
                <a:spcPts val="2800"/>
              </a:lnSpc>
            </a:pPr>
            <a:r>
              <a:rPr lang="en-US" altLang="zh-CN" b="1" dirty="0" smtClean="0">
                <a:solidFill>
                  <a:schemeClr val="accent6"/>
                </a:solidFill>
              </a:rPr>
              <a:t>  </a:t>
            </a:r>
            <a:r>
              <a:rPr lang="en-US" altLang="zh-CN" b="1" dirty="0" smtClean="0">
                <a:solidFill>
                  <a:srgbClr val="2D2D8A"/>
                </a:solidFill>
              </a:rPr>
              <a:t>If you have any requirement, comment or question,  please contact us</a:t>
            </a:r>
          </a:p>
          <a:p>
            <a:pPr marL="457200" lvl="2">
              <a:lnSpc>
                <a:spcPts val="2800"/>
              </a:lnSpc>
              <a:buClr>
                <a:srgbClr val="FF0000"/>
              </a:buClr>
              <a:buSzPct val="75000"/>
              <a:buFont typeface="Wingdings" pitchFamily="2" charset="2"/>
              <a:buChar char="p"/>
            </a:pPr>
            <a:r>
              <a:rPr lang="en-US" altLang="zh-CN" b="1" dirty="0" smtClean="0">
                <a:solidFill>
                  <a:schemeClr val="accent6"/>
                </a:solidFill>
              </a:rPr>
              <a:t> giscadmin@cma.gov.cn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500034" y="409177"/>
            <a:ext cx="8358246" cy="1089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SzPct val="75000"/>
              <a:buFont typeface="Wingdings" pitchFamily="2" charset="2"/>
              <a:buChar char="p"/>
            </a:pPr>
            <a:r>
              <a:rPr lang="en-US" sz="2400" b="1" dirty="0" smtClean="0">
                <a:solidFill>
                  <a:srgbClr val="000000"/>
                </a:solidFill>
              </a:rPr>
              <a:t>Available data</a:t>
            </a:r>
            <a:r>
              <a:rPr lang="en-US" sz="2400" dirty="0" smtClean="0">
                <a:solidFill>
                  <a:srgbClr val="000000"/>
                </a:solidFill>
              </a:rPr>
              <a:t>: global exchanged data, CMA NWP products, FY satellite data, TIGGE products (from 10 product centers), …</a:t>
            </a:r>
          </a:p>
        </p:txBody>
      </p:sp>
      <p:graphicFrame>
        <p:nvGraphicFramePr>
          <p:cNvPr id="4" name="表格 3"/>
          <p:cNvGraphicFramePr>
            <a:graphicFrameLocks noGrp="1"/>
          </p:cNvGraphicFramePr>
          <p:nvPr/>
        </p:nvGraphicFramePr>
        <p:xfrm>
          <a:off x="428597" y="1624870"/>
          <a:ext cx="8429683" cy="4661650"/>
        </p:xfrm>
        <a:graphic>
          <a:graphicData uri="http://schemas.openxmlformats.org/drawingml/2006/table">
            <a:tbl>
              <a:tblPr/>
              <a:tblGrid>
                <a:gridCol w="1522824"/>
                <a:gridCol w="2880666"/>
                <a:gridCol w="1532985"/>
                <a:gridCol w="2493208"/>
              </a:tblGrid>
              <a:tr h="364522">
                <a:tc gridSpan="2"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en-US" sz="2000" b="1" i="0" u="none" strike="noStrike" dirty="0">
                          <a:solidFill>
                            <a:srgbClr val="1F497D"/>
                          </a:solidFill>
                          <a:latin typeface="Arial"/>
                        </a:rPr>
                        <a:t>Data Type</a:t>
                      </a:r>
                    </a:p>
                  </a:txBody>
                  <a:tcPr marL="8965" marR="8965" marT="8965" marB="0" anchor="ctr">
                    <a:lnL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en-US" sz="2000" b="1" i="0" u="none" strike="noStrike">
                          <a:solidFill>
                            <a:srgbClr val="1F497D"/>
                          </a:solidFill>
                          <a:latin typeface="Arial"/>
                        </a:rPr>
                        <a:t>CMACast</a:t>
                      </a:r>
                    </a:p>
                  </a:txBody>
                  <a:tcPr marL="8965" marR="8965" marT="8965" marB="0" anchor="ctr">
                    <a:lnL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en-US" sz="2000" b="1" i="0" u="none" strike="noStrike">
                          <a:solidFill>
                            <a:srgbClr val="1F497D"/>
                          </a:solidFill>
                          <a:latin typeface="Arial"/>
                        </a:rPr>
                        <a:t>CMA WIS Portal</a:t>
                      </a:r>
                    </a:p>
                  </a:txBody>
                  <a:tcPr marL="8965" marR="8965" marT="8965" marB="0" anchor="ctr">
                    <a:lnL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</a:tr>
              <a:tr h="326813">
                <a:tc rowSpan="4">
                  <a:txBody>
                    <a:bodyPr/>
                    <a:lstStyle/>
                    <a:p>
                      <a:pPr algn="l" fontAlgn="ctr">
                        <a:lnSpc>
                          <a:spcPct val="150000"/>
                        </a:lnSpc>
                      </a:pPr>
                      <a:r>
                        <a:rPr lang="en-US" sz="2000" b="1" i="0" u="none" strike="noStrike">
                          <a:solidFill>
                            <a:srgbClr val="1F497D"/>
                          </a:solidFill>
                          <a:latin typeface="Arial"/>
                        </a:rPr>
                        <a:t>GTS data</a:t>
                      </a:r>
                    </a:p>
                  </a:txBody>
                  <a:tcPr marL="8965" marR="8965" marT="8965" marB="0" anchor="ctr">
                    <a:lnL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50000"/>
                        </a:lnSpc>
                      </a:pPr>
                      <a:r>
                        <a:rPr lang="en-US" sz="2000" b="1" i="0" u="none" strike="noStrike" dirty="0">
                          <a:solidFill>
                            <a:srgbClr val="1F497D"/>
                          </a:solidFill>
                          <a:latin typeface="Arial"/>
                        </a:rPr>
                        <a:t>surface observations</a:t>
                      </a:r>
                    </a:p>
                  </a:txBody>
                  <a:tcPr marL="8965" marR="8965" marT="8965" marB="0" anchor="ctr">
                    <a:lnL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en-US" sz="2000" b="1" i="0" u="none" strike="noStrike">
                          <a:solidFill>
                            <a:srgbClr val="1F497D"/>
                          </a:solidFill>
                          <a:latin typeface="Arial"/>
                        </a:rPr>
                        <a:t>Yes</a:t>
                      </a:r>
                    </a:p>
                  </a:txBody>
                  <a:tcPr marL="8965" marR="8965" marT="8965" marB="0" anchor="ctr">
                    <a:lnL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en-US" sz="2000" b="1" i="0" u="none" strike="noStrike">
                          <a:solidFill>
                            <a:srgbClr val="1F497D"/>
                          </a:solidFill>
                          <a:latin typeface="Arial"/>
                        </a:rPr>
                        <a:t>Yes</a:t>
                      </a:r>
                    </a:p>
                  </a:txBody>
                  <a:tcPr marL="8965" marR="8965" marT="8965" marB="0" anchor="ctr">
                    <a:lnL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3"/>
                    </a:solidFill>
                  </a:tcPr>
                </a:tc>
              </a:tr>
              <a:tr h="326813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50000"/>
                        </a:lnSpc>
                      </a:pPr>
                      <a:r>
                        <a:rPr lang="en-US" sz="2000" b="1" i="0" u="none" strike="noStrike" dirty="0">
                          <a:solidFill>
                            <a:srgbClr val="1F497D"/>
                          </a:solidFill>
                          <a:latin typeface="Arial"/>
                        </a:rPr>
                        <a:t>upper air observations</a:t>
                      </a:r>
                    </a:p>
                  </a:txBody>
                  <a:tcPr marL="8965" marR="8965" marT="8965" marB="0" anchor="ctr">
                    <a:lnL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en-US" sz="2000" b="1" i="0" u="none" strike="noStrike">
                          <a:solidFill>
                            <a:srgbClr val="1F497D"/>
                          </a:solidFill>
                          <a:latin typeface="Arial"/>
                        </a:rPr>
                        <a:t>Yes</a:t>
                      </a:r>
                    </a:p>
                  </a:txBody>
                  <a:tcPr marL="8965" marR="8965" marT="8965" marB="0" anchor="ctr">
                    <a:lnL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en-US" sz="2000" b="1" i="0" u="none" strike="noStrike">
                          <a:solidFill>
                            <a:srgbClr val="1F497D"/>
                          </a:solidFill>
                          <a:latin typeface="Arial"/>
                        </a:rPr>
                        <a:t>Yes</a:t>
                      </a:r>
                    </a:p>
                  </a:txBody>
                  <a:tcPr marL="8965" marR="8965" marT="8965" marB="0" anchor="ctr">
                    <a:lnL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3"/>
                    </a:solidFill>
                  </a:tcPr>
                </a:tc>
              </a:tr>
              <a:tr h="326813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50000"/>
                        </a:lnSpc>
                      </a:pPr>
                      <a:r>
                        <a:rPr lang="en-US" sz="2000" b="1" i="0" u="none" strike="noStrike" dirty="0">
                          <a:solidFill>
                            <a:srgbClr val="1F497D"/>
                          </a:solidFill>
                          <a:latin typeface="Arial"/>
                        </a:rPr>
                        <a:t>other observations</a:t>
                      </a:r>
                    </a:p>
                  </a:txBody>
                  <a:tcPr marL="8965" marR="8965" marT="8965" marB="0" anchor="ctr">
                    <a:lnL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en-US" sz="2000" b="1" i="0" u="none" strike="noStrike" dirty="0">
                          <a:solidFill>
                            <a:srgbClr val="1F497D"/>
                          </a:solidFill>
                          <a:latin typeface="Arial"/>
                        </a:rPr>
                        <a:t>Yes</a:t>
                      </a:r>
                    </a:p>
                  </a:txBody>
                  <a:tcPr marL="8965" marR="8965" marT="8965" marB="0" anchor="ctr">
                    <a:lnL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en-US" sz="2000" b="1" i="0" u="none" strike="noStrike">
                          <a:solidFill>
                            <a:srgbClr val="1F497D"/>
                          </a:solidFill>
                          <a:latin typeface="Arial"/>
                        </a:rPr>
                        <a:t>Yes</a:t>
                      </a:r>
                    </a:p>
                  </a:txBody>
                  <a:tcPr marL="8965" marR="8965" marT="8965" marB="0" anchor="ctr">
                    <a:lnL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3"/>
                    </a:solidFill>
                  </a:tcPr>
                </a:tc>
              </a:tr>
              <a:tr h="326813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50000"/>
                        </a:lnSpc>
                      </a:pPr>
                      <a:r>
                        <a:rPr lang="en-US" sz="2000" b="1" i="0" u="none" strike="noStrike" dirty="0">
                          <a:solidFill>
                            <a:srgbClr val="1F497D"/>
                          </a:solidFill>
                          <a:latin typeface="Arial"/>
                        </a:rPr>
                        <a:t>NWP products</a:t>
                      </a:r>
                    </a:p>
                  </a:txBody>
                  <a:tcPr marL="8965" marR="8965" marT="8965" marB="0" anchor="ctr">
                    <a:lnL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en-US" sz="2000" b="1" i="0" u="none" strike="noStrike" dirty="0">
                          <a:solidFill>
                            <a:srgbClr val="1F497D"/>
                          </a:solidFill>
                          <a:latin typeface="Arial"/>
                        </a:rPr>
                        <a:t>Yes</a:t>
                      </a:r>
                    </a:p>
                  </a:txBody>
                  <a:tcPr marL="8965" marR="8965" marT="8965" marB="0" anchor="ctr">
                    <a:lnL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en-US" sz="2000" b="1" i="0" u="none" strike="noStrike">
                          <a:solidFill>
                            <a:srgbClr val="1F497D"/>
                          </a:solidFill>
                          <a:latin typeface="Arial"/>
                        </a:rPr>
                        <a:t>Yes</a:t>
                      </a:r>
                    </a:p>
                  </a:txBody>
                  <a:tcPr marL="8965" marR="8965" marT="8965" marB="0" anchor="ctr">
                    <a:lnL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3"/>
                    </a:solidFill>
                  </a:tcPr>
                </a:tc>
              </a:tr>
              <a:tr h="326813">
                <a:tc gridSpan="2">
                  <a:txBody>
                    <a:bodyPr/>
                    <a:lstStyle/>
                    <a:p>
                      <a:pPr algn="l" fontAlgn="ctr">
                        <a:lnSpc>
                          <a:spcPct val="150000"/>
                        </a:lnSpc>
                      </a:pPr>
                      <a:r>
                        <a:rPr lang="en-US" sz="2000" b="1" i="0" u="none" strike="noStrike" dirty="0">
                          <a:solidFill>
                            <a:srgbClr val="1F497D"/>
                          </a:solidFill>
                          <a:latin typeface="Arial"/>
                        </a:rPr>
                        <a:t>TIGGE products</a:t>
                      </a:r>
                    </a:p>
                  </a:txBody>
                  <a:tcPr marL="8965" marR="8965" marT="8965" marB="0" anchor="ctr">
                    <a:lnL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en-US" altLang="zh-CN" sz="2000" b="1" i="0" u="none" strike="noStrike" dirty="0">
                          <a:solidFill>
                            <a:srgbClr val="1F497D"/>
                          </a:solidFill>
                          <a:latin typeface="Arial"/>
                        </a:rPr>
                        <a:t>-</a:t>
                      </a:r>
                    </a:p>
                  </a:txBody>
                  <a:tcPr marL="8965" marR="8965" marT="8965" marB="0" anchor="ctr">
                    <a:lnL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en-US" sz="2000" b="1" i="0" u="none" strike="noStrike" dirty="0">
                          <a:solidFill>
                            <a:srgbClr val="1F497D"/>
                          </a:solidFill>
                          <a:latin typeface="Arial"/>
                        </a:rPr>
                        <a:t>Yes</a:t>
                      </a:r>
                    </a:p>
                  </a:txBody>
                  <a:tcPr marL="8965" marR="8965" marT="8965" marB="0" anchor="ctr">
                    <a:lnL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</a:tr>
              <a:tr h="326813">
                <a:tc rowSpan="3">
                  <a:txBody>
                    <a:bodyPr/>
                    <a:lstStyle/>
                    <a:p>
                      <a:pPr algn="l" fontAlgn="ctr">
                        <a:lnSpc>
                          <a:spcPct val="150000"/>
                        </a:lnSpc>
                      </a:pPr>
                      <a:r>
                        <a:rPr lang="en-US" sz="2000" b="1" i="0" u="none" strike="noStrike">
                          <a:solidFill>
                            <a:srgbClr val="1F497D"/>
                          </a:solidFill>
                          <a:latin typeface="Arial"/>
                        </a:rPr>
                        <a:t>Satellite data</a:t>
                      </a:r>
                    </a:p>
                  </a:txBody>
                  <a:tcPr marL="8965" marR="8965" marT="8965" marB="0" anchor="ctr">
                    <a:lnL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50000"/>
                        </a:lnSpc>
                      </a:pPr>
                      <a:r>
                        <a:rPr lang="en-US" sz="2000" b="1" i="0" u="none" strike="noStrike">
                          <a:solidFill>
                            <a:srgbClr val="1F497D"/>
                          </a:solidFill>
                          <a:latin typeface="Arial"/>
                        </a:rPr>
                        <a:t>FY-2D/E data</a:t>
                      </a:r>
                    </a:p>
                  </a:txBody>
                  <a:tcPr marL="8965" marR="8965" marT="8965" marB="0" anchor="ctr">
                    <a:lnL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en-US" sz="2000" b="1" i="0" u="none" strike="noStrike" dirty="0">
                          <a:solidFill>
                            <a:srgbClr val="1F497D"/>
                          </a:solidFill>
                          <a:latin typeface="Arial"/>
                        </a:rPr>
                        <a:t>Yes</a:t>
                      </a:r>
                    </a:p>
                  </a:txBody>
                  <a:tcPr marL="8965" marR="8965" marT="8965" marB="0" anchor="ctr">
                    <a:lnL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en-US" sz="2000" b="1" i="0" u="none" strike="noStrike">
                          <a:solidFill>
                            <a:srgbClr val="1F497D"/>
                          </a:solidFill>
                          <a:latin typeface="Arial"/>
                        </a:rPr>
                        <a:t>Partly</a:t>
                      </a:r>
                    </a:p>
                  </a:txBody>
                  <a:tcPr marL="8965" marR="8965" marT="8965" marB="0" anchor="ctr">
                    <a:lnL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3"/>
                    </a:solidFill>
                  </a:tcPr>
                </a:tc>
              </a:tr>
              <a:tr h="326813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50000"/>
                        </a:lnSpc>
                      </a:pPr>
                      <a:r>
                        <a:rPr lang="en-US" sz="2000" b="1" i="0" u="none" strike="noStrike" dirty="0">
                          <a:solidFill>
                            <a:srgbClr val="1F497D"/>
                          </a:solidFill>
                          <a:latin typeface="Arial"/>
                        </a:rPr>
                        <a:t>FY-3A data</a:t>
                      </a:r>
                    </a:p>
                  </a:txBody>
                  <a:tcPr marL="8965" marR="8965" marT="8965" marB="0" anchor="ctr">
                    <a:lnL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en-US" sz="2000" b="1" i="0" u="none" strike="noStrike" dirty="0">
                          <a:solidFill>
                            <a:srgbClr val="1F497D"/>
                          </a:solidFill>
                          <a:latin typeface="Arial"/>
                        </a:rPr>
                        <a:t>Partly</a:t>
                      </a:r>
                    </a:p>
                  </a:txBody>
                  <a:tcPr marL="8965" marR="8965" marT="8965" marB="0" anchor="ctr">
                    <a:lnL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en-US" altLang="zh-CN" sz="2000" b="1" i="0" u="none" strike="noStrike" dirty="0">
                          <a:solidFill>
                            <a:srgbClr val="1F497D"/>
                          </a:solidFill>
                          <a:latin typeface="Arial"/>
                        </a:rPr>
                        <a:t>-</a:t>
                      </a:r>
                    </a:p>
                  </a:txBody>
                  <a:tcPr marL="8965" marR="8965" marT="8965" marB="0" anchor="ctr">
                    <a:lnL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3"/>
                    </a:solidFill>
                  </a:tcPr>
                </a:tc>
              </a:tr>
              <a:tr h="326813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50000"/>
                        </a:lnSpc>
                      </a:pPr>
                      <a:r>
                        <a:rPr lang="en-US" sz="2000" b="1" i="0" u="none" strike="noStrike">
                          <a:solidFill>
                            <a:srgbClr val="1F497D"/>
                          </a:solidFill>
                          <a:latin typeface="Arial"/>
                        </a:rPr>
                        <a:t>other satellite data</a:t>
                      </a:r>
                    </a:p>
                  </a:txBody>
                  <a:tcPr marL="8965" marR="8965" marT="8965" marB="0" anchor="ctr">
                    <a:lnL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en-US" sz="2000" b="1" i="0" u="none" strike="noStrike">
                          <a:solidFill>
                            <a:srgbClr val="1F497D"/>
                          </a:solidFill>
                          <a:latin typeface="Arial"/>
                        </a:rPr>
                        <a:t>TDB</a:t>
                      </a:r>
                    </a:p>
                  </a:txBody>
                  <a:tcPr marL="8965" marR="8965" marT="8965" marB="0" anchor="ctr">
                    <a:lnL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en-US" altLang="zh-CN" sz="2000" b="1" i="0" u="none" strike="noStrike" dirty="0">
                          <a:solidFill>
                            <a:srgbClr val="1F497D"/>
                          </a:solidFill>
                          <a:latin typeface="Arial"/>
                        </a:rPr>
                        <a:t>-</a:t>
                      </a:r>
                    </a:p>
                  </a:txBody>
                  <a:tcPr marL="8965" marR="8965" marT="8965" marB="0" anchor="ctr">
                    <a:lnL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4E3"/>
                    </a:solidFill>
                  </a:tcPr>
                </a:tc>
              </a:tr>
              <a:tr h="326813">
                <a:tc gridSpan="2">
                  <a:txBody>
                    <a:bodyPr/>
                    <a:lstStyle/>
                    <a:p>
                      <a:pPr algn="l" fontAlgn="ctr">
                        <a:lnSpc>
                          <a:spcPct val="150000"/>
                        </a:lnSpc>
                      </a:pPr>
                      <a:r>
                        <a:rPr lang="en-US" sz="2000" b="1" i="0" u="none" strike="noStrike" dirty="0">
                          <a:solidFill>
                            <a:srgbClr val="1F497D"/>
                          </a:solidFill>
                          <a:latin typeface="Arial"/>
                        </a:rPr>
                        <a:t>Others</a:t>
                      </a:r>
                    </a:p>
                  </a:txBody>
                  <a:tcPr marL="8965" marR="8965" marT="8965" marB="0" anchor="ctr">
                    <a:lnL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en-US" sz="2000" b="1" i="0" u="none" strike="noStrike">
                          <a:solidFill>
                            <a:srgbClr val="1F497D"/>
                          </a:solidFill>
                          <a:latin typeface="Arial"/>
                        </a:rPr>
                        <a:t>TDB</a:t>
                      </a:r>
                    </a:p>
                  </a:txBody>
                  <a:tcPr marL="8965" marR="8965" marT="8965" marB="0" anchor="ctr">
                    <a:lnL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en-US" altLang="zh-CN" sz="2000" b="1" i="0" u="none" strike="noStrike" dirty="0">
                          <a:solidFill>
                            <a:srgbClr val="1F497D"/>
                          </a:solidFill>
                          <a:latin typeface="Arial"/>
                        </a:rPr>
                        <a:t>-</a:t>
                      </a:r>
                    </a:p>
                  </a:txBody>
                  <a:tcPr marL="8965" marR="8965" marT="8965" marB="0" anchor="ctr">
                    <a:lnL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/>
            <a:r>
              <a:rPr kumimoji="1" lang="en-US" altLang="zh-CN" sz="2800" dirty="0" smtClean="0">
                <a:solidFill>
                  <a:srgbClr val="0000FF">
                    <a:lumMod val="50000"/>
                  </a:srgbClr>
                </a:solidFill>
                <a:latin typeface="Arial" charset="0"/>
                <a:ea typeface="宋体"/>
              </a:rPr>
              <a:t>4 approaches to maintain metadata and to support WIMMS service</a:t>
            </a:r>
          </a:p>
          <a:p>
            <a:pPr marL="514350" indent="-514350">
              <a:buFont typeface="+mj-ea"/>
              <a:buAutoNum type="circleNumDbPlain"/>
            </a:pPr>
            <a:r>
              <a:rPr kumimoji="1" lang="en-US" altLang="zh-CN" sz="2800" dirty="0" smtClean="0">
                <a:solidFill>
                  <a:srgbClr val="0000FF">
                    <a:lumMod val="50000"/>
                  </a:srgbClr>
                </a:solidFill>
                <a:latin typeface="Arial" charset="0"/>
                <a:ea typeface="宋体"/>
              </a:rPr>
              <a:t>metadata online editor</a:t>
            </a:r>
          </a:p>
          <a:p>
            <a:pPr marL="514350" indent="-514350">
              <a:buFont typeface="+mj-ea"/>
              <a:buAutoNum type="circleNumDbPlain"/>
            </a:pPr>
            <a:r>
              <a:rPr kumimoji="1" lang="en-US" altLang="zh-CN" sz="2800" dirty="0" smtClean="0">
                <a:solidFill>
                  <a:srgbClr val="0000FF">
                    <a:lumMod val="50000"/>
                  </a:srgbClr>
                </a:solidFill>
                <a:latin typeface="Arial" charset="0"/>
                <a:ea typeface="宋体"/>
              </a:rPr>
              <a:t>metadata upload via web form</a:t>
            </a:r>
          </a:p>
          <a:p>
            <a:pPr marL="514350" indent="-514350">
              <a:buFont typeface="+mj-ea"/>
              <a:buAutoNum type="circleNumDbPlain"/>
            </a:pPr>
            <a:r>
              <a:rPr kumimoji="1" lang="en-US" altLang="zh-CN" sz="2800" dirty="0" smtClean="0">
                <a:solidFill>
                  <a:srgbClr val="0000FF">
                    <a:lumMod val="50000"/>
                  </a:srgbClr>
                </a:solidFill>
                <a:latin typeface="Arial" charset="0"/>
                <a:ea typeface="宋体"/>
              </a:rPr>
              <a:t>metadata harvesting via OAI protocol </a:t>
            </a:r>
          </a:p>
          <a:p>
            <a:pPr marL="514350" indent="-514350">
              <a:buFont typeface="+mj-ea"/>
              <a:buAutoNum type="circleNumDbPlain"/>
            </a:pPr>
            <a:r>
              <a:rPr kumimoji="1" lang="en-US" altLang="zh-CN" sz="2800" dirty="0" smtClean="0">
                <a:solidFill>
                  <a:srgbClr val="0000FF">
                    <a:lumMod val="50000"/>
                  </a:srgbClr>
                </a:solidFill>
                <a:latin typeface="Arial" charset="0"/>
                <a:ea typeface="宋体"/>
              </a:rPr>
              <a:t>metadata harvesting via FTP protocol</a:t>
            </a:r>
            <a:endParaRPr kumimoji="1" lang="zh-CN" altLang="en-US" sz="2800" dirty="0">
              <a:solidFill>
                <a:srgbClr val="0000FF">
                  <a:lumMod val="50000"/>
                </a:srgbClr>
              </a:solidFill>
              <a:latin typeface="Arial" charset="0"/>
              <a:ea typeface="宋体"/>
            </a:endParaRPr>
          </a:p>
        </p:txBody>
      </p:sp>
      <p:sp>
        <p:nvSpPr>
          <p:cNvPr id="5" name="TextBox 5"/>
          <p:cNvSpPr txBox="1">
            <a:spLocks noChangeArrowheads="1"/>
          </p:cNvSpPr>
          <p:nvPr/>
        </p:nvSpPr>
        <p:spPr bwMode="auto">
          <a:xfrm>
            <a:off x="142876" y="142852"/>
            <a:ext cx="8786842" cy="738664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342900" indent="-342900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rgbClr val="0000FF">
                  <a:lumMod val="50000"/>
                </a:srgbClr>
              </a:buClr>
              <a:buSzPct val="100000"/>
              <a:defRPr/>
            </a:pPr>
            <a:r>
              <a:rPr kumimoji="1" lang="en-US" altLang="zh-CN" sz="2800" b="1" kern="0" dirty="0" smtClean="0">
                <a:solidFill>
                  <a:srgbClr val="0000FF">
                    <a:lumMod val="50000"/>
                  </a:srgbClr>
                </a:solidFill>
                <a:latin typeface="Arial" charset="0"/>
                <a:ea typeface="宋体"/>
              </a:rPr>
              <a:t>Since Feb. 2012 - Offer WIMMS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region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1071546"/>
            <a:ext cx="8645743" cy="4572032"/>
          </a:xfrm>
          <a:prstGeom prst="rect">
            <a:avLst/>
          </a:prstGeom>
          <a:noFill/>
        </p:spPr>
      </p:pic>
      <p:sp>
        <p:nvSpPr>
          <p:cNvPr id="3" name="Text Box 11"/>
          <p:cNvSpPr txBox="1">
            <a:spLocks noChangeArrowheads="1"/>
          </p:cNvSpPr>
          <p:nvPr/>
        </p:nvSpPr>
        <p:spPr bwMode="auto">
          <a:xfrm>
            <a:off x="7358082" y="2214554"/>
            <a:ext cx="1143008" cy="46166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>
            <a:spAutoFit/>
          </a:bodyPr>
          <a:lstStyle/>
          <a:p>
            <a:r>
              <a:rPr kumimoji="1" lang="de-DE" altLang="zh-CN" sz="2400" b="1" dirty="0" smtClean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19/40</a:t>
            </a:r>
            <a:endParaRPr kumimoji="1" lang="de-DE" altLang="zh-CN" sz="2400" b="1" dirty="0">
              <a:solidFill>
                <a:srgbClr val="FF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4" name="Text Box 11"/>
          <p:cNvSpPr txBox="1">
            <a:spLocks noChangeArrowheads="1"/>
          </p:cNvSpPr>
          <p:nvPr/>
        </p:nvSpPr>
        <p:spPr bwMode="auto">
          <a:xfrm>
            <a:off x="7500958" y="3286124"/>
            <a:ext cx="785818" cy="46166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>
            <a:spAutoFit/>
          </a:bodyPr>
          <a:lstStyle/>
          <a:p>
            <a:r>
              <a:rPr kumimoji="1" lang="de-DE" altLang="zh-CN" sz="2400" b="1" dirty="0" smtClean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3/3</a:t>
            </a:r>
            <a:endParaRPr kumimoji="1" lang="de-DE" altLang="zh-CN" sz="2400" b="1" dirty="0">
              <a:solidFill>
                <a:srgbClr val="FF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5" name="Text Box 11"/>
          <p:cNvSpPr txBox="1">
            <a:spLocks noChangeArrowheads="1"/>
          </p:cNvSpPr>
          <p:nvPr/>
        </p:nvSpPr>
        <p:spPr bwMode="auto">
          <a:xfrm>
            <a:off x="5143504" y="2252955"/>
            <a:ext cx="1143008" cy="46166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>
            <a:spAutoFit/>
          </a:bodyPr>
          <a:lstStyle/>
          <a:p>
            <a:r>
              <a:rPr kumimoji="1" lang="de-DE" altLang="zh-CN" sz="2400" b="1" dirty="0" smtClean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4/6</a:t>
            </a:r>
            <a:endParaRPr kumimoji="1" lang="de-DE" altLang="zh-CN" sz="2400" b="1" dirty="0">
              <a:solidFill>
                <a:srgbClr val="FF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6" name="Text Box 11"/>
          <p:cNvSpPr txBox="1">
            <a:spLocks noChangeArrowheads="1"/>
          </p:cNvSpPr>
          <p:nvPr/>
        </p:nvSpPr>
        <p:spPr bwMode="auto">
          <a:xfrm>
            <a:off x="4786314" y="3071810"/>
            <a:ext cx="1143008" cy="46166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>
            <a:spAutoFit/>
          </a:bodyPr>
          <a:lstStyle/>
          <a:p>
            <a:r>
              <a:rPr kumimoji="1" lang="de-DE" altLang="zh-CN" sz="2400" b="1" dirty="0" smtClean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2/3</a:t>
            </a:r>
            <a:endParaRPr kumimoji="1" lang="de-DE" altLang="zh-CN" sz="2400" b="1" dirty="0">
              <a:solidFill>
                <a:srgbClr val="FF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7" name="Text Box 11"/>
          <p:cNvSpPr txBox="1">
            <a:spLocks noChangeArrowheads="1"/>
          </p:cNvSpPr>
          <p:nvPr/>
        </p:nvSpPr>
        <p:spPr bwMode="auto">
          <a:xfrm>
            <a:off x="3214678" y="4071942"/>
            <a:ext cx="785818" cy="46166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>
            <a:spAutoFit/>
          </a:bodyPr>
          <a:lstStyle/>
          <a:p>
            <a:r>
              <a:rPr kumimoji="1" lang="de-DE" altLang="zh-CN" sz="2400" b="1" dirty="0" smtClean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0/0</a:t>
            </a:r>
            <a:endParaRPr kumimoji="1" lang="de-DE" altLang="zh-CN" sz="2400" b="1" dirty="0">
              <a:solidFill>
                <a:srgbClr val="FF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8" name="Text Box 11"/>
          <p:cNvSpPr txBox="1">
            <a:spLocks noChangeArrowheads="1"/>
          </p:cNvSpPr>
          <p:nvPr/>
        </p:nvSpPr>
        <p:spPr bwMode="auto">
          <a:xfrm>
            <a:off x="2285984" y="2967335"/>
            <a:ext cx="1143008" cy="46166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>
            <a:spAutoFit/>
          </a:bodyPr>
          <a:lstStyle/>
          <a:p>
            <a:r>
              <a:rPr kumimoji="1" lang="de-DE" altLang="zh-CN" sz="2400" b="1" dirty="0" smtClean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0/0</a:t>
            </a:r>
            <a:endParaRPr kumimoji="1" lang="de-DE" altLang="zh-CN" sz="2400" b="1" dirty="0">
              <a:solidFill>
                <a:srgbClr val="FF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9" name="Text Box 11"/>
          <p:cNvSpPr txBox="1">
            <a:spLocks noChangeArrowheads="1"/>
          </p:cNvSpPr>
          <p:nvPr/>
        </p:nvSpPr>
        <p:spPr bwMode="auto">
          <a:xfrm>
            <a:off x="785786" y="5967731"/>
            <a:ext cx="5643602" cy="46166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>
            <a:spAutoFit/>
          </a:bodyPr>
          <a:lstStyle/>
          <a:p>
            <a:r>
              <a:rPr kumimoji="1" lang="de-DE" altLang="zh-CN" sz="2400" b="1" dirty="0" smtClean="0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Member number/ User number</a:t>
            </a:r>
            <a:endParaRPr kumimoji="1" lang="de-DE" altLang="zh-CN" sz="2400" b="1" dirty="0">
              <a:solidFill>
                <a:srgbClr val="FF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10" name="Rectangle 5"/>
          <p:cNvSpPr txBox="1">
            <a:spLocks noChangeArrowheads="1"/>
          </p:cNvSpPr>
          <p:nvPr/>
        </p:nvSpPr>
        <p:spPr>
          <a:xfrm>
            <a:off x="214282" y="115888"/>
            <a:ext cx="8715436" cy="66990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zh-CN" sz="32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User Registration Until</a:t>
            </a:r>
            <a:r>
              <a:rPr kumimoji="0" lang="en-US" altLang="zh-CN" sz="3200" b="0" i="0" u="none" strike="noStrike" kern="0" cap="none" spc="0" normalizeH="0" noProof="0" dirty="0" smtClean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 26</a:t>
            </a:r>
            <a:r>
              <a:rPr kumimoji="0" lang="en-US" altLang="zh-CN" sz="3200" b="0" i="0" u="none" strike="noStrike" kern="0" cap="none" spc="0" normalizeH="0" baseline="30000" noProof="0" dirty="0" smtClean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th</a:t>
            </a:r>
            <a:r>
              <a:rPr lang="en-US" altLang="zh-CN" sz="3200" kern="0" dirty="0" smtClean="0">
                <a:solidFill>
                  <a:schemeClr val="accent6"/>
                </a:solidFill>
                <a:latin typeface="Arial" charset="0"/>
              </a:rPr>
              <a:t>, May </a:t>
            </a:r>
            <a:r>
              <a:rPr kumimoji="0" lang="en-US" altLang="zh-CN" sz="3200" b="0" i="0" u="none" strike="noStrike" kern="0" cap="none" spc="0" normalizeH="0" noProof="0" dirty="0" smtClean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2012</a:t>
            </a:r>
            <a:endParaRPr kumimoji="0" lang="en-US" altLang="zh-CN" sz="3200" b="0" i="0" u="none" strike="noStrike" kern="0" cap="none" spc="0" normalizeH="0" baseline="0" noProof="0" dirty="0" smtClean="0">
              <a:ln>
                <a:noFill/>
              </a:ln>
              <a:solidFill>
                <a:schemeClr val="accent6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5"/>
          <p:cNvSpPr txBox="1">
            <a:spLocks noChangeArrowheads="1"/>
          </p:cNvSpPr>
          <p:nvPr/>
        </p:nvSpPr>
        <p:spPr bwMode="auto">
          <a:xfrm>
            <a:off x="214282" y="415222"/>
            <a:ext cx="8715404" cy="1258806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342900" indent="-342900" eaLnBrk="0" fontAlgn="base" hangingPunct="0">
              <a:lnSpc>
                <a:spcPts val="2400"/>
              </a:lnSpc>
              <a:spcBef>
                <a:spcPct val="20000"/>
              </a:spcBef>
              <a:spcAft>
                <a:spcPct val="0"/>
              </a:spcAft>
              <a:buClr>
                <a:srgbClr val="0000FF">
                  <a:lumMod val="50000"/>
                </a:srgbClr>
              </a:buClr>
              <a:buSzPct val="100000"/>
              <a:buFont typeface="Wingdings" pitchFamily="2" charset="2"/>
              <a:buChar char="l"/>
              <a:defRPr/>
            </a:pPr>
            <a:r>
              <a:rPr kumimoji="1" lang="en-US" altLang="zh-CN" sz="2400" b="1" kern="0" dirty="0" smtClean="0">
                <a:solidFill>
                  <a:srgbClr val="0000FF">
                    <a:lumMod val="50000"/>
                  </a:srgbClr>
                </a:solidFill>
                <a:latin typeface="Arial" charset="0"/>
                <a:ea typeface="宋体"/>
              </a:rPr>
              <a:t>Next step</a:t>
            </a:r>
          </a:p>
          <a:p>
            <a:pPr marL="685800" lvl="1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SzPct val="75000"/>
              <a:buFont typeface="Wingdings" pitchFamily="2" charset="2"/>
              <a:buChar char="p"/>
            </a:pPr>
            <a:r>
              <a:rPr lang="en-US" b="1" dirty="0" smtClean="0">
                <a:solidFill>
                  <a:srgbClr val="000000"/>
                </a:solidFill>
              </a:rPr>
              <a:t>Develop internal DCPCs, and provide their products via GISC Beijing portal</a:t>
            </a:r>
          </a:p>
          <a:p>
            <a:pPr marL="685800" lvl="1" indent="-228600" eaLnBrk="0" fontAlgn="base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FF0000"/>
              </a:buClr>
              <a:buSzPct val="75000"/>
              <a:buFont typeface="Wingdings" pitchFamily="2" charset="2"/>
              <a:buChar char="p"/>
            </a:pPr>
            <a:r>
              <a:rPr lang="en-US" b="1" dirty="0" smtClean="0">
                <a:solidFill>
                  <a:srgbClr val="000000"/>
                </a:solidFill>
              </a:rPr>
              <a:t>Ready to be assessed by ET-GDDP around June of  2012</a:t>
            </a:r>
          </a:p>
        </p:txBody>
      </p:sp>
      <p:grpSp>
        <p:nvGrpSpPr>
          <p:cNvPr id="4" name="组合 87"/>
          <p:cNvGrpSpPr>
            <a:grpSpLocks/>
          </p:cNvGrpSpPr>
          <p:nvPr/>
        </p:nvGrpSpPr>
        <p:grpSpPr bwMode="auto">
          <a:xfrm>
            <a:off x="500034" y="1785918"/>
            <a:ext cx="7786712" cy="4840287"/>
            <a:chOff x="3278188" y="1142984"/>
            <a:chExt cx="7787538" cy="4840576"/>
          </a:xfrm>
        </p:grpSpPr>
        <p:grpSp>
          <p:nvGrpSpPr>
            <p:cNvPr id="5" name="Group 2"/>
            <p:cNvGrpSpPr>
              <a:grpSpLocks/>
            </p:cNvGrpSpPr>
            <p:nvPr/>
          </p:nvGrpSpPr>
          <p:grpSpPr bwMode="auto">
            <a:xfrm>
              <a:off x="3941763" y="2860675"/>
              <a:ext cx="1174750" cy="1566863"/>
              <a:chOff x="2272" y="2026"/>
              <a:chExt cx="740" cy="987"/>
            </a:xfrm>
          </p:grpSpPr>
          <p:pic>
            <p:nvPicPr>
              <p:cNvPr id="38" name="Picture 3" descr="UserWithDesktopComputer01"/>
              <p:cNvPicPr>
                <a:picLocks noChangeAspect="1" noChangeArrowheads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2420" y="2325"/>
                <a:ext cx="592" cy="6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9" name="Picture 4" descr="Software-Update-Services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 rot="-313728">
                <a:off x="2272" y="2026"/>
                <a:ext cx="517" cy="48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pic>
          <p:nvPicPr>
            <p:cNvPr id="6" name="Picture 6" descr="Server01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4865688" y="3773488"/>
              <a:ext cx="766762" cy="9048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" name="Text Box 7"/>
            <p:cNvSpPr txBox="1">
              <a:spLocks noChangeArrowheads="1"/>
            </p:cNvSpPr>
            <p:nvPr/>
          </p:nvSpPr>
          <p:spPr bwMode="auto">
            <a:xfrm>
              <a:off x="3851337" y="4649980"/>
              <a:ext cx="1657526" cy="341333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eaLnBrk="0" hangingPunct="0">
                <a:lnSpc>
                  <a:spcPct val="90000"/>
                </a:lnSpc>
                <a:spcBef>
                  <a:spcPct val="30000"/>
                </a:spcBef>
                <a:buClr>
                  <a:schemeClr val="tx2"/>
                </a:buClr>
                <a:buSzPct val="75000"/>
                <a:buFont typeface="Wingdings" pitchFamily="2" charset="2"/>
                <a:buNone/>
                <a:defRPr/>
              </a:pPr>
              <a:r>
                <a:rPr lang="en-US" altLang="zh-CN" dirty="0">
                  <a:solidFill>
                    <a:schemeClr val="tx2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itchFamily="34" charset="-122"/>
                  <a:ea typeface="微软雅黑" pitchFamily="34" charset="-122"/>
                </a:rPr>
                <a:t>GISC Beijing</a:t>
              </a:r>
            </a:p>
          </p:txBody>
        </p:sp>
        <p:grpSp>
          <p:nvGrpSpPr>
            <p:cNvPr id="8" name="Group 8"/>
            <p:cNvGrpSpPr>
              <a:grpSpLocks/>
            </p:cNvGrpSpPr>
            <p:nvPr/>
          </p:nvGrpSpPr>
          <p:grpSpPr bwMode="auto">
            <a:xfrm>
              <a:off x="6660869" y="3074788"/>
              <a:ext cx="1378512" cy="757428"/>
              <a:chOff x="1992" y="3391"/>
              <a:chExt cx="1219" cy="670"/>
            </a:xfrm>
          </p:grpSpPr>
          <p:grpSp>
            <p:nvGrpSpPr>
              <p:cNvPr id="31" name="Group 9"/>
              <p:cNvGrpSpPr>
                <a:grpSpLocks/>
              </p:cNvGrpSpPr>
              <p:nvPr/>
            </p:nvGrpSpPr>
            <p:grpSpPr bwMode="auto">
              <a:xfrm>
                <a:off x="1992" y="3446"/>
                <a:ext cx="1219" cy="561"/>
                <a:chOff x="2033" y="3439"/>
                <a:chExt cx="1251" cy="519"/>
              </a:xfrm>
            </p:grpSpPr>
            <p:sp>
              <p:nvSpPr>
                <p:cNvPr id="36" name="Oval 10"/>
                <p:cNvSpPr>
                  <a:spLocks noChangeArrowheads="1"/>
                </p:cNvSpPr>
                <p:nvPr/>
              </p:nvSpPr>
              <p:spPr bwMode="auto">
                <a:xfrm>
                  <a:off x="2058" y="3451"/>
                  <a:ext cx="1201" cy="494"/>
                </a:xfrm>
                <a:prstGeom prst="ellipse">
                  <a:avLst/>
                </a:prstGeom>
                <a:solidFill>
                  <a:srgbClr val="CCFFCC">
                    <a:alpha val="59999"/>
                  </a:srgbClr>
                </a:solidFill>
                <a:ln w="12700">
                  <a:noFill/>
                  <a:round/>
                  <a:headEnd/>
                  <a:tailEnd/>
                </a:ln>
              </p:spPr>
              <p:txBody>
                <a:bodyPr anchor="ctr">
                  <a:spAutoFit/>
                </a:bodyPr>
                <a:lstStyle/>
                <a:p>
                  <a:endParaRPr lang="zh-CN" altLang="en-US"/>
                </a:p>
              </p:txBody>
            </p:sp>
            <p:pic>
              <p:nvPicPr>
                <p:cNvPr id="37" name="Picture 11" descr="Site01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/>
                <a:stretch>
                  <a:fillRect/>
                </a:stretch>
              </p:blipFill>
              <p:spPr bwMode="auto">
                <a:xfrm>
                  <a:off x="2033" y="3439"/>
                  <a:ext cx="1251" cy="51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  <p:pic>
            <p:nvPicPr>
              <p:cNvPr id="32" name="Picture 13" descr="Computer_DesktopComputerSansKeyboard01"/>
              <p:cNvPicPr>
                <a:picLocks noChangeAspect="1" noChangeArrowheads="1"/>
              </p:cNvPicPr>
              <p:nvPr/>
            </p:nvPicPr>
            <p:blipFill>
              <a:blip r:embed="rId6"/>
              <a:srcRect/>
              <a:stretch>
                <a:fillRect/>
              </a:stretch>
            </p:blipFill>
            <p:spPr bwMode="auto">
              <a:xfrm>
                <a:off x="2481" y="3391"/>
                <a:ext cx="307" cy="37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3" name="Picture 14" descr="Computer_DesktopComputerSansKeyboard01"/>
              <p:cNvPicPr>
                <a:picLocks noChangeAspect="1" noChangeArrowheads="1"/>
              </p:cNvPicPr>
              <p:nvPr/>
            </p:nvPicPr>
            <p:blipFill>
              <a:blip r:embed="rId7"/>
              <a:srcRect/>
              <a:stretch>
                <a:fillRect/>
              </a:stretch>
            </p:blipFill>
            <p:spPr bwMode="auto">
              <a:xfrm>
                <a:off x="2717" y="3444"/>
                <a:ext cx="323" cy="39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4" name="Picture 16" descr="LaptopComputer01"/>
              <p:cNvPicPr>
                <a:picLocks noChangeAspect="1"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auto">
              <a:xfrm>
                <a:off x="2182" y="3608"/>
                <a:ext cx="338" cy="3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5" name="Picture 17" descr="LaptopComputer01"/>
              <p:cNvPicPr>
                <a:picLocks noChangeAspect="1"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auto">
              <a:xfrm>
                <a:off x="2434" y="3689"/>
                <a:ext cx="338" cy="3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pic>
          <p:nvPicPr>
            <p:cNvPr id="9" name="Picture 18" descr="red line"/>
            <p:cNvPicPr>
              <a:picLocks noChangeAspect="1" noChangeArrowheads="1"/>
            </p:cNvPicPr>
            <p:nvPr/>
          </p:nvPicPr>
          <p:blipFill>
            <a:blip r:embed="rId9"/>
            <a:srcRect/>
            <a:stretch>
              <a:fillRect/>
            </a:stretch>
          </p:blipFill>
          <p:spPr bwMode="auto">
            <a:xfrm>
              <a:off x="3278188" y="2379663"/>
              <a:ext cx="7787538" cy="1781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" name="Picture 19" descr="internet cloud smaller"/>
            <p:cNvPicPr>
              <a:picLocks noChangeAspect="1" noChangeArrowheads="1"/>
            </p:cNvPicPr>
            <p:nvPr/>
          </p:nvPicPr>
          <p:blipFill>
            <a:blip r:embed="rId10"/>
            <a:srcRect l="2574" t="21933" r="5212" b="8420"/>
            <a:stretch>
              <a:fillRect/>
            </a:stretch>
          </p:blipFill>
          <p:spPr bwMode="auto">
            <a:xfrm>
              <a:off x="4572000" y="1142984"/>
              <a:ext cx="2133600" cy="781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" name="Picture 20" descr="Binary Code"/>
            <p:cNvPicPr preferRelativeResize="0">
              <a:picLocks noChangeAspect="1" noChangeArrowheads="1"/>
            </p:cNvPicPr>
            <p:nvPr/>
          </p:nvPicPr>
          <p:blipFill>
            <a:blip r:embed="rId11"/>
            <a:srcRect/>
            <a:stretch>
              <a:fillRect/>
            </a:stretch>
          </p:blipFill>
          <p:spPr bwMode="auto">
            <a:xfrm>
              <a:off x="4225925" y="1535097"/>
              <a:ext cx="419100" cy="6477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2" name="Text Box 21"/>
            <p:cNvSpPr txBox="1">
              <a:spLocks noChangeArrowheads="1"/>
            </p:cNvSpPr>
            <p:nvPr/>
          </p:nvSpPr>
          <p:spPr bwMode="auto">
            <a:xfrm>
              <a:off x="4748369" y="1287455"/>
              <a:ext cx="1535276" cy="341333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eaLnBrk="0" hangingPunct="0">
                <a:lnSpc>
                  <a:spcPct val="90000"/>
                </a:lnSpc>
                <a:spcBef>
                  <a:spcPct val="30000"/>
                </a:spcBef>
                <a:buClr>
                  <a:schemeClr val="tx2"/>
                </a:buClr>
                <a:buSzPct val="75000"/>
                <a:buFont typeface="Wingdings" pitchFamily="2" charset="2"/>
                <a:buNone/>
                <a:defRPr/>
              </a:pPr>
              <a:r>
                <a:rPr lang="en-US" altLang="zh-CN" dirty="0">
                  <a:solidFill>
                    <a:schemeClr val="hlink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itchFamily="34" charset="-122"/>
                  <a:ea typeface="微软雅黑" pitchFamily="34" charset="-122"/>
                </a:rPr>
                <a:t>CMA DCPC</a:t>
              </a:r>
            </a:p>
          </p:txBody>
        </p:sp>
        <p:pic>
          <p:nvPicPr>
            <p:cNvPr id="13" name="Picture 23" descr="Binary Code"/>
            <p:cNvPicPr preferRelativeResize="0">
              <a:picLocks noChangeAspect="1" noChangeArrowheads="1"/>
            </p:cNvPicPr>
            <p:nvPr/>
          </p:nvPicPr>
          <p:blipFill>
            <a:blip r:embed="rId11"/>
            <a:srcRect/>
            <a:stretch>
              <a:fillRect/>
            </a:stretch>
          </p:blipFill>
          <p:spPr bwMode="auto">
            <a:xfrm>
              <a:off x="4225925" y="1535097"/>
              <a:ext cx="419100" cy="6477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4" name="Arc 33"/>
            <p:cNvSpPr>
              <a:spLocks/>
            </p:cNvSpPr>
            <p:nvPr/>
          </p:nvSpPr>
          <p:spPr bwMode="auto">
            <a:xfrm flipH="1">
              <a:off x="4357686" y="2143116"/>
              <a:ext cx="1637762" cy="1423889"/>
            </a:xfrm>
            <a:custGeom>
              <a:avLst/>
              <a:gdLst>
                <a:gd name="T0" fmla="*/ 2147483647 w 21600"/>
                <a:gd name="T1" fmla="*/ 0 h 27237"/>
                <a:gd name="T2" fmla="*/ 2147483647 w 21600"/>
                <a:gd name="T3" fmla="*/ 2147483647 h 27237"/>
                <a:gd name="T4" fmla="*/ 0 w 21600"/>
                <a:gd name="T5" fmla="*/ 2147483647 h 27237"/>
                <a:gd name="T6" fmla="*/ 0 60000 65536"/>
                <a:gd name="T7" fmla="*/ 0 60000 65536"/>
                <a:gd name="T8" fmla="*/ 0 60000 65536"/>
                <a:gd name="T9" fmla="*/ 0 w 21600"/>
                <a:gd name="T10" fmla="*/ 0 h 27237"/>
                <a:gd name="T11" fmla="*/ 21600 w 21600"/>
                <a:gd name="T12" fmla="*/ 27237 h 2723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7237" fill="none" extrusionOk="0">
                  <a:moveTo>
                    <a:pt x="18688" y="0"/>
                  </a:moveTo>
                  <a:cubicBezTo>
                    <a:pt x="20595" y="3290"/>
                    <a:pt x="21600" y="7026"/>
                    <a:pt x="21600" y="10830"/>
                  </a:cubicBezTo>
                  <a:cubicBezTo>
                    <a:pt x="21600" y="17139"/>
                    <a:pt x="18841" y="23133"/>
                    <a:pt x="14048" y="27236"/>
                  </a:cubicBezTo>
                </a:path>
                <a:path w="21600" h="27237" stroke="0" extrusionOk="0">
                  <a:moveTo>
                    <a:pt x="18688" y="0"/>
                  </a:moveTo>
                  <a:cubicBezTo>
                    <a:pt x="20595" y="3290"/>
                    <a:pt x="21600" y="7026"/>
                    <a:pt x="21600" y="10830"/>
                  </a:cubicBezTo>
                  <a:cubicBezTo>
                    <a:pt x="21600" y="17139"/>
                    <a:pt x="18841" y="23133"/>
                    <a:pt x="14048" y="27236"/>
                  </a:cubicBezTo>
                  <a:lnTo>
                    <a:pt x="0" y="10830"/>
                  </a:lnTo>
                  <a:close/>
                </a:path>
              </a:pathLst>
            </a:custGeom>
            <a:noFill/>
            <a:ln w="38100">
              <a:solidFill>
                <a:schemeClr val="accent2"/>
              </a:solidFill>
              <a:round/>
              <a:headEnd type="triangle" w="med" len="med"/>
              <a:tailEnd type="triangle" w="med" len="med"/>
            </a:ln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15" name="Group 37"/>
            <p:cNvGrpSpPr>
              <a:grpSpLocks/>
            </p:cNvGrpSpPr>
            <p:nvPr/>
          </p:nvGrpSpPr>
          <p:grpSpPr bwMode="auto">
            <a:xfrm>
              <a:off x="6660869" y="4991168"/>
              <a:ext cx="1378512" cy="634205"/>
              <a:chOff x="1992" y="3446"/>
              <a:chExt cx="1219" cy="561"/>
            </a:xfrm>
          </p:grpSpPr>
          <p:grpSp>
            <p:nvGrpSpPr>
              <p:cNvPr id="26" name="Group 38"/>
              <p:cNvGrpSpPr>
                <a:grpSpLocks/>
              </p:cNvGrpSpPr>
              <p:nvPr/>
            </p:nvGrpSpPr>
            <p:grpSpPr bwMode="auto">
              <a:xfrm>
                <a:off x="1992" y="3446"/>
                <a:ext cx="1219" cy="561"/>
                <a:chOff x="2033" y="3439"/>
                <a:chExt cx="1251" cy="519"/>
              </a:xfrm>
            </p:grpSpPr>
            <p:sp>
              <p:nvSpPr>
                <p:cNvPr id="29" name="Oval 39"/>
                <p:cNvSpPr>
                  <a:spLocks noChangeArrowheads="1"/>
                </p:cNvSpPr>
                <p:nvPr/>
              </p:nvSpPr>
              <p:spPr bwMode="auto">
                <a:xfrm>
                  <a:off x="2058" y="3451"/>
                  <a:ext cx="1201" cy="494"/>
                </a:xfrm>
                <a:prstGeom prst="ellipse">
                  <a:avLst/>
                </a:prstGeom>
                <a:solidFill>
                  <a:srgbClr val="CCFFCC">
                    <a:alpha val="59999"/>
                  </a:srgbClr>
                </a:solidFill>
                <a:ln w="12700">
                  <a:noFill/>
                  <a:round/>
                  <a:headEnd/>
                  <a:tailEnd/>
                </a:ln>
              </p:spPr>
              <p:txBody>
                <a:bodyPr anchor="ctr">
                  <a:spAutoFit/>
                </a:bodyPr>
                <a:lstStyle/>
                <a:p>
                  <a:endParaRPr lang="zh-CN" altLang="en-US"/>
                </a:p>
              </p:txBody>
            </p:sp>
            <p:pic>
              <p:nvPicPr>
                <p:cNvPr id="30" name="Picture 40" descr="Site01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/>
                <a:stretch>
                  <a:fillRect/>
                </a:stretch>
              </p:blipFill>
              <p:spPr bwMode="auto">
                <a:xfrm>
                  <a:off x="2033" y="3439"/>
                  <a:ext cx="1251" cy="51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  <p:pic>
            <p:nvPicPr>
              <p:cNvPr id="27" name="Picture 41" descr="Server01"/>
              <p:cNvPicPr>
                <a:picLocks noChangeAspect="1" noChangeArrowheads="1"/>
              </p:cNvPicPr>
              <p:nvPr/>
            </p:nvPicPr>
            <p:blipFill>
              <a:blip r:embed="rId12"/>
              <a:srcRect/>
              <a:stretch>
                <a:fillRect/>
              </a:stretch>
            </p:blipFill>
            <p:spPr bwMode="auto">
              <a:xfrm>
                <a:off x="2304" y="3454"/>
                <a:ext cx="374" cy="44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8" name="Picture 44" descr="Server01"/>
              <p:cNvPicPr>
                <a:picLocks noChangeAspect="1" noChangeArrowheads="1"/>
              </p:cNvPicPr>
              <p:nvPr/>
            </p:nvPicPr>
            <p:blipFill>
              <a:blip r:embed="rId13"/>
              <a:srcRect/>
              <a:stretch>
                <a:fillRect/>
              </a:stretch>
            </p:blipFill>
            <p:spPr bwMode="auto">
              <a:xfrm>
                <a:off x="2540" y="3526"/>
                <a:ext cx="407" cy="47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16" name="Arc 49"/>
            <p:cNvSpPr>
              <a:spLocks/>
            </p:cNvSpPr>
            <p:nvPr/>
          </p:nvSpPr>
          <p:spPr bwMode="auto">
            <a:xfrm flipV="1">
              <a:off x="5676901" y="3619500"/>
              <a:ext cx="1465263" cy="1208088"/>
            </a:xfrm>
            <a:custGeom>
              <a:avLst/>
              <a:gdLst>
                <a:gd name="T0" fmla="*/ 2147483647 w 16498"/>
                <a:gd name="T1" fmla="*/ 2147483647 h 20999"/>
                <a:gd name="T2" fmla="*/ 0 w 16498"/>
                <a:gd name="T3" fmla="*/ 2147483647 h 20999"/>
                <a:gd name="T4" fmla="*/ 2147483647 w 16498"/>
                <a:gd name="T5" fmla="*/ 0 h 20999"/>
                <a:gd name="T6" fmla="*/ 0 60000 65536"/>
                <a:gd name="T7" fmla="*/ 0 60000 65536"/>
                <a:gd name="T8" fmla="*/ 0 60000 65536"/>
                <a:gd name="T9" fmla="*/ 0 w 16498"/>
                <a:gd name="T10" fmla="*/ 0 h 20999"/>
                <a:gd name="T11" fmla="*/ 16498 w 16498"/>
                <a:gd name="T12" fmla="*/ 20999 h 20999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6498" h="20999" fill="none" extrusionOk="0">
                  <a:moveTo>
                    <a:pt x="11436" y="20998"/>
                  </a:moveTo>
                  <a:cubicBezTo>
                    <a:pt x="6970" y="19922"/>
                    <a:pt x="2964" y="17450"/>
                    <a:pt x="0" y="13941"/>
                  </a:cubicBezTo>
                </a:path>
                <a:path w="16498" h="20999" stroke="0" extrusionOk="0">
                  <a:moveTo>
                    <a:pt x="11436" y="20998"/>
                  </a:moveTo>
                  <a:cubicBezTo>
                    <a:pt x="6970" y="19922"/>
                    <a:pt x="2964" y="17450"/>
                    <a:pt x="0" y="13941"/>
                  </a:cubicBezTo>
                  <a:lnTo>
                    <a:pt x="16498" y="0"/>
                  </a:lnTo>
                  <a:close/>
                </a:path>
              </a:pathLst>
            </a:custGeom>
            <a:noFill/>
            <a:ln w="38100">
              <a:solidFill>
                <a:schemeClr val="tx1"/>
              </a:solidFill>
              <a:round/>
              <a:headEnd type="triangle" w="med" len="med"/>
              <a:tailEnd type="triangle" w="med" len="med"/>
            </a:ln>
          </p:spPr>
          <p:txBody>
            <a:bodyPr anchor="ctr"/>
            <a:lstStyle/>
            <a:p>
              <a:endParaRPr lang="zh-CN" altLang="en-US"/>
            </a:p>
          </p:txBody>
        </p:sp>
        <p:pic>
          <p:nvPicPr>
            <p:cNvPr id="17" name="Picture 50" descr="Binary Code"/>
            <p:cNvPicPr preferRelativeResize="0">
              <a:picLocks noChangeAspect="1" noChangeArrowheads="1"/>
            </p:cNvPicPr>
            <p:nvPr/>
          </p:nvPicPr>
          <p:blipFill>
            <a:blip r:embed="rId11"/>
            <a:srcRect/>
            <a:stretch>
              <a:fillRect/>
            </a:stretch>
          </p:blipFill>
          <p:spPr bwMode="auto">
            <a:xfrm>
              <a:off x="4967288" y="3527425"/>
              <a:ext cx="419100" cy="6477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8" name="Picture 51" descr="Binary Code"/>
            <p:cNvPicPr preferRelativeResize="0">
              <a:picLocks noChangeAspect="1" noChangeArrowheads="1"/>
            </p:cNvPicPr>
            <p:nvPr/>
          </p:nvPicPr>
          <p:blipFill>
            <a:blip r:embed="rId11"/>
            <a:srcRect/>
            <a:stretch>
              <a:fillRect/>
            </a:stretch>
          </p:blipFill>
          <p:spPr bwMode="auto">
            <a:xfrm>
              <a:off x="4967288" y="3527425"/>
              <a:ext cx="419100" cy="6477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9" name="Arc 53"/>
            <p:cNvSpPr>
              <a:spLocks/>
            </p:cNvSpPr>
            <p:nvPr/>
          </p:nvSpPr>
          <p:spPr bwMode="auto">
            <a:xfrm>
              <a:off x="5476875" y="3940176"/>
              <a:ext cx="1624013" cy="1093788"/>
            </a:xfrm>
            <a:custGeom>
              <a:avLst/>
              <a:gdLst>
                <a:gd name="T0" fmla="*/ 2147483647 w 19166"/>
                <a:gd name="T1" fmla="*/ 2147483647 h 20495"/>
                <a:gd name="T2" fmla="*/ 0 w 19166"/>
                <a:gd name="T3" fmla="*/ 2147483647 h 20495"/>
                <a:gd name="T4" fmla="*/ 2147483647 w 19166"/>
                <a:gd name="T5" fmla="*/ 0 h 20495"/>
                <a:gd name="T6" fmla="*/ 0 60000 65536"/>
                <a:gd name="T7" fmla="*/ 0 60000 65536"/>
                <a:gd name="T8" fmla="*/ 0 60000 65536"/>
                <a:gd name="T9" fmla="*/ 0 w 19166"/>
                <a:gd name="T10" fmla="*/ 0 h 20495"/>
                <a:gd name="T11" fmla="*/ 19166 w 19166"/>
                <a:gd name="T12" fmla="*/ 20495 h 2049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9166" h="20495" fill="none" extrusionOk="0">
                  <a:moveTo>
                    <a:pt x="12345" y="20494"/>
                  </a:moveTo>
                  <a:cubicBezTo>
                    <a:pt x="7017" y="18721"/>
                    <a:pt x="2588" y="14943"/>
                    <a:pt x="-1" y="9960"/>
                  </a:cubicBezTo>
                </a:path>
                <a:path w="19166" h="20495" stroke="0" extrusionOk="0">
                  <a:moveTo>
                    <a:pt x="12345" y="20494"/>
                  </a:moveTo>
                  <a:cubicBezTo>
                    <a:pt x="7017" y="18721"/>
                    <a:pt x="2588" y="14943"/>
                    <a:pt x="-1" y="9960"/>
                  </a:cubicBezTo>
                  <a:lnTo>
                    <a:pt x="19166" y="0"/>
                  </a:lnTo>
                  <a:close/>
                </a:path>
              </a:pathLst>
            </a:custGeom>
            <a:noFill/>
            <a:ln w="38100">
              <a:solidFill>
                <a:schemeClr val="accent2"/>
              </a:solidFill>
              <a:round/>
              <a:headEnd type="triangle" w="med" len="med"/>
              <a:tailEnd type="triangle" w="med" len="med"/>
            </a:ln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0" name="Arc 54"/>
            <p:cNvSpPr>
              <a:spLocks/>
            </p:cNvSpPr>
            <p:nvPr/>
          </p:nvSpPr>
          <p:spPr bwMode="auto">
            <a:xfrm flipV="1">
              <a:off x="5624513" y="3440113"/>
              <a:ext cx="1398588" cy="1120775"/>
            </a:xfrm>
            <a:custGeom>
              <a:avLst/>
              <a:gdLst>
                <a:gd name="T0" fmla="*/ 2147483647 w 16498"/>
                <a:gd name="T1" fmla="*/ 2147483647 h 20999"/>
                <a:gd name="T2" fmla="*/ 0 w 16498"/>
                <a:gd name="T3" fmla="*/ 2147483647 h 20999"/>
                <a:gd name="T4" fmla="*/ 2147483647 w 16498"/>
                <a:gd name="T5" fmla="*/ 0 h 20999"/>
                <a:gd name="T6" fmla="*/ 0 60000 65536"/>
                <a:gd name="T7" fmla="*/ 0 60000 65536"/>
                <a:gd name="T8" fmla="*/ 0 60000 65536"/>
                <a:gd name="T9" fmla="*/ 0 w 16498"/>
                <a:gd name="T10" fmla="*/ 0 h 20999"/>
                <a:gd name="T11" fmla="*/ 16498 w 16498"/>
                <a:gd name="T12" fmla="*/ 20999 h 20999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6498" h="20999" fill="none" extrusionOk="0">
                  <a:moveTo>
                    <a:pt x="11436" y="20998"/>
                  </a:moveTo>
                  <a:cubicBezTo>
                    <a:pt x="6970" y="19922"/>
                    <a:pt x="2964" y="17450"/>
                    <a:pt x="0" y="13941"/>
                  </a:cubicBezTo>
                </a:path>
                <a:path w="16498" h="20999" stroke="0" extrusionOk="0">
                  <a:moveTo>
                    <a:pt x="11436" y="20998"/>
                  </a:moveTo>
                  <a:cubicBezTo>
                    <a:pt x="6970" y="19922"/>
                    <a:pt x="2964" y="17450"/>
                    <a:pt x="0" y="13941"/>
                  </a:cubicBezTo>
                  <a:lnTo>
                    <a:pt x="16498" y="0"/>
                  </a:lnTo>
                  <a:close/>
                </a:path>
              </a:pathLst>
            </a:custGeom>
            <a:noFill/>
            <a:ln w="38100">
              <a:solidFill>
                <a:schemeClr val="accent2"/>
              </a:solidFill>
              <a:round/>
              <a:headEnd type="triangle" w="med" len="med"/>
              <a:tailEnd type="triangle" w="med" len="med"/>
            </a:ln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1" name="Text Box 7"/>
            <p:cNvSpPr txBox="1">
              <a:spLocks noChangeArrowheads="1"/>
            </p:cNvSpPr>
            <p:nvPr/>
          </p:nvSpPr>
          <p:spPr bwMode="auto">
            <a:xfrm>
              <a:off x="6515444" y="5642228"/>
              <a:ext cx="1728970" cy="341332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eaLnBrk="0" hangingPunct="0">
                <a:lnSpc>
                  <a:spcPct val="90000"/>
                </a:lnSpc>
                <a:spcBef>
                  <a:spcPct val="30000"/>
                </a:spcBef>
                <a:buClr>
                  <a:schemeClr val="tx2"/>
                </a:buClr>
                <a:buSzPct val="75000"/>
                <a:buFont typeface="Wingdings" pitchFamily="2" charset="2"/>
                <a:buNone/>
                <a:defRPr/>
              </a:pPr>
              <a:r>
                <a:rPr lang="en-US" altLang="zh-CN" dirty="0" smtClean="0">
                  <a:solidFill>
                    <a:schemeClr val="tx2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itchFamily="34" charset="-122"/>
                  <a:ea typeface="微软雅黑" pitchFamily="34" charset="-122"/>
                </a:rPr>
                <a:t>Other </a:t>
              </a:r>
              <a:r>
                <a:rPr lang="en-US" altLang="zh-CN" dirty="0">
                  <a:solidFill>
                    <a:schemeClr val="tx2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itchFamily="34" charset="-122"/>
                  <a:ea typeface="微软雅黑" pitchFamily="34" charset="-122"/>
                </a:rPr>
                <a:t>GISCs</a:t>
              </a:r>
            </a:p>
          </p:txBody>
        </p:sp>
        <p:sp>
          <p:nvSpPr>
            <p:cNvPr id="22" name="Text Box 7"/>
            <p:cNvSpPr txBox="1">
              <a:spLocks noChangeArrowheads="1"/>
            </p:cNvSpPr>
            <p:nvPr/>
          </p:nvSpPr>
          <p:spPr bwMode="auto">
            <a:xfrm>
              <a:off x="6588477" y="3822844"/>
              <a:ext cx="1584493" cy="341332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 eaLnBrk="0" hangingPunct="0">
                <a:lnSpc>
                  <a:spcPct val="90000"/>
                </a:lnSpc>
                <a:spcBef>
                  <a:spcPct val="30000"/>
                </a:spcBef>
                <a:buClr>
                  <a:schemeClr val="tx2"/>
                </a:buClr>
                <a:buSzPct val="75000"/>
                <a:buFont typeface="Wingdings" pitchFamily="2" charset="2"/>
                <a:buNone/>
                <a:defRPr/>
              </a:pPr>
              <a:r>
                <a:rPr lang="en-US" altLang="zh-CN" dirty="0" smtClean="0">
                  <a:solidFill>
                    <a:schemeClr val="tx2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itchFamily="34" charset="-122"/>
                  <a:ea typeface="微软雅黑" pitchFamily="34" charset="-122"/>
                </a:rPr>
                <a:t>End Users</a:t>
              </a:r>
              <a:endParaRPr lang="en-US" altLang="zh-CN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endParaRPr>
            </a:p>
          </p:txBody>
        </p:sp>
        <p:pic>
          <p:nvPicPr>
            <p:cNvPr id="23" name="Picture 24" descr="Binary Code"/>
            <p:cNvPicPr preferRelativeResize="0">
              <a:picLocks noChangeAspect="1" noChangeArrowheads="1"/>
            </p:cNvPicPr>
            <p:nvPr/>
          </p:nvPicPr>
          <p:blipFill>
            <a:blip r:embed="rId14"/>
            <a:srcRect/>
            <a:stretch>
              <a:fillRect/>
            </a:stretch>
          </p:blipFill>
          <p:spPr bwMode="auto">
            <a:xfrm>
              <a:off x="7164288" y="4615408"/>
              <a:ext cx="457200" cy="7064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4" name="Arc 54"/>
            <p:cNvSpPr>
              <a:spLocks/>
            </p:cNvSpPr>
            <p:nvPr/>
          </p:nvSpPr>
          <p:spPr bwMode="auto">
            <a:xfrm rot="18267318" flipV="1">
              <a:off x="7545516" y="4025857"/>
              <a:ext cx="780008" cy="986129"/>
            </a:xfrm>
            <a:custGeom>
              <a:avLst/>
              <a:gdLst>
                <a:gd name="T0" fmla="*/ 2147483647 w 16498"/>
                <a:gd name="T1" fmla="*/ 2147483647 h 20999"/>
                <a:gd name="T2" fmla="*/ 0 w 16498"/>
                <a:gd name="T3" fmla="*/ 2147483647 h 20999"/>
                <a:gd name="T4" fmla="*/ 2147483647 w 16498"/>
                <a:gd name="T5" fmla="*/ 0 h 20999"/>
                <a:gd name="T6" fmla="*/ 0 60000 65536"/>
                <a:gd name="T7" fmla="*/ 0 60000 65536"/>
                <a:gd name="T8" fmla="*/ 0 60000 65536"/>
                <a:gd name="T9" fmla="*/ 0 w 16498"/>
                <a:gd name="T10" fmla="*/ 0 h 20999"/>
                <a:gd name="T11" fmla="*/ 16498 w 16498"/>
                <a:gd name="T12" fmla="*/ 20999 h 20999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6498" h="20999" fill="none" extrusionOk="0">
                  <a:moveTo>
                    <a:pt x="11436" y="20998"/>
                  </a:moveTo>
                  <a:cubicBezTo>
                    <a:pt x="6970" y="19922"/>
                    <a:pt x="2964" y="17450"/>
                    <a:pt x="0" y="13941"/>
                  </a:cubicBezTo>
                </a:path>
                <a:path w="16498" h="20999" stroke="0" extrusionOk="0">
                  <a:moveTo>
                    <a:pt x="11436" y="20998"/>
                  </a:moveTo>
                  <a:cubicBezTo>
                    <a:pt x="6970" y="19922"/>
                    <a:pt x="2964" y="17450"/>
                    <a:pt x="0" y="13941"/>
                  </a:cubicBezTo>
                  <a:lnTo>
                    <a:pt x="16498" y="0"/>
                  </a:lnTo>
                  <a:close/>
                </a:path>
              </a:pathLst>
            </a:custGeom>
            <a:noFill/>
            <a:ln w="38100">
              <a:solidFill>
                <a:schemeClr val="accent2"/>
              </a:solidFill>
              <a:round/>
              <a:headEnd type="triangle" w="med" len="med"/>
              <a:tailEnd type="triangle" w="med" len="med"/>
            </a:ln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5" name="Arc 33"/>
            <p:cNvSpPr>
              <a:spLocks/>
            </p:cNvSpPr>
            <p:nvPr/>
          </p:nvSpPr>
          <p:spPr bwMode="auto">
            <a:xfrm flipH="1">
              <a:off x="4143372" y="2214554"/>
              <a:ext cx="1637762" cy="1423889"/>
            </a:xfrm>
            <a:custGeom>
              <a:avLst/>
              <a:gdLst>
                <a:gd name="T0" fmla="*/ 2147483647 w 21600"/>
                <a:gd name="T1" fmla="*/ 0 h 27237"/>
                <a:gd name="T2" fmla="*/ 2147483647 w 21600"/>
                <a:gd name="T3" fmla="*/ 2147483647 h 27237"/>
                <a:gd name="T4" fmla="*/ 0 w 21600"/>
                <a:gd name="T5" fmla="*/ 2147483647 h 27237"/>
                <a:gd name="T6" fmla="*/ 0 60000 65536"/>
                <a:gd name="T7" fmla="*/ 0 60000 65536"/>
                <a:gd name="T8" fmla="*/ 0 60000 65536"/>
                <a:gd name="T9" fmla="*/ 0 w 21600"/>
                <a:gd name="T10" fmla="*/ 0 h 27237"/>
                <a:gd name="T11" fmla="*/ 21600 w 21600"/>
                <a:gd name="T12" fmla="*/ 27237 h 2723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7237" fill="none" extrusionOk="0">
                  <a:moveTo>
                    <a:pt x="18688" y="0"/>
                  </a:moveTo>
                  <a:cubicBezTo>
                    <a:pt x="20595" y="3290"/>
                    <a:pt x="21600" y="7026"/>
                    <a:pt x="21600" y="10830"/>
                  </a:cubicBezTo>
                  <a:cubicBezTo>
                    <a:pt x="21600" y="17139"/>
                    <a:pt x="18841" y="23133"/>
                    <a:pt x="14048" y="27236"/>
                  </a:cubicBezTo>
                </a:path>
                <a:path w="21600" h="27237" stroke="0" extrusionOk="0">
                  <a:moveTo>
                    <a:pt x="18688" y="0"/>
                  </a:moveTo>
                  <a:cubicBezTo>
                    <a:pt x="20595" y="3290"/>
                    <a:pt x="21600" y="7026"/>
                    <a:pt x="21600" y="10830"/>
                  </a:cubicBezTo>
                  <a:cubicBezTo>
                    <a:pt x="21600" y="17139"/>
                    <a:pt x="18841" y="23133"/>
                    <a:pt x="14048" y="27236"/>
                  </a:cubicBezTo>
                  <a:lnTo>
                    <a:pt x="0" y="10830"/>
                  </a:lnTo>
                  <a:close/>
                </a:path>
              </a:pathLst>
            </a:custGeom>
            <a:noFill/>
            <a:ln w="38100">
              <a:solidFill>
                <a:schemeClr val="tx1"/>
              </a:solidFill>
              <a:round/>
              <a:headEnd type="triangle" w="med" len="med"/>
              <a:tailEnd type="triangle" w="med" len="med"/>
            </a:ln>
          </p:spPr>
          <p:txBody>
            <a:bodyPr anchor="ctr"/>
            <a:lstStyle/>
            <a:p>
              <a:endParaRPr lang="zh-CN" altLang="en-US"/>
            </a:p>
          </p:txBody>
        </p:sp>
      </p:grpSp>
      <p:grpSp>
        <p:nvGrpSpPr>
          <p:cNvPr id="40" name="组合 95"/>
          <p:cNvGrpSpPr>
            <a:grpSpLocks/>
          </p:cNvGrpSpPr>
          <p:nvPr/>
        </p:nvGrpSpPr>
        <p:grpSpPr bwMode="auto">
          <a:xfrm>
            <a:off x="500033" y="5786454"/>
            <a:ext cx="1928826" cy="679450"/>
            <a:chOff x="883350" y="5715016"/>
            <a:chExt cx="1929283" cy="679636"/>
          </a:xfrm>
        </p:grpSpPr>
        <p:cxnSp>
          <p:nvCxnSpPr>
            <p:cNvPr id="41" name="直接连接符 90"/>
            <p:cNvCxnSpPr>
              <a:cxnSpLocks noChangeShapeType="1"/>
            </p:cNvCxnSpPr>
            <p:nvPr/>
          </p:nvCxnSpPr>
          <p:spPr bwMode="auto">
            <a:xfrm>
              <a:off x="890290" y="6247331"/>
              <a:ext cx="642942" cy="1588"/>
            </a:xfrm>
            <a:prstGeom prst="line">
              <a:avLst/>
            </a:prstGeom>
            <a:noFill/>
            <a:ln w="28575" algn="ctr">
              <a:solidFill>
                <a:schemeClr val="tx1"/>
              </a:solidFill>
              <a:round/>
              <a:headEnd/>
              <a:tailEnd/>
            </a:ln>
          </p:spPr>
        </p:cxnSp>
        <p:sp>
          <p:nvSpPr>
            <p:cNvPr id="42" name="Text Box 7"/>
            <p:cNvSpPr txBox="1">
              <a:spLocks noChangeArrowheads="1"/>
            </p:cNvSpPr>
            <p:nvPr/>
          </p:nvSpPr>
          <p:spPr bwMode="auto">
            <a:xfrm>
              <a:off x="1427990" y="5715016"/>
              <a:ext cx="1384643" cy="341726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>
                <a:lnSpc>
                  <a:spcPct val="90000"/>
                </a:lnSpc>
                <a:spcBef>
                  <a:spcPct val="30000"/>
                </a:spcBef>
                <a:buClr>
                  <a:schemeClr val="tx2"/>
                </a:buClr>
                <a:buSzPct val="75000"/>
                <a:buFont typeface="Wingdings" pitchFamily="2" charset="2"/>
                <a:buNone/>
                <a:defRPr/>
              </a:pPr>
              <a:r>
                <a:rPr lang="en-US" altLang="zh-CN" dirty="0" smtClean="0">
                  <a:solidFill>
                    <a:schemeClr val="tx2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itchFamily="34" charset="-122"/>
                  <a:ea typeface="微软雅黑" pitchFamily="34" charset="-122"/>
                </a:rPr>
                <a:t>Metadata</a:t>
              </a:r>
              <a:endParaRPr lang="en-US" altLang="zh-CN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3" name="Text Box 7"/>
            <p:cNvSpPr txBox="1">
              <a:spLocks noChangeArrowheads="1"/>
            </p:cNvSpPr>
            <p:nvPr/>
          </p:nvSpPr>
          <p:spPr bwMode="auto">
            <a:xfrm>
              <a:off x="1570900" y="6053247"/>
              <a:ext cx="1084520" cy="341405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eaLnBrk="0" hangingPunct="0">
                <a:lnSpc>
                  <a:spcPct val="90000"/>
                </a:lnSpc>
                <a:spcBef>
                  <a:spcPct val="30000"/>
                </a:spcBef>
                <a:buClr>
                  <a:schemeClr val="tx2"/>
                </a:buClr>
                <a:buSzPct val="75000"/>
                <a:buFont typeface="Wingdings" pitchFamily="2" charset="2"/>
                <a:buNone/>
                <a:defRPr/>
              </a:pPr>
              <a:r>
                <a:rPr lang="en-US" altLang="zh-CN" dirty="0" smtClean="0">
                  <a:solidFill>
                    <a:schemeClr val="tx2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itchFamily="34" charset="-122"/>
                  <a:ea typeface="微软雅黑" pitchFamily="34" charset="-122"/>
                </a:rPr>
                <a:t>Data</a:t>
              </a:r>
              <a:endParaRPr lang="en-US" altLang="zh-CN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44" name="直接连接符 94"/>
            <p:cNvCxnSpPr>
              <a:cxnSpLocks noChangeShapeType="1"/>
            </p:cNvCxnSpPr>
            <p:nvPr/>
          </p:nvCxnSpPr>
          <p:spPr bwMode="auto">
            <a:xfrm>
              <a:off x="883350" y="5888507"/>
              <a:ext cx="642942" cy="1588"/>
            </a:xfrm>
            <a:prstGeom prst="line">
              <a:avLst/>
            </a:prstGeom>
            <a:noFill/>
            <a:ln w="28575" algn="ctr">
              <a:solidFill>
                <a:schemeClr val="accent2"/>
              </a:solidFill>
              <a:round/>
              <a:headEnd/>
              <a:tailEnd/>
            </a:ln>
          </p:spPr>
        </p:cxnSp>
      </p:grpSp>
      <p:pic>
        <p:nvPicPr>
          <p:cNvPr id="45" name="Picture 4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3938564" y="1824034"/>
            <a:ext cx="1562100" cy="11049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46" name="Picture 33" descr="blue shadow arrow right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 rot="16664415">
            <a:off x="4211156" y="3095434"/>
            <a:ext cx="852488" cy="47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" name="Picture 2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7286614" y="1785934"/>
            <a:ext cx="1524000" cy="11430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48" name="Picture 3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5572102" y="1795459"/>
            <a:ext cx="1609725" cy="1133475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49" name="Picture 33" descr="blue shadow arrow right"/>
          <p:cNvPicPr>
            <a:picLocks noChangeAspect="1" noChangeArrowheads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 rot="18156384">
            <a:off x="5331238" y="3089539"/>
            <a:ext cx="979488" cy="47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" name="Picture 33" descr="blue shadow arrow right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 rot="19402570">
            <a:off x="6381554" y="3094414"/>
            <a:ext cx="1190343" cy="47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" name="Picture 3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>
            <a:off x="2071640" y="2714612"/>
            <a:ext cx="1693863" cy="1079500"/>
          </a:xfrm>
          <a:prstGeom prst="rect">
            <a:avLst/>
          </a:prstGeom>
          <a:ln w="12700">
            <a:solidFill>
              <a:schemeClr val="tx1"/>
            </a:solidFill>
            <a:headEnd/>
            <a:tailEnd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/>
        </p:nvGraphicFramePr>
        <p:xfrm>
          <a:off x="428596" y="1928802"/>
          <a:ext cx="8429684" cy="3156585"/>
        </p:xfrm>
        <a:graphic>
          <a:graphicData uri="http://schemas.openxmlformats.org/drawingml/2006/table">
            <a:tbl>
              <a:tblPr firstRow="1" bandRow="1">
                <a:tableStyleId>{3C2FFA5D-87B4-456A-9821-1D502468CF0F}</a:tableStyleId>
              </a:tblPr>
              <a:tblGrid>
                <a:gridCol w="1843976"/>
                <a:gridCol w="6585708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4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No.</a:t>
                      </a:r>
                      <a:endParaRPr lang="zh-CN" altLang="en-US" sz="240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4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Product</a:t>
                      </a:r>
                      <a:endParaRPr lang="zh-CN" altLang="en-US" sz="240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en-US" altLang="zh-CN" sz="2400" b="0" i="0" u="none" strike="noStrike">
                          <a:solidFill>
                            <a:srgbClr val="000000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50000"/>
                        </a:lnSpc>
                      </a:pPr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Marine weather information broadcast 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en-US" altLang="zh-CN" sz="2400" b="0" i="0" u="none" strike="noStrike">
                          <a:solidFill>
                            <a:srgbClr val="000000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</a:pPr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Tropical cyclone </a:t>
                      </a:r>
                      <a:r>
                        <a:rPr lang="en-US" sz="2400" b="0" i="0" u="none" strike="noStrike" dirty="0" err="1">
                          <a:solidFill>
                            <a:srgbClr val="000000"/>
                          </a:solidFill>
                          <a:latin typeface="+mn-lt"/>
                        </a:rPr>
                        <a:t>waring</a:t>
                      </a:r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 advisory</a:t>
                      </a:r>
                    </a:p>
                  </a:txBody>
                  <a:tcPr marL="9525" marR="9525" marT="9525" marB="0"/>
                </a:tc>
              </a:tr>
              <a:tr h="370840">
                <a:tc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en-US" altLang="zh-CN" sz="2400" b="0" i="0" u="none" strike="noStrike">
                          <a:solidFill>
                            <a:srgbClr val="000000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</a:pPr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Tropical cyclone FAX</a:t>
                      </a:r>
                    </a:p>
                  </a:txBody>
                  <a:tcPr marL="9525" marR="9525" marT="9525" marB="0"/>
                </a:tc>
              </a:tr>
              <a:tr h="370840">
                <a:tc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en-US" altLang="zh-CN" sz="2000" b="0" i="0" u="none" strike="noStrike">
                          <a:solidFill>
                            <a:srgbClr val="000000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</a:pP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The Global Medium-range weather prediction T639L61</a:t>
                      </a:r>
                    </a:p>
                  </a:txBody>
                  <a:tcPr marL="9525" marR="9525" marT="9525" marB="0"/>
                </a:tc>
              </a:tr>
              <a:tr h="370840">
                <a:tc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</a:pPr>
                      <a:r>
                        <a:rPr lang="en-US" altLang="zh-CN" sz="24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5</a:t>
                      </a:r>
                      <a:endParaRPr lang="en-US" altLang="zh-CN" sz="24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50000"/>
                        </a:lnSpc>
                      </a:pPr>
                      <a:r>
                        <a:rPr lang="en-US" sz="24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Tropical cyclone ensemble prediction product</a:t>
                      </a: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sp>
        <p:nvSpPr>
          <p:cNvPr id="3" name="TextBox 5"/>
          <p:cNvSpPr txBox="1">
            <a:spLocks noChangeArrowheads="1"/>
          </p:cNvSpPr>
          <p:nvPr/>
        </p:nvSpPr>
        <p:spPr bwMode="auto">
          <a:xfrm>
            <a:off x="357158" y="357166"/>
            <a:ext cx="8358214" cy="739754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342900" indent="-342900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rgbClr val="0000FF">
                  <a:lumMod val="50000"/>
                </a:srgbClr>
              </a:buClr>
              <a:buSzPct val="100000"/>
              <a:buFont typeface="Wingdings" pitchFamily="2" charset="2"/>
              <a:buChar char="l"/>
              <a:defRPr/>
            </a:pPr>
            <a:r>
              <a:rPr kumimoji="1" lang="en-US" altLang="zh-CN" sz="3200" b="1" kern="0" dirty="0" smtClean="0">
                <a:solidFill>
                  <a:srgbClr val="0000FF">
                    <a:lumMod val="50000"/>
                  </a:srgbClr>
                </a:solidFill>
                <a:latin typeface="Arial" charset="0"/>
                <a:ea typeface="宋体"/>
              </a:rPr>
              <a:t>DCPC NMC</a:t>
            </a:r>
            <a:r>
              <a:rPr kumimoji="1" lang="en-US" altLang="zh-CN" sz="2800" b="1" kern="0" dirty="0" smtClean="0">
                <a:solidFill>
                  <a:srgbClr val="0000FF">
                    <a:lumMod val="50000"/>
                  </a:srgbClr>
                </a:solidFill>
                <a:latin typeface="Arial" charset="0"/>
                <a:ea typeface="宋体"/>
              </a:rPr>
              <a:t> (National Meteorological Centre)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5"/>
          <p:cNvSpPr txBox="1">
            <a:spLocks noChangeArrowheads="1"/>
          </p:cNvSpPr>
          <p:nvPr/>
        </p:nvSpPr>
        <p:spPr bwMode="auto">
          <a:xfrm>
            <a:off x="357158" y="357166"/>
            <a:ext cx="8358214" cy="759600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342900" indent="-342900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rgbClr val="0000FF">
                  <a:lumMod val="50000"/>
                </a:srgbClr>
              </a:buClr>
              <a:buSzPct val="100000"/>
              <a:buFont typeface="Wingdings" pitchFamily="2" charset="2"/>
              <a:buChar char="l"/>
              <a:defRPr/>
            </a:pPr>
            <a:r>
              <a:rPr kumimoji="1" lang="en-US" altLang="zh-CN" sz="3200" b="1" kern="0" dirty="0" smtClean="0">
                <a:solidFill>
                  <a:srgbClr val="0000FF">
                    <a:lumMod val="50000"/>
                  </a:srgbClr>
                </a:solidFill>
                <a:latin typeface="Arial" charset="0"/>
                <a:ea typeface="宋体"/>
              </a:rPr>
              <a:t>DCPC BCC (Beijing Climate Centre)</a:t>
            </a:r>
          </a:p>
        </p:txBody>
      </p:sp>
      <p:graphicFrame>
        <p:nvGraphicFramePr>
          <p:cNvPr id="3" name="表格 2"/>
          <p:cNvGraphicFramePr>
            <a:graphicFrameLocks noGrp="1"/>
          </p:cNvGraphicFramePr>
          <p:nvPr/>
        </p:nvGraphicFramePr>
        <p:xfrm>
          <a:off x="428596" y="1785926"/>
          <a:ext cx="8429684" cy="3806190"/>
        </p:xfrm>
        <a:graphic>
          <a:graphicData uri="http://schemas.openxmlformats.org/drawingml/2006/table">
            <a:tbl>
              <a:tblPr firstRow="1" bandRow="1">
                <a:tableStyleId>{3C2FFA5D-87B4-456A-9821-1D502468CF0F}</a:tableStyleId>
              </a:tblPr>
              <a:tblGrid>
                <a:gridCol w="1843976"/>
                <a:gridCol w="6585708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4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No.</a:t>
                      </a:r>
                      <a:endParaRPr lang="zh-CN" altLang="en-US" sz="240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4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Product</a:t>
                      </a:r>
                      <a:endParaRPr lang="zh-CN" altLang="en-US" sz="240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altLang="zh-CN" sz="2000" b="0" i="0" u="none" strike="noStrike" dirty="0" smtClean="0">
                          <a:solidFill>
                            <a:srgbClr val="000000"/>
                          </a:solidFill>
                          <a:latin typeface="Arial Unicode MS" pitchFamily="34" charset="-122"/>
                          <a:ea typeface="Arial Unicode MS" pitchFamily="34" charset="-122"/>
                          <a:cs typeface="Arial Unicode MS" pitchFamily="34" charset="-122"/>
                        </a:rPr>
                        <a:t>1</a:t>
                      </a:r>
                      <a:endParaRPr lang="en-US" altLang="zh-CN" sz="2000" b="0" i="0" u="none" strike="noStrike" dirty="0">
                        <a:solidFill>
                          <a:srgbClr val="000000"/>
                        </a:solidFill>
                        <a:latin typeface="Arial Unicode MS" pitchFamily="34" charset="-122"/>
                        <a:ea typeface="Arial Unicode MS" pitchFamily="34" charset="-122"/>
                        <a:cs typeface="Arial Unicode MS" pitchFamily="34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00000"/>
                        </a:lnSpc>
                      </a:pPr>
                      <a:r>
                        <a:rPr lang="zh-CN" altLang="en-US" sz="1800" b="0" i="0" u="none" strike="noStrike" dirty="0">
                          <a:solidFill>
                            <a:srgbClr val="000000"/>
                          </a:solidFill>
                          <a:latin typeface="Arial Unicode MS" pitchFamily="34" charset="-122"/>
                          <a:ea typeface="Arial Unicode MS" pitchFamily="34" charset="-122"/>
                          <a:cs typeface="Arial Unicode MS" pitchFamily="34" charset="-122"/>
                        </a:rPr>
                        <a:t/>
                      </a:r>
                      <a:br>
                        <a:rPr lang="zh-CN" altLang="en-US" sz="1800" b="0" i="0" u="none" strike="noStrike" dirty="0">
                          <a:solidFill>
                            <a:srgbClr val="000000"/>
                          </a:solidFill>
                          <a:latin typeface="Arial Unicode MS" pitchFamily="34" charset="-122"/>
                          <a:ea typeface="Arial Unicode MS" pitchFamily="34" charset="-122"/>
                          <a:cs typeface="Arial Unicode MS" pitchFamily="34" charset="-122"/>
                        </a:rPr>
                      </a:b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Arial Unicode MS" pitchFamily="34" charset="-122"/>
                          <a:ea typeface="Arial Unicode MS" pitchFamily="34" charset="-122"/>
                          <a:cs typeface="Arial Unicode MS" pitchFamily="34" charset="-122"/>
                        </a:rPr>
                        <a:t>Global 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Arial Unicode MS" pitchFamily="34" charset="-122"/>
                          <a:ea typeface="Arial Unicode MS" pitchFamily="34" charset="-122"/>
                          <a:cs typeface="Arial Unicode MS" pitchFamily="34" charset="-122"/>
                        </a:rPr>
                        <a:t>Unusual Monthly Mean Temperatures and 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Arial Unicode MS" pitchFamily="34" charset="-122"/>
                          <a:ea typeface="Arial Unicode MS" pitchFamily="34" charset="-122"/>
                          <a:cs typeface="Arial Unicode MS" pitchFamily="34" charset="-122"/>
                        </a:rPr>
                        <a:t>Precipitation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Arial Unicode MS" pitchFamily="34" charset="-122"/>
                        <a:ea typeface="Arial Unicode MS" pitchFamily="34" charset="-122"/>
                        <a:cs typeface="Arial Unicode MS" pitchFamily="34" charset="-122"/>
                      </a:endParaRPr>
                    </a:p>
                  </a:txBody>
                  <a:tcPr marL="9525" marR="9525" marT="9525" marB="0"/>
                </a:tc>
              </a:tr>
              <a:tr h="370840"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altLang="zh-CN" sz="2000" b="0" i="0" u="none" strike="noStrike" dirty="0" smtClean="0">
                          <a:solidFill>
                            <a:srgbClr val="000000"/>
                          </a:solidFill>
                          <a:latin typeface="Arial Unicode MS" pitchFamily="34" charset="-122"/>
                          <a:ea typeface="Arial Unicode MS" pitchFamily="34" charset="-122"/>
                          <a:cs typeface="Arial Unicode MS" pitchFamily="34" charset="-122"/>
                        </a:rPr>
                        <a:t>2</a:t>
                      </a:r>
                      <a:endParaRPr lang="en-US" altLang="zh-CN" sz="2000" b="0" i="0" u="none" strike="noStrike" dirty="0">
                        <a:solidFill>
                          <a:srgbClr val="000000"/>
                        </a:solidFill>
                        <a:latin typeface="Arial Unicode MS" pitchFamily="34" charset="-122"/>
                        <a:ea typeface="Arial Unicode MS" pitchFamily="34" charset="-122"/>
                        <a:cs typeface="Arial Unicode MS" pitchFamily="34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00000"/>
                        </a:lnSpc>
                      </a:pPr>
                      <a:r>
                        <a:rPr lang="zh-CN" altLang="en-US" sz="1800" b="0" i="0" u="none" strike="noStrike" dirty="0">
                          <a:solidFill>
                            <a:srgbClr val="000000"/>
                          </a:solidFill>
                          <a:latin typeface="Arial Unicode MS" pitchFamily="34" charset="-122"/>
                          <a:ea typeface="Arial Unicode MS" pitchFamily="34" charset="-122"/>
                          <a:cs typeface="Arial Unicode MS" pitchFamily="34" charset="-122"/>
                        </a:rPr>
                        <a:t/>
                      </a:r>
                      <a:br>
                        <a:rPr lang="zh-CN" altLang="en-US" sz="1800" b="0" i="0" u="none" strike="noStrike" dirty="0">
                          <a:solidFill>
                            <a:srgbClr val="000000"/>
                          </a:solidFill>
                          <a:latin typeface="Arial Unicode MS" pitchFamily="34" charset="-122"/>
                          <a:ea typeface="Arial Unicode MS" pitchFamily="34" charset="-122"/>
                          <a:cs typeface="Arial Unicode MS" pitchFamily="34" charset="-122"/>
                        </a:rPr>
                      </a:b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Arial Unicode MS" pitchFamily="34" charset="-122"/>
                          <a:ea typeface="Arial Unicode MS" pitchFamily="34" charset="-122"/>
                          <a:cs typeface="Arial Unicode MS" pitchFamily="34" charset="-122"/>
                        </a:rPr>
                        <a:t>Global 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Arial Unicode MS" pitchFamily="34" charset="-122"/>
                          <a:ea typeface="Arial Unicode MS" pitchFamily="34" charset="-122"/>
                          <a:cs typeface="Arial Unicode MS" pitchFamily="34" charset="-122"/>
                        </a:rPr>
                        <a:t>Monthly Mean Temperatures and </a:t>
                      </a:r>
                      <a:r>
                        <a:rPr lang="en-US" sz="1800" b="0" i="0" u="none" strike="noStrike" dirty="0" err="1" smtClean="0">
                          <a:solidFill>
                            <a:srgbClr val="000000"/>
                          </a:solidFill>
                          <a:latin typeface="Arial Unicode MS" pitchFamily="34" charset="-122"/>
                          <a:ea typeface="Arial Unicode MS" pitchFamily="34" charset="-122"/>
                          <a:cs typeface="Arial Unicode MS" pitchFamily="34" charset="-122"/>
                        </a:rPr>
                        <a:t>Anomallies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Arial Unicode MS" pitchFamily="34" charset="-122"/>
                        <a:ea typeface="Arial Unicode MS" pitchFamily="34" charset="-122"/>
                        <a:cs typeface="Arial Unicode MS" pitchFamily="34" charset="-122"/>
                      </a:endParaRPr>
                    </a:p>
                  </a:txBody>
                  <a:tcPr marL="9525" marR="9525" marT="9525" marB="0"/>
                </a:tc>
              </a:tr>
              <a:tr h="370840"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altLang="zh-CN" sz="2000" b="0" i="0" u="none" strike="noStrike" dirty="0" smtClean="0">
                          <a:solidFill>
                            <a:srgbClr val="000000"/>
                          </a:solidFill>
                          <a:latin typeface="Arial Unicode MS" pitchFamily="34" charset="-122"/>
                          <a:ea typeface="Arial Unicode MS" pitchFamily="34" charset="-122"/>
                          <a:cs typeface="Arial Unicode MS" pitchFamily="34" charset="-122"/>
                        </a:rPr>
                        <a:t>3</a:t>
                      </a:r>
                      <a:endParaRPr lang="en-US" altLang="zh-CN" sz="2000" b="0" i="0" u="none" strike="noStrike" dirty="0">
                        <a:solidFill>
                          <a:srgbClr val="000000"/>
                        </a:solidFill>
                        <a:latin typeface="Arial Unicode MS" pitchFamily="34" charset="-122"/>
                        <a:ea typeface="Arial Unicode MS" pitchFamily="34" charset="-122"/>
                        <a:cs typeface="Arial Unicode MS" pitchFamily="34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zh-CN" altLang="en-US" sz="1800" b="0" i="0" u="none" strike="noStrike" dirty="0">
                          <a:solidFill>
                            <a:srgbClr val="000000"/>
                          </a:solidFill>
                          <a:latin typeface="Arial Unicode MS" pitchFamily="34" charset="-122"/>
                          <a:ea typeface="Arial Unicode MS" pitchFamily="34" charset="-122"/>
                          <a:cs typeface="Arial Unicode MS" pitchFamily="34" charset="-122"/>
                        </a:rPr>
                        <a:t/>
                      </a:r>
                      <a:br>
                        <a:rPr lang="zh-CN" altLang="en-US" sz="1800" b="0" i="0" u="none" strike="noStrike" dirty="0">
                          <a:solidFill>
                            <a:srgbClr val="000000"/>
                          </a:solidFill>
                          <a:latin typeface="Arial Unicode MS" pitchFamily="34" charset="-122"/>
                          <a:ea typeface="Arial Unicode MS" pitchFamily="34" charset="-122"/>
                          <a:cs typeface="Arial Unicode MS" pitchFamily="34" charset="-122"/>
                        </a:rPr>
                      </a:b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Arial Unicode MS" pitchFamily="34" charset="-122"/>
                          <a:ea typeface="Arial Unicode MS" pitchFamily="34" charset="-122"/>
                          <a:cs typeface="Arial Unicode MS" pitchFamily="34" charset="-122"/>
                        </a:rPr>
                        <a:t>Global 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Arial Unicode MS" pitchFamily="34" charset="-122"/>
                          <a:ea typeface="Arial Unicode MS" pitchFamily="34" charset="-122"/>
                          <a:cs typeface="Arial Unicode MS" pitchFamily="34" charset="-122"/>
                        </a:rPr>
                        <a:t>Monthly Precipitation Totals and Percentage 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Arial Unicode MS" pitchFamily="34" charset="-122"/>
                          <a:ea typeface="Arial Unicode MS" pitchFamily="34" charset="-122"/>
                          <a:cs typeface="Arial Unicode MS" pitchFamily="34" charset="-122"/>
                        </a:rPr>
                        <a:t>Anomalies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Arial Unicode MS" pitchFamily="34" charset="-122"/>
                        <a:ea typeface="Arial Unicode MS" pitchFamily="34" charset="-122"/>
                        <a:cs typeface="Arial Unicode MS" pitchFamily="34" charset="-122"/>
                      </a:endParaRP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altLang="zh-CN" sz="2000" b="0" i="0" u="none" strike="noStrike" dirty="0" smtClean="0">
                          <a:solidFill>
                            <a:srgbClr val="000000"/>
                          </a:solidFill>
                          <a:latin typeface="Arial Unicode MS" pitchFamily="34" charset="-122"/>
                          <a:ea typeface="Arial Unicode MS" pitchFamily="34" charset="-122"/>
                          <a:cs typeface="Arial Unicode MS" pitchFamily="34" charset="-122"/>
                        </a:rPr>
                        <a:t>4</a:t>
                      </a:r>
                      <a:endParaRPr lang="en-US" altLang="zh-CN" sz="2000" b="0" i="0" u="none" strike="noStrike" dirty="0">
                        <a:solidFill>
                          <a:srgbClr val="000000"/>
                        </a:solidFill>
                        <a:latin typeface="Arial Unicode MS" pitchFamily="34" charset="-122"/>
                        <a:ea typeface="Arial Unicode MS" pitchFamily="34" charset="-122"/>
                        <a:cs typeface="Arial Unicode MS" pitchFamily="34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zh-CN" altLang="en-US" sz="1800" b="0" i="0" u="none" strike="noStrike" dirty="0">
                          <a:solidFill>
                            <a:srgbClr val="000000"/>
                          </a:solidFill>
                          <a:latin typeface="Arial Unicode MS" pitchFamily="34" charset="-122"/>
                          <a:ea typeface="Arial Unicode MS" pitchFamily="34" charset="-122"/>
                          <a:cs typeface="Arial Unicode MS" pitchFamily="34" charset="-122"/>
                        </a:rPr>
                        <a:t/>
                      </a:r>
                      <a:br>
                        <a:rPr lang="zh-CN" altLang="en-US" sz="1800" b="0" i="0" u="none" strike="noStrike" dirty="0">
                          <a:solidFill>
                            <a:srgbClr val="000000"/>
                          </a:solidFill>
                          <a:latin typeface="Arial Unicode MS" pitchFamily="34" charset="-122"/>
                          <a:ea typeface="Arial Unicode MS" pitchFamily="34" charset="-122"/>
                          <a:cs typeface="Arial Unicode MS" pitchFamily="34" charset="-122"/>
                        </a:rPr>
                      </a:b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Arial Unicode MS" pitchFamily="34" charset="-122"/>
                          <a:ea typeface="Arial Unicode MS" pitchFamily="34" charset="-122"/>
                          <a:cs typeface="Arial Unicode MS" pitchFamily="34" charset="-122"/>
                        </a:rPr>
                        <a:t>Monthly 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Arial Unicode MS" pitchFamily="34" charset="-122"/>
                          <a:ea typeface="Arial Unicode MS" pitchFamily="34" charset="-122"/>
                          <a:cs typeface="Arial Unicode MS" pitchFamily="34" charset="-122"/>
                        </a:rPr>
                        <a:t>Mean Sea Level Pressure and 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Arial Unicode MS" pitchFamily="34" charset="-122"/>
                          <a:ea typeface="Arial Unicode MS" pitchFamily="34" charset="-122"/>
                          <a:cs typeface="Arial Unicode MS" pitchFamily="34" charset="-122"/>
                        </a:rPr>
                        <a:t>Anomalies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Arial Unicode MS" pitchFamily="34" charset="-122"/>
                        <a:ea typeface="Arial Unicode MS" pitchFamily="34" charset="-122"/>
                        <a:cs typeface="Arial Unicode MS" pitchFamily="34" charset="-122"/>
                      </a:endParaRP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altLang="zh-CN" sz="2000" b="0" i="0" u="none" strike="noStrike" dirty="0" smtClean="0">
                          <a:solidFill>
                            <a:srgbClr val="000000"/>
                          </a:solidFill>
                          <a:latin typeface="Arial Unicode MS" pitchFamily="34" charset="-122"/>
                          <a:ea typeface="Arial Unicode MS" pitchFamily="34" charset="-122"/>
                          <a:cs typeface="Arial Unicode MS" pitchFamily="34" charset="-122"/>
                        </a:rPr>
                        <a:t>5</a:t>
                      </a:r>
                      <a:endParaRPr lang="en-US" altLang="zh-CN" sz="2000" b="0" i="0" u="none" strike="noStrike" dirty="0">
                        <a:solidFill>
                          <a:srgbClr val="000000"/>
                        </a:solidFill>
                        <a:latin typeface="Arial Unicode MS" pitchFamily="34" charset="-122"/>
                        <a:ea typeface="Arial Unicode MS" pitchFamily="34" charset="-122"/>
                        <a:cs typeface="Arial Unicode MS" pitchFamily="34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zh-CN" altLang="en-US" sz="1800" b="0" i="0" u="none" strike="noStrike" dirty="0">
                          <a:solidFill>
                            <a:srgbClr val="000000"/>
                          </a:solidFill>
                          <a:latin typeface="Arial Unicode MS" pitchFamily="34" charset="-122"/>
                          <a:ea typeface="Arial Unicode MS" pitchFamily="34" charset="-122"/>
                          <a:cs typeface="Arial Unicode MS" pitchFamily="34" charset="-122"/>
                        </a:rPr>
                        <a:t/>
                      </a:r>
                      <a:br>
                        <a:rPr lang="zh-CN" altLang="en-US" sz="1800" b="0" i="0" u="none" strike="noStrike" dirty="0">
                          <a:solidFill>
                            <a:srgbClr val="000000"/>
                          </a:solidFill>
                          <a:latin typeface="Arial Unicode MS" pitchFamily="34" charset="-122"/>
                          <a:ea typeface="Arial Unicode MS" pitchFamily="34" charset="-122"/>
                          <a:cs typeface="Arial Unicode MS" pitchFamily="34" charset="-122"/>
                        </a:rPr>
                      </a:b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Arial Unicode MS" pitchFamily="34" charset="-122"/>
                          <a:ea typeface="Arial Unicode MS" pitchFamily="34" charset="-122"/>
                          <a:cs typeface="Arial Unicode MS" pitchFamily="34" charset="-122"/>
                        </a:rPr>
                        <a:t>Monthly 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Arial Unicode MS" pitchFamily="34" charset="-122"/>
                          <a:ea typeface="Arial Unicode MS" pitchFamily="34" charset="-122"/>
                          <a:cs typeface="Arial Unicode MS" pitchFamily="34" charset="-122"/>
                        </a:rPr>
                        <a:t>Mean Sea Surface Temperatures and 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Arial Unicode MS" pitchFamily="34" charset="-122"/>
                          <a:ea typeface="Arial Unicode MS" pitchFamily="34" charset="-122"/>
                          <a:cs typeface="Arial Unicode MS" pitchFamily="34" charset="-122"/>
                        </a:rPr>
                        <a:t>Anomalies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Arial Unicode MS" pitchFamily="34" charset="-122"/>
                        <a:ea typeface="Arial Unicode MS" pitchFamily="34" charset="-122"/>
                        <a:cs typeface="Arial Unicode MS" pitchFamily="34" charset="-122"/>
                      </a:endParaRP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altLang="zh-CN" sz="2000" b="0" i="0" u="none" strike="noStrike" dirty="0" smtClean="0">
                          <a:solidFill>
                            <a:srgbClr val="000000"/>
                          </a:solidFill>
                          <a:latin typeface="Arial Unicode MS" pitchFamily="34" charset="-122"/>
                          <a:ea typeface="Arial Unicode MS" pitchFamily="34" charset="-122"/>
                          <a:cs typeface="Arial Unicode MS" pitchFamily="34" charset="-122"/>
                        </a:rPr>
                        <a:t>6</a:t>
                      </a:r>
                      <a:endParaRPr lang="en-US" altLang="zh-CN" sz="2000" b="0" i="0" u="none" strike="noStrike" dirty="0">
                        <a:solidFill>
                          <a:srgbClr val="000000"/>
                        </a:solidFill>
                        <a:latin typeface="Arial Unicode MS" pitchFamily="34" charset="-122"/>
                        <a:ea typeface="Arial Unicode MS" pitchFamily="34" charset="-122"/>
                        <a:cs typeface="Arial Unicode MS" pitchFamily="34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zh-CN" altLang="en-US" sz="1800" b="0" i="0" u="none" strike="noStrike" dirty="0">
                          <a:solidFill>
                            <a:srgbClr val="000000"/>
                          </a:solidFill>
                          <a:latin typeface="Arial Unicode MS" pitchFamily="34" charset="-122"/>
                          <a:ea typeface="Arial Unicode MS" pitchFamily="34" charset="-122"/>
                          <a:cs typeface="Arial Unicode MS" pitchFamily="34" charset="-122"/>
                        </a:rPr>
                        <a:t/>
                      </a:r>
                      <a:br>
                        <a:rPr lang="zh-CN" altLang="en-US" sz="1800" b="0" i="0" u="none" strike="noStrike" dirty="0">
                          <a:solidFill>
                            <a:srgbClr val="000000"/>
                          </a:solidFill>
                          <a:latin typeface="Arial Unicode MS" pitchFamily="34" charset="-122"/>
                          <a:ea typeface="Arial Unicode MS" pitchFamily="34" charset="-122"/>
                          <a:cs typeface="Arial Unicode MS" pitchFamily="34" charset="-122"/>
                        </a:rPr>
                      </a:b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Arial Unicode MS" pitchFamily="34" charset="-122"/>
                          <a:ea typeface="Arial Unicode MS" pitchFamily="34" charset="-122"/>
                          <a:cs typeface="Arial Unicode MS" pitchFamily="34" charset="-122"/>
                        </a:rPr>
                        <a:t>Indices 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Arial Unicode MS" pitchFamily="34" charset="-122"/>
                          <a:ea typeface="Arial Unicode MS" pitchFamily="34" charset="-122"/>
                          <a:cs typeface="Arial Unicode MS" pitchFamily="34" charset="-122"/>
                        </a:rPr>
                        <a:t>for Regional 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Arial Unicode MS" pitchFamily="34" charset="-122"/>
                          <a:ea typeface="Arial Unicode MS" pitchFamily="34" charset="-122"/>
                          <a:cs typeface="Arial Unicode MS" pitchFamily="34" charset="-122"/>
                        </a:rPr>
                        <a:t>SSTA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Arial Unicode MS" pitchFamily="34" charset="-122"/>
                        <a:ea typeface="Arial Unicode MS" pitchFamily="34" charset="-122"/>
                        <a:cs typeface="Arial Unicode MS" pitchFamily="34" charset="-122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5"/>
          <p:cNvSpPr txBox="1">
            <a:spLocks noChangeArrowheads="1"/>
          </p:cNvSpPr>
          <p:nvPr/>
        </p:nvSpPr>
        <p:spPr bwMode="auto">
          <a:xfrm>
            <a:off x="357158" y="285728"/>
            <a:ext cx="8286808" cy="1384995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342900" indent="-342900" eaLnBrk="0" fontAlgn="base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>
                <a:srgbClr val="0000FF">
                  <a:lumMod val="50000"/>
                </a:srgbClr>
              </a:buClr>
              <a:buSzPct val="100000"/>
              <a:buFont typeface="Wingdings" pitchFamily="2" charset="2"/>
              <a:buChar char="l"/>
              <a:defRPr/>
            </a:pPr>
            <a:r>
              <a:rPr kumimoji="1" lang="en-US" altLang="zh-CN" sz="3200" b="1" kern="0" dirty="0" smtClean="0">
                <a:solidFill>
                  <a:srgbClr val="0000FF">
                    <a:lumMod val="50000"/>
                  </a:srgbClr>
                </a:solidFill>
                <a:latin typeface="Arial" charset="0"/>
                <a:ea typeface="宋体"/>
              </a:rPr>
              <a:t>DCPC </a:t>
            </a:r>
            <a:r>
              <a:rPr kumimoji="1" lang="en-US" altLang="zh-CN" sz="2800" b="1" kern="0" dirty="0" smtClean="0">
                <a:solidFill>
                  <a:srgbClr val="0000FF">
                    <a:lumMod val="50000"/>
                  </a:srgbClr>
                </a:solidFill>
                <a:latin typeface="Arial" charset="0"/>
                <a:ea typeface="宋体"/>
              </a:rPr>
              <a:t>NSMC (National Satellite Meteorological Centre)</a:t>
            </a:r>
          </a:p>
        </p:txBody>
      </p:sp>
      <p:graphicFrame>
        <p:nvGraphicFramePr>
          <p:cNvPr id="4" name="表格 3"/>
          <p:cNvGraphicFramePr>
            <a:graphicFrameLocks noGrp="1"/>
          </p:cNvGraphicFramePr>
          <p:nvPr/>
        </p:nvGraphicFramePr>
        <p:xfrm>
          <a:off x="428596" y="1785926"/>
          <a:ext cx="8429683" cy="4249420"/>
        </p:xfrm>
        <a:graphic>
          <a:graphicData uri="http://schemas.openxmlformats.org/drawingml/2006/table">
            <a:tbl>
              <a:tblPr firstRow="1" bandRow="1">
                <a:tableStyleId>{3C2FFA5D-87B4-456A-9821-1D502468CF0F}</a:tableStyleId>
              </a:tblPr>
              <a:tblGrid>
                <a:gridCol w="1035213"/>
                <a:gridCol w="1607993"/>
                <a:gridCol w="5786477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4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No.</a:t>
                      </a:r>
                      <a:endParaRPr lang="zh-CN" altLang="en-US" sz="240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4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Satellite</a:t>
                      </a:r>
                      <a:endParaRPr lang="zh-CN" altLang="en-US" sz="240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4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Product</a:t>
                      </a:r>
                      <a:endParaRPr lang="zh-CN" altLang="en-US" sz="240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endParaRPr lang="zh-CN" altLang="en-US" sz="240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altLang="zh-CN" sz="2000" b="0" i="0" u="none" strike="noStrike" dirty="0" smtClean="0">
                          <a:solidFill>
                            <a:srgbClr val="000000"/>
                          </a:solidFill>
                          <a:latin typeface="Arial Unicode MS" pitchFamily="34" charset="-122"/>
                          <a:ea typeface="Arial Unicode MS" pitchFamily="34" charset="-122"/>
                          <a:cs typeface="Arial Unicode MS" pitchFamily="34" charset="-122"/>
                        </a:rPr>
                        <a:t>1</a:t>
                      </a:r>
                      <a:endParaRPr lang="en-US" altLang="zh-CN" sz="2000" b="0" i="0" u="none" strike="noStrike" dirty="0">
                        <a:solidFill>
                          <a:srgbClr val="000000"/>
                        </a:solidFill>
                        <a:latin typeface="Arial Unicode MS" pitchFamily="34" charset="-122"/>
                        <a:ea typeface="Arial Unicode MS" pitchFamily="34" charset="-122"/>
                        <a:cs typeface="Arial Unicode MS" pitchFamily="34" charset="-122"/>
                      </a:endParaRP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algn="l" fontAlgn="t">
                        <a:lnSpc>
                          <a:spcPct val="100000"/>
                        </a:lnSpc>
                      </a:pPr>
                      <a:endParaRPr lang="en-US" altLang="zh-CN" sz="1800" b="0" i="0" u="none" strike="noStrike" dirty="0" smtClean="0">
                        <a:solidFill>
                          <a:srgbClr val="000000"/>
                        </a:solidFill>
                        <a:latin typeface="Arial Unicode MS" pitchFamily="34" charset="-122"/>
                        <a:ea typeface="Arial Unicode MS" pitchFamily="34" charset="-122"/>
                        <a:cs typeface="Arial Unicode MS" pitchFamily="34" charset="-122"/>
                      </a:endParaRPr>
                    </a:p>
                    <a:p>
                      <a:pPr algn="l" fontAlgn="t">
                        <a:lnSpc>
                          <a:spcPct val="100000"/>
                        </a:lnSpc>
                      </a:pPr>
                      <a:endParaRPr lang="en-US" altLang="zh-CN" sz="1800" b="0" i="0" u="none" strike="noStrike" dirty="0" smtClean="0">
                        <a:solidFill>
                          <a:srgbClr val="000000"/>
                        </a:solidFill>
                        <a:latin typeface="Arial Unicode MS" pitchFamily="34" charset="-122"/>
                        <a:ea typeface="Arial Unicode MS" pitchFamily="34" charset="-122"/>
                        <a:cs typeface="Arial Unicode MS" pitchFamily="34" charset="-122"/>
                      </a:endParaRPr>
                    </a:p>
                    <a:p>
                      <a:pPr algn="l" fontAlgn="t">
                        <a:lnSpc>
                          <a:spcPct val="100000"/>
                        </a:lnSpc>
                      </a:pPr>
                      <a:r>
                        <a:rPr lang="en-US" altLang="zh-CN" sz="1800" b="0" i="0" u="none" strike="noStrike" dirty="0" smtClean="0">
                          <a:solidFill>
                            <a:srgbClr val="000000"/>
                          </a:solidFill>
                          <a:latin typeface="Arial Unicode MS" pitchFamily="34" charset="-122"/>
                          <a:ea typeface="Arial Unicode MS" pitchFamily="34" charset="-122"/>
                          <a:cs typeface="Arial Unicode MS" pitchFamily="34" charset="-122"/>
                        </a:rPr>
                        <a:t>FY3B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Arial Unicode MS" pitchFamily="34" charset="-122"/>
                        <a:ea typeface="Arial Unicode MS" pitchFamily="34" charset="-122"/>
                        <a:cs typeface="Arial Unicode MS" pitchFamily="34" charset="-122"/>
                      </a:endParaRPr>
                    </a:p>
                    <a:p>
                      <a:pPr algn="l" fontAlgn="t">
                        <a:lnSpc>
                          <a:spcPct val="100000"/>
                        </a:lnSpc>
                      </a:pPr>
                      <a:r>
                        <a:rPr lang="zh-CN" altLang="en-US" sz="1800" b="0" i="0" u="none" strike="noStrike" dirty="0">
                          <a:solidFill>
                            <a:srgbClr val="000000"/>
                          </a:solidFill>
                          <a:latin typeface="Arial Unicode MS" pitchFamily="34" charset="-122"/>
                          <a:ea typeface="Arial Unicode MS" pitchFamily="34" charset="-122"/>
                          <a:cs typeface="Arial Unicode MS" pitchFamily="34" charset="-122"/>
                        </a:rPr>
                        <a:t/>
                      </a:r>
                      <a:br>
                        <a:rPr lang="zh-CN" altLang="en-US" sz="1800" b="0" i="0" u="none" strike="noStrike" dirty="0">
                          <a:solidFill>
                            <a:srgbClr val="000000"/>
                          </a:solidFill>
                          <a:latin typeface="Arial Unicode MS" pitchFamily="34" charset="-122"/>
                          <a:ea typeface="Arial Unicode MS" pitchFamily="34" charset="-122"/>
                          <a:cs typeface="Arial Unicode MS" pitchFamily="34" charset="-122"/>
                        </a:rPr>
                      </a:b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Arial Unicode MS" pitchFamily="34" charset="-122"/>
                        <a:ea typeface="Arial Unicode MS" pitchFamily="34" charset="-122"/>
                        <a:cs typeface="Arial Unicode MS" pitchFamily="34" charset="-122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00000"/>
                        </a:lnSpc>
                      </a:pP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Arial Unicode MS" pitchFamily="34" charset="-122"/>
                          <a:ea typeface="Arial Unicode MS" pitchFamily="34" charset="-122"/>
                          <a:cs typeface="Arial Unicode MS" pitchFamily="34" charset="-122"/>
                        </a:rPr>
                        <a:t>MWHS/MWRI/TOU/IRAS/VIRR/MERIS/SBUS/MWRI/ERM/SIM/MERIS/MWTS Level 1 Product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Arial Unicode MS" pitchFamily="34" charset="-122"/>
                        <a:ea typeface="Arial Unicode MS" pitchFamily="34" charset="-122"/>
                        <a:cs typeface="Arial Unicode MS" pitchFamily="34" charset="-122"/>
                      </a:endParaRPr>
                    </a:p>
                  </a:txBody>
                  <a:tcPr marL="9525" marR="9525" marT="9525" marB="0"/>
                </a:tc>
              </a:tr>
              <a:tr h="370840"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altLang="zh-CN" sz="2000" b="0" i="0" u="none" strike="noStrike" dirty="0" smtClean="0">
                          <a:solidFill>
                            <a:srgbClr val="000000"/>
                          </a:solidFill>
                          <a:latin typeface="Arial Unicode MS" pitchFamily="34" charset="-122"/>
                          <a:ea typeface="Arial Unicode MS" pitchFamily="34" charset="-122"/>
                          <a:cs typeface="Arial Unicode MS" pitchFamily="34" charset="-122"/>
                        </a:rPr>
                        <a:t>2</a:t>
                      </a:r>
                      <a:endParaRPr lang="en-US" altLang="zh-CN" sz="2000" b="0" i="0" u="none" strike="noStrike" dirty="0">
                        <a:solidFill>
                          <a:srgbClr val="000000"/>
                        </a:solidFill>
                        <a:latin typeface="Arial Unicode MS" pitchFamily="34" charset="-122"/>
                        <a:ea typeface="Arial Unicode MS" pitchFamily="34" charset="-122"/>
                        <a:cs typeface="Arial Unicode MS" pitchFamily="34" charset="-122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pPr algn="l" fontAlgn="t">
                        <a:lnSpc>
                          <a:spcPct val="100000"/>
                        </a:lnSpc>
                      </a:pP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Arial Unicode MS" pitchFamily="34" charset="-122"/>
                        <a:ea typeface="Arial Unicode MS" pitchFamily="34" charset="-122"/>
                        <a:cs typeface="Arial Unicode MS" pitchFamily="34" charset="-122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00000"/>
                        </a:lnSpc>
                      </a:pP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Arial Unicode MS" pitchFamily="34" charset="-122"/>
                          <a:ea typeface="Arial Unicode MS" pitchFamily="34" charset="-122"/>
                          <a:cs typeface="Arial Unicode MS" pitchFamily="34" charset="-122"/>
                        </a:rPr>
                        <a:t>MWHS/MWRI/TOU/IRAS/VIRR/MERIS/SBUS/MWRI/ERM/SIM/MERIS/MWTS Level 2 Product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Arial Unicode MS" pitchFamily="34" charset="-122"/>
                        <a:ea typeface="Arial Unicode MS" pitchFamily="34" charset="-122"/>
                        <a:cs typeface="Arial Unicode MS" pitchFamily="34" charset="-122"/>
                      </a:endParaRPr>
                    </a:p>
                  </a:txBody>
                  <a:tcPr marL="9525" marR="9525" marT="9525" marB="0"/>
                </a:tc>
              </a:tr>
              <a:tr h="370840"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altLang="zh-CN" sz="2000" b="0" i="0" u="none" strike="noStrike" dirty="0" smtClean="0">
                          <a:solidFill>
                            <a:srgbClr val="000000"/>
                          </a:solidFill>
                          <a:latin typeface="Arial Unicode MS" pitchFamily="34" charset="-122"/>
                          <a:ea typeface="Arial Unicode MS" pitchFamily="34" charset="-122"/>
                          <a:cs typeface="Arial Unicode MS" pitchFamily="34" charset="-122"/>
                        </a:rPr>
                        <a:t>3</a:t>
                      </a:r>
                      <a:endParaRPr lang="en-US" altLang="zh-CN" sz="2000" b="0" i="0" u="none" strike="noStrike" dirty="0">
                        <a:solidFill>
                          <a:srgbClr val="000000"/>
                        </a:solidFill>
                        <a:latin typeface="Arial Unicode MS" pitchFamily="34" charset="-122"/>
                        <a:ea typeface="Arial Unicode MS" pitchFamily="34" charset="-122"/>
                        <a:cs typeface="Arial Unicode MS" pitchFamily="34" charset="-122"/>
                      </a:endParaRPr>
                    </a:p>
                  </a:txBody>
                  <a:tcPr marL="9525" marR="9525" marT="9525" marB="0" anchor="ctr"/>
                </a:tc>
                <a:tc rowSpan="4"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Arial Unicode MS" pitchFamily="34" charset="-122"/>
                          <a:ea typeface="Arial Unicode MS" pitchFamily="34" charset="-122"/>
                          <a:cs typeface="Arial Unicode MS" pitchFamily="34" charset="-122"/>
                        </a:rPr>
                        <a:t>FY2E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Arial Unicode MS" pitchFamily="34" charset="-122"/>
                        <a:ea typeface="Arial Unicode MS" pitchFamily="34" charset="-122"/>
                        <a:cs typeface="Arial Unicode MS" pitchFamily="34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Arial Unicode MS" pitchFamily="34" charset="-122"/>
                          <a:ea typeface="Arial Unicode MS" pitchFamily="34" charset="-122"/>
                          <a:cs typeface="Arial Unicode MS" pitchFamily="34" charset="-122"/>
                        </a:rPr>
                        <a:t>Cloud Motion Vectors Product derived from FY2E WV Image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Arial Unicode MS" pitchFamily="34" charset="-122"/>
                        <a:ea typeface="Arial Unicode MS" pitchFamily="34" charset="-122"/>
                        <a:cs typeface="Arial Unicode MS" pitchFamily="34" charset="-122"/>
                      </a:endParaRP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altLang="zh-CN" sz="2000" b="0" i="0" u="none" strike="noStrike" dirty="0" smtClean="0">
                          <a:solidFill>
                            <a:srgbClr val="000000"/>
                          </a:solidFill>
                          <a:latin typeface="Arial Unicode MS" pitchFamily="34" charset="-122"/>
                          <a:ea typeface="Arial Unicode MS" pitchFamily="34" charset="-122"/>
                          <a:cs typeface="Arial Unicode MS" pitchFamily="34" charset="-122"/>
                        </a:rPr>
                        <a:t>4</a:t>
                      </a:r>
                      <a:endParaRPr lang="en-US" altLang="zh-CN" sz="2000" b="0" i="0" u="none" strike="noStrike" dirty="0">
                        <a:solidFill>
                          <a:srgbClr val="000000"/>
                        </a:solidFill>
                        <a:latin typeface="Arial Unicode MS" pitchFamily="34" charset="-122"/>
                        <a:ea typeface="Arial Unicode MS" pitchFamily="34" charset="-122"/>
                        <a:cs typeface="Arial Unicode MS" pitchFamily="34" charset="-122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Arial Unicode MS" pitchFamily="34" charset="-122"/>
                        <a:ea typeface="Arial Unicode MS" pitchFamily="34" charset="-122"/>
                        <a:cs typeface="Arial Unicode MS" pitchFamily="34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Arial Unicode MS" pitchFamily="34" charset="-122"/>
                          <a:ea typeface="Arial Unicode MS" pitchFamily="34" charset="-122"/>
                          <a:cs typeface="Arial Unicode MS" pitchFamily="34" charset="-122"/>
                        </a:rPr>
                        <a:t>Normalized Geostationary Projection data from FY-2E 5 spectral channels.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Arial Unicode MS" pitchFamily="34" charset="-122"/>
                        <a:ea typeface="Arial Unicode MS" pitchFamily="34" charset="-122"/>
                        <a:cs typeface="Arial Unicode MS" pitchFamily="34" charset="-122"/>
                      </a:endParaRP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altLang="zh-CN" sz="2000" b="0" i="0" u="none" strike="noStrike" dirty="0" smtClean="0">
                          <a:solidFill>
                            <a:srgbClr val="000000"/>
                          </a:solidFill>
                          <a:latin typeface="Arial Unicode MS" pitchFamily="34" charset="-122"/>
                          <a:ea typeface="Arial Unicode MS" pitchFamily="34" charset="-122"/>
                          <a:cs typeface="Arial Unicode MS" pitchFamily="34" charset="-122"/>
                        </a:rPr>
                        <a:t>5</a:t>
                      </a:r>
                      <a:endParaRPr lang="en-US" altLang="zh-CN" sz="2000" b="0" i="0" u="none" strike="noStrike" dirty="0">
                        <a:solidFill>
                          <a:srgbClr val="000000"/>
                        </a:solidFill>
                        <a:latin typeface="Arial Unicode MS" pitchFamily="34" charset="-122"/>
                        <a:ea typeface="Arial Unicode MS" pitchFamily="34" charset="-122"/>
                        <a:cs typeface="Arial Unicode MS" pitchFamily="34" charset="-122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Arial Unicode MS" pitchFamily="34" charset="-122"/>
                        <a:ea typeface="Arial Unicode MS" pitchFamily="34" charset="-122"/>
                        <a:cs typeface="Arial Unicode MS" pitchFamily="34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Arial Unicode MS" pitchFamily="34" charset="-122"/>
                          <a:ea typeface="Arial Unicode MS" pitchFamily="34" charset="-122"/>
                          <a:cs typeface="Arial Unicode MS" pitchFamily="34" charset="-122"/>
                        </a:rPr>
                        <a:t>Cloud Motion Vectors Product derived from FY-2E IR Cloud Image.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Arial Unicode MS" pitchFamily="34" charset="-122"/>
                        <a:ea typeface="Arial Unicode MS" pitchFamily="34" charset="-122"/>
                        <a:cs typeface="Arial Unicode MS" pitchFamily="34" charset="-122"/>
                      </a:endParaRP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altLang="zh-CN" sz="2000" b="0" i="0" u="none" strike="noStrike" dirty="0" smtClean="0">
                          <a:solidFill>
                            <a:srgbClr val="000000"/>
                          </a:solidFill>
                          <a:latin typeface="Arial Unicode MS" pitchFamily="34" charset="-122"/>
                          <a:ea typeface="Arial Unicode MS" pitchFamily="34" charset="-122"/>
                          <a:cs typeface="Arial Unicode MS" pitchFamily="34" charset="-122"/>
                        </a:rPr>
                        <a:t>6</a:t>
                      </a:r>
                      <a:endParaRPr lang="en-US" altLang="zh-CN" sz="2000" b="0" i="0" u="none" strike="noStrike" dirty="0">
                        <a:solidFill>
                          <a:srgbClr val="000000"/>
                        </a:solidFill>
                        <a:latin typeface="Arial Unicode MS" pitchFamily="34" charset="-122"/>
                        <a:ea typeface="Arial Unicode MS" pitchFamily="34" charset="-122"/>
                        <a:cs typeface="Arial Unicode MS" pitchFamily="34" charset="-122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Arial Unicode MS" pitchFamily="34" charset="-122"/>
                        <a:ea typeface="Arial Unicode MS" pitchFamily="34" charset="-122"/>
                        <a:cs typeface="Arial Unicode MS" pitchFamily="34" charset="-122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Arial Unicode MS" pitchFamily="34" charset="-122"/>
                          <a:ea typeface="Arial Unicode MS" pitchFamily="34" charset="-122"/>
                          <a:cs typeface="Arial Unicode MS" pitchFamily="34" charset="-122"/>
                        </a:rPr>
                        <a:t>Outgoing </a:t>
                      </a:r>
                      <a:r>
                        <a:rPr lang="en-US" sz="1800" b="0" i="0" u="none" strike="noStrike" dirty="0" err="1" smtClean="0">
                          <a:solidFill>
                            <a:srgbClr val="000000"/>
                          </a:solidFill>
                          <a:latin typeface="Arial Unicode MS" pitchFamily="34" charset="-122"/>
                          <a:ea typeface="Arial Unicode MS" pitchFamily="34" charset="-122"/>
                          <a:cs typeface="Arial Unicode MS" pitchFamily="34" charset="-122"/>
                        </a:rPr>
                        <a:t>Longwave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Arial Unicode MS" pitchFamily="34" charset="-122"/>
                          <a:ea typeface="Arial Unicode MS" pitchFamily="34" charset="-122"/>
                          <a:cs typeface="Arial Unicode MS" pitchFamily="34" charset="-122"/>
                        </a:rPr>
                        <a:t> Radiation Product.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Arial Unicode MS" pitchFamily="34" charset="-122"/>
                        <a:ea typeface="Arial Unicode MS" pitchFamily="34" charset="-122"/>
                        <a:cs typeface="Arial Unicode MS" pitchFamily="34" charset="-122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altLang="zh-CN" sz="4800" b="1" dirty="0" smtClean="0">
                <a:solidFill>
                  <a:srgbClr val="002060"/>
                </a:solidFill>
              </a:rPr>
              <a:t>Thanks for your attention!</a:t>
            </a:r>
            <a:endParaRPr lang="zh-CN" altLang="en-US" sz="48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MIC">
  <a:themeElements>
    <a:clrScheme name="NMIC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NMIC">
      <a:majorFont>
        <a:latin typeface="Arial"/>
        <a:ea typeface="SimSun"/>
        <a:cs typeface=""/>
      </a:majorFont>
      <a:minorFont>
        <a:latin typeface="Arial"/>
        <a:ea typeface="SimSun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NMIC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MIC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MIC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MIC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MIC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MIC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MIC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MIC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MIC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MIC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MIC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MIC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3892</TotalTime>
  <Words>871</Words>
  <PresentationFormat>全屏显示(4:3)</PresentationFormat>
  <Paragraphs>255</Paragraphs>
  <Slides>19</Slides>
  <Notes>2</Notes>
  <HiddenSlides>1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0" baseType="lpstr">
      <vt:lpstr>NMIC</vt:lpstr>
      <vt:lpstr>Status of implementation for WIS in Beijing</vt:lpstr>
      <vt:lpstr>OUTLINE</vt:lpstr>
      <vt:lpstr>幻灯片 3</vt:lpstr>
      <vt:lpstr>GTS Software Changes in 2011</vt:lpstr>
      <vt:lpstr>CMACast</vt:lpstr>
      <vt:lpstr>TDCF Migration Progress in RTH Beijing</vt:lpstr>
      <vt:lpstr>BUFR Bulletin Disseminate To</vt:lpstr>
      <vt:lpstr>幻灯片 8</vt:lpstr>
      <vt:lpstr>2011- Integrated with the data services of CMACast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Implementation of  WIS in CMA and a brief introduction to CMACAST</dc:title>
  <dc:creator>hp-001</dc:creator>
  <cp:lastModifiedBy>fOuDY</cp:lastModifiedBy>
  <cp:revision>395</cp:revision>
  <dcterms:created xsi:type="dcterms:W3CDTF">2011-04-02T22:28:27Z</dcterms:created>
  <dcterms:modified xsi:type="dcterms:W3CDTF">2012-05-29T01:44:04Z</dcterms:modified>
</cp:coreProperties>
</file>