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33" r:id="rId2"/>
    <p:sldId id="364" r:id="rId3"/>
    <p:sldId id="361" r:id="rId4"/>
    <p:sldId id="362" r:id="rId5"/>
    <p:sldId id="353" r:id="rId6"/>
    <p:sldId id="366" r:id="rId7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4" autoAdjust="0"/>
  </p:normalViewPr>
  <p:slideViewPr>
    <p:cSldViewPr snapToGrid="0" snapToObjects="1">
      <p:cViewPr varScale="1">
        <p:scale>
          <a:sx n="66" d="100"/>
          <a:sy n="66" d="100"/>
        </p:scale>
        <p:origin x="-142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226A4BD5-2925-47C7-8038-A1D4DAF2FB3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 smtClean="0"/>
              <a:t>The Lifecycle of RMDCN-NG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>
              <a:defRPr/>
            </a:pPr>
            <a:endParaRPr lang="en-US" dirty="0"/>
          </a:p>
          <a:p>
            <a:pPr algn="r">
              <a:defRPr/>
            </a:pPr>
            <a:r>
              <a:rPr lang="en-US" dirty="0"/>
              <a:t>Isabella Weger</a:t>
            </a:r>
          </a:p>
          <a:p>
            <a:pPr algn="r">
              <a:defRPr/>
            </a:pPr>
            <a:endParaRPr lang="en-US" dirty="0"/>
          </a:p>
          <a:p>
            <a:pPr algn="r">
              <a:defRPr/>
            </a:pPr>
            <a:r>
              <a:rPr lang="en-US" dirty="0"/>
              <a:t>Head of Computer Division</a:t>
            </a:r>
          </a:p>
          <a:p>
            <a:pPr algn="r">
              <a:defRPr/>
            </a:pPr>
            <a:r>
              <a:rPr lang="en-US" dirty="0"/>
              <a:t>ECMWF</a:t>
            </a:r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Contract duration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0758" y="4252685"/>
            <a:ext cx="8484618" cy="1891191"/>
          </a:xfrm>
        </p:spPr>
        <p:txBody>
          <a:bodyPr/>
          <a:lstStyle/>
          <a:p>
            <a:endParaRPr lang="en-US" sz="2000" dirty="0" smtClean="0">
              <a:cs typeface="ＭＳ Ｐゴシック"/>
            </a:endParaRPr>
          </a:p>
          <a:p>
            <a:r>
              <a:rPr lang="en-US" sz="2000" dirty="0" smtClean="0">
                <a:cs typeface="ＭＳ Ｐゴシック"/>
              </a:rPr>
              <a:t>Full </a:t>
            </a:r>
            <a:r>
              <a:rPr lang="en-US" sz="2000" dirty="0" smtClean="0">
                <a:cs typeface="ＭＳ Ｐゴシック"/>
              </a:rPr>
              <a:t>contract term of nine years with a break clause at the end of the sixth year to allow termination </a:t>
            </a:r>
          </a:p>
          <a:p>
            <a:r>
              <a:rPr lang="en-US" sz="2000" dirty="0" smtClean="0">
                <a:cs typeface="ＭＳ Ｐゴシック"/>
              </a:rPr>
              <a:t>Technical/commercial refresh with a set of technology and/or cost benefits to the RMDCN </a:t>
            </a:r>
          </a:p>
          <a:p>
            <a:pPr marL="0" indent="0">
              <a:buNone/>
            </a:pPr>
            <a:endParaRPr lang="en-US" dirty="0" smtClean="0">
              <a:cs typeface="ＭＳ Ｐゴシック"/>
            </a:endParaRPr>
          </a:p>
        </p:txBody>
      </p:sp>
      <p:pic>
        <p:nvPicPr>
          <p:cNvPr id="103" name="Picture 102" descr="2011-10 contract durat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375" y="1119662"/>
            <a:ext cx="8151738" cy="271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3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Value for Money - 1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solution must provide “Value for Money” </a:t>
            </a:r>
            <a:r>
              <a:rPr lang="en-GB" dirty="0" smtClean="0"/>
              <a:t>for the full contract term </a:t>
            </a:r>
          </a:p>
          <a:p>
            <a:endParaRPr lang="en-GB" dirty="0"/>
          </a:p>
          <a:p>
            <a:r>
              <a:rPr lang="en-GB" dirty="0" smtClean="0"/>
              <a:t>As part of the ITT response, tenderers provide a committed proposal for bandwidth upgrades, service enhancements, and/or price reductions that could be implemented at the beginning of year 4 of the operational service</a:t>
            </a:r>
          </a:p>
          <a:p>
            <a:endParaRPr lang="en-GB" dirty="0" smtClean="0"/>
          </a:p>
          <a:p>
            <a:r>
              <a:rPr lang="en-GB" dirty="0" smtClean="0"/>
              <a:t>There will also be two </a:t>
            </a:r>
            <a:r>
              <a:rPr lang="en-GB" dirty="0"/>
              <a:t>Technical and Commercial </a:t>
            </a:r>
            <a:r>
              <a:rPr lang="en-GB" dirty="0" smtClean="0"/>
              <a:t>Refreshes </a:t>
            </a:r>
            <a:r>
              <a:rPr lang="en-GB" dirty="0"/>
              <a:t>(TCR</a:t>
            </a:r>
            <a:r>
              <a:rPr lang="en-GB" dirty="0" smtClean="0"/>
              <a:t>):</a:t>
            </a:r>
          </a:p>
          <a:p>
            <a:pPr lvl="1"/>
            <a:r>
              <a:rPr lang="en-GB" dirty="0" smtClean="0"/>
              <a:t>First TCR after 2½ </a:t>
            </a:r>
            <a:r>
              <a:rPr lang="en-GB" dirty="0"/>
              <a:t>years </a:t>
            </a:r>
            <a:r>
              <a:rPr lang="en-GB" dirty="0" smtClean="0"/>
              <a:t>of operational </a:t>
            </a:r>
            <a:r>
              <a:rPr lang="en-GB" dirty="0"/>
              <a:t>service</a:t>
            </a:r>
            <a:endParaRPr lang="en-GB" dirty="0" smtClean="0"/>
          </a:p>
          <a:p>
            <a:pPr lvl="1"/>
            <a:r>
              <a:rPr lang="en-GB" dirty="0" smtClean="0"/>
              <a:t>Second TCR after 5½ </a:t>
            </a:r>
            <a:r>
              <a:rPr lang="en-GB" dirty="0"/>
              <a:t>years of operational </a:t>
            </a:r>
            <a:r>
              <a:rPr lang="en-GB" dirty="0" smtClean="0"/>
              <a:t>service (if the 6-year break clause is not used)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7244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Value for Money - 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Therefore:</a:t>
            </a:r>
          </a:p>
          <a:p>
            <a:r>
              <a:rPr lang="en-GB" dirty="0" smtClean="0"/>
              <a:t>During Q3/Q4 2016:</a:t>
            </a:r>
          </a:p>
          <a:p>
            <a:pPr lvl="1"/>
            <a:r>
              <a:rPr lang="en-GB" dirty="0" smtClean="0"/>
              <a:t>Beginning </a:t>
            </a:r>
            <a:r>
              <a:rPr lang="en-GB" dirty="0"/>
              <a:t>of year </a:t>
            </a:r>
            <a:r>
              <a:rPr lang="en-GB" dirty="0" smtClean="0"/>
              <a:t>4 </a:t>
            </a:r>
            <a:r>
              <a:rPr lang="en-GB" dirty="0"/>
              <a:t>of the operational service</a:t>
            </a:r>
          </a:p>
          <a:p>
            <a:pPr lvl="1"/>
            <a:r>
              <a:rPr lang="en-GB" dirty="0"/>
              <a:t>Supplier implements </a:t>
            </a:r>
            <a:r>
              <a:rPr lang="en-US" dirty="0"/>
              <a:t>bandwidth upgrades</a:t>
            </a:r>
            <a:r>
              <a:rPr lang="en-GB" dirty="0"/>
              <a:t>, service enhancements, and/or price reductions (subject to the outcome of the first TCR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Supplier provides </a:t>
            </a:r>
            <a:r>
              <a:rPr lang="en-GB" dirty="0"/>
              <a:t>a committed proposal for bandwidth upgrades, service enhancements, and/or price reductions that could be implemented at the beginning of year </a:t>
            </a:r>
            <a:r>
              <a:rPr lang="en-GB" dirty="0" smtClean="0"/>
              <a:t>7 </a:t>
            </a:r>
            <a:r>
              <a:rPr lang="en-GB" dirty="0"/>
              <a:t>of the operational service</a:t>
            </a:r>
          </a:p>
          <a:p>
            <a:pPr lvl="1"/>
            <a:endParaRPr lang="en-GB" dirty="0"/>
          </a:p>
          <a:p>
            <a:r>
              <a:rPr lang="en-GB" dirty="0"/>
              <a:t>During Q3/Q4 </a:t>
            </a:r>
            <a:r>
              <a:rPr lang="en-GB" dirty="0" smtClean="0"/>
              <a:t>2019:</a:t>
            </a:r>
            <a:endParaRPr lang="en-GB" dirty="0"/>
          </a:p>
          <a:p>
            <a:pPr lvl="1"/>
            <a:r>
              <a:rPr lang="en-GB" dirty="0" smtClean="0"/>
              <a:t>Beginning </a:t>
            </a:r>
            <a:r>
              <a:rPr lang="en-GB" dirty="0"/>
              <a:t>of year 7 of the operational service</a:t>
            </a:r>
          </a:p>
          <a:p>
            <a:pPr lvl="1"/>
            <a:r>
              <a:rPr lang="en-GB" dirty="0"/>
              <a:t>Supplier implements </a:t>
            </a:r>
            <a:r>
              <a:rPr lang="en-US" dirty="0"/>
              <a:t>bandwidth upgrades</a:t>
            </a:r>
            <a:r>
              <a:rPr lang="en-GB" dirty="0"/>
              <a:t>, service enhancements, and/or price reductions (subject to the outcome of the </a:t>
            </a:r>
            <a:r>
              <a:rPr lang="en-GB" dirty="0" smtClean="0"/>
              <a:t>second TCR</a:t>
            </a:r>
            <a:r>
              <a:rPr lang="en-GB" dirty="0"/>
              <a:t>)</a:t>
            </a:r>
          </a:p>
          <a:p>
            <a:pPr lvl="1"/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6339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3713" y="116632"/>
            <a:ext cx="8113712" cy="70802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Outlook to 2016 – 2018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3280" y="2114853"/>
            <a:ext cx="2044517" cy="954107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Proposal for the 1</a:t>
            </a:r>
            <a:r>
              <a:rPr lang="en-GB" sz="1400" b="1" baseline="30000" dirty="0" smtClean="0">
                <a:latin typeface="+mn-lt"/>
              </a:rPr>
              <a:t>st</a:t>
            </a:r>
            <a:r>
              <a:rPr lang="en-GB" sz="1400" b="1" dirty="0" smtClean="0">
                <a:latin typeface="+mn-lt"/>
              </a:rPr>
              <a:t> Technical and Commercial Refresh</a:t>
            </a:r>
          </a:p>
          <a:p>
            <a:r>
              <a:rPr lang="en-GB" sz="1400" b="1" dirty="0" smtClean="0">
                <a:latin typeface="+mn-lt"/>
              </a:rPr>
              <a:t>mid-April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505582" y="3070789"/>
            <a:ext cx="0" cy="36004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5" name="TextBox 34"/>
          <p:cNvSpPr txBox="1"/>
          <p:nvPr/>
        </p:nvSpPr>
        <p:spPr>
          <a:xfrm>
            <a:off x="5175089" y="5521565"/>
            <a:ext cx="2615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 (New sites, Upgrades…)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883910" y="1026281"/>
            <a:ext cx="3155374" cy="954107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Decision to terminate the contract after 6 years of service or to go for the full 9 years</a:t>
            </a:r>
          </a:p>
          <a:p>
            <a:r>
              <a:rPr lang="en-GB" sz="1400" b="1" dirty="0" smtClean="0">
                <a:latin typeface="+mn-lt"/>
              </a:rPr>
              <a:t>mid-October</a:t>
            </a:r>
          </a:p>
        </p:txBody>
      </p:sp>
      <p:cxnSp>
        <p:nvCxnSpPr>
          <p:cNvPr id="40" name="Straight Connector 39"/>
          <p:cNvCxnSpPr/>
          <p:nvPr/>
        </p:nvCxnSpPr>
        <p:spPr bwMode="auto">
          <a:xfrm>
            <a:off x="3108942" y="1980388"/>
            <a:ext cx="13172" cy="1508537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43" name="TextBox 42"/>
          <p:cNvSpPr txBox="1"/>
          <p:nvPr/>
        </p:nvSpPr>
        <p:spPr>
          <a:xfrm>
            <a:off x="2284120" y="4319939"/>
            <a:ext cx="3096344" cy="738664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Implementation of the agreed Technical/Commercial refresh solution </a:t>
            </a:r>
          </a:p>
        </p:txBody>
      </p:sp>
      <p:cxnSp>
        <p:nvCxnSpPr>
          <p:cNvPr id="47" name="Straight Connector 46"/>
          <p:cNvCxnSpPr/>
          <p:nvPr/>
        </p:nvCxnSpPr>
        <p:spPr bwMode="auto">
          <a:xfrm flipH="1">
            <a:off x="3123455" y="3762893"/>
            <a:ext cx="10976" cy="497646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321825"/>
              </p:ext>
            </p:extLst>
          </p:nvPr>
        </p:nvGraphicFramePr>
        <p:xfrm>
          <a:off x="493276" y="3443370"/>
          <a:ext cx="8302380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  <a:gridCol w="830238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2016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2017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2018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…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93713" y="5529528"/>
            <a:ext cx="2615229" cy="52322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+mn-lt"/>
              </a:rPr>
              <a:t>Individual handover of sites (New sites, Upgrades…)</a:t>
            </a:r>
          </a:p>
        </p:txBody>
      </p:sp>
      <p:sp>
        <p:nvSpPr>
          <p:cNvPr id="9" name="Right Arrow 8"/>
          <p:cNvSpPr/>
          <p:nvPr/>
        </p:nvSpPr>
        <p:spPr bwMode="auto">
          <a:xfrm>
            <a:off x="3134431" y="4074143"/>
            <a:ext cx="987626" cy="45719"/>
          </a:xfrm>
          <a:prstGeom prst="rightArrow">
            <a:avLst/>
          </a:prstGeom>
          <a:noFill/>
          <a:ln w="508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09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Potential future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Reminder of Volume II Technical Requirements:</a:t>
            </a:r>
          </a:p>
          <a:p>
            <a:r>
              <a:rPr lang="en-GB" i="1" dirty="0"/>
              <a:t>5.2 - Routed protocols</a:t>
            </a:r>
          </a:p>
          <a:p>
            <a:pPr lvl="1"/>
            <a:r>
              <a:rPr lang="en-GB" i="1" dirty="0"/>
              <a:t>IPv4 unicast mandatory</a:t>
            </a:r>
          </a:p>
          <a:p>
            <a:pPr lvl="1"/>
            <a:r>
              <a:rPr lang="en-GB" i="1" dirty="0">
                <a:solidFill>
                  <a:srgbClr val="FF0000"/>
                </a:solidFill>
              </a:rPr>
              <a:t>IPv6 desirable</a:t>
            </a:r>
          </a:p>
          <a:p>
            <a:pPr lvl="1"/>
            <a:r>
              <a:rPr lang="en-GB" i="1" dirty="0">
                <a:solidFill>
                  <a:srgbClr val="FF0000"/>
                </a:solidFill>
              </a:rPr>
              <a:t>Multicast in the future (e.g. GISC synchronisation, EUMETSAT dissemination)</a:t>
            </a:r>
          </a:p>
          <a:p>
            <a:pPr marL="0" indent="-250825"/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IPv6: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Supports 128-bit address space (IPv4 is only 32-bit)</a:t>
            </a:r>
          </a:p>
          <a:p>
            <a:pPr lvl="1"/>
            <a:r>
              <a:rPr lang="en-GB" dirty="0" smtClean="0"/>
              <a:t>Further additional features not present in IPv4</a:t>
            </a:r>
            <a:endParaRPr lang="en-US" dirty="0" smtClean="0"/>
          </a:p>
          <a:p>
            <a:pPr marL="0" indent="-250825"/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pPr marL="0" indent="-250825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Multicast</a:t>
            </a:r>
            <a:r>
              <a:rPr lang="en-US" dirty="0">
                <a:latin typeface="Calibri" pitchFamily="36" charset="0"/>
                <a:ea typeface="ＭＳ Ｐゴシック" pitchFamily="36" charset="-128"/>
              </a:rPr>
              <a:t>:</a:t>
            </a:r>
          </a:p>
          <a:p>
            <a:pPr lvl="1"/>
            <a:r>
              <a:rPr lang="en-US" dirty="0"/>
              <a:t>Efficiently </a:t>
            </a:r>
            <a:r>
              <a:rPr lang="en-US" dirty="0" smtClean="0"/>
              <a:t>transfers </a:t>
            </a:r>
            <a:r>
              <a:rPr lang="en-US" dirty="0"/>
              <a:t>one copy of some data to multiple destinations</a:t>
            </a:r>
          </a:p>
          <a:p>
            <a:pPr lvl="1"/>
            <a:r>
              <a:rPr lang="en-US" dirty="0"/>
              <a:t>Replication takes place within the </a:t>
            </a:r>
            <a:r>
              <a:rPr lang="en-US" dirty="0" smtClean="0"/>
              <a:t>network</a:t>
            </a: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39033073"/>
      </p:ext>
    </p:extLst>
  </p:cSld>
  <p:clrMapOvr>
    <a:masterClrMapping/>
  </p:clrMapOvr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11461</TotalTime>
  <Words>376</Words>
  <Application>Microsoft Office PowerPoint</Application>
  <PresentationFormat>On-screen Show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ECMWF-template</vt:lpstr>
      <vt:lpstr>The Lifecycle of RMDCN-NG</vt:lpstr>
      <vt:lpstr>Contract duration</vt:lpstr>
      <vt:lpstr>Value for Money - 1</vt:lpstr>
      <vt:lpstr>Value for Money - 2</vt:lpstr>
      <vt:lpstr>Outlook to 2016 – 2018 </vt:lpstr>
      <vt:lpstr>Potential future services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Isabella Weger</cp:lastModifiedBy>
  <cp:revision>147</cp:revision>
  <cp:lastPrinted>2010-02-08T14:51:34Z</cp:lastPrinted>
  <dcterms:created xsi:type="dcterms:W3CDTF">2011-10-04T12:35:01Z</dcterms:created>
  <dcterms:modified xsi:type="dcterms:W3CDTF">2012-05-15T07:15:24Z</dcterms:modified>
</cp:coreProperties>
</file>