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jpeg" ContentType="image/jpeg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7" r:id="rId1"/>
    <p:sldMasterId id="2147483670" r:id="rId2"/>
  </p:sldMasterIdLst>
  <p:notesMasterIdLst>
    <p:notesMasterId r:id="rId14"/>
  </p:notesMasterIdLst>
  <p:handoutMasterIdLst>
    <p:handoutMasterId r:id="rId15"/>
  </p:handoutMasterIdLst>
  <p:sldIdLst>
    <p:sldId id="256" r:id="rId3"/>
    <p:sldId id="259" r:id="rId4"/>
    <p:sldId id="286" r:id="rId5"/>
    <p:sldId id="260" r:id="rId6"/>
    <p:sldId id="261" r:id="rId7"/>
    <p:sldId id="262" r:id="rId8"/>
    <p:sldId id="287" r:id="rId9"/>
    <p:sldId id="288" r:id="rId10"/>
    <p:sldId id="289" r:id="rId11"/>
    <p:sldId id="290" r:id="rId12"/>
    <p:sldId id="291" r:id="rId13"/>
  </p:sldIdLst>
  <p:sldSz cx="9144000" cy="6858000" type="screen4x3"/>
  <p:notesSz cx="6645275" cy="977582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Times" pitchFamily="18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7900"/>
    <a:srgbClr val="3333FF"/>
    <a:srgbClr val="FFFF00"/>
    <a:srgbClr val="0000FF"/>
    <a:srgbClr val="FFFFCC"/>
    <a:srgbClr val="FF9900"/>
    <a:srgbClr val="009900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3" autoAdjust="0"/>
    <p:restoredTop sz="94595" autoAdjust="0"/>
  </p:normalViewPr>
  <p:slideViewPr>
    <p:cSldViewPr>
      <p:cViewPr>
        <p:scale>
          <a:sx n="100" d="100"/>
          <a:sy n="100" d="100"/>
        </p:scale>
        <p:origin x="768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0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65550" y="0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65550" y="9286875"/>
            <a:ext cx="2879725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fld id="{F4D7B967-B82C-4D21-8F19-D00A93150BB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2900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90950" y="0"/>
            <a:ext cx="2879725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08050" y="758825"/>
            <a:ext cx="4854575" cy="3641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629150"/>
            <a:ext cx="4852988" cy="440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56713"/>
            <a:ext cx="2882900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90950" y="9256713"/>
            <a:ext cx="2879725" cy="531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  <a:ext uri="{FAA26D3D-D897-4be2-8F04-BA451C77F1D7}"/>
          </a:extLst>
        </p:spPr>
        <p:txBody>
          <a:bodyPr vert="horz" wrap="square" lIns="90993" tIns="45497" rIns="90993" bIns="45497" numCol="1" anchor="b" anchorCtr="0" compatLnSpc="1">
            <a:prstTxWarp prst="textNoShape">
              <a:avLst/>
            </a:prstTxWarp>
          </a:bodyPr>
          <a:lstStyle>
            <a:lvl1pPr algn="r" defTabSz="909638" eaLnBrk="0" hangingPunct="0">
              <a:defRPr sz="1200">
                <a:latin typeface="Times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fld id="{F1A3E524-8F2B-4DE7-AED8-6B93318E4D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ＭＳ Ｐゴシック" charset="0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ShapeType="1"/>
          </p:cNvCxnSpPr>
          <p:nvPr userDrawn="1"/>
        </p:nvCxnSpPr>
        <p:spPr bwMode="auto">
          <a:xfrm>
            <a:off x="211138" y="762000"/>
            <a:ext cx="8726487" cy="15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  <a:effectLst>
            <a:outerShdw dist="20000" dir="5400000" rotWithShape="0">
              <a:srgbClr val="808080">
                <a:alpha val="37999"/>
              </a:srgbClr>
            </a:outerShdw>
          </a:effectLst>
        </p:spPr>
      </p:cxnSp>
      <p:sp>
        <p:nvSpPr>
          <p:cNvPr id="15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/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Content Placeholder 5"/>
          <p:cNvSpPr>
            <a:spLocks noGrp="1" noChangeArrowheads="1"/>
          </p:cNvSpPr>
          <p:nvPr>
            <p:ph idx="1"/>
          </p:nvPr>
        </p:nvSpPr>
        <p:spPr bwMode="auto">
          <a:xfrm>
            <a:off x="344488" y="1143000"/>
            <a:ext cx="8447087" cy="49530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268288" indent="-268288">
              <a:lnSpc>
                <a:spcPts val="2400"/>
              </a:lnSpc>
              <a:spcAft>
                <a:spcPts val="600"/>
              </a:spcAft>
              <a:buClr>
                <a:srgbClr val="3366FF"/>
              </a:buClr>
              <a:buSzPct val="110000"/>
              <a:buFont typeface="Lucida Grande CE"/>
              <a:buChar char="●"/>
              <a:defRPr sz="2000" b="0">
                <a:solidFill>
                  <a:schemeClr val="tx1"/>
                </a:solidFill>
              </a:defRPr>
            </a:lvl1pPr>
            <a:lvl2pPr marL="536575" indent="-268288">
              <a:lnSpc>
                <a:spcPts val="2400"/>
              </a:lnSpc>
              <a:spcAft>
                <a:spcPts val="600"/>
              </a:spcAft>
              <a:buClr>
                <a:srgbClr val="0000FF"/>
              </a:buClr>
              <a:buFont typeface="Lucida Grande"/>
              <a:buChar char="–"/>
              <a:defRPr sz="2000" b="0">
                <a:solidFill>
                  <a:schemeClr val="tx1"/>
                </a:solidFill>
              </a:defRPr>
            </a:lvl2pPr>
            <a:lvl3pPr marL="806450" indent="-269875">
              <a:lnSpc>
                <a:spcPts val="2400"/>
              </a:lnSpc>
              <a:spcAft>
                <a:spcPts val="600"/>
              </a:spcAft>
              <a:buClr>
                <a:schemeClr val="tx1"/>
              </a:buClr>
              <a:buFont typeface="Lucida Grande"/>
              <a:buChar char="●"/>
              <a:defRPr sz="2000" b="0">
                <a:solidFill>
                  <a:schemeClr val="tx1"/>
                </a:solidFill>
              </a:defRPr>
            </a:lvl3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>
              <a:latin typeface="Times" charset="0"/>
              <a:ea typeface="+mn-ea"/>
              <a:cs typeface="ＭＳ Ｐゴシック" charset="0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  <a:defRPr/>
            </a:pPr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charset="0"/>
                <a:cs typeface="ＭＳ Ｐゴシック" charset="0"/>
              </a:rPr>
              <a:t>Slide </a:t>
            </a:r>
            <a:fld id="{F6401B22-B501-4F9C-A7DA-F260AA8A4E91}" type="slidenum"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charset="0"/>
                <a:cs typeface="ＭＳ Ｐゴシック" charset="0"/>
              </a:rPr>
              <a:pPr eaLnBrk="0" hangingPunct="0">
                <a:tabLst>
                  <a:tab pos="2689225" algn="l"/>
                </a:tabLst>
                <a:defRPr/>
              </a:pPr>
              <a:t>‹#›</a:t>
            </a:fld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charset="0"/>
                <a:cs typeface="ＭＳ Ｐゴシック" charset="0"/>
              </a:rPr>
              <a:t>	© ECMWF </a:t>
            </a:r>
          </a:p>
        </p:txBody>
      </p:sp>
      <p:pic>
        <p:nvPicPr>
          <p:cNvPr id="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3" r:id="rId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fontAlgn="base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2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fontAlgn="base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fontAlgn="base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8" descr="sky-backdrop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797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AutoShape 3"/>
          <p:cNvSpPr>
            <a:spLocks noChangeArrowheads="1"/>
          </p:cNvSpPr>
          <p:nvPr/>
        </p:nvSpPr>
        <p:spPr bwMode="auto">
          <a:xfrm>
            <a:off x="211138" y="6367463"/>
            <a:ext cx="6583362" cy="268287"/>
          </a:xfrm>
          <a:prstGeom prst="parallelogram">
            <a:avLst>
              <a:gd name="adj" fmla="val 47600"/>
            </a:avLst>
          </a:prstGeom>
          <a:solidFill>
            <a:srgbClr val="1F3692"/>
          </a:soli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0" hangingPunct="0">
              <a:defRPr/>
            </a:pPr>
            <a:endParaRPr lang="en-US" sz="1800" b="1">
              <a:solidFill>
                <a:srgbClr val="000000"/>
              </a:solidFill>
              <a:latin typeface="Arial" charset="0"/>
              <a:ea typeface="ＭＳ Ｐゴシック" pitchFamily="36" charset="-128"/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344488" y="114300"/>
            <a:ext cx="8429625" cy="64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515938" y="6351588"/>
            <a:ext cx="5121275" cy="274637"/>
          </a:xfrm>
          <a:prstGeom prst="rect">
            <a:avLst/>
          </a:prstGeom>
          <a:noFill/>
          <a:ln w="50800">
            <a:noFill/>
            <a:miter lim="800000"/>
            <a:headEnd/>
            <a:tailEnd/>
          </a:ln>
          <a:effectLst/>
        </p:spPr>
        <p:txBody>
          <a:bodyPr lIns="90487" tIns="44450" rIns="90487" bIns="44450">
            <a:spAutoFit/>
          </a:bodyPr>
          <a:lstStyle/>
          <a:p>
            <a:pPr eaLnBrk="0" hangingPunct="0">
              <a:tabLst>
                <a:tab pos="2689225" algn="l"/>
              </a:tabLst>
              <a:defRPr/>
            </a:pPr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</a:rPr>
              <a:t>Slide </a:t>
            </a:r>
            <a:fld id="{0D744E88-BAAB-4C8F-9012-8B5C26E58C6D}" type="slidenum"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</a:rPr>
              <a:pPr eaLnBrk="0" hangingPunct="0">
                <a:tabLst>
                  <a:tab pos="2689225" algn="l"/>
                </a:tabLst>
                <a:defRPr/>
              </a:pPr>
              <a:t>‹#›</a:t>
            </a:fld>
            <a:r>
              <a:rPr lang="en-GB" sz="1200">
                <a:solidFill>
                  <a:srgbClr val="FFFFFF"/>
                </a:solidFill>
                <a:latin typeface="Calibri" pitchFamily="36" charset="0"/>
                <a:ea typeface="ＭＳ Ｐゴシック" pitchFamily="36" charset="-128"/>
              </a:rPr>
              <a:t>	© ECMWF </a:t>
            </a:r>
          </a:p>
        </p:txBody>
      </p:sp>
      <p:pic>
        <p:nvPicPr>
          <p:cNvPr id="4102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83400" y="6319838"/>
            <a:ext cx="1895475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4" r:id="rId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2600" b="1">
          <a:solidFill>
            <a:srgbClr val="1F3692"/>
          </a:solidFill>
          <a:latin typeface="Calibri" pitchFamily="39" charset="0"/>
          <a:ea typeface="ＭＳ Ｐゴシック" pitchFamily="39" charset="-128"/>
          <a:cs typeface="ＭＳ Ｐゴシック" pitchFamily="39" charset="-128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00279F"/>
          </a:solidFill>
          <a:latin typeface="Arial Black" charset="0"/>
        </a:defRPr>
      </a:lvl9pPr>
    </p:titleStyle>
    <p:bodyStyle>
      <a:lvl1pPr marL="268288" indent="-268288" algn="l" rtl="0" fontAlgn="base">
        <a:lnSpc>
          <a:spcPts val="2400"/>
        </a:lnSpc>
        <a:spcBef>
          <a:spcPct val="0"/>
        </a:spcBef>
        <a:spcAft>
          <a:spcPts val="600"/>
        </a:spcAft>
        <a:buClr>
          <a:srgbClr val="3366FF"/>
        </a:buClr>
        <a:buSzPct val="90000"/>
        <a:buFont typeface="Wingdings" pitchFamily="2" charset="2"/>
        <a:buChar char=""/>
        <a:defRPr sz="2000">
          <a:solidFill>
            <a:schemeClr val="tx1"/>
          </a:solidFill>
          <a:latin typeface="Calibri"/>
          <a:ea typeface="ＭＳ Ｐゴシック" pitchFamily="39" charset="-128"/>
          <a:cs typeface="ＭＳ Ｐゴシック" pitchFamily="39" charset="-128"/>
        </a:defRPr>
      </a:lvl1pPr>
      <a:lvl2pPr marL="539750" indent="-269875" algn="l" rtl="0" fontAlgn="base">
        <a:lnSpc>
          <a:spcPts val="2400"/>
        </a:lnSpc>
        <a:spcBef>
          <a:spcPct val="0"/>
        </a:spcBef>
        <a:spcAft>
          <a:spcPts val="600"/>
        </a:spcAft>
        <a:buClr>
          <a:srgbClr val="1F3692"/>
        </a:buClr>
        <a:buSzPct val="100000"/>
        <a:buFont typeface="Lucida Grande CE"/>
        <a:buChar char="–"/>
        <a:defRPr sz="2000">
          <a:solidFill>
            <a:schemeClr val="tx1"/>
          </a:solidFill>
          <a:latin typeface="Calibri"/>
          <a:ea typeface="ＭＳ Ｐゴシック" charset="-128"/>
        </a:defRPr>
      </a:lvl2pPr>
      <a:lvl3pPr marL="806450" indent="-269875" algn="l" rtl="0" fontAlgn="base">
        <a:lnSpc>
          <a:spcPts val="2400"/>
        </a:lnSpc>
        <a:spcBef>
          <a:spcPct val="0"/>
        </a:spcBef>
        <a:spcAft>
          <a:spcPts val="600"/>
        </a:spcAft>
        <a:buChar char="•"/>
        <a:defRPr sz="2000">
          <a:solidFill>
            <a:schemeClr val="tx1"/>
          </a:solidFill>
          <a:latin typeface="Calibri"/>
          <a:ea typeface="ＭＳ Ｐゴシック" charset="-128"/>
        </a:defRPr>
      </a:lvl3pPr>
      <a:lvl4pPr marL="1581150" indent="-17145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Times" charset="0"/>
          <a:ea typeface="ＭＳ Ｐゴシック" charset="-128"/>
        </a:defRPr>
      </a:lvl4pPr>
      <a:lvl5pPr marL="2000250" indent="-17145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5pPr>
      <a:lvl6pPr marL="24574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6pPr>
      <a:lvl7pPr marL="29146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7pPr>
      <a:lvl8pPr marL="33718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8pPr>
      <a:lvl9pPr marL="3829050" indent="-17145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Times" charset="0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wan@ecmwf.int" TargetMode="Externa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cs typeface="+mj-cs"/>
              </a:rPr>
              <a:t>How to be connected to the RMDCN?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buFont typeface="Wingdings" pitchFamily="36" charset="2"/>
              <a:buNone/>
              <a:defRPr/>
            </a:pPr>
            <a:r>
              <a:rPr lang="en-US" dirty="0" smtClean="0">
                <a:cs typeface="+mn-cs"/>
              </a:rPr>
              <a:t>Rémy Giraud</a:t>
            </a:r>
          </a:p>
          <a:p>
            <a:pPr>
              <a:buFont typeface="Wingdings" pitchFamily="36" charset="2"/>
              <a:buNone/>
              <a:defRPr/>
            </a:pPr>
            <a:r>
              <a:rPr lang="en-US" dirty="0" smtClean="0">
                <a:cs typeface="+mn-cs"/>
              </a:rPr>
              <a:t>Network and Security Section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Eligibility</a:t>
            </a:r>
          </a:p>
        </p:txBody>
      </p:sp>
      <p:sp>
        <p:nvSpPr>
          <p:cNvPr id="409603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412875"/>
            <a:ext cx="8447087" cy="2811463"/>
          </a:xfrm>
        </p:spPr>
        <p:txBody>
          <a:bodyPr/>
          <a:lstStyle/>
          <a:p>
            <a:pPr marL="0" indent="0">
              <a:buFont typeface="Lucida Grande CE"/>
              <a:buNone/>
              <a:defRPr/>
            </a:pPr>
            <a:r>
              <a:rPr lang="en-GB" dirty="0" smtClean="0"/>
              <a:t>In December 2008, ECMWF Council decided that the following categories of sites could join the RMDCN should they so wish:</a:t>
            </a:r>
          </a:p>
          <a:p>
            <a:pPr marL="0" indent="0">
              <a:buFont typeface="Lucida Grande CE"/>
              <a:buNone/>
              <a:defRPr/>
            </a:pPr>
            <a:endParaRPr lang="en-GB" dirty="0" smtClean="0"/>
          </a:p>
          <a:p>
            <a:pPr>
              <a:defRPr/>
            </a:pPr>
            <a:r>
              <a:rPr lang="en-GB" dirty="0" smtClean="0"/>
              <a:t>ECMWF </a:t>
            </a:r>
            <a:r>
              <a:rPr lang="en-GB" dirty="0"/>
              <a:t>Member States and Co-operating States</a:t>
            </a:r>
            <a:endParaRPr lang="en-US" dirty="0"/>
          </a:p>
          <a:p>
            <a:pPr>
              <a:defRPr/>
            </a:pPr>
            <a:r>
              <a:rPr lang="en-GB" dirty="0"/>
              <a:t>RA VI countries not currently connected to the RMDCN </a:t>
            </a:r>
            <a:endParaRPr lang="en-US" dirty="0"/>
          </a:p>
          <a:p>
            <a:pPr>
              <a:defRPr/>
            </a:pPr>
            <a:r>
              <a:rPr lang="en-GB" dirty="0"/>
              <a:t>Countries operating MTN centres in the framework of the IMTN (Improved Main Telecommunications Network), including future GISCs </a:t>
            </a:r>
            <a:endParaRPr lang="en-US" dirty="0"/>
          </a:p>
          <a:p>
            <a:pPr>
              <a:defRPr/>
            </a:pPr>
            <a:r>
              <a:rPr lang="en-GB" dirty="0"/>
              <a:t>Countries outside RA VI connected to a RA VI country as part of the GTS, upon request by the RA VI country concerned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MS, CS and RA VI</a:t>
            </a:r>
          </a:p>
        </p:txBody>
      </p:sp>
      <p:sp>
        <p:nvSpPr>
          <p:cNvPr id="11266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513"/>
            <a:ext cx="8447087" cy="792162"/>
          </a:xfrm>
          <a:noFill/>
        </p:spPr>
        <p:txBody>
          <a:bodyPr/>
          <a:lstStyle/>
          <a:p>
            <a:pPr marL="0" indent="0">
              <a:buFont typeface="Lucida Grande CE"/>
              <a:buNone/>
            </a:pPr>
            <a:r>
              <a:rPr lang="en-GB" smtClean="0">
                <a:latin typeface="Calibri" pitchFamily="34" charset="0"/>
                <a:ea typeface="ＭＳ Ｐゴシック" pitchFamily="34" charset="-128"/>
              </a:rPr>
              <a:t>Montenegro is the only Co-operating states not connected to the RMDCN.</a:t>
            </a:r>
          </a:p>
          <a:p>
            <a:pPr marL="0" indent="0">
              <a:buFont typeface="Lucida Grande CE"/>
              <a:buNone/>
            </a:pPr>
            <a:r>
              <a:rPr lang="en-GB" smtClean="0">
                <a:latin typeface="Calibri" pitchFamily="34" charset="0"/>
                <a:ea typeface="ＭＳ Ｐゴシック" pitchFamily="34" charset="-128"/>
              </a:rPr>
              <a:t>The RA VI countries not currently connected to the RMDCN:</a:t>
            </a:r>
            <a:endParaRPr lang="en-US" smtClean="0">
              <a:latin typeface="Calibri" pitchFamily="34" charset="0"/>
              <a:ea typeface="ＭＳ Ｐゴシック" pitchFamily="34" charset="-128"/>
            </a:endParaRP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773238"/>
            <a:ext cx="6337300" cy="49037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MTN and (future) GISCs</a:t>
            </a:r>
          </a:p>
        </p:txBody>
      </p:sp>
      <p:pic>
        <p:nvPicPr>
          <p:cNvPr id="12290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2135188"/>
            <a:ext cx="4711700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052513"/>
            <a:ext cx="8447087" cy="792162"/>
          </a:xfrm>
          <a:noFill/>
        </p:spPr>
        <p:txBody>
          <a:bodyPr/>
          <a:lstStyle/>
          <a:p>
            <a:pPr marL="0" indent="0">
              <a:buFont typeface="Lucida Grande CE"/>
              <a:buNone/>
            </a:pPr>
            <a:r>
              <a:rPr lang="en-GB" smtClean="0">
                <a:latin typeface="Calibri" pitchFamily="34" charset="0"/>
                <a:ea typeface="ＭＳ Ｐゴシック" pitchFamily="34" charset="-128"/>
              </a:rPr>
              <a:t>The MTN countries and potential future GISCs not currently connected to the RMDCN:</a:t>
            </a:r>
            <a:endParaRPr lang="en-US" smtClean="0">
              <a:latin typeface="Calibri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For all other countries:</a:t>
            </a:r>
          </a:p>
        </p:txBody>
      </p:sp>
      <p:sp>
        <p:nvSpPr>
          <p:cNvPr id="13314" name="Rectangle 3"/>
          <p:cNvSpPr>
            <a:spLocks noGrp="1" noChangeArrowheads="1"/>
          </p:cNvSpPr>
          <p:nvPr>
            <p:ph idx="1"/>
          </p:nvPr>
        </p:nvSpPr>
        <p:spPr>
          <a:noFill/>
        </p:spPr>
        <p:txBody>
          <a:bodyPr/>
          <a:lstStyle/>
          <a:p>
            <a:r>
              <a:rPr lang="en-GB" smtClean="0">
                <a:latin typeface="Calibri" pitchFamily="34" charset="0"/>
                <a:ea typeface="ＭＳ Ｐゴシック" pitchFamily="34" charset="-128"/>
              </a:rPr>
              <a:t>Countries outside RA VI connected to a RA VI country as part of the GTS, upon request by the RA VI country concerned</a:t>
            </a:r>
          </a:p>
          <a:p>
            <a:endParaRPr lang="en-GB" smtClean="0">
              <a:latin typeface="Calibri" pitchFamily="34" charset="0"/>
              <a:ea typeface="ＭＳ Ｐゴシック" pitchFamily="34" charset="-128"/>
            </a:endParaRPr>
          </a:p>
          <a:p>
            <a:r>
              <a:rPr lang="en-GB" smtClean="0">
                <a:latin typeface="Calibri" pitchFamily="34" charset="0"/>
                <a:ea typeface="ＭＳ Ｐゴシック" pitchFamily="34" charset="-128"/>
              </a:rPr>
              <a:t>The following procedure has been defined:</a:t>
            </a:r>
          </a:p>
          <a:p>
            <a:pPr lvl="1"/>
            <a:r>
              <a:rPr lang="en-GB" smtClean="0">
                <a:latin typeface="Calibri" pitchFamily="34" charset="0"/>
                <a:ea typeface="ＭＳ Ｐゴシック" pitchFamily="34" charset="-128"/>
              </a:rPr>
              <a:t>The interested parties write to ECMWF Director General to request the connection to the RMDCN</a:t>
            </a:r>
          </a:p>
          <a:p>
            <a:pPr lvl="1"/>
            <a:r>
              <a:rPr lang="en-GB" smtClean="0">
                <a:latin typeface="Calibri" pitchFamily="34" charset="0"/>
                <a:ea typeface="ＭＳ Ｐゴシック" pitchFamily="34" charset="-128"/>
              </a:rPr>
              <a:t>The RA VI country willing to “sponsor” the potential new member also writes to ECMWF Director General</a:t>
            </a:r>
          </a:p>
          <a:p>
            <a:pPr lvl="1"/>
            <a:r>
              <a:rPr lang="en-GB" smtClean="0">
                <a:latin typeface="Calibri" pitchFamily="34" charset="0"/>
                <a:ea typeface="ＭＳ Ｐゴシック" pitchFamily="34" charset="-128"/>
              </a:rPr>
              <a:t>ECMWF then requests approval by the RA VI GTS coordinators (L.Bezruk and C.Little)</a:t>
            </a:r>
          </a:p>
          <a:p>
            <a:pPr lvl="1"/>
            <a:r>
              <a:rPr lang="en-GB" smtClean="0">
                <a:latin typeface="Calibri" pitchFamily="34" charset="0"/>
                <a:ea typeface="ＭＳ Ｐゴシック" pitchFamily="34" charset="-128"/>
              </a:rPr>
              <a:t>If approved, ECMWF confirms to the interested country that their accession has been approved</a:t>
            </a:r>
            <a:endParaRPr lang="en-US" smtClean="0">
              <a:latin typeface="Calibri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Defining the configuration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In liaison with the WAN team at ECMWF (</a:t>
            </a:r>
            <a:r>
              <a:rPr lang="en-GB" dirty="0" smtClean="0">
                <a:cs typeface="+mn-cs"/>
                <a:hlinkClick r:id="rId2"/>
              </a:rPr>
              <a:t>wan@ecmwf.int</a:t>
            </a:r>
            <a:r>
              <a:rPr lang="en-GB" dirty="0" smtClean="0">
                <a:cs typeface="+mn-cs"/>
              </a:rPr>
              <a:t>) defining the configuration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Among the available site types 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Speed of the connection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In order to get the price, the following information are required: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Exact postal address where the connexion will be installed</a:t>
            </a:r>
          </a:p>
          <a:p>
            <a:pPr lvl="1">
              <a:defRPr/>
            </a:pPr>
            <a:r>
              <a:rPr lang="en-GB" dirty="0" smtClean="0">
                <a:cs typeface="+mn-cs"/>
              </a:rPr>
              <a:t>Main phone number 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ECMWF liaise with the provider to obtain the pricing information and forward them to the interested site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accession agreement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With the exception of ECMWF Member States and Co-operating states </a:t>
            </a:r>
            <a:r>
              <a:rPr lang="en-GB" dirty="0"/>
              <a:t>wishing </a:t>
            </a:r>
            <a:r>
              <a:rPr lang="en-GB" dirty="0" smtClean="0"/>
              <a:t>to be invoiced via ECMWF, all connected sites must sign an Accession Agreement</a:t>
            </a:r>
          </a:p>
          <a:p>
            <a:pPr>
              <a:defRPr/>
            </a:pPr>
            <a:r>
              <a:rPr lang="en-GB" dirty="0" smtClean="0"/>
              <a:t>A draft accession agreement will be part of the contract signed between ECMWF and the provider</a:t>
            </a:r>
          </a:p>
          <a:p>
            <a:pPr>
              <a:defRPr/>
            </a:pPr>
            <a:r>
              <a:rPr lang="en-GB" dirty="0" smtClean="0"/>
              <a:t>The acceding party can request amendments to the Accession Agreement</a:t>
            </a:r>
          </a:p>
          <a:p>
            <a:pPr>
              <a:defRPr/>
            </a:pPr>
            <a:r>
              <a:rPr lang="en-GB" dirty="0" smtClean="0"/>
              <a:t>The required changes must be approved by the provider and by ECMWF</a:t>
            </a:r>
          </a:p>
          <a:p>
            <a:pPr>
              <a:defRPr/>
            </a:pPr>
            <a:r>
              <a:rPr lang="en-GB" dirty="0" smtClean="0"/>
              <a:t>Once approved by all parties and the configuration is defined and its cost known, the accession agreement will be signed by the provider and the acceding party.</a:t>
            </a:r>
          </a:p>
          <a:p>
            <a:pPr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local technical configuration (1)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Before the installation can be completed by the provider, the site must define:</a:t>
            </a:r>
          </a:p>
          <a:p>
            <a:pPr>
              <a:defRPr/>
            </a:pPr>
            <a:endParaRPr lang="en-GB" dirty="0" smtClean="0"/>
          </a:p>
          <a:p>
            <a:pPr lvl="1">
              <a:defRPr/>
            </a:pPr>
            <a:r>
              <a:rPr lang="en-GB" dirty="0" smtClean="0"/>
              <a:t>IP address(</a:t>
            </a:r>
            <a:r>
              <a:rPr lang="en-GB" dirty="0" err="1" smtClean="0"/>
              <a:t>es</a:t>
            </a:r>
            <a:r>
              <a:rPr lang="en-GB" dirty="0" smtClean="0"/>
              <a:t>) of the CPE</a:t>
            </a:r>
          </a:p>
          <a:p>
            <a:pPr lvl="1">
              <a:defRPr/>
            </a:pPr>
            <a:r>
              <a:rPr lang="en-GB" dirty="0" smtClean="0"/>
              <a:t>LAN addresses to be announced on the RMDCN</a:t>
            </a:r>
          </a:p>
          <a:p>
            <a:pPr lvl="1">
              <a:defRPr/>
            </a:pPr>
            <a:r>
              <a:rPr lang="en-GB" dirty="0" smtClean="0"/>
              <a:t>Routing protocol between the CPE and the LAN, including the IP </a:t>
            </a:r>
            <a:r>
              <a:rPr lang="en-GB" dirty="0"/>
              <a:t>local </a:t>
            </a:r>
            <a:r>
              <a:rPr lang="en-GB" dirty="0" smtClean="0"/>
              <a:t>gateway address</a:t>
            </a:r>
          </a:p>
          <a:p>
            <a:pPr lvl="1">
              <a:defRPr/>
            </a:pPr>
            <a:r>
              <a:rPr lang="en-GB" dirty="0" smtClean="0"/>
              <a:t>SNMP addresses (if needed) for local monitoring</a:t>
            </a:r>
          </a:p>
          <a:p>
            <a:pPr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42900" y="314325"/>
            <a:ext cx="8429625" cy="949325"/>
          </a:xfrm>
        </p:spPr>
        <p:txBody>
          <a:bodyPr/>
          <a:lstStyle/>
          <a:p>
            <a:pPr>
              <a:defRPr/>
            </a:pPr>
            <a:r>
              <a:rPr lang="en-GB" dirty="0"/>
              <a:t>The local technical configuration </a:t>
            </a:r>
            <a:r>
              <a:rPr lang="en-GB" dirty="0" smtClean="0"/>
              <a:t>(2)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cs typeface="+mj-cs"/>
              </a:rPr>
              <a:t>The class of service configuration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>
          <a:xfrm>
            <a:off x="344488" y="1500188"/>
            <a:ext cx="8447087" cy="4953000"/>
          </a:xfrm>
        </p:spPr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The network, by default, will offer any to any configuration. However, in order to “protect” the critical traffic, the sites must define the classes of service</a:t>
            </a:r>
          </a:p>
          <a:p>
            <a:pPr>
              <a:defRPr/>
            </a:pPr>
            <a:r>
              <a:rPr lang="en-GB" dirty="0" smtClean="0">
                <a:cs typeface="+mn-cs"/>
              </a:rPr>
              <a:t>If, as it is the case on the current RMDCN, we have 3 classes of service available then, the Class of Service classification will look like:</a:t>
            </a:r>
          </a:p>
          <a:p>
            <a:pPr>
              <a:defRPr/>
            </a:pPr>
            <a:endParaRPr lang="en-GB" dirty="0" smtClean="0"/>
          </a:p>
          <a:p>
            <a:pPr>
              <a:defRPr/>
            </a:pPr>
            <a:endParaRPr lang="en-GB" dirty="0" smtClean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611188" y="3011488"/>
          <a:ext cx="8208962" cy="20018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172703"/>
                <a:gridCol w="1172703"/>
                <a:gridCol w="1172703"/>
                <a:gridCol w="1172703"/>
                <a:gridCol w="1172703"/>
                <a:gridCol w="1172703"/>
                <a:gridCol w="1172703"/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Class</a:t>
                      </a:r>
                      <a:r>
                        <a:rPr lang="en-GB" sz="1400" baseline="0" dirty="0" smtClean="0"/>
                        <a:t> of Service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Source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Port source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Address mask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Destination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Address</a:t>
                      </a:r>
                      <a:r>
                        <a:rPr lang="en-GB" sz="1400" baseline="0" dirty="0" smtClean="0"/>
                        <a:t> mask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 </a:t>
                      </a:r>
                      <a:r>
                        <a:rPr lang="en-GB" sz="1400" dirty="0" err="1" smtClean="0"/>
                        <a:t>Dest</a:t>
                      </a:r>
                      <a:r>
                        <a:rPr lang="en-GB" sz="1400" dirty="0" smtClean="0"/>
                        <a:t>. port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 rowSpan="2">
                  <a:txBody>
                    <a:bodyPr/>
                    <a:lstStyle/>
                    <a:p>
                      <a:r>
                        <a:rPr lang="en-GB" sz="1400" dirty="0" smtClean="0"/>
                        <a:t>D1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IP(MSS)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28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IP(MSS)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32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IP(Radar)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24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IP(Radar)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24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21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IP(</a:t>
                      </a:r>
                      <a:r>
                        <a:rPr lang="en-GB" sz="1400" dirty="0" err="1" smtClean="0"/>
                        <a:t>mgmt</a:t>
                      </a:r>
                      <a:r>
                        <a:rPr lang="en-GB" sz="1400" dirty="0" smtClean="0"/>
                        <a:t>)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32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D3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Any</a:t>
                      </a:r>
                      <a:endParaRPr lang="en-GB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acceptance tests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The acceptance tests are required to prove that the configuration delivered is consistent with the order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ECMWF has prepared the RMDCN Acceptance Software Appliance (RASA)</a:t>
            </a:r>
          </a:p>
          <a:p>
            <a:pPr>
              <a:defRPr/>
            </a:pPr>
            <a:r>
              <a:rPr lang="en-GB" dirty="0" smtClean="0"/>
              <a:t>In order to use this appliance you can either:</a:t>
            </a:r>
          </a:p>
          <a:p>
            <a:pPr lvl="1">
              <a:defRPr/>
            </a:pPr>
            <a:r>
              <a:rPr lang="en-GB" dirty="0" smtClean="0"/>
              <a:t>Boot the ISO image on a PC and run the live CD (no modification on the hard drive of the PC)</a:t>
            </a:r>
          </a:p>
          <a:p>
            <a:pPr lvl="1">
              <a:defRPr/>
            </a:pPr>
            <a:r>
              <a:rPr lang="en-GB" dirty="0" smtClean="0"/>
              <a:t>Install </a:t>
            </a:r>
            <a:r>
              <a:rPr lang="en-GB" dirty="0" err="1" smtClean="0"/>
              <a:t>vmplayer</a:t>
            </a:r>
            <a:r>
              <a:rPr lang="en-GB" dirty="0" smtClean="0"/>
              <a:t> (free from VMWARE) and use the “</a:t>
            </a:r>
            <a:r>
              <a:rPr lang="en-GB" dirty="0" err="1" smtClean="0"/>
              <a:t>vmdk</a:t>
            </a:r>
            <a:r>
              <a:rPr lang="en-GB" dirty="0" smtClean="0"/>
              <a:t>” version of the appliance</a:t>
            </a:r>
          </a:p>
          <a:p>
            <a:pPr>
              <a:defRPr/>
            </a:pPr>
            <a:r>
              <a:rPr lang="en-GB" dirty="0" smtClean="0"/>
              <a:t>RASA should be installed on the same LAN as the CPE will be installed by the provider.</a:t>
            </a:r>
          </a:p>
          <a:p>
            <a:pPr>
              <a:defRPr/>
            </a:pPr>
            <a:r>
              <a:rPr lang="en-GB" dirty="0" smtClean="0"/>
              <a:t>ECMWF will then test if the bandwidth ordered has been delivered, the routing is in place and the class of service a correctly configured.</a:t>
            </a:r>
            <a:endParaRPr lang="en-GB" dirty="0"/>
          </a:p>
          <a:p>
            <a:pPr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j-cs"/>
              </a:rPr>
              <a:t>The potential IP address migration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>
                <a:cs typeface="+mn-cs"/>
              </a:rPr>
              <a:t>Some sites are using OBS addresses either as addresses on the LAN interface of the CPE, or even on internal hosts, so that they can be reachable on the RMDCN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At 09:30 tomorrow, we will have a dedicated session on </a:t>
            </a:r>
            <a:r>
              <a:rPr lang="en-GB" smtClean="0"/>
              <a:t>this problem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In short:</a:t>
            </a:r>
          </a:p>
          <a:p>
            <a:pPr lvl="1">
              <a:defRPr/>
            </a:pPr>
            <a:r>
              <a:rPr lang="en-GB" dirty="0" smtClean="0"/>
              <a:t>No real issue for the migration </a:t>
            </a:r>
          </a:p>
          <a:p>
            <a:pPr lvl="1">
              <a:defRPr/>
            </a:pPr>
            <a:r>
              <a:rPr lang="en-GB" dirty="0" smtClean="0"/>
              <a:t>Removal of these OBS IP addresses should take place once the migration is completed</a:t>
            </a:r>
          </a:p>
          <a:p>
            <a:pPr>
              <a:defRPr/>
            </a:pP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ECMWF-template">
  <a:themeElements>
    <a:clrScheme name="">
      <a:dk1>
        <a:srgbClr val="000000"/>
      </a:dk1>
      <a:lt1>
        <a:srgbClr val="FFFFFF"/>
      </a:lt1>
      <a:dk2>
        <a:srgbClr val="00279F"/>
      </a:dk2>
      <a:lt2>
        <a:srgbClr val="919191"/>
      </a:lt2>
      <a:accent1>
        <a:srgbClr val="F95AB7"/>
      </a:accent1>
      <a:accent2>
        <a:srgbClr val="3365FB"/>
      </a:accent2>
      <a:accent3>
        <a:srgbClr val="FFFFFF"/>
      </a:accent3>
      <a:accent4>
        <a:srgbClr val="000000"/>
      </a:accent4>
      <a:accent5>
        <a:srgbClr val="FBB5D8"/>
      </a:accent5>
      <a:accent6>
        <a:srgbClr val="2D5BE3"/>
      </a:accent6>
      <a:hlink>
        <a:srgbClr val="919191"/>
      </a:hlink>
      <a:folHlink>
        <a:srgbClr val="51DC00"/>
      </a:folHlink>
    </a:clrScheme>
    <a:fontScheme name="Microsoft Office 98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508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1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icrosoft Office 98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icrosoft Office 98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icrosoft Office 9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Strategy_FC</Template>
  <TotalTime>37036</TotalTime>
  <Words>719</Words>
  <Application>Microsoft Macintosh PowerPoint</Application>
  <PresentationFormat>On-screen Show (4:3)</PresentationFormat>
  <Paragraphs>95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Design Template</vt:lpstr>
      </vt:variant>
      <vt:variant>
        <vt:i4>4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Times</vt:lpstr>
      <vt:lpstr>ＭＳ Ｐゴシック</vt:lpstr>
      <vt:lpstr>Arial</vt:lpstr>
      <vt:lpstr>Calibri</vt:lpstr>
      <vt:lpstr>Wingdings</vt:lpstr>
      <vt:lpstr>Lucida Grande CE</vt:lpstr>
      <vt:lpstr>Times New Roman</vt:lpstr>
      <vt:lpstr>Lucida Grande</vt:lpstr>
      <vt:lpstr>ECMWF-template</vt:lpstr>
      <vt:lpstr>1_ECMWF-template</vt:lpstr>
      <vt:lpstr>ECMWF-template</vt:lpstr>
      <vt:lpstr>1_ECMWF-template</vt:lpstr>
      <vt:lpstr>How to be connected to the RMDCN?</vt:lpstr>
      <vt:lpstr>Eligibility</vt:lpstr>
      <vt:lpstr>MS, CS and RA VI</vt:lpstr>
      <vt:lpstr>MTN and (future) GISCs</vt:lpstr>
      <vt:lpstr>For all other countries:</vt:lpstr>
      <vt:lpstr>Defining the configuration</vt:lpstr>
      <vt:lpstr>The accession agreement</vt:lpstr>
      <vt:lpstr>The local technical configuration (1)</vt:lpstr>
      <vt:lpstr>The local technical configuration (2)  The class of service configuration</vt:lpstr>
      <vt:lpstr>The acceptance tests</vt:lpstr>
      <vt:lpstr>The potential IP address migration</vt:lpstr>
    </vt:vector>
  </TitlesOfParts>
  <Company>E.C.M.W.F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E.C.M.W.F</dc:creator>
  <cp:lastModifiedBy>WMOGuest</cp:lastModifiedBy>
  <cp:revision>225</cp:revision>
  <dcterms:created xsi:type="dcterms:W3CDTF">2001-11-26T02:29:03Z</dcterms:created>
  <dcterms:modified xsi:type="dcterms:W3CDTF">2012-05-16T06:44:01Z</dcterms:modified>
</cp:coreProperties>
</file>