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1"/>
    <p:sldMasterId id="214748367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92" r:id="rId4"/>
    <p:sldId id="259" r:id="rId5"/>
    <p:sldId id="293" r:id="rId6"/>
    <p:sldId id="295" r:id="rId7"/>
    <p:sldId id="296" r:id="rId8"/>
    <p:sldId id="297" r:id="rId9"/>
    <p:sldId id="300" r:id="rId10"/>
    <p:sldId id="298" r:id="rId11"/>
    <p:sldId id="299" r:id="rId12"/>
    <p:sldId id="301" r:id="rId13"/>
  </p:sldIdLst>
  <p:sldSz cx="9144000" cy="6858000" type="screen4x3"/>
  <p:notesSz cx="6645275" cy="97758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900"/>
    <a:srgbClr val="3333FF"/>
    <a:srgbClr val="FFFF00"/>
    <a:srgbClr val="0000FF"/>
    <a:srgbClr val="FFFFCC"/>
    <a:srgbClr val="FF99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3" autoAdjust="0"/>
    <p:restoredTop sz="94595" autoAdjust="0"/>
  </p:normalViewPr>
  <p:slideViewPr>
    <p:cSldViewPr>
      <p:cViewPr varScale="1">
        <p:scale>
          <a:sx n="91" d="100"/>
          <a:sy n="91" d="100"/>
        </p:scale>
        <p:origin x="-1392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555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555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BF44482D-DD16-454F-AD06-662C513C53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35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2900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90950" y="0"/>
            <a:ext cx="2879725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8050" y="758825"/>
            <a:ext cx="4854575" cy="3641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29150"/>
            <a:ext cx="4852988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56713"/>
            <a:ext cx="2882900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90950" y="9256713"/>
            <a:ext cx="2879725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151AC3EE-9747-B848-890E-613D3CDD1E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5232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019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BF9CD89E-20AB-4AEB-B6C0-0377605B1E9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 b="1">
              <a:solidFill>
                <a:srgbClr val="000000"/>
              </a:solidFill>
              <a:latin typeface="Arial" charset="0"/>
              <a:ea typeface="ＭＳ Ｐゴシック" pitchFamily="36" charset="-128"/>
              <a:cs typeface="+mn-cs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tabLst>
                <a:tab pos="2689225" algn="l"/>
              </a:tabLst>
            </a:pPr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Slide </a:t>
            </a:r>
            <a:fld id="{BF9CD89E-20AB-4AEB-B6C0-0377605B1E9C}" type="slidenum"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pPr>
                <a:tabLst>
                  <a:tab pos="2689225" algn="l"/>
                </a:tabLst>
              </a:pPr>
              <a:t>‹#›</a:t>
            </a:fld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mailto:userrep@lists.ecmwf.int" TargetMode="External"/><Relationship Id="rId3" Type="http://schemas.openxmlformats.org/officeDocument/2006/relationships/hyperlink" Target="mailto:techrep@lists.ecmwf.int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defRPr/>
            </a:pPr>
            <a:r>
              <a:rPr lang="en-US" dirty="0" smtClean="0">
                <a:cs typeface="+mj-cs"/>
              </a:rPr>
              <a:t>Help us to help you!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Rémy Giraud</a:t>
            </a: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We need Pilot Sites</a:t>
            </a:r>
          </a:p>
        </p:txBody>
      </p:sp>
      <p:sp>
        <p:nvSpPr>
          <p:cNvPr id="411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A (maybe) new network with (maybe) a new provider will be a risky period for the RMDCN</a:t>
            </a:r>
          </a:p>
          <a:p>
            <a:pPr lvl="0"/>
            <a:r>
              <a:rPr lang="en-GB" dirty="0" smtClean="0"/>
              <a:t>In order to mitigate these risks, we have defined a pilot phase</a:t>
            </a:r>
          </a:p>
          <a:p>
            <a:pPr lvl="0"/>
            <a:r>
              <a:rPr lang="en-GB" dirty="0" smtClean="0"/>
              <a:t>We need sites to join the pilot network</a:t>
            </a:r>
          </a:p>
          <a:p>
            <a:pPr lvl="1"/>
            <a:r>
              <a:rPr lang="en-GB" dirty="0" smtClean="0"/>
              <a:t>ECMWF</a:t>
            </a:r>
          </a:p>
          <a:p>
            <a:pPr lvl="1"/>
            <a:r>
              <a:rPr lang="en-GB" dirty="0" smtClean="0"/>
              <a:t>2 or 3 Member States</a:t>
            </a:r>
          </a:p>
          <a:p>
            <a:pPr lvl="1"/>
            <a:r>
              <a:rPr lang="en-GB" dirty="0" smtClean="0"/>
              <a:t>2 or 3 countries outside Europe</a:t>
            </a:r>
          </a:p>
          <a:p>
            <a:r>
              <a:rPr lang="en-GB" dirty="0" smtClean="0"/>
              <a:t>We need you!</a:t>
            </a:r>
          </a:p>
          <a:p>
            <a:pPr lvl="0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89040"/>
            <a:ext cx="1656184" cy="2239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774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A challenging migration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736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In order to limit the long running phase with two networks, we have defined an “Accelerated Incremental Migration” </a:t>
            </a:r>
          </a:p>
          <a:p>
            <a:pPr lvl="0"/>
            <a:r>
              <a:rPr lang="en-GB" dirty="0" smtClean="0"/>
              <a:t>To do the migration in 4 months will require everyone on board</a:t>
            </a:r>
          </a:p>
          <a:p>
            <a:pPr lvl="0"/>
            <a:r>
              <a:rPr lang="en-GB" dirty="0" smtClean="0"/>
              <a:t>H1-2013: Defining the configuration and signing (if needed) the accession agreement</a:t>
            </a:r>
          </a:p>
          <a:p>
            <a:pPr lvl="0"/>
            <a:r>
              <a:rPr lang="en-GB" dirty="0" smtClean="0"/>
              <a:t>October 2013 – January 2014: </a:t>
            </a:r>
            <a:r>
              <a:rPr lang="en-GB" dirty="0" smtClean="0">
                <a:solidFill>
                  <a:srgbClr val="FF0000"/>
                </a:solidFill>
              </a:rPr>
              <a:t>the migration</a:t>
            </a:r>
          </a:p>
          <a:p>
            <a:pPr lvl="0"/>
            <a:r>
              <a:rPr lang="en-GB" dirty="0" smtClean="0"/>
              <a:t>We will define a short “no change” period around Christmas and New Year day 2014.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Timeline</a:t>
            </a: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14400"/>
            <a:ext cx="8001000" cy="5314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2554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2013 planning</a:t>
            </a:r>
          </a:p>
        </p:txBody>
      </p:sp>
      <p:sp>
        <p:nvSpPr>
          <p:cNvPr id="3" name="Right Arrow 2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323528" y="1503948"/>
            <a:ext cx="0" cy="194421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107504" y="980728"/>
            <a:ext cx="1639653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Project Kick-Off</a:t>
            </a:r>
          </a:p>
          <a:p>
            <a:r>
              <a:rPr lang="en-GB" sz="1400" dirty="0" smtClean="0">
                <a:latin typeface="+mn-lt"/>
              </a:rPr>
              <a:t>January</a:t>
            </a:r>
            <a:endParaRPr lang="en-GB" sz="1400" dirty="0">
              <a:latin typeface="+mn-lt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323528" y="3736196"/>
            <a:ext cx="0" cy="120497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132683" y="4941168"/>
            <a:ext cx="1786367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Pilot sites agreed</a:t>
            </a:r>
          </a:p>
          <a:p>
            <a:r>
              <a:rPr lang="en-GB" sz="1400" dirty="0" smtClean="0">
                <a:latin typeface="+mn-lt"/>
              </a:rPr>
              <a:t>January</a:t>
            </a:r>
            <a:endParaRPr lang="en-GB" sz="1400" dirty="0">
              <a:latin typeface="+mn-lt"/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>
            <a:off x="899592" y="2367464"/>
            <a:ext cx="0" cy="106984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5" name="TextBox 14"/>
          <p:cNvSpPr txBox="1"/>
          <p:nvPr/>
        </p:nvSpPr>
        <p:spPr>
          <a:xfrm>
            <a:off x="827583" y="1844824"/>
            <a:ext cx="2084175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Orders for pilot sites</a:t>
            </a:r>
          </a:p>
          <a:p>
            <a:r>
              <a:rPr lang="en-GB" sz="1400" dirty="0" smtClean="0">
                <a:latin typeface="+mn-lt"/>
              </a:rPr>
              <a:t>15 March</a:t>
            </a:r>
            <a:endParaRPr lang="en-GB" sz="1400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1913" y="2322120"/>
            <a:ext cx="2044517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+mn-lt"/>
              </a:rPr>
              <a:t>Operational Service Commencement </a:t>
            </a:r>
            <a:r>
              <a:rPr lang="en-GB" sz="1400" b="1" dirty="0" smtClean="0">
                <a:latin typeface="+mn-lt"/>
              </a:rPr>
              <a:t>Date</a:t>
            </a:r>
          </a:p>
          <a:p>
            <a:r>
              <a:rPr lang="en-GB" sz="1400" b="1" dirty="0" smtClean="0">
                <a:latin typeface="+mn-lt"/>
              </a:rPr>
              <a:t>mid-October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5822334" y="3070789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/>
          <p:nvPr/>
        </p:nvCxnSpPr>
        <p:spPr bwMode="auto">
          <a:xfrm>
            <a:off x="6918284" y="3734256"/>
            <a:ext cx="0" cy="22259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9" name="TextBox 28"/>
          <p:cNvSpPr txBox="1"/>
          <p:nvPr/>
        </p:nvSpPr>
        <p:spPr>
          <a:xfrm>
            <a:off x="2397855" y="4239334"/>
            <a:ext cx="2822217" cy="73866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Tests for pilot, including pilot reliability acceptance tests</a:t>
            </a:r>
            <a:endParaRPr lang="en-GB" sz="1400" dirty="0">
              <a:latin typeface="+mn-lt"/>
            </a:endParaRPr>
          </a:p>
          <a:p>
            <a:r>
              <a:rPr lang="en-GB" sz="1400" dirty="0">
                <a:latin typeface="+mn-lt"/>
              </a:rPr>
              <a:t>m</a:t>
            </a:r>
            <a:r>
              <a:rPr lang="en-GB" sz="1400" dirty="0" smtClean="0">
                <a:latin typeface="+mn-lt"/>
              </a:rPr>
              <a:t>id-May – mid-October</a:t>
            </a:r>
            <a:endParaRPr lang="en-GB" sz="1400" dirty="0">
              <a:latin typeface="+mn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2795213" y="3597628"/>
            <a:ext cx="3432971" cy="138568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 flipV="1">
            <a:off x="3707904" y="3759775"/>
            <a:ext cx="0" cy="479559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52" name="Rectangle 51"/>
          <p:cNvSpPr/>
          <p:nvPr/>
        </p:nvSpPr>
        <p:spPr bwMode="auto">
          <a:xfrm>
            <a:off x="323528" y="3597628"/>
            <a:ext cx="1595523" cy="136800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2" name="Straight Connector 31"/>
          <p:cNvCxnSpPr/>
          <p:nvPr/>
        </p:nvCxnSpPr>
        <p:spPr bwMode="auto">
          <a:xfrm>
            <a:off x="608791" y="3717032"/>
            <a:ext cx="0" cy="21602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4" name="TextBox 33"/>
          <p:cNvSpPr txBox="1"/>
          <p:nvPr/>
        </p:nvSpPr>
        <p:spPr>
          <a:xfrm>
            <a:off x="493280" y="3933056"/>
            <a:ext cx="1702456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Acc. Agreement </a:t>
            </a:r>
          </a:p>
          <a:p>
            <a:r>
              <a:rPr lang="en-GB" sz="1400" dirty="0" smtClean="0">
                <a:latin typeface="+mn-lt"/>
              </a:rPr>
              <a:t>for pilot sites (if needed)</a:t>
            </a:r>
          </a:p>
          <a:p>
            <a:r>
              <a:rPr lang="en-GB" sz="1400" dirty="0" smtClean="0">
                <a:latin typeface="+mn-lt"/>
              </a:rPr>
              <a:t>January - March</a:t>
            </a:r>
            <a:endParaRPr lang="en-GB" sz="1400" dirty="0"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641913" y="1798900"/>
            <a:ext cx="2044517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Payment will start for all pilot sites</a:t>
            </a:r>
          </a:p>
        </p:txBody>
      </p:sp>
      <p:cxnSp>
        <p:nvCxnSpPr>
          <p:cNvPr id="41" name="Straight Connector 40"/>
          <p:cNvCxnSpPr/>
          <p:nvPr/>
        </p:nvCxnSpPr>
        <p:spPr bwMode="auto">
          <a:xfrm>
            <a:off x="4572000" y="1575376"/>
            <a:ext cx="0" cy="187463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4" name="TextBox 43"/>
          <p:cNvSpPr txBox="1"/>
          <p:nvPr/>
        </p:nvSpPr>
        <p:spPr>
          <a:xfrm>
            <a:off x="2911759" y="836712"/>
            <a:ext cx="3316425" cy="7386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Deadline to submit orders to be part</a:t>
            </a:r>
          </a:p>
          <a:p>
            <a:r>
              <a:rPr lang="en-GB" sz="1400" dirty="0">
                <a:latin typeface="+mn-lt"/>
              </a:rPr>
              <a:t>o</a:t>
            </a:r>
            <a:r>
              <a:rPr lang="en-GB" sz="1400" dirty="0" smtClean="0">
                <a:latin typeface="+mn-lt"/>
              </a:rPr>
              <a:t>f the </a:t>
            </a:r>
            <a:r>
              <a:rPr lang="en-GB" sz="1400" b="1" dirty="0" smtClean="0">
                <a:latin typeface="+mn-lt"/>
              </a:rPr>
              <a:t>Initial Deployment</a:t>
            </a:r>
          </a:p>
          <a:p>
            <a:r>
              <a:rPr lang="en-GB" sz="1400" dirty="0" smtClean="0">
                <a:latin typeface="+mn-lt"/>
              </a:rPr>
              <a:t>1 July</a:t>
            </a:r>
            <a:endParaRPr lang="en-GB" sz="1400" dirty="0">
              <a:latin typeface="+mn-lt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6228184" y="3597628"/>
            <a:ext cx="1914560" cy="11940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46" name="Rectangle 45"/>
          <p:cNvSpPr/>
          <p:nvPr/>
        </p:nvSpPr>
        <p:spPr bwMode="auto">
          <a:xfrm>
            <a:off x="7465020" y="3460163"/>
            <a:ext cx="1355451" cy="132940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847963" y="2114853"/>
            <a:ext cx="2044517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Global network Acceptance Test</a:t>
            </a:r>
          </a:p>
          <a:p>
            <a:r>
              <a:rPr lang="en-GB" sz="1400" b="1" dirty="0" smtClean="0">
                <a:latin typeface="+mn-lt"/>
              </a:rPr>
              <a:t>December - mid-January 2014</a:t>
            </a: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7524328" y="3080794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6600275" y="3977724"/>
            <a:ext cx="2508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</a:t>
            </a:r>
          </a:p>
          <a:p>
            <a:r>
              <a:rPr lang="en-GB" sz="1400" dirty="0" smtClean="0">
                <a:latin typeface="+mn-lt"/>
              </a:rPr>
              <a:t>before mid-December</a:t>
            </a:r>
            <a:endParaRPr lang="en-GB" sz="1400" dirty="0">
              <a:latin typeface="+mn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600276" y="4496420"/>
            <a:ext cx="2508228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For each site payment will start after site reliability acceptance tests</a:t>
            </a:r>
          </a:p>
        </p:txBody>
      </p:sp>
    </p:spTree>
    <p:extLst>
      <p:ext uri="{BB962C8B-B14F-4D97-AF65-F5344CB8AC3E}">
        <p14:creationId xmlns:p14="http://schemas.microsoft.com/office/powerpoint/2010/main" val="1856598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DMVPN: a mitigating solution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476672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As explained by Ahmed, DMVPN has already been in 3 occasions a very useful safety net for 2 sites</a:t>
            </a:r>
          </a:p>
          <a:p>
            <a:r>
              <a:rPr lang="en-GB" dirty="0" smtClean="0"/>
              <a:t>With the upcoming change, we strongly suggest that as many sites as possible to consider joining the DMVPN network:</a:t>
            </a:r>
          </a:p>
          <a:p>
            <a:pPr lvl="1"/>
            <a:r>
              <a:rPr lang="en-GB" dirty="0" smtClean="0"/>
              <a:t>The financial implication are rather low (a Cisco router whose cost is less than 1000€)</a:t>
            </a:r>
          </a:p>
          <a:p>
            <a:pPr lvl="1"/>
            <a:r>
              <a:rPr lang="en-GB" dirty="0" smtClean="0"/>
              <a:t>The local site will have to prepare a simple vanilla configuration</a:t>
            </a:r>
          </a:p>
          <a:p>
            <a:pPr lvl="1"/>
            <a:r>
              <a:rPr lang="en-GB" dirty="0" smtClean="0"/>
              <a:t>Most of the configuration will be done by ECMWF </a:t>
            </a:r>
          </a:p>
          <a:p>
            <a:pPr lvl="1"/>
            <a:r>
              <a:rPr lang="en-GB" dirty="0" smtClean="0"/>
              <a:t>Consider the technical requirements</a:t>
            </a:r>
          </a:p>
          <a:p>
            <a:pPr lvl="2">
              <a:buClr>
                <a:srgbClr val="3333FF"/>
              </a:buClr>
              <a:buSzPct val="50000"/>
            </a:pPr>
            <a:r>
              <a:rPr lang="en-GB" dirty="0" smtClean="0"/>
              <a:t>Can you provide a direct connexion (non </a:t>
            </a:r>
            <a:r>
              <a:rPr lang="en-GB" dirty="0" err="1" smtClean="0"/>
              <a:t>NATed</a:t>
            </a:r>
            <a:r>
              <a:rPr lang="en-GB" dirty="0" smtClean="0"/>
              <a:t> to the Internet)?</a:t>
            </a:r>
          </a:p>
          <a:p>
            <a:pPr lvl="2">
              <a:buClr>
                <a:srgbClr val="3333FF"/>
              </a:buClr>
              <a:buSzPct val="50000"/>
            </a:pPr>
            <a:r>
              <a:rPr lang="en-GB" dirty="0" smtClean="0"/>
              <a:t>Can you use an official IP address for the DMVPN router?</a:t>
            </a:r>
          </a:p>
          <a:p>
            <a:pPr lvl="2">
              <a:buClr>
                <a:srgbClr val="3333FF"/>
              </a:buClr>
              <a:buSzPct val="50000"/>
            </a:pPr>
            <a:r>
              <a:rPr lang="en-GB" dirty="0" smtClean="0"/>
              <a:t>With your security policy can you accept having the same hosts being reachable via a private network (RMDCN) and a public network (Internet)?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59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Prepare your </a:t>
            </a:r>
            <a:r>
              <a:rPr lang="en-GB" dirty="0" smtClean="0">
                <a:cs typeface="+mj-cs"/>
              </a:rPr>
              <a:t>RASA</a:t>
            </a:r>
            <a:endParaRPr lang="en-GB" dirty="0" smtClean="0">
              <a:cs typeface="+mj-cs"/>
            </a:endParaRP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620688"/>
            <a:ext cx="8447087" cy="648072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The architecture of your connexion to the RMDCN will typically looks like: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353106" cy="4468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Arrow Connector 2"/>
          <p:cNvCxnSpPr/>
          <p:nvPr/>
        </p:nvCxnSpPr>
        <p:spPr bwMode="auto">
          <a:xfrm flipH="1">
            <a:off x="3131840" y="2996952"/>
            <a:ext cx="936104" cy="915256"/>
          </a:xfrm>
          <a:prstGeom prst="straightConnector1">
            <a:avLst/>
          </a:pr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210252" y="2348880"/>
            <a:ext cx="4608512" cy="64807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  <a:latin typeface="Calibri"/>
                <a:ea typeface="ＭＳ Ｐゴシック" pitchFamily="39" charset="-128"/>
                <a:cs typeface="ＭＳ Ｐゴシック" pitchFamily="39" charset="-128"/>
              </a:defRPr>
            </a:lvl1pPr>
            <a:lvl2pPr marL="536575" indent="-268288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rgbClr val="0000FF"/>
              </a:buClr>
              <a:buSzPct val="100000"/>
              <a:buFont typeface="Lucida Grande"/>
              <a:buChar char="–"/>
              <a:defRPr sz="2000" b="0">
                <a:solidFill>
                  <a:schemeClr val="tx1"/>
                </a:solidFill>
                <a:latin typeface="Calibri"/>
                <a:ea typeface="ＭＳ Ｐゴシック" charset="-128"/>
              </a:defRPr>
            </a:lvl2pPr>
            <a:lvl3pPr marL="806450" indent="-269875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  <a:latin typeface="Calibri"/>
                <a:ea typeface="ＭＳ Ｐゴシック" charset="-128"/>
              </a:defRPr>
            </a:lvl3pPr>
            <a:lvl4pPr marL="1581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 marL="2000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24574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29146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33718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3829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pPr marL="0" indent="0">
              <a:buFont typeface="Lucida Grande CE"/>
              <a:buNone/>
            </a:pPr>
            <a:endParaRPr lang="en-GB" dirty="0" smtClean="0"/>
          </a:p>
          <a:p>
            <a:r>
              <a:rPr lang="en-GB" dirty="0" smtClean="0"/>
              <a:t>RASA (the test PC) must be on the same LAN where the CPEs are connected</a:t>
            </a:r>
          </a:p>
          <a:p>
            <a:r>
              <a:rPr lang="en-GB" dirty="0" smtClean="0"/>
              <a:t>You need to give an IP address in the same subnet used on the CPEs</a:t>
            </a:r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089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Keep us informed with your organisation changes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764704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In order to manage the network, we must know who are our contacts. We need three contacts:</a:t>
            </a:r>
          </a:p>
          <a:p>
            <a:pPr lvl="1"/>
            <a:r>
              <a:rPr lang="en-GB" dirty="0" smtClean="0"/>
              <a:t>The 24/7 contact email and phone number in case of an incident </a:t>
            </a:r>
          </a:p>
          <a:p>
            <a:pPr lvl="1"/>
            <a:r>
              <a:rPr lang="en-GB" dirty="0" smtClean="0"/>
              <a:t>The Technical representative (</a:t>
            </a:r>
            <a:r>
              <a:rPr lang="en-GB" dirty="0" err="1" smtClean="0"/>
              <a:t>techrep</a:t>
            </a:r>
            <a:r>
              <a:rPr lang="en-GB" dirty="0" smtClean="0"/>
              <a:t>) is in charge of all technical aspects of the configuration (IP addresses, the test PC, Class of Service…)  </a:t>
            </a:r>
          </a:p>
          <a:p>
            <a:pPr lvl="1"/>
            <a:r>
              <a:rPr lang="en-GB" dirty="0" smtClean="0"/>
              <a:t>The User Representative (</a:t>
            </a:r>
            <a:r>
              <a:rPr lang="en-GB" dirty="0" err="1" smtClean="0"/>
              <a:t>userrep</a:t>
            </a:r>
            <a:r>
              <a:rPr lang="en-GB" dirty="0" smtClean="0"/>
              <a:t>) deals with commercial and management aspects. The </a:t>
            </a:r>
            <a:r>
              <a:rPr lang="en-GB" dirty="0" err="1" smtClean="0"/>
              <a:t>userrep</a:t>
            </a:r>
            <a:r>
              <a:rPr lang="en-GB" dirty="0" smtClean="0"/>
              <a:t> can be used as an escalation point</a:t>
            </a:r>
          </a:p>
          <a:p>
            <a:r>
              <a:rPr lang="en-GB" dirty="0" smtClean="0"/>
              <a:t>Having a 24/7 contact is critical to make sure that incidents are managed efficiently</a:t>
            </a:r>
          </a:p>
          <a:p>
            <a:r>
              <a:rPr lang="en-GB" dirty="0" smtClean="0"/>
              <a:t>We maintain two email lists:</a:t>
            </a:r>
          </a:p>
          <a:p>
            <a:pPr lvl="1"/>
            <a:r>
              <a:rPr lang="en-GB" dirty="0" smtClean="0">
                <a:hlinkClick r:id="rId2"/>
              </a:rPr>
              <a:t>userrep@lists.ecmwf.int</a:t>
            </a:r>
            <a:endParaRPr lang="en-GB" dirty="0" smtClean="0"/>
          </a:p>
          <a:p>
            <a:pPr lvl="1"/>
            <a:r>
              <a:rPr lang="en-GB" dirty="0" smtClean="0">
                <a:hlinkClick r:id="rId3"/>
              </a:rPr>
              <a:t>techrep@lists.ecmwf.int</a:t>
            </a:r>
            <a:endParaRPr lang="en-GB" dirty="0" smtClean="0"/>
          </a:p>
          <a:p>
            <a:r>
              <a:rPr lang="en-GB" dirty="0" smtClean="0"/>
              <a:t>These mailing lists are used to inform all connected sites about the network. It is therefore important that the “right” persons receive the emails. 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3813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project organisation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764704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The migration project will be managed by ECMWF with the new provider</a:t>
            </a:r>
          </a:p>
          <a:p>
            <a:r>
              <a:rPr lang="en-GB" dirty="0" smtClean="0"/>
              <a:t>Each site will have an important role to play from the definition of the configuration to the migration</a:t>
            </a:r>
          </a:p>
          <a:p>
            <a:r>
              <a:rPr lang="en-GB" dirty="0" smtClean="0"/>
              <a:t>In </a:t>
            </a:r>
            <a:r>
              <a:rPr lang="en-GB" dirty="0" smtClean="0"/>
              <a:t>the technical requirement document we have defined a project organisation. For each site we will need:</a:t>
            </a:r>
          </a:p>
          <a:p>
            <a:pPr lvl="1"/>
            <a:r>
              <a:rPr lang="en-US" dirty="0" smtClean="0"/>
              <a:t>Local </a:t>
            </a:r>
            <a:r>
              <a:rPr lang="en-US" dirty="0"/>
              <a:t>Project Sponsor </a:t>
            </a:r>
            <a:endParaRPr lang="en-US" dirty="0" smtClean="0"/>
          </a:p>
          <a:p>
            <a:pPr lvl="1"/>
            <a:r>
              <a:rPr lang="en-US" dirty="0" smtClean="0"/>
              <a:t>Technical </a:t>
            </a:r>
            <a:r>
              <a:rPr lang="en-US" dirty="0"/>
              <a:t>Architect </a:t>
            </a:r>
            <a:endParaRPr lang="en-GB" dirty="0" smtClean="0"/>
          </a:p>
          <a:p>
            <a:pPr lvl="0"/>
            <a:r>
              <a:rPr lang="en-GB" dirty="0" smtClean="0"/>
              <a:t>The “Local Project Sponsor” will have an administrative/management role</a:t>
            </a:r>
          </a:p>
          <a:p>
            <a:pPr lvl="0"/>
            <a:r>
              <a:rPr lang="en-GB" dirty="0" smtClean="0"/>
              <a:t>The “Technical Architect” will have a technical role</a:t>
            </a:r>
          </a:p>
          <a:p>
            <a:pPr lvl="0"/>
            <a:r>
              <a:rPr lang="en-GB" dirty="0" smtClean="0"/>
              <a:t>It could be the </a:t>
            </a:r>
            <a:r>
              <a:rPr lang="en-GB" dirty="0" err="1" smtClean="0"/>
              <a:t>UserRep</a:t>
            </a:r>
            <a:r>
              <a:rPr lang="en-GB" dirty="0" smtClean="0"/>
              <a:t> and the </a:t>
            </a:r>
            <a:r>
              <a:rPr lang="en-GB" dirty="0" err="1" smtClean="0"/>
              <a:t>TechRep</a:t>
            </a:r>
            <a:r>
              <a:rPr lang="en-GB" dirty="0" smtClean="0"/>
              <a:t> but can be other contacts if considered more appropriate in your organisation (e.g. project </a:t>
            </a:r>
            <a:r>
              <a:rPr lang="en-GB" dirty="0" err="1" smtClean="0"/>
              <a:t>vs</a:t>
            </a:r>
            <a:r>
              <a:rPr lang="en-GB" dirty="0" smtClean="0"/>
              <a:t> operation)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85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Answer (quickly!!) to your emails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736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Before (H1-2013) and during the migration (H2-2013 and early 2014), we will need to contact you frequently about the upcoming changes, the configuration requirements, the accession agreement (if needed), the technical details of the solution,…</a:t>
            </a:r>
          </a:p>
          <a:p>
            <a:r>
              <a:rPr lang="en-GB" dirty="0" smtClean="0"/>
              <a:t>These contact will be done via email with the </a:t>
            </a:r>
            <a:r>
              <a:rPr lang="en-GB" dirty="0" err="1" smtClean="0"/>
              <a:t>userrep</a:t>
            </a:r>
            <a:r>
              <a:rPr lang="en-GB" dirty="0" smtClean="0"/>
              <a:t> and the </a:t>
            </a:r>
            <a:r>
              <a:rPr lang="en-GB" dirty="0" err="1" smtClean="0"/>
              <a:t>techrep</a:t>
            </a:r>
            <a:r>
              <a:rPr lang="en-GB" dirty="0" smtClean="0"/>
              <a:t> that have been </a:t>
            </a:r>
            <a:r>
              <a:rPr lang="en-GB" dirty="0" smtClean="0"/>
              <a:t>designated</a:t>
            </a:r>
            <a:r>
              <a:rPr lang="en-GB" dirty="0"/>
              <a:t> </a:t>
            </a:r>
            <a:r>
              <a:rPr lang="en-GB" dirty="0" smtClean="0"/>
              <a:t>(or the project persons if different)</a:t>
            </a:r>
            <a:endParaRPr lang="en-GB" dirty="0" smtClean="0"/>
          </a:p>
          <a:p>
            <a:r>
              <a:rPr lang="en-GB" dirty="0" smtClean="0"/>
              <a:t>We will need </a:t>
            </a:r>
            <a:r>
              <a:rPr lang="en-GB" b="1" u="sng" dirty="0" smtClean="0"/>
              <a:t>you</a:t>
            </a:r>
            <a:r>
              <a:rPr lang="en-GB" dirty="0" smtClean="0"/>
              <a:t> for the migration to be successful.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7560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626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Strategy_FC</Template>
  <TotalTime>39895</TotalTime>
  <Words>798</Words>
  <Application>Microsoft Macintosh PowerPoint</Application>
  <PresentationFormat>On-screen Show (4:3)</PresentationFormat>
  <Paragraphs>86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ECMWF-template</vt:lpstr>
      <vt:lpstr>1_ECMWF-template</vt:lpstr>
      <vt:lpstr>Help us to help you!</vt:lpstr>
      <vt:lpstr>We need Pilot Sites</vt:lpstr>
      <vt:lpstr>A challenging migration</vt:lpstr>
      <vt:lpstr>Timeline</vt:lpstr>
      <vt:lpstr>2013 planning</vt:lpstr>
      <vt:lpstr>DMVPN: a mitigating solution</vt:lpstr>
      <vt:lpstr>Prepare your RASA</vt:lpstr>
      <vt:lpstr>Keep us informed with your organisation changes</vt:lpstr>
      <vt:lpstr>The project organisation</vt:lpstr>
      <vt:lpstr>Answer (quickly!!) to your emails</vt:lpstr>
      <vt:lpstr>Questions ?</vt:lpstr>
    </vt:vector>
  </TitlesOfParts>
  <Company>E.C.M.W.F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E.C.M.W.F</dc:creator>
  <cp:lastModifiedBy>Rémy Giraud</cp:lastModifiedBy>
  <cp:revision>233</cp:revision>
  <dcterms:created xsi:type="dcterms:W3CDTF">2001-11-26T02:29:03Z</dcterms:created>
  <dcterms:modified xsi:type="dcterms:W3CDTF">2012-05-15T08:57:43Z</dcterms:modified>
</cp:coreProperties>
</file>