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333" r:id="rId2"/>
    <p:sldId id="364" r:id="rId3"/>
    <p:sldId id="361" r:id="rId4"/>
    <p:sldId id="362" r:id="rId5"/>
    <p:sldId id="353" r:id="rId6"/>
  </p:sldIdLst>
  <p:sldSz cx="9144000" cy="6858000" type="screen4x3"/>
  <p:notesSz cx="6642100" cy="9779000"/>
  <p:kinsoku lang="ja-JP" invalStChars="、。，．・：；？！゛゜ヽヾゝゞ々ー’”）〕］｝〉》」』】°‰′″℃￠％ぁぃぅぇぉっゃゅょゎァィゥェォッャュョヮヵヶ!%),.:;?]}｡｣､･ｧｨｩｪｫｬｭｮｯｰﾞﾟ" invalEndChars="‘“（〔［｛〈《「『【￥＄$([\{｢￡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3692"/>
    <a:srgbClr val="003F7E"/>
    <a:srgbClr val="C8FEC8"/>
    <a:srgbClr val="DBFFB8"/>
    <a:srgbClr val="00279F"/>
    <a:srgbClr val="3399FF"/>
    <a:srgbClr val="CCECFF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964" autoAdjust="0"/>
  </p:normalViewPr>
  <p:slideViewPr>
    <p:cSldViewPr snapToGrid="0" snapToObjects="1">
      <p:cViewPr varScale="1">
        <p:scale>
          <a:sx n="66" d="100"/>
          <a:sy n="66" d="100"/>
        </p:scale>
        <p:origin x="-142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2928938" y="9318625"/>
            <a:ext cx="784225" cy="260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87312" tIns="44450" rIns="87312" bIns="44450">
            <a:spAutoFit/>
          </a:bodyPr>
          <a:lstStyle/>
          <a:p>
            <a:pPr algn="ctr" defTabSz="868363" eaLnBrk="0" hangingPunct="0">
              <a:lnSpc>
                <a:spcPct val="90000"/>
              </a:lnSpc>
            </a:pPr>
            <a:r>
              <a:rPr lang="en-GB" sz="1200" b="0"/>
              <a:t>Page </a:t>
            </a:r>
            <a:fld id="{CEAC8EF0-592E-4AFA-8B2F-CA31B9A97751}" type="slidenum">
              <a:rPr lang="en-GB" sz="1200" b="0"/>
              <a:pPr algn="ctr" defTabSz="868363" eaLnBrk="0" hangingPunct="0">
                <a:lnSpc>
                  <a:spcPct val="90000"/>
                </a:lnSpc>
              </a:pPr>
              <a:t>‹#›</a:t>
            </a:fld>
            <a:endParaRPr lang="en-GB" sz="1200" b="0"/>
          </a:p>
        </p:txBody>
      </p:sp>
    </p:spTree>
    <p:extLst>
      <p:ext uri="{BB962C8B-B14F-4D97-AF65-F5344CB8AC3E}">
        <p14:creationId xmlns:p14="http://schemas.microsoft.com/office/powerpoint/2010/main" val="32386174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2928938" y="9318625"/>
            <a:ext cx="784225" cy="260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87312" tIns="44450" rIns="87312" bIns="44450">
            <a:spAutoFit/>
          </a:bodyPr>
          <a:lstStyle/>
          <a:p>
            <a:pPr algn="ctr" defTabSz="868363" eaLnBrk="0" hangingPunct="0">
              <a:lnSpc>
                <a:spcPct val="90000"/>
              </a:lnSpc>
            </a:pPr>
            <a:r>
              <a:rPr lang="en-GB" sz="1200" b="0"/>
              <a:t>Page </a:t>
            </a:r>
            <a:fld id="{98DC23AD-0FC0-440C-9AA3-4E01EA6AE9DE}" type="slidenum">
              <a:rPr lang="en-GB" sz="1200" b="0"/>
              <a:pPr algn="ctr" defTabSz="868363" eaLnBrk="0" hangingPunct="0">
                <a:lnSpc>
                  <a:spcPct val="90000"/>
                </a:lnSpc>
              </a:pPr>
              <a:t>‹#›</a:t>
            </a:fld>
            <a:endParaRPr lang="en-GB" sz="1200" b="0"/>
          </a:p>
        </p:txBody>
      </p:sp>
      <p:sp>
        <p:nvSpPr>
          <p:cNvPr id="5123" name="Rectangle 3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36638" y="852488"/>
            <a:ext cx="4568825" cy="342582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sp>
      <p:sp>
        <p:nvSpPr>
          <p:cNvPr id="2052" name="Rectangle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06450" y="4648200"/>
            <a:ext cx="5029200" cy="411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7" tIns="44450" rIns="90487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/>
              <a:t>Body Text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326608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9" charset="-128"/>
        <a:cs typeface="ＭＳ Ｐゴシック" pitchFamily="39" charset="-128"/>
      </a:defRPr>
    </a:lvl1pPr>
    <a:lvl2pPr marL="457200"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>
            <a:cxnSpLocks noChangeShapeType="1"/>
          </p:cNvCxnSpPr>
          <p:nvPr userDrawn="1"/>
        </p:nvCxnSpPr>
        <p:spPr bwMode="auto">
          <a:xfrm>
            <a:off x="211138" y="762000"/>
            <a:ext cx="8726487" cy="1588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sp>
        <p:nvSpPr>
          <p:cNvPr id="15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344488" y="114300"/>
            <a:ext cx="8429625" cy="647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/>
          <a:lstStyle/>
          <a:p>
            <a:pPr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Content Placeholder 5"/>
          <p:cNvSpPr>
            <a:spLocks noGrp="1" noChangeArrowheads="1"/>
          </p:cNvSpPr>
          <p:nvPr>
            <p:ph idx="1"/>
          </p:nvPr>
        </p:nvSpPr>
        <p:spPr bwMode="auto">
          <a:xfrm>
            <a:off x="344488" y="1143000"/>
            <a:ext cx="8447087" cy="4953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268288" indent="-268288">
              <a:lnSpc>
                <a:spcPts val="2400"/>
              </a:lnSpc>
              <a:spcAft>
                <a:spcPts val="600"/>
              </a:spcAft>
              <a:buClr>
                <a:srgbClr val="3366FF"/>
              </a:buClr>
              <a:buSzPct val="110000"/>
              <a:buFont typeface="Lucida Grande CE"/>
              <a:buChar char="●"/>
              <a:defRPr sz="2000" b="0">
                <a:solidFill>
                  <a:schemeClr val="tx1"/>
                </a:solidFill>
              </a:defRPr>
            </a:lvl1pPr>
            <a:lvl2pPr marL="536575" indent="-268288">
              <a:lnSpc>
                <a:spcPts val="2400"/>
              </a:lnSpc>
              <a:spcAft>
                <a:spcPts val="600"/>
              </a:spcAft>
              <a:buClr>
                <a:srgbClr val="0000FF"/>
              </a:buClr>
              <a:buFont typeface="Lucida Grande"/>
              <a:buChar char="–"/>
              <a:defRPr sz="2000" b="0">
                <a:solidFill>
                  <a:schemeClr val="tx1"/>
                </a:solidFill>
              </a:defRPr>
            </a:lvl2pPr>
            <a:lvl3pPr marL="806450" indent="-269875">
              <a:lnSpc>
                <a:spcPts val="2400"/>
              </a:lnSpc>
              <a:spcAft>
                <a:spcPts val="600"/>
              </a:spcAft>
              <a:buClr>
                <a:schemeClr val="tx1"/>
              </a:buClr>
              <a:buFont typeface="Lucida Grande"/>
              <a:buChar char="●"/>
              <a:defRPr sz="2000" b="0">
                <a:solidFill>
                  <a:schemeClr val="tx1"/>
                </a:solidFill>
              </a:defRPr>
            </a:lvl3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8" descr="sky-backdrop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57975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AutoShape 3"/>
          <p:cNvSpPr>
            <a:spLocks noChangeArrowheads="1"/>
          </p:cNvSpPr>
          <p:nvPr/>
        </p:nvSpPr>
        <p:spPr bwMode="auto">
          <a:xfrm>
            <a:off x="211138" y="6367463"/>
            <a:ext cx="6583362" cy="268287"/>
          </a:xfrm>
          <a:prstGeom prst="parallelogram">
            <a:avLst>
              <a:gd name="adj" fmla="val 47600"/>
            </a:avLst>
          </a:prstGeom>
          <a:solidFill>
            <a:srgbClr val="1F3692"/>
          </a:soli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en-US" sz="1800">
              <a:ea typeface="+mn-ea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344488" y="114300"/>
            <a:ext cx="8429625" cy="647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515938" y="6351588"/>
            <a:ext cx="5121275" cy="274637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ffectLst/>
        </p:spPr>
        <p:txBody>
          <a:bodyPr lIns="90487" tIns="44450" rIns="90487" bIns="44450">
            <a:spAutoFit/>
          </a:bodyPr>
          <a:lstStyle/>
          <a:p>
            <a:pPr eaLnBrk="0" hangingPunct="0">
              <a:tabLst>
                <a:tab pos="2689225" algn="l"/>
              </a:tabLst>
            </a:pPr>
            <a:r>
              <a:rPr lang="en-GB" sz="1200" b="0">
                <a:solidFill>
                  <a:srgbClr val="FFFFFF"/>
                </a:solidFill>
                <a:latin typeface="Calibri" pitchFamily="36" charset="0"/>
              </a:rPr>
              <a:t>Slide </a:t>
            </a:r>
            <a:fld id="{226A4BD5-2925-47C7-8038-A1D4DAF2FB3C}" type="slidenum">
              <a:rPr lang="en-GB" sz="1200" b="0">
                <a:solidFill>
                  <a:srgbClr val="FFFFFF"/>
                </a:solidFill>
                <a:latin typeface="Calibri" pitchFamily="36" charset="0"/>
              </a:rPr>
              <a:pPr eaLnBrk="0" hangingPunct="0">
                <a:tabLst>
                  <a:tab pos="2689225" algn="l"/>
                </a:tabLst>
              </a:pPr>
              <a:t>‹#›</a:t>
            </a:fld>
            <a:r>
              <a:rPr lang="en-GB" sz="1200" b="0">
                <a:solidFill>
                  <a:srgbClr val="FFFFFF"/>
                </a:solidFill>
                <a:latin typeface="Calibri" pitchFamily="36" charset="0"/>
              </a:rPr>
              <a:t>	© ECMWF </a:t>
            </a:r>
          </a:p>
        </p:txBody>
      </p:sp>
      <p:pic>
        <p:nvPicPr>
          <p:cNvPr id="2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83400" y="6319838"/>
            <a:ext cx="1895475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5" r:id="rId2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/>
          <a:ea typeface="ＭＳ Ｐゴシック" pitchFamily="39" charset="-128"/>
          <a:cs typeface="ＭＳ Ｐゴシック" pitchFamily="39" charset="-128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9pPr>
    </p:titleStyle>
    <p:bodyStyle>
      <a:lvl1pPr marL="268288" indent="-268288" algn="l" rtl="0" eaLnBrk="1" fontAlgn="base" hangingPunct="1">
        <a:lnSpc>
          <a:spcPts val="2400"/>
        </a:lnSpc>
        <a:spcBef>
          <a:spcPct val="0"/>
        </a:spcBef>
        <a:spcAft>
          <a:spcPts val="600"/>
        </a:spcAft>
        <a:buClr>
          <a:srgbClr val="3366FF"/>
        </a:buClr>
        <a:buSzPct val="90000"/>
        <a:buFont typeface="Wingdings" pitchFamily="36" charset="2"/>
        <a:buChar char=""/>
        <a:defRPr sz="2000">
          <a:solidFill>
            <a:schemeClr val="tx1"/>
          </a:solidFill>
          <a:latin typeface="Calibri"/>
          <a:ea typeface="ＭＳ Ｐゴシック" pitchFamily="39" charset="-128"/>
          <a:cs typeface="ＭＳ Ｐゴシック" pitchFamily="39" charset="-128"/>
        </a:defRPr>
      </a:lvl1pPr>
      <a:lvl2pPr marL="539750" indent="-269875" algn="l" rtl="0" eaLnBrk="1" fontAlgn="base" hangingPunct="1">
        <a:lnSpc>
          <a:spcPts val="2400"/>
        </a:lnSpc>
        <a:spcBef>
          <a:spcPct val="0"/>
        </a:spcBef>
        <a:spcAft>
          <a:spcPts val="600"/>
        </a:spcAft>
        <a:buClr>
          <a:srgbClr val="1F3692"/>
        </a:buClr>
        <a:buSzPct val="100000"/>
        <a:buFont typeface="Lucida Grande CE" pitchFamily="36" charset="-18"/>
        <a:buChar char="–"/>
        <a:defRPr sz="2000">
          <a:solidFill>
            <a:schemeClr val="tx1"/>
          </a:solidFill>
          <a:latin typeface="Calibri"/>
          <a:ea typeface="ＭＳ Ｐゴシック" charset="-128"/>
        </a:defRPr>
      </a:lvl2pPr>
      <a:lvl3pPr marL="806450" indent="-269875" algn="l" rtl="0" eaLnBrk="1" fontAlgn="base" hangingPunct="1">
        <a:lnSpc>
          <a:spcPts val="2400"/>
        </a:lnSpc>
        <a:spcBef>
          <a:spcPct val="0"/>
        </a:spcBef>
        <a:spcAft>
          <a:spcPts val="600"/>
        </a:spcAft>
        <a:buChar char="•"/>
        <a:defRPr sz="2000">
          <a:solidFill>
            <a:schemeClr val="tx1"/>
          </a:solidFill>
          <a:latin typeface="Calibri"/>
          <a:ea typeface="ＭＳ Ｐゴシック" charset="-128"/>
        </a:defRPr>
      </a:lvl3pPr>
      <a:lvl4pPr marL="1581150" indent="-17145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Times" charset="0"/>
          <a:ea typeface="ＭＳ Ｐゴシック" charset="-128"/>
        </a:defRPr>
      </a:lvl4pPr>
      <a:lvl5pPr marL="20002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5pPr>
      <a:lvl6pPr marL="24574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6pPr>
      <a:lvl7pPr marL="29146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7pPr>
      <a:lvl8pPr marL="33718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8pPr>
      <a:lvl9pPr marL="38290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en-GB" dirty="0" smtClean="0"/>
              <a:t>The Lifecycle of RMDCN-NG</a:t>
            </a:r>
            <a:endParaRPr lang="en-GB" dirty="0"/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>
              <a:defRPr/>
            </a:pPr>
            <a:endParaRPr lang="en-US" dirty="0"/>
          </a:p>
          <a:p>
            <a:pPr algn="r">
              <a:defRPr/>
            </a:pPr>
            <a:r>
              <a:rPr lang="en-US" dirty="0"/>
              <a:t>Isabella Weger</a:t>
            </a:r>
          </a:p>
          <a:p>
            <a:pPr algn="r">
              <a:defRPr/>
            </a:pPr>
            <a:endParaRPr lang="en-US" dirty="0"/>
          </a:p>
          <a:p>
            <a:pPr algn="r">
              <a:defRPr/>
            </a:pPr>
            <a:r>
              <a:rPr lang="en-US" dirty="0"/>
              <a:t>Head of Computer Division</a:t>
            </a:r>
          </a:p>
          <a:p>
            <a:pPr algn="r">
              <a:defRPr/>
            </a:pPr>
            <a:r>
              <a:rPr lang="en-US" dirty="0"/>
              <a:t>ECMWF</a:t>
            </a:r>
          </a:p>
        </p:txBody>
      </p:sp>
    </p:spTree>
    <p:extLst>
      <p:ext uri="{BB962C8B-B14F-4D97-AF65-F5344CB8AC3E}">
        <p14:creationId xmlns:p14="http://schemas.microsoft.com/office/powerpoint/2010/main" val="1713484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cs typeface="+mj-cs"/>
              </a:rPr>
              <a:t>Contract duration</a:t>
            </a:r>
          </a:p>
        </p:txBody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20758" y="4252685"/>
            <a:ext cx="8484618" cy="1891191"/>
          </a:xfrm>
        </p:spPr>
        <p:txBody>
          <a:bodyPr/>
          <a:lstStyle/>
          <a:p>
            <a:r>
              <a:rPr lang="en-US" sz="2000" dirty="0" smtClean="0">
                <a:cs typeface="ＭＳ Ｐゴシック"/>
              </a:rPr>
              <a:t>Full contract term of nine years with a break clause at the end of the sixth </a:t>
            </a:r>
            <a:r>
              <a:rPr lang="en-US" sz="2000" dirty="0" smtClean="0">
                <a:cs typeface="ＭＳ Ｐゴシック"/>
              </a:rPr>
              <a:t>year to allow termination </a:t>
            </a:r>
            <a:endParaRPr lang="en-US" sz="2000" dirty="0" smtClean="0">
              <a:cs typeface="ＭＳ Ｐゴシック"/>
            </a:endParaRPr>
          </a:p>
          <a:p>
            <a:r>
              <a:rPr lang="en-US" sz="2000" dirty="0" smtClean="0">
                <a:cs typeface="ＭＳ Ｐゴシック"/>
              </a:rPr>
              <a:t>Technical/commercial </a:t>
            </a:r>
            <a:r>
              <a:rPr lang="en-US" sz="2000" dirty="0" smtClean="0">
                <a:cs typeface="ＭＳ Ｐゴシック"/>
              </a:rPr>
              <a:t>refresh with a </a:t>
            </a:r>
            <a:r>
              <a:rPr lang="en-US" sz="2000" dirty="0" smtClean="0">
                <a:cs typeface="ＭＳ Ｐゴシック"/>
              </a:rPr>
              <a:t>set </a:t>
            </a:r>
            <a:r>
              <a:rPr lang="en-US" sz="2000" dirty="0" smtClean="0">
                <a:cs typeface="ＭＳ Ｐゴシック"/>
              </a:rPr>
              <a:t>of technology and/or cost benefits to the RMDCN </a:t>
            </a:r>
            <a:endParaRPr lang="en-US" sz="2000" dirty="0" smtClean="0">
              <a:cs typeface="ＭＳ Ｐゴシック"/>
            </a:endParaRPr>
          </a:p>
          <a:p>
            <a:pPr lvl="1"/>
            <a:r>
              <a:rPr lang="en-US" dirty="0" smtClean="0">
                <a:cs typeface="ＭＳ Ｐゴシック"/>
              </a:rPr>
              <a:t>after </a:t>
            </a:r>
            <a:r>
              <a:rPr lang="en-US" dirty="0" smtClean="0">
                <a:cs typeface="ＭＳ Ｐゴシック"/>
              </a:rPr>
              <a:t>three years </a:t>
            </a:r>
            <a:endParaRPr lang="en-US" dirty="0" smtClean="0">
              <a:cs typeface="ＭＳ Ｐゴシック"/>
            </a:endParaRPr>
          </a:p>
          <a:p>
            <a:pPr lvl="1"/>
            <a:r>
              <a:rPr lang="en-US" dirty="0">
                <a:cs typeface="ＭＳ Ｐゴシック"/>
              </a:rPr>
              <a:t>a</a:t>
            </a:r>
            <a:r>
              <a:rPr lang="en-US" dirty="0" smtClean="0">
                <a:cs typeface="ＭＳ Ｐゴシック"/>
              </a:rPr>
              <a:t>fter </a:t>
            </a:r>
            <a:r>
              <a:rPr lang="en-US" dirty="0" smtClean="0">
                <a:cs typeface="ＭＳ Ｐゴシック"/>
              </a:rPr>
              <a:t>six years (if </a:t>
            </a:r>
            <a:r>
              <a:rPr lang="en-US" dirty="0" smtClean="0">
                <a:cs typeface="ＭＳ Ｐゴシック"/>
              </a:rPr>
              <a:t>the break clause is not </a:t>
            </a:r>
            <a:r>
              <a:rPr lang="en-US" dirty="0" smtClean="0">
                <a:cs typeface="ＭＳ Ｐゴシック"/>
              </a:rPr>
              <a:t>used</a:t>
            </a:r>
            <a:r>
              <a:rPr lang="en-US" dirty="0">
                <a:cs typeface="ＭＳ Ｐゴシック"/>
              </a:rPr>
              <a:t>)</a:t>
            </a:r>
            <a:endParaRPr lang="en-US" dirty="0" smtClean="0">
              <a:cs typeface="ＭＳ Ｐゴシック"/>
            </a:endParaRPr>
          </a:p>
          <a:p>
            <a:pPr marL="0" indent="0">
              <a:buNone/>
            </a:pPr>
            <a:endParaRPr lang="en-US" dirty="0" smtClean="0">
              <a:cs typeface="ＭＳ Ｐゴシック"/>
            </a:endParaRPr>
          </a:p>
        </p:txBody>
      </p:sp>
      <p:pic>
        <p:nvPicPr>
          <p:cNvPr id="103" name="Picture 102" descr="2011-10 contract durati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2375" y="1119662"/>
            <a:ext cx="8151738" cy="2712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236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Value for Money - 1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solution must provide “Value for Money” </a:t>
            </a:r>
            <a:r>
              <a:rPr lang="en-GB" dirty="0" smtClean="0"/>
              <a:t>for the full contract term </a:t>
            </a:r>
          </a:p>
          <a:p>
            <a:endParaRPr lang="en-GB" dirty="0"/>
          </a:p>
          <a:p>
            <a:r>
              <a:rPr lang="en-GB" dirty="0" smtClean="0"/>
              <a:t>As part of the ITT response, tenderers </a:t>
            </a:r>
            <a:r>
              <a:rPr lang="en-GB" dirty="0" smtClean="0"/>
              <a:t>provide </a:t>
            </a:r>
            <a:r>
              <a:rPr lang="en-GB" dirty="0" smtClean="0"/>
              <a:t>a committed proposal for bandwidth upgrades, service enhancements, and/or price reductions that could be implemented at the beginning of year 4 of the operational service</a:t>
            </a:r>
          </a:p>
          <a:p>
            <a:endParaRPr lang="en-GB" dirty="0" smtClean="0"/>
          </a:p>
          <a:p>
            <a:r>
              <a:rPr lang="en-GB" dirty="0" smtClean="0"/>
              <a:t>There will also be two </a:t>
            </a:r>
            <a:r>
              <a:rPr lang="en-GB" dirty="0"/>
              <a:t>Technical and Commercial </a:t>
            </a:r>
            <a:r>
              <a:rPr lang="en-GB" dirty="0" smtClean="0"/>
              <a:t>Refreshes </a:t>
            </a:r>
            <a:r>
              <a:rPr lang="en-GB" dirty="0"/>
              <a:t>(TCR</a:t>
            </a:r>
            <a:r>
              <a:rPr lang="en-GB" dirty="0" smtClean="0"/>
              <a:t>):</a:t>
            </a:r>
          </a:p>
          <a:p>
            <a:pPr lvl="1"/>
            <a:r>
              <a:rPr lang="en-GB" dirty="0" smtClean="0"/>
              <a:t>First TCR after 2½ </a:t>
            </a:r>
            <a:r>
              <a:rPr lang="en-GB" dirty="0"/>
              <a:t>years </a:t>
            </a:r>
            <a:r>
              <a:rPr lang="en-GB" dirty="0" smtClean="0"/>
              <a:t>of operational </a:t>
            </a:r>
            <a:r>
              <a:rPr lang="en-GB" dirty="0"/>
              <a:t>service</a:t>
            </a:r>
            <a:endParaRPr lang="en-GB" dirty="0" smtClean="0"/>
          </a:p>
          <a:p>
            <a:pPr lvl="1"/>
            <a:r>
              <a:rPr lang="en-GB" dirty="0" smtClean="0"/>
              <a:t>Second TCR after 5½ </a:t>
            </a:r>
            <a:r>
              <a:rPr lang="en-GB" dirty="0"/>
              <a:t>years of operational </a:t>
            </a:r>
            <a:r>
              <a:rPr lang="en-GB" dirty="0" smtClean="0"/>
              <a:t>service (if the 6-year break clause is not used)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172445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Value for Money - </a:t>
            </a:r>
            <a:r>
              <a:rPr lang="en-GB" dirty="0" smtClean="0"/>
              <a:t>2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Therefore:</a:t>
            </a:r>
          </a:p>
          <a:p>
            <a:r>
              <a:rPr lang="en-GB" dirty="0" smtClean="0"/>
              <a:t>During Q3/Q4 2016:</a:t>
            </a:r>
          </a:p>
          <a:p>
            <a:pPr lvl="1"/>
            <a:r>
              <a:rPr lang="en-GB" dirty="0" smtClean="0"/>
              <a:t>Beginning </a:t>
            </a:r>
            <a:r>
              <a:rPr lang="en-GB" dirty="0"/>
              <a:t>of year </a:t>
            </a:r>
            <a:r>
              <a:rPr lang="en-GB" dirty="0" smtClean="0"/>
              <a:t>4 </a:t>
            </a:r>
            <a:r>
              <a:rPr lang="en-GB" dirty="0"/>
              <a:t>of the operational service</a:t>
            </a:r>
          </a:p>
          <a:p>
            <a:pPr lvl="1"/>
            <a:r>
              <a:rPr lang="en-GB" dirty="0"/>
              <a:t>Supplier implements </a:t>
            </a:r>
            <a:r>
              <a:rPr lang="en-US" dirty="0"/>
              <a:t>bandwidth upgrades</a:t>
            </a:r>
            <a:r>
              <a:rPr lang="en-GB" dirty="0"/>
              <a:t>, service enhancements, and/or price reductions (subject to the outcome of the first TCR</a:t>
            </a:r>
            <a:r>
              <a:rPr lang="en-GB" dirty="0" smtClean="0"/>
              <a:t>)</a:t>
            </a:r>
          </a:p>
          <a:p>
            <a:pPr lvl="1"/>
            <a:r>
              <a:rPr lang="en-GB" dirty="0" smtClean="0"/>
              <a:t>Supplier provides </a:t>
            </a:r>
            <a:r>
              <a:rPr lang="en-GB" dirty="0"/>
              <a:t>a committed proposal for bandwidth upgrades, service enhancements, and/or price reductions that could be implemented at the beginning of year </a:t>
            </a:r>
            <a:r>
              <a:rPr lang="en-GB" dirty="0" smtClean="0"/>
              <a:t>7 </a:t>
            </a:r>
            <a:r>
              <a:rPr lang="en-GB" dirty="0"/>
              <a:t>of the operational service</a:t>
            </a:r>
          </a:p>
          <a:p>
            <a:pPr lvl="1"/>
            <a:endParaRPr lang="en-GB" dirty="0"/>
          </a:p>
          <a:p>
            <a:r>
              <a:rPr lang="en-GB" dirty="0"/>
              <a:t>During Q3/Q4 </a:t>
            </a:r>
            <a:r>
              <a:rPr lang="en-GB" dirty="0" smtClean="0"/>
              <a:t>2019:</a:t>
            </a:r>
            <a:endParaRPr lang="en-GB" dirty="0"/>
          </a:p>
          <a:p>
            <a:pPr lvl="1"/>
            <a:r>
              <a:rPr lang="en-GB" dirty="0" smtClean="0"/>
              <a:t>Beginning </a:t>
            </a:r>
            <a:r>
              <a:rPr lang="en-GB" dirty="0"/>
              <a:t>of year 7 of the operational service</a:t>
            </a:r>
          </a:p>
          <a:p>
            <a:pPr lvl="1"/>
            <a:r>
              <a:rPr lang="en-GB" dirty="0"/>
              <a:t>Supplier implements </a:t>
            </a:r>
            <a:r>
              <a:rPr lang="en-US" dirty="0"/>
              <a:t>bandwidth upgrades</a:t>
            </a:r>
            <a:r>
              <a:rPr lang="en-GB" dirty="0"/>
              <a:t>, service enhancements, and/or price reductions (subject to the outcome of the </a:t>
            </a:r>
            <a:r>
              <a:rPr lang="en-GB" dirty="0" smtClean="0"/>
              <a:t>second TCR</a:t>
            </a:r>
            <a:r>
              <a:rPr lang="en-GB" dirty="0"/>
              <a:t>)</a:t>
            </a:r>
          </a:p>
          <a:p>
            <a:pPr lvl="1"/>
            <a:endParaRPr lang="en-GB" dirty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163399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93713" y="116632"/>
            <a:ext cx="8113712" cy="708025"/>
          </a:xfrm>
        </p:spPr>
        <p:txBody>
          <a:bodyPr/>
          <a:lstStyle/>
          <a:p>
            <a:pPr>
              <a:defRPr/>
            </a:pPr>
            <a:r>
              <a:rPr lang="en-GB" dirty="0" smtClean="0">
                <a:cs typeface="+mj-cs"/>
              </a:rPr>
              <a:t>Outlook to 2016 – 2018 </a:t>
            </a:r>
            <a:endParaRPr lang="en-GB" dirty="0" smtClean="0">
              <a:cs typeface="+mj-cs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93280" y="2114853"/>
            <a:ext cx="2044517" cy="954107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latin typeface="+mn-lt"/>
              </a:rPr>
              <a:t>Proposal for the 1</a:t>
            </a:r>
            <a:r>
              <a:rPr lang="en-GB" sz="1400" b="1" baseline="30000" dirty="0" smtClean="0">
                <a:latin typeface="+mn-lt"/>
              </a:rPr>
              <a:t>st</a:t>
            </a:r>
            <a:r>
              <a:rPr lang="en-GB" sz="1400" b="1" dirty="0" smtClean="0">
                <a:latin typeface="+mn-lt"/>
              </a:rPr>
              <a:t> Technical and Commercial Refresh</a:t>
            </a:r>
          </a:p>
          <a:p>
            <a:r>
              <a:rPr lang="en-GB" sz="1400" b="1" dirty="0" smtClean="0">
                <a:latin typeface="+mn-lt"/>
              </a:rPr>
              <a:t>mid-April</a:t>
            </a:r>
          </a:p>
        </p:txBody>
      </p:sp>
      <p:cxnSp>
        <p:nvCxnSpPr>
          <p:cNvPr id="19" name="Straight Connector 18"/>
          <p:cNvCxnSpPr/>
          <p:nvPr/>
        </p:nvCxnSpPr>
        <p:spPr bwMode="auto">
          <a:xfrm>
            <a:off x="1505582" y="3070789"/>
            <a:ext cx="0" cy="36004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35" name="TextBox 34"/>
          <p:cNvSpPr txBox="1"/>
          <p:nvPr/>
        </p:nvSpPr>
        <p:spPr>
          <a:xfrm>
            <a:off x="5175089" y="5521565"/>
            <a:ext cx="2615229" cy="52322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+mn-lt"/>
              </a:rPr>
              <a:t>Individual handover of sites (New sites, Upgrades…)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883910" y="1026281"/>
            <a:ext cx="3155374" cy="954107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latin typeface="+mn-lt"/>
              </a:rPr>
              <a:t>Decision to terminate the contract after 6 years of service or to go for the full 9 years</a:t>
            </a:r>
          </a:p>
          <a:p>
            <a:r>
              <a:rPr lang="en-GB" sz="1400" b="1" dirty="0" smtClean="0">
                <a:latin typeface="+mn-lt"/>
              </a:rPr>
              <a:t>mid-October</a:t>
            </a:r>
          </a:p>
        </p:txBody>
      </p:sp>
      <p:cxnSp>
        <p:nvCxnSpPr>
          <p:cNvPr id="40" name="Straight Connector 39"/>
          <p:cNvCxnSpPr/>
          <p:nvPr/>
        </p:nvCxnSpPr>
        <p:spPr bwMode="auto">
          <a:xfrm>
            <a:off x="3108942" y="1980388"/>
            <a:ext cx="13172" cy="1508537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43" name="TextBox 42"/>
          <p:cNvSpPr txBox="1"/>
          <p:nvPr/>
        </p:nvSpPr>
        <p:spPr>
          <a:xfrm>
            <a:off x="2284120" y="4319939"/>
            <a:ext cx="3096344" cy="738664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latin typeface="+mn-lt"/>
              </a:rPr>
              <a:t>Implementation of the agreed Technical/Commercial refresh solution </a:t>
            </a:r>
          </a:p>
        </p:txBody>
      </p:sp>
      <p:cxnSp>
        <p:nvCxnSpPr>
          <p:cNvPr id="47" name="Straight Connector 46"/>
          <p:cNvCxnSpPr/>
          <p:nvPr/>
        </p:nvCxnSpPr>
        <p:spPr bwMode="auto">
          <a:xfrm flipH="1">
            <a:off x="3123455" y="3762893"/>
            <a:ext cx="10976" cy="497646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8321825"/>
              </p:ext>
            </p:extLst>
          </p:nvPr>
        </p:nvGraphicFramePr>
        <p:xfrm>
          <a:off x="493276" y="3443370"/>
          <a:ext cx="8302380" cy="3708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830238"/>
                <a:gridCol w="830238"/>
                <a:gridCol w="830238"/>
                <a:gridCol w="830238"/>
                <a:gridCol w="830238"/>
                <a:gridCol w="830238"/>
                <a:gridCol w="830238"/>
                <a:gridCol w="830238"/>
                <a:gridCol w="830238"/>
                <a:gridCol w="830238"/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2016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2017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2018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…</a:t>
                      </a:r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493713" y="5529528"/>
            <a:ext cx="2615229" cy="52322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+mn-lt"/>
              </a:rPr>
              <a:t>Individual handover of sites (New sites, Upgrades…)</a:t>
            </a:r>
          </a:p>
        </p:txBody>
      </p:sp>
      <p:sp>
        <p:nvSpPr>
          <p:cNvPr id="9" name="Right Arrow 8"/>
          <p:cNvSpPr/>
          <p:nvPr/>
        </p:nvSpPr>
        <p:spPr bwMode="auto">
          <a:xfrm>
            <a:off x="3134431" y="4074143"/>
            <a:ext cx="987626" cy="45719"/>
          </a:xfrm>
          <a:prstGeom prst="rightArrow">
            <a:avLst/>
          </a:prstGeom>
          <a:noFill/>
          <a:ln w="508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2091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CMWF-template">
  <a:themeElements>
    <a:clrScheme name="">
      <a:dk1>
        <a:srgbClr val="000000"/>
      </a:dk1>
      <a:lt1>
        <a:srgbClr val="FFFFFF"/>
      </a:lt1>
      <a:dk2>
        <a:srgbClr val="00279F"/>
      </a:dk2>
      <a:lt2>
        <a:srgbClr val="919191"/>
      </a:lt2>
      <a:accent1>
        <a:srgbClr val="F95AB7"/>
      </a:accent1>
      <a:accent2>
        <a:srgbClr val="3365FB"/>
      </a:accent2>
      <a:accent3>
        <a:srgbClr val="FFFFFF"/>
      </a:accent3>
      <a:accent4>
        <a:srgbClr val="000000"/>
      </a:accent4>
      <a:accent5>
        <a:srgbClr val="FBB5D8"/>
      </a:accent5>
      <a:accent6>
        <a:srgbClr val="2D5BE3"/>
      </a:accent6>
      <a:hlink>
        <a:srgbClr val="919191"/>
      </a:hlink>
      <a:folHlink>
        <a:srgbClr val="51DC00"/>
      </a:folHlink>
    </a:clrScheme>
    <a:fontScheme name="Microsoft Office 98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508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508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Microsoft Office 98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crosoft Office 98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ECMWF-template</Template>
  <TotalTime>11449</TotalTime>
  <Words>322</Words>
  <Application>Microsoft Office PowerPoint</Application>
  <PresentationFormat>On-screen Show (4:3)</PresentationFormat>
  <Paragraphs>43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ECMWF-template</vt:lpstr>
      <vt:lpstr>The Lifecycle of RMDCN-NG</vt:lpstr>
      <vt:lpstr>Contract duration</vt:lpstr>
      <vt:lpstr>Value for Money - 1</vt:lpstr>
      <vt:lpstr>Value for Money - 2</vt:lpstr>
      <vt:lpstr>Outlook to 2016 – 2018 </vt:lpstr>
    </vt:vector>
  </TitlesOfParts>
  <Company>ECMWF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Tony Bakker</dc:creator>
  <cp:lastModifiedBy>Isabella Weger</cp:lastModifiedBy>
  <cp:revision>146</cp:revision>
  <cp:lastPrinted>2010-02-08T14:51:34Z</cp:lastPrinted>
  <dcterms:created xsi:type="dcterms:W3CDTF">2011-10-04T12:35:01Z</dcterms:created>
  <dcterms:modified xsi:type="dcterms:W3CDTF">2012-05-14T09:05:45Z</dcterms:modified>
</cp:coreProperties>
</file>