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33" r:id="rId2"/>
    <p:sldId id="361" r:id="rId3"/>
    <p:sldId id="362" r:id="rId4"/>
    <p:sldId id="363" r:id="rId5"/>
    <p:sldId id="353" r:id="rId6"/>
    <p:sldId id="354" r:id="rId7"/>
  </p:sldIdLst>
  <p:sldSz cx="9144000" cy="6858000" type="screen4x3"/>
  <p:notesSz cx="6642100" cy="9779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692"/>
    <a:srgbClr val="003F7E"/>
    <a:srgbClr val="C8FEC8"/>
    <a:srgbClr val="DBFFB8"/>
    <a:srgbClr val="00279F"/>
    <a:srgbClr val="3399FF"/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964" autoAdjust="0"/>
  </p:normalViewPr>
  <p:slideViewPr>
    <p:cSldViewPr snapToGrid="0" snapToObjects="1">
      <p:cViewPr>
        <p:scale>
          <a:sx n="100" d="100"/>
          <a:sy n="100" d="100"/>
        </p:scale>
        <p:origin x="-1296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CEAC8EF0-592E-4AFA-8B2F-CA31B9A97751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</p:spTree>
    <p:extLst>
      <p:ext uri="{BB962C8B-B14F-4D97-AF65-F5344CB8AC3E}">
        <p14:creationId xmlns:p14="http://schemas.microsoft.com/office/powerpoint/2010/main" val="32386174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98DC23AD-0FC0-440C-9AA3-4E01EA6AE9DE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  <p:sp>
        <p:nvSpPr>
          <p:cNvPr id="512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36638" y="852488"/>
            <a:ext cx="4568825" cy="34258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06450" y="46482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Body Text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326608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9" charset="-128"/>
        <a:cs typeface="ＭＳ Ｐゴシック" pitchFamily="39" charset="-128"/>
      </a:defRPr>
    </a:lvl1pPr>
    <a:lvl2pPr marL="4572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Slide </a:t>
            </a:r>
            <a:fld id="{226A4BD5-2925-47C7-8038-A1D4DAF2FB3C}" type="slidenum">
              <a:rPr lang="en-GB" sz="1200" b="0">
                <a:solidFill>
                  <a:srgbClr val="FFFFFF"/>
                </a:solidFill>
                <a:latin typeface="Calibri" pitchFamily="36" charset="0"/>
              </a:rPr>
              <a:pPr eaLnBrk="0" hangingPunct="0">
                <a:tabLst>
                  <a:tab pos="2689225" algn="l"/>
                </a:tabLst>
              </a:pPr>
              <a:t>‹#›</a:t>
            </a:fld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Lifecycle of RMDCN-NG</a:t>
            </a:r>
            <a:endParaRPr lang="en-GB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n-cs"/>
              </a:rPr>
              <a:t>Rémy Giraud</a:t>
            </a:r>
          </a:p>
          <a:p>
            <a:pPr>
              <a:defRPr/>
            </a:pPr>
            <a:r>
              <a:rPr lang="en-US" dirty="0" smtClean="0">
                <a:cs typeface="+mn-cs"/>
              </a:rPr>
              <a:t>Network and Security Section</a:t>
            </a:r>
          </a:p>
        </p:txBody>
      </p:sp>
    </p:spTree>
    <p:extLst>
      <p:ext uri="{BB962C8B-B14F-4D97-AF65-F5344CB8AC3E}">
        <p14:creationId xmlns:p14="http://schemas.microsoft.com/office/powerpoint/2010/main" val="171348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Value for Money - 1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solution must provide “Value for Money” </a:t>
            </a:r>
            <a:r>
              <a:rPr lang="en-GB" dirty="0" smtClean="0"/>
              <a:t>for the full contract term </a:t>
            </a:r>
          </a:p>
          <a:p>
            <a:endParaRPr lang="en-GB" dirty="0"/>
          </a:p>
          <a:p>
            <a:r>
              <a:rPr lang="en-GB" dirty="0" smtClean="0"/>
              <a:t>As part of the ITT response, tenderers must provide a committed proposal for bandwidth upgrades, service enhancements, and/or price reductions that could be implemented at the beginning of year 4 of the operational service</a:t>
            </a:r>
          </a:p>
          <a:p>
            <a:endParaRPr lang="en-GB" dirty="0" smtClean="0"/>
          </a:p>
          <a:p>
            <a:r>
              <a:rPr lang="en-GB" dirty="0" smtClean="0"/>
              <a:t>There will also be two </a:t>
            </a:r>
            <a:r>
              <a:rPr lang="en-GB" dirty="0"/>
              <a:t>Technical and Commercial </a:t>
            </a:r>
            <a:r>
              <a:rPr lang="en-GB" dirty="0" smtClean="0"/>
              <a:t>Refreshes </a:t>
            </a:r>
            <a:r>
              <a:rPr lang="en-GB" dirty="0"/>
              <a:t>(TCR</a:t>
            </a:r>
            <a:r>
              <a:rPr lang="en-GB" dirty="0" smtClean="0"/>
              <a:t>):</a:t>
            </a:r>
          </a:p>
          <a:p>
            <a:pPr lvl="1"/>
            <a:r>
              <a:rPr lang="en-GB" dirty="0" smtClean="0"/>
              <a:t>First TCR after 2½ </a:t>
            </a:r>
            <a:r>
              <a:rPr lang="en-GB" dirty="0"/>
              <a:t>years </a:t>
            </a:r>
            <a:r>
              <a:rPr lang="en-GB" dirty="0" smtClean="0"/>
              <a:t>of operational </a:t>
            </a:r>
            <a:r>
              <a:rPr lang="en-GB" dirty="0"/>
              <a:t>service</a:t>
            </a:r>
            <a:endParaRPr lang="en-GB" dirty="0" smtClean="0"/>
          </a:p>
          <a:p>
            <a:pPr lvl="1"/>
            <a:r>
              <a:rPr lang="en-GB" dirty="0" smtClean="0"/>
              <a:t>Second TCR after 5½ </a:t>
            </a:r>
            <a:r>
              <a:rPr lang="en-GB" dirty="0"/>
              <a:t>years of operational </a:t>
            </a:r>
            <a:r>
              <a:rPr lang="en-GB" dirty="0" smtClean="0"/>
              <a:t>service (if the 6-year break clause is not used)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172445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Value for Money - </a:t>
            </a:r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Therefore:</a:t>
            </a:r>
          </a:p>
          <a:p>
            <a:r>
              <a:rPr lang="en-GB" dirty="0" smtClean="0"/>
              <a:t>During Q3/Q4 2016:</a:t>
            </a:r>
          </a:p>
          <a:p>
            <a:pPr lvl="1"/>
            <a:r>
              <a:rPr lang="en-GB" dirty="0" smtClean="0"/>
              <a:t>Beginning </a:t>
            </a:r>
            <a:r>
              <a:rPr lang="en-GB" dirty="0"/>
              <a:t>of year </a:t>
            </a:r>
            <a:r>
              <a:rPr lang="en-GB" dirty="0" smtClean="0"/>
              <a:t>4 </a:t>
            </a:r>
            <a:r>
              <a:rPr lang="en-GB" dirty="0"/>
              <a:t>of the operational service</a:t>
            </a:r>
          </a:p>
          <a:p>
            <a:pPr lvl="1"/>
            <a:r>
              <a:rPr lang="en-GB" dirty="0"/>
              <a:t>Supplier implements </a:t>
            </a:r>
            <a:r>
              <a:rPr lang="en-US" dirty="0"/>
              <a:t>bandwidth upgrades</a:t>
            </a:r>
            <a:r>
              <a:rPr lang="en-GB" dirty="0"/>
              <a:t>, service enhancements, and/or price reductions (subject to the outcome of the first TCR</a:t>
            </a:r>
            <a:r>
              <a:rPr lang="en-GB" dirty="0" smtClean="0"/>
              <a:t>)</a:t>
            </a:r>
          </a:p>
          <a:p>
            <a:pPr lvl="1"/>
            <a:r>
              <a:rPr lang="en-GB" dirty="0" smtClean="0"/>
              <a:t>Supplier provides </a:t>
            </a:r>
            <a:r>
              <a:rPr lang="en-GB" dirty="0"/>
              <a:t>a committed proposal for bandwidth upgrades, service enhancements, and/or price reductions that could be implemented at the beginning of year </a:t>
            </a:r>
            <a:r>
              <a:rPr lang="en-GB" dirty="0" smtClean="0"/>
              <a:t>7 </a:t>
            </a:r>
            <a:r>
              <a:rPr lang="en-GB" dirty="0"/>
              <a:t>of the operational service</a:t>
            </a:r>
          </a:p>
          <a:p>
            <a:pPr lvl="1"/>
            <a:endParaRPr lang="en-GB" dirty="0"/>
          </a:p>
          <a:p>
            <a:r>
              <a:rPr lang="en-GB" dirty="0"/>
              <a:t>During Q3/Q4 </a:t>
            </a:r>
            <a:r>
              <a:rPr lang="en-GB" dirty="0" smtClean="0"/>
              <a:t>2019:</a:t>
            </a:r>
            <a:endParaRPr lang="en-GB" dirty="0"/>
          </a:p>
          <a:p>
            <a:pPr lvl="1"/>
            <a:r>
              <a:rPr lang="en-GB" dirty="0" smtClean="0"/>
              <a:t>Beginning </a:t>
            </a:r>
            <a:r>
              <a:rPr lang="en-GB" dirty="0"/>
              <a:t>of year 7 of the operational service</a:t>
            </a:r>
          </a:p>
          <a:p>
            <a:pPr lvl="1"/>
            <a:r>
              <a:rPr lang="en-GB" dirty="0"/>
              <a:t>Supplier implements </a:t>
            </a:r>
            <a:r>
              <a:rPr lang="en-US" dirty="0"/>
              <a:t>bandwidth upgrades</a:t>
            </a:r>
            <a:r>
              <a:rPr lang="en-GB" dirty="0"/>
              <a:t>, service enhancements, and/or price reductions (subject to the outcome of the </a:t>
            </a:r>
            <a:r>
              <a:rPr lang="en-GB" dirty="0" smtClean="0"/>
              <a:t>second TCR</a:t>
            </a:r>
            <a:r>
              <a:rPr lang="en-GB" dirty="0"/>
              <a:t>)</a:t>
            </a:r>
          </a:p>
          <a:p>
            <a:pPr lvl="1"/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163399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Potential future services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Reminder of Volume II Technical Requirements:</a:t>
            </a:r>
          </a:p>
          <a:p>
            <a:r>
              <a:rPr lang="en-GB" i="1" dirty="0"/>
              <a:t>5.2 - Routed protocols</a:t>
            </a:r>
          </a:p>
          <a:p>
            <a:pPr lvl="1"/>
            <a:r>
              <a:rPr lang="en-GB" i="1" dirty="0"/>
              <a:t>IPv4 unicast mandatory</a:t>
            </a:r>
          </a:p>
          <a:p>
            <a:pPr lvl="1"/>
            <a:r>
              <a:rPr lang="en-GB" i="1" dirty="0">
                <a:solidFill>
                  <a:srgbClr val="FF0000"/>
                </a:solidFill>
              </a:rPr>
              <a:t>IPv6 desirable</a:t>
            </a:r>
          </a:p>
          <a:p>
            <a:pPr lvl="1"/>
            <a:r>
              <a:rPr lang="en-GB" i="1" dirty="0">
                <a:solidFill>
                  <a:srgbClr val="FF0000"/>
                </a:solidFill>
              </a:rPr>
              <a:t>Multicast in the future (e.g. GISC synchronisation, EUMETSAT dissemination)</a:t>
            </a:r>
          </a:p>
          <a:p>
            <a:pPr marL="0" indent="-250825"/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IPv6: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Supports 128-bit address space (IPv4 is only 32-bit)</a:t>
            </a:r>
          </a:p>
          <a:p>
            <a:pPr lvl="1"/>
            <a:r>
              <a:rPr lang="en-GB" dirty="0" smtClean="0"/>
              <a:t>Further additional features not present in IPv4</a:t>
            </a:r>
            <a:endParaRPr lang="en-US" dirty="0" smtClean="0"/>
          </a:p>
          <a:p>
            <a:pPr marL="0" indent="-250825"/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pPr marL="0" indent="-250825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Multicast</a:t>
            </a:r>
            <a:r>
              <a:rPr lang="en-US" dirty="0">
                <a:latin typeface="Calibri" pitchFamily="36" charset="0"/>
                <a:ea typeface="ＭＳ Ｐゴシック" pitchFamily="36" charset="-128"/>
              </a:rPr>
              <a:t>:</a:t>
            </a:r>
          </a:p>
          <a:p>
            <a:pPr lvl="1"/>
            <a:r>
              <a:rPr lang="en-US" dirty="0"/>
              <a:t>Efficiently </a:t>
            </a:r>
            <a:r>
              <a:rPr lang="en-US" dirty="0" smtClean="0"/>
              <a:t>transfers </a:t>
            </a:r>
            <a:r>
              <a:rPr lang="en-US" dirty="0"/>
              <a:t>one copy of some data to multiple destinations</a:t>
            </a:r>
          </a:p>
          <a:p>
            <a:pPr lvl="1"/>
            <a:r>
              <a:rPr lang="en-US" dirty="0"/>
              <a:t>Replication takes place within the </a:t>
            </a:r>
            <a:r>
              <a:rPr lang="en-US" dirty="0" smtClean="0"/>
              <a:t>network</a:t>
            </a: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139700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93713" y="116632"/>
            <a:ext cx="8113712" cy="708025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2016 planning</a:t>
            </a:r>
          </a:p>
        </p:txBody>
      </p:sp>
      <p:sp>
        <p:nvSpPr>
          <p:cNvPr id="3" name="Right Arrow 2"/>
          <p:cNvSpPr/>
          <p:nvPr/>
        </p:nvSpPr>
        <p:spPr bwMode="auto">
          <a:xfrm>
            <a:off x="0" y="3304148"/>
            <a:ext cx="9144000" cy="576064"/>
          </a:xfrm>
          <a:prstGeom prst="rightArrow">
            <a:avLst/>
          </a:prstGeom>
          <a:solidFill>
            <a:srgbClr val="FFFFCC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93280" y="2114853"/>
            <a:ext cx="2044517" cy="954107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Proposal for the 1</a:t>
            </a:r>
            <a:r>
              <a:rPr lang="en-GB" sz="1400" b="1" baseline="30000" dirty="0" smtClean="0">
                <a:latin typeface="+mn-lt"/>
              </a:rPr>
              <a:t>st</a:t>
            </a:r>
            <a:r>
              <a:rPr lang="en-GB" sz="1400" b="1" dirty="0" smtClean="0">
                <a:latin typeface="+mn-lt"/>
              </a:rPr>
              <a:t> Technical and Commercial Refresh</a:t>
            </a:r>
          </a:p>
          <a:p>
            <a:r>
              <a:rPr lang="en-GB" sz="1400" b="1" dirty="0" smtClean="0">
                <a:latin typeface="+mn-lt"/>
              </a:rPr>
              <a:t>mid-April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673701" y="3070789"/>
            <a:ext cx="0" cy="36004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31" name="Right Arrow 30"/>
          <p:cNvSpPr/>
          <p:nvPr/>
        </p:nvSpPr>
        <p:spPr bwMode="auto">
          <a:xfrm>
            <a:off x="0" y="3304148"/>
            <a:ext cx="9144000" cy="576064"/>
          </a:xfrm>
          <a:prstGeom prst="rightArrow">
            <a:avLst/>
          </a:prstGeom>
          <a:solidFill>
            <a:srgbClr val="FFFFCC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33" name="Straight Connector 32"/>
          <p:cNvCxnSpPr/>
          <p:nvPr/>
        </p:nvCxnSpPr>
        <p:spPr bwMode="auto">
          <a:xfrm>
            <a:off x="3791910" y="3728764"/>
            <a:ext cx="0" cy="22259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35" name="TextBox 34"/>
          <p:cNvSpPr txBox="1"/>
          <p:nvPr/>
        </p:nvSpPr>
        <p:spPr>
          <a:xfrm>
            <a:off x="2537796" y="3972232"/>
            <a:ext cx="2615229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Individual handover of sites (New sites, Upgrades…)</a:t>
            </a:r>
          </a:p>
        </p:txBody>
      </p:sp>
      <p:sp>
        <p:nvSpPr>
          <p:cNvPr id="36" name="Rectangle 35"/>
          <p:cNvSpPr/>
          <p:nvPr/>
        </p:nvSpPr>
        <p:spPr bwMode="auto">
          <a:xfrm>
            <a:off x="0" y="3597628"/>
            <a:ext cx="6039285" cy="136628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37797" y="4490928"/>
            <a:ext cx="2615228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i="1" u="sng" dirty="0" smtClean="0">
                <a:latin typeface="+mn-lt"/>
              </a:rPr>
              <a:t>For each site payment will start after site reliability acceptance tests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017026" y="2114853"/>
            <a:ext cx="3155374" cy="95410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Decision to terminate the contract after 6 years of service or to go for the full 9 years</a:t>
            </a:r>
          </a:p>
          <a:p>
            <a:r>
              <a:rPr lang="en-GB" sz="1400" b="1" dirty="0" smtClean="0">
                <a:latin typeface="+mn-lt"/>
              </a:rPr>
              <a:t>mid-October</a:t>
            </a:r>
          </a:p>
        </p:txBody>
      </p:sp>
      <p:cxnSp>
        <p:nvCxnSpPr>
          <p:cNvPr id="40" name="Straight Connector 39"/>
          <p:cNvCxnSpPr/>
          <p:nvPr/>
        </p:nvCxnSpPr>
        <p:spPr bwMode="auto">
          <a:xfrm>
            <a:off x="6039285" y="3070788"/>
            <a:ext cx="0" cy="36004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42" name="Rectangle 41"/>
          <p:cNvSpPr/>
          <p:nvPr/>
        </p:nvSpPr>
        <p:spPr bwMode="auto">
          <a:xfrm>
            <a:off x="6050260" y="3450012"/>
            <a:ext cx="2698204" cy="28618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508104" y="4210680"/>
            <a:ext cx="3096344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Implementation of the agreed Technical/Commercial refresh solution </a:t>
            </a:r>
          </a:p>
        </p:txBody>
      </p:sp>
      <p:cxnSp>
        <p:nvCxnSpPr>
          <p:cNvPr id="47" name="Straight Connector 46"/>
          <p:cNvCxnSpPr/>
          <p:nvPr/>
        </p:nvCxnSpPr>
        <p:spPr bwMode="auto">
          <a:xfrm flipH="1">
            <a:off x="6039284" y="3723496"/>
            <a:ext cx="10976" cy="49764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48209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93713" y="116632"/>
            <a:ext cx="8113712" cy="708025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2017/2018 planning</a:t>
            </a:r>
          </a:p>
        </p:txBody>
      </p:sp>
      <p:sp>
        <p:nvSpPr>
          <p:cNvPr id="3" name="Right Arrow 2"/>
          <p:cNvSpPr/>
          <p:nvPr/>
        </p:nvSpPr>
        <p:spPr bwMode="auto">
          <a:xfrm>
            <a:off x="0" y="3304148"/>
            <a:ext cx="9144000" cy="576064"/>
          </a:xfrm>
          <a:prstGeom prst="rightArrow">
            <a:avLst/>
          </a:prstGeom>
          <a:solidFill>
            <a:srgbClr val="FFFFCC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cxnSp>
        <p:nvCxnSpPr>
          <p:cNvPr id="23" name="Straight Connector 22"/>
          <p:cNvCxnSpPr/>
          <p:nvPr/>
        </p:nvCxnSpPr>
        <p:spPr bwMode="auto">
          <a:xfrm>
            <a:off x="6918284" y="3734256"/>
            <a:ext cx="0" cy="22259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4" name="TextBox 23"/>
          <p:cNvSpPr txBox="1"/>
          <p:nvPr/>
        </p:nvSpPr>
        <p:spPr>
          <a:xfrm>
            <a:off x="5664170" y="3977724"/>
            <a:ext cx="2584480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Individual handover of sites (New sites, Upgrades…)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0" y="3597628"/>
            <a:ext cx="8820472" cy="136628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664170" y="4496420"/>
            <a:ext cx="2584479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i="1" u="sng" dirty="0" smtClean="0">
                <a:latin typeface="+mn-lt"/>
              </a:rPr>
              <a:t>For each site payment will start after site reliability acceptance tests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0" y="3450012"/>
            <a:ext cx="1619672" cy="284244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9512" y="2204864"/>
            <a:ext cx="3096344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Implementation of the agreed Technical/Commercial refresh solution </a:t>
            </a:r>
          </a:p>
        </p:txBody>
      </p:sp>
      <p:cxnSp>
        <p:nvCxnSpPr>
          <p:cNvPr id="12" name="Straight Connector 11"/>
          <p:cNvCxnSpPr/>
          <p:nvPr/>
        </p:nvCxnSpPr>
        <p:spPr bwMode="auto">
          <a:xfrm flipH="1">
            <a:off x="699716" y="2963069"/>
            <a:ext cx="10976" cy="49764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8066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ECMWF-template</Template>
  <TotalTime>10740</TotalTime>
  <Words>365</Words>
  <Application>Microsoft Office PowerPoint</Application>
  <PresentationFormat>On-screen Show (4:3)</PresentationFormat>
  <Paragraphs>49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ECMWF-template</vt:lpstr>
      <vt:lpstr>The Lifecycle of RMDCN-NG</vt:lpstr>
      <vt:lpstr>Value for Money - 1</vt:lpstr>
      <vt:lpstr>Value for Money - 2</vt:lpstr>
      <vt:lpstr>Potential future services</vt:lpstr>
      <vt:lpstr>2016 planning</vt:lpstr>
      <vt:lpstr>2017/2018 planning</vt:lpstr>
    </vt:vector>
  </TitlesOfParts>
  <Company>ECMWF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Tony Bakker</dc:creator>
  <cp:lastModifiedBy>Alan Radford</cp:lastModifiedBy>
  <cp:revision>136</cp:revision>
  <cp:lastPrinted>2010-02-08T14:51:34Z</cp:lastPrinted>
  <dcterms:created xsi:type="dcterms:W3CDTF">2011-10-04T12:35:01Z</dcterms:created>
  <dcterms:modified xsi:type="dcterms:W3CDTF">2012-03-22T15:57:06Z</dcterms:modified>
</cp:coreProperties>
</file>