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96" r:id="rId2"/>
    <p:sldId id="305" r:id="rId3"/>
    <p:sldId id="298" r:id="rId4"/>
    <p:sldId id="299" r:id="rId5"/>
    <p:sldId id="304" r:id="rId6"/>
    <p:sldId id="306" r:id="rId7"/>
    <p:sldId id="307" r:id="rId8"/>
    <p:sldId id="301" r:id="rId9"/>
    <p:sldId id="302" r:id="rId10"/>
    <p:sldId id="303" r:id="rId11"/>
  </p:sldIdLst>
  <p:sldSz cx="9144000" cy="6858000" type="screen4x3"/>
  <p:notesSz cx="6718300" cy="98679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1F3692"/>
    <a:srgbClr val="003F7E"/>
    <a:srgbClr val="C8FEC8"/>
    <a:srgbClr val="DBFFB8"/>
    <a:srgbClr val="00279F"/>
    <a:srgbClr val="3399FF"/>
    <a:srgbClr val="CCECFF"/>
    <a:srgbClr val="99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67488" autoAdjust="0"/>
  </p:normalViewPr>
  <p:slideViewPr>
    <p:cSldViewPr snapToGrid="0" snapToObjects="1">
      <p:cViewPr varScale="1">
        <p:scale>
          <a:sx n="75" d="100"/>
          <a:sy n="75" d="100"/>
        </p:scale>
        <p:origin x="-195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2962540" y="9403340"/>
            <a:ext cx="793222" cy="26271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88185" tIns="44895" rIns="88185" bIns="44895">
            <a:spAutoFit/>
          </a:bodyPr>
          <a:lstStyle/>
          <a:p>
            <a:pPr algn="ctr" defTabSz="877047" eaLnBrk="0" hangingPunct="0">
              <a:lnSpc>
                <a:spcPct val="90000"/>
              </a:lnSpc>
            </a:pPr>
            <a:r>
              <a:rPr lang="en-GB" sz="1200" b="0" dirty="0"/>
              <a:t>Page </a:t>
            </a:r>
            <a:fld id="{3119D5E0-5C5C-4E88-A2FA-6DC06CD6D0FF}" type="slidenum">
              <a:rPr lang="en-GB" sz="1200" b="0"/>
              <a:pPr algn="ctr" defTabSz="877047" eaLnBrk="0" hangingPunct="0">
                <a:lnSpc>
                  <a:spcPct val="90000"/>
                </a:lnSpc>
              </a:pPr>
              <a:t>‹#›</a:t>
            </a:fld>
            <a:endParaRPr lang="en-GB" sz="1200" b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2962540" y="9403340"/>
            <a:ext cx="793222" cy="26271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88185" tIns="44895" rIns="88185" bIns="44895">
            <a:spAutoFit/>
          </a:bodyPr>
          <a:lstStyle/>
          <a:p>
            <a:pPr algn="ctr" defTabSz="877047" eaLnBrk="0" hangingPunct="0">
              <a:lnSpc>
                <a:spcPct val="90000"/>
              </a:lnSpc>
            </a:pPr>
            <a:r>
              <a:rPr lang="en-GB" sz="1200" b="0" dirty="0"/>
              <a:t>Page </a:t>
            </a:r>
            <a:fld id="{A1404D37-671C-4076-9001-241BC9FA2620}" type="slidenum">
              <a:rPr lang="en-GB" sz="1200" b="0"/>
              <a:pPr algn="ctr" defTabSz="877047" eaLnBrk="0" hangingPunct="0">
                <a:lnSpc>
                  <a:spcPct val="90000"/>
                </a:lnSpc>
              </a:pPr>
              <a:t>‹#›</a:t>
            </a:fld>
            <a:endParaRPr lang="en-GB" sz="1200" b="0" dirty="0"/>
          </a:p>
        </p:txBody>
      </p:sp>
      <p:sp>
        <p:nvSpPr>
          <p:cNvPr id="5123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54100" y="860425"/>
            <a:ext cx="4610100" cy="34575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2" name="Rectangle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15702" y="4690457"/>
            <a:ext cx="5086896" cy="415220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1392" tIns="44895" rIns="91392" bIns="4489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Body Text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9" charset="-128"/>
        <a:cs typeface="ＭＳ Ｐゴシック" pitchFamily="39" charset="-128"/>
      </a:defRPr>
    </a:lvl1pPr>
    <a:lvl2pPr marL="4572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You</a:t>
            </a:r>
            <a:r>
              <a:rPr lang="en-GB" baseline="0" dirty="0" smtClean="0"/>
              <a:t> are f</a:t>
            </a:r>
            <a:r>
              <a:rPr lang="en-GB" dirty="0" smtClean="0"/>
              <a:t>amiliar</a:t>
            </a:r>
            <a:r>
              <a:rPr lang="en-GB" baseline="0" dirty="0" smtClean="0"/>
              <a:t> with current RMDCN Test PC for site installation or upgrade</a:t>
            </a:r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RMDCN-NG is a good opportunity to re-evaluate Test PC software</a:t>
            </a:r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I will review what we have automated in the site acceptance process</a:t>
            </a:r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Also show limitations in current Test PC and detail the new system which we call RASA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There</a:t>
            </a:r>
            <a:r>
              <a:rPr lang="en-GB" baseline="0" dirty="0" smtClean="0"/>
              <a:t> are three parts to acceptance testing, as detailed in the ITT documentation</a:t>
            </a:r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Software is only used for the Functional tests. The other tests are based on breaches of the SLA.</a:t>
            </a:r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The software tests various parameters of the circuit and therefore that the hardware is configured correctly by the service provider.</a:t>
            </a:r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Since the migration to IP VPN ECMWF has used a custom Linux distribution with software tools written by ECMWF to automate these tests.</a:t>
            </a:r>
            <a:endParaRPr lang="en-GB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The</a:t>
            </a:r>
            <a:r>
              <a:rPr lang="en-GB" baseline="0" dirty="0" smtClean="0"/>
              <a:t> current Acceptance Software, sometimes known as the Test PC, is based on </a:t>
            </a:r>
            <a:r>
              <a:rPr lang="en-GB" baseline="0" dirty="0" err="1" smtClean="0"/>
              <a:t>Slackware</a:t>
            </a:r>
            <a:r>
              <a:rPr lang="en-GB" baseline="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This is not a very popular Linux distribution which means</a:t>
            </a:r>
          </a:p>
          <a:p>
            <a:pPr lvl="1">
              <a:buFont typeface="Arial" pitchFamily="34" charset="0"/>
              <a:buChar char="•"/>
            </a:pPr>
            <a:r>
              <a:rPr lang="en-GB" baseline="0" dirty="0" smtClean="0"/>
              <a:t>it’s not easy to find all the software we might want,</a:t>
            </a:r>
          </a:p>
          <a:p>
            <a:pPr lvl="1">
              <a:buFont typeface="Arial" pitchFamily="34" charset="0"/>
              <a:buChar char="•"/>
            </a:pPr>
            <a:r>
              <a:rPr lang="en-GB" baseline="0" dirty="0" smtClean="0"/>
              <a:t>and also it does not always support the latest hardware.</a:t>
            </a:r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The design of the current software system is deliberately lightweight and so there are few tools on the system.</a:t>
            </a:r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We investigated updating the </a:t>
            </a:r>
            <a:r>
              <a:rPr lang="en-GB" baseline="0" dirty="0" err="1" smtClean="0"/>
              <a:t>Slax</a:t>
            </a:r>
            <a:r>
              <a:rPr lang="en-GB" baseline="0" dirty="0" smtClean="0"/>
              <a:t> system but it would be quite a lot of work, and so we looked at alternatives.</a:t>
            </a:r>
          </a:p>
          <a:p>
            <a:pPr>
              <a:buFont typeface="Arial" pitchFamily="34" charset="0"/>
              <a:buChar char="•"/>
            </a:pPr>
            <a:endParaRPr lang="en-GB" baseline="0" dirty="0" smtClean="0"/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We also wrote quite complicated software because when the RMDCN migrated to MPLS we didn’t know what would need to be tested.</a:t>
            </a:r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We now know that we can simplify the test software greatly.</a:t>
            </a:r>
            <a:endParaRPr lang="en-GB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The new acceptance software for RMDCN-NG is called RASA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We wanted to emphasise</a:t>
            </a:r>
            <a:r>
              <a:rPr lang="en-GB" baseline="0" dirty="0" smtClean="0"/>
              <a:t> that this is an appliance which can have many uses, not only the very short acceptance test</a:t>
            </a:r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It is a general purpose, modern Linux system with useful software installed</a:t>
            </a:r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I will cover some technical details in the next slide</a:t>
            </a:r>
          </a:p>
          <a:p>
            <a:pPr>
              <a:buFont typeface="Arial" pitchFamily="34" charset="0"/>
              <a:buChar char="•"/>
            </a:pPr>
            <a:endParaRPr lang="en-GB" baseline="0" dirty="0" smtClean="0"/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There are two editions of RASA</a:t>
            </a:r>
          </a:p>
          <a:p>
            <a:pPr lvl="1">
              <a:buFont typeface="Arial" pitchFamily="34" charset="0"/>
              <a:buChar char="•"/>
            </a:pPr>
            <a:r>
              <a:rPr lang="en-GB" baseline="0" dirty="0" smtClean="0"/>
              <a:t>A bootable CD just like the existing Test PC</a:t>
            </a:r>
          </a:p>
          <a:p>
            <a:pPr lvl="1">
              <a:buFont typeface="Arial" pitchFamily="34" charset="0"/>
              <a:buChar char="•"/>
            </a:pPr>
            <a:r>
              <a:rPr lang="en-GB" baseline="0" dirty="0" smtClean="0"/>
              <a:t>A VMware disk and configuration file in case you want to run the appliance on an existing PC</a:t>
            </a:r>
          </a:p>
          <a:p>
            <a:pPr lvl="1">
              <a:buFont typeface="Arial" pitchFamily="34" charset="0"/>
              <a:buChar char="•"/>
            </a:pPr>
            <a:r>
              <a:rPr lang="en-GB" baseline="0" dirty="0" smtClean="0"/>
              <a:t>I will give a demo of the VMware system at the end of this presentation</a:t>
            </a:r>
          </a:p>
          <a:p>
            <a:pPr lvl="1">
              <a:buFont typeface="Arial" pitchFamily="34" charset="0"/>
              <a:buChar char="•"/>
            </a:pPr>
            <a:endParaRPr lang="en-GB" baseline="0" dirty="0" smtClean="0"/>
          </a:p>
          <a:p>
            <a:pPr lvl="0">
              <a:buFont typeface="Arial" pitchFamily="34" charset="0"/>
              <a:buChar char="•"/>
            </a:pPr>
            <a:r>
              <a:rPr lang="en-GB" baseline="0" dirty="0" smtClean="0"/>
              <a:t>ECMWF will run two instances of RASA permanently so user sites always have a system available as a target for network testing</a:t>
            </a:r>
            <a:endParaRPr lang="en-GB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GB" dirty="0" err="1" smtClean="0"/>
              <a:t>TurnKey</a:t>
            </a:r>
            <a:r>
              <a:rPr lang="en-GB" baseline="0" dirty="0" smtClean="0"/>
              <a:t> Linux is a project which makes versions of Ubuntu pre-installed with useful applications</a:t>
            </a:r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For example pre-installed with Apache and PHP, or </a:t>
            </a:r>
            <a:r>
              <a:rPr lang="en-GB" baseline="0" dirty="0" err="1" smtClean="0"/>
              <a:t>Joomla</a:t>
            </a:r>
            <a:r>
              <a:rPr lang="en-GB" baseline="0" dirty="0" smtClean="0"/>
              <a:t>, etc</a:t>
            </a:r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We are using their tools to make a version of Ubuntu pre-installed with our Acceptance Test scripts</a:t>
            </a:r>
          </a:p>
          <a:p>
            <a:pPr>
              <a:buFont typeface="Arial" pitchFamily="34" charset="0"/>
              <a:buChar char="•"/>
            </a:pPr>
            <a:endParaRPr lang="en-GB" baseline="0" dirty="0" smtClean="0"/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It is very easy to customize the operating system</a:t>
            </a:r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We can make a bootable Live CD or a VMware disk image</a:t>
            </a:r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The system needs only 256MB of RAM at a minimum. This means it can easily run on your laptop, for example.</a:t>
            </a:r>
          </a:p>
          <a:p>
            <a:pPr>
              <a:buFont typeface="Arial" pitchFamily="34" charset="0"/>
              <a:buChar char="•"/>
            </a:pPr>
            <a:endParaRPr lang="en-GB" baseline="0" dirty="0" smtClean="0"/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When the system boots it asks for the network configuration</a:t>
            </a:r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There is a menu to run some commands or you can access the shell as root.</a:t>
            </a:r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We do not restrict access to the system – you can log in and use it for anything</a:t>
            </a:r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Here are some screenshots....</a:t>
            </a:r>
          </a:p>
          <a:p>
            <a:pPr>
              <a:buFont typeface="Arial" pitchFamily="34" charset="0"/>
              <a:buChar char="•"/>
            </a:pPr>
            <a:endParaRPr lang="en-GB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When you boot</a:t>
            </a:r>
            <a:r>
              <a:rPr lang="en-GB" baseline="0" dirty="0" smtClean="0"/>
              <a:t> the system it asks for the network configuration</a:t>
            </a:r>
            <a:endParaRPr lang="en-GB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After that there is this menu which has</a:t>
            </a:r>
            <a:r>
              <a:rPr lang="en-GB" baseline="0" dirty="0" smtClean="0"/>
              <a:t> options for</a:t>
            </a:r>
          </a:p>
          <a:p>
            <a:pPr lvl="1">
              <a:buFont typeface="Arial" pitchFamily="34" charset="0"/>
              <a:buChar char="•"/>
            </a:pPr>
            <a:r>
              <a:rPr lang="en-GB" baseline="0" dirty="0" smtClean="0"/>
              <a:t>Reconfiguring the keyboard for your local language</a:t>
            </a:r>
          </a:p>
          <a:p>
            <a:pPr lvl="1">
              <a:buFont typeface="Arial" pitchFamily="34" charset="0"/>
              <a:buChar char="•"/>
            </a:pPr>
            <a:r>
              <a:rPr lang="en-GB" baseline="0" dirty="0" smtClean="0"/>
              <a:t>Running some network tests</a:t>
            </a:r>
          </a:p>
          <a:p>
            <a:pPr lvl="1">
              <a:buFont typeface="Arial" pitchFamily="34" charset="0"/>
              <a:buChar char="•"/>
            </a:pPr>
            <a:r>
              <a:rPr lang="en-GB" baseline="0" dirty="0" smtClean="0"/>
              <a:t>Reconfiguring the network</a:t>
            </a:r>
          </a:p>
          <a:p>
            <a:pPr lvl="1">
              <a:buFont typeface="Arial" pitchFamily="34" charset="0"/>
              <a:buChar char="•"/>
            </a:pPr>
            <a:r>
              <a:rPr lang="en-GB" baseline="0" dirty="0" smtClean="0"/>
              <a:t>Installing to a system hard disk</a:t>
            </a:r>
          </a:p>
          <a:p>
            <a:pPr lvl="1">
              <a:buFont typeface="Arial" pitchFamily="34" charset="0"/>
              <a:buChar char="•"/>
            </a:pPr>
            <a:r>
              <a:rPr lang="en-GB" baseline="0" dirty="0" smtClean="0"/>
              <a:t>Access the shell</a:t>
            </a:r>
            <a:endParaRPr lang="en-GB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Our goal is that the</a:t>
            </a:r>
            <a:r>
              <a:rPr lang="en-GB" baseline="0" dirty="0" smtClean="0"/>
              <a:t> RASA is flexible and can be used not only for Acceptance Testing</a:t>
            </a:r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We are currently running a Multicast trial on RMDCN</a:t>
            </a:r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This requires software to do file transfers between sites, and other monitoring of multicast</a:t>
            </a:r>
          </a:p>
          <a:p>
            <a:pPr>
              <a:buFont typeface="Arial" pitchFamily="34" charset="0"/>
              <a:buChar char="•"/>
            </a:pPr>
            <a:endParaRPr lang="en-GB" baseline="0" dirty="0" smtClean="0"/>
          </a:p>
          <a:p>
            <a:pPr>
              <a:buFont typeface="Arial" pitchFamily="34" charset="0"/>
              <a:buChar char="•"/>
            </a:pPr>
            <a:r>
              <a:rPr lang="en-GB" baseline="0" dirty="0" err="1" smtClean="0"/>
              <a:t>TurnKey</a:t>
            </a:r>
            <a:r>
              <a:rPr lang="en-GB" baseline="0" dirty="0" smtClean="0"/>
              <a:t> Linux and Ubuntu makes RASA very flexible</a:t>
            </a:r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We can easily add new software tools and rebuild the bootable Live CD</a:t>
            </a:r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We added some tools and a web server application to monitor and show the multicast status</a:t>
            </a:r>
          </a:p>
          <a:p>
            <a:pPr>
              <a:buFont typeface="Arial" pitchFamily="34" charset="0"/>
              <a:buChar char="•"/>
            </a:pPr>
            <a:endParaRPr lang="en-GB" baseline="0" dirty="0" smtClean="0"/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Using standard tools such as </a:t>
            </a:r>
            <a:r>
              <a:rPr lang="en-GB" baseline="0" dirty="0" err="1" smtClean="0"/>
              <a:t>ssh</a:t>
            </a:r>
            <a:r>
              <a:rPr lang="en-GB" baseline="0" dirty="0" smtClean="0"/>
              <a:t> and FTP we can gather results from our tests.</a:t>
            </a:r>
          </a:p>
          <a:p>
            <a:pPr>
              <a:buFont typeface="Arial" pitchFamily="34" charset="0"/>
              <a:buChar char="•"/>
            </a:pPr>
            <a:endParaRPr lang="en-GB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So in conclusion we are happy that</a:t>
            </a:r>
            <a:r>
              <a:rPr lang="en-GB" baseline="0" dirty="0" smtClean="0"/>
              <a:t> the new RASA system will work well for RMDCN-NG</a:t>
            </a:r>
          </a:p>
          <a:p>
            <a:pPr>
              <a:buFont typeface="Arial" pitchFamily="34" charset="0"/>
              <a:buChar char="•"/>
            </a:pPr>
            <a:endParaRPr lang="en-GB" baseline="0" dirty="0" smtClean="0"/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We need to complete the acceptance test scripts which will be used for the migration and new site connections</a:t>
            </a:r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These will take into account the feedback of the selected provider for RMDCN-NG</a:t>
            </a:r>
          </a:p>
          <a:p>
            <a:pPr>
              <a:buFont typeface="Arial" pitchFamily="34" charset="0"/>
              <a:buChar char="•"/>
            </a:pPr>
            <a:endParaRPr lang="en-GB" baseline="0" dirty="0" smtClean="0"/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A beta edition of the software is available</a:t>
            </a:r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This is what we have been using for the multicast trial</a:t>
            </a:r>
          </a:p>
          <a:p>
            <a:pPr>
              <a:buFont typeface="Arial" pitchFamily="34" charset="0"/>
              <a:buChar char="•"/>
            </a:pPr>
            <a:endParaRPr lang="en-GB" baseline="0" dirty="0" smtClean="0"/>
          </a:p>
          <a:p>
            <a:pPr>
              <a:buFont typeface="Arial" pitchFamily="34" charset="0"/>
              <a:buChar char="•"/>
            </a:pPr>
            <a:r>
              <a:rPr lang="en-GB" baseline="0" dirty="0" smtClean="0"/>
              <a:t>If you would like, please download the image and give it a try and let me know how it goes</a:t>
            </a:r>
            <a:endParaRPr lang="en-GB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Demo of VMware RASA</a:t>
            </a:r>
            <a:endParaRPr lang="en-GB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>
            <a:cxnSpLocks noChangeShapeType="1"/>
          </p:cNvCxnSpPr>
          <p:nvPr userDrawn="1"/>
        </p:nvCxnSpPr>
        <p:spPr bwMode="auto">
          <a:xfrm>
            <a:off x="211138" y="762000"/>
            <a:ext cx="8726487" cy="15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5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6" name="Content Placeholder 5"/>
          <p:cNvSpPr>
            <a:spLocks noGrp="1" noChangeArrowheads="1"/>
          </p:cNvSpPr>
          <p:nvPr>
            <p:ph idx="1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268288" indent="-268288">
              <a:lnSpc>
                <a:spcPts val="2400"/>
              </a:lnSpc>
              <a:spcAft>
                <a:spcPts val="600"/>
              </a:spcAft>
              <a:buClr>
                <a:srgbClr val="3366FF"/>
              </a:buClr>
              <a:buSzPct val="110000"/>
              <a:buFont typeface="Lucida Grande CE"/>
              <a:buChar char="●"/>
              <a:defRPr sz="2000" b="0">
                <a:solidFill>
                  <a:schemeClr val="tx1"/>
                </a:solidFill>
              </a:defRPr>
            </a:lvl1pPr>
            <a:lvl2pPr marL="536575" indent="-268288">
              <a:lnSpc>
                <a:spcPts val="2400"/>
              </a:lnSpc>
              <a:spcAft>
                <a:spcPts val="600"/>
              </a:spcAft>
              <a:buClr>
                <a:srgbClr val="0000FF"/>
              </a:buClr>
              <a:buFont typeface="Lucida Grande"/>
              <a:buChar char="–"/>
              <a:defRPr sz="2000" b="0">
                <a:solidFill>
                  <a:schemeClr val="tx1"/>
                </a:solidFill>
              </a:defRPr>
            </a:lvl2pPr>
            <a:lvl3pPr marL="806450" indent="-269875">
              <a:lnSpc>
                <a:spcPts val="2400"/>
              </a:lnSpc>
              <a:spcAft>
                <a:spcPts val="600"/>
              </a:spcAft>
              <a:buClr>
                <a:schemeClr val="tx1"/>
              </a:buClr>
              <a:buFont typeface="Lucida Grande"/>
              <a:buChar char="●"/>
              <a:defRPr sz="2000" b="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3600"/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GB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sky-backdrop.jpg"/>
          <p:cNvPicPr>
            <a:picLocks noChangeAspect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79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AutoShape 3"/>
          <p:cNvSpPr>
            <a:spLocks noChangeArrowheads="1"/>
          </p:cNvSpPr>
          <p:nvPr/>
        </p:nvSpPr>
        <p:spPr bwMode="auto">
          <a:xfrm>
            <a:off x="211138" y="6367463"/>
            <a:ext cx="6583362" cy="268287"/>
          </a:xfrm>
          <a:prstGeom prst="parallelogram">
            <a:avLst>
              <a:gd name="adj" fmla="val 47600"/>
            </a:avLst>
          </a:prstGeom>
          <a:solidFill>
            <a:srgbClr val="1F3692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US" sz="1800">
              <a:ea typeface="+mn-ea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515938" y="6351588"/>
            <a:ext cx="5121275" cy="274637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lIns="90487" tIns="44450" rIns="90487" bIns="44450">
            <a:spAutoFit/>
          </a:bodyPr>
          <a:lstStyle/>
          <a:p>
            <a:pPr eaLnBrk="0" hangingPunct="0">
              <a:tabLst>
                <a:tab pos="2689225" algn="l"/>
              </a:tabLst>
            </a:pPr>
            <a:r>
              <a:rPr lang="en-GB" sz="1200" b="0">
                <a:solidFill>
                  <a:srgbClr val="FFFFFF"/>
                </a:solidFill>
                <a:latin typeface="Calibri" pitchFamily="36" charset="0"/>
              </a:rPr>
              <a:t>Slide </a:t>
            </a:r>
            <a:fld id="{734F729F-62D0-434D-92C2-6C5618749C91}" type="slidenum">
              <a:rPr lang="en-GB" sz="1200" b="0">
                <a:solidFill>
                  <a:srgbClr val="FFFFFF"/>
                </a:solidFill>
                <a:latin typeface="Calibri" pitchFamily="36" charset="0"/>
              </a:rPr>
              <a:pPr eaLnBrk="0" hangingPunct="0">
                <a:tabLst>
                  <a:tab pos="2689225" algn="l"/>
                </a:tabLst>
              </a:pPr>
              <a:t>‹#›</a:t>
            </a:fld>
            <a:r>
              <a:rPr lang="en-GB" sz="1200" b="0">
                <a:solidFill>
                  <a:srgbClr val="FFFFFF"/>
                </a:solidFill>
                <a:latin typeface="Calibri" pitchFamily="36" charset="0"/>
              </a:rPr>
              <a:t>	© ECMWF </a:t>
            </a:r>
          </a:p>
        </p:txBody>
      </p:sp>
      <p:pic>
        <p:nvPicPr>
          <p:cNvPr id="2" name="Picture 9"/>
          <p:cNvPicPr>
            <a:picLocks noChangeAspect="1" noChangeArrowheads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6883400" y="6319838"/>
            <a:ext cx="189547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5" r:id="rId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5pPr>
      <a:lvl6pPr marL="4572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6pPr>
      <a:lvl7pPr marL="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7pPr>
      <a:lvl8pPr marL="13716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8pPr>
      <a:lvl9pPr marL="1828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9pPr>
    </p:titleStyle>
    <p:bodyStyle>
      <a:lvl1pPr marL="268288" indent="-268288" algn="l" rtl="0" eaLnBrk="0" fontAlgn="base" hangingPunct="0">
        <a:lnSpc>
          <a:spcPts val="2400"/>
        </a:lnSpc>
        <a:spcBef>
          <a:spcPct val="0"/>
        </a:spcBef>
        <a:spcAft>
          <a:spcPts val="600"/>
        </a:spcAft>
        <a:buClr>
          <a:srgbClr val="3366FF"/>
        </a:buClr>
        <a:buSzPct val="90000"/>
        <a:buFont typeface="Wingdings" pitchFamily="36" charset="2"/>
        <a:buChar char=""/>
        <a:defRPr sz="2000">
          <a:solidFill>
            <a:schemeClr val="tx1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marL="539750" indent="-269875" algn="l" rtl="0" eaLnBrk="0" fontAlgn="base" hangingPunct="0">
        <a:lnSpc>
          <a:spcPts val="2400"/>
        </a:lnSpc>
        <a:spcBef>
          <a:spcPct val="0"/>
        </a:spcBef>
        <a:spcAft>
          <a:spcPts val="600"/>
        </a:spcAft>
        <a:buClr>
          <a:srgbClr val="1F3692"/>
        </a:buClr>
        <a:buSzPct val="100000"/>
        <a:buFont typeface="Lucida Grande CE" pitchFamily="36" charset="-18"/>
        <a:buChar char="–"/>
        <a:defRPr sz="2000">
          <a:solidFill>
            <a:schemeClr val="tx1"/>
          </a:solidFill>
          <a:latin typeface="Calibri"/>
          <a:ea typeface="ＭＳ Ｐゴシック" charset="-128"/>
        </a:defRPr>
      </a:lvl2pPr>
      <a:lvl3pPr marL="806450" indent="-269875" algn="l" rtl="0" eaLnBrk="0" fontAlgn="base" hangingPunct="0">
        <a:lnSpc>
          <a:spcPts val="2400"/>
        </a:lnSpc>
        <a:spcBef>
          <a:spcPct val="0"/>
        </a:spcBef>
        <a:spcAft>
          <a:spcPts val="600"/>
        </a:spcAft>
        <a:buChar char="•"/>
        <a:defRPr sz="2000">
          <a:solidFill>
            <a:schemeClr val="tx1"/>
          </a:solidFill>
          <a:latin typeface="Calibri"/>
          <a:ea typeface="ＭＳ Ｐゴシック" charset="-128"/>
        </a:defRPr>
      </a:lvl3pPr>
      <a:lvl4pPr marL="1581150" indent="-1714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" charset="0"/>
          <a:ea typeface="ＭＳ Ｐゴシック" charset="-128"/>
        </a:defRPr>
      </a:lvl4pPr>
      <a:lvl5pPr marL="2000250" indent="-1714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5pPr>
      <a:lvl6pPr marL="2457450" indent="-1714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6pPr>
      <a:lvl7pPr marL="2914650" indent="-1714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7pPr>
      <a:lvl8pPr marL="3371850" indent="-1714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8pPr>
      <a:lvl9pPr marL="3829050" indent="-1714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RMDCN Acceptance Software Appliance (RASA)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Oliver Gorwits</a:t>
            </a:r>
          </a:p>
          <a:p>
            <a:r>
              <a:rPr lang="en-GB" dirty="0" smtClean="0"/>
              <a:t>Networks and Security - ECMWF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Site Acceptance for RMDCN-NG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proposal is detailed in Chapter 10 of ITT-207</a:t>
            </a:r>
          </a:p>
          <a:p>
            <a:pPr marL="993775" lvl="2" indent="-457200">
              <a:buFont typeface="+mj-lt"/>
              <a:buAutoNum type="arabicPeriod"/>
            </a:pPr>
            <a:r>
              <a:rPr lang="en-US" i="1" dirty="0" smtClean="0">
                <a:latin typeface="Calibri" pitchFamily="36" charset="0"/>
                <a:ea typeface="ＭＳ Ｐゴシック" pitchFamily="36" charset="-128"/>
              </a:rPr>
              <a:t>Functional Acceptance Test (software)</a:t>
            </a:r>
          </a:p>
          <a:p>
            <a:pPr marL="993775" lvl="2" indent="-457200">
              <a:buFont typeface="+mj-lt"/>
              <a:buAutoNum type="arabicPeriod"/>
            </a:pP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Reliability Acceptance Test (30 days’ SLA)</a:t>
            </a:r>
          </a:p>
          <a:p>
            <a:pPr marL="993775" lvl="2" indent="-457200">
              <a:buFont typeface="+mj-lt"/>
              <a:buAutoNum type="arabicPeriod"/>
            </a:pP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Pilot and Global Scope Tests (30 days’ SLA)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Linux distribution created by ECMWF containing test software</a:t>
            </a:r>
          </a:p>
          <a:p>
            <a:r>
              <a:rPr lang="en-GB" dirty="0" smtClean="0"/>
              <a:t>Used </a:t>
            </a:r>
            <a:r>
              <a:rPr lang="en-GB" dirty="0" smtClean="0"/>
              <a:t>to verify the CPE and PE configurations</a:t>
            </a:r>
          </a:p>
          <a:p>
            <a:pPr lvl="2"/>
            <a:r>
              <a:rPr lang="en-GB" dirty="0" smtClean="0"/>
              <a:t>IPv4 routing</a:t>
            </a:r>
          </a:p>
          <a:p>
            <a:pPr lvl="2"/>
            <a:r>
              <a:rPr lang="en-GB" dirty="0" smtClean="0"/>
              <a:t>TCP/IP protocol tests</a:t>
            </a:r>
          </a:p>
          <a:p>
            <a:pPr lvl="2"/>
            <a:r>
              <a:rPr lang="en-GB" dirty="0" smtClean="0"/>
              <a:t>SLA parameters (round trip delay, packet loss ratio)</a:t>
            </a:r>
          </a:p>
          <a:p>
            <a:pPr lvl="2"/>
            <a:r>
              <a:rPr lang="en-GB" dirty="0" smtClean="0"/>
              <a:t>Overall throughput tests</a:t>
            </a:r>
          </a:p>
          <a:p>
            <a:pPr lvl="2"/>
            <a:r>
              <a:rPr lang="en-GB" dirty="0" err="1" smtClean="0"/>
              <a:t>CoS</a:t>
            </a:r>
            <a:r>
              <a:rPr lang="en-GB" dirty="0" smtClean="0"/>
              <a:t>/</a:t>
            </a:r>
            <a:r>
              <a:rPr lang="en-GB" dirty="0" err="1" smtClean="0"/>
              <a:t>QoS</a:t>
            </a:r>
            <a:r>
              <a:rPr lang="en-GB" dirty="0" smtClean="0"/>
              <a:t> repartition implementation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Current Site Acceptance Software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Bootable Linux CD based on </a:t>
            </a:r>
            <a:r>
              <a:rPr lang="en-GB" dirty="0" err="1" smtClean="0"/>
              <a:t>Slax</a:t>
            </a:r>
            <a:r>
              <a:rPr lang="en-GB" dirty="0" smtClean="0"/>
              <a:t> – http://www.slax.org/</a:t>
            </a:r>
          </a:p>
          <a:p>
            <a:pPr lvl="2"/>
            <a:r>
              <a:rPr lang="en-GB" dirty="0" err="1" smtClean="0"/>
              <a:t>Slackware</a:t>
            </a:r>
            <a:r>
              <a:rPr lang="en-GB" dirty="0" smtClean="0"/>
              <a:t> OS</a:t>
            </a:r>
          </a:p>
          <a:p>
            <a:pPr lvl="2"/>
            <a:r>
              <a:rPr lang="en-GB" dirty="0" smtClean="0"/>
              <a:t>Minimal toolset</a:t>
            </a:r>
          </a:p>
          <a:p>
            <a:pPr lvl="2"/>
            <a:r>
              <a:rPr lang="en-GB" dirty="0" smtClean="0"/>
              <a:t>Does not support some modern hardware</a:t>
            </a:r>
          </a:p>
          <a:p>
            <a:pPr lvl="2"/>
            <a:r>
              <a:rPr lang="en-GB" dirty="0" smtClean="0"/>
              <a:t>Not easy to re-build or update</a:t>
            </a:r>
          </a:p>
          <a:p>
            <a:pPr lvl="2"/>
            <a:endParaRPr lang="en-GB" dirty="0" smtClean="0"/>
          </a:p>
          <a:p>
            <a:r>
              <a:rPr lang="en-GB" dirty="0" smtClean="0"/>
              <a:t>Custom Test Software</a:t>
            </a:r>
          </a:p>
          <a:p>
            <a:pPr lvl="2"/>
            <a:r>
              <a:rPr lang="en-GB" dirty="0" smtClean="0"/>
              <a:t>Tests all </a:t>
            </a:r>
            <a:r>
              <a:rPr lang="en-GB" dirty="0" smtClean="0"/>
              <a:t>parameters necessary for Site Acceptance</a:t>
            </a:r>
            <a:endParaRPr lang="en-GB" dirty="0" smtClean="0"/>
          </a:p>
          <a:p>
            <a:pPr lvl="2"/>
            <a:r>
              <a:rPr lang="en-GB" dirty="0" smtClean="0"/>
              <a:t>...Plus some features we never use</a:t>
            </a:r>
          </a:p>
          <a:p>
            <a:pPr lvl="2"/>
            <a:r>
              <a:rPr lang="en-GB" dirty="0" smtClean="0"/>
              <a:t>Does not use existing </a:t>
            </a:r>
            <a:r>
              <a:rPr lang="en-GB" dirty="0" smtClean="0"/>
              <a:t>well-known open-source </a:t>
            </a:r>
            <a:r>
              <a:rPr lang="en-GB" dirty="0" smtClean="0"/>
              <a:t>tools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RASA Principles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u="sng" dirty="0" smtClean="0"/>
              <a:t>R</a:t>
            </a:r>
            <a:r>
              <a:rPr lang="en-GB" dirty="0" smtClean="0"/>
              <a:t>MDCN </a:t>
            </a:r>
            <a:r>
              <a:rPr lang="en-GB" b="1" u="sng" dirty="0" smtClean="0"/>
              <a:t>A</a:t>
            </a:r>
            <a:r>
              <a:rPr lang="en-GB" dirty="0" smtClean="0"/>
              <a:t>cceptance </a:t>
            </a:r>
            <a:r>
              <a:rPr lang="en-GB" b="1" u="sng" dirty="0" smtClean="0"/>
              <a:t>S</a:t>
            </a:r>
            <a:r>
              <a:rPr lang="en-GB" dirty="0" smtClean="0"/>
              <a:t>oftware </a:t>
            </a:r>
            <a:r>
              <a:rPr lang="en-GB" b="1" u="sng" dirty="0" smtClean="0"/>
              <a:t>A</a:t>
            </a:r>
            <a:r>
              <a:rPr lang="en-GB" dirty="0" smtClean="0"/>
              <a:t>ppliance</a:t>
            </a:r>
          </a:p>
          <a:p>
            <a:r>
              <a:rPr lang="en-GB" dirty="0" smtClean="0"/>
              <a:t>General-purpose </a:t>
            </a:r>
            <a:r>
              <a:rPr lang="en-GB" u="sng" dirty="0" smtClean="0"/>
              <a:t>appliance</a:t>
            </a:r>
            <a:r>
              <a:rPr lang="en-GB" dirty="0" smtClean="0"/>
              <a:t> instead of single-purpose tool</a:t>
            </a:r>
          </a:p>
          <a:p>
            <a:endParaRPr lang="en-GB" dirty="0" smtClean="0"/>
          </a:p>
          <a:p>
            <a:r>
              <a:rPr lang="en-GB" dirty="0" smtClean="0"/>
              <a:t>Install many useful tools by default</a:t>
            </a:r>
          </a:p>
          <a:p>
            <a:r>
              <a:rPr lang="en-GB" dirty="0" smtClean="0"/>
              <a:t>Use existing, available software for Acceptance Tests</a:t>
            </a:r>
          </a:p>
          <a:p>
            <a:pPr lvl="2"/>
            <a:r>
              <a:rPr lang="en-GB" dirty="0" err="1" smtClean="0"/>
              <a:t>iperf</a:t>
            </a:r>
            <a:r>
              <a:rPr lang="en-GB" dirty="0" smtClean="0"/>
              <a:t> / </a:t>
            </a:r>
            <a:r>
              <a:rPr lang="en-GB" dirty="0" err="1" smtClean="0"/>
              <a:t>netperf</a:t>
            </a:r>
            <a:endParaRPr lang="en-GB" dirty="0" smtClean="0"/>
          </a:p>
          <a:p>
            <a:pPr lvl="2"/>
            <a:r>
              <a:rPr lang="en-GB" dirty="0" smtClean="0"/>
              <a:t>ping / </a:t>
            </a:r>
            <a:r>
              <a:rPr lang="en-GB" dirty="0" err="1" smtClean="0"/>
              <a:t>traceroute</a:t>
            </a:r>
            <a:r>
              <a:rPr lang="en-GB" dirty="0" smtClean="0"/>
              <a:t> / </a:t>
            </a:r>
            <a:r>
              <a:rPr lang="en-GB" dirty="0" err="1" smtClean="0"/>
              <a:t>tcpdump</a:t>
            </a:r>
            <a:r>
              <a:rPr lang="en-GB" dirty="0" smtClean="0"/>
              <a:t> / FTP</a:t>
            </a:r>
          </a:p>
          <a:p>
            <a:pPr lvl="2"/>
            <a:endParaRPr lang="en-GB" dirty="0" smtClean="0"/>
          </a:p>
          <a:p>
            <a:r>
              <a:rPr lang="en-GB" dirty="0" smtClean="0"/>
              <a:t>Bootable Linux Live-CD</a:t>
            </a:r>
          </a:p>
          <a:p>
            <a:r>
              <a:rPr lang="en-GB" dirty="0" smtClean="0"/>
              <a:t>Virtual Machine Disk (VMware VMDK)</a:t>
            </a:r>
          </a:p>
          <a:p>
            <a:endParaRPr lang="en-GB" dirty="0" smtClean="0"/>
          </a:p>
          <a:p>
            <a:r>
              <a:rPr lang="en-GB" dirty="0" smtClean="0"/>
              <a:t>Can be run permanently at the User Site for </a:t>
            </a:r>
            <a:r>
              <a:rPr lang="en-GB" dirty="0" smtClean="0"/>
              <a:t>diagnostic/troubleshooting</a:t>
            </a:r>
          </a:p>
          <a:p>
            <a:pPr lvl="1"/>
            <a:r>
              <a:rPr lang="en-GB" dirty="0" smtClean="0"/>
              <a:t>ECMWF will run two instances permanently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Technical Details of RASA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 smtClean="0"/>
              <a:t>TurnKey</a:t>
            </a:r>
            <a:r>
              <a:rPr lang="en-GB" dirty="0" smtClean="0"/>
              <a:t> Linux – http://turnkeylinux.org/</a:t>
            </a:r>
          </a:p>
          <a:p>
            <a:pPr lvl="2"/>
            <a:r>
              <a:rPr lang="en-GB" dirty="0" smtClean="0"/>
              <a:t>Based on Ubuntu </a:t>
            </a:r>
            <a:r>
              <a:rPr lang="en-GB" dirty="0" smtClean="0"/>
              <a:t>(good hardware support, includes many applications)</a:t>
            </a:r>
            <a:endParaRPr lang="en-GB" dirty="0" smtClean="0"/>
          </a:p>
          <a:p>
            <a:pPr lvl="2"/>
            <a:r>
              <a:rPr lang="en-GB" dirty="0" smtClean="0"/>
              <a:t>Well-documented </a:t>
            </a:r>
            <a:r>
              <a:rPr lang="en-GB" dirty="0" smtClean="0"/>
              <a:t>tools for rebuilding </a:t>
            </a:r>
            <a:r>
              <a:rPr lang="en-GB" dirty="0" smtClean="0"/>
              <a:t>images (part of </a:t>
            </a:r>
            <a:r>
              <a:rPr lang="en-GB" dirty="0" err="1" smtClean="0"/>
              <a:t>TurnKey</a:t>
            </a:r>
            <a:r>
              <a:rPr lang="en-GB" dirty="0" smtClean="0"/>
              <a:t>)</a:t>
            </a:r>
            <a:endParaRPr lang="en-GB" dirty="0" smtClean="0"/>
          </a:p>
          <a:p>
            <a:pPr lvl="2"/>
            <a:r>
              <a:rPr lang="en-GB" dirty="0" smtClean="0"/>
              <a:t>VMware VMDK edition, </a:t>
            </a:r>
            <a:r>
              <a:rPr lang="en-GB" dirty="0" smtClean="0"/>
              <a:t>or bootable </a:t>
            </a:r>
            <a:r>
              <a:rPr lang="en-GB" dirty="0" smtClean="0"/>
              <a:t>Live-CD</a:t>
            </a:r>
          </a:p>
          <a:p>
            <a:pPr lvl="2"/>
            <a:r>
              <a:rPr lang="en-GB" dirty="0" smtClean="0"/>
              <a:t>Runs with 256MB RAM</a:t>
            </a:r>
            <a:endParaRPr lang="en-GB" dirty="0" smtClean="0"/>
          </a:p>
          <a:p>
            <a:pPr lvl="2"/>
            <a:endParaRPr lang="en-GB" dirty="0" smtClean="0"/>
          </a:p>
          <a:p>
            <a:r>
              <a:rPr lang="en-GB" dirty="0" smtClean="0"/>
              <a:t>On </a:t>
            </a:r>
            <a:r>
              <a:rPr lang="en-GB" dirty="0" smtClean="0"/>
              <a:t>first boot, </a:t>
            </a:r>
            <a:r>
              <a:rPr lang="en-GB" dirty="0" smtClean="0"/>
              <a:t>asks </a:t>
            </a:r>
            <a:r>
              <a:rPr lang="en-GB" dirty="0" smtClean="0"/>
              <a:t>for </a:t>
            </a:r>
            <a:r>
              <a:rPr lang="en-GB" dirty="0" smtClean="0"/>
              <a:t>IP address, Netmask, Gateway</a:t>
            </a:r>
          </a:p>
          <a:p>
            <a:pPr lvl="2"/>
            <a:r>
              <a:rPr lang="en-GB" dirty="0" smtClean="0"/>
              <a:t>Then is fully configured and ready</a:t>
            </a:r>
          </a:p>
          <a:p>
            <a:r>
              <a:rPr lang="en-GB" dirty="0" smtClean="0"/>
              <a:t>Simple console menu</a:t>
            </a:r>
          </a:p>
          <a:p>
            <a:pPr lvl="2"/>
            <a:r>
              <a:rPr lang="en-GB" dirty="0" smtClean="0"/>
              <a:t>Written in Python, so we can easily customise</a:t>
            </a:r>
          </a:p>
          <a:p>
            <a:pPr lvl="2"/>
            <a:r>
              <a:rPr lang="en-GB" dirty="0" smtClean="0"/>
              <a:t>Reconfigure </a:t>
            </a:r>
            <a:r>
              <a:rPr lang="en-GB" dirty="0" smtClean="0"/>
              <a:t>networking</a:t>
            </a:r>
          </a:p>
          <a:p>
            <a:pPr lvl="2"/>
            <a:r>
              <a:rPr lang="en-GB" dirty="0" smtClean="0"/>
              <a:t>Run test scripts</a:t>
            </a:r>
          </a:p>
          <a:p>
            <a:pPr lvl="2"/>
            <a:r>
              <a:rPr lang="en-GB" dirty="0" smtClean="0"/>
              <a:t>Install to hard disk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RASA Screenshot (1)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1178169" y="1081454"/>
            <a:ext cx="6444763" cy="45807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RASA Screenshot (2)</a:t>
            </a:r>
            <a:endParaRPr lang="en-GB" dirty="0"/>
          </a:p>
        </p:txBody>
      </p:sp>
      <p:pic>
        <p:nvPicPr>
          <p:cNvPr id="4" name="Picture 3" descr="keyboardconfig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60586" y="1107832"/>
            <a:ext cx="6479930" cy="47742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 – RMDCN Multicast Trial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Six sites testing ASM and SSM multicast on RMDCN for three months</a:t>
            </a:r>
          </a:p>
          <a:p>
            <a:r>
              <a:rPr lang="en-GB" dirty="0" smtClean="0"/>
              <a:t>EUMETSAT and </a:t>
            </a:r>
            <a:r>
              <a:rPr lang="en-GB" dirty="0" smtClean="0"/>
              <a:t>ECMWF (source and receiver)</a:t>
            </a:r>
            <a:endParaRPr lang="en-GB" dirty="0" smtClean="0"/>
          </a:p>
          <a:p>
            <a:r>
              <a:rPr lang="en-GB" dirty="0" smtClean="0"/>
              <a:t>Sweden, Germany, Japan, </a:t>
            </a:r>
            <a:r>
              <a:rPr lang="en-GB" dirty="0" smtClean="0"/>
              <a:t>Bulgaria (receiver)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Need to run and manage tests </a:t>
            </a:r>
            <a:r>
              <a:rPr lang="en-GB" dirty="0" smtClean="0"/>
              <a:t>between ECMWF and </a:t>
            </a:r>
            <a:r>
              <a:rPr lang="en-GB" dirty="0" smtClean="0"/>
              <a:t>other sites</a:t>
            </a:r>
          </a:p>
          <a:p>
            <a:r>
              <a:rPr lang="en-GB" dirty="0" smtClean="0"/>
              <a:t>Added a couple of tools to the “beta” RASA image</a:t>
            </a:r>
          </a:p>
          <a:p>
            <a:pPr lvl="2"/>
            <a:r>
              <a:rPr lang="en-GB" dirty="0" err="1" smtClean="0"/>
              <a:t>dbeacon</a:t>
            </a:r>
            <a:r>
              <a:rPr lang="en-GB" dirty="0" smtClean="0"/>
              <a:t>, </a:t>
            </a:r>
            <a:r>
              <a:rPr lang="en-GB" dirty="0" err="1" smtClean="0"/>
              <a:t>asmping</a:t>
            </a:r>
            <a:r>
              <a:rPr lang="en-GB" dirty="0" smtClean="0"/>
              <a:t>/ssmping, </a:t>
            </a:r>
            <a:r>
              <a:rPr lang="en-GB" dirty="0" err="1" smtClean="0"/>
              <a:t>uFTP</a:t>
            </a:r>
            <a:endParaRPr lang="en-GB" dirty="0" smtClean="0"/>
          </a:p>
          <a:p>
            <a:pPr lvl="2"/>
            <a:r>
              <a:rPr lang="en-GB" dirty="0" smtClean="0"/>
              <a:t>Ubuntu provides almost anything we need</a:t>
            </a:r>
          </a:p>
          <a:p>
            <a:pPr lvl="2"/>
            <a:endParaRPr lang="en-GB" dirty="0" smtClean="0"/>
          </a:p>
          <a:p>
            <a:r>
              <a:rPr lang="en-GB" dirty="0" smtClean="0"/>
              <a:t>Small </a:t>
            </a:r>
            <a:r>
              <a:rPr lang="en-GB" dirty="0" smtClean="0"/>
              <a:t>web server </a:t>
            </a:r>
            <a:r>
              <a:rPr lang="en-GB" dirty="0" smtClean="0"/>
              <a:t>for the monitoring beacon</a:t>
            </a:r>
          </a:p>
          <a:p>
            <a:r>
              <a:rPr lang="en-GB" dirty="0" smtClean="0"/>
              <a:t>Very easy to script new tests, transfer files, etc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Next Steps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Many good lessons learned from the Multicast Trial</a:t>
            </a:r>
          </a:p>
          <a:p>
            <a:pPr lvl="2"/>
            <a:r>
              <a:rPr lang="en-GB" dirty="0" smtClean="0"/>
              <a:t>The principle of RASA is good</a:t>
            </a:r>
          </a:p>
          <a:p>
            <a:pPr lvl="2"/>
            <a:endParaRPr lang="en-GB" dirty="0" smtClean="0"/>
          </a:p>
          <a:p>
            <a:r>
              <a:rPr lang="en-GB" dirty="0" smtClean="0"/>
              <a:t>Write scripts to run Acceptance Tests</a:t>
            </a:r>
          </a:p>
          <a:p>
            <a:pPr lvl="2"/>
            <a:r>
              <a:rPr lang="en-GB" dirty="0" smtClean="0"/>
              <a:t>Based on ITT-207 Chapter 10 and </a:t>
            </a:r>
            <a:r>
              <a:rPr lang="en-GB" dirty="0" smtClean="0"/>
              <a:t>RMDCN-NG provider feedback</a:t>
            </a:r>
            <a:endParaRPr lang="en-GB" dirty="0" smtClean="0"/>
          </a:p>
          <a:p>
            <a:pPr lvl="2"/>
            <a:r>
              <a:rPr lang="en-GB" dirty="0" smtClean="0"/>
              <a:t>Some polish for the user </a:t>
            </a:r>
            <a:r>
              <a:rPr lang="en-GB" dirty="0" smtClean="0"/>
              <a:t>interface</a:t>
            </a:r>
          </a:p>
          <a:p>
            <a:pPr lvl="2"/>
            <a:r>
              <a:rPr lang="en-GB" dirty="0" smtClean="0"/>
              <a:t>Test will be run from ECMWF and results transferred back via FTP</a:t>
            </a:r>
            <a:endParaRPr lang="en-GB" dirty="0" smtClean="0"/>
          </a:p>
          <a:p>
            <a:pPr lvl="2"/>
            <a:endParaRPr lang="en-GB" dirty="0" smtClean="0"/>
          </a:p>
          <a:p>
            <a:r>
              <a:rPr lang="en-GB" dirty="0" smtClean="0"/>
              <a:t>RASA </a:t>
            </a:r>
            <a:r>
              <a:rPr lang="en-GB" dirty="0" smtClean="0"/>
              <a:t>“beta” edition is </a:t>
            </a:r>
            <a:r>
              <a:rPr lang="en-GB" dirty="0" smtClean="0"/>
              <a:t>available for download</a:t>
            </a:r>
          </a:p>
          <a:p>
            <a:pPr lvl="2"/>
            <a:r>
              <a:rPr lang="en-GB" dirty="0" smtClean="0"/>
              <a:t>http://</a:t>
            </a:r>
            <a:r>
              <a:rPr lang="en-GB" dirty="0" smtClean="0"/>
              <a:t>rmdcn.ecmwf.int/RASA/ecmwf-rasa-operations-guide.pdf</a:t>
            </a:r>
          </a:p>
          <a:p>
            <a:pPr lvl="2"/>
            <a:endParaRPr lang="en-GB" dirty="0" smtClean="0"/>
          </a:p>
          <a:p>
            <a:r>
              <a:rPr lang="en-GB" dirty="0" smtClean="0"/>
              <a:t>Any comments are welcome!  </a:t>
            </a:r>
            <a:r>
              <a:rPr lang="en-GB" u="sng" dirty="0" smtClean="0"/>
              <a:t>wan@ecmwf.int</a:t>
            </a:r>
            <a:endParaRPr lang="en-GB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End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Thank you for listening – any questions?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icrosoft Office 98">
  <a:themeElements>
    <a:clrScheme name="">
      <a:dk1>
        <a:srgbClr val="000000"/>
      </a:dk1>
      <a:lt1>
        <a:srgbClr val="FFFFFF"/>
      </a:lt1>
      <a:dk2>
        <a:srgbClr val="00279F"/>
      </a:dk2>
      <a:lt2>
        <a:srgbClr val="919191"/>
      </a:lt2>
      <a:accent1>
        <a:srgbClr val="F95AB7"/>
      </a:accent1>
      <a:accent2>
        <a:srgbClr val="3365FB"/>
      </a:accent2>
      <a:accent3>
        <a:srgbClr val="FFFFFF"/>
      </a:accent3>
      <a:accent4>
        <a:srgbClr val="000000"/>
      </a:accent4>
      <a:accent5>
        <a:srgbClr val="FBB5D8"/>
      </a:accent5>
      <a:accent6>
        <a:srgbClr val="2D5BE3"/>
      </a:accent6>
      <a:hlink>
        <a:srgbClr val="919191"/>
      </a:hlink>
      <a:folHlink>
        <a:srgbClr val="51DC00"/>
      </a:folHlink>
    </a:clrScheme>
    <a:fontScheme name="Microsoft Office 98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icrosoft Office 9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crosoft Office 98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3421</TotalTime>
  <Words>1214</Words>
  <Application>Microsoft Office PowerPoint</Application>
  <PresentationFormat>On-screen Show (4:3)</PresentationFormat>
  <Paragraphs>150</Paragraphs>
  <Slides>10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Microsoft Office 98</vt:lpstr>
      <vt:lpstr>RMDCN Acceptance Software Appliance (RASA)</vt:lpstr>
      <vt:lpstr>Site Acceptance for RMDCN-NG</vt:lpstr>
      <vt:lpstr>Current Site Acceptance Software</vt:lpstr>
      <vt:lpstr>RASA Principles</vt:lpstr>
      <vt:lpstr>Technical Details of RASA</vt:lpstr>
      <vt:lpstr>RASA Screenshot (1)</vt:lpstr>
      <vt:lpstr>RASA Screenshot (2)</vt:lpstr>
      <vt:lpstr>Example – RMDCN Multicast Trial</vt:lpstr>
      <vt:lpstr>Next Steps</vt:lpstr>
      <vt:lpstr>End</vt:lpstr>
    </vt:vector>
  </TitlesOfParts>
  <Company>ECMWF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Oliver Gorwits</cp:lastModifiedBy>
  <cp:revision>203</cp:revision>
  <cp:lastPrinted>2010-02-08T14:51:34Z</cp:lastPrinted>
  <dcterms:created xsi:type="dcterms:W3CDTF">2010-03-08T09:17:04Z</dcterms:created>
  <dcterms:modified xsi:type="dcterms:W3CDTF">2012-05-11T13:44:25Z</dcterms:modified>
</cp:coreProperties>
</file>