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7" r:id="rId1"/>
  </p:sldMasterIdLst>
  <p:notesMasterIdLst>
    <p:notesMasterId r:id="rId30"/>
  </p:notesMasterIdLst>
  <p:handoutMasterIdLst>
    <p:handoutMasterId r:id="rId31"/>
  </p:handoutMasterIdLst>
  <p:sldIdLst>
    <p:sldId id="334" r:id="rId2"/>
    <p:sldId id="382" r:id="rId3"/>
    <p:sldId id="460" r:id="rId4"/>
    <p:sldId id="461" r:id="rId5"/>
    <p:sldId id="509" r:id="rId6"/>
    <p:sldId id="462" r:id="rId7"/>
    <p:sldId id="465" r:id="rId8"/>
    <p:sldId id="468" r:id="rId9"/>
    <p:sldId id="491" r:id="rId10"/>
    <p:sldId id="475" r:id="rId11"/>
    <p:sldId id="495" r:id="rId12"/>
    <p:sldId id="438" r:id="rId13"/>
    <p:sldId id="442" r:id="rId14"/>
    <p:sldId id="446" r:id="rId15"/>
    <p:sldId id="503" r:id="rId16"/>
    <p:sldId id="505" r:id="rId17"/>
    <p:sldId id="518" r:id="rId18"/>
    <p:sldId id="519" r:id="rId19"/>
    <p:sldId id="520" r:id="rId20"/>
    <p:sldId id="521" r:id="rId21"/>
    <p:sldId id="522" r:id="rId22"/>
    <p:sldId id="512" r:id="rId23"/>
    <p:sldId id="513" r:id="rId24"/>
    <p:sldId id="514" r:id="rId25"/>
    <p:sldId id="515" r:id="rId26"/>
    <p:sldId id="516" r:id="rId27"/>
    <p:sldId id="523" r:id="rId28"/>
    <p:sldId id="517" r:id="rId29"/>
  </p:sldIdLst>
  <p:sldSz cx="9144000" cy="6858000" type="screen4x3"/>
  <p:notesSz cx="6718300" cy="98679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3300"/>
    <a:srgbClr val="0000FF"/>
    <a:srgbClr val="0F3692"/>
    <a:srgbClr val="FE7A90"/>
    <a:srgbClr val="FF7575"/>
    <a:srgbClr val="CCFF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180" autoAdjust="0"/>
    <p:restoredTop sz="97932" autoAdjust="0"/>
  </p:normalViewPr>
  <p:slideViewPr>
    <p:cSldViewPr>
      <p:cViewPr>
        <p:scale>
          <a:sx n="94" d="100"/>
          <a:sy n="94" d="100"/>
        </p:scale>
        <p:origin x="-712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2106" y="-90"/>
      </p:cViewPr>
      <p:guideLst>
        <p:guide orient="horz" pos="3108"/>
        <p:guide pos="211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14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t" anchorCtr="0" compatLnSpc="1">
            <a:prstTxWarp prst="textNoShape">
              <a:avLst/>
            </a:prstTxWarp>
          </a:bodyPr>
          <a:lstStyle>
            <a:lvl1pPr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06825" y="0"/>
            <a:ext cx="29114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147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b" anchorCtr="0" compatLnSpc="1">
            <a:prstTxWarp prst="textNoShape">
              <a:avLst/>
            </a:prstTxWarp>
          </a:bodyPr>
          <a:lstStyle>
            <a:lvl1pPr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06825" y="9374188"/>
            <a:ext cx="291147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Times New Roman" pitchFamily="18" charset="0"/>
              </a:defRPr>
            </a:lvl1pPr>
          </a:lstStyle>
          <a:p>
            <a:fld id="{3E941BE6-BD38-402F-BABE-315AEECD422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7566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14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t" anchorCtr="0" compatLnSpc="1">
            <a:prstTxWarp prst="textNoShape">
              <a:avLst/>
            </a:prstTxWarp>
          </a:bodyPr>
          <a:lstStyle>
            <a:lvl1pPr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6825" y="0"/>
            <a:ext cx="29114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2175" y="739775"/>
            <a:ext cx="4933950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5350" y="4687888"/>
            <a:ext cx="4927600" cy="444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147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b" anchorCtr="0" compatLnSpc="1">
            <a:prstTxWarp prst="textNoShape">
              <a:avLst/>
            </a:prstTxWarp>
          </a:bodyPr>
          <a:lstStyle>
            <a:lvl1pPr defTabSz="904875">
              <a:defRPr sz="1200"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6825" y="9374188"/>
            <a:ext cx="291147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62" tIns="45231" rIns="90462" bIns="45231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Times New Roman" pitchFamily="18" charset="0"/>
              </a:defRPr>
            </a:lvl1pPr>
          </a:lstStyle>
          <a:p>
            <a:fld id="{1B0A026F-81AE-40D8-AAD8-6CD6A3CEF01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076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8B7C72-B9E9-414F-BF6C-C335678B75A5}" type="slidenum">
              <a:rPr lang="en-GB"/>
              <a:pPr/>
              <a:t>1</a:t>
            </a:fld>
            <a:endParaRPr lang="en-GB"/>
          </a:p>
        </p:txBody>
      </p:sp>
      <p:sp>
        <p:nvSpPr>
          <p:cNvPr id="428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  <p:transition xmlns:p14="http://schemas.microsoft.com/office/powerpoint/2010/main">
    <p:newsflash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611188" y="6346825"/>
            <a:ext cx="5040312" cy="3952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ROC18:  DMVPN Large-Scale Pilot update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5508625" y="6353175"/>
            <a:ext cx="503238" cy="3889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6F775D4-9700-42D3-B50E-C2F58F42159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xmlns:p14="http://schemas.microsoft.com/office/powerpoint/2010/main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e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6278562" cy="27443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Workshop 2012: DMVPN</a:t>
            </a:r>
            <a:r>
              <a:rPr lang="en-GB" sz="1200" b="0" baseline="0" dirty="0" smtClean="0">
                <a:solidFill>
                  <a:srgbClr val="FFFFFF"/>
                </a:solidFill>
                <a:latin typeface="Calibri" pitchFamily="36" charset="0"/>
              </a:rPr>
              <a:t> Backup Solution			 	</a:t>
            </a: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 </a:t>
            </a:r>
            <a:endParaRPr lang="en-GB" sz="1200" b="0" dirty="0">
              <a:solidFill>
                <a:srgbClr val="FFFFFF"/>
              </a:solidFill>
              <a:latin typeface="Calibri" pitchFamily="36" charset="0"/>
            </a:endParaRP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</p:sldLayoutIdLst>
  <p:transition xmlns:p14="http://schemas.microsoft.com/office/powerpoint/2010/main">
    <p:newsflash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rmdcn.ecmwf.int/News_and_Events/Meetings/DMVPN_Workshop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rmdcn.ecmwf.int/News_and_Events/Meetings/DMVPN_Workshop" TargetMode="External"/><Relationship Id="rId3" Type="http://schemas.openxmlformats.org/officeDocument/2006/relationships/hyperlink" Target="http://rmdcn.ecmwf.int/Documentation/DMVPN_Operation_Guide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628775"/>
            <a:ext cx="8569325" cy="1470025"/>
          </a:xfrm>
        </p:spPr>
        <p:txBody>
          <a:bodyPr/>
          <a:lstStyle/>
          <a:p>
            <a:pPr algn="ctr"/>
            <a:r>
              <a:rPr lang="en-GB" sz="3600" dirty="0"/>
              <a:t>DMVPN-based infrastructure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as </a:t>
            </a:r>
            <a:r>
              <a:rPr lang="en-GB" sz="3600" dirty="0"/>
              <a:t>a backup for the RMDCN</a:t>
            </a:r>
          </a:p>
        </p:txBody>
      </p:sp>
      <p:sp>
        <p:nvSpPr>
          <p:cNvPr id="4270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400" dirty="0" smtClean="0"/>
              <a:t>Ahmed Benallegue</a:t>
            </a:r>
          </a:p>
          <a:p>
            <a:r>
              <a:rPr lang="en-GB" sz="2400" dirty="0" smtClean="0"/>
              <a:t>Network and Security Section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– Previous projects 1/3</a:t>
            </a:r>
            <a:endParaRPr lang="en-GB" dirty="0"/>
          </a:p>
        </p:txBody>
      </p:sp>
      <p:sp>
        <p:nvSpPr>
          <p:cNvPr id="532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2002: IPSec feasibility </a:t>
            </a:r>
            <a:r>
              <a:rPr lang="en-GB" dirty="0" smtClean="0"/>
              <a:t>study:</a:t>
            </a:r>
          </a:p>
          <a:p>
            <a:pPr lvl="1"/>
            <a:r>
              <a:rPr lang="en-GB" dirty="0" smtClean="0"/>
              <a:t>ECMWF</a:t>
            </a:r>
            <a:r>
              <a:rPr lang="en-GB" dirty="0"/>
              <a:t>, Germany, Greece, France and the </a:t>
            </a:r>
            <a:r>
              <a:rPr lang="en-GB" dirty="0" smtClean="0"/>
              <a:t>Netherlands</a:t>
            </a:r>
          </a:p>
          <a:p>
            <a:pPr lvl="1"/>
            <a:r>
              <a:rPr lang="en-GB" b="1" i="1" dirty="0" smtClean="0"/>
              <a:t>Guidelines </a:t>
            </a:r>
            <a:r>
              <a:rPr lang="en-GB" b="1" i="1" dirty="0"/>
              <a:t>and recommendations</a:t>
            </a:r>
            <a:r>
              <a:rPr lang="en-GB" dirty="0"/>
              <a:t> for building secure connections over the Internet</a:t>
            </a:r>
          </a:p>
          <a:p>
            <a:r>
              <a:rPr lang="en-GB" dirty="0"/>
              <a:t>2005: IPSec-based VPN as a backup for the RMDCN study</a:t>
            </a:r>
          </a:p>
          <a:p>
            <a:pPr lvl="1"/>
            <a:r>
              <a:rPr lang="en-GB" dirty="0"/>
              <a:t>ECMWF, Bulgaria, China, France, Germany, Sweden, the Russian Federation and the UK</a:t>
            </a:r>
          </a:p>
          <a:p>
            <a:pPr lvl="1"/>
            <a:r>
              <a:rPr lang="en-GB" dirty="0"/>
              <a:t>Provides a </a:t>
            </a:r>
            <a:r>
              <a:rPr lang="en-GB" b="1" i="1" dirty="0"/>
              <a:t>framework</a:t>
            </a:r>
            <a:r>
              <a:rPr lang="en-GB" dirty="0"/>
              <a:t> for an operational RMDCN backup solution using an Internet-based IPSec </a:t>
            </a:r>
            <a:r>
              <a:rPr lang="en-GB" dirty="0" smtClean="0"/>
              <a:t>VPN – Only </a:t>
            </a:r>
            <a:r>
              <a:rPr lang="en-GB" b="1" i="1" dirty="0" smtClean="0"/>
              <a:t>static</a:t>
            </a:r>
            <a:r>
              <a:rPr lang="en-GB" dirty="0" smtClean="0"/>
              <a:t> </a:t>
            </a:r>
            <a:r>
              <a:rPr lang="en-GB" dirty="0"/>
              <a:t>rerouting </a:t>
            </a:r>
            <a:r>
              <a:rPr lang="en-GB" dirty="0" smtClean="0"/>
              <a:t>considered</a:t>
            </a:r>
          </a:p>
          <a:p>
            <a:r>
              <a:rPr lang="en-GB" dirty="0" smtClean="0"/>
              <a:t>2007-2008: IPSec VPN Backup for the RMDCN project:</a:t>
            </a:r>
          </a:p>
          <a:p>
            <a:pPr lvl="1"/>
            <a:r>
              <a:rPr lang="en-GB" dirty="0" smtClean="0"/>
              <a:t>ECMWF, Belgium, China, Germany and Turkey</a:t>
            </a:r>
          </a:p>
          <a:p>
            <a:pPr lvl="1"/>
            <a:r>
              <a:rPr lang="en-GB" b="1" i="1" dirty="0" smtClean="0"/>
              <a:t>Using</a:t>
            </a:r>
            <a:r>
              <a:rPr lang="en-GB" dirty="0" smtClean="0"/>
              <a:t> and IPSec-based VPN infrastructure to </a:t>
            </a:r>
            <a:r>
              <a:rPr lang="en-GB" b="1" i="1" dirty="0" smtClean="0"/>
              <a:t>transport operational RMDCN traffic</a:t>
            </a:r>
            <a:r>
              <a:rPr lang="en-GB" dirty="0" smtClean="0"/>
              <a:t> between RMDCN sites as an alternative to the RMDCN network itself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– Previous projects 2/3</a:t>
            </a:r>
            <a:endParaRPr lang="en-GB" dirty="0"/>
          </a:p>
        </p:txBody>
      </p:sp>
      <p:sp>
        <p:nvSpPr>
          <p:cNvPr id="66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2007-2008: IPSec VPN Backup for the RMDCN project</a:t>
            </a:r>
          </a:p>
          <a:p>
            <a:pPr lvl="1"/>
            <a:r>
              <a:rPr lang="en-GB" dirty="0" smtClean="0"/>
              <a:t>Conclusion </a:t>
            </a:r>
            <a:r>
              <a:rPr lang="en-GB" dirty="0"/>
              <a:t>– Recommendations </a:t>
            </a:r>
          </a:p>
          <a:p>
            <a:pPr lvl="2"/>
            <a:r>
              <a:rPr lang="en-GB" b="1" i="1" dirty="0" smtClean="0"/>
              <a:t>Using </a:t>
            </a:r>
            <a:r>
              <a:rPr lang="en-GB" b="1" i="1" dirty="0"/>
              <a:t>dedicated IPSec box should to be considered in an operational environment</a:t>
            </a:r>
          </a:p>
          <a:p>
            <a:pPr lvl="2">
              <a:lnSpc>
                <a:spcPct val="90000"/>
              </a:lnSpc>
            </a:pPr>
            <a:r>
              <a:rPr lang="en-GB" b="1" i="1" dirty="0" smtClean="0"/>
              <a:t>Using </a:t>
            </a:r>
            <a:r>
              <a:rPr lang="en-GB" b="1" i="1" dirty="0"/>
              <a:t>one device type or at least one device brand for an operational deployment</a:t>
            </a:r>
          </a:p>
          <a:p>
            <a:pPr lvl="2">
              <a:lnSpc>
                <a:spcPct val="90000"/>
              </a:lnSpc>
            </a:pPr>
            <a:r>
              <a:rPr lang="en-GB" b="1" i="1" dirty="0" smtClean="0"/>
              <a:t>The </a:t>
            </a:r>
            <a:r>
              <a:rPr lang="en-GB" b="1" i="1" dirty="0"/>
              <a:t>traffic re-routing has to be fast, automatic and reliable. Only dynamic routing processes can ensure this in an operational environment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– Previous projects 3/3</a:t>
            </a:r>
            <a:endParaRPr lang="en-GB" dirty="0"/>
          </a:p>
        </p:txBody>
      </p:sp>
      <p:sp>
        <p:nvSpPr>
          <p:cNvPr id="6707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9825"/>
            <a:ext cx="8112125" cy="5097463"/>
          </a:xfrm>
        </p:spPr>
        <p:txBody>
          <a:bodyPr/>
          <a:lstStyle/>
          <a:p>
            <a:r>
              <a:rPr lang="en-GB" dirty="0"/>
              <a:t>ROC-14 – </a:t>
            </a:r>
            <a:r>
              <a:rPr lang="en-GB" dirty="0" smtClean="0"/>
              <a:t>Recommendations (June 2008):  </a:t>
            </a:r>
            <a:endParaRPr lang="en-GB" dirty="0"/>
          </a:p>
          <a:p>
            <a:pPr lvl="1"/>
            <a:r>
              <a:rPr lang="en-GB" dirty="0"/>
              <a:t>Any backup solution must maintain the </a:t>
            </a:r>
            <a:r>
              <a:rPr lang="en-GB" b="1" dirty="0"/>
              <a:t>any-to-any connectivity</a:t>
            </a:r>
            <a:r>
              <a:rPr lang="en-GB" dirty="0"/>
              <a:t>. </a:t>
            </a:r>
          </a:p>
          <a:p>
            <a:pPr lvl="1"/>
            <a:r>
              <a:rPr lang="en-GB" b="1" dirty="0"/>
              <a:t>Dedicated IPSec equipment</a:t>
            </a:r>
            <a:r>
              <a:rPr lang="en-GB" dirty="0"/>
              <a:t> is needed for the RMDCN backup. </a:t>
            </a:r>
          </a:p>
          <a:p>
            <a:pPr lvl="1"/>
            <a:r>
              <a:rPr lang="en-GB" b="1" dirty="0"/>
              <a:t>The same type of equipment</a:t>
            </a:r>
            <a:r>
              <a:rPr lang="en-GB" dirty="0"/>
              <a:t> will be used by all sites. </a:t>
            </a:r>
          </a:p>
          <a:p>
            <a:pPr lvl="1"/>
            <a:r>
              <a:rPr lang="en-GB" dirty="0"/>
              <a:t>The networking equipment will be </a:t>
            </a:r>
            <a:r>
              <a:rPr lang="en-GB" b="1" dirty="0"/>
              <a:t>managed locally by the sites</a:t>
            </a:r>
            <a:r>
              <a:rPr lang="en-GB" dirty="0"/>
              <a:t>. </a:t>
            </a:r>
          </a:p>
          <a:p>
            <a:pPr lvl="1"/>
            <a:r>
              <a:rPr lang="en-GB" b="1" dirty="0"/>
              <a:t>Portfolio</a:t>
            </a:r>
            <a:r>
              <a:rPr lang="en-GB" dirty="0"/>
              <a:t> of backup solutions will be: </a:t>
            </a:r>
          </a:p>
          <a:p>
            <a:pPr lvl="2"/>
            <a:r>
              <a:rPr lang="en-GB" dirty="0"/>
              <a:t>RMDCN mission critical sites </a:t>
            </a:r>
          </a:p>
          <a:p>
            <a:pPr lvl="2"/>
            <a:r>
              <a:rPr lang="en-GB" dirty="0"/>
              <a:t>ISDN NAS backup within the managed network (to be phased out in the future) </a:t>
            </a:r>
          </a:p>
          <a:p>
            <a:pPr lvl="2"/>
            <a:r>
              <a:rPr lang="en-GB" dirty="0"/>
              <a:t>Backup over the Internet </a:t>
            </a:r>
          </a:p>
          <a:p>
            <a:pPr lvl="1"/>
            <a:r>
              <a:rPr lang="en-GB" b="1" dirty="0"/>
              <a:t>ECMWF will continue to provide a gateway function and “</a:t>
            </a:r>
            <a:r>
              <a:rPr lang="en-GB" i="1" dirty="0"/>
              <a:t>re-inject</a:t>
            </a:r>
            <a:r>
              <a:rPr lang="en-GB" b="1" dirty="0"/>
              <a:t>” third-party traffic</a:t>
            </a:r>
            <a:r>
              <a:rPr lang="en-GB" dirty="0"/>
              <a:t>, so that connectivity between sites using different backup solutions will be maintained.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DMVPN Project – Definition</a:t>
            </a:r>
            <a:endParaRPr lang="en-GB" dirty="0"/>
          </a:p>
        </p:txBody>
      </p:sp>
      <p:sp>
        <p:nvSpPr>
          <p:cNvPr id="7198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9825"/>
            <a:ext cx="8112125" cy="5097463"/>
          </a:xfrm>
        </p:spPr>
        <p:txBody>
          <a:bodyPr/>
          <a:lstStyle/>
          <a:p>
            <a:r>
              <a:rPr lang="en-GB" dirty="0"/>
              <a:t>ROC-14 – </a:t>
            </a:r>
            <a:r>
              <a:rPr lang="en-GB" dirty="0" smtClean="0"/>
              <a:t>Actions (June 2008):</a:t>
            </a:r>
            <a:endParaRPr lang="en-GB" dirty="0"/>
          </a:p>
          <a:p>
            <a:pPr lvl="1"/>
            <a:r>
              <a:rPr lang="en-GB" dirty="0"/>
              <a:t>A </a:t>
            </a:r>
            <a:r>
              <a:rPr lang="en-GB" b="1" dirty="0"/>
              <a:t>test environment for DMVPN</a:t>
            </a:r>
            <a:r>
              <a:rPr lang="en-GB" dirty="0"/>
              <a:t> including 6 or 7 routers will be set up at ECMWF. </a:t>
            </a:r>
          </a:p>
          <a:p>
            <a:pPr lvl="1"/>
            <a:r>
              <a:rPr lang="en-GB" dirty="0"/>
              <a:t>If tests are successful, 3 or 4 routers will be sent to volunteers sites in Q4-2008 to try DMVPN over the Internet; DMVPN would then be used to create the IPSEC VPN solution to backup the RMDCN. </a:t>
            </a:r>
          </a:p>
          <a:p>
            <a:pPr lvl="1"/>
            <a:r>
              <a:rPr lang="en-GB" dirty="0"/>
              <a:t>During Q1-2009 the results of these tests would be made available to the ROC. </a:t>
            </a:r>
          </a:p>
          <a:p>
            <a:pPr lvl="1"/>
            <a:r>
              <a:rPr lang="en-GB" dirty="0"/>
              <a:t>If overall tests are successful, </a:t>
            </a:r>
            <a:r>
              <a:rPr lang="en-GB" b="1" dirty="0"/>
              <a:t>a recommendation of Cisco Routers using DMVPN for the backup of the RMDCN should be considered</a:t>
            </a:r>
            <a:r>
              <a:rPr lang="en-GB" dirty="0"/>
              <a:t>. Otherwise, a market survey would be conducted to find another solution. </a:t>
            </a:r>
          </a:p>
          <a:p>
            <a:pPr lvl="1"/>
            <a:r>
              <a:rPr lang="en-GB" dirty="0"/>
              <a:t>During the next ROC-15 meeting in spring 2009 an agreement on the future solution and on the equipment should be reached.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DMVPN Project – Scope</a:t>
            </a:r>
            <a:endParaRPr lang="en-GB" dirty="0"/>
          </a:p>
        </p:txBody>
      </p:sp>
      <p:sp>
        <p:nvSpPr>
          <p:cNvPr id="67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Scope</a:t>
            </a:r>
          </a:p>
          <a:p>
            <a:pPr lvl="1"/>
            <a:r>
              <a:rPr lang="en-GB" dirty="0"/>
              <a:t>“</a:t>
            </a:r>
            <a:r>
              <a:rPr lang="en-GB" b="1" i="1" dirty="0"/>
              <a:t>This project focuses on using a DMVPN-based VPN infrastructure to transport operational RMDCN traffic as a backup to the RMDCN network itself. The traffic re-routing between the two infrastructures has to be done in a fast, automatic and reliable manner.</a:t>
            </a:r>
            <a:r>
              <a:rPr lang="en-GB" dirty="0"/>
              <a:t>”</a:t>
            </a:r>
          </a:p>
          <a:p>
            <a:r>
              <a:rPr lang="en-GB" dirty="0"/>
              <a:t>Project plan</a:t>
            </a:r>
          </a:p>
          <a:p>
            <a:pPr lvl="1"/>
            <a:r>
              <a:rPr lang="en-GB" dirty="0"/>
              <a:t>Phase 1: Q4-2008: building the DMVPN-based infrastructure.</a:t>
            </a:r>
          </a:p>
          <a:p>
            <a:pPr lvl="1"/>
            <a:r>
              <a:rPr lang="en-GB" dirty="0"/>
              <a:t>Phase </a:t>
            </a:r>
            <a:r>
              <a:rPr lang="en-GB" dirty="0" smtClean="0"/>
              <a:t>2: </a:t>
            </a:r>
            <a:r>
              <a:rPr lang="en-GB" dirty="0"/>
              <a:t>Q1-2009: using the DMVPN-based VPN infrastructure as a backup for the RMDCN in an operational context</a:t>
            </a:r>
            <a:r>
              <a:rPr lang="en-GB" dirty="0" smtClean="0"/>
              <a:t>.</a:t>
            </a:r>
          </a:p>
          <a:p>
            <a:r>
              <a:rPr lang="en-GB" dirty="0" smtClean="0"/>
              <a:t>Participating sites: ECMWF, Bulgaria, China, Greece, Lithuania, Norway and Poland</a:t>
            </a:r>
          </a:p>
          <a:p>
            <a:pPr lvl="2"/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DMVPN Project – Technology/Topology</a:t>
            </a:r>
            <a:endParaRPr lang="en-GB" dirty="0"/>
          </a:p>
        </p:txBody>
      </p:sp>
      <p:sp>
        <p:nvSpPr>
          <p:cNvPr id="67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DMVPN technology</a:t>
            </a:r>
          </a:p>
          <a:p>
            <a:pPr lvl="1"/>
            <a:r>
              <a:rPr lang="en-GB" b="1" i="1" dirty="0"/>
              <a:t>Dynamic Multipoint VPN</a:t>
            </a:r>
          </a:p>
          <a:p>
            <a:pPr lvl="1"/>
            <a:r>
              <a:rPr lang="en-GB" dirty="0"/>
              <a:t>Proprietary Cisco Internetwork Operating System (IOS) solution for building IPSec and GRE (Generic Routing Encapsulation) VPN that relies on two Cisco technologies:</a:t>
            </a:r>
          </a:p>
          <a:p>
            <a:pPr lvl="2"/>
            <a:r>
              <a:rPr lang="en-GB" dirty="0"/>
              <a:t>Next Hop Resolution Protocol (</a:t>
            </a:r>
            <a:r>
              <a:rPr lang="en-GB" b="1" i="1" dirty="0"/>
              <a:t>NHRP</a:t>
            </a:r>
            <a:r>
              <a:rPr lang="en-GB" dirty="0"/>
              <a:t>): a “hub” maintains a database of all the “spoke” real (public interface) addresses</a:t>
            </a:r>
          </a:p>
          <a:p>
            <a:pPr lvl="2"/>
            <a:r>
              <a:rPr lang="en-GB" b="1" i="1" dirty="0"/>
              <a:t>Multipoint GRE</a:t>
            </a:r>
            <a:r>
              <a:rPr lang="en-GB" dirty="0"/>
              <a:t> Tunnel </a:t>
            </a:r>
            <a:r>
              <a:rPr lang="en-GB" dirty="0" smtClean="0"/>
              <a:t>Interface</a:t>
            </a:r>
          </a:p>
          <a:p>
            <a:r>
              <a:rPr lang="en-GB" dirty="0" smtClean="0"/>
              <a:t>DMVPN topology</a:t>
            </a:r>
          </a:p>
          <a:p>
            <a:pPr lvl="1"/>
            <a:r>
              <a:rPr lang="en-GB" dirty="0" smtClean="0"/>
              <a:t>Based on a </a:t>
            </a:r>
            <a:r>
              <a:rPr lang="en-GB" b="1" i="1" dirty="0" smtClean="0"/>
              <a:t>star</a:t>
            </a:r>
            <a:r>
              <a:rPr lang="en-GB" dirty="0" smtClean="0"/>
              <a:t> topology: each “spoke” site has a connection with at least one “hub” site. Spoke-to-spoke traffic can be initiated without going through the hub.</a:t>
            </a:r>
          </a:p>
          <a:p>
            <a:pPr lvl="1"/>
            <a:r>
              <a:rPr lang="en-GB" dirty="0" smtClean="0"/>
              <a:t>The design is based on a </a:t>
            </a:r>
            <a:r>
              <a:rPr lang="en-GB" b="1" i="1" dirty="0" smtClean="0"/>
              <a:t>single DMVPN/dual hub</a:t>
            </a:r>
            <a:r>
              <a:rPr lang="en-GB" dirty="0" smtClean="0"/>
              <a:t> topology.</a:t>
            </a:r>
          </a:p>
          <a:p>
            <a:pPr lvl="1"/>
            <a:r>
              <a:rPr lang="en-GB" dirty="0" smtClean="0"/>
              <a:t>ECMWF is the primary hub site, Sweden the secondary one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DMVPN Project – Phase 1: building the infrastructure</a:t>
            </a:r>
            <a:endParaRPr lang="en-GB" dirty="0"/>
          </a:p>
        </p:txBody>
      </p:sp>
      <p:sp>
        <p:nvSpPr>
          <p:cNvPr id="67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Phase 1 goals:</a:t>
            </a:r>
          </a:p>
          <a:p>
            <a:pPr lvl="1"/>
            <a:r>
              <a:rPr lang="en-GB" dirty="0"/>
              <a:t>Built the DMVPN-based infrastructure over the Internet:</a:t>
            </a:r>
          </a:p>
          <a:p>
            <a:pPr lvl="2"/>
            <a:r>
              <a:rPr lang="en-GB" dirty="0"/>
              <a:t>Following the recommendations of the ROC 14 meeting </a:t>
            </a:r>
          </a:p>
          <a:p>
            <a:pPr lvl="2"/>
            <a:r>
              <a:rPr lang="en-GB" dirty="0"/>
              <a:t>Based on the IPSec technical specifications </a:t>
            </a:r>
          </a:p>
          <a:p>
            <a:pPr lvl="2"/>
            <a:r>
              <a:rPr lang="en-GB" dirty="0"/>
              <a:t>Based on the tested and selected DMVPN </a:t>
            </a:r>
            <a:r>
              <a:rPr lang="en-GB" dirty="0" smtClean="0"/>
              <a:t>topology</a:t>
            </a:r>
          </a:p>
          <a:p>
            <a:r>
              <a:rPr lang="en-GB" dirty="0" smtClean="0"/>
              <a:t>Phase 1 results</a:t>
            </a:r>
          </a:p>
          <a:p>
            <a:pPr lvl="1"/>
            <a:r>
              <a:rPr lang="en-GB" dirty="0" smtClean="0"/>
              <a:t>No major issues in the deployment of the infrastructure</a:t>
            </a:r>
          </a:p>
          <a:p>
            <a:pPr lvl="1"/>
            <a:r>
              <a:rPr lang="en-GB" dirty="0" smtClean="0"/>
              <a:t>The DMVPN infrastructure was fully operational on all sites</a:t>
            </a:r>
          </a:p>
          <a:p>
            <a:pPr lvl="2"/>
            <a:r>
              <a:rPr lang="en-GB" dirty="0" smtClean="0"/>
              <a:t>NAT was used in Greece and Lithuania</a:t>
            </a:r>
          </a:p>
          <a:p>
            <a:pPr lvl="2"/>
            <a:r>
              <a:rPr lang="en-GB" dirty="0" smtClean="0"/>
              <a:t>A firewall was deployed between the CE and the DMVPN routers in China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Phase 2 goals:</a:t>
            </a:r>
          </a:p>
          <a:p>
            <a:pPr lvl="1"/>
            <a:r>
              <a:rPr lang="en-GB" dirty="0"/>
              <a:t>Use the DMVPN-based infrastructure:</a:t>
            </a:r>
          </a:p>
          <a:p>
            <a:pPr lvl="2"/>
            <a:r>
              <a:rPr lang="en-GB" dirty="0"/>
              <a:t>As a day-to-day operational backup infrastructure</a:t>
            </a:r>
          </a:p>
          <a:p>
            <a:pPr lvl="2"/>
            <a:r>
              <a:rPr lang="en-GB" dirty="0"/>
              <a:t>For performance and reliability tests</a:t>
            </a:r>
          </a:p>
          <a:p>
            <a:pPr lvl="2"/>
            <a:r>
              <a:rPr lang="en-GB" dirty="0"/>
              <a:t>For a “real-life” re-routing of operational RMDCN </a:t>
            </a:r>
            <a:r>
              <a:rPr lang="en-GB" dirty="0" smtClean="0"/>
              <a:t>traffic:</a:t>
            </a:r>
          </a:p>
          <a:p>
            <a:pPr lvl="3"/>
            <a:r>
              <a:rPr lang="en-GB" dirty="0" smtClean="0"/>
              <a:t>Operational </a:t>
            </a:r>
            <a:r>
              <a:rPr lang="en-GB" dirty="0"/>
              <a:t>tests </a:t>
            </a:r>
          </a:p>
          <a:p>
            <a:pPr lvl="3"/>
            <a:r>
              <a:rPr lang="en-GB" dirty="0"/>
              <a:t>In a controlled environment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1/7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059" name="Rectangle 3"/>
          <p:cNvSpPr>
            <a:spLocks noChangeArrowheads="1"/>
          </p:cNvSpPr>
          <p:nvPr/>
        </p:nvSpPr>
        <p:spPr bwMode="auto">
          <a:xfrm>
            <a:off x="457200" y="1219200"/>
            <a:ext cx="8112125" cy="4930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290513" indent="-290513" defTabSz="762000">
              <a:lnSpc>
                <a:spcPts val="2500"/>
              </a:lnSpc>
              <a:spcAft>
                <a:spcPts val="1000"/>
              </a:spcAft>
              <a:buClr>
                <a:schemeClr val="hlink"/>
              </a:buClr>
              <a:buSzPct val="100000"/>
              <a:buFont typeface="Wingdings" pitchFamily="2" charset="2"/>
              <a:buChar char="l"/>
            </a:pPr>
            <a:r>
              <a:rPr lang="en-GB" sz="2200" b="1" dirty="0"/>
              <a:t>Operational RMDCN traffic re-routing at a DMVPN site</a:t>
            </a:r>
          </a:p>
        </p:txBody>
      </p:sp>
      <p:pic>
        <p:nvPicPr>
          <p:cNvPr id="6850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772816"/>
            <a:ext cx="5481638" cy="4327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8506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1772816"/>
            <a:ext cx="5510213" cy="43322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2/7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5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1075"/>
            <a:ext cx="8112125" cy="5168900"/>
          </a:xfrm>
        </p:spPr>
        <p:txBody>
          <a:bodyPr/>
          <a:lstStyle/>
          <a:p>
            <a:r>
              <a:rPr lang="en-GB" dirty="0"/>
              <a:t>Operational tests</a:t>
            </a:r>
          </a:p>
          <a:p>
            <a:pPr lvl="1"/>
            <a:r>
              <a:rPr lang="en-GB" dirty="0"/>
              <a:t>Performed in a controlled environment </a:t>
            </a:r>
            <a:r>
              <a:rPr lang="en-GB" b="1" i="1" dirty="0"/>
              <a:t>with the participation of OBS</a:t>
            </a:r>
            <a:endParaRPr lang="en-GB" dirty="0"/>
          </a:p>
          <a:p>
            <a:pPr lvl="1"/>
            <a:r>
              <a:rPr lang="en-GB" dirty="0"/>
              <a:t>Involving </a:t>
            </a:r>
            <a:r>
              <a:rPr lang="en-GB" b="1" i="1" dirty="0"/>
              <a:t>operational RMDCN traffic</a:t>
            </a:r>
          </a:p>
          <a:p>
            <a:pPr lvl="1"/>
            <a:r>
              <a:rPr lang="en-GB" b="1" i="1" dirty="0"/>
              <a:t>NAS BU router is switched off</a:t>
            </a:r>
            <a:endParaRPr lang="en-GB" dirty="0"/>
          </a:p>
          <a:p>
            <a:pPr lvl="1"/>
            <a:r>
              <a:rPr lang="en-GB" dirty="0"/>
              <a:t>Following a test procedure that defines 4 separate test cases:</a:t>
            </a:r>
          </a:p>
          <a:p>
            <a:pPr lvl="2"/>
            <a:r>
              <a:rPr lang="en-GB" dirty="0"/>
              <a:t>Test case #1: traffic re-routing throughout the RMDCN for a DMVPN site experiencing an RMDCN outage</a:t>
            </a:r>
          </a:p>
          <a:p>
            <a:pPr lvl="2"/>
            <a:r>
              <a:rPr lang="en-GB" dirty="0" smtClean="0"/>
              <a:t>Test </a:t>
            </a:r>
            <a:r>
              <a:rPr lang="en-GB" dirty="0"/>
              <a:t>case </a:t>
            </a:r>
            <a:r>
              <a:rPr lang="en-GB" dirty="0" smtClean="0"/>
              <a:t>#2: </a:t>
            </a:r>
            <a:r>
              <a:rPr lang="en-GB" dirty="0"/>
              <a:t>reliability and resilience of the DMVPN infrastructure configuration</a:t>
            </a:r>
          </a:p>
          <a:p>
            <a:pPr lvl="2"/>
            <a:r>
              <a:rPr lang="en-GB" dirty="0"/>
              <a:t>Test case </a:t>
            </a:r>
            <a:r>
              <a:rPr lang="en-GB" dirty="0" smtClean="0"/>
              <a:t>#3: </a:t>
            </a:r>
            <a:r>
              <a:rPr lang="en-GB" dirty="0"/>
              <a:t>traffic re-routing between two DMVPN sites through the RMDCN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3/7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725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989138"/>
            <a:ext cx="5916613" cy="4030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627715" name="Rectangle 3"/>
          <p:cNvSpPr>
            <a:spLocks noChangeArrowheads="1"/>
          </p:cNvSpPr>
          <p:nvPr/>
        </p:nvSpPr>
        <p:spPr bwMode="auto">
          <a:xfrm>
            <a:off x="457200" y="1219200"/>
            <a:ext cx="8112125" cy="4930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290513" indent="-290513" defTabSz="762000">
              <a:lnSpc>
                <a:spcPts val="2500"/>
              </a:lnSpc>
              <a:spcAft>
                <a:spcPts val="1000"/>
              </a:spcAft>
              <a:buClr>
                <a:schemeClr val="hlink"/>
              </a:buClr>
              <a:buSzPct val="100000"/>
              <a:buFont typeface="Wingdings" pitchFamily="2" charset="2"/>
              <a:buChar char="l"/>
            </a:pPr>
            <a:r>
              <a:rPr lang="en-GB" sz="2200" b="1"/>
              <a:t>Test Case #1 – Traffic re-routing throughout the RMDCN for a DMVPN site experiencing an RMDCN outage</a:t>
            </a:r>
          </a:p>
        </p:txBody>
      </p:sp>
      <p:pic>
        <p:nvPicPr>
          <p:cNvPr id="627721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990725"/>
            <a:ext cx="5916613" cy="4030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27724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6075" y="1989138"/>
            <a:ext cx="5908675" cy="424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4/7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3" name="Rectangle 3"/>
          <p:cNvSpPr>
            <a:spLocks noChangeArrowheads="1"/>
          </p:cNvSpPr>
          <p:nvPr/>
        </p:nvSpPr>
        <p:spPr bwMode="auto">
          <a:xfrm>
            <a:off x="457200" y="1219200"/>
            <a:ext cx="8112125" cy="4930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290513" indent="-290513" defTabSz="762000">
              <a:lnSpc>
                <a:spcPts val="2500"/>
              </a:lnSpc>
              <a:spcAft>
                <a:spcPts val="1000"/>
              </a:spcAft>
              <a:buClr>
                <a:schemeClr val="hlink"/>
              </a:buClr>
              <a:buSzPct val="100000"/>
              <a:buFont typeface="Wingdings" pitchFamily="2" charset="2"/>
              <a:buChar char="l"/>
            </a:pPr>
            <a:r>
              <a:rPr lang="en-GB" sz="2200" b="1" dirty="0"/>
              <a:t>Test Case </a:t>
            </a:r>
            <a:r>
              <a:rPr lang="en-GB" sz="2200" b="1" dirty="0" smtClean="0"/>
              <a:t>#2 </a:t>
            </a:r>
            <a:r>
              <a:rPr lang="en-GB" sz="2200" b="1" dirty="0"/>
              <a:t>– Reliability and resilience of the DMVPN infrastructure configuration</a:t>
            </a:r>
          </a:p>
        </p:txBody>
      </p:sp>
      <p:pic>
        <p:nvPicPr>
          <p:cNvPr id="6348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060575"/>
            <a:ext cx="5916613" cy="4030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488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062163"/>
            <a:ext cx="5916613" cy="4030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488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2060575"/>
            <a:ext cx="5908675" cy="424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488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2063750"/>
            <a:ext cx="5908675" cy="424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488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2063750"/>
            <a:ext cx="5908675" cy="424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5/7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9" name="Rectangle 3"/>
          <p:cNvSpPr>
            <a:spLocks noChangeArrowheads="1"/>
          </p:cNvSpPr>
          <p:nvPr/>
        </p:nvSpPr>
        <p:spPr bwMode="auto">
          <a:xfrm>
            <a:off x="457200" y="1219200"/>
            <a:ext cx="8112125" cy="4930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290513" indent="-290513" defTabSz="762000">
              <a:lnSpc>
                <a:spcPts val="2500"/>
              </a:lnSpc>
              <a:spcAft>
                <a:spcPts val="1000"/>
              </a:spcAft>
              <a:buClr>
                <a:schemeClr val="hlink"/>
              </a:buClr>
              <a:buSzPct val="100000"/>
              <a:buFont typeface="Wingdings" pitchFamily="2" charset="2"/>
              <a:buChar char="l"/>
            </a:pPr>
            <a:r>
              <a:rPr lang="en-GB" sz="2200" b="1" dirty="0"/>
              <a:t>Test case </a:t>
            </a:r>
            <a:r>
              <a:rPr lang="en-GB" sz="2200" b="1" dirty="0" smtClean="0"/>
              <a:t>#3: </a:t>
            </a:r>
            <a:r>
              <a:rPr lang="en-GB" sz="2200" b="1" dirty="0"/>
              <a:t>traffic re-routing between two DMVPN sites through the RMDCN</a:t>
            </a:r>
          </a:p>
        </p:txBody>
      </p:sp>
      <p:pic>
        <p:nvPicPr>
          <p:cNvPr id="6389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989138"/>
            <a:ext cx="6686550" cy="405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898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1989138"/>
            <a:ext cx="6686550" cy="405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898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1989138"/>
            <a:ext cx="6686550" cy="428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898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1989138"/>
            <a:ext cx="6686550" cy="428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898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8888" y="1989138"/>
            <a:ext cx="6686550" cy="428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638985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8888" y="1989138"/>
            <a:ext cx="6686550" cy="428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6/7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7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Phase 2 results</a:t>
            </a:r>
          </a:p>
          <a:p>
            <a:pPr lvl="1"/>
            <a:r>
              <a:rPr lang="en-GB" dirty="0"/>
              <a:t>No major issues in the testing of the infrastructure in an operational environment</a:t>
            </a:r>
          </a:p>
          <a:p>
            <a:pPr lvl="1"/>
            <a:r>
              <a:rPr lang="en-GB" dirty="0"/>
              <a:t>The DMVPN infrastructure was successfully </a:t>
            </a:r>
            <a:r>
              <a:rPr lang="en-GB" dirty="0" smtClean="0"/>
              <a:t>tested</a:t>
            </a:r>
            <a:endParaRPr lang="en-GB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Phase 2: using the infrastructure 7/7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</a:t>
            </a:r>
            <a:r>
              <a:rPr lang="en-GB" dirty="0"/>
              <a:t>DMVPN-based infrastructure could be a viable backup solution for the RMDCN</a:t>
            </a:r>
          </a:p>
          <a:p>
            <a:pPr lvl="1"/>
            <a:r>
              <a:rPr lang="en-GB" b="1" dirty="0"/>
              <a:t>Fast, automatic and reliable</a:t>
            </a:r>
          </a:p>
          <a:p>
            <a:r>
              <a:rPr lang="en-GB" dirty="0"/>
              <a:t>A RMDCN site that would like to install a DMVPN router </a:t>
            </a:r>
            <a:r>
              <a:rPr lang="en-GB" b="1" dirty="0"/>
              <a:t>will have to follow the technical requirements</a:t>
            </a:r>
            <a:r>
              <a:rPr lang="en-GB" dirty="0"/>
              <a:t> of this solution</a:t>
            </a:r>
          </a:p>
          <a:p>
            <a:pPr lvl="1"/>
            <a:r>
              <a:rPr lang="en-GB" dirty="0"/>
              <a:t>Facilitate the </a:t>
            </a:r>
            <a:r>
              <a:rPr lang="en-GB" dirty="0" smtClean="0"/>
              <a:t>configuration/installation</a:t>
            </a:r>
          </a:p>
          <a:p>
            <a:pPr lvl="1"/>
            <a:r>
              <a:rPr lang="en-GB" dirty="0" smtClean="0"/>
              <a:t>Facilitate </a:t>
            </a:r>
            <a:r>
              <a:rPr lang="en-GB" dirty="0"/>
              <a:t>the debug/troubleshooting </a:t>
            </a:r>
            <a:endParaRPr lang="en-GB" dirty="0" smtClean="0"/>
          </a:p>
          <a:p>
            <a:pPr lvl="1"/>
            <a:endParaRPr lang="en-GB" dirty="0"/>
          </a:p>
          <a:p>
            <a:r>
              <a:rPr lang="en-GB" dirty="0" smtClean="0"/>
              <a:t>ECMWF is the primary DMVPN HUB and the </a:t>
            </a:r>
            <a:r>
              <a:rPr lang="en-GB" b="1" i="1" dirty="0" smtClean="0"/>
              <a:t>gateway</a:t>
            </a:r>
            <a:r>
              <a:rPr lang="en-GB" dirty="0" smtClean="0"/>
              <a:t> site</a:t>
            </a:r>
          </a:p>
          <a:p>
            <a:r>
              <a:rPr lang="en-GB" dirty="0" smtClean="0"/>
              <a:t>Sweden is the secondary DMVPN HUB site</a:t>
            </a:r>
          </a:p>
          <a:p>
            <a:endParaRPr lang="en-GB" dirty="0" smtClean="0"/>
          </a:p>
          <a:p>
            <a:r>
              <a:rPr lang="en-GB" dirty="0" smtClean="0"/>
              <a:t>Prior </a:t>
            </a:r>
            <a:r>
              <a:rPr lang="en-GB" dirty="0"/>
              <a:t>to an operational deployment, it </a:t>
            </a:r>
            <a:r>
              <a:rPr lang="en-GB" dirty="0" smtClean="0"/>
              <a:t>was crucial </a:t>
            </a:r>
            <a:r>
              <a:rPr lang="en-GB" dirty="0"/>
              <a:t>to </a:t>
            </a:r>
            <a:r>
              <a:rPr lang="en-GB" b="1" i="1" dirty="0"/>
              <a:t>assess the impact that this solution could have on the current SLA</a:t>
            </a:r>
            <a:r>
              <a:rPr lang="en-GB" dirty="0"/>
              <a:t> defined in the RMDCN contract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14300"/>
            <a:ext cx="8429625" cy="647700"/>
          </a:xfrm>
        </p:spPr>
        <p:txBody>
          <a:bodyPr/>
          <a:lstStyle/>
          <a:p>
            <a:r>
              <a:rPr lang="en-GB" dirty="0" smtClean="0"/>
              <a:t>The DMVPN Project – Conclusion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+ DMVPN – Architecture – MCS 1/2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112125" cy="4930775"/>
          </a:xfrm>
        </p:spPr>
        <p:txBody>
          <a:bodyPr/>
          <a:lstStyle/>
          <a:p>
            <a:pPr marL="584201" indent="-371475"/>
            <a:r>
              <a:rPr lang="en-GB" dirty="0" smtClean="0"/>
              <a:t>The DMVPN router will be added the dual CE1/CE2 and is the THIRD option </a:t>
            </a:r>
          </a:p>
          <a:p>
            <a:pPr marL="584201" indent="-371475"/>
            <a:r>
              <a:rPr lang="en-GB" dirty="0" smtClean="0"/>
              <a:t>Use of HSRP or a dynamic routing protocol for traffic re-routing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+ DMVPN – Architecture – MCS 2/2</a:t>
            </a:r>
          </a:p>
        </p:txBody>
      </p:sp>
      <p:pic>
        <p:nvPicPr>
          <p:cNvPr id="410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1196975"/>
            <a:ext cx="7192963" cy="479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00392" name="Freeform 8"/>
          <p:cNvSpPr>
            <a:spLocks/>
          </p:cNvSpPr>
          <p:nvPr/>
        </p:nvSpPr>
        <p:spPr bwMode="auto">
          <a:xfrm>
            <a:off x="4284663" y="1700213"/>
            <a:ext cx="2087562" cy="3384550"/>
          </a:xfrm>
          <a:custGeom>
            <a:avLst/>
            <a:gdLst>
              <a:gd name="T0" fmla="*/ 0 w 1315"/>
              <a:gd name="T1" fmla="*/ 0 h 2132"/>
              <a:gd name="T2" fmla="*/ 635 w 1315"/>
              <a:gd name="T3" fmla="*/ 363 h 2132"/>
              <a:gd name="T4" fmla="*/ 771 w 1315"/>
              <a:gd name="T5" fmla="*/ 1316 h 2132"/>
              <a:gd name="T6" fmla="*/ 1315 w 1315"/>
              <a:gd name="T7" fmla="*/ 2132 h 2132"/>
              <a:gd name="T8" fmla="*/ 0 60000 65536"/>
              <a:gd name="T9" fmla="*/ 0 60000 65536"/>
              <a:gd name="T10" fmla="*/ 0 60000 65536"/>
              <a:gd name="T11" fmla="*/ 0 60000 65536"/>
              <a:gd name="T12" fmla="*/ 0 w 1315"/>
              <a:gd name="T13" fmla="*/ 0 h 2132"/>
              <a:gd name="T14" fmla="*/ 1315 w 1315"/>
              <a:gd name="T15" fmla="*/ 2132 h 21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15" h="2132">
                <a:moveTo>
                  <a:pt x="0" y="0"/>
                </a:moveTo>
                <a:cubicBezTo>
                  <a:pt x="253" y="72"/>
                  <a:pt x="506" y="144"/>
                  <a:pt x="635" y="363"/>
                </a:cubicBezTo>
                <a:cubicBezTo>
                  <a:pt x="764" y="582"/>
                  <a:pt x="658" y="1021"/>
                  <a:pt x="771" y="1316"/>
                </a:cubicBezTo>
                <a:cubicBezTo>
                  <a:pt x="884" y="1611"/>
                  <a:pt x="1099" y="1871"/>
                  <a:pt x="1315" y="2132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00393" name="Freeform 9"/>
          <p:cNvSpPr>
            <a:spLocks/>
          </p:cNvSpPr>
          <p:nvPr/>
        </p:nvSpPr>
        <p:spPr bwMode="auto">
          <a:xfrm>
            <a:off x="1258888" y="1628775"/>
            <a:ext cx="2665412" cy="3673475"/>
          </a:xfrm>
          <a:custGeom>
            <a:avLst/>
            <a:gdLst>
              <a:gd name="T0" fmla="*/ 1679 w 1679"/>
              <a:gd name="T1" fmla="*/ 0 h 2314"/>
              <a:gd name="T2" fmla="*/ 1044 w 1679"/>
              <a:gd name="T3" fmla="*/ 363 h 2314"/>
              <a:gd name="T4" fmla="*/ 862 w 1679"/>
              <a:gd name="T5" fmla="*/ 1180 h 2314"/>
              <a:gd name="T6" fmla="*/ 454 w 1679"/>
              <a:gd name="T7" fmla="*/ 1951 h 2314"/>
              <a:gd name="T8" fmla="*/ 0 w 1679"/>
              <a:gd name="T9" fmla="*/ 2314 h 23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79"/>
              <a:gd name="T16" fmla="*/ 0 h 2314"/>
              <a:gd name="T17" fmla="*/ 1679 w 1679"/>
              <a:gd name="T18" fmla="*/ 2314 h 23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79" h="2314">
                <a:moveTo>
                  <a:pt x="1679" y="0"/>
                </a:moveTo>
                <a:cubicBezTo>
                  <a:pt x="1429" y="83"/>
                  <a:pt x="1180" y="166"/>
                  <a:pt x="1044" y="363"/>
                </a:cubicBezTo>
                <a:cubicBezTo>
                  <a:pt x="908" y="560"/>
                  <a:pt x="960" y="915"/>
                  <a:pt x="862" y="1180"/>
                </a:cubicBezTo>
                <a:cubicBezTo>
                  <a:pt x="764" y="1445"/>
                  <a:pt x="598" y="1762"/>
                  <a:pt x="454" y="1951"/>
                </a:cubicBezTo>
                <a:cubicBezTo>
                  <a:pt x="310" y="2140"/>
                  <a:pt x="155" y="2227"/>
                  <a:pt x="0" y="2314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00394" name="Freeform 10"/>
          <p:cNvSpPr>
            <a:spLocks/>
          </p:cNvSpPr>
          <p:nvPr/>
        </p:nvSpPr>
        <p:spPr bwMode="auto">
          <a:xfrm>
            <a:off x="2268538" y="1700213"/>
            <a:ext cx="1727200" cy="3600450"/>
          </a:xfrm>
          <a:custGeom>
            <a:avLst/>
            <a:gdLst>
              <a:gd name="T0" fmla="*/ 1088 w 1088"/>
              <a:gd name="T1" fmla="*/ 0 h 2268"/>
              <a:gd name="T2" fmla="*/ 725 w 1088"/>
              <a:gd name="T3" fmla="*/ 590 h 2268"/>
              <a:gd name="T4" fmla="*/ 408 w 1088"/>
              <a:gd name="T5" fmla="*/ 1452 h 2268"/>
              <a:gd name="T6" fmla="*/ 0 w 1088"/>
              <a:gd name="T7" fmla="*/ 2268 h 2268"/>
              <a:gd name="T8" fmla="*/ 0 60000 65536"/>
              <a:gd name="T9" fmla="*/ 0 60000 65536"/>
              <a:gd name="T10" fmla="*/ 0 60000 65536"/>
              <a:gd name="T11" fmla="*/ 0 60000 65536"/>
              <a:gd name="T12" fmla="*/ 0 w 1088"/>
              <a:gd name="T13" fmla="*/ 0 h 2268"/>
              <a:gd name="T14" fmla="*/ 1088 w 1088"/>
              <a:gd name="T15" fmla="*/ 2268 h 22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88" h="2268">
                <a:moveTo>
                  <a:pt x="1088" y="0"/>
                </a:moveTo>
                <a:cubicBezTo>
                  <a:pt x="963" y="174"/>
                  <a:pt x="838" y="348"/>
                  <a:pt x="725" y="590"/>
                </a:cubicBezTo>
                <a:cubicBezTo>
                  <a:pt x="612" y="832"/>
                  <a:pt x="529" y="1172"/>
                  <a:pt x="408" y="1452"/>
                </a:cubicBezTo>
                <a:cubicBezTo>
                  <a:pt x="287" y="1732"/>
                  <a:pt x="143" y="2000"/>
                  <a:pt x="0" y="2268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00395" name="Text Box 11"/>
          <p:cNvSpPr txBox="1">
            <a:spLocks noChangeArrowheads="1"/>
          </p:cNvSpPr>
          <p:nvPr/>
        </p:nvSpPr>
        <p:spPr bwMode="auto">
          <a:xfrm>
            <a:off x="611188" y="3068638"/>
            <a:ext cx="1849437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1. Normal operation</a:t>
            </a:r>
          </a:p>
        </p:txBody>
      </p:sp>
      <p:sp>
        <p:nvSpPr>
          <p:cNvPr id="400396" name="Text Box 12"/>
          <p:cNvSpPr txBox="1">
            <a:spLocks noChangeArrowheads="1"/>
          </p:cNvSpPr>
          <p:nvPr/>
        </p:nvSpPr>
        <p:spPr bwMode="auto">
          <a:xfrm>
            <a:off x="5076825" y="1196975"/>
            <a:ext cx="3206750" cy="730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3. DMVPN backup</a:t>
            </a:r>
          </a:p>
          <a:p>
            <a:pPr eaLnBrk="0" hangingPunct="0"/>
            <a:r>
              <a:rPr lang="en-GB" sz="1400" b="1">
                <a:latin typeface="Arial" charset="0"/>
              </a:rPr>
              <a:t>or </a:t>
            </a:r>
          </a:p>
          <a:p>
            <a:pPr eaLnBrk="0" hangingPunct="0"/>
            <a:r>
              <a:rPr lang="en-GB" sz="1400" b="1">
                <a:latin typeface="Arial" charset="0"/>
              </a:rPr>
              <a:t>Traffic with sites on DMVPN backup</a:t>
            </a:r>
          </a:p>
        </p:txBody>
      </p:sp>
      <p:sp>
        <p:nvSpPr>
          <p:cNvPr id="400397" name="Text Box 13"/>
          <p:cNvSpPr txBox="1">
            <a:spLocks noChangeArrowheads="1"/>
          </p:cNvSpPr>
          <p:nvPr/>
        </p:nvSpPr>
        <p:spPr bwMode="auto">
          <a:xfrm>
            <a:off x="3276600" y="3429000"/>
            <a:ext cx="1444625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2. MCS backup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0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00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00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400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00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00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400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400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00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0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392" grpId="0" animBg="1"/>
      <p:bldP spid="400393" grpId="0" animBg="1"/>
      <p:bldP spid="400393" grpId="1" animBg="1"/>
      <p:bldP spid="400394" grpId="0" animBg="1"/>
      <p:bldP spid="400394" grpId="1" animBg="1"/>
      <p:bldP spid="400395" grpId="0"/>
      <p:bldP spid="400395" grpId="1"/>
      <p:bldP spid="400396" grpId="0"/>
      <p:bldP spid="400397" grpId="0"/>
      <p:bldP spid="40039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+ DMVPN – Architecture – Enhanced 1/2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112125" cy="4930775"/>
          </a:xfrm>
        </p:spPr>
        <p:txBody>
          <a:bodyPr/>
          <a:lstStyle/>
          <a:p>
            <a:pPr marL="412750" indent="-412750"/>
            <a:r>
              <a:rPr lang="en-GB" smtClean="0"/>
              <a:t>For “Enhanced” sites:</a:t>
            </a:r>
          </a:p>
          <a:p>
            <a:pPr marL="852488" lvl="1" indent="-371475"/>
            <a:r>
              <a:rPr lang="en-GB" smtClean="0"/>
              <a:t>The DMVPN router will be deployed between the CE and the NAS backup router</a:t>
            </a:r>
          </a:p>
          <a:p>
            <a:pPr marL="852488" lvl="1" indent="-371475"/>
            <a:r>
              <a:rPr lang="en-GB" smtClean="0"/>
              <a:t>The NAS backup router must be kept </a:t>
            </a:r>
          </a:p>
          <a:p>
            <a:pPr marL="852488" lvl="1" indent="-371475"/>
            <a:r>
              <a:rPr lang="en-GB" smtClean="0"/>
              <a:t>Use of HSRP for traffic re-routing (to be agreed with OBS)</a:t>
            </a:r>
          </a:p>
          <a:p>
            <a:pPr marL="412750" indent="-412750">
              <a:buFont typeface="Wingdings" pitchFamily="2" charset="2"/>
              <a:buNone/>
            </a:pPr>
            <a:endParaRPr lang="en-GB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052513"/>
            <a:ext cx="7158037" cy="47704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+ DMVPN – Architecture – Enhanced 2/2</a:t>
            </a:r>
          </a:p>
        </p:txBody>
      </p:sp>
      <p:sp>
        <p:nvSpPr>
          <p:cNvPr id="401412" name="Freeform 4"/>
          <p:cNvSpPr>
            <a:spLocks/>
          </p:cNvSpPr>
          <p:nvPr/>
        </p:nvSpPr>
        <p:spPr bwMode="auto">
          <a:xfrm>
            <a:off x="4284663" y="1700213"/>
            <a:ext cx="2087562" cy="3384550"/>
          </a:xfrm>
          <a:custGeom>
            <a:avLst/>
            <a:gdLst>
              <a:gd name="T0" fmla="*/ 0 w 1315"/>
              <a:gd name="T1" fmla="*/ 0 h 2132"/>
              <a:gd name="T2" fmla="*/ 635 w 1315"/>
              <a:gd name="T3" fmla="*/ 363 h 2132"/>
              <a:gd name="T4" fmla="*/ 771 w 1315"/>
              <a:gd name="T5" fmla="*/ 1316 h 2132"/>
              <a:gd name="T6" fmla="*/ 1315 w 1315"/>
              <a:gd name="T7" fmla="*/ 2132 h 2132"/>
              <a:gd name="T8" fmla="*/ 0 60000 65536"/>
              <a:gd name="T9" fmla="*/ 0 60000 65536"/>
              <a:gd name="T10" fmla="*/ 0 60000 65536"/>
              <a:gd name="T11" fmla="*/ 0 60000 65536"/>
              <a:gd name="T12" fmla="*/ 0 w 1315"/>
              <a:gd name="T13" fmla="*/ 0 h 2132"/>
              <a:gd name="T14" fmla="*/ 1315 w 1315"/>
              <a:gd name="T15" fmla="*/ 2132 h 21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15" h="2132">
                <a:moveTo>
                  <a:pt x="0" y="0"/>
                </a:moveTo>
                <a:cubicBezTo>
                  <a:pt x="253" y="72"/>
                  <a:pt x="506" y="144"/>
                  <a:pt x="635" y="363"/>
                </a:cubicBezTo>
                <a:cubicBezTo>
                  <a:pt x="764" y="582"/>
                  <a:pt x="658" y="1021"/>
                  <a:pt x="771" y="1316"/>
                </a:cubicBezTo>
                <a:cubicBezTo>
                  <a:pt x="884" y="1611"/>
                  <a:pt x="1099" y="1871"/>
                  <a:pt x="1315" y="2132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01413" name="Freeform 5"/>
          <p:cNvSpPr>
            <a:spLocks/>
          </p:cNvSpPr>
          <p:nvPr/>
        </p:nvSpPr>
        <p:spPr bwMode="auto">
          <a:xfrm>
            <a:off x="1258888" y="1628775"/>
            <a:ext cx="2665412" cy="3673475"/>
          </a:xfrm>
          <a:custGeom>
            <a:avLst/>
            <a:gdLst>
              <a:gd name="T0" fmla="*/ 1679 w 1679"/>
              <a:gd name="T1" fmla="*/ 0 h 2314"/>
              <a:gd name="T2" fmla="*/ 1044 w 1679"/>
              <a:gd name="T3" fmla="*/ 363 h 2314"/>
              <a:gd name="T4" fmla="*/ 862 w 1679"/>
              <a:gd name="T5" fmla="*/ 1180 h 2314"/>
              <a:gd name="T6" fmla="*/ 454 w 1679"/>
              <a:gd name="T7" fmla="*/ 1951 h 2314"/>
              <a:gd name="T8" fmla="*/ 0 w 1679"/>
              <a:gd name="T9" fmla="*/ 2314 h 23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79"/>
              <a:gd name="T16" fmla="*/ 0 h 2314"/>
              <a:gd name="T17" fmla="*/ 1679 w 1679"/>
              <a:gd name="T18" fmla="*/ 2314 h 23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79" h="2314">
                <a:moveTo>
                  <a:pt x="1679" y="0"/>
                </a:moveTo>
                <a:cubicBezTo>
                  <a:pt x="1429" y="83"/>
                  <a:pt x="1180" y="166"/>
                  <a:pt x="1044" y="363"/>
                </a:cubicBezTo>
                <a:cubicBezTo>
                  <a:pt x="908" y="560"/>
                  <a:pt x="960" y="915"/>
                  <a:pt x="862" y="1180"/>
                </a:cubicBezTo>
                <a:cubicBezTo>
                  <a:pt x="764" y="1445"/>
                  <a:pt x="598" y="1762"/>
                  <a:pt x="454" y="1951"/>
                </a:cubicBezTo>
                <a:cubicBezTo>
                  <a:pt x="310" y="2140"/>
                  <a:pt x="155" y="2227"/>
                  <a:pt x="0" y="2314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01414" name="Freeform 6"/>
          <p:cNvSpPr>
            <a:spLocks/>
          </p:cNvSpPr>
          <p:nvPr/>
        </p:nvSpPr>
        <p:spPr bwMode="auto">
          <a:xfrm>
            <a:off x="3276600" y="1700213"/>
            <a:ext cx="719138" cy="4033837"/>
          </a:xfrm>
          <a:custGeom>
            <a:avLst/>
            <a:gdLst>
              <a:gd name="T0" fmla="*/ 1088 w 1088"/>
              <a:gd name="T1" fmla="*/ 0 h 2268"/>
              <a:gd name="T2" fmla="*/ 725 w 1088"/>
              <a:gd name="T3" fmla="*/ 590 h 2268"/>
              <a:gd name="T4" fmla="*/ 408 w 1088"/>
              <a:gd name="T5" fmla="*/ 1452 h 2268"/>
              <a:gd name="T6" fmla="*/ 0 w 1088"/>
              <a:gd name="T7" fmla="*/ 2268 h 2268"/>
              <a:gd name="T8" fmla="*/ 0 60000 65536"/>
              <a:gd name="T9" fmla="*/ 0 60000 65536"/>
              <a:gd name="T10" fmla="*/ 0 60000 65536"/>
              <a:gd name="T11" fmla="*/ 0 60000 65536"/>
              <a:gd name="T12" fmla="*/ 0 w 1088"/>
              <a:gd name="T13" fmla="*/ 0 h 2268"/>
              <a:gd name="T14" fmla="*/ 1088 w 1088"/>
              <a:gd name="T15" fmla="*/ 2268 h 22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88" h="2268">
                <a:moveTo>
                  <a:pt x="1088" y="0"/>
                </a:moveTo>
                <a:cubicBezTo>
                  <a:pt x="963" y="174"/>
                  <a:pt x="838" y="348"/>
                  <a:pt x="725" y="590"/>
                </a:cubicBezTo>
                <a:cubicBezTo>
                  <a:pt x="612" y="832"/>
                  <a:pt x="529" y="1172"/>
                  <a:pt x="408" y="1452"/>
                </a:cubicBezTo>
                <a:cubicBezTo>
                  <a:pt x="287" y="1732"/>
                  <a:pt x="143" y="2000"/>
                  <a:pt x="0" y="2268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401415" name="Text Box 7"/>
          <p:cNvSpPr txBox="1">
            <a:spLocks noChangeArrowheads="1"/>
          </p:cNvSpPr>
          <p:nvPr/>
        </p:nvSpPr>
        <p:spPr bwMode="auto">
          <a:xfrm>
            <a:off x="611188" y="3068638"/>
            <a:ext cx="1849437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1. Normal operation</a:t>
            </a:r>
          </a:p>
        </p:txBody>
      </p:sp>
      <p:sp>
        <p:nvSpPr>
          <p:cNvPr id="401416" name="Text Box 8"/>
          <p:cNvSpPr txBox="1">
            <a:spLocks noChangeArrowheads="1"/>
          </p:cNvSpPr>
          <p:nvPr/>
        </p:nvSpPr>
        <p:spPr bwMode="auto">
          <a:xfrm>
            <a:off x="5076825" y="1196975"/>
            <a:ext cx="3206750" cy="730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2. DMVPN backup</a:t>
            </a:r>
          </a:p>
          <a:p>
            <a:pPr eaLnBrk="0" hangingPunct="0"/>
            <a:r>
              <a:rPr lang="en-GB" sz="1400" b="1">
                <a:latin typeface="Arial" charset="0"/>
              </a:rPr>
              <a:t>or </a:t>
            </a:r>
          </a:p>
          <a:p>
            <a:pPr eaLnBrk="0" hangingPunct="0"/>
            <a:r>
              <a:rPr lang="en-GB" sz="1400" b="1">
                <a:latin typeface="Arial" charset="0"/>
              </a:rPr>
              <a:t>Traffic with sites on DMVPN backup</a:t>
            </a:r>
          </a:p>
        </p:txBody>
      </p:sp>
      <p:sp>
        <p:nvSpPr>
          <p:cNvPr id="401417" name="Text Box 9"/>
          <p:cNvSpPr txBox="1">
            <a:spLocks noChangeArrowheads="1"/>
          </p:cNvSpPr>
          <p:nvPr/>
        </p:nvSpPr>
        <p:spPr bwMode="auto">
          <a:xfrm>
            <a:off x="3635375" y="3284538"/>
            <a:ext cx="14747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sz="1400" b="1">
                <a:latin typeface="Arial" charset="0"/>
              </a:rPr>
              <a:t>3. ISDN backup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1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01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01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401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01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01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401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401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01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1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12" grpId="0" animBg="1"/>
      <p:bldP spid="401412" grpId="1" animBg="1"/>
      <p:bldP spid="401413" grpId="0" animBg="1"/>
      <p:bldP spid="401413" grpId="1" animBg="1"/>
      <p:bldP spid="401414" grpId="0" animBg="1"/>
      <p:bldP spid="401415" grpId="0"/>
      <p:bldP spid="401415" grpId="1"/>
      <p:bldP spid="401416" grpId="0"/>
      <p:bldP spid="401416" grpId="1"/>
      <p:bldP spid="4014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DMVPN Workshop in October 2009</a:t>
            </a: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“Hands-on” practice</a:t>
            </a:r>
          </a:p>
          <a:p>
            <a:pPr lvl="1"/>
            <a:r>
              <a:rPr lang="en-GB" dirty="0" smtClean="0"/>
              <a:t>How to deploy a DMVPN router</a:t>
            </a:r>
          </a:p>
          <a:p>
            <a:pPr lvl="1"/>
            <a:r>
              <a:rPr lang="en-GB" dirty="0" smtClean="0"/>
              <a:t>How to troubleshoot re-routing issues</a:t>
            </a:r>
          </a:p>
          <a:p>
            <a:r>
              <a:rPr lang="en-GB" dirty="0" smtClean="0"/>
              <a:t>5-6 October 2009</a:t>
            </a:r>
          </a:p>
          <a:p>
            <a:r>
              <a:rPr lang="en-GB" dirty="0" smtClean="0"/>
              <a:t>Around 20 participants</a:t>
            </a:r>
          </a:p>
          <a:p>
            <a:r>
              <a:rPr lang="en-GB" dirty="0" smtClean="0"/>
              <a:t>Slides available on the RMDCN web site (restricted access):</a:t>
            </a:r>
          </a:p>
          <a:p>
            <a:pPr lvl="1">
              <a:buFont typeface="Wingdings" pitchFamily="2" charset="2"/>
              <a:buNone/>
            </a:pPr>
            <a:r>
              <a:rPr lang="en-GB" sz="1600" dirty="0" smtClean="0">
                <a:hlinkClick r:id="rId2"/>
              </a:rPr>
              <a:t>http://rmdcn.ecmwf.int/News_and_Events/Meetings/DMVPN_Workshop/</a:t>
            </a:r>
            <a:endParaRPr lang="en-GB" sz="1600" dirty="0" smtClean="0"/>
          </a:p>
          <a:p>
            <a:pPr lvl="1"/>
            <a:endParaRPr lang="en-GB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Update – May 2012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large-scale pilot is operational since October 2010</a:t>
            </a:r>
          </a:p>
          <a:p>
            <a:r>
              <a:rPr lang="en-GB" dirty="0" smtClean="0"/>
              <a:t>Currently seven operational countries </a:t>
            </a:r>
          </a:p>
          <a:p>
            <a:pPr lvl="1"/>
            <a:r>
              <a:rPr lang="en-GB" dirty="0" smtClean="0"/>
              <a:t>ECMWF (primary hub-site)</a:t>
            </a:r>
          </a:p>
          <a:p>
            <a:pPr lvl="1"/>
            <a:r>
              <a:rPr lang="en-GB" dirty="0" smtClean="0"/>
              <a:t>Sweden (backup hub-site)</a:t>
            </a:r>
          </a:p>
          <a:p>
            <a:pPr lvl="1"/>
            <a:r>
              <a:rPr lang="en-GB" dirty="0" smtClean="0"/>
              <a:t>Bulgaria: November 2010</a:t>
            </a:r>
          </a:p>
          <a:p>
            <a:pPr lvl="1"/>
            <a:r>
              <a:rPr lang="en-GB" dirty="0" smtClean="0"/>
              <a:t>Italy: November 2010</a:t>
            </a:r>
          </a:p>
          <a:p>
            <a:pPr lvl="1"/>
            <a:r>
              <a:rPr lang="en-GB" dirty="0" smtClean="0"/>
              <a:t>Norway: December 2010</a:t>
            </a:r>
          </a:p>
          <a:p>
            <a:pPr lvl="1"/>
            <a:r>
              <a:rPr lang="en-GB" dirty="0" smtClean="0"/>
              <a:t>Romania: March 2011</a:t>
            </a: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Germany: December 2011 </a:t>
            </a:r>
          </a:p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Several operational use </a:t>
            </a:r>
            <a:r>
              <a:rPr lang="en-GB" dirty="0" smtClean="0"/>
              <a:t>of the infrastructure: </a:t>
            </a:r>
          </a:p>
          <a:p>
            <a:pPr lvl="1"/>
            <a:r>
              <a:rPr lang="en-GB" dirty="0" smtClean="0"/>
              <a:t>February and March 2011 in Italy</a:t>
            </a:r>
          </a:p>
          <a:p>
            <a:pPr lvl="1"/>
            <a:r>
              <a:rPr lang="en-GB" dirty="0" smtClean="0"/>
              <a:t>March 2012 in Norway</a:t>
            </a:r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 results 1/2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During deployment</a:t>
            </a:r>
          </a:p>
          <a:p>
            <a:pPr lvl="1"/>
            <a:r>
              <a:rPr lang="en-GB" dirty="0" smtClean="0"/>
              <a:t>Changes on ALL RMDCN-DMVPN sites –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 Anticipated</a:t>
            </a:r>
          </a:p>
          <a:p>
            <a:pPr lvl="1"/>
            <a:r>
              <a:rPr lang="en-GB" dirty="0" smtClean="0"/>
              <a:t>DMVPN router behind a firewall in Romania –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Anticipated </a:t>
            </a:r>
          </a:p>
          <a:p>
            <a:r>
              <a:rPr lang="en-GB" dirty="0" smtClean="0"/>
              <a:t>Operational usage</a:t>
            </a:r>
          </a:p>
          <a:p>
            <a:pPr lvl="1"/>
            <a:r>
              <a:rPr lang="en-GB" dirty="0" smtClean="0"/>
              <a:t>Only minor incidents not related to the DMVPN configuration (certificates, occasional necessary reboot…)</a:t>
            </a:r>
          </a:p>
          <a:p>
            <a:pPr lvl="2"/>
            <a:r>
              <a:rPr lang="en-GB" dirty="0" smtClean="0"/>
              <a:t>A dream for any network team: </a:t>
            </a:r>
            <a:r>
              <a:rPr lang="en-GB" b="1" i="1" dirty="0" smtClean="0">
                <a:solidFill>
                  <a:schemeClr val="accent6">
                    <a:lumMod val="75000"/>
                  </a:schemeClr>
                </a:solidFill>
              </a:rPr>
              <a:t>we never hear from the DMVPN box </a:t>
            </a:r>
            <a:endParaRPr lang="en-GB" b="1" i="1" dirty="0" smtClean="0"/>
          </a:p>
          <a:p>
            <a:r>
              <a:rPr lang="en-GB" dirty="0" smtClean="0"/>
              <a:t>No impact on the RMDCN SLA</a:t>
            </a:r>
          </a:p>
          <a:p>
            <a:pPr lvl="1"/>
            <a:r>
              <a:rPr lang="en-GB" dirty="0" smtClean="0"/>
              <a:t>Example: Italy, Norway: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usual SLA credit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/>
              <a:t>OBS is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happy</a:t>
            </a:r>
            <a:r>
              <a:rPr lang="en-GB" dirty="0" smtClean="0"/>
              <a:t> with this extra backup option</a:t>
            </a:r>
          </a:p>
          <a:p>
            <a:r>
              <a:rPr lang="en-GB" dirty="0" smtClean="0"/>
              <a:t>Challenges</a:t>
            </a:r>
          </a:p>
          <a:p>
            <a:pPr lvl="1"/>
            <a:r>
              <a:rPr lang="en-GB" dirty="0" smtClean="0"/>
              <a:t>The solution needs to fit with the site’s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security policy</a:t>
            </a:r>
          </a:p>
          <a:p>
            <a:pPr lvl="1"/>
            <a:r>
              <a:rPr lang="en-GB" dirty="0" smtClean="0"/>
              <a:t>Local technical constraints, e.g.: third party Internet access</a:t>
            </a:r>
          </a:p>
          <a:p>
            <a:endParaRPr lang="en-GB" dirty="0" smtClean="0"/>
          </a:p>
          <a:p>
            <a:pPr lvl="1"/>
            <a:endParaRPr lang="en-GB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7615" y="3933056"/>
            <a:ext cx="5022857" cy="234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 results 2/2</a:t>
            </a:r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7615" y="1556792"/>
            <a:ext cx="5012055" cy="234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112125" cy="4930775"/>
          </a:xfrm>
        </p:spPr>
        <p:txBody>
          <a:bodyPr/>
          <a:lstStyle/>
          <a:p>
            <a:r>
              <a:rPr lang="en-GB" dirty="0" smtClean="0"/>
              <a:t>Provides that “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extra bit</a:t>
            </a:r>
            <a:r>
              <a:rPr lang="en-GB" dirty="0" smtClean="0"/>
              <a:t>” of availability per site and globally</a:t>
            </a:r>
          </a:p>
          <a:p>
            <a:pPr lvl="1"/>
            <a:r>
              <a:rPr lang="en-GB" dirty="0" smtClean="0"/>
              <a:t>Normal operations</a:t>
            </a:r>
          </a:p>
          <a:p>
            <a:pPr lvl="2"/>
            <a:r>
              <a:rPr lang="en-GB" dirty="0" smtClean="0"/>
              <a:t>Cost effective</a:t>
            </a:r>
          </a:p>
          <a:p>
            <a:pPr lvl="2"/>
            <a:r>
              <a:rPr lang="en-GB" dirty="0" smtClean="0"/>
              <a:t>Easy to deploy</a:t>
            </a:r>
          </a:p>
          <a:p>
            <a:pPr lvl="1"/>
            <a:r>
              <a:rPr lang="en-GB" dirty="0" smtClean="0"/>
              <a:t>Transition periods</a:t>
            </a:r>
          </a:p>
          <a:p>
            <a:pPr lvl="2"/>
            <a:r>
              <a:rPr lang="en-GB" dirty="0" smtClean="0"/>
              <a:t>Upgrade</a:t>
            </a:r>
          </a:p>
          <a:p>
            <a:pPr lvl="2"/>
            <a:r>
              <a:rPr lang="en-GB" dirty="0" smtClean="0"/>
              <a:t>Migration</a:t>
            </a:r>
          </a:p>
          <a:p>
            <a:pPr lvl="2">
              <a:buNone/>
            </a:pPr>
            <a:endParaRPr lang="en-GB" dirty="0" smtClean="0"/>
          </a:p>
          <a:p>
            <a:pPr marL="290513" lvl="2" indent="-290513">
              <a:lnSpc>
                <a:spcPts val="2500"/>
              </a:lnSpc>
              <a:spcAft>
                <a:spcPts val="1000"/>
              </a:spcAft>
              <a:buFont typeface="Wingdings" charset="0"/>
              <a:buChar char="Ø"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Fast</a:t>
            </a:r>
          </a:p>
          <a:p>
            <a:pPr marL="290513" lvl="2" indent="-290513">
              <a:lnSpc>
                <a:spcPts val="2500"/>
              </a:lnSpc>
              <a:spcAft>
                <a:spcPts val="1000"/>
              </a:spcAft>
              <a:buFont typeface="Wingdings" charset="0"/>
              <a:buChar char="Ø"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Automatic</a:t>
            </a:r>
          </a:p>
          <a:p>
            <a:pPr marL="290513" lvl="2" indent="-290513">
              <a:lnSpc>
                <a:spcPts val="2500"/>
              </a:lnSpc>
              <a:spcAft>
                <a:spcPts val="1000"/>
              </a:spcAft>
              <a:buFont typeface="Wingdings" charset="0"/>
              <a:buChar char="Ø"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Reliable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pPr lvl="1"/>
            <a:endParaRPr lang="en-GB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be part of the DMVPN ? (1/2)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12750" indent="-412750"/>
            <a:r>
              <a:rPr lang="en-GB" b="1" i="1" dirty="0" smtClean="0">
                <a:solidFill>
                  <a:schemeClr val="accent6">
                    <a:lumMod val="75000"/>
                  </a:schemeClr>
                </a:solidFill>
                <a:ea typeface="ＭＳ Ｐゴシック" charset="-128"/>
              </a:rPr>
              <a:t>You must be connected to the RMDCN</a:t>
            </a:r>
            <a:endParaRPr lang="en-GB" b="1" i="1" dirty="0" smtClean="0">
              <a:solidFill>
                <a:schemeClr val="accent6">
                  <a:lumMod val="75000"/>
                </a:schemeClr>
              </a:solidFill>
              <a:ea typeface="ＭＳ Ｐゴシック" charset="-128"/>
            </a:endParaRPr>
          </a:p>
          <a:p>
            <a:pPr marL="412750" indent="-412750"/>
            <a:r>
              <a:rPr lang="en-GB" dirty="0" smtClean="0"/>
              <a:t>Inform ECMWF about your intention to be join the DMVPN trial</a:t>
            </a:r>
          </a:p>
          <a:p>
            <a:pPr marL="412750" indent="-412750"/>
            <a:r>
              <a:rPr lang="en-GB" dirty="0" smtClean="0"/>
              <a:t>ECMWF will then send a letter to the nominated RMDCN User Representative to specify the technical and management requirements:</a:t>
            </a:r>
          </a:p>
          <a:p>
            <a:pPr marL="852488" lvl="1" indent="-371475"/>
            <a:r>
              <a:rPr lang="en-GB" dirty="0" smtClean="0"/>
              <a:t>Technically:</a:t>
            </a:r>
          </a:p>
          <a:p>
            <a:pPr marL="1328738" lvl="2" indent="-371475"/>
            <a:r>
              <a:rPr lang="en-GB" dirty="0" smtClean="0"/>
              <a:t>Type of CISCO router to buy 892 (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£££</a:t>
            </a:r>
            <a:r>
              <a:rPr lang="en-GB" dirty="0" smtClean="0"/>
              <a:t>) or 3845 (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££££</a:t>
            </a:r>
            <a:r>
              <a:rPr lang="en-GB" dirty="0" smtClean="0"/>
              <a:t>)</a:t>
            </a:r>
          </a:p>
          <a:p>
            <a:pPr marL="1328738" lvl="2" indent="-371475"/>
            <a:r>
              <a:rPr lang="en-GB" dirty="0" smtClean="0"/>
              <a:t>Architecture required to install the router</a:t>
            </a:r>
          </a:p>
          <a:p>
            <a:pPr marL="852488" lvl="1" indent="-371475"/>
            <a:r>
              <a:rPr lang="en-GB" dirty="0" smtClean="0"/>
              <a:t>Management:</a:t>
            </a:r>
          </a:p>
          <a:p>
            <a:pPr marL="1328738" lvl="2" indent="-371475"/>
            <a:r>
              <a:rPr lang="en-GB" dirty="0" smtClean="0"/>
              <a:t>Roles and responsibility of ECMWF and local site</a:t>
            </a:r>
          </a:p>
          <a:p>
            <a:pPr marL="412750" indent="-412750"/>
            <a:r>
              <a:rPr lang="en-GB" dirty="0" smtClean="0"/>
              <a:t>The </a:t>
            </a:r>
            <a:r>
              <a:rPr lang="en-GB" dirty="0" err="1" smtClean="0"/>
              <a:t>UserRep</a:t>
            </a:r>
            <a:r>
              <a:rPr lang="en-GB" dirty="0" smtClean="0"/>
              <a:t> will sign the document and send it back to ECMWF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be part of the DMVPN ? (2/2)</a:t>
            </a:r>
            <a:endParaRPr lang="en-GB" dirty="0"/>
          </a:p>
        </p:txBody>
      </p:sp>
      <p:sp>
        <p:nvSpPr>
          <p:cNvPr id="399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Management and monitoring responsibilities</a:t>
            </a:r>
          </a:p>
          <a:p>
            <a:pPr lvl="1"/>
            <a:r>
              <a:rPr lang="en-GB" dirty="0"/>
              <a:t>The site will configure the router with a “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vanilla</a:t>
            </a:r>
            <a:r>
              <a:rPr lang="en-GB" dirty="0"/>
              <a:t>” configuration provided by ECMWF</a:t>
            </a:r>
          </a:p>
          <a:p>
            <a:pPr lvl="1"/>
            <a:r>
              <a:rPr lang="en-GB" dirty="0"/>
              <a:t>ECMWF will then perform the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full configuration </a:t>
            </a:r>
            <a:r>
              <a:rPr lang="en-GB" dirty="0"/>
              <a:t>of the router through an SSH access via the RMDCN </a:t>
            </a:r>
          </a:p>
          <a:p>
            <a:pPr lvl="1"/>
            <a:r>
              <a:rPr lang="en-GB" dirty="0"/>
              <a:t>ECMWF manages the DMVPN boxes operationally </a:t>
            </a:r>
          </a:p>
          <a:p>
            <a:pPr lvl="1"/>
            <a:r>
              <a:rPr lang="en-GB" dirty="0"/>
              <a:t>Local sites to have “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enable</a:t>
            </a:r>
            <a:r>
              <a:rPr lang="en-GB" dirty="0"/>
              <a:t>”-access to the DMVPN router </a:t>
            </a:r>
            <a:r>
              <a:rPr lang="en-GB" b="0" i="1" dirty="0"/>
              <a:t>for emergencies</a:t>
            </a:r>
          </a:p>
          <a:p>
            <a:pPr lvl="1"/>
            <a:r>
              <a:rPr lang="en-GB" dirty="0"/>
              <a:t>ECMWF in charge of the monitoring of the DMVPN boxes:</a:t>
            </a:r>
          </a:p>
          <a:p>
            <a:pPr lvl="2"/>
            <a:r>
              <a:rPr lang="en-GB" dirty="0"/>
              <a:t>Appropriate procedure to be put in place in coordination with DMVPN sites and local ECMWF operators</a:t>
            </a:r>
          </a:p>
          <a:p>
            <a:pPr lvl="3">
              <a:buFont typeface="Arial" pitchFamily="34" charset="0"/>
              <a:buChar char="•"/>
            </a:pPr>
            <a:r>
              <a:rPr lang="en-GB" sz="1800" dirty="0"/>
              <a:t>Mon-Fri 8-5</a:t>
            </a:r>
          </a:p>
          <a:p>
            <a:pPr lvl="2"/>
            <a:endParaRPr lang="en-GB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DMVPN in “troubled times”</a:t>
            </a:r>
            <a:endParaRPr lang="en-GB" dirty="0"/>
          </a:p>
        </p:txBody>
      </p:sp>
      <p:sp>
        <p:nvSpPr>
          <p:cNvPr id="399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4488" y="1143000"/>
            <a:ext cx="8447087" cy="2358008"/>
          </a:xfrm>
        </p:spPr>
        <p:txBody>
          <a:bodyPr/>
          <a:lstStyle/>
          <a:p>
            <a:r>
              <a:rPr lang="en-GB" dirty="0" smtClean="0"/>
              <a:t>Late 2013 – early 2014, based on the current schedule, the migration will take place</a:t>
            </a:r>
            <a:endParaRPr lang="en-GB" dirty="0" smtClean="0"/>
          </a:p>
          <a:p>
            <a:r>
              <a:rPr lang="en-GB" dirty="0" smtClean="0"/>
              <a:t>All connected sites, ECMWF, the current provider and the new provider will be on board to make sure that the transition is as smooth as possible… however, this will be a risky period</a:t>
            </a:r>
          </a:p>
          <a:p>
            <a:r>
              <a:rPr lang="en-GB" dirty="0" smtClean="0"/>
              <a:t>Having an additional secure connexion method between our sites will give us all an extra level of confidence</a:t>
            </a:r>
            <a:endParaRPr lang="en-GB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501008"/>
            <a:ext cx="3332088" cy="24990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1560" y="4149080"/>
            <a:ext cx="417646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fr-FR" sz="6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Join</a:t>
            </a:r>
            <a:r>
              <a:rPr lang="fr-FR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6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Now</a:t>
            </a:r>
            <a:r>
              <a:rPr lang="fr-FR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!!</a:t>
            </a:r>
            <a:endParaRPr lang="fr-FR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932040" y="3573016"/>
            <a:ext cx="3960440" cy="235800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pitchFamily="39" charset="-128"/>
                <a:cs typeface="ＭＳ Ｐゴシック" pitchFamily="39" charset="-128"/>
              </a:defRPr>
            </a:lvl1pPr>
            <a:lvl2pPr marL="536575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0000FF"/>
              </a:buClr>
              <a:buSzPct val="100000"/>
              <a:buFont typeface="Lucida Grande"/>
              <a:buChar char="–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2pPr>
            <a:lvl3pPr marL="806450" indent="-269875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3pPr>
            <a:lvl4pPr marL="1581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 marL="2000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24574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29146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33718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3829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r>
              <a:rPr lang="en-GB" dirty="0" smtClean="0"/>
              <a:t>“Only” 7 sites are part of the pilot</a:t>
            </a:r>
          </a:p>
          <a:p>
            <a:r>
              <a:rPr lang="en-GB" dirty="0" smtClean="0"/>
              <a:t>All other sites are invited to join… it is not too late!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Additional information (restricted access):</a:t>
            </a:r>
          </a:p>
          <a:p>
            <a:pPr lvl="1"/>
            <a:r>
              <a:rPr lang="en-GB" dirty="0" smtClean="0">
                <a:hlinkClick r:id="rId2"/>
              </a:rPr>
              <a:t>http://rmdcn.ecmwf.int/News_and_Events/Meetings/DMVPN_Workshop</a:t>
            </a:r>
            <a:endParaRPr lang="en-GB" dirty="0" smtClean="0"/>
          </a:p>
          <a:p>
            <a:pPr lvl="1"/>
            <a:r>
              <a:rPr lang="en-GB" dirty="0" smtClean="0">
                <a:hlinkClick r:id="rId3"/>
              </a:rPr>
              <a:t>http://rmdcn.ecmwf.int/Documentation/DMVPN_Operation_Guide/index.html</a:t>
            </a:r>
            <a:endParaRPr lang="en-GB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25288</TotalTime>
  <Words>1971</Words>
  <Application>Microsoft Macintosh PowerPoint</Application>
  <PresentationFormat>On-screen Show (4:3)</PresentationFormat>
  <Paragraphs>203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Theme1</vt:lpstr>
      <vt:lpstr>DMVPN-based infrastructure  as a backup for the RMDCN</vt:lpstr>
      <vt:lpstr>Background – Previous projects 1/3</vt:lpstr>
      <vt:lpstr>Background – Previous projects 2/3</vt:lpstr>
      <vt:lpstr>Background – Previous projects 3/3</vt:lpstr>
      <vt:lpstr>The DMVPN Project – Definition</vt:lpstr>
      <vt:lpstr>The DMVPN Project – Scope</vt:lpstr>
      <vt:lpstr>The DMVPN Project – Technology/Topology</vt:lpstr>
      <vt:lpstr>The DMVPN Project – Phase 1: building the infrastructure</vt:lpstr>
      <vt:lpstr>The DMVPN Project – Phase 2: using the infrastructure 1/7</vt:lpstr>
      <vt:lpstr>The DMVPN Project – Phase 2: using the infrastructure 2/7</vt:lpstr>
      <vt:lpstr>The DMVPN Project – Phase 2: using the infrastructure 3/7</vt:lpstr>
      <vt:lpstr>The DMVPN Project – Phase 2: using the infrastructure 4/7</vt:lpstr>
      <vt:lpstr>The DMVPN Project – Phase 2: using the infrastructure 5/7</vt:lpstr>
      <vt:lpstr>The DMVPN Project – Phase 2: using the infrastructure 6/7</vt:lpstr>
      <vt:lpstr>The DMVPN Project – Phase 2: using the infrastructure 7/7</vt:lpstr>
      <vt:lpstr>The DMVPN Project – Conclusion</vt:lpstr>
      <vt:lpstr>RMDCN + DMVPN – Architecture – MCS 1/2</vt:lpstr>
      <vt:lpstr>RMDCN + DMVPN – Architecture – MCS 2/2</vt:lpstr>
      <vt:lpstr>RMDCN + DMVPN – Architecture – Enhanced 1/2</vt:lpstr>
      <vt:lpstr>RMDCN + DMVPN – Architecture – Enhanced 2/2</vt:lpstr>
      <vt:lpstr>DMVPN Workshop in October 2009</vt:lpstr>
      <vt:lpstr>Update – May 2012</vt:lpstr>
      <vt:lpstr>Main results 1/2</vt:lpstr>
      <vt:lpstr>Main results 2/2</vt:lpstr>
      <vt:lpstr>How to be part of the DMVPN ? (1/2)</vt:lpstr>
      <vt:lpstr>How to be part of the DMVPN ? (2/2)</vt:lpstr>
      <vt:lpstr>DMVPN in “troubled times”</vt:lpstr>
      <vt:lpstr>Questions?</vt:lpstr>
    </vt:vector>
  </TitlesOfParts>
  <Company>E.C.M.W.F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IPVPN Acceptance</dc:title>
  <dc:subject>User Site Acceptance</dc:subject>
  <dc:creator>S.Barbereau</dc:creator>
  <cp:lastModifiedBy>Rémy Giraud</cp:lastModifiedBy>
  <cp:revision>481</cp:revision>
  <cp:lastPrinted>2000-09-17T20:10:27Z</cp:lastPrinted>
  <dcterms:created xsi:type="dcterms:W3CDTF">2002-05-24T18:27:55Z</dcterms:created>
  <dcterms:modified xsi:type="dcterms:W3CDTF">2012-05-12T20:52:42Z</dcterms:modified>
</cp:coreProperties>
</file>