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33" r:id="rId2"/>
    <p:sldId id="350" r:id="rId3"/>
    <p:sldId id="369" r:id="rId4"/>
    <p:sldId id="356" r:id="rId5"/>
    <p:sldId id="355" r:id="rId6"/>
    <p:sldId id="362" r:id="rId7"/>
    <p:sldId id="360" r:id="rId8"/>
    <p:sldId id="351" r:id="rId9"/>
    <p:sldId id="363" r:id="rId10"/>
    <p:sldId id="368" r:id="rId11"/>
    <p:sldId id="366" r:id="rId12"/>
    <p:sldId id="320" r:id="rId13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4" autoAdjust="0"/>
  </p:normalViewPr>
  <p:slideViewPr>
    <p:cSldViewPr snapToGrid="0" snapToObjects="1">
      <p:cViewPr varScale="1">
        <p:scale>
          <a:sx n="73" d="100"/>
          <a:sy n="73" d="100"/>
        </p:scale>
        <p:origin x="-162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Acceptance of GRAT is “</a:t>
            </a:r>
            <a:r>
              <a:rPr lang="en-GB" b="1" dirty="0" smtClean="0"/>
              <a:t>point of no return</a:t>
            </a:r>
            <a:r>
              <a:rPr lang="en-GB" dirty="0" smtClean="0"/>
              <a:t>”, i.e. from then on we no longer have the option to</a:t>
            </a:r>
            <a:r>
              <a:rPr lang="en-GB" baseline="0" dirty="0" smtClean="0"/>
              <a:t> terminate/cancel contract.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0927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For</a:t>
            </a:r>
            <a:r>
              <a:rPr lang="en-GB" baseline="0" dirty="0" smtClean="0"/>
              <a:t> sites not part of GRAT dual running costs could even be reduced to 30 days if SRAT run for full 60 days and site has given notice after SFAT.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7639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019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6278562" cy="274434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Workshop 2012: Pilot and</a:t>
            </a:r>
            <a:r>
              <a:rPr lang="en-GB" sz="1200" b="0" baseline="0" dirty="0" smtClean="0">
                <a:solidFill>
                  <a:srgbClr val="FFFFFF"/>
                </a:solidFill>
                <a:latin typeface="Calibri" pitchFamily="36" charset="0"/>
              </a:rPr>
              <a:t> AIM				 	</a:t>
            </a: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226A4BD5-2925-47C7-8038-A1D4DAF2FB3C}" type="slidenum">
              <a:rPr lang="en-GB" sz="1200" b="0" smtClean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 </a:t>
            </a:r>
            <a:endParaRPr lang="en-GB" sz="1200" b="0" dirty="0">
              <a:solidFill>
                <a:srgbClr val="FFFFFF"/>
              </a:solidFill>
              <a:latin typeface="Calibri" pitchFamily="36" charset="0"/>
            </a:endParaRP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Pilot Phase and the </a:t>
            </a:r>
            <a:br>
              <a:rPr lang="en-GB" dirty="0" smtClean="0"/>
            </a:br>
            <a:r>
              <a:rPr lang="en-GB" dirty="0" smtClean="0"/>
              <a:t>Accelerated Incremental Migration (AIM)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Oliver </a:t>
            </a:r>
            <a:r>
              <a:rPr lang="en-US" dirty="0" err="1" smtClean="0">
                <a:cs typeface="+mn-cs"/>
              </a:rPr>
              <a:t>Gorwits</a:t>
            </a:r>
            <a:endParaRPr lang="en-US" dirty="0" smtClean="0">
              <a:cs typeface="+mn-cs"/>
            </a:endParaRP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Foreword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500"/>
              </a:lnSpc>
            </a:pPr>
            <a:r>
              <a:rPr lang="en-GB" smtClean="0"/>
              <a:t>All the following is based on the solution as described in the technical requirements (Vol. II) and the draft contract (Vol. </a:t>
            </a:r>
            <a:r>
              <a:rPr lang="en-GB" smtClean="0"/>
              <a:t>III)</a:t>
            </a:r>
          </a:p>
          <a:p>
            <a:pPr>
              <a:lnSpc>
                <a:spcPts val="2500"/>
              </a:lnSpc>
            </a:pPr>
            <a:r>
              <a:rPr lang="en-GB" smtClean="0">
                <a:latin typeface="Calibri" pitchFamily="36" charset="0"/>
                <a:ea typeface="ＭＳ Ｐゴシック" pitchFamily="36" charset="-128"/>
              </a:rPr>
              <a:t>Depending on further discussions with the future provider some of these principles can be modified/adjusted (e.g. duration of the various acceptance periods)…</a:t>
            </a:r>
          </a:p>
          <a:p>
            <a:pPr>
              <a:lnSpc>
                <a:spcPts val="2500"/>
              </a:lnSpc>
            </a:pPr>
            <a:endParaRPr lang="en-GB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29841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Project planning - reminder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500"/>
              </a:lnSpc>
            </a:pPr>
            <a:r>
              <a:rPr lang="en-GB" dirty="0" smtClean="0"/>
              <a:t>Pilot phase</a:t>
            </a:r>
          </a:p>
          <a:p>
            <a:pPr lvl="1">
              <a:lnSpc>
                <a:spcPts val="2500"/>
              </a:lnSpc>
            </a:pPr>
            <a:r>
              <a:rPr lang="en-GB" dirty="0"/>
              <a:t>ECMWF plus 5-6 sites</a:t>
            </a:r>
            <a:endParaRPr lang="en-GB" dirty="0" smtClean="0"/>
          </a:p>
          <a:p>
            <a:pPr lvl="1">
              <a:lnSpc>
                <a:spcPts val="2500"/>
              </a:lnSpc>
            </a:pPr>
            <a:r>
              <a:rPr lang="en-GB" dirty="0" smtClean="0"/>
              <a:t>First half of 2013</a:t>
            </a:r>
          </a:p>
          <a:p>
            <a:pPr>
              <a:lnSpc>
                <a:spcPts val="2500"/>
              </a:lnSpc>
            </a:pPr>
            <a:endParaRPr lang="en-GB" dirty="0"/>
          </a:p>
          <a:p>
            <a:pPr>
              <a:lnSpc>
                <a:spcPts val="2500"/>
              </a:lnSpc>
            </a:pPr>
            <a:r>
              <a:rPr lang="en-GB" dirty="0"/>
              <a:t>Accelerated incremental </a:t>
            </a:r>
            <a:r>
              <a:rPr lang="en-GB" dirty="0" smtClean="0"/>
              <a:t>migration </a:t>
            </a:r>
            <a:r>
              <a:rPr lang="en-GB" dirty="0"/>
              <a:t>(AIM</a:t>
            </a:r>
            <a:r>
              <a:rPr lang="en-GB" dirty="0" smtClean="0"/>
              <a:t>) – four months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One gateway site </a:t>
            </a:r>
            <a:r>
              <a:rPr lang="en-GB" dirty="0" smtClean="0"/>
              <a:t>(ECMWF</a:t>
            </a:r>
            <a:r>
              <a:rPr lang="en-GB" dirty="0" smtClean="0"/>
              <a:t>)</a:t>
            </a:r>
          </a:p>
          <a:p>
            <a:pPr>
              <a:lnSpc>
                <a:spcPts val="2500"/>
              </a:lnSpc>
            </a:pPr>
            <a:endParaRPr lang="en-GB" dirty="0"/>
          </a:p>
          <a:p>
            <a:pPr>
              <a:lnSpc>
                <a:spcPts val="2500"/>
              </a:lnSpc>
            </a:pPr>
            <a:r>
              <a:rPr lang="en-GB" dirty="0" smtClean="0"/>
              <a:t>Acceptance Tests</a:t>
            </a:r>
            <a:endParaRPr lang="en-GB" dirty="0"/>
          </a:p>
          <a:p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Initial Deployment 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Cutoff date for orders 1 July 2013</a:t>
            </a:r>
          </a:p>
        </p:txBody>
      </p:sp>
    </p:spTree>
    <p:extLst>
      <p:ext uri="{BB962C8B-B14F-4D97-AF65-F5344CB8AC3E}">
        <p14:creationId xmlns:p14="http://schemas.microsoft.com/office/powerpoint/2010/main" val="3076298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Initial deployment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Roll-out of RMDCN-NG will be called the “Initial Deployment”</a:t>
            </a:r>
          </a:p>
          <a:p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Comprises: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network specified in the contract (to be signed Dec 2012)</a:t>
            </a:r>
          </a:p>
          <a:p>
            <a:pPr lvl="1"/>
            <a:r>
              <a:rPr lang="en-US" dirty="0" smtClean="0"/>
              <a:t>all </a:t>
            </a:r>
            <a:r>
              <a:rPr lang="en-US" dirty="0"/>
              <a:t>firm orders placed </a:t>
            </a:r>
            <a:r>
              <a:rPr lang="en-US" dirty="0">
                <a:solidFill>
                  <a:srgbClr val="000000"/>
                </a:solidFill>
              </a:rPr>
              <a:t>by</a:t>
            </a:r>
            <a:r>
              <a:rPr lang="en-US" dirty="0">
                <a:solidFill>
                  <a:srgbClr val="FF0000"/>
                </a:solidFill>
              </a:rPr>
              <a:t> </a:t>
            </a:r>
            <a:r>
              <a:rPr lang="en-US" b="1" dirty="0">
                <a:solidFill>
                  <a:srgbClr val="FF0000"/>
                </a:solidFill>
              </a:rPr>
              <a:t>1 July </a:t>
            </a:r>
            <a:r>
              <a:rPr lang="en-US" b="1" dirty="0" smtClean="0">
                <a:solidFill>
                  <a:srgbClr val="FF0000"/>
                </a:solidFill>
              </a:rPr>
              <a:t>2013</a:t>
            </a:r>
          </a:p>
          <a:p>
            <a:pPr lvl="1"/>
            <a:r>
              <a:rPr lang="en-GB" dirty="0" smtClean="0"/>
              <a:t>configuration </a:t>
            </a:r>
            <a:r>
              <a:rPr lang="en-GB" dirty="0"/>
              <a:t>details </a:t>
            </a:r>
            <a:r>
              <a:rPr lang="en-US" dirty="0"/>
              <a:t>for the ECMWF Basic </a:t>
            </a:r>
            <a:r>
              <a:rPr lang="en-US" dirty="0" smtClean="0"/>
              <a:t>Package</a:t>
            </a:r>
          </a:p>
          <a:p>
            <a:pPr lvl="1"/>
            <a:r>
              <a:rPr lang="en-GB" dirty="0" smtClean="0"/>
              <a:t>plus </a:t>
            </a:r>
            <a:r>
              <a:rPr lang="en-US" dirty="0" smtClean="0"/>
              <a:t>a </a:t>
            </a:r>
            <a:r>
              <a:rPr lang="en-US" dirty="0"/>
              <a:t>number of chosen options for ECMWF </a:t>
            </a:r>
            <a:r>
              <a:rPr lang="en-GB" dirty="0"/>
              <a:t>Member States</a:t>
            </a:r>
            <a:r>
              <a:rPr lang="en-US" dirty="0"/>
              <a:t>, as well as those for other sites </a:t>
            </a:r>
            <a:r>
              <a:rPr lang="en-US" dirty="0" smtClean="0"/>
              <a:t>prepared </a:t>
            </a:r>
            <a:r>
              <a:rPr lang="en-US" dirty="0"/>
              <a:t>to join </a:t>
            </a:r>
            <a:r>
              <a:rPr lang="en-US" dirty="0" smtClean="0"/>
              <a:t>as </a:t>
            </a:r>
            <a:r>
              <a:rPr lang="en-US" dirty="0"/>
              <a:t>part of the Initial </a:t>
            </a:r>
            <a:r>
              <a:rPr lang="en-US" dirty="0" smtClean="0"/>
              <a:t>Deployment</a:t>
            </a:r>
          </a:p>
          <a:p>
            <a:pPr lvl="1"/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/>
              <a:t>I</a:t>
            </a:r>
            <a:r>
              <a:rPr lang="en-US" dirty="0" smtClean="0"/>
              <a:t>ncludes provision </a:t>
            </a:r>
            <a:r>
              <a:rPr lang="en-US" dirty="0"/>
              <a:t>of a </a:t>
            </a:r>
            <a:r>
              <a:rPr lang="en-US" dirty="0" smtClean="0"/>
              <a:t>pilot network</a:t>
            </a:r>
            <a:endParaRPr lang="en-GB" dirty="0"/>
          </a:p>
          <a:p>
            <a:pPr lvl="1"/>
            <a:r>
              <a:rPr lang="en-US" dirty="0" smtClean="0"/>
              <a:t>gain </a:t>
            </a:r>
            <a:r>
              <a:rPr lang="en-US" dirty="0"/>
              <a:t>early experience with installation and operational issues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243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Pilot Phase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2500"/>
              </a:lnSpc>
            </a:pPr>
            <a:r>
              <a:rPr lang="en-GB" dirty="0"/>
              <a:t>5-6 sites </a:t>
            </a:r>
            <a:r>
              <a:rPr lang="en-GB" dirty="0" smtClean="0"/>
              <a:t>(names to </a:t>
            </a:r>
            <a:r>
              <a:rPr lang="en-GB" dirty="0"/>
              <a:t>be confirmed late </a:t>
            </a:r>
            <a:r>
              <a:rPr lang="en-GB" dirty="0" smtClean="0"/>
              <a:t>2012):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ECMWF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2-3 sites in Europe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2-3 sites outside Europe</a:t>
            </a:r>
          </a:p>
          <a:p>
            <a:pPr lvl="1">
              <a:lnSpc>
                <a:spcPts val="2500"/>
              </a:lnSpc>
            </a:pPr>
            <a:endParaRPr lang="en-GB" dirty="0"/>
          </a:p>
          <a:p>
            <a:pPr>
              <a:lnSpc>
                <a:spcPts val="2500"/>
              </a:lnSpc>
            </a:pPr>
            <a:r>
              <a:rPr lang="en-GB" dirty="0" smtClean="0"/>
              <a:t>Timetable:</a:t>
            </a:r>
            <a:endParaRPr lang="en-GB" dirty="0"/>
          </a:p>
          <a:p>
            <a:pPr lvl="1">
              <a:lnSpc>
                <a:spcPts val="2500"/>
              </a:lnSpc>
            </a:pPr>
            <a:r>
              <a:rPr lang="en-GB" dirty="0" smtClean="0"/>
              <a:t>Q1-2013</a:t>
            </a:r>
            <a:r>
              <a:rPr lang="en-GB" dirty="0" smtClean="0"/>
              <a:t>: agreement of configurations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February-March </a:t>
            </a:r>
            <a:r>
              <a:rPr lang="en-GB" dirty="0"/>
              <a:t>2013: </a:t>
            </a:r>
            <a:r>
              <a:rPr lang="en-GB" dirty="0" smtClean="0"/>
              <a:t>signing of accession agreements where necessary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April-June 2013: delivery, installation and handover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June-July 2013: </a:t>
            </a:r>
            <a:r>
              <a:rPr lang="en-GB" u="sng" dirty="0" smtClean="0"/>
              <a:t>functional and reliability acceptance tests</a:t>
            </a:r>
          </a:p>
          <a:p>
            <a:pPr lvl="1">
              <a:lnSpc>
                <a:spcPts val="2500"/>
              </a:lnSpc>
            </a:pPr>
            <a:r>
              <a:rPr lang="en-GB" dirty="0" smtClean="0"/>
              <a:t>August 2013: </a:t>
            </a:r>
            <a:r>
              <a:rPr lang="en-GB" u="sng" dirty="0" smtClean="0"/>
              <a:t>pilot network reliability acceptance test</a:t>
            </a:r>
            <a:r>
              <a:rPr lang="en-GB" dirty="0" smtClean="0"/>
              <a:t>, leading to the start of </a:t>
            </a:r>
            <a:r>
              <a:rPr lang="en-GB" b="1" dirty="0" smtClean="0">
                <a:solidFill>
                  <a:srgbClr val="FF0000"/>
                </a:solidFill>
              </a:rPr>
              <a:t>OPERATIONAL SERVICE</a:t>
            </a:r>
            <a:endParaRPr lang="en-GB" dirty="0" smtClean="0"/>
          </a:p>
          <a:p>
            <a:pPr lvl="1">
              <a:lnSpc>
                <a:spcPts val="2500"/>
              </a:lnSpc>
            </a:pPr>
            <a:r>
              <a:rPr lang="en-GB" dirty="0" smtClean="0">
                <a:latin typeface="Calibri" pitchFamily="36" charset="0"/>
                <a:ea typeface="ＭＳ Ｐゴシック" pitchFamily="36" charset="-128"/>
              </a:rPr>
              <a:t>September 2013 -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invoicing begins for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all pilot sites</a:t>
            </a:r>
            <a:endParaRPr lang="en-GB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417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Accelerated Incremental Migration (AIM)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  <p:pic>
        <p:nvPicPr>
          <p:cNvPr id="4" name="Picture 3" descr="Description: Incremental-migration-v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1271587"/>
            <a:ext cx="5753100" cy="43148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1763311" y="5637438"/>
            <a:ext cx="5615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0" dirty="0">
                <a:latin typeface="Calibri" pitchFamily="36" charset="0"/>
                <a:cs typeface="ＭＳ Ｐゴシック" pitchFamily="39" charset="-128"/>
              </a:rPr>
              <a:t>A</a:t>
            </a:r>
            <a:r>
              <a:rPr lang="en-US" sz="2000" b="0" dirty="0">
                <a:latin typeface="Calibri" pitchFamily="36" charset="0"/>
                <a:cs typeface="ＭＳ Ｐゴシック" pitchFamily="39" charset="-128"/>
              </a:rPr>
              <a:t> graphical representation of </a:t>
            </a:r>
            <a:r>
              <a:rPr lang="en-US" sz="2000" b="0" dirty="0" smtClean="0">
                <a:latin typeface="Calibri" pitchFamily="36" charset="0"/>
                <a:cs typeface="ＭＳ Ｐゴシック" pitchFamily="39" charset="-128"/>
              </a:rPr>
              <a:t>incremental </a:t>
            </a:r>
            <a:r>
              <a:rPr lang="en-US" sz="2000" b="0" dirty="0">
                <a:latin typeface="Calibri" pitchFamily="36" charset="0"/>
                <a:cs typeface="ＭＳ Ｐゴシック" pitchFamily="39" charset="-128"/>
              </a:rPr>
              <a:t>migration</a:t>
            </a:r>
            <a:endParaRPr lang="en-GB" sz="2000" b="0" dirty="0">
              <a:latin typeface="Calibri" pitchFamily="36" charset="0"/>
              <a:cs typeface="ＭＳ Ｐゴシック" pitchFamily="3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001417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Accelerated Incremental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Migration (AIM)</a:t>
            </a:r>
            <a:endParaRPr lang="en-US" dirty="0">
              <a:latin typeface="Calibri" pitchFamily="36" charset="0"/>
              <a:ea typeface="ＭＳ Ｐゴシック" pitchFamily="36" charset="-128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/>
              <a:t>Key elements:</a:t>
            </a:r>
          </a:p>
          <a:p>
            <a:pPr lvl="1"/>
            <a:r>
              <a:rPr lang="x-none" dirty="0" smtClean="0"/>
              <a:t>Each </a:t>
            </a:r>
            <a:r>
              <a:rPr lang="x-none" dirty="0"/>
              <a:t>site migration is </a:t>
            </a:r>
            <a:r>
              <a:rPr lang="x-none" dirty="0" smtClean="0"/>
              <a:t>independent </a:t>
            </a:r>
            <a:r>
              <a:rPr lang="x-none" dirty="0"/>
              <a:t>of </a:t>
            </a:r>
            <a:r>
              <a:rPr lang="x-none" dirty="0" smtClean="0"/>
              <a:t>other sites</a:t>
            </a:r>
            <a:endParaRPr lang="en-GB" dirty="0" smtClean="0"/>
          </a:p>
          <a:p>
            <a:pPr lvl="1"/>
            <a:r>
              <a:rPr lang="en-GB" dirty="0" smtClean="0"/>
              <a:t>Site c</a:t>
            </a:r>
            <a:r>
              <a:rPr lang="x-none" dirty="0" smtClean="0"/>
              <a:t>onnections can </a:t>
            </a:r>
            <a:r>
              <a:rPr lang="x-none" dirty="0"/>
              <a:t>be ordered </a:t>
            </a:r>
            <a:r>
              <a:rPr lang="en-GB" dirty="0"/>
              <a:t>as soon as </a:t>
            </a:r>
            <a:r>
              <a:rPr lang="en-GB" dirty="0" smtClean="0"/>
              <a:t>configuration agreed</a:t>
            </a:r>
          </a:p>
          <a:p>
            <a:pPr lvl="1"/>
            <a:r>
              <a:rPr lang="en-GB" dirty="0" smtClean="0"/>
              <a:t>M</a:t>
            </a:r>
            <a:r>
              <a:rPr lang="x-none" dirty="0" smtClean="0"/>
              <a:t>igration </a:t>
            </a:r>
            <a:r>
              <a:rPr lang="x-none" dirty="0"/>
              <a:t>is easier to </a:t>
            </a:r>
            <a:r>
              <a:rPr lang="x-none" dirty="0" smtClean="0"/>
              <a:t>manage</a:t>
            </a:r>
            <a:endParaRPr lang="en-GB" dirty="0" smtClean="0"/>
          </a:p>
          <a:p>
            <a:pPr lvl="1"/>
            <a:r>
              <a:rPr lang="en-US" dirty="0" smtClean="0"/>
              <a:t>Gateway </a:t>
            </a:r>
            <a:r>
              <a:rPr lang="en-US" dirty="0"/>
              <a:t>site is required between the old and new networks during migration </a:t>
            </a:r>
            <a:r>
              <a:rPr lang="en-US" dirty="0" smtClean="0"/>
              <a:t>(ECMWF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)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Four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months from September to December 2013</a:t>
            </a:r>
          </a:p>
          <a:p>
            <a:pPr lvl="1"/>
            <a:endParaRPr lang="en-GB" dirty="0"/>
          </a:p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Handover of sites during AIM (and following AIM)</a:t>
            </a:r>
          </a:p>
          <a:p>
            <a:pPr lvl="1"/>
            <a:r>
              <a:rPr lang="en-US" dirty="0">
                <a:latin typeface="Calibri" pitchFamily="36" charset="0"/>
                <a:ea typeface="ＭＳ Ｐゴシック" pitchFamily="36" charset="-128"/>
              </a:rPr>
              <a:t>After successful </a:t>
            </a:r>
            <a:r>
              <a:rPr lang="en-US" u="sng" dirty="0">
                <a:latin typeface="Calibri" pitchFamily="36" charset="0"/>
                <a:ea typeface="ＭＳ Ｐゴシック" pitchFamily="36" charset="-128"/>
              </a:rPr>
              <a:t>Site Reliability Acceptance </a:t>
            </a:r>
            <a:r>
              <a:rPr lang="en-US" u="sng" dirty="0" smtClean="0">
                <a:latin typeface="Calibri" pitchFamily="36" charset="0"/>
                <a:ea typeface="ＭＳ Ｐゴシック" pitchFamily="36" charset="-128"/>
              </a:rPr>
              <a:t>Test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 invoicing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can start</a:t>
            </a:r>
          </a:p>
          <a:p>
            <a:pPr marL="0" indent="0">
              <a:buNone/>
            </a:pP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13203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Acceptance Tests – Site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Site Functional Acceptance Test (SFAT)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Aim: verify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the proper working of all the features of the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connection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Start as soon as the connection is “delivered”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Will take few hours to complete but will be repeated as </a:t>
            </a:r>
            <a:r>
              <a:rPr lang="en-GB" dirty="0"/>
              <a:t>often as </a:t>
            </a:r>
            <a:r>
              <a:rPr lang="en-GB" dirty="0" smtClean="0"/>
              <a:t>required until successful completion 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pPr lvl="1"/>
            <a:r>
              <a:rPr lang="en-GB" dirty="0"/>
              <a:t>To be completed within 15 days of </a:t>
            </a:r>
            <a:r>
              <a:rPr lang="en-GB" dirty="0" smtClean="0"/>
              <a:t>handover (otherwise Liquidated Damages)</a:t>
            </a:r>
            <a:endParaRPr lang="en-GB" dirty="0" smtClean="0"/>
          </a:p>
          <a:p>
            <a:pPr lvl="1"/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Site Reliability Acceptance Test (SRAT)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Aim: verify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if service meets SLA for a site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Will last a minimum of 30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calendar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days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Will restart if SLA is breached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To be completed within 60 calendar days following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handover (otherwise Liquidated Damages)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pPr marL="0" indent="0">
              <a:buNone/>
            </a:pP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8918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Acceptance Tests – Network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Pilot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N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etwork Reliability Acceptance Test (PNRAT)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Aim: verify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SLA of all pilot sites – restart if SLA of two sites fail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Will last at least 30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calendar days</a:t>
            </a:r>
          </a:p>
          <a:p>
            <a:pPr lvl="1"/>
            <a:r>
              <a:rPr lang="en-US" dirty="0">
                <a:latin typeface="Calibri" pitchFamily="36" charset="0"/>
                <a:ea typeface="ＭＳ Ｐゴシック" pitchFamily="36" charset="-128"/>
              </a:rPr>
              <a:t>To be completed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within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60 calendar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days of its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start (LD)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Acceptance means start</a:t>
            </a:r>
            <a:r>
              <a:rPr lang="en-US" b="1" dirty="0" smtClean="0">
                <a:latin typeface="Calibri" pitchFamily="36" charset="0"/>
                <a:ea typeface="ＭＳ Ｐゴシック" pitchFamily="36" charset="-128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Calibri" pitchFamily="36" charset="0"/>
                <a:ea typeface="ＭＳ Ｐゴシック" pitchFamily="36" charset="-128"/>
              </a:rPr>
              <a:t>Operational </a:t>
            </a:r>
            <a:r>
              <a:rPr lang="en-US" b="1" dirty="0" smtClean="0">
                <a:solidFill>
                  <a:srgbClr val="FF0000"/>
                </a:solidFill>
                <a:latin typeface="Calibri" pitchFamily="36" charset="0"/>
                <a:ea typeface="ＭＳ Ｐゴシック" pitchFamily="36" charset="-128"/>
              </a:rPr>
              <a:t>Service (payment </a:t>
            </a:r>
            <a:r>
              <a:rPr lang="en-US" b="1" dirty="0" smtClean="0">
                <a:solidFill>
                  <a:srgbClr val="FF0000"/>
                </a:solidFill>
                <a:latin typeface="Calibri" pitchFamily="36" charset="0"/>
                <a:ea typeface="ＭＳ Ｐゴシック" pitchFamily="36" charset="-128"/>
              </a:rPr>
              <a:t>will start</a:t>
            </a:r>
            <a:r>
              <a:rPr lang="en-US" b="1" dirty="0" smtClean="0">
                <a:solidFill>
                  <a:srgbClr val="FF0000"/>
                </a:solidFill>
                <a:latin typeface="Calibri" pitchFamily="36" charset="0"/>
                <a:ea typeface="ＭＳ Ｐゴシック" pitchFamily="36" charset="-128"/>
              </a:rPr>
              <a:t>)</a:t>
            </a:r>
            <a:endParaRPr lang="en-US" b="1" dirty="0">
              <a:solidFill>
                <a:srgbClr val="FF0000"/>
              </a:solidFill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>
                <a:latin typeface="Calibri" pitchFamily="36" charset="0"/>
                <a:ea typeface="ＭＳ Ｐゴシック" pitchFamily="36" charset="-128"/>
              </a:rPr>
              <a:t>Global Network Reliability Acceptance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Test (GRAT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)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Aim: verify that the network is fit for purpose and that we can terminate the current service with confidence</a:t>
            </a:r>
          </a:p>
          <a:p>
            <a:pPr lvl="1"/>
            <a:r>
              <a:rPr lang="en-US" b="1" dirty="0" smtClean="0">
                <a:solidFill>
                  <a:srgbClr val="FF0000"/>
                </a:solidFill>
                <a:latin typeface="Calibri" pitchFamily="36" charset="0"/>
                <a:ea typeface="ＭＳ Ｐゴシック" pitchFamily="36" charset="-128"/>
              </a:rPr>
              <a:t>Point of no return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as notices to terminate OBS’ service will be given</a:t>
            </a:r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pPr lvl="1"/>
            <a:r>
              <a:rPr lang="en-US" dirty="0">
                <a:latin typeface="Calibri" pitchFamily="36" charset="0"/>
                <a:ea typeface="ＭＳ Ｐゴシック" pitchFamily="36" charset="-128"/>
              </a:rPr>
              <a:t>Starts when 20 User Sites have passed Site Reliability Acceptance Test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Will last at least 30 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calendar days</a:t>
            </a:r>
          </a:p>
          <a:p>
            <a:pPr lvl="1"/>
            <a:r>
              <a:rPr lang="en-US" dirty="0">
                <a:latin typeface="Calibri" pitchFamily="36" charset="0"/>
                <a:ea typeface="ＭＳ Ｐゴシック" pitchFamily="36" charset="-128"/>
              </a:rPr>
              <a:t>Global service degradation service levels as acceptance criteria</a:t>
            </a:r>
            <a:br>
              <a:rPr lang="en-US" dirty="0">
                <a:latin typeface="Calibri" pitchFamily="36" charset="0"/>
                <a:ea typeface="ＭＳ Ｐゴシック" pitchFamily="36" charset="-128"/>
              </a:rPr>
            </a:br>
            <a:r>
              <a:rPr lang="en-US" dirty="0">
                <a:latin typeface="Calibri" pitchFamily="36" charset="0"/>
                <a:ea typeface="ＭＳ Ｐゴシック" pitchFamily="36" charset="-128"/>
              </a:rPr>
              <a:t>(e.g. 15% of connected sites fail SLA)</a:t>
            </a:r>
          </a:p>
          <a:p>
            <a:pPr lvl="1"/>
            <a:r>
              <a:rPr lang="en-US" dirty="0">
                <a:latin typeface="Calibri" pitchFamily="36" charset="0"/>
                <a:ea typeface="ＭＳ Ｐゴシック" pitchFamily="36" charset="-128"/>
              </a:rPr>
              <a:t>Must be completed within 45 days of its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start (LD)</a:t>
            </a:r>
            <a:endParaRPr lang="en-US" b="1" dirty="0">
              <a:solidFill>
                <a:srgbClr val="FF0000"/>
              </a:solidFill>
              <a:latin typeface="Calibri" pitchFamily="36" charset="0"/>
              <a:ea typeface="ＭＳ Ｐゴシック" pitchFamily="36" charset="-128"/>
            </a:endParaRPr>
          </a:p>
          <a:p>
            <a:pPr marL="0" indent="0">
              <a:buNone/>
            </a:pP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9640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Acceptance Test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Period and invoicing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  <p:cxnSp>
        <p:nvCxnSpPr>
          <p:cNvPr id="23" name="Straight Connector 22"/>
          <p:cNvCxnSpPr/>
          <p:nvPr/>
        </p:nvCxnSpPr>
        <p:spPr bwMode="auto">
          <a:xfrm>
            <a:off x="1722527" y="2232882"/>
            <a:ext cx="0" cy="3083442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>
            <a:off x="1217420" y="2882812"/>
            <a:ext cx="6501832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Straight Connector 58"/>
          <p:cNvCxnSpPr/>
          <p:nvPr/>
        </p:nvCxnSpPr>
        <p:spPr bwMode="auto">
          <a:xfrm>
            <a:off x="1217420" y="4343017"/>
            <a:ext cx="6501832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TextBox 1"/>
          <p:cNvSpPr txBox="1"/>
          <p:nvPr/>
        </p:nvSpPr>
        <p:spPr>
          <a:xfrm>
            <a:off x="459587" y="1024935"/>
            <a:ext cx="25186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 smtClean="0"/>
              <a:t>Pilot</a:t>
            </a:r>
          </a:p>
          <a:p>
            <a:pPr algn="ctr"/>
            <a:r>
              <a:rPr lang="en-GB" sz="1400" dirty="0" smtClean="0"/>
              <a:t>Acceptance:</a:t>
            </a:r>
          </a:p>
          <a:p>
            <a:pPr algn="ctr"/>
            <a:r>
              <a:rPr lang="en-GB" sz="1400" dirty="0" smtClean="0">
                <a:solidFill>
                  <a:srgbClr val="FF0000"/>
                </a:solidFill>
              </a:rPr>
              <a:t>Start Operational Service</a:t>
            </a:r>
            <a:endParaRPr lang="en-GB" sz="1400" dirty="0">
              <a:solidFill>
                <a:srgbClr val="FF0000"/>
              </a:solidFill>
            </a:endParaRPr>
          </a:p>
          <a:p>
            <a:pPr algn="ctr"/>
            <a:r>
              <a:rPr lang="en-GB" sz="1400" dirty="0" smtClean="0">
                <a:solidFill>
                  <a:srgbClr val="FF0000"/>
                </a:solidFill>
              </a:rPr>
              <a:t>and invoicing for Pilot sites</a:t>
            </a:r>
            <a:endParaRPr lang="en-GB" sz="1400" dirty="0">
              <a:solidFill>
                <a:srgbClr val="FF0000"/>
              </a:solidFill>
            </a:endParaRP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1708268" y="1904611"/>
            <a:ext cx="3626" cy="328271"/>
          </a:xfrm>
          <a:prstGeom prst="straightConnector1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6151" name="Group 6150"/>
          <p:cNvGrpSpPr/>
          <p:nvPr/>
        </p:nvGrpSpPr>
        <p:grpSpPr>
          <a:xfrm>
            <a:off x="1722527" y="2234318"/>
            <a:ext cx="5390721" cy="459269"/>
            <a:chOff x="1722527" y="2234318"/>
            <a:chExt cx="5390721" cy="459269"/>
          </a:xfrm>
        </p:grpSpPr>
        <p:cxnSp>
          <p:nvCxnSpPr>
            <p:cNvPr id="5" name="Straight Arrow Connector 4"/>
            <p:cNvCxnSpPr/>
            <p:nvPr/>
          </p:nvCxnSpPr>
          <p:spPr bwMode="auto">
            <a:xfrm>
              <a:off x="1722527" y="2690093"/>
              <a:ext cx="1158948" cy="0"/>
            </a:xfrm>
            <a:prstGeom prst="straightConnector1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arrow"/>
              <a:tailEnd type="arrow"/>
            </a:ln>
            <a:effectLst/>
          </p:spPr>
        </p:cxnSp>
        <p:cxnSp>
          <p:nvCxnSpPr>
            <p:cNvPr id="7" name="Straight Arrow Connector 6"/>
            <p:cNvCxnSpPr/>
            <p:nvPr/>
          </p:nvCxnSpPr>
          <p:spPr bwMode="auto">
            <a:xfrm>
              <a:off x="2881475" y="2690093"/>
              <a:ext cx="2254117" cy="0"/>
            </a:xfrm>
            <a:prstGeom prst="straightConnector1">
              <a:avLst/>
            </a:prstGeom>
            <a:noFill/>
            <a:ln w="25400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arrow"/>
              <a:tailEnd type="arrow"/>
            </a:ln>
            <a:effectLst/>
          </p:spPr>
        </p:cxnSp>
        <p:cxnSp>
          <p:nvCxnSpPr>
            <p:cNvPr id="9" name="Straight Arrow Connector 8"/>
            <p:cNvCxnSpPr/>
            <p:nvPr/>
          </p:nvCxnSpPr>
          <p:spPr bwMode="auto">
            <a:xfrm>
              <a:off x="5135592" y="2690093"/>
              <a:ext cx="1977656" cy="0"/>
            </a:xfrm>
            <a:prstGeom prst="straightConnector1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  <a:round/>
              <a:headEnd type="arrow"/>
              <a:tailEnd type="arrow"/>
            </a:ln>
            <a:effectLst/>
          </p:spPr>
        </p:cxnSp>
        <p:sp>
          <p:nvSpPr>
            <p:cNvPr id="25" name="TextBox 24"/>
            <p:cNvSpPr txBox="1"/>
            <p:nvPr/>
          </p:nvSpPr>
          <p:spPr>
            <a:xfrm>
              <a:off x="1860749" y="2254110"/>
              <a:ext cx="9364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100" dirty="0" smtClean="0"/>
                <a:t>SFAT</a:t>
              </a:r>
            </a:p>
            <a:p>
              <a:pPr algn="ctr"/>
              <a:r>
                <a:rPr lang="en-GB" sz="1100" dirty="0" smtClean="0"/>
                <a:t>1 – 15 days</a:t>
              </a:r>
              <a:endParaRPr lang="en-GB" sz="11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421249" y="2247765"/>
              <a:ext cx="90601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100" dirty="0" smtClean="0"/>
                <a:t>SRAT</a:t>
              </a:r>
            </a:p>
            <a:p>
              <a:pPr algn="ctr"/>
              <a:r>
                <a:rPr lang="en-GB" sz="1100" dirty="0" smtClean="0"/>
                <a:t>30-60 days</a:t>
              </a:r>
              <a:endParaRPr lang="en-GB" sz="11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636376" y="2234318"/>
              <a:ext cx="90601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100" dirty="0"/>
                <a:t>G</a:t>
              </a:r>
              <a:r>
                <a:rPr lang="en-GB" sz="1100" dirty="0" smtClean="0"/>
                <a:t>RAT</a:t>
              </a:r>
            </a:p>
            <a:p>
              <a:pPr algn="ctr"/>
              <a:r>
                <a:rPr lang="en-GB" sz="1100" dirty="0" smtClean="0"/>
                <a:t>30-45 days</a:t>
              </a:r>
              <a:endParaRPr lang="en-GB" sz="1100" dirty="0"/>
            </a:p>
          </p:txBody>
        </p:sp>
        <p:cxnSp>
          <p:nvCxnSpPr>
            <p:cNvPr id="58" name="Straight Arrow Connector 57"/>
            <p:cNvCxnSpPr/>
            <p:nvPr/>
          </p:nvCxnSpPr>
          <p:spPr bwMode="auto">
            <a:xfrm>
              <a:off x="1726058" y="2693587"/>
              <a:ext cx="215309" cy="0"/>
            </a:xfrm>
            <a:prstGeom prst="straightConnector1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arrow"/>
              <a:tailEnd type="arrow"/>
            </a:ln>
            <a:effectLst/>
          </p:spPr>
        </p:cxnSp>
        <p:cxnSp>
          <p:nvCxnSpPr>
            <p:cNvPr id="62" name="Straight Arrow Connector 61"/>
            <p:cNvCxnSpPr/>
            <p:nvPr/>
          </p:nvCxnSpPr>
          <p:spPr bwMode="auto">
            <a:xfrm flipV="1">
              <a:off x="2878986" y="2686551"/>
              <a:ext cx="1127058" cy="1"/>
            </a:xfrm>
            <a:prstGeom prst="straightConnector1">
              <a:avLst/>
            </a:prstGeom>
            <a:noFill/>
            <a:ln w="25400" cap="flat" cmpd="sng" algn="ctr">
              <a:solidFill>
                <a:schemeClr val="tx2">
                  <a:lumMod val="50000"/>
                </a:schemeClr>
              </a:solidFill>
              <a:prstDash val="solid"/>
              <a:round/>
              <a:headEnd type="arrow"/>
              <a:tailEnd type="arrow"/>
            </a:ln>
            <a:effectLst/>
          </p:spPr>
        </p:cxnSp>
        <p:cxnSp>
          <p:nvCxnSpPr>
            <p:cNvPr id="63" name="Straight Arrow Connector 62"/>
            <p:cNvCxnSpPr/>
            <p:nvPr/>
          </p:nvCxnSpPr>
          <p:spPr bwMode="auto">
            <a:xfrm>
              <a:off x="5141872" y="2686547"/>
              <a:ext cx="1127051" cy="0"/>
            </a:xfrm>
            <a:prstGeom prst="straightConnector1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  <a:round/>
              <a:headEnd type="arrow"/>
              <a:tailEnd type="arrow"/>
            </a:ln>
            <a:effectLst/>
          </p:spPr>
        </p:cxnSp>
      </p:grpSp>
      <p:sp>
        <p:nvSpPr>
          <p:cNvPr id="6153" name="TextBox 6152"/>
          <p:cNvSpPr txBox="1"/>
          <p:nvPr/>
        </p:nvSpPr>
        <p:spPr>
          <a:xfrm>
            <a:off x="1169583" y="5742421"/>
            <a:ext cx="73536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0" dirty="0" smtClean="0"/>
              <a:t>*) Although SRAT is 60 days in draft contract we </a:t>
            </a:r>
            <a:r>
              <a:rPr lang="en-GB" sz="1400" b="0" dirty="0" smtClean="0"/>
              <a:t>expect/hope that 20 </a:t>
            </a:r>
            <a:r>
              <a:rPr lang="en-GB" sz="1400" b="0" dirty="0" smtClean="0"/>
              <a:t>sites to have finished</a:t>
            </a:r>
          </a:p>
          <a:p>
            <a:r>
              <a:rPr lang="en-GB" sz="1400" b="0" dirty="0"/>
              <a:t>w</a:t>
            </a:r>
            <a:r>
              <a:rPr lang="en-GB" sz="1400" b="0" dirty="0" smtClean="0"/>
              <a:t>ithin 45 days so the GRAT should start within 45 days</a:t>
            </a:r>
            <a:endParaRPr lang="en-GB" sz="1400" b="0" dirty="0"/>
          </a:p>
        </p:txBody>
      </p:sp>
      <p:grpSp>
        <p:nvGrpSpPr>
          <p:cNvPr id="6157" name="Group 6156"/>
          <p:cNvGrpSpPr/>
          <p:nvPr/>
        </p:nvGrpSpPr>
        <p:grpSpPr>
          <a:xfrm>
            <a:off x="1708268" y="3095472"/>
            <a:ext cx="4972922" cy="1211260"/>
            <a:chOff x="1708268" y="3095472"/>
            <a:chExt cx="4972922" cy="1211260"/>
          </a:xfrm>
        </p:grpSpPr>
        <p:grpSp>
          <p:nvGrpSpPr>
            <p:cNvPr id="6149" name="Group 6148"/>
            <p:cNvGrpSpPr/>
            <p:nvPr/>
          </p:nvGrpSpPr>
          <p:grpSpPr>
            <a:xfrm>
              <a:off x="1708268" y="3095472"/>
              <a:ext cx="3569288" cy="1211260"/>
              <a:chOff x="1708268" y="3095472"/>
              <a:chExt cx="3569288" cy="1211260"/>
            </a:xfrm>
          </p:grpSpPr>
          <p:cxnSp>
            <p:nvCxnSpPr>
              <p:cNvPr id="11" name="Straight Arrow Connector 10"/>
              <p:cNvCxnSpPr/>
              <p:nvPr/>
            </p:nvCxnSpPr>
            <p:spPr bwMode="auto">
              <a:xfrm>
                <a:off x="1733153" y="3678918"/>
                <a:ext cx="215309" cy="0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FF0000"/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cxnSp>
            <p:nvCxnSpPr>
              <p:cNvPr id="15" name="Straight Arrow Connector 14"/>
              <p:cNvCxnSpPr/>
              <p:nvPr/>
            </p:nvCxnSpPr>
            <p:spPr bwMode="auto">
              <a:xfrm>
                <a:off x="3059266" y="3678914"/>
                <a:ext cx="1127051" cy="0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00B050"/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sp>
            <p:nvSpPr>
              <p:cNvPr id="31" name="TextBox 30"/>
              <p:cNvSpPr txBox="1"/>
              <p:nvPr/>
            </p:nvSpPr>
            <p:spPr>
              <a:xfrm>
                <a:off x="2025518" y="3095472"/>
                <a:ext cx="150448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Best – 61 days</a:t>
                </a:r>
                <a:endParaRPr lang="en-GB" sz="1400" dirty="0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708268" y="3401919"/>
                <a:ext cx="26321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100" dirty="0" smtClean="0"/>
                  <a:t>1</a:t>
                </a:r>
                <a:endParaRPr lang="en-GB" sz="1100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2323796" y="3394315"/>
                <a:ext cx="34176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100" dirty="0" smtClean="0"/>
                  <a:t>30</a:t>
                </a:r>
                <a:endParaRPr lang="en-GB" sz="1100" dirty="0"/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3312624" y="3401068"/>
                <a:ext cx="34176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100" dirty="0" smtClean="0"/>
                  <a:t>30</a:t>
                </a:r>
                <a:endParaRPr lang="en-GB" sz="1100" dirty="0"/>
              </a:p>
            </p:txBody>
          </p:sp>
          <p:cxnSp>
            <p:nvCxnSpPr>
              <p:cNvPr id="44" name="Straight Arrow Connector 43"/>
              <p:cNvCxnSpPr/>
              <p:nvPr/>
            </p:nvCxnSpPr>
            <p:spPr bwMode="auto">
              <a:xfrm flipV="1">
                <a:off x="1932208" y="3678918"/>
                <a:ext cx="1127058" cy="1"/>
              </a:xfrm>
              <a:prstGeom prst="straightConnector1">
                <a:avLst/>
              </a:prstGeom>
              <a:noFill/>
              <a:ln w="25400" cap="flat" cmpd="sng" algn="ctr">
                <a:solidFill>
                  <a:schemeClr val="tx2">
                    <a:lumMod val="50000"/>
                  </a:schemeClr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cxnSp>
            <p:nvCxnSpPr>
              <p:cNvPr id="6147" name="Straight Arrow Connector 6146"/>
              <p:cNvCxnSpPr/>
              <p:nvPr/>
            </p:nvCxnSpPr>
            <p:spPr bwMode="auto">
              <a:xfrm flipV="1">
                <a:off x="3059266" y="3678919"/>
                <a:ext cx="0" cy="425248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80008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6148" name="TextBox 6147"/>
              <p:cNvSpPr txBox="1"/>
              <p:nvPr/>
            </p:nvSpPr>
            <p:spPr>
              <a:xfrm>
                <a:off x="2435702" y="4029733"/>
                <a:ext cx="284185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Start </a:t>
                </a:r>
                <a:r>
                  <a:rPr lang="en-GB" sz="1200" dirty="0" smtClean="0"/>
                  <a:t>invoicing </a:t>
                </a:r>
                <a:r>
                  <a:rPr lang="en-GB" sz="1200" dirty="0" smtClean="0"/>
                  <a:t>(site by site basis)</a:t>
                </a:r>
                <a:endParaRPr lang="en-GB" sz="1200" dirty="0"/>
              </a:p>
            </p:txBody>
          </p:sp>
        </p:grpSp>
        <p:sp>
          <p:nvSpPr>
            <p:cNvPr id="6154" name="TextBox 6153"/>
            <p:cNvSpPr txBox="1"/>
            <p:nvPr/>
          </p:nvSpPr>
          <p:spPr>
            <a:xfrm>
              <a:off x="4146334" y="3200004"/>
              <a:ext cx="25348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 smtClean="0"/>
                <a:t>GRAT (“Point of no return”)</a:t>
              </a:r>
              <a:endParaRPr lang="en-GB" sz="1400" dirty="0"/>
            </a:p>
          </p:txBody>
        </p:sp>
        <p:cxnSp>
          <p:nvCxnSpPr>
            <p:cNvPr id="78" name="Straight Arrow Connector 77"/>
            <p:cNvCxnSpPr/>
            <p:nvPr/>
          </p:nvCxnSpPr>
          <p:spPr bwMode="auto">
            <a:xfrm flipV="1">
              <a:off x="4186317" y="3258696"/>
              <a:ext cx="0" cy="425248"/>
            </a:xfrm>
            <a:prstGeom prst="straightConnector1">
              <a:avLst/>
            </a:prstGeom>
            <a:noFill/>
            <a:ln w="25400" cap="flat" cmpd="sng" algn="ctr">
              <a:solidFill>
                <a:srgbClr val="800080"/>
              </a:solidFill>
              <a:prstDash val="solid"/>
              <a:round/>
              <a:headEnd type="triangle" w="med" len="med"/>
              <a:tailEnd type="none"/>
            </a:ln>
            <a:effectLst/>
          </p:spPr>
        </p:cxnSp>
      </p:grpSp>
      <p:grpSp>
        <p:nvGrpSpPr>
          <p:cNvPr id="6158" name="Group 6157"/>
          <p:cNvGrpSpPr/>
          <p:nvPr/>
        </p:nvGrpSpPr>
        <p:grpSpPr>
          <a:xfrm>
            <a:off x="1733149" y="4422910"/>
            <a:ext cx="5687913" cy="1237718"/>
            <a:chOff x="1733149" y="4422910"/>
            <a:chExt cx="5687913" cy="1237718"/>
          </a:xfrm>
        </p:grpSpPr>
        <p:grpSp>
          <p:nvGrpSpPr>
            <p:cNvPr id="6150" name="Group 6149"/>
            <p:cNvGrpSpPr/>
            <p:nvPr/>
          </p:nvGrpSpPr>
          <p:grpSpPr>
            <a:xfrm>
              <a:off x="1733149" y="4422910"/>
              <a:ext cx="5043608" cy="1237718"/>
              <a:chOff x="1733149" y="4422910"/>
              <a:chExt cx="5043608" cy="1237718"/>
            </a:xfrm>
          </p:grpSpPr>
          <p:cxnSp>
            <p:nvCxnSpPr>
              <p:cNvPr id="17" name="Straight Arrow Connector 16"/>
              <p:cNvCxnSpPr/>
              <p:nvPr/>
            </p:nvCxnSpPr>
            <p:spPr bwMode="auto">
              <a:xfrm>
                <a:off x="1733149" y="5018642"/>
                <a:ext cx="1141276" cy="10632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FF0000"/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cxnSp>
            <p:nvCxnSpPr>
              <p:cNvPr id="19" name="Straight Arrow Connector 18"/>
              <p:cNvCxnSpPr/>
              <p:nvPr/>
            </p:nvCxnSpPr>
            <p:spPr bwMode="auto">
              <a:xfrm>
                <a:off x="2881475" y="5029274"/>
                <a:ext cx="1881911" cy="0"/>
              </a:xfrm>
              <a:prstGeom prst="straightConnector1">
                <a:avLst/>
              </a:prstGeom>
              <a:noFill/>
              <a:ln w="25400" cap="flat" cmpd="sng" algn="ctr">
                <a:solidFill>
                  <a:schemeClr val="tx2">
                    <a:lumMod val="50000"/>
                  </a:schemeClr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cxnSp>
            <p:nvCxnSpPr>
              <p:cNvPr id="21" name="Straight Arrow Connector 20"/>
              <p:cNvCxnSpPr/>
              <p:nvPr/>
            </p:nvCxnSpPr>
            <p:spPr bwMode="auto">
              <a:xfrm>
                <a:off x="4774070" y="5018642"/>
                <a:ext cx="1967023" cy="0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00B050"/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sp>
            <p:nvSpPr>
              <p:cNvPr id="34" name="TextBox 33"/>
              <p:cNvSpPr txBox="1"/>
              <p:nvPr/>
            </p:nvSpPr>
            <p:spPr>
              <a:xfrm>
                <a:off x="2046819" y="4422910"/>
                <a:ext cx="208928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Worst – 105 days</a:t>
                </a:r>
                <a:endParaRPr lang="en-GB" sz="1400" dirty="0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932208" y="4759886"/>
                <a:ext cx="34176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100" dirty="0" smtClean="0"/>
                  <a:t>15</a:t>
                </a:r>
                <a:endParaRPr lang="en-GB" sz="1100" dirty="0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3333305" y="4749221"/>
                <a:ext cx="396262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100" dirty="0" smtClean="0"/>
                  <a:t>45</a:t>
                </a:r>
                <a:r>
                  <a:rPr lang="en-GB" sz="1100" dirty="0" smtClean="0">
                    <a:solidFill>
                      <a:srgbClr val="FF0000"/>
                    </a:solidFill>
                  </a:rPr>
                  <a:t>*</a:t>
                </a:r>
                <a:endParaRPr lang="en-GB" sz="11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5384904" y="4730687"/>
                <a:ext cx="34176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100" dirty="0" smtClean="0"/>
                  <a:t>45</a:t>
                </a:r>
                <a:endParaRPr lang="en-GB" sz="1100" dirty="0"/>
              </a:p>
            </p:txBody>
          </p:sp>
          <p:cxnSp>
            <p:nvCxnSpPr>
              <p:cNvPr id="68" name="Straight Arrow Connector 67"/>
              <p:cNvCxnSpPr/>
              <p:nvPr/>
            </p:nvCxnSpPr>
            <p:spPr bwMode="auto">
              <a:xfrm flipV="1">
                <a:off x="4769717" y="5029274"/>
                <a:ext cx="0" cy="425248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80008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70" name="TextBox 69"/>
              <p:cNvSpPr txBox="1"/>
              <p:nvPr/>
            </p:nvSpPr>
            <p:spPr>
              <a:xfrm>
                <a:off x="4146334" y="5383629"/>
                <a:ext cx="263042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 smtClean="0"/>
                  <a:t>Start </a:t>
                </a:r>
                <a:r>
                  <a:rPr lang="en-GB" sz="1200" dirty="0" smtClean="0"/>
                  <a:t>invoicing (site by site basis)</a:t>
                </a:r>
                <a:endParaRPr lang="en-GB" sz="1200" dirty="0"/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6741093" y="4553715"/>
              <a:ext cx="6799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dirty="0" smtClean="0"/>
                <a:t>GRAT</a:t>
              </a:r>
              <a:endParaRPr lang="en-GB" sz="1400" dirty="0"/>
            </a:p>
          </p:txBody>
        </p:sp>
        <p:cxnSp>
          <p:nvCxnSpPr>
            <p:cNvPr id="81" name="Straight Arrow Connector 80"/>
            <p:cNvCxnSpPr/>
            <p:nvPr/>
          </p:nvCxnSpPr>
          <p:spPr bwMode="auto">
            <a:xfrm flipV="1">
              <a:off x="6741093" y="4604026"/>
              <a:ext cx="0" cy="425248"/>
            </a:xfrm>
            <a:prstGeom prst="straightConnector1">
              <a:avLst/>
            </a:prstGeom>
            <a:noFill/>
            <a:ln w="25400" cap="flat" cmpd="sng" algn="ctr">
              <a:solidFill>
                <a:srgbClr val="800080"/>
              </a:solidFill>
              <a:prstDash val="solid"/>
              <a:round/>
              <a:headEnd type="triangle" w="med" len="med"/>
              <a:tailEnd type="non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4001451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Dual running costs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267884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Sites will start paying for the new network and will still be charged for OBS’ connection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90 days notice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period with current provider (Supplement 5)</a:t>
            </a: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Sites must not give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notice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before GRAT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(“point of no return”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)</a:t>
            </a:r>
            <a:endParaRPr lang="en-US" dirty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When does a site start paying for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the new </a:t>
            </a:r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network?</a:t>
            </a:r>
          </a:p>
          <a:p>
            <a:pPr lvl="1"/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510759"/>
              </p:ext>
            </p:extLst>
          </p:nvPr>
        </p:nvGraphicFramePr>
        <p:xfrm>
          <a:off x="457187" y="3134427"/>
          <a:ext cx="8285016" cy="2627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2232"/>
                <a:gridCol w="1409704"/>
                <a:gridCol w="5563080"/>
              </a:tblGrid>
              <a:tr h="43321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Site</a:t>
                      </a:r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When</a:t>
                      </a:r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Dual running costs</a:t>
                      </a:r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44185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Pilot</a:t>
                      </a:r>
                      <a:r>
                        <a:rPr lang="en-GB" baseline="0" dirty="0" smtClean="0"/>
                        <a:t> site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After Pilot</a:t>
                      </a:r>
                      <a:r>
                        <a:rPr lang="en-GB" baseline="0" dirty="0" smtClean="0"/>
                        <a:t> acceptance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Between </a:t>
                      </a:r>
                      <a:r>
                        <a:rPr lang="en-GB" baseline="0" dirty="0" smtClean="0"/>
                        <a:t>151 days – 195 </a:t>
                      </a:r>
                      <a:r>
                        <a:rPr lang="en-GB" baseline="0" dirty="0" smtClean="0"/>
                        <a:t>days (</a:t>
                      </a:r>
                      <a:r>
                        <a:rPr lang="en-GB" dirty="0" smtClean="0"/>
                        <a:t>90 days after acceptance </a:t>
                      </a:r>
                      <a:r>
                        <a:rPr lang="en-GB" baseline="0" dirty="0" smtClean="0"/>
                        <a:t>of GRAT</a:t>
                      </a:r>
                      <a:r>
                        <a:rPr lang="en-GB" baseline="0" dirty="0"/>
                        <a:t>)</a:t>
                      </a:r>
                      <a:endParaRPr lang="en-GB" baseline="0" dirty="0" smtClean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3321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Part</a:t>
                      </a:r>
                      <a:r>
                        <a:rPr lang="en-GB" baseline="0" dirty="0" smtClean="0"/>
                        <a:t> of GRAT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After SRAT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Between </a:t>
                      </a:r>
                      <a:r>
                        <a:rPr lang="en-GB" baseline="0" dirty="0" smtClean="0"/>
                        <a:t>120 days – 135 </a:t>
                      </a:r>
                      <a:r>
                        <a:rPr lang="en-GB" baseline="0" dirty="0" smtClean="0"/>
                        <a:t>days (</a:t>
                      </a:r>
                      <a:r>
                        <a:rPr lang="en-GB" dirty="0" smtClean="0"/>
                        <a:t>90 days after acceptance</a:t>
                      </a:r>
                      <a:r>
                        <a:rPr lang="en-GB" baseline="0" dirty="0" smtClean="0"/>
                        <a:t> of GRAT)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3321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Not</a:t>
                      </a:r>
                      <a:r>
                        <a:rPr lang="en-GB" baseline="0" dirty="0" smtClean="0"/>
                        <a:t> part of GRAT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After SRAT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Maximum of 90 </a:t>
                      </a:r>
                      <a:r>
                        <a:rPr lang="en-GB" dirty="0" smtClean="0"/>
                        <a:t>days (could be reduced </a:t>
                      </a:r>
                      <a:r>
                        <a:rPr lang="en-GB" dirty="0" smtClean="0"/>
                        <a:t>if site decides –at a risk- to give notice while the new connection is not fully accepted)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3164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Timeline</a:t>
            </a: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7" y="997992"/>
            <a:ext cx="8429625" cy="522319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6449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10894</TotalTime>
  <Words>856</Words>
  <Application>Microsoft Macintosh PowerPoint</Application>
  <PresentationFormat>On-screen Show (4:3)</PresentationFormat>
  <Paragraphs>124</Paragraphs>
  <Slides>12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ECMWF-template</vt:lpstr>
      <vt:lpstr>The Pilot Phase and the  Accelerated Incremental Migration (AIM)</vt:lpstr>
      <vt:lpstr>Foreword</vt:lpstr>
      <vt:lpstr>Project planning - reminder</vt:lpstr>
      <vt:lpstr>Initial deployment</vt:lpstr>
      <vt:lpstr>Pilot Phase</vt:lpstr>
      <vt:lpstr>Accelerated Incremental Migration (AIM)</vt:lpstr>
      <vt:lpstr>Accelerated Incremental Migration (AIM)</vt:lpstr>
      <vt:lpstr>Acceptance Tests – Site</vt:lpstr>
      <vt:lpstr>Acceptance Tests – Network</vt:lpstr>
      <vt:lpstr>Acceptance Test Period and invoicing</vt:lpstr>
      <vt:lpstr>Dual running costs</vt:lpstr>
      <vt:lpstr>Timeline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Rémy Giraud</cp:lastModifiedBy>
  <cp:revision>193</cp:revision>
  <cp:lastPrinted>2010-02-08T14:51:34Z</cp:lastPrinted>
  <dcterms:created xsi:type="dcterms:W3CDTF">2011-10-04T12:35:01Z</dcterms:created>
  <dcterms:modified xsi:type="dcterms:W3CDTF">2012-05-13T13:48:20Z</dcterms:modified>
</cp:coreProperties>
</file>