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7" r:id="rId1"/>
    <p:sldMasterId id="2147483670" r:id="rId2"/>
  </p:sldMasterIdLst>
  <p:notesMasterIdLst>
    <p:notesMasterId r:id="rId14"/>
  </p:notesMasterIdLst>
  <p:handoutMasterIdLst>
    <p:handoutMasterId r:id="rId15"/>
  </p:handoutMasterIdLst>
  <p:sldIdLst>
    <p:sldId id="256" r:id="rId3"/>
    <p:sldId id="259" r:id="rId4"/>
    <p:sldId id="286" r:id="rId5"/>
    <p:sldId id="260" r:id="rId6"/>
    <p:sldId id="261" r:id="rId7"/>
    <p:sldId id="262" r:id="rId8"/>
    <p:sldId id="287" r:id="rId9"/>
    <p:sldId id="288" r:id="rId10"/>
    <p:sldId id="289" r:id="rId11"/>
    <p:sldId id="290" r:id="rId12"/>
    <p:sldId id="291" r:id="rId13"/>
  </p:sldIdLst>
  <p:sldSz cx="9144000" cy="6858000" type="screen4x3"/>
  <p:notesSz cx="6645275" cy="9775825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sz="2800" kern="1200">
        <a:solidFill>
          <a:schemeClr val="tx1"/>
        </a:solidFill>
        <a:latin typeface="Times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7900"/>
    <a:srgbClr val="3333FF"/>
    <a:srgbClr val="FFFF00"/>
    <a:srgbClr val="0000FF"/>
    <a:srgbClr val="FFFFCC"/>
    <a:srgbClr val="FF9900"/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3" autoAdjust="0"/>
    <p:restoredTop sz="94595" autoAdjust="0"/>
  </p:normalViewPr>
  <p:slideViewPr>
    <p:cSldViewPr>
      <p:cViewPr>
        <p:scale>
          <a:sx n="100" d="100"/>
          <a:sy n="100" d="100"/>
        </p:scale>
        <p:origin x="-848" y="-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notesMaster" Target="notesMasters/notesMaster1.xml"/><Relationship Id="rId15" Type="http://schemas.openxmlformats.org/officeDocument/2006/relationships/handoutMaster" Target="handoutMasters/handoutMaster1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555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555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fld id="{BF44482D-DD16-454F-AD06-662C513C53D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3598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2900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90950" y="0"/>
            <a:ext cx="2879725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8050" y="758825"/>
            <a:ext cx="4854575" cy="3641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29150"/>
            <a:ext cx="4852988" cy="440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56713"/>
            <a:ext cx="2882900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90950" y="9256713"/>
            <a:ext cx="2879725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>
              <a:defRPr sz="1200" smtClean="0">
                <a:cs typeface="+mn-cs"/>
              </a:defRPr>
            </a:lvl1pPr>
          </a:lstStyle>
          <a:p>
            <a:pPr>
              <a:defRPr/>
            </a:pPr>
            <a:fld id="{151AC3EE-9747-B848-890E-613D3CDD1E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5232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53721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449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53721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449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2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ea typeface="+mn-ea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</a:pPr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Slide </a:t>
            </a:r>
            <a:fld id="{BF9CD89E-20AB-4AEB-B6C0-0377605B1E9C}" type="slidenum">
              <a:rPr lang="en-GB" sz="1200" b="0">
                <a:solidFill>
                  <a:srgbClr val="FFFFFF"/>
                </a:solidFill>
                <a:latin typeface="Calibri" pitchFamily="36" charset="0"/>
              </a:rPr>
              <a:pPr eaLnBrk="0" hangingPunct="0">
                <a:tabLst>
                  <a:tab pos="2689225" algn="l"/>
                </a:tabLst>
              </a:pPr>
              <a:t>‹#›</a:t>
            </a:fld>
            <a:r>
              <a:rPr lang="en-GB" sz="1200" b="0">
                <a:solidFill>
                  <a:srgbClr val="FFFFFF"/>
                </a:solidFill>
                <a:latin typeface="Calibri" pitchFamily="36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34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 sz="1800" b="1">
              <a:solidFill>
                <a:srgbClr val="000000"/>
              </a:solidFill>
              <a:latin typeface="Arial" charset="0"/>
              <a:ea typeface="ＭＳ Ｐゴシック" pitchFamily="36" charset="-128"/>
              <a:cs typeface="+mn-cs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>
              <a:tabLst>
                <a:tab pos="2689225" algn="l"/>
              </a:tabLst>
            </a:pPr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t>Slide </a:t>
            </a:r>
            <a:fld id="{BF9CD89E-20AB-4AEB-B6C0-0377605B1E9C}" type="slidenum"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pPr>
                <a:tabLst>
                  <a:tab pos="2689225" algn="l"/>
                </a:tabLst>
              </a:pPr>
              <a:t>‹#›</a:t>
            </a:fld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  <a:cs typeface="+mn-cs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2346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36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 pitchFamily="36" charset="-18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eaLnBrk="1" fontAlgn="base" hangingPunct="1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hyperlink" Target="mailto:wan@ecmwf.int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>
              <a:defRPr/>
            </a:pPr>
            <a:r>
              <a:rPr lang="en-US" dirty="0" smtClean="0">
                <a:cs typeface="+mj-cs"/>
              </a:rPr>
              <a:t>How to be connected to the RMDCN?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n-cs"/>
              </a:rPr>
              <a:t>Rémy Giraud</a:t>
            </a:r>
          </a:p>
          <a:p>
            <a:pPr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Eligibility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412776"/>
            <a:ext cx="8447087" cy="2811016"/>
          </a:xfrm>
        </p:spPr>
        <p:txBody>
          <a:bodyPr/>
          <a:lstStyle/>
          <a:p>
            <a:pPr marL="0" lvl="0" indent="0">
              <a:buNone/>
            </a:pPr>
            <a:r>
              <a:rPr lang="en-GB" dirty="0" smtClean="0"/>
              <a:t>In December 2008, ECMWF Council decided that the following categories of sites could join the RMDCN should they so wish:</a:t>
            </a:r>
          </a:p>
          <a:p>
            <a:pPr marL="0" lvl="0" indent="0">
              <a:buNone/>
            </a:pPr>
            <a:endParaRPr lang="en-GB" dirty="0" smtClean="0"/>
          </a:p>
          <a:p>
            <a:pPr lvl="0"/>
            <a:r>
              <a:rPr lang="en-GB" dirty="0" smtClean="0"/>
              <a:t>ECMWF </a:t>
            </a:r>
            <a:r>
              <a:rPr lang="en-GB" dirty="0"/>
              <a:t>Member States and Co-operating States</a:t>
            </a:r>
            <a:endParaRPr lang="en-US" dirty="0"/>
          </a:p>
          <a:p>
            <a:pPr lvl="0"/>
            <a:r>
              <a:rPr lang="en-GB" dirty="0"/>
              <a:t>RA VI countries not currently connected to the RMDCN </a:t>
            </a:r>
            <a:endParaRPr lang="en-US" dirty="0"/>
          </a:p>
          <a:p>
            <a:pPr lvl="0"/>
            <a:r>
              <a:rPr lang="en-GB" dirty="0"/>
              <a:t>Countries operating MTN centres in the framework of the IMTN (Improved Main Telecommunications Network), including future GISCs </a:t>
            </a:r>
            <a:endParaRPr lang="en-US" dirty="0"/>
          </a:p>
          <a:p>
            <a:pPr lvl="0"/>
            <a:r>
              <a:rPr lang="en-GB" dirty="0"/>
              <a:t>Countries outside RA VI connected to a RA VI country as part of the GTS, upon request by the RA VI country concerned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MS, CS and RA VI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052736"/>
            <a:ext cx="8447087" cy="792088"/>
          </a:xfrm>
        </p:spPr>
        <p:txBody>
          <a:bodyPr/>
          <a:lstStyle/>
          <a:p>
            <a:pPr marL="0" lvl="0" indent="0">
              <a:buNone/>
            </a:pPr>
            <a:r>
              <a:rPr lang="en-GB" dirty="0" smtClean="0"/>
              <a:t>Montenegro is the only Co-operating states not connected to the RMDCN.</a:t>
            </a:r>
          </a:p>
          <a:p>
            <a:pPr marL="0" lvl="0" indent="0">
              <a:buNone/>
            </a:pPr>
            <a:r>
              <a:rPr lang="en-GB" dirty="0" smtClean="0"/>
              <a:t>The RA </a:t>
            </a:r>
            <a:r>
              <a:rPr lang="en-GB" dirty="0"/>
              <a:t>VI countries not currently connected to the </a:t>
            </a:r>
            <a:r>
              <a:rPr lang="en-GB" dirty="0" smtClean="0"/>
              <a:t>RMDCN: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72815"/>
            <a:ext cx="6336704" cy="490400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1580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MTN and (future) GISCs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2134592"/>
            <a:ext cx="4711700" cy="3022600"/>
          </a:xfrm>
          <a:prstGeom prst="rect">
            <a:avLst/>
          </a:prstGeom>
        </p:spPr>
      </p:pic>
      <p:sp>
        <p:nvSpPr>
          <p:cNvPr id="6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052736"/>
            <a:ext cx="8447087" cy="792088"/>
          </a:xfrm>
        </p:spPr>
        <p:txBody>
          <a:bodyPr/>
          <a:lstStyle/>
          <a:p>
            <a:pPr marL="0" lvl="0" indent="0">
              <a:buNone/>
            </a:pPr>
            <a:r>
              <a:rPr lang="en-GB" dirty="0" smtClean="0"/>
              <a:t>The MTN countries and potential future GISCs </a:t>
            </a:r>
            <a:r>
              <a:rPr lang="en-GB" dirty="0"/>
              <a:t>not currently connected to the </a:t>
            </a:r>
            <a:r>
              <a:rPr lang="en-GB" dirty="0" smtClean="0"/>
              <a:t>RMDCN: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For all other countries:</a:t>
            </a:r>
          </a:p>
        </p:txBody>
      </p:sp>
      <p:sp>
        <p:nvSpPr>
          <p:cNvPr id="411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Countries outside RA VI connected to a RA VI country as part of the GTS, upon request by the RA VI country </a:t>
            </a:r>
            <a:r>
              <a:rPr lang="en-GB" dirty="0" smtClean="0"/>
              <a:t>concerned</a:t>
            </a:r>
          </a:p>
          <a:p>
            <a:pPr lvl="0"/>
            <a:endParaRPr lang="en-GB" dirty="0"/>
          </a:p>
          <a:p>
            <a:pPr lvl="0"/>
            <a:r>
              <a:rPr lang="en-GB" dirty="0" smtClean="0"/>
              <a:t>The following procedure has been defined:</a:t>
            </a:r>
          </a:p>
          <a:p>
            <a:pPr lvl="1"/>
            <a:r>
              <a:rPr lang="en-GB" dirty="0" smtClean="0"/>
              <a:t>The interested parties write to ECMWF Director General to request the connection to the RMDCN</a:t>
            </a:r>
          </a:p>
          <a:p>
            <a:pPr lvl="1"/>
            <a:r>
              <a:rPr lang="en-GB" dirty="0" smtClean="0"/>
              <a:t>The RA VI country willing to “sponsor” the potential new member also writes to ECMWF Director General</a:t>
            </a:r>
          </a:p>
          <a:p>
            <a:pPr lvl="1"/>
            <a:r>
              <a:rPr lang="en-GB" dirty="0" smtClean="0"/>
              <a:t>ECMWF then requests approval by the RA VI GTS coordinators (</a:t>
            </a:r>
            <a:r>
              <a:rPr lang="en-GB" dirty="0" err="1" smtClean="0"/>
              <a:t>L.Bewrik</a:t>
            </a:r>
            <a:r>
              <a:rPr lang="en-GB" dirty="0" smtClean="0"/>
              <a:t> and </a:t>
            </a:r>
            <a:r>
              <a:rPr lang="en-GB" dirty="0" err="1" smtClean="0"/>
              <a:t>C.Little</a:t>
            </a:r>
            <a:r>
              <a:rPr lang="en-GB" dirty="0" smtClean="0"/>
              <a:t>)</a:t>
            </a:r>
          </a:p>
          <a:p>
            <a:pPr lvl="1"/>
            <a:r>
              <a:rPr lang="en-GB" dirty="0" smtClean="0"/>
              <a:t>If approved, ECMWF confirms to the interested country that their accession has been approved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Defining the configuration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In liaison with the WAN team at ECMWF (</a:t>
            </a:r>
            <a:r>
              <a:rPr lang="en-GB" dirty="0" smtClean="0">
                <a:cs typeface="+mn-cs"/>
                <a:hlinkClick r:id="rId2"/>
              </a:rPr>
              <a:t>wan@ecmwf.int</a:t>
            </a:r>
            <a:r>
              <a:rPr lang="en-GB" dirty="0" smtClean="0">
                <a:cs typeface="+mn-cs"/>
              </a:rPr>
              <a:t>) defining the configuration</a:t>
            </a:r>
          </a:p>
          <a:p>
            <a:pPr lvl="1">
              <a:defRPr/>
            </a:pPr>
            <a:r>
              <a:rPr lang="en-GB" dirty="0" smtClean="0">
                <a:cs typeface="+mn-cs"/>
              </a:rPr>
              <a:t>Among the available site </a:t>
            </a:r>
            <a:r>
              <a:rPr lang="en-GB" dirty="0" smtClean="0">
                <a:cs typeface="+mn-cs"/>
              </a:rPr>
              <a:t>types </a:t>
            </a:r>
            <a:endParaRPr lang="en-GB" dirty="0" smtClean="0">
              <a:cs typeface="+mn-cs"/>
            </a:endParaRPr>
          </a:p>
          <a:p>
            <a:pPr lvl="1">
              <a:defRPr/>
            </a:pPr>
            <a:r>
              <a:rPr lang="en-GB" dirty="0" smtClean="0">
                <a:cs typeface="+mn-cs"/>
              </a:rPr>
              <a:t>Speed of the connection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In order to get the price, the following information are required:</a:t>
            </a:r>
          </a:p>
          <a:p>
            <a:pPr lvl="1">
              <a:defRPr/>
            </a:pPr>
            <a:r>
              <a:rPr lang="en-GB" dirty="0" smtClean="0">
                <a:cs typeface="+mn-cs"/>
              </a:rPr>
              <a:t>Exact postal address where the connexion will be installed</a:t>
            </a:r>
          </a:p>
          <a:p>
            <a:pPr lvl="1">
              <a:defRPr/>
            </a:pPr>
            <a:r>
              <a:rPr lang="en-GB" dirty="0" smtClean="0">
                <a:cs typeface="+mn-cs"/>
              </a:rPr>
              <a:t>Main phone number 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ECMWF liaise with the provider to obtain the pricing information and forward them to the interested site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accession agreement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With the exception of ECMWF Member States and Co-operating states </a:t>
            </a:r>
            <a:r>
              <a:rPr lang="en-GB" dirty="0"/>
              <a:t>wishing </a:t>
            </a:r>
            <a:r>
              <a:rPr lang="en-GB" dirty="0" smtClean="0"/>
              <a:t>to be invoiced via ECMWF, all connected sites must sign an Accession Agreement</a:t>
            </a:r>
          </a:p>
          <a:p>
            <a:pPr>
              <a:defRPr/>
            </a:pPr>
            <a:r>
              <a:rPr lang="en-GB" dirty="0" smtClean="0"/>
              <a:t>A draft accession agreement will be part of the contract signed between ECMWF and the provider</a:t>
            </a:r>
          </a:p>
          <a:p>
            <a:pPr>
              <a:defRPr/>
            </a:pPr>
            <a:r>
              <a:rPr lang="en-GB" dirty="0" smtClean="0"/>
              <a:t>The acceding party can request amendments to the Accession Agreement</a:t>
            </a:r>
          </a:p>
          <a:p>
            <a:pPr>
              <a:defRPr/>
            </a:pPr>
            <a:r>
              <a:rPr lang="en-GB" dirty="0" smtClean="0"/>
              <a:t>The required changes must be approved by the provider and by ECMWF</a:t>
            </a:r>
          </a:p>
          <a:p>
            <a:pPr>
              <a:defRPr/>
            </a:pPr>
            <a:r>
              <a:rPr lang="en-GB" dirty="0" smtClean="0"/>
              <a:t>Once approved by all parties and the configuration is defined and its cost known, the accession agreement will be signed by the provider and the acceding party.</a:t>
            </a:r>
          </a:p>
          <a:p>
            <a:pPr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458379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local technical configuration (1)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Before the installation can be completed by the provider, the site must define:</a:t>
            </a:r>
          </a:p>
          <a:p>
            <a:pPr>
              <a:defRPr/>
            </a:pPr>
            <a:endParaRPr lang="en-GB" dirty="0" smtClean="0"/>
          </a:p>
          <a:p>
            <a:pPr lvl="1">
              <a:defRPr/>
            </a:pPr>
            <a:r>
              <a:rPr lang="en-GB" dirty="0" smtClean="0"/>
              <a:t>IP address(</a:t>
            </a:r>
            <a:r>
              <a:rPr lang="en-GB" dirty="0" err="1" smtClean="0"/>
              <a:t>es</a:t>
            </a:r>
            <a:r>
              <a:rPr lang="en-GB" dirty="0" smtClean="0"/>
              <a:t>) of the CPE</a:t>
            </a:r>
          </a:p>
          <a:p>
            <a:pPr lvl="1">
              <a:defRPr/>
            </a:pPr>
            <a:r>
              <a:rPr lang="en-GB" dirty="0" smtClean="0"/>
              <a:t>LAN addresses to be announced on the RMDCN</a:t>
            </a:r>
          </a:p>
          <a:p>
            <a:pPr lvl="1">
              <a:defRPr/>
            </a:pPr>
            <a:r>
              <a:rPr lang="en-GB" dirty="0" smtClean="0"/>
              <a:t>Routing protocol between the CPE and the LAN, including the IP </a:t>
            </a:r>
            <a:r>
              <a:rPr lang="en-GB" dirty="0"/>
              <a:t>local </a:t>
            </a:r>
            <a:r>
              <a:rPr lang="en-GB" dirty="0" smtClean="0"/>
              <a:t>gateway address</a:t>
            </a:r>
          </a:p>
          <a:p>
            <a:pPr lvl="1">
              <a:defRPr/>
            </a:pPr>
            <a:r>
              <a:rPr lang="en-GB" dirty="0" smtClean="0"/>
              <a:t>SNMP addresses (if needed) for local monitoring</a:t>
            </a:r>
          </a:p>
          <a:p>
            <a:pPr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7501514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43222" y="314225"/>
            <a:ext cx="8429625" cy="950096"/>
          </a:xfrm>
        </p:spPr>
        <p:txBody>
          <a:bodyPr/>
          <a:lstStyle/>
          <a:p>
            <a:pPr>
              <a:defRPr/>
            </a:pPr>
            <a:r>
              <a:rPr lang="en-GB" dirty="0"/>
              <a:t>The local technical configuration </a:t>
            </a:r>
            <a:r>
              <a:rPr lang="en-GB" dirty="0" smtClean="0"/>
              <a:t>(2)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cs typeface="+mj-cs"/>
              </a:rPr>
              <a:t>The class of service configuration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500336"/>
            <a:ext cx="8447087" cy="4953000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The network, by default, will offer any to any configuration. However, in order to “protect” the critical traffic, the sites must define the classes of service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If, as it is the case on the current RMDCN, we have 3 classes of service available then, the Class of Service classification will look like:</a:t>
            </a:r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endParaRPr lang="en-GB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0813323"/>
              </p:ext>
            </p:extLst>
          </p:nvPr>
        </p:nvGraphicFramePr>
        <p:xfrm>
          <a:off x="611559" y="3011656"/>
          <a:ext cx="8208921" cy="200151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72703"/>
                <a:gridCol w="1172703"/>
                <a:gridCol w="1172703"/>
                <a:gridCol w="1172703"/>
                <a:gridCol w="1172703"/>
                <a:gridCol w="1172703"/>
                <a:gridCol w="1172703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Class</a:t>
                      </a:r>
                      <a:r>
                        <a:rPr lang="en-GB" sz="1400" baseline="0" dirty="0" smtClean="0"/>
                        <a:t> of Service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 Source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 Port source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Address mask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 Destination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Address</a:t>
                      </a:r>
                      <a:r>
                        <a:rPr lang="en-GB" sz="1400" baseline="0" dirty="0" smtClean="0"/>
                        <a:t> mask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 </a:t>
                      </a:r>
                      <a:r>
                        <a:rPr lang="en-GB" sz="1400" dirty="0" err="1" smtClean="0"/>
                        <a:t>Dest</a:t>
                      </a:r>
                      <a:r>
                        <a:rPr lang="en-GB" sz="1400" dirty="0" smtClean="0"/>
                        <a:t>. port</a:t>
                      </a:r>
                      <a:endParaRPr lang="en-GB" sz="1400" dirty="0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en-GB" sz="1400" dirty="0" smtClean="0"/>
                        <a:t>D1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IP(MSS)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28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IP(MSS)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32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IP(Radar)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24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IP(Radar)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24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21</a:t>
                      </a:r>
                      <a:endParaRPr lang="en-GB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</a:t>
                      </a:r>
                      <a:r>
                        <a:rPr lang="en-GB" sz="1400" dirty="0" err="1" smtClean="0"/>
                        <a:t>mgmt</a:t>
                      </a:r>
                      <a:r>
                        <a:rPr lang="en-GB" sz="1400" dirty="0" smtClean="0"/>
                        <a:t>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32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D3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708395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acceptance tests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The acceptance tests are required to prove that the configuration delivered is consistent with the order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ECMWF has prepared the RMDCN Acceptance Software Appliance (RASA)</a:t>
            </a:r>
          </a:p>
          <a:p>
            <a:pPr>
              <a:defRPr/>
            </a:pPr>
            <a:r>
              <a:rPr lang="en-GB" dirty="0" smtClean="0"/>
              <a:t>In order to use this appliance you can either:</a:t>
            </a:r>
          </a:p>
          <a:p>
            <a:pPr lvl="1">
              <a:defRPr/>
            </a:pPr>
            <a:r>
              <a:rPr lang="en-GB" dirty="0" smtClean="0"/>
              <a:t>Boot the ISO image on a PC and run the live CD (no modification on the hard drive of the PC)</a:t>
            </a:r>
          </a:p>
          <a:p>
            <a:pPr lvl="1">
              <a:defRPr/>
            </a:pPr>
            <a:r>
              <a:rPr lang="en-GB" dirty="0" smtClean="0"/>
              <a:t>Install </a:t>
            </a:r>
            <a:r>
              <a:rPr lang="en-GB" dirty="0" err="1" smtClean="0"/>
              <a:t>vmplayer</a:t>
            </a:r>
            <a:r>
              <a:rPr lang="en-GB" dirty="0" smtClean="0"/>
              <a:t> (free from VMWARE) and use the “</a:t>
            </a:r>
            <a:r>
              <a:rPr lang="en-GB" dirty="0" err="1" smtClean="0"/>
              <a:t>vmdk</a:t>
            </a:r>
            <a:r>
              <a:rPr lang="en-GB" dirty="0" smtClean="0"/>
              <a:t>” version of the appliance</a:t>
            </a:r>
          </a:p>
          <a:p>
            <a:pPr>
              <a:defRPr/>
            </a:pPr>
            <a:r>
              <a:rPr lang="en-GB" dirty="0" smtClean="0"/>
              <a:t>RASA should be installed on the same LAN as the CPE will be installed by the provider.</a:t>
            </a:r>
          </a:p>
          <a:p>
            <a:pPr>
              <a:defRPr/>
            </a:pPr>
            <a:r>
              <a:rPr lang="en-GB" dirty="0" smtClean="0"/>
              <a:t>ECMWF will then test if the bandwidth ordered has been delivered, the routing is in place and the class of service a correctly configured.</a:t>
            </a:r>
            <a:endParaRPr lang="en-GB" dirty="0"/>
          </a:p>
          <a:p>
            <a:pPr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9519583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potential IP address migration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Some sites are using OBS addresses either as addresses on the LAN interface of the CPE, or even on internal hosts, so that they can be reachable on the RMDCN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At 09:30 tomorrow, we will have a dedicated session on </a:t>
            </a:r>
            <a:r>
              <a:rPr lang="en-GB" smtClean="0"/>
              <a:t>this problem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In short:</a:t>
            </a:r>
          </a:p>
          <a:p>
            <a:pPr lvl="1">
              <a:defRPr/>
            </a:pPr>
            <a:r>
              <a:rPr lang="en-GB" dirty="0" smtClean="0"/>
              <a:t>No real issue for the migration </a:t>
            </a:r>
          </a:p>
          <a:p>
            <a:pPr lvl="1">
              <a:defRPr/>
            </a:pPr>
            <a:r>
              <a:rPr lang="en-GB" dirty="0" smtClean="0"/>
              <a:t>Removal of these OBS IP addresses should take place once the migration is completed</a:t>
            </a:r>
          </a:p>
          <a:p>
            <a:pPr>
              <a:defRPr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0285790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Strategy_FC</Template>
  <TotalTime>37036</TotalTime>
  <Words>807</Words>
  <Application>Microsoft Macintosh PowerPoint</Application>
  <PresentationFormat>On-screen Show (4:3)</PresentationFormat>
  <Paragraphs>95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ECMWF-template</vt:lpstr>
      <vt:lpstr>1_ECMWF-template</vt:lpstr>
      <vt:lpstr>How to be connected to the RMDCN?</vt:lpstr>
      <vt:lpstr>Eligibility</vt:lpstr>
      <vt:lpstr>MS, CS and RA VI</vt:lpstr>
      <vt:lpstr>MTN and (future) GISCs</vt:lpstr>
      <vt:lpstr>For all other countries:</vt:lpstr>
      <vt:lpstr>Defining the configuration</vt:lpstr>
      <vt:lpstr>The accession agreement</vt:lpstr>
      <vt:lpstr>The local technical configuration (1)</vt:lpstr>
      <vt:lpstr>The local technical configuration (2)  The class of service configuration</vt:lpstr>
      <vt:lpstr>The acceptance tests</vt:lpstr>
      <vt:lpstr>The potential IP address migration</vt:lpstr>
    </vt:vector>
  </TitlesOfParts>
  <Company>E.C.M.W.F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E.C.M.W.F</dc:creator>
  <cp:lastModifiedBy>Rémy Giraud</cp:lastModifiedBy>
  <cp:revision>224</cp:revision>
  <dcterms:created xsi:type="dcterms:W3CDTF">2001-11-26T02:29:03Z</dcterms:created>
  <dcterms:modified xsi:type="dcterms:W3CDTF">2012-05-09T13:51:35Z</dcterms:modified>
</cp:coreProperties>
</file>