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333" r:id="rId2"/>
    <p:sldId id="308" r:id="rId3"/>
    <p:sldId id="334" r:id="rId4"/>
    <p:sldId id="335" r:id="rId5"/>
    <p:sldId id="355" r:id="rId6"/>
    <p:sldId id="356" r:id="rId7"/>
    <p:sldId id="357" r:id="rId8"/>
  </p:sldIdLst>
  <p:sldSz cx="9144000" cy="6858000" type="screen4x3"/>
  <p:notesSz cx="6642100" cy="97790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ＭＳ Ｐゴシック" pitchFamily="36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692"/>
    <a:srgbClr val="003F7E"/>
    <a:srgbClr val="C8FEC8"/>
    <a:srgbClr val="DBFFB8"/>
    <a:srgbClr val="00279F"/>
    <a:srgbClr val="3399FF"/>
    <a:srgbClr val="CCEC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64" autoAdjust="0"/>
  </p:normalViewPr>
  <p:slideViewPr>
    <p:cSldViewPr snapToGrid="0" snapToObjects="1">
      <p:cViewPr>
        <p:scale>
          <a:sx n="70" d="100"/>
          <a:sy n="70" d="100"/>
        </p:scale>
        <p:origin x="-1164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2928938" y="9318625"/>
            <a:ext cx="784225" cy="260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87312" tIns="44450" rIns="87312" bIns="44450">
            <a:spAutoFit/>
          </a:bodyPr>
          <a:lstStyle/>
          <a:p>
            <a:pPr algn="ctr" defTabSz="868363" eaLnBrk="0" hangingPunct="0">
              <a:lnSpc>
                <a:spcPct val="90000"/>
              </a:lnSpc>
            </a:pPr>
            <a:r>
              <a:rPr lang="en-GB" sz="1200" b="0"/>
              <a:t>Page </a:t>
            </a:r>
            <a:fld id="{CEAC8EF0-592E-4AFA-8B2F-CA31B9A97751}" type="slidenum">
              <a:rPr lang="en-GB" sz="1200" b="0"/>
              <a:pPr algn="ctr" defTabSz="868363" eaLnBrk="0" hangingPunct="0">
                <a:lnSpc>
                  <a:spcPct val="90000"/>
                </a:lnSpc>
              </a:pPr>
              <a:t>‹#›</a:t>
            </a:fld>
            <a:endParaRPr lang="en-GB" sz="1200" b="0"/>
          </a:p>
        </p:txBody>
      </p:sp>
    </p:spTree>
    <p:extLst>
      <p:ext uri="{BB962C8B-B14F-4D97-AF65-F5344CB8AC3E}">
        <p14:creationId xmlns:p14="http://schemas.microsoft.com/office/powerpoint/2010/main" val="32386174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2928938" y="9318625"/>
            <a:ext cx="784225" cy="260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87312" tIns="44450" rIns="87312" bIns="44450">
            <a:spAutoFit/>
          </a:bodyPr>
          <a:lstStyle/>
          <a:p>
            <a:pPr algn="ctr" defTabSz="868363" eaLnBrk="0" hangingPunct="0">
              <a:lnSpc>
                <a:spcPct val="90000"/>
              </a:lnSpc>
            </a:pPr>
            <a:r>
              <a:rPr lang="en-GB" sz="1200" b="0"/>
              <a:t>Page </a:t>
            </a:r>
            <a:fld id="{98DC23AD-0FC0-440C-9AA3-4E01EA6AE9DE}" type="slidenum">
              <a:rPr lang="en-GB" sz="1200" b="0"/>
              <a:pPr algn="ctr" defTabSz="868363" eaLnBrk="0" hangingPunct="0">
                <a:lnSpc>
                  <a:spcPct val="90000"/>
                </a:lnSpc>
              </a:pPr>
              <a:t>‹#›</a:t>
            </a:fld>
            <a:endParaRPr lang="en-GB" sz="1200" b="0"/>
          </a:p>
        </p:txBody>
      </p:sp>
      <p:sp>
        <p:nvSpPr>
          <p:cNvPr id="5123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36638" y="852488"/>
            <a:ext cx="4568825" cy="34258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2" name="Rectangle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06450" y="46482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Body Text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326608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9" charset="-128"/>
        <a:cs typeface="ＭＳ Ｐゴシック" pitchFamily="39" charset="-128"/>
      </a:defRPr>
    </a:lvl1pPr>
    <a:lvl2pPr marL="4572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cxnSpLocks noChangeShapeType="1"/>
          </p:cNvCxnSpPr>
          <p:nvPr userDrawn="1"/>
        </p:nvCxnSpPr>
        <p:spPr bwMode="auto">
          <a:xfrm>
            <a:off x="211138" y="762000"/>
            <a:ext cx="8726487" cy="1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5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 noChangeArrowheads="1"/>
          </p:cNvSpPr>
          <p:nvPr>
            <p:ph idx="1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68288" indent="-268288">
              <a:lnSpc>
                <a:spcPts val="2400"/>
              </a:lnSpc>
              <a:spcAft>
                <a:spcPts val="600"/>
              </a:spcAft>
              <a:buClr>
                <a:srgbClr val="3366FF"/>
              </a:buClr>
              <a:buSzPct val="110000"/>
              <a:buFont typeface="Lucida Grande CE"/>
              <a:buChar char="●"/>
              <a:defRPr sz="2000" b="0">
                <a:solidFill>
                  <a:schemeClr val="tx1"/>
                </a:solidFill>
              </a:defRPr>
            </a:lvl1pPr>
            <a:lvl2pPr marL="536575" indent="-268288">
              <a:lnSpc>
                <a:spcPts val="2400"/>
              </a:lnSpc>
              <a:spcAft>
                <a:spcPts val="600"/>
              </a:spcAft>
              <a:buClr>
                <a:srgbClr val="0000FF"/>
              </a:buClr>
              <a:buFont typeface="Lucida Grande"/>
              <a:buChar char="–"/>
              <a:defRPr sz="2000" b="0">
                <a:solidFill>
                  <a:schemeClr val="tx1"/>
                </a:solidFill>
              </a:defRPr>
            </a:lvl2pPr>
            <a:lvl3pPr marL="806450" indent="-269875">
              <a:lnSpc>
                <a:spcPts val="2400"/>
              </a:lnSpc>
              <a:spcAft>
                <a:spcPts val="600"/>
              </a:spcAft>
              <a:buClr>
                <a:schemeClr val="tx1"/>
              </a:buClr>
              <a:buFont typeface="Lucida Grande"/>
              <a:buChar char="●"/>
              <a:defRPr sz="2000" b="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sky-backdrop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AutoShape 3"/>
          <p:cNvSpPr>
            <a:spLocks noChangeArrowheads="1"/>
          </p:cNvSpPr>
          <p:nvPr/>
        </p:nvSpPr>
        <p:spPr bwMode="auto">
          <a:xfrm>
            <a:off x="211138" y="6367463"/>
            <a:ext cx="6583362" cy="268287"/>
          </a:xfrm>
          <a:prstGeom prst="parallelogram">
            <a:avLst>
              <a:gd name="adj" fmla="val 47600"/>
            </a:avLst>
          </a:prstGeom>
          <a:solidFill>
            <a:srgbClr val="1F369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US" sz="1800">
              <a:ea typeface="+mn-ea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344488" y="6351588"/>
            <a:ext cx="6450012" cy="274434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wrap="square" lIns="90487" tIns="44450" rIns="90487" bIns="44450">
            <a:spAutoFit/>
          </a:bodyPr>
          <a:lstStyle/>
          <a:p>
            <a:pPr eaLnBrk="0" hangingPunct="0">
              <a:tabLst>
                <a:tab pos="2689225" algn="l"/>
              </a:tabLst>
            </a:pPr>
            <a:r>
              <a:rPr lang="en-GB" sz="1200" b="0" dirty="0" smtClean="0">
                <a:solidFill>
                  <a:srgbClr val="FFFFFF"/>
                </a:solidFill>
                <a:latin typeface="Calibri" pitchFamily="36" charset="0"/>
              </a:rPr>
              <a:t>RMDCN Workshop</a:t>
            </a:r>
            <a:r>
              <a:rPr lang="en-GB" sz="1200" b="0" baseline="0" dirty="0" smtClean="0">
                <a:solidFill>
                  <a:srgbClr val="FFFFFF"/>
                </a:solidFill>
                <a:latin typeface="Calibri" pitchFamily="36" charset="0"/>
              </a:rPr>
              <a:t> 2012: Contract and AA			</a:t>
            </a:r>
            <a:r>
              <a:rPr lang="en-GB" sz="1200" b="0" dirty="0">
                <a:solidFill>
                  <a:srgbClr val="FFFFFF"/>
                </a:solidFill>
                <a:latin typeface="Calibri" pitchFamily="36" charset="0"/>
              </a:rPr>
              <a:t>	© </a:t>
            </a:r>
            <a:r>
              <a:rPr lang="en-GB" sz="1200" b="0" dirty="0" smtClean="0">
                <a:solidFill>
                  <a:srgbClr val="FFFFFF"/>
                </a:solidFill>
                <a:latin typeface="Calibri" pitchFamily="36" charset="0"/>
              </a:rPr>
              <a:t>ECMWF	     Slide </a:t>
            </a:r>
            <a:fld id="{226A4BD5-2925-47C7-8038-A1D4DAF2FB3C}" type="slidenum">
              <a:rPr lang="en-GB" sz="1200" b="0" smtClean="0">
                <a:solidFill>
                  <a:srgbClr val="FFFFFF"/>
                </a:solidFill>
                <a:latin typeface="Calibri" pitchFamily="36" charset="0"/>
              </a:rPr>
              <a:pPr/>
              <a:t>‹#›</a:t>
            </a:fld>
            <a:r>
              <a:rPr lang="en-GB" sz="1200" b="0" dirty="0" smtClean="0">
                <a:solidFill>
                  <a:srgbClr val="FFFFFF"/>
                </a:solidFill>
                <a:latin typeface="Calibri" pitchFamily="36" charset="0"/>
              </a:rPr>
              <a:t> </a:t>
            </a:r>
            <a:endParaRPr lang="en-GB" sz="1200" b="0" dirty="0">
              <a:solidFill>
                <a:srgbClr val="FFFFFF"/>
              </a:solidFill>
              <a:latin typeface="Calibri" pitchFamily="36" charset="0"/>
            </a:endParaRPr>
          </a:p>
        </p:txBody>
      </p:sp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3400" y="6319838"/>
            <a:ext cx="189547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5" r:id="rId2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9pPr>
    </p:titleStyle>
    <p:bodyStyle>
      <a:lvl1pPr marL="268288" indent="-268288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3366FF"/>
        </a:buClr>
        <a:buSzPct val="90000"/>
        <a:buFont typeface="Wingdings" pitchFamily="36" charset="2"/>
        <a:buChar char=""/>
        <a:defRPr sz="2000">
          <a:solidFill>
            <a:schemeClr val="tx1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marL="5397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1F3692"/>
        </a:buClr>
        <a:buSzPct val="100000"/>
        <a:buFont typeface="Lucida Grande CE" pitchFamily="36" charset="-18"/>
        <a:buChar char="–"/>
        <a:defRPr sz="2000">
          <a:solidFill>
            <a:schemeClr val="tx1"/>
          </a:solidFill>
          <a:latin typeface="Calibri"/>
          <a:ea typeface="ＭＳ Ｐゴシック" charset="-128"/>
        </a:defRPr>
      </a:lvl2pPr>
      <a:lvl3pPr marL="8064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har char="•"/>
        <a:defRPr sz="2000">
          <a:solidFill>
            <a:schemeClr val="tx1"/>
          </a:solidFill>
          <a:latin typeface="Calibri"/>
          <a:ea typeface="ＭＳ Ｐゴシック" charset="-128"/>
        </a:defRPr>
      </a:lvl3pPr>
      <a:lvl4pPr marL="1581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" charset="0"/>
          <a:ea typeface="ＭＳ Ｐゴシック" charset="-128"/>
        </a:defRPr>
      </a:lvl4pPr>
      <a:lvl5pPr marL="20002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5pPr>
      <a:lvl6pPr marL="24574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6pPr>
      <a:lvl7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7pPr>
      <a:lvl8pPr marL="33718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8pPr>
      <a:lvl9pPr marL="38290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Contract and Accession Agreement</a:t>
            </a:r>
            <a:endParaRPr lang="en-GB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cs typeface="+mn-cs"/>
              </a:rPr>
              <a:t>Tony Bakker</a:t>
            </a:r>
            <a:endParaRPr lang="en-US" dirty="0" smtClean="0">
              <a:cs typeface="+mn-cs"/>
            </a:endParaRPr>
          </a:p>
          <a:p>
            <a:pPr>
              <a:defRPr/>
            </a:pPr>
            <a:r>
              <a:rPr lang="en-US" dirty="0" smtClean="0">
                <a:cs typeface="+mn-cs"/>
              </a:rPr>
              <a:t>Network and Security Section</a:t>
            </a:r>
          </a:p>
        </p:txBody>
      </p:sp>
    </p:spTree>
    <p:extLst>
      <p:ext uri="{BB962C8B-B14F-4D97-AF65-F5344CB8AC3E}">
        <p14:creationId xmlns:p14="http://schemas.microsoft.com/office/powerpoint/2010/main" val="171348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ECMWF Basic Package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4294967295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Money stream option</a:t>
            </a: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Budget £725,000 per year for Monthly Recurring Charges</a:t>
            </a: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Platinum configuration</a:t>
            </a: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Highest possible (and equal) IP bandwidth for all Member States</a:t>
            </a: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50 times that bandwidth for ECMWF</a:t>
            </a:r>
          </a:p>
          <a:p>
            <a:pPr marL="269875" lvl="1" indent="0">
              <a:buNone/>
            </a:pPr>
            <a:endParaRPr lang="en-US" dirty="0" smtClean="0">
              <a:latin typeface="Calibri" pitchFamily="36" charset="0"/>
              <a:ea typeface="ＭＳ Ｐゴシック" pitchFamily="36" charset="-128"/>
            </a:endParaRPr>
          </a:p>
          <a:p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Other options:</a:t>
            </a: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Connection for ECMWF Member States</a:t>
            </a:r>
          </a:p>
          <a:p>
            <a:pPr lvl="2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Platinum configuration</a:t>
            </a:r>
          </a:p>
          <a:p>
            <a:pPr lvl="2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Same IP bandwidth for all sites: 3 / 4 / 5 Mbps</a:t>
            </a:r>
          </a:p>
          <a:p>
            <a:pPr lvl="1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ECMWF site (Reading, UK):</a:t>
            </a:r>
          </a:p>
          <a:p>
            <a:pPr lvl="2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Platinum configuration</a:t>
            </a:r>
          </a:p>
          <a:p>
            <a:pPr lvl="2"/>
            <a:r>
              <a:rPr lang="en-US" dirty="0" smtClean="0">
                <a:latin typeface="Calibri" pitchFamily="36" charset="0"/>
                <a:ea typeface="ＭＳ Ｐゴシック" pitchFamily="36" charset="-128"/>
              </a:rPr>
              <a:t>IP bandwidth 100 / 150 / 200 Mbps</a:t>
            </a:r>
          </a:p>
          <a:p>
            <a:pPr lvl="1"/>
            <a:endParaRPr lang="en-US" dirty="0">
              <a:latin typeface="Calibri" pitchFamily="36" charset="0"/>
              <a:ea typeface="ＭＳ Ｐゴシック" pitchFamily="36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61078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Pricing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8" y="1061355"/>
            <a:ext cx="8447087" cy="4953000"/>
          </a:xfrm>
        </p:spPr>
        <p:txBody>
          <a:bodyPr/>
          <a:lstStyle/>
          <a:p>
            <a:endParaRPr lang="en-GB" dirty="0"/>
          </a:p>
          <a:p>
            <a:r>
              <a:rPr lang="en-GB" dirty="0"/>
              <a:t>Fixed and Firm prices valid for 18 months after receipt of </a:t>
            </a:r>
            <a:r>
              <a:rPr lang="en-GB" dirty="0" smtClean="0"/>
              <a:t>tender</a:t>
            </a:r>
          </a:p>
          <a:p>
            <a:pPr lvl="1"/>
            <a:r>
              <a:rPr lang="en-GB" dirty="0" smtClean="0"/>
              <a:t>Prices for all configurations requested must be valid for 18 months</a:t>
            </a:r>
          </a:p>
          <a:p>
            <a:endParaRPr lang="en-GB" dirty="0"/>
          </a:p>
          <a:p>
            <a:r>
              <a:rPr lang="en-GB" dirty="0"/>
              <a:t>Ceiling prices valid for the period starting 18 months and ending 3 years after the closing date of receipt of </a:t>
            </a:r>
            <a:r>
              <a:rPr lang="en-GB" dirty="0" smtClean="0"/>
              <a:t>tenders</a:t>
            </a:r>
          </a:p>
          <a:p>
            <a:pPr lvl="1"/>
            <a:r>
              <a:rPr lang="en-GB" dirty="0" smtClean="0"/>
              <a:t>A quote will be requested for a configuration. The quote must be lower than the “Ceiling price” given for that configuration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After 3 years:</a:t>
            </a:r>
          </a:p>
          <a:p>
            <a:pPr lvl="1"/>
            <a:r>
              <a:rPr lang="en-GB" dirty="0"/>
              <a:t>A quote will be requested for a configuration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/>
              <a:t>Once connected,  MRC cannot be increased for a given configuration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8606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Contractual Aspects –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Main Contract:</a:t>
            </a:r>
          </a:p>
          <a:p>
            <a:pPr lvl="1"/>
            <a:r>
              <a:rPr lang="en-GB" dirty="0" smtClean="0"/>
              <a:t>ECMWF + Member States + some (most) Co-operating States</a:t>
            </a:r>
          </a:p>
          <a:p>
            <a:pPr lvl="1"/>
            <a:r>
              <a:rPr lang="en-GB" dirty="0" smtClean="0"/>
              <a:t>Signed between ECMWF and selected tenderer</a:t>
            </a:r>
          </a:p>
          <a:p>
            <a:endParaRPr lang="en-GB" dirty="0"/>
          </a:p>
          <a:p>
            <a:r>
              <a:rPr lang="en-GB" dirty="0" smtClean="0"/>
              <a:t>Accession Agreement:</a:t>
            </a:r>
          </a:p>
          <a:p>
            <a:pPr lvl="1"/>
            <a:r>
              <a:rPr lang="en-GB" dirty="0" smtClean="0"/>
              <a:t>Remaining ECMWF Co-operating States + all other sites who wish to join RMDCN</a:t>
            </a:r>
          </a:p>
          <a:p>
            <a:pPr lvl="1"/>
            <a:r>
              <a:rPr lang="en-GB" dirty="0" smtClean="0"/>
              <a:t>Signed between RMDCN User Site and selected tenderer</a:t>
            </a:r>
          </a:p>
          <a:p>
            <a:endParaRPr lang="en-GB" dirty="0"/>
          </a:p>
          <a:p>
            <a:r>
              <a:rPr lang="en-GB" dirty="0"/>
              <a:t>N</a:t>
            </a:r>
            <a:r>
              <a:rPr lang="en-GB" dirty="0" smtClean="0"/>
              <a:t>ine year operational service with break point after six </a:t>
            </a:r>
            <a:r>
              <a:rPr lang="en-GB" dirty="0" smtClean="0"/>
              <a:t>years</a:t>
            </a:r>
          </a:p>
          <a:p>
            <a:endParaRPr lang="en-GB" dirty="0"/>
          </a:p>
          <a:p>
            <a:r>
              <a:rPr lang="en-GB" dirty="0" smtClean="0"/>
              <a:t>Technological and Commercial Refresh (TCR)  </a:t>
            </a:r>
          </a:p>
          <a:p>
            <a:pPr lvl="1"/>
            <a:r>
              <a:rPr lang="en-GB" dirty="0" smtClean="0"/>
              <a:t>before end of year 3 and before end of year 6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23626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Contractual Aspects –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Volume III of ITT contains the Draft Contract</a:t>
            </a:r>
          </a:p>
          <a:p>
            <a:endParaRPr lang="en-GB" dirty="0" smtClean="0"/>
          </a:p>
          <a:p>
            <a:r>
              <a:rPr lang="en-GB" dirty="0" smtClean="0"/>
              <a:t>Several Schedules are left blank for the tenderers’ proposals, e.g.</a:t>
            </a:r>
          </a:p>
          <a:p>
            <a:pPr lvl="1"/>
            <a:r>
              <a:rPr lang="en-GB" dirty="0" smtClean="0"/>
              <a:t>Schedule 2: Service Level Agreement</a:t>
            </a:r>
          </a:p>
          <a:p>
            <a:pPr lvl="1"/>
            <a:r>
              <a:rPr lang="en-GB" dirty="0"/>
              <a:t>Schedule </a:t>
            </a:r>
            <a:r>
              <a:rPr lang="en-GB" dirty="0" smtClean="0"/>
              <a:t>8: Ceiling Prices</a:t>
            </a:r>
          </a:p>
          <a:p>
            <a:pPr lvl="1"/>
            <a:r>
              <a:rPr lang="en-GB" dirty="0"/>
              <a:t>Schedule </a:t>
            </a:r>
            <a:r>
              <a:rPr lang="en-GB" dirty="0" smtClean="0"/>
              <a:t>14: </a:t>
            </a:r>
            <a:r>
              <a:rPr lang="en-GB" dirty="0"/>
              <a:t>Charges</a:t>
            </a:r>
            <a:endParaRPr lang="en-GB" dirty="0" smtClean="0"/>
          </a:p>
          <a:p>
            <a:pPr lvl="1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88949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Contract Timetable – next 12 months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May – August </a:t>
            </a:r>
            <a:r>
              <a:rPr lang="en-GB" dirty="0" smtClean="0"/>
              <a:t>2012:</a:t>
            </a:r>
          </a:p>
          <a:p>
            <a:pPr lvl="1"/>
            <a:r>
              <a:rPr lang="en-GB" dirty="0" smtClean="0"/>
              <a:t>ECMWF holds contract </a:t>
            </a:r>
            <a:r>
              <a:rPr lang="en-GB" dirty="0"/>
              <a:t>discussions </a:t>
            </a:r>
            <a:r>
              <a:rPr lang="en-GB" dirty="0" smtClean="0"/>
              <a:t>with tenderers</a:t>
            </a:r>
          </a:p>
          <a:p>
            <a:endParaRPr lang="en-GB" dirty="0"/>
          </a:p>
          <a:p>
            <a:r>
              <a:rPr lang="en-GB" dirty="0" smtClean="0"/>
              <a:t>December 2012:</a:t>
            </a:r>
          </a:p>
          <a:p>
            <a:pPr lvl="1"/>
            <a:r>
              <a:rPr lang="en-GB" dirty="0" smtClean="0"/>
              <a:t>ECMWF signs contract with successful tenderer</a:t>
            </a:r>
          </a:p>
          <a:p>
            <a:endParaRPr lang="en-GB" dirty="0"/>
          </a:p>
          <a:p>
            <a:r>
              <a:rPr lang="en-GB" dirty="0" smtClean="0"/>
              <a:t>February – March 2013:</a:t>
            </a:r>
          </a:p>
          <a:p>
            <a:pPr lvl="1"/>
            <a:r>
              <a:rPr lang="en-GB" dirty="0" smtClean="0"/>
              <a:t>Where necessary, Pilot sites sign Accession Agreement with successful tenderer</a:t>
            </a:r>
          </a:p>
          <a:p>
            <a:endParaRPr lang="en-GB" dirty="0"/>
          </a:p>
          <a:p>
            <a:r>
              <a:rPr lang="en-GB" dirty="0" smtClean="0"/>
              <a:t>May – June 2013:</a:t>
            </a:r>
          </a:p>
          <a:p>
            <a:pPr lvl="1"/>
            <a:r>
              <a:rPr lang="en-GB" dirty="0" smtClean="0"/>
              <a:t>Where </a:t>
            </a:r>
            <a:r>
              <a:rPr lang="en-GB" dirty="0"/>
              <a:t>necessary, </a:t>
            </a:r>
            <a:r>
              <a:rPr lang="en-GB" dirty="0" smtClean="0"/>
              <a:t>remaining sites in the Initial Deployment sign </a:t>
            </a:r>
            <a:r>
              <a:rPr lang="en-GB" dirty="0"/>
              <a:t>Accession Agreement with successful tenderer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54201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Contract Timetable – next 10 years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Q3/Q4 2016:</a:t>
            </a:r>
          </a:p>
          <a:p>
            <a:pPr lvl="1"/>
            <a:r>
              <a:rPr lang="en-GB" dirty="0" smtClean="0"/>
              <a:t>Supplier implements </a:t>
            </a:r>
            <a:r>
              <a:rPr lang="en-US" dirty="0"/>
              <a:t>bandwidth upgrades</a:t>
            </a:r>
            <a:r>
              <a:rPr lang="en-GB" dirty="0"/>
              <a:t>, service enhancements, and/or price reductions </a:t>
            </a:r>
            <a:r>
              <a:rPr lang="en-GB" dirty="0" smtClean="0"/>
              <a:t>(subject </a:t>
            </a:r>
            <a:r>
              <a:rPr lang="en-GB" dirty="0"/>
              <a:t>to the outcome of the first </a:t>
            </a:r>
            <a:r>
              <a:rPr lang="en-GB" dirty="0" smtClean="0"/>
              <a:t>TCR)</a:t>
            </a:r>
            <a:endParaRPr lang="en-GB" dirty="0"/>
          </a:p>
          <a:p>
            <a:endParaRPr lang="en-GB" dirty="0" smtClean="0"/>
          </a:p>
          <a:p>
            <a:r>
              <a:rPr lang="en-GB" dirty="0"/>
              <a:t>Q3/Q4 </a:t>
            </a:r>
            <a:r>
              <a:rPr lang="en-GB" dirty="0" smtClean="0"/>
              <a:t>2019:</a:t>
            </a:r>
          </a:p>
          <a:p>
            <a:pPr marL="268287" lvl="1" indent="0">
              <a:buNone/>
            </a:pPr>
            <a:r>
              <a:rPr lang="en-GB" dirty="0" smtClean="0"/>
              <a:t>either</a:t>
            </a:r>
            <a:endParaRPr lang="en-GB" dirty="0"/>
          </a:p>
          <a:p>
            <a:pPr lvl="1"/>
            <a:r>
              <a:rPr lang="en-GB" dirty="0"/>
              <a:t>Supplier implements </a:t>
            </a:r>
            <a:r>
              <a:rPr lang="en-US" dirty="0" smtClean="0"/>
              <a:t>bandwidth </a:t>
            </a:r>
            <a:r>
              <a:rPr lang="en-US" dirty="0"/>
              <a:t>upgrades</a:t>
            </a:r>
            <a:r>
              <a:rPr lang="en-GB" dirty="0"/>
              <a:t>, service enhancements, and/or price reductions (subject to the outcome of the </a:t>
            </a:r>
            <a:r>
              <a:rPr lang="en-GB" dirty="0" smtClean="0"/>
              <a:t>second TCR</a:t>
            </a:r>
            <a:r>
              <a:rPr lang="en-GB" dirty="0"/>
              <a:t>)</a:t>
            </a:r>
          </a:p>
          <a:p>
            <a:pPr marL="268287" lvl="1" indent="0">
              <a:buNone/>
            </a:pPr>
            <a:r>
              <a:rPr lang="en-GB" dirty="0" smtClean="0"/>
              <a:t>or</a:t>
            </a:r>
            <a:endParaRPr lang="en-GB" dirty="0"/>
          </a:p>
          <a:p>
            <a:pPr lvl="1"/>
            <a:r>
              <a:rPr lang="en-GB" dirty="0" smtClean="0"/>
              <a:t>ECMWF exercises option to terminate contract</a:t>
            </a:r>
          </a:p>
          <a:p>
            <a:pPr lvl="1"/>
            <a:endParaRPr lang="en-GB" dirty="0"/>
          </a:p>
          <a:p>
            <a:r>
              <a:rPr lang="en-GB" dirty="0" smtClean="0"/>
              <a:t>Q3/Q4 2022:</a:t>
            </a:r>
          </a:p>
          <a:p>
            <a:pPr lvl="1"/>
            <a:r>
              <a:rPr lang="en-GB" dirty="0" smtClean="0"/>
              <a:t>Contract expires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9731530"/>
      </p:ext>
    </p:extLst>
  </p:cSld>
  <p:clrMapOvr>
    <a:masterClrMapping/>
  </p:clrMapOvr>
</p:sld>
</file>

<file path=ppt/theme/theme1.xml><?xml version="1.0" encoding="utf-8"?>
<a:theme xmlns:a="http://schemas.openxmlformats.org/drawingml/2006/main" name="ECMWF-template">
  <a:themeElements>
    <a:clrScheme name="">
      <a:dk1>
        <a:srgbClr val="000000"/>
      </a:dk1>
      <a:lt1>
        <a:srgbClr val="FFFFFF"/>
      </a:lt1>
      <a:dk2>
        <a:srgbClr val="00279F"/>
      </a:dk2>
      <a:lt2>
        <a:srgbClr val="919191"/>
      </a:lt2>
      <a:accent1>
        <a:srgbClr val="F95AB7"/>
      </a:accent1>
      <a:accent2>
        <a:srgbClr val="3365FB"/>
      </a:accent2>
      <a:accent3>
        <a:srgbClr val="FFFFFF"/>
      </a:accent3>
      <a:accent4>
        <a:srgbClr val="000000"/>
      </a:accent4>
      <a:accent5>
        <a:srgbClr val="FBB5D8"/>
      </a:accent5>
      <a:accent6>
        <a:srgbClr val="2D5BE3"/>
      </a:accent6>
      <a:hlink>
        <a:srgbClr val="919191"/>
      </a:hlink>
      <a:folHlink>
        <a:srgbClr val="51DC00"/>
      </a:folHlink>
    </a:clrScheme>
    <a:fontScheme name="Microsoft Office 98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icrosoft Office 9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crosoft Office 98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ECMWF-template</Template>
  <TotalTime>10692</TotalTime>
  <Words>423</Words>
  <Application>Microsoft Office PowerPoint</Application>
  <PresentationFormat>On-screen Show (4:3)</PresentationFormat>
  <Paragraphs>74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ECMWF-template</vt:lpstr>
      <vt:lpstr>Contract and Accession Agreement</vt:lpstr>
      <vt:lpstr>ECMWF Basic Package</vt:lpstr>
      <vt:lpstr>Pricing</vt:lpstr>
      <vt:lpstr>Contractual Aspects – 1</vt:lpstr>
      <vt:lpstr>Contractual Aspects – 2</vt:lpstr>
      <vt:lpstr>Contract Timetable – next 12 months</vt:lpstr>
      <vt:lpstr>Contract Timetable – next 10 years</vt:lpstr>
    </vt:vector>
  </TitlesOfParts>
  <Company>ECMWF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Tony Bakker</dc:creator>
  <cp:lastModifiedBy>Tony Bakker</cp:lastModifiedBy>
  <cp:revision>118</cp:revision>
  <cp:lastPrinted>2010-02-08T14:51:34Z</cp:lastPrinted>
  <dcterms:created xsi:type="dcterms:W3CDTF">2011-10-04T12:35:01Z</dcterms:created>
  <dcterms:modified xsi:type="dcterms:W3CDTF">2012-05-14T06:19:58Z</dcterms:modified>
</cp:coreProperties>
</file>