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33" r:id="rId2"/>
    <p:sldId id="295" r:id="rId3"/>
    <p:sldId id="339" r:id="rId4"/>
    <p:sldId id="326" r:id="rId5"/>
    <p:sldId id="327" r:id="rId6"/>
    <p:sldId id="330" r:id="rId7"/>
    <p:sldId id="332" r:id="rId8"/>
    <p:sldId id="338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  <p:sldId id="368" r:id="rId20"/>
    <p:sldId id="350" r:id="rId21"/>
    <p:sldId id="320" r:id="rId22"/>
    <p:sldId id="321" r:id="rId23"/>
    <p:sldId id="322" r:id="rId24"/>
    <p:sldId id="370" r:id="rId25"/>
    <p:sldId id="369" r:id="rId26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64" autoAdjust="0"/>
  </p:normalViewPr>
  <p:slideViewPr>
    <p:cSldViewPr snapToGrid="0" snapToObjects="1">
      <p:cViewPr>
        <p:scale>
          <a:sx n="100" d="100"/>
          <a:sy n="100" d="100"/>
        </p:scale>
        <p:origin x="-44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=""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422585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853019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 summary of the current</a:t>
            </a:r>
            <a:br>
              <a:rPr lang="en-GB" dirty="0" smtClean="0"/>
            </a:br>
            <a:r>
              <a:rPr lang="en-GB" dirty="0" smtClean="0"/>
              <a:t>Invitation To Tender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Ahmed Benallegue</a:t>
            </a: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  <p:extLst>
      <p:ext uri="{BB962C8B-B14F-4D97-AF65-F5344CB8AC3E}">
        <p14:creationId xmlns=""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Agenda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Tender Documents</a:t>
            </a:r>
          </a:p>
          <a:p>
            <a:pPr marL="457200" indent="-457200">
              <a:buFont typeface="+mj-lt"/>
              <a:buAutoNum type="arabicPeriod"/>
            </a:pPr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Technical Requirements</a:t>
            </a:r>
          </a:p>
          <a:p>
            <a:pPr marL="457200" indent="-457200">
              <a:buFont typeface="+mj-lt"/>
              <a:buAutoNum type="arabicPeriod"/>
            </a:pPr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Service Level Agreements</a:t>
            </a:r>
          </a:p>
          <a:p>
            <a:pPr marL="457200" indent="-457200">
              <a:buFont typeface="+mj-lt"/>
              <a:buAutoNum type="arabicPeriod"/>
            </a:pPr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Potential site types</a:t>
            </a:r>
          </a:p>
          <a:p>
            <a:pPr marL="457200" indent="-457200">
              <a:buFont typeface="+mj-lt"/>
              <a:buAutoNum type="arabicPeriod"/>
            </a:pPr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Planning of the Project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Tender Documents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Letter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of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Invitation</a:t>
            </a:r>
          </a:p>
          <a:p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Volume I: </a:t>
            </a:r>
            <a:endParaRPr lang="en-GB" dirty="0"/>
          </a:p>
          <a:p>
            <a:pPr lvl="1"/>
            <a:r>
              <a:rPr lang="en-GB" dirty="0"/>
              <a:t> </a:t>
            </a:r>
            <a:r>
              <a:rPr lang="en-GB" sz="1800" b="1" dirty="0"/>
              <a:t>INSTRUCTIONS FOR TENDERERS AND CONDITIONS OF TENDER </a:t>
            </a:r>
            <a:endParaRPr lang="en-US" sz="1800" dirty="0" smtClean="0">
              <a:latin typeface="Calibri" pitchFamily="36" charset="0"/>
              <a:ea typeface="ＭＳ Ｐゴシック" pitchFamily="36" charset="-128"/>
            </a:endParaRPr>
          </a:p>
          <a:p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Volume II</a:t>
            </a:r>
          </a:p>
          <a:p>
            <a:pPr lvl="1"/>
            <a:r>
              <a:rPr lang="en-GB" sz="1800" b="1" dirty="0"/>
              <a:t>SPECIFICATION OF </a:t>
            </a:r>
            <a:r>
              <a:rPr lang="en-GB" sz="1800" b="1" dirty="0" smtClean="0"/>
              <a:t>REQUIREMENTS</a:t>
            </a:r>
          </a:p>
          <a:p>
            <a:pPr lvl="1"/>
            <a:r>
              <a:rPr lang="en-GB" sz="1800" b="1" dirty="0" smtClean="0">
                <a:latin typeface="Calibri" pitchFamily="36" charset="0"/>
                <a:ea typeface="ＭＳ Ｐゴシック" pitchFamily="36" charset="-128"/>
              </a:rPr>
              <a:t>Pricing spread sheet</a:t>
            </a:r>
            <a:endParaRPr lang="en-US" sz="1800" dirty="0" smtClean="0">
              <a:latin typeface="Calibri" pitchFamily="36" charset="0"/>
              <a:ea typeface="ＭＳ Ｐゴシック" pitchFamily="36" charset="-128"/>
            </a:endParaRPr>
          </a:p>
          <a:p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Volume III</a:t>
            </a:r>
            <a:endParaRPr lang="en-GB" dirty="0"/>
          </a:p>
          <a:p>
            <a:pPr lvl="1"/>
            <a:r>
              <a:rPr lang="en-GB" dirty="0"/>
              <a:t> </a:t>
            </a:r>
            <a:r>
              <a:rPr lang="en-GB" sz="1800" b="1" dirty="0" smtClean="0"/>
              <a:t>DRAFT </a:t>
            </a:r>
            <a:r>
              <a:rPr lang="en-GB" sz="1800" b="1" dirty="0"/>
              <a:t>CONTRACT </a:t>
            </a:r>
            <a:endParaRPr lang="en-GB" sz="1800" b="1" dirty="0" smtClean="0"/>
          </a:p>
          <a:p>
            <a:endParaRPr lang="en-GB" b="1" dirty="0">
              <a:latin typeface="Calibri" pitchFamily="36" charset="0"/>
              <a:ea typeface="ＭＳ Ｐゴシック" pitchFamily="36" charset="-128"/>
            </a:endParaRPr>
          </a:p>
          <a:p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Responses </a:t>
            </a:r>
            <a:r>
              <a:rPr lang="en-GB" dirty="0">
                <a:latin typeface="Calibri" pitchFamily="36" charset="0"/>
                <a:ea typeface="ＭＳ Ｐゴシック" pitchFamily="36" charset="-128"/>
              </a:rPr>
              <a:t>to 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questions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138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Tender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Docs - </a:t>
            </a:r>
            <a:r>
              <a:rPr lang="en-GB" dirty="0" err="1" smtClean="0"/>
              <a:t>Vol</a:t>
            </a:r>
            <a:r>
              <a:rPr lang="en-GB" dirty="0" smtClean="0"/>
              <a:t>-II: Chapters 1-3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Chapter 1: Introduction</a:t>
            </a:r>
          </a:p>
          <a:p>
            <a:pPr lvl="1"/>
            <a:r>
              <a:rPr lang="en-GB" dirty="0" smtClean="0"/>
              <a:t>Scope</a:t>
            </a:r>
          </a:p>
          <a:p>
            <a:pPr lvl="1"/>
            <a:r>
              <a:rPr lang="en-GB" dirty="0" smtClean="0"/>
              <a:t>Tender requirements	</a:t>
            </a:r>
          </a:p>
          <a:p>
            <a:pPr lvl="1"/>
            <a:r>
              <a:rPr lang="en-GB" dirty="0" smtClean="0"/>
              <a:t>Time schedule</a:t>
            </a:r>
          </a:p>
          <a:p>
            <a:endParaRPr lang="en-GB" dirty="0" smtClean="0"/>
          </a:p>
          <a:p>
            <a:r>
              <a:rPr lang="en-GB" dirty="0" smtClean="0"/>
              <a:t>Chapter 2: Background</a:t>
            </a:r>
          </a:p>
          <a:p>
            <a:pPr lvl="1"/>
            <a:r>
              <a:rPr lang="en-GB" dirty="0" smtClean="0"/>
              <a:t>RMDCN history and evolution</a:t>
            </a:r>
          </a:p>
          <a:p>
            <a:pPr lvl="1"/>
            <a:r>
              <a:rPr lang="en-GB" dirty="0" smtClean="0"/>
              <a:t>Roles of ECMWF + WMO</a:t>
            </a:r>
          </a:p>
          <a:p>
            <a:pPr lvl="1"/>
            <a:r>
              <a:rPr lang="en-GB" dirty="0" smtClean="0"/>
              <a:t>WMO – ECMWF Agreement 1998</a:t>
            </a:r>
          </a:p>
          <a:p>
            <a:endParaRPr lang="en-GB" dirty="0" smtClean="0"/>
          </a:p>
          <a:p>
            <a:r>
              <a:rPr lang="en-GB" dirty="0" smtClean="0"/>
              <a:t>Chapter 3: Objectives</a:t>
            </a:r>
          </a:p>
          <a:p>
            <a:pPr lvl="1"/>
            <a:r>
              <a:rPr lang="en-GB" dirty="0" smtClean="0"/>
              <a:t>Traffic flows</a:t>
            </a:r>
          </a:p>
          <a:p>
            <a:pPr lvl="1"/>
            <a:r>
              <a:rPr lang="en-GB" dirty="0" smtClean="0"/>
              <a:t>General requirements</a:t>
            </a:r>
          </a:p>
        </p:txBody>
      </p:sp>
    </p:spTree>
    <p:extLst>
      <p:ext uri="{BB962C8B-B14F-4D97-AF65-F5344CB8AC3E}">
        <p14:creationId xmlns="" xmlns:p14="http://schemas.microsoft.com/office/powerpoint/2010/main" val="159486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Tender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Docs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- </a:t>
            </a:r>
            <a:r>
              <a:rPr lang="en-GB" dirty="0" err="1" smtClean="0"/>
              <a:t>Vol</a:t>
            </a:r>
            <a:r>
              <a:rPr lang="en-GB" dirty="0" smtClean="0"/>
              <a:t>-II: Chapter 4 - Sites and configuration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979710"/>
            <a:ext cx="8447087" cy="4953000"/>
          </a:xfrm>
        </p:spPr>
        <p:txBody>
          <a:bodyPr/>
          <a:lstStyle/>
          <a:p>
            <a:r>
              <a:rPr lang="en-GB" dirty="0" smtClean="0"/>
              <a:t>ECMWF Basic Package</a:t>
            </a:r>
          </a:p>
          <a:p>
            <a:pPr lvl="1"/>
            <a:r>
              <a:rPr lang="en-GB" dirty="0" smtClean="0"/>
              <a:t>Various possible configurations</a:t>
            </a:r>
          </a:p>
          <a:p>
            <a:pPr lvl="1"/>
            <a:r>
              <a:rPr lang="en-GB" dirty="0" smtClean="0"/>
              <a:t>Money Stream £725k – highest possible IP Bandwidth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Current connected sites (“Table 1”)</a:t>
            </a:r>
          </a:p>
          <a:p>
            <a:pPr lvl="1"/>
            <a:r>
              <a:rPr lang="en-GB" dirty="0" smtClean="0"/>
              <a:t>Preferred configuration</a:t>
            </a:r>
          </a:p>
          <a:p>
            <a:pPr lvl="1"/>
            <a:r>
              <a:rPr lang="en-GB" dirty="0" smtClean="0"/>
              <a:t>Various options</a:t>
            </a:r>
          </a:p>
          <a:p>
            <a:pPr marL="268287" lvl="1" indent="0">
              <a:buNone/>
            </a:pPr>
            <a:endParaRPr lang="en-GB" dirty="0" smtClean="0"/>
          </a:p>
          <a:p>
            <a:r>
              <a:rPr lang="en-GB" dirty="0" smtClean="0"/>
              <a:t>Potential new sites (“Table 2”)</a:t>
            </a:r>
          </a:p>
          <a:p>
            <a:pPr lvl="1"/>
            <a:r>
              <a:rPr lang="en-GB" dirty="0"/>
              <a:t>Preferred configuration</a:t>
            </a:r>
          </a:p>
          <a:p>
            <a:pPr lvl="1"/>
            <a:r>
              <a:rPr lang="en-GB" dirty="0" smtClean="0"/>
              <a:t>Various options</a:t>
            </a:r>
          </a:p>
          <a:p>
            <a:pPr marL="268287" lvl="1" indent="0">
              <a:buNone/>
            </a:pPr>
            <a:endParaRPr lang="en-GB" dirty="0" smtClean="0"/>
          </a:p>
          <a:p>
            <a:r>
              <a:rPr lang="en-GB" dirty="0" smtClean="0"/>
              <a:t>Pricing and contractual issues</a:t>
            </a:r>
          </a:p>
        </p:txBody>
      </p:sp>
    </p:spTree>
    <p:extLst>
      <p:ext uri="{BB962C8B-B14F-4D97-AF65-F5344CB8AC3E}">
        <p14:creationId xmlns="" xmlns:p14="http://schemas.microsoft.com/office/powerpoint/2010/main" val="2486065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Tender Docs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– </a:t>
            </a:r>
            <a:r>
              <a:rPr lang="en-GB" dirty="0" err="1" smtClean="0"/>
              <a:t>Vol</a:t>
            </a:r>
            <a:r>
              <a:rPr lang="en-GB" dirty="0"/>
              <a:t>-</a:t>
            </a:r>
            <a:r>
              <a:rPr lang="en-GB" dirty="0" smtClean="0"/>
              <a:t>II: Chapters 5-10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908721"/>
            <a:ext cx="8112125" cy="5219030"/>
          </a:xfrm>
        </p:spPr>
        <p:txBody>
          <a:bodyPr/>
          <a:lstStyle/>
          <a:p>
            <a:r>
              <a:rPr lang="en-GB" dirty="0"/>
              <a:t>Chapter 5: Technical </a:t>
            </a:r>
            <a:r>
              <a:rPr lang="en-GB" dirty="0" smtClean="0"/>
              <a:t>requirements</a:t>
            </a:r>
          </a:p>
          <a:p>
            <a:r>
              <a:rPr lang="en-GB" dirty="0" smtClean="0"/>
              <a:t>Chapter </a:t>
            </a:r>
            <a:r>
              <a:rPr lang="en-GB" dirty="0"/>
              <a:t>6: Service Level Agreement</a:t>
            </a:r>
          </a:p>
          <a:p>
            <a:pPr lvl="1"/>
            <a:r>
              <a:rPr lang="en-GB" dirty="0"/>
              <a:t>Site types: Platinum, Gold, Silver, Bronze, Copper</a:t>
            </a:r>
          </a:p>
          <a:p>
            <a:pPr lvl="1"/>
            <a:r>
              <a:rPr lang="en-GB" dirty="0" smtClean="0"/>
              <a:t>Service levels </a:t>
            </a:r>
            <a:r>
              <a:rPr lang="en-GB" dirty="0"/>
              <a:t>for site availability, circuit availability, </a:t>
            </a:r>
            <a:r>
              <a:rPr lang="en-GB" dirty="0" smtClean="0"/>
              <a:t>GTTF, RTD</a:t>
            </a:r>
            <a:r>
              <a:rPr lang="en-GB" dirty="0"/>
              <a:t>, </a:t>
            </a:r>
            <a:r>
              <a:rPr lang="en-GB" dirty="0" smtClean="0"/>
              <a:t>Packet Loss Ratio</a:t>
            </a:r>
          </a:p>
          <a:p>
            <a:r>
              <a:rPr lang="en-GB" dirty="0" smtClean="0"/>
              <a:t>Chapter </a:t>
            </a:r>
            <a:r>
              <a:rPr lang="en-GB" dirty="0"/>
              <a:t>7: Project management and </a:t>
            </a:r>
            <a:r>
              <a:rPr lang="en-GB" dirty="0" smtClean="0"/>
              <a:t>implementation</a:t>
            </a:r>
          </a:p>
          <a:p>
            <a:pPr lvl="1"/>
            <a:r>
              <a:rPr lang="en-GB" dirty="0" smtClean="0"/>
              <a:t>Used PRINCE2 as framework</a:t>
            </a:r>
          </a:p>
          <a:p>
            <a:r>
              <a:rPr lang="en-GB" dirty="0" smtClean="0"/>
              <a:t>Chapter </a:t>
            </a:r>
            <a:r>
              <a:rPr lang="en-GB" dirty="0"/>
              <a:t>8: Account and service </a:t>
            </a:r>
            <a:r>
              <a:rPr lang="en-GB" dirty="0" smtClean="0"/>
              <a:t>management</a:t>
            </a:r>
          </a:p>
          <a:p>
            <a:pPr lvl="1"/>
            <a:r>
              <a:rPr lang="en-GB" dirty="0" smtClean="0"/>
              <a:t>Used ITIL as framework</a:t>
            </a:r>
            <a:endParaRPr lang="en-GB" dirty="0"/>
          </a:p>
          <a:p>
            <a:r>
              <a:rPr lang="en-GB" dirty="0"/>
              <a:t>Chapter 9: Migration </a:t>
            </a:r>
            <a:r>
              <a:rPr lang="en-GB" dirty="0" smtClean="0"/>
              <a:t>strategy</a:t>
            </a:r>
          </a:p>
          <a:p>
            <a:pPr lvl="1">
              <a:lnSpc>
                <a:spcPts val="2500"/>
              </a:lnSpc>
            </a:pPr>
            <a:r>
              <a:rPr lang="en-GB" dirty="0"/>
              <a:t>Pilot phase (ECMWF plus 5-6 sites)</a:t>
            </a:r>
          </a:p>
          <a:p>
            <a:pPr lvl="1">
              <a:lnSpc>
                <a:spcPts val="2500"/>
              </a:lnSpc>
            </a:pPr>
            <a:r>
              <a:rPr lang="en-GB" dirty="0"/>
              <a:t>Accelerated </a:t>
            </a:r>
            <a:r>
              <a:rPr lang="en-GB" dirty="0" smtClean="0"/>
              <a:t>Incremental </a:t>
            </a:r>
            <a:r>
              <a:rPr lang="en-GB" dirty="0"/>
              <a:t>M</a:t>
            </a:r>
            <a:r>
              <a:rPr lang="en-GB" dirty="0" smtClean="0"/>
              <a:t>igration </a:t>
            </a:r>
            <a:r>
              <a:rPr lang="en-GB" dirty="0"/>
              <a:t>(AIM</a:t>
            </a:r>
            <a:r>
              <a:rPr lang="en-GB" dirty="0" smtClean="0"/>
              <a:t>)</a:t>
            </a:r>
          </a:p>
          <a:p>
            <a:pPr>
              <a:lnSpc>
                <a:spcPts val="2500"/>
              </a:lnSpc>
            </a:pPr>
            <a:r>
              <a:rPr lang="en-GB" dirty="0"/>
              <a:t>Chapter </a:t>
            </a:r>
            <a:r>
              <a:rPr lang="en-GB" dirty="0" smtClean="0"/>
              <a:t>10: Acceptance tests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862699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Tender Docs - </a:t>
            </a:r>
            <a:r>
              <a:rPr lang="en-GB" dirty="0" err="1" smtClean="0"/>
              <a:t>Vol</a:t>
            </a:r>
            <a:r>
              <a:rPr lang="en-GB" dirty="0" smtClean="0"/>
              <a:t>-II: Annexes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Glossary</a:t>
            </a:r>
          </a:p>
          <a:p>
            <a:endParaRPr lang="en-GB" dirty="0" smtClean="0"/>
          </a:p>
          <a:p>
            <a:r>
              <a:rPr lang="en-GB" dirty="0" smtClean="0"/>
              <a:t>Description of WMO WIS</a:t>
            </a:r>
          </a:p>
          <a:p>
            <a:endParaRPr lang="en-GB" dirty="0" smtClean="0"/>
          </a:p>
          <a:p>
            <a:r>
              <a:rPr lang="en-GB" dirty="0" smtClean="0"/>
              <a:t>List of WMO RA VI members</a:t>
            </a:r>
          </a:p>
          <a:p>
            <a:endParaRPr lang="en-GB" dirty="0" smtClean="0"/>
          </a:p>
          <a:p>
            <a:r>
              <a:rPr lang="en-GB" dirty="0" smtClean="0"/>
              <a:t>Proposed timeline</a:t>
            </a:r>
          </a:p>
          <a:p>
            <a:endParaRPr lang="en-GB" dirty="0" smtClean="0"/>
          </a:p>
          <a:p>
            <a:r>
              <a:rPr lang="en-GB" dirty="0" smtClean="0"/>
              <a:t>List of figures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558893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Tender Docs - </a:t>
            </a:r>
            <a:r>
              <a:rPr lang="en-GB" dirty="0" smtClean="0"/>
              <a:t>Responses to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 questions will be answered/clarified and then distributed to all known interested parties and published on the ECWMF website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http</a:t>
            </a:r>
            <a:r>
              <a:rPr lang="en-GB" dirty="0"/>
              <a:t>://www.ecmwf.int/newsevents/itt/2012-207/index.html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="" xmlns:p14="http://schemas.microsoft.com/office/powerpoint/2010/main" val="2819207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itchFamily="36" charset="0"/>
                <a:ea typeface="ＭＳ Ｐゴシック" pitchFamily="36" charset="-128"/>
              </a:rPr>
              <a:t>Technical Requirements (</a:t>
            </a:r>
            <a:r>
              <a:rPr lang="en-GB" dirty="0" err="1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>
                <a:latin typeface="Calibri" pitchFamily="36" charset="0"/>
                <a:ea typeface="ＭＳ Ｐゴシック" pitchFamily="36" charset="-128"/>
              </a:rPr>
              <a:t>-II 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5.1-5.3)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000125"/>
            <a:ext cx="8447087" cy="5219700"/>
          </a:xfrm>
        </p:spPr>
        <p:txBody>
          <a:bodyPr/>
          <a:lstStyle/>
          <a:p>
            <a:r>
              <a:rPr lang="en-GB" dirty="0" smtClean="0"/>
              <a:t>5.1 - Network topology and service provision</a:t>
            </a:r>
          </a:p>
          <a:p>
            <a:pPr lvl="1"/>
            <a:r>
              <a:rPr lang="en-GB" dirty="0" smtClean="0"/>
              <a:t>Any-to-any traffic pattern</a:t>
            </a:r>
          </a:p>
          <a:p>
            <a:pPr lvl="1"/>
            <a:r>
              <a:rPr lang="en-GB" dirty="0" smtClean="0"/>
              <a:t>No prioritisation of one site over another</a:t>
            </a:r>
          </a:p>
          <a:p>
            <a:pPr lvl="1"/>
            <a:r>
              <a:rPr lang="en-GB" dirty="0" smtClean="0"/>
              <a:t>“Fully-managed” service, including 3</a:t>
            </a:r>
            <a:r>
              <a:rPr lang="en-GB" baseline="30000" dirty="0" smtClean="0"/>
              <a:t>rd</a:t>
            </a:r>
            <a:r>
              <a:rPr lang="en-GB" dirty="0" smtClean="0"/>
              <a:t> parties</a:t>
            </a:r>
          </a:p>
          <a:p>
            <a:endParaRPr lang="en-GB" dirty="0" smtClean="0"/>
          </a:p>
          <a:p>
            <a:r>
              <a:rPr lang="en-GB" dirty="0" smtClean="0"/>
              <a:t>5.2 - Routed protocols</a:t>
            </a:r>
          </a:p>
          <a:p>
            <a:pPr lvl="1"/>
            <a:r>
              <a:rPr lang="en-GB" dirty="0" smtClean="0"/>
              <a:t>IPv4 unicast mandatory</a:t>
            </a:r>
          </a:p>
          <a:p>
            <a:pPr lvl="1"/>
            <a:r>
              <a:rPr lang="en-GB" dirty="0" smtClean="0"/>
              <a:t>IPv6 desirable</a:t>
            </a:r>
          </a:p>
          <a:p>
            <a:pPr lvl="1"/>
            <a:r>
              <a:rPr lang="en-GB" dirty="0" smtClean="0"/>
              <a:t>Multicast</a:t>
            </a:r>
            <a:r>
              <a:rPr lang="en-GB" dirty="0"/>
              <a:t> </a:t>
            </a:r>
            <a:r>
              <a:rPr lang="en-GB" dirty="0" smtClean="0"/>
              <a:t>in the future (e.g. GISC synchronisation, EUMETSAT dissemination)</a:t>
            </a:r>
          </a:p>
          <a:p>
            <a:endParaRPr lang="en-GB" dirty="0" smtClean="0"/>
          </a:p>
          <a:p>
            <a:r>
              <a:rPr lang="en-GB" dirty="0" smtClean="0"/>
              <a:t>5.3 - IP Addressing Scheme</a:t>
            </a:r>
          </a:p>
          <a:p>
            <a:pPr lvl="1"/>
            <a:r>
              <a:rPr lang="en-GB" dirty="0" smtClean="0"/>
              <a:t>Public, registered IP network addresses only</a:t>
            </a:r>
          </a:p>
          <a:p>
            <a:pPr lvl="1"/>
            <a:r>
              <a:rPr lang="en-GB" dirty="0" smtClean="0"/>
              <a:t>Supplier to provide a portion of their </a:t>
            </a:r>
            <a:r>
              <a:rPr lang="en-GB" dirty="0"/>
              <a:t>own </a:t>
            </a:r>
            <a:r>
              <a:rPr lang="en-GB" dirty="0" smtClean="0"/>
              <a:t>public</a:t>
            </a:r>
            <a:r>
              <a:rPr lang="en-GB" dirty="0"/>
              <a:t>, registered IP network </a:t>
            </a:r>
            <a:r>
              <a:rPr lang="en-GB" dirty="0" smtClean="0"/>
              <a:t>address allocation where necessary</a:t>
            </a:r>
          </a:p>
        </p:txBody>
      </p:sp>
    </p:spTree>
    <p:extLst>
      <p:ext uri="{BB962C8B-B14F-4D97-AF65-F5344CB8AC3E}">
        <p14:creationId xmlns="" xmlns:p14="http://schemas.microsoft.com/office/powerpoint/2010/main" val="3066967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itchFamily="36" charset="0"/>
                <a:ea typeface="ＭＳ Ｐゴシック" pitchFamily="36" charset="-128"/>
              </a:rPr>
              <a:t>Technical Requirements (</a:t>
            </a:r>
            <a:r>
              <a:rPr lang="en-GB" dirty="0" err="1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>
                <a:latin typeface="Calibri" pitchFamily="36" charset="0"/>
                <a:ea typeface="ＭＳ Ｐゴシック" pitchFamily="36" charset="-128"/>
              </a:rPr>
              <a:t>-II 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5.4-5.6)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5.4 – Routing Protocols</a:t>
            </a:r>
          </a:p>
          <a:p>
            <a:pPr lvl="1"/>
            <a:r>
              <a:rPr lang="en-GB" dirty="0" smtClean="0"/>
              <a:t>eBGP or iBGP must be used for redistribution from CPE to PE devices</a:t>
            </a:r>
          </a:p>
          <a:p>
            <a:pPr lvl="1"/>
            <a:r>
              <a:rPr lang="en-GB" dirty="0" smtClean="0"/>
              <a:t>Static and dynamic routing must be supported</a:t>
            </a:r>
          </a:p>
          <a:p>
            <a:pPr lvl="1"/>
            <a:r>
              <a:rPr lang="en-GB" dirty="0" smtClean="0"/>
              <a:t>EIGRP or OSPF version 2 must be supported</a:t>
            </a:r>
          </a:p>
          <a:p>
            <a:endParaRPr lang="en-GB" dirty="0" smtClean="0"/>
          </a:p>
          <a:p>
            <a:r>
              <a:rPr lang="en-GB" dirty="0" smtClean="0"/>
              <a:t>5.5 – High availability of the LAN interface</a:t>
            </a:r>
          </a:p>
          <a:p>
            <a:pPr lvl="1"/>
            <a:r>
              <a:rPr lang="en-GB" dirty="0" smtClean="0"/>
              <a:t>Highly available, dynamic virtual gateway on the CPE LAN interface must be supported</a:t>
            </a:r>
          </a:p>
          <a:p>
            <a:endParaRPr lang="en-GB" dirty="0"/>
          </a:p>
          <a:p>
            <a:r>
              <a:rPr lang="en-GB" dirty="0" smtClean="0"/>
              <a:t>5.6 – Access line load sharing</a:t>
            </a:r>
          </a:p>
          <a:p>
            <a:pPr lvl="1"/>
            <a:r>
              <a:rPr lang="en-GB" dirty="0" smtClean="0"/>
              <a:t>For dual connections, the option of active/passive or active/active configuration must be provided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="" xmlns:p14="http://schemas.microsoft.com/office/powerpoint/2010/main" val="2559158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itchFamily="36" charset="0"/>
                <a:ea typeface="ＭＳ Ｐゴシック" pitchFamily="36" charset="-128"/>
              </a:rPr>
              <a:t>Technical Requirements (</a:t>
            </a:r>
            <a:r>
              <a:rPr lang="en-GB" dirty="0" err="1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>
                <a:latin typeface="Calibri" pitchFamily="36" charset="0"/>
                <a:ea typeface="ＭＳ Ｐゴシック" pitchFamily="36" charset="-128"/>
              </a:rPr>
              <a:t>-II 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5.7-5.8)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5.7 – Classes and Quality of Service</a:t>
            </a:r>
          </a:p>
          <a:p>
            <a:pPr lvl="1"/>
            <a:r>
              <a:rPr lang="en-GB" dirty="0" smtClean="0"/>
              <a:t>At least three Assured Forwarding CoS</a:t>
            </a:r>
          </a:p>
          <a:p>
            <a:pPr lvl="1"/>
            <a:r>
              <a:rPr lang="en-GB" dirty="0" smtClean="0"/>
              <a:t>Ability to configure access control lists of IP destinations to classify traffic</a:t>
            </a:r>
          </a:p>
          <a:p>
            <a:pPr lvl="1"/>
            <a:endParaRPr lang="en-GB" dirty="0"/>
          </a:p>
          <a:p>
            <a:r>
              <a:rPr lang="en-GB" dirty="0" smtClean="0"/>
              <a:t>5.8 – Access to CPE device for monitoring and troubleshooting</a:t>
            </a:r>
          </a:p>
          <a:p>
            <a:pPr lvl="1"/>
            <a:r>
              <a:rPr lang="en-GB" dirty="0" smtClean="0"/>
              <a:t>ECMWF network support team needs read-only management access to each of the supplier’s CPE router devices</a:t>
            </a:r>
          </a:p>
          <a:p>
            <a:pPr lvl="1"/>
            <a:r>
              <a:rPr lang="en-GB" dirty="0" smtClean="0"/>
              <a:t>Must be possible to retrieve up-to-date plain-text configuration files for each CPE router device</a:t>
            </a:r>
          </a:p>
          <a:p>
            <a:pPr lvl="1"/>
            <a:r>
              <a:rPr lang="en-GB" dirty="0" smtClean="0"/>
              <a:t>CPE devices must support NetFlow and/or sFlow for monitoring</a:t>
            </a:r>
          </a:p>
          <a:p>
            <a:pPr lvl="1"/>
            <a:r>
              <a:rPr lang="en-GB" dirty="0" smtClean="0"/>
              <a:t>Desirable for some sites to use an API to access supplier’s monitoring solution</a:t>
            </a:r>
          </a:p>
        </p:txBody>
      </p:sp>
    </p:spTree>
    <p:extLst>
      <p:ext uri="{BB962C8B-B14F-4D97-AF65-F5344CB8AC3E}">
        <p14:creationId xmlns="" xmlns:p14="http://schemas.microsoft.com/office/powerpoint/2010/main" val="3967410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Service Level Agreements (</a:t>
            </a:r>
            <a:r>
              <a:rPr lang="en-GB" dirty="0" err="1" smtClean="0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-II 6.1)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6.1 – Definitions</a:t>
            </a:r>
          </a:p>
          <a:p>
            <a:pPr lvl="1"/>
            <a:r>
              <a:rPr lang="en-GB" dirty="0"/>
              <a:t>Diversity</a:t>
            </a:r>
          </a:p>
          <a:p>
            <a:pPr lvl="1"/>
            <a:r>
              <a:rPr lang="en-GB" dirty="0" smtClean="0"/>
              <a:t>Separacy</a:t>
            </a:r>
            <a:endParaRPr lang="en-GB" dirty="0"/>
          </a:p>
          <a:p>
            <a:pPr lvl="1"/>
            <a:r>
              <a:rPr lang="en-GB" dirty="0" smtClean="0"/>
              <a:t>Resilience</a:t>
            </a:r>
            <a:endParaRPr lang="en-GB" dirty="0"/>
          </a:p>
          <a:p>
            <a:pPr lvl="1"/>
            <a:r>
              <a:rPr lang="en-GB" dirty="0" smtClean="0"/>
              <a:t>Packet loss</a:t>
            </a:r>
            <a:endParaRPr lang="en-GB" dirty="0"/>
          </a:p>
          <a:p>
            <a:pPr lvl="1"/>
            <a:r>
              <a:rPr lang="en-GB" dirty="0" smtClean="0"/>
              <a:t>Round-trip delay (RTD)</a:t>
            </a:r>
            <a:endParaRPr lang="en-GB" dirty="0"/>
          </a:p>
          <a:p>
            <a:pPr lvl="1"/>
            <a:r>
              <a:rPr lang="en-GB" dirty="0" smtClean="0"/>
              <a:t>Site availability</a:t>
            </a:r>
          </a:p>
          <a:p>
            <a:pPr lvl="1"/>
            <a:r>
              <a:rPr lang="en-GB" dirty="0" smtClean="0"/>
              <a:t>Circuit availability</a:t>
            </a:r>
          </a:p>
          <a:p>
            <a:pPr lvl="1"/>
            <a:r>
              <a:rPr lang="en-GB" dirty="0" smtClean="0"/>
              <a:t>Guaranteed time to fix (GTTF)</a:t>
            </a:r>
          </a:p>
          <a:p>
            <a:pPr lvl="1"/>
            <a:r>
              <a:rPr lang="en-GB" dirty="0" smtClean="0"/>
              <a:t>Service rebate</a:t>
            </a:r>
          </a:p>
        </p:txBody>
      </p:sp>
    </p:spTree>
    <p:extLst>
      <p:ext uri="{BB962C8B-B14F-4D97-AF65-F5344CB8AC3E}">
        <p14:creationId xmlns="" xmlns:p14="http://schemas.microsoft.com/office/powerpoint/2010/main" val="3085981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Service Level Agreements (</a:t>
            </a:r>
            <a:r>
              <a:rPr lang="en-GB" dirty="0" err="1" smtClean="0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-II 6.2-6.3)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6.2 – Availability and GTTF</a:t>
            </a:r>
          </a:p>
          <a:p>
            <a:pPr lvl="1"/>
            <a:r>
              <a:rPr lang="en-GB" dirty="0" smtClean="0"/>
              <a:t>GTTF service level includes figures for both site availability and individual circuit availability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6.3 – Service degradation</a:t>
            </a:r>
          </a:p>
          <a:p>
            <a:pPr lvl="1"/>
            <a:r>
              <a:rPr lang="en-GB" dirty="0" smtClean="0"/>
              <a:t>Service is available but substandard</a:t>
            </a:r>
          </a:p>
          <a:p>
            <a:pPr lvl="1"/>
            <a:r>
              <a:rPr lang="en-GB" dirty="0" smtClean="0"/>
              <a:t>Measure packet loss, RTD and CoS/QoS repartition values from CPE to CPE</a:t>
            </a:r>
          </a:p>
          <a:p>
            <a:pPr lvl="1"/>
            <a:r>
              <a:rPr lang="en-GB" dirty="0" smtClean="0"/>
              <a:t>Suggested level of service rebates: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  <a:p>
            <a:pPr lvl="1"/>
            <a:endParaRPr lang="en-GB" dirty="0"/>
          </a:p>
          <a:p>
            <a:pPr lvl="1"/>
            <a:r>
              <a:rPr lang="en-GB" dirty="0" smtClean="0"/>
              <a:t>Global service degradation defined when a certain threshold (e.g. 15%) of sites fail any of the service levels over a monthly reporting period</a:t>
            </a:r>
          </a:p>
          <a:p>
            <a:pPr lvl="1"/>
            <a:endParaRPr lang="en-GB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63375946"/>
              </p:ext>
            </p:extLst>
          </p:nvPr>
        </p:nvGraphicFramePr>
        <p:xfrm>
          <a:off x="658813" y="4075430"/>
          <a:ext cx="8056561" cy="9779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08086"/>
                <a:gridCol w="1514475"/>
                <a:gridCol w="5334000"/>
              </a:tblGrid>
              <a:tr h="236220">
                <a:tc>
                  <a:txBody>
                    <a:bodyPr/>
                    <a:lstStyle/>
                    <a:p>
                      <a:pPr marL="457200" indent="-4572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Performance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Threshold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Rebate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b="1" dirty="0"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Packet Loss Ratio</a:t>
                      </a:r>
                      <a:endParaRPr lang="en-GB" sz="1100" dirty="0"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0.5% from CPE to CPE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Rebate of 10% of monthly service charge if monthly average packet loss exceeds threshold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b="1"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RTD</a:t>
                      </a:r>
                      <a:endParaRPr lang="en-GB" sz="1100"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300 ms from CPE to CPE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Rebate of 10% of monthly service charge if monthly average RTD exceeds threshold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55100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Potential site types (</a:t>
            </a:r>
            <a:r>
              <a:rPr lang="en-GB" dirty="0" err="1" smtClean="0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-II 6.4)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Proposition in ITT:</a:t>
            </a:r>
          </a:p>
          <a:p>
            <a:pPr lvl="1"/>
            <a:r>
              <a:rPr lang="en-GB" dirty="0" smtClean="0"/>
              <a:t>Platinum (</a:t>
            </a:r>
            <a:r>
              <a:rPr lang="en-GB" dirty="0" smtClean="0">
                <a:solidFill>
                  <a:srgbClr val="FF0000"/>
                </a:solidFill>
              </a:rPr>
              <a:t>highest</a:t>
            </a:r>
            <a:r>
              <a:rPr lang="en-GB" dirty="0" smtClean="0"/>
              <a:t> cost)</a:t>
            </a:r>
          </a:p>
          <a:p>
            <a:pPr lvl="1"/>
            <a:r>
              <a:rPr lang="en-GB" dirty="0" smtClean="0"/>
              <a:t>Gold</a:t>
            </a:r>
          </a:p>
          <a:p>
            <a:pPr lvl="1"/>
            <a:r>
              <a:rPr lang="en-GB" dirty="0" smtClean="0"/>
              <a:t>Silver</a:t>
            </a:r>
          </a:p>
          <a:p>
            <a:pPr lvl="1"/>
            <a:r>
              <a:rPr lang="en-GB" dirty="0" smtClean="0"/>
              <a:t>Bronze</a:t>
            </a:r>
          </a:p>
          <a:p>
            <a:pPr lvl="1"/>
            <a:r>
              <a:rPr lang="en-GB" dirty="0" smtClean="0"/>
              <a:t>Copper (</a:t>
            </a:r>
            <a:r>
              <a:rPr lang="en-GB" dirty="0" smtClean="0">
                <a:solidFill>
                  <a:srgbClr val="FF0000"/>
                </a:solidFill>
              </a:rPr>
              <a:t>lowest</a:t>
            </a:r>
            <a:r>
              <a:rPr lang="en-GB" dirty="0" smtClean="0"/>
              <a:t> cost)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Differentiators:</a:t>
            </a:r>
          </a:p>
          <a:p>
            <a:pPr lvl="1"/>
            <a:r>
              <a:rPr lang="en-GB" dirty="0" smtClean="0"/>
              <a:t>Separacy</a:t>
            </a:r>
          </a:p>
          <a:p>
            <a:pPr lvl="1"/>
            <a:r>
              <a:rPr lang="en-GB" dirty="0" smtClean="0"/>
              <a:t>Diversity</a:t>
            </a:r>
          </a:p>
          <a:p>
            <a:pPr lvl="1"/>
            <a:r>
              <a:rPr lang="en-GB" dirty="0" smtClean="0"/>
              <a:t>Bandwidth</a:t>
            </a:r>
          </a:p>
          <a:p>
            <a:pPr lvl="1"/>
            <a:r>
              <a:rPr lang="en-GB" dirty="0" smtClean="0"/>
              <a:t>Grade of backup circuit</a:t>
            </a:r>
          </a:p>
          <a:p>
            <a:pPr lvl="1"/>
            <a:r>
              <a:rPr lang="en-GB" dirty="0" smtClean="0"/>
              <a:t>Service levels for Availability and GTTF</a:t>
            </a:r>
          </a:p>
          <a:p>
            <a:pPr lvl="1"/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="" xmlns:p14="http://schemas.microsoft.com/office/powerpoint/2010/main" val="1218937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of access by site type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1" y="1981200"/>
            <a:ext cx="7915274" cy="2943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71707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of </a:t>
            </a:r>
            <a:r>
              <a:rPr lang="en-US" dirty="0"/>
              <a:t>site type resilience/separacy/diversity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1" y="1866901"/>
            <a:ext cx="7915274" cy="34575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493303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of service level by </a:t>
            </a:r>
            <a:r>
              <a:rPr lang="en-US" dirty="0" smtClean="0"/>
              <a:t>site type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866775"/>
            <a:ext cx="7543800" cy="5419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35119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Potential site types (</a:t>
            </a:r>
            <a:r>
              <a:rPr lang="en-GB" dirty="0" err="1" smtClean="0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-II 6.4)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Tenderers’ response:</a:t>
            </a:r>
          </a:p>
          <a:p>
            <a:endParaRPr lang="en-GB" dirty="0"/>
          </a:p>
          <a:p>
            <a:pPr lvl="1"/>
            <a:r>
              <a:rPr lang="en-GB" dirty="0" smtClean="0"/>
              <a:t>Tenderers </a:t>
            </a:r>
            <a:r>
              <a:rPr lang="en-GB" dirty="0"/>
              <a:t>must propose </a:t>
            </a:r>
            <a:r>
              <a:rPr lang="en-GB" dirty="0">
                <a:solidFill>
                  <a:srgbClr val="FF0000"/>
                </a:solidFill>
              </a:rPr>
              <a:t>at least </a:t>
            </a:r>
            <a:r>
              <a:rPr lang="en-US" dirty="0">
                <a:solidFill>
                  <a:srgbClr val="FF0000"/>
                </a:solidFill>
              </a:rPr>
              <a:t>three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and </a:t>
            </a:r>
            <a:r>
              <a:rPr lang="en-GB" dirty="0">
                <a:solidFill>
                  <a:srgbClr val="FF0000"/>
                </a:solidFill>
              </a:rPr>
              <a:t>up to five </a:t>
            </a:r>
            <a:r>
              <a:rPr lang="en-GB" dirty="0"/>
              <a:t>different site type </a:t>
            </a:r>
            <a:r>
              <a:rPr lang="en-GB" dirty="0" smtClean="0"/>
              <a:t>configurations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For the highest grade site (Platinum) a site survey will determine whether it conforms to the full separacy, diversity and resilience requirements</a:t>
            </a:r>
          </a:p>
          <a:p>
            <a:endParaRPr lang="en-GB" dirty="0"/>
          </a:p>
          <a:p>
            <a:pPr lvl="1"/>
            <a:r>
              <a:rPr lang="en-GB" dirty="0" smtClean="0"/>
              <a:t>Third party providers’ support processes and service levels must be detailed </a:t>
            </a:r>
            <a:r>
              <a:rPr lang="en-US" dirty="0"/>
              <a:t>in order to understand how circuit or CPE faults will be handled</a:t>
            </a:r>
            <a:endParaRPr lang="en-GB" dirty="0" smtClean="0"/>
          </a:p>
          <a:p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="" xmlns:p14="http://schemas.microsoft.com/office/powerpoint/2010/main" val="65707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GB" sz="2800" dirty="0"/>
              <a:t>Other service level </a:t>
            </a:r>
            <a:r>
              <a:rPr lang="en-GB" sz="2800" dirty="0" smtClean="0"/>
              <a:t>agreement elements 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(</a:t>
            </a:r>
            <a:r>
              <a:rPr lang="en-GB" dirty="0" err="1" smtClean="0">
                <a:latin typeface="Calibri" pitchFamily="36" charset="0"/>
                <a:ea typeface="ＭＳ Ｐゴシック" pitchFamily="36" charset="-128"/>
              </a:rPr>
              <a:t>Vol</a:t>
            </a: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-II 6.5)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Scheduled maintenance:</a:t>
            </a:r>
          </a:p>
          <a:p>
            <a:pPr lvl="1"/>
            <a:r>
              <a:rPr lang="en-GB" dirty="0" smtClean="0"/>
              <a:t>Notified and performed within agreed time windows</a:t>
            </a:r>
          </a:p>
          <a:p>
            <a:pPr lvl="1"/>
            <a:r>
              <a:rPr lang="en-GB" dirty="0" smtClean="0"/>
              <a:t>Rebates applicable if service levels are not achieved</a:t>
            </a:r>
          </a:p>
          <a:p>
            <a:pPr lvl="1"/>
            <a:endParaRPr lang="en-GB" dirty="0"/>
          </a:p>
          <a:p>
            <a:r>
              <a:rPr lang="en-GB" dirty="0" smtClean="0"/>
              <a:t>Downtime penalties</a:t>
            </a:r>
          </a:p>
          <a:p>
            <a:pPr lvl="1"/>
            <a:r>
              <a:rPr lang="en-US" dirty="0" smtClean="0"/>
              <a:t>Desirable to </a:t>
            </a:r>
            <a:r>
              <a:rPr lang="en-US" dirty="0"/>
              <a:t>provide</a:t>
            </a:r>
            <a:r>
              <a:rPr lang="en-GB" dirty="0"/>
              <a:t> committed</a:t>
            </a:r>
            <a:r>
              <a:rPr lang="en-US" dirty="0"/>
              <a:t> service levels which incorporate downtime penalties against support, monitoring and </a:t>
            </a:r>
            <a:r>
              <a:rPr lang="en-US" dirty="0" smtClean="0"/>
              <a:t>reporting</a:t>
            </a:r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="" xmlns:p14="http://schemas.microsoft.com/office/powerpoint/2010/main" val="19127058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Project planning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500"/>
              </a:lnSpc>
            </a:pPr>
            <a:r>
              <a:rPr lang="en-GB" dirty="0" smtClean="0"/>
              <a:t>Pilot phase</a:t>
            </a:r>
          </a:p>
          <a:p>
            <a:pPr lvl="1">
              <a:lnSpc>
                <a:spcPts val="2500"/>
              </a:lnSpc>
            </a:pPr>
            <a:r>
              <a:rPr lang="en-GB" dirty="0"/>
              <a:t>ECMWF plus 5-6 sites</a:t>
            </a:r>
            <a:endParaRPr lang="en-GB" dirty="0" smtClean="0"/>
          </a:p>
          <a:p>
            <a:pPr lvl="1">
              <a:lnSpc>
                <a:spcPts val="2500"/>
              </a:lnSpc>
            </a:pPr>
            <a:r>
              <a:rPr lang="en-GB" dirty="0" smtClean="0"/>
              <a:t>First half of 2013</a:t>
            </a:r>
          </a:p>
          <a:p>
            <a:pPr>
              <a:lnSpc>
                <a:spcPts val="2500"/>
              </a:lnSpc>
            </a:pPr>
            <a:endParaRPr lang="en-GB" dirty="0"/>
          </a:p>
          <a:p>
            <a:pPr>
              <a:lnSpc>
                <a:spcPts val="2500"/>
              </a:lnSpc>
            </a:pPr>
            <a:r>
              <a:rPr lang="en-GB" dirty="0"/>
              <a:t>Accelerated incremental </a:t>
            </a:r>
            <a:r>
              <a:rPr lang="en-GB" dirty="0" smtClean="0"/>
              <a:t>migration </a:t>
            </a:r>
            <a:r>
              <a:rPr lang="en-GB" dirty="0"/>
              <a:t>(AIM</a:t>
            </a:r>
            <a:r>
              <a:rPr lang="en-GB" dirty="0" smtClean="0"/>
              <a:t>) – four months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One gateway site (probably ECMWF)</a:t>
            </a:r>
          </a:p>
          <a:p>
            <a:pPr>
              <a:lnSpc>
                <a:spcPts val="2500"/>
              </a:lnSpc>
            </a:pPr>
            <a:endParaRPr lang="en-GB" dirty="0"/>
          </a:p>
          <a:p>
            <a:pPr>
              <a:lnSpc>
                <a:spcPts val="2500"/>
              </a:lnSpc>
            </a:pPr>
            <a:r>
              <a:rPr lang="en-GB" dirty="0" smtClean="0"/>
              <a:t>Acceptance Tests</a:t>
            </a:r>
            <a:endParaRPr lang="en-GB" dirty="0"/>
          </a:p>
          <a:p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Initial Deployment 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Cutoff date for orders 1 July 2013</a:t>
            </a:r>
          </a:p>
        </p:txBody>
      </p:sp>
    </p:spTree>
    <p:extLst>
      <p:ext uri="{BB962C8B-B14F-4D97-AF65-F5344CB8AC3E}">
        <p14:creationId xmlns="" xmlns:p14="http://schemas.microsoft.com/office/powerpoint/2010/main" val="422984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Timeline</a:t>
            </a: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14400"/>
            <a:ext cx="8001000" cy="5314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6644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2012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611560" y="3736196"/>
            <a:ext cx="0" cy="120497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132684" y="4941168"/>
            <a:ext cx="2063052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Publication of the ITT</a:t>
            </a:r>
          </a:p>
          <a:p>
            <a:r>
              <a:rPr lang="en-GB" sz="1400" dirty="0" smtClean="0">
                <a:latin typeface="+mn-lt"/>
              </a:rPr>
              <a:t>15 February</a:t>
            </a:r>
            <a:endParaRPr lang="en-GB" sz="1400" dirty="0">
              <a:latin typeface="+mn-lt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899592" y="2367464"/>
            <a:ext cx="0" cy="106984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>
          <a:xfrm>
            <a:off x="827584" y="1628800"/>
            <a:ext cx="2503445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Presentation to potential</a:t>
            </a:r>
          </a:p>
          <a:p>
            <a:r>
              <a:rPr lang="en-GB" sz="1400" dirty="0" smtClean="0">
                <a:latin typeface="+mn-lt"/>
              </a:rPr>
              <a:t>Tenderers</a:t>
            </a:r>
          </a:p>
          <a:p>
            <a:r>
              <a:rPr lang="en-GB" sz="1400" dirty="0" smtClean="0">
                <a:latin typeface="+mn-lt"/>
              </a:rPr>
              <a:t>6 March</a:t>
            </a:r>
            <a:endParaRPr lang="en-GB" sz="1400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03648" y="4096236"/>
            <a:ext cx="2109873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Closing date of the ITT</a:t>
            </a:r>
          </a:p>
          <a:p>
            <a:r>
              <a:rPr lang="en-GB" sz="1400" dirty="0" smtClean="0">
                <a:latin typeface="+mn-lt"/>
              </a:rPr>
              <a:t>23</a:t>
            </a:r>
            <a:r>
              <a:rPr lang="en-GB" sz="1400" b="1" dirty="0" smtClean="0">
                <a:latin typeface="+mn-lt"/>
              </a:rPr>
              <a:t> April</a:t>
            </a:r>
            <a:endParaRPr lang="en-GB" sz="1400" b="1" dirty="0">
              <a:latin typeface="+mn-lt"/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691680" y="3736196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/>
        </p:nvCxnSpPr>
        <p:spPr bwMode="auto">
          <a:xfrm>
            <a:off x="2195736" y="2999276"/>
            <a:ext cx="0" cy="43803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2047461" y="2476056"/>
            <a:ext cx="309603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Presentation from the Tenderers </a:t>
            </a:r>
          </a:p>
          <a:p>
            <a:r>
              <a:rPr lang="en-GB" sz="1400" dirty="0" smtClean="0">
                <a:latin typeface="+mn-lt"/>
              </a:rPr>
              <a:t>6 and 8 May</a:t>
            </a:r>
            <a:endParaRPr lang="en-GB" sz="1400" dirty="0">
              <a:latin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29303" y="4750544"/>
            <a:ext cx="2822217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Selection process</a:t>
            </a:r>
            <a:endParaRPr lang="en-GB" sz="1400" dirty="0">
              <a:latin typeface="+mn-lt"/>
            </a:endParaRPr>
          </a:p>
          <a:p>
            <a:r>
              <a:rPr lang="en-GB" sz="1400" dirty="0" smtClean="0">
                <a:latin typeface="+mn-lt"/>
              </a:rPr>
              <a:t>May - August</a:t>
            </a:r>
            <a:endParaRPr lang="en-GB" sz="1400" dirty="0">
              <a:latin typeface="+mn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907704" y="3450012"/>
            <a:ext cx="3543816" cy="28618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 flipV="1">
            <a:off x="3815916" y="3736196"/>
            <a:ext cx="12252" cy="101434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9" name="Straight Connector 38"/>
          <p:cNvCxnSpPr/>
          <p:nvPr/>
        </p:nvCxnSpPr>
        <p:spPr bwMode="auto">
          <a:xfrm>
            <a:off x="8096448" y="3738044"/>
            <a:ext cx="3944" cy="792249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0" name="TextBox 39"/>
          <p:cNvSpPr txBox="1"/>
          <p:nvPr/>
        </p:nvSpPr>
        <p:spPr>
          <a:xfrm>
            <a:off x="6270171" y="4537556"/>
            <a:ext cx="2406285" cy="523220"/>
          </a:xfrm>
          <a:prstGeom prst="rect">
            <a:avLst/>
          </a:prstGeom>
          <a:solidFill>
            <a:schemeClr val="bg1"/>
          </a:solidFill>
          <a:ln>
            <a:solidFill>
              <a:srgbClr val="3333FF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ECMWF Council decision</a:t>
            </a:r>
          </a:p>
          <a:p>
            <a:r>
              <a:rPr lang="en-GB" sz="1400" dirty="0" smtClean="0">
                <a:latin typeface="+mn-lt"/>
              </a:rPr>
              <a:t>December</a:t>
            </a:r>
            <a:endParaRPr lang="en-GB" sz="1400" dirty="0">
              <a:latin typeface="+mn-lt"/>
            </a:endParaRPr>
          </a:p>
        </p:txBody>
      </p:sp>
      <p:cxnSp>
        <p:nvCxnSpPr>
          <p:cNvPr id="42" name="Straight Connector 41"/>
          <p:cNvCxnSpPr/>
          <p:nvPr/>
        </p:nvCxnSpPr>
        <p:spPr bwMode="auto">
          <a:xfrm>
            <a:off x="8275868" y="2204864"/>
            <a:ext cx="0" cy="123779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3" name="TextBox 42"/>
          <p:cNvSpPr txBox="1"/>
          <p:nvPr/>
        </p:nvSpPr>
        <p:spPr>
          <a:xfrm>
            <a:off x="7020272" y="1681644"/>
            <a:ext cx="1922270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Contract signature</a:t>
            </a:r>
          </a:p>
          <a:p>
            <a:r>
              <a:rPr lang="en-GB" sz="1400" b="1" dirty="0" smtClean="0">
                <a:latin typeface="+mn-lt"/>
              </a:rPr>
              <a:t>December</a:t>
            </a:r>
            <a:endParaRPr lang="en-GB" sz="1400" b="1" dirty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7277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2013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323528" y="1503948"/>
            <a:ext cx="0" cy="194421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107504" y="980728"/>
            <a:ext cx="1639653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Project Kick-Off</a:t>
            </a:r>
          </a:p>
          <a:p>
            <a:r>
              <a:rPr lang="en-GB" sz="1400" dirty="0" smtClean="0">
                <a:latin typeface="+mn-lt"/>
              </a:rPr>
              <a:t>January</a:t>
            </a:r>
            <a:endParaRPr lang="en-GB" sz="1400" dirty="0">
              <a:latin typeface="+mn-lt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323528" y="3736196"/>
            <a:ext cx="0" cy="120497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132683" y="4941168"/>
            <a:ext cx="1786367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Pilot sites agreed</a:t>
            </a:r>
          </a:p>
          <a:p>
            <a:r>
              <a:rPr lang="en-GB" sz="1400" dirty="0" smtClean="0">
                <a:latin typeface="+mn-lt"/>
              </a:rPr>
              <a:t>January</a:t>
            </a:r>
            <a:endParaRPr lang="en-GB" sz="1400" dirty="0">
              <a:latin typeface="+mn-lt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899592" y="2367464"/>
            <a:ext cx="0" cy="106984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>
          <a:xfrm>
            <a:off x="827583" y="1844824"/>
            <a:ext cx="2084175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Orders for pilot sites</a:t>
            </a:r>
          </a:p>
          <a:p>
            <a:r>
              <a:rPr lang="en-GB" sz="1400" dirty="0" smtClean="0">
                <a:latin typeface="+mn-lt"/>
              </a:rPr>
              <a:t>15 March</a:t>
            </a:r>
            <a:endParaRPr lang="en-GB" sz="1400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1913" y="2322120"/>
            <a:ext cx="2044517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+mn-lt"/>
              </a:rPr>
              <a:t>Operational Service Commencement </a:t>
            </a:r>
            <a:r>
              <a:rPr lang="en-GB" sz="1400" b="1" dirty="0" smtClean="0">
                <a:latin typeface="+mn-lt"/>
              </a:rPr>
              <a:t>Date</a:t>
            </a:r>
          </a:p>
          <a:p>
            <a:r>
              <a:rPr lang="en-GB" sz="1400" b="1" dirty="0" smtClean="0">
                <a:latin typeface="+mn-lt"/>
              </a:rPr>
              <a:t>mid-October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5822334" y="3070789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/>
        </p:nvCxnSpPr>
        <p:spPr bwMode="auto">
          <a:xfrm>
            <a:off x="6918284" y="3734256"/>
            <a:ext cx="0" cy="22259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9" name="TextBox 28"/>
          <p:cNvSpPr txBox="1"/>
          <p:nvPr/>
        </p:nvSpPr>
        <p:spPr>
          <a:xfrm>
            <a:off x="2397855" y="4239334"/>
            <a:ext cx="2822217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Tests for pilot, including pilot reliability acceptance tests</a:t>
            </a:r>
            <a:endParaRPr lang="en-GB" sz="1400" dirty="0">
              <a:latin typeface="+mn-lt"/>
            </a:endParaRPr>
          </a:p>
          <a:p>
            <a:r>
              <a:rPr lang="en-GB" sz="1400" dirty="0">
                <a:latin typeface="+mn-lt"/>
              </a:rPr>
              <a:t>m</a:t>
            </a:r>
            <a:r>
              <a:rPr lang="en-GB" sz="1400" dirty="0" smtClean="0">
                <a:latin typeface="+mn-lt"/>
              </a:rPr>
              <a:t>id-May – mid-October</a:t>
            </a:r>
            <a:endParaRPr lang="en-GB" sz="1400" dirty="0">
              <a:latin typeface="+mn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2795213" y="3597628"/>
            <a:ext cx="3432971" cy="138568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 flipV="1">
            <a:off x="3707904" y="3759775"/>
            <a:ext cx="0" cy="479559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52" name="Rectangle 51"/>
          <p:cNvSpPr/>
          <p:nvPr/>
        </p:nvSpPr>
        <p:spPr bwMode="auto">
          <a:xfrm>
            <a:off x="323528" y="3597628"/>
            <a:ext cx="1595523" cy="136800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2" name="Straight Connector 31"/>
          <p:cNvCxnSpPr/>
          <p:nvPr/>
        </p:nvCxnSpPr>
        <p:spPr bwMode="auto">
          <a:xfrm>
            <a:off x="608791" y="3717032"/>
            <a:ext cx="0" cy="21602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4" name="TextBox 33"/>
          <p:cNvSpPr txBox="1"/>
          <p:nvPr/>
        </p:nvSpPr>
        <p:spPr>
          <a:xfrm>
            <a:off x="493280" y="3933056"/>
            <a:ext cx="1702456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Acc. Agreement </a:t>
            </a:r>
          </a:p>
          <a:p>
            <a:r>
              <a:rPr lang="en-GB" sz="1400" dirty="0" smtClean="0">
                <a:latin typeface="+mn-lt"/>
              </a:rPr>
              <a:t>for pilot sites (if needed)</a:t>
            </a:r>
          </a:p>
          <a:p>
            <a:r>
              <a:rPr lang="en-GB" sz="1400" dirty="0" smtClean="0">
                <a:latin typeface="+mn-lt"/>
              </a:rPr>
              <a:t>January - March</a:t>
            </a:r>
            <a:endParaRPr lang="en-GB" sz="1400" dirty="0"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641913" y="1798900"/>
            <a:ext cx="2044517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Payment will start for all pilot sites</a:t>
            </a:r>
          </a:p>
        </p:txBody>
      </p:sp>
      <p:cxnSp>
        <p:nvCxnSpPr>
          <p:cNvPr id="41" name="Straight Connector 40"/>
          <p:cNvCxnSpPr/>
          <p:nvPr/>
        </p:nvCxnSpPr>
        <p:spPr bwMode="auto">
          <a:xfrm>
            <a:off x="4572000" y="1575376"/>
            <a:ext cx="0" cy="187463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4" name="TextBox 43"/>
          <p:cNvSpPr txBox="1"/>
          <p:nvPr/>
        </p:nvSpPr>
        <p:spPr>
          <a:xfrm>
            <a:off x="2911759" y="836712"/>
            <a:ext cx="3316425" cy="7386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Deadline to submit orders to be part</a:t>
            </a:r>
          </a:p>
          <a:p>
            <a:r>
              <a:rPr lang="en-GB" sz="1400" dirty="0">
                <a:latin typeface="+mn-lt"/>
              </a:rPr>
              <a:t>o</a:t>
            </a:r>
            <a:r>
              <a:rPr lang="en-GB" sz="1400" dirty="0" smtClean="0">
                <a:latin typeface="+mn-lt"/>
              </a:rPr>
              <a:t>f the </a:t>
            </a:r>
            <a:r>
              <a:rPr lang="en-GB" sz="1400" b="1" dirty="0" smtClean="0">
                <a:latin typeface="+mn-lt"/>
              </a:rPr>
              <a:t>Initial Deployment</a:t>
            </a:r>
          </a:p>
          <a:p>
            <a:r>
              <a:rPr lang="en-GB" sz="1400" dirty="0" smtClean="0">
                <a:latin typeface="+mn-lt"/>
              </a:rPr>
              <a:t>1 July</a:t>
            </a:r>
            <a:endParaRPr lang="en-GB" sz="1400" dirty="0"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6228184" y="3597628"/>
            <a:ext cx="1914560" cy="11940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46" name="Rectangle 45"/>
          <p:cNvSpPr/>
          <p:nvPr/>
        </p:nvSpPr>
        <p:spPr bwMode="auto">
          <a:xfrm>
            <a:off x="7465020" y="3460163"/>
            <a:ext cx="1355451" cy="132940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847963" y="2114853"/>
            <a:ext cx="2044517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Global network Acceptance Test</a:t>
            </a:r>
          </a:p>
          <a:p>
            <a:r>
              <a:rPr lang="en-GB" sz="1400" b="1" dirty="0" smtClean="0">
                <a:latin typeface="+mn-lt"/>
              </a:rPr>
              <a:t>December - mid-January 2014</a:t>
            </a: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7524328" y="3080794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6600275" y="3977724"/>
            <a:ext cx="2508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</a:t>
            </a:r>
          </a:p>
          <a:p>
            <a:r>
              <a:rPr lang="en-GB" sz="1400" dirty="0" smtClean="0">
                <a:latin typeface="+mn-lt"/>
              </a:rPr>
              <a:t>before mid-December</a:t>
            </a:r>
            <a:endParaRPr lang="en-GB" sz="1400" dirty="0">
              <a:latin typeface="+mn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600276" y="4496420"/>
            <a:ext cx="2508228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For each site payment will start after site reliability acceptance tests</a:t>
            </a:r>
          </a:p>
        </p:txBody>
      </p:sp>
    </p:spTree>
    <p:extLst>
      <p:ext uri="{BB962C8B-B14F-4D97-AF65-F5344CB8AC3E}">
        <p14:creationId xmlns="" xmlns:p14="http://schemas.microsoft.com/office/powerpoint/2010/main" val="314571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2014/2015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6918284" y="3734256"/>
            <a:ext cx="0" cy="22259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5664170" y="3977724"/>
            <a:ext cx="2508229" cy="52322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0" y="3597628"/>
            <a:ext cx="8820472" cy="136628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664171" y="4496420"/>
            <a:ext cx="2508228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For each site payment will start after site reliability acceptance tests</a:t>
            </a:r>
          </a:p>
        </p:txBody>
      </p:sp>
    </p:spTree>
    <p:extLst>
      <p:ext uri="{BB962C8B-B14F-4D97-AF65-F5344CB8AC3E}">
        <p14:creationId xmlns:p14="http://schemas.microsoft.com/office/powerpoint/2010/main" xmlns="" val="31314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Question?</a:t>
            </a:r>
          </a:p>
        </p:txBody>
      </p:sp>
      <p:sp>
        <p:nvSpPr>
          <p:cNvPr id="28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500"/>
              </a:lnSpc>
            </a:pPr>
            <a:r>
              <a:rPr lang="en-GB" dirty="0" smtClean="0"/>
              <a:t>Presentation prepared by Alan Radford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571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10705</TotalTime>
  <Words>1055</Words>
  <Application>Microsoft Office PowerPoint</Application>
  <PresentationFormat>On-screen Show (4:3)</PresentationFormat>
  <Paragraphs>242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ECMWF-template</vt:lpstr>
      <vt:lpstr>A summary of the current Invitation To Tender</vt:lpstr>
      <vt:lpstr>Agenda</vt:lpstr>
      <vt:lpstr>Tender Documents</vt:lpstr>
      <vt:lpstr>Tender Docs - Vol-II: Chapters 1-3</vt:lpstr>
      <vt:lpstr>Tender Docs - Vol-II: Chapter 4 - Sites and configuration</vt:lpstr>
      <vt:lpstr>Tender Docs – Vol-II: Chapters 5-10</vt:lpstr>
      <vt:lpstr>Tender Docs - Vol-II: Annexes</vt:lpstr>
      <vt:lpstr>Tender Docs - Responses to Questions</vt:lpstr>
      <vt:lpstr>Technical Requirements (Vol-II 5.1-5.3)</vt:lpstr>
      <vt:lpstr>Technical Requirements (Vol-II 5.4-5.6)</vt:lpstr>
      <vt:lpstr>Technical Requirements (Vol-II 5.7-5.8)</vt:lpstr>
      <vt:lpstr>Service Level Agreements (Vol-II 6.1)</vt:lpstr>
      <vt:lpstr>Service Level Agreements (Vol-II 6.2-6.3)</vt:lpstr>
      <vt:lpstr>Potential site types (Vol-II 6.4)</vt:lpstr>
      <vt:lpstr>Summary of access by site type</vt:lpstr>
      <vt:lpstr>Summary of site type resilience/separacy/diversity</vt:lpstr>
      <vt:lpstr>Summary of service level by site type</vt:lpstr>
      <vt:lpstr>Potential site types (Vol-II 6.4)</vt:lpstr>
      <vt:lpstr>Other service level agreement elements (Vol-II 6.5)</vt:lpstr>
      <vt:lpstr>Project planning</vt:lpstr>
      <vt:lpstr>Timeline</vt:lpstr>
      <vt:lpstr>2012 planning</vt:lpstr>
      <vt:lpstr>2013 planning</vt:lpstr>
      <vt:lpstr>2014/2015 planning</vt:lpstr>
      <vt:lpstr>Question?</vt:lpstr>
    </vt:vector>
  </TitlesOfParts>
  <Company>ECMWF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Ahmed BEnallegue</cp:lastModifiedBy>
  <cp:revision>138</cp:revision>
  <cp:lastPrinted>2010-02-08T14:51:34Z</cp:lastPrinted>
  <dcterms:created xsi:type="dcterms:W3CDTF">2011-10-04T12:35:01Z</dcterms:created>
  <dcterms:modified xsi:type="dcterms:W3CDTF">2012-05-12T17:41:39Z</dcterms:modified>
</cp:coreProperties>
</file>