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333" r:id="rId2"/>
    <p:sldId id="361" r:id="rId3"/>
    <p:sldId id="363" r:id="rId4"/>
    <p:sldId id="370" r:id="rId5"/>
    <p:sldId id="375" r:id="rId6"/>
    <p:sldId id="364" r:id="rId7"/>
    <p:sldId id="362" r:id="rId8"/>
    <p:sldId id="366" r:id="rId9"/>
    <p:sldId id="367" r:id="rId10"/>
    <p:sldId id="368" r:id="rId11"/>
    <p:sldId id="369" r:id="rId12"/>
    <p:sldId id="365" r:id="rId13"/>
    <p:sldId id="371" r:id="rId14"/>
    <p:sldId id="373" r:id="rId15"/>
  </p:sldIdLst>
  <p:sldSz cx="9144000" cy="6858000" type="screen4x3"/>
  <p:notesSz cx="6642100" cy="9779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692"/>
    <a:srgbClr val="003F7E"/>
    <a:srgbClr val="C8FEC8"/>
    <a:srgbClr val="DBFFB8"/>
    <a:srgbClr val="00279F"/>
    <a:srgbClr val="3399FF"/>
    <a:srgbClr val="CCE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64" autoAdjust="0"/>
  </p:normalViewPr>
  <p:slideViewPr>
    <p:cSldViewPr snapToGrid="0" snapToObjects="1">
      <p:cViewPr>
        <p:scale>
          <a:sx n="80" d="100"/>
          <a:sy n="80" d="100"/>
        </p:scale>
        <p:origin x="-12" y="13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928938" y="9318625"/>
            <a:ext cx="784225" cy="26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7312" tIns="44450" rIns="87312" bIns="44450">
            <a:spAutoFit/>
          </a:bodyPr>
          <a:lstStyle/>
          <a:p>
            <a:pPr algn="ctr" defTabSz="868363" eaLnBrk="0" hangingPunct="0">
              <a:lnSpc>
                <a:spcPct val="90000"/>
              </a:lnSpc>
            </a:pPr>
            <a:r>
              <a:rPr lang="en-GB" sz="1200" b="0"/>
              <a:t>Page </a:t>
            </a:r>
            <a:fld id="{CEAC8EF0-592E-4AFA-8B2F-CA31B9A97751}" type="slidenum">
              <a:rPr lang="en-GB" sz="1200" b="0"/>
              <a:pPr algn="ctr" defTabSz="868363" eaLnBrk="0" hangingPunct="0">
                <a:lnSpc>
                  <a:spcPct val="90000"/>
                </a:lnSpc>
              </a:pPr>
              <a:t>‹#›</a:t>
            </a:fld>
            <a:endParaRPr lang="en-GB" sz="1200" b="0"/>
          </a:p>
        </p:txBody>
      </p:sp>
    </p:spTree>
    <p:extLst>
      <p:ext uri="{BB962C8B-B14F-4D97-AF65-F5344CB8AC3E}">
        <p14:creationId xmlns:p14="http://schemas.microsoft.com/office/powerpoint/2010/main" val="32386174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928938" y="9318625"/>
            <a:ext cx="784225" cy="26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7312" tIns="44450" rIns="87312" bIns="44450">
            <a:spAutoFit/>
          </a:bodyPr>
          <a:lstStyle/>
          <a:p>
            <a:pPr algn="ctr" defTabSz="868363" eaLnBrk="0" hangingPunct="0">
              <a:lnSpc>
                <a:spcPct val="90000"/>
              </a:lnSpc>
            </a:pPr>
            <a:r>
              <a:rPr lang="en-GB" sz="1200" b="0"/>
              <a:t>Page </a:t>
            </a:r>
            <a:fld id="{98DC23AD-0FC0-440C-9AA3-4E01EA6AE9DE}" type="slidenum">
              <a:rPr lang="en-GB" sz="1200" b="0"/>
              <a:pPr algn="ctr" defTabSz="868363" eaLnBrk="0" hangingPunct="0">
                <a:lnSpc>
                  <a:spcPct val="90000"/>
                </a:lnSpc>
              </a:pPr>
              <a:t>‹#›</a:t>
            </a:fld>
            <a:endParaRPr lang="en-GB" sz="1200" b="0"/>
          </a:p>
        </p:txBody>
      </p:sp>
      <p:sp>
        <p:nvSpPr>
          <p:cNvPr id="5123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36638" y="852488"/>
            <a:ext cx="4568825" cy="34258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06450" y="46482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Body Text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326608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9" charset="-128"/>
        <a:cs typeface="ＭＳ Ｐゴシック" pitchFamily="39" charset="-128"/>
      </a:defRPr>
    </a:lvl1pPr>
    <a:lvl2pPr marL="4572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 sz="1800">
              <a:ea typeface="+mn-ea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344488" y="6351588"/>
            <a:ext cx="6450012" cy="284162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wrap="square" lIns="90487" tIns="44450" rIns="90487" bIns="44450">
            <a:spAutoFit/>
          </a:bodyPr>
          <a:lstStyle/>
          <a:p>
            <a:pPr eaLnBrk="0" hangingPunct="0">
              <a:tabLst>
                <a:tab pos="2689225" algn="l"/>
              </a:tabLst>
            </a:pPr>
            <a:r>
              <a:rPr lang="en-GB" sz="1200" b="0" smtClean="0">
                <a:solidFill>
                  <a:srgbClr val="FFFFFF"/>
                </a:solidFill>
                <a:latin typeface="Calibri" pitchFamily="36" charset="0"/>
              </a:rPr>
              <a:t>RMDCN Workshop</a:t>
            </a:r>
            <a:r>
              <a:rPr lang="en-GB" sz="1200" b="0" baseline="0" smtClean="0">
                <a:solidFill>
                  <a:srgbClr val="FFFFFF"/>
                </a:solidFill>
                <a:latin typeface="Calibri" pitchFamily="36" charset="0"/>
              </a:rPr>
              <a:t>  2012: ECMWF’s Role			</a:t>
            </a:r>
            <a:r>
              <a:rPr lang="en-GB" sz="1200" b="0" dirty="0">
                <a:solidFill>
                  <a:srgbClr val="FFFFFF"/>
                </a:solidFill>
                <a:latin typeface="Calibri" pitchFamily="36" charset="0"/>
              </a:rPr>
              <a:t>	© </a:t>
            </a:r>
            <a:r>
              <a:rPr lang="en-GB" sz="1200" b="0" dirty="0" smtClean="0">
                <a:solidFill>
                  <a:srgbClr val="FFFFFF"/>
                </a:solidFill>
                <a:latin typeface="Calibri" pitchFamily="36" charset="0"/>
              </a:rPr>
              <a:t>ECMWF	</a:t>
            </a:r>
            <a:r>
              <a:rPr lang="en-GB" sz="1200" b="0" smtClean="0">
                <a:solidFill>
                  <a:srgbClr val="FFFFFF"/>
                </a:solidFill>
                <a:latin typeface="Calibri" pitchFamily="36" charset="0"/>
              </a:rPr>
              <a:t>    Slide </a:t>
            </a:r>
            <a:fld id="{226A4BD5-2925-47C7-8038-A1D4DAF2FB3C}" type="slidenum">
              <a:rPr lang="en-GB" sz="1200" b="0" smtClean="0">
                <a:solidFill>
                  <a:srgbClr val="FFFFFF"/>
                </a:solidFill>
                <a:latin typeface="Calibri" pitchFamily="36" charset="0"/>
              </a:rPr>
              <a:pPr/>
              <a:t>‹#›</a:t>
            </a:fld>
            <a:r>
              <a:rPr lang="en-GB" sz="1200" b="0" dirty="0" smtClean="0">
                <a:solidFill>
                  <a:srgbClr val="FFFFFF"/>
                </a:solidFill>
                <a:latin typeface="Calibri" pitchFamily="36" charset="0"/>
              </a:rPr>
              <a:t> </a:t>
            </a:r>
            <a:endParaRPr lang="en-GB" sz="1200" b="0" dirty="0">
              <a:solidFill>
                <a:srgbClr val="FFFFFF"/>
              </a:solidFill>
              <a:latin typeface="Calibri" pitchFamily="36" charset="0"/>
            </a:endParaRP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Understanding ECMWF’s role</a:t>
            </a:r>
            <a:endParaRPr lang="en-GB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cs typeface="+mn-cs"/>
              </a:rPr>
              <a:t>Tony </a:t>
            </a:r>
            <a:r>
              <a:rPr lang="en-US">
                <a:cs typeface="+mn-cs"/>
              </a:rPr>
              <a:t>B</a:t>
            </a:r>
            <a:r>
              <a:rPr lang="en-US" smtClean="0">
                <a:cs typeface="+mn-cs"/>
              </a:rPr>
              <a:t>akker</a:t>
            </a:r>
            <a:endParaRPr lang="en-US" dirty="0" smtClean="0">
              <a:cs typeface="+mn-cs"/>
            </a:endParaRPr>
          </a:p>
          <a:p>
            <a:pPr>
              <a:defRPr/>
            </a:pPr>
            <a:r>
              <a:rPr lang="en-US" dirty="0" smtClean="0">
                <a:cs typeface="+mn-cs"/>
              </a:rPr>
              <a:t>Network and Security Section</a:t>
            </a:r>
          </a:p>
        </p:txBody>
      </p:sp>
    </p:spTree>
    <p:extLst>
      <p:ext uri="{BB962C8B-B14F-4D97-AF65-F5344CB8AC3E}">
        <p14:creationId xmlns:p14="http://schemas.microsoft.com/office/powerpoint/2010/main" val="171348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WMO – ECMWF Agreement - 1998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ECMWF provides a meteorological data communication network to its member states for GTS and related traffic</a:t>
            </a:r>
          </a:p>
          <a:p>
            <a:endParaRPr lang="en-GB" dirty="0" smtClean="0"/>
          </a:p>
          <a:p>
            <a:r>
              <a:rPr lang="en-GB" dirty="0" smtClean="0"/>
              <a:t>Extend this network to all WMO RA VI members</a:t>
            </a:r>
          </a:p>
          <a:p>
            <a:endParaRPr lang="en-GB" dirty="0" smtClean="0"/>
          </a:p>
          <a:p>
            <a:r>
              <a:rPr lang="en-GB" dirty="0" smtClean="0"/>
              <a:t>RMDCN part of GTS WMO World Weather Watch</a:t>
            </a:r>
          </a:p>
          <a:p>
            <a:endParaRPr lang="en-GB" dirty="0" smtClean="0"/>
          </a:p>
          <a:p>
            <a:r>
              <a:rPr lang="en-GB" dirty="0" smtClean="0"/>
              <a:t>ECMWF to carry out procurement</a:t>
            </a:r>
          </a:p>
          <a:p>
            <a:endParaRPr lang="en-GB" dirty="0" smtClean="0"/>
          </a:p>
          <a:p>
            <a:r>
              <a:rPr lang="en-GB" dirty="0" smtClean="0"/>
              <a:t>ECMWF to monitor the RMDCN, including Service Level Agreement and Quality of Service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172445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ECMWF’s Role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089" y="1702890"/>
            <a:ext cx="8447087" cy="4393110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r>
              <a:rPr lang="en-GB" u="sng" dirty="0" smtClean="0"/>
              <a:t>Objectives</a:t>
            </a:r>
            <a:endParaRPr lang="en-GB" dirty="0" smtClean="0"/>
          </a:p>
          <a:p>
            <a:pPr lvl="1"/>
            <a:r>
              <a:rPr lang="en-GB" dirty="0" smtClean="0"/>
              <a:t>Maintain day-to-day activities</a:t>
            </a:r>
          </a:p>
          <a:p>
            <a:pPr lvl="1"/>
            <a:r>
              <a:rPr lang="en-GB" dirty="0" smtClean="0"/>
              <a:t>Monitor network performance</a:t>
            </a:r>
          </a:p>
          <a:p>
            <a:pPr lvl="1"/>
            <a:r>
              <a:rPr lang="en-GB" dirty="0" smtClean="0"/>
              <a:t>‘Deliver’ expected SLA</a:t>
            </a:r>
          </a:p>
          <a:p>
            <a:pPr lvl="1"/>
            <a:r>
              <a:rPr lang="en-GB" dirty="0" smtClean="0"/>
              <a:t>Collect and report information for Continued Service Improvement</a:t>
            </a:r>
          </a:p>
          <a:p>
            <a:pPr lvl="1"/>
            <a:endParaRPr lang="en-GB" dirty="0"/>
          </a:p>
          <a:p>
            <a:r>
              <a:rPr lang="en-GB" u="sng" dirty="0" smtClean="0"/>
              <a:t>Benefits</a:t>
            </a:r>
            <a:endParaRPr lang="en-GB" dirty="0" smtClean="0"/>
          </a:p>
          <a:p>
            <a:pPr lvl="1"/>
            <a:r>
              <a:rPr lang="en-GB" dirty="0" smtClean="0"/>
              <a:t>Manage the RMDCN for the defined service levels</a:t>
            </a:r>
          </a:p>
          <a:p>
            <a:pPr lvl="1"/>
            <a:r>
              <a:rPr lang="en-GB" dirty="0" smtClean="0"/>
              <a:t>Identify and eliminate deficiencies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19089" y="933449"/>
            <a:ext cx="8455024" cy="769441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GB" sz="2200" dirty="0"/>
              <a:t>To undertake activities and processes that manage and deliver </a:t>
            </a:r>
            <a:r>
              <a:rPr lang="en-GB" sz="2200" dirty="0" smtClean="0"/>
              <a:t>services </a:t>
            </a:r>
            <a:r>
              <a:rPr lang="en-GB" sz="2200" dirty="0"/>
              <a:t>to agreed levels for the RMDCN </a:t>
            </a:r>
            <a:r>
              <a:rPr lang="en-GB" sz="2200" dirty="0" smtClean="0"/>
              <a:t>community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3236774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ECMWF contacts 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089" y="914399"/>
            <a:ext cx="8447087" cy="5108029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ECMWF WAN Team</a:t>
            </a:r>
          </a:p>
          <a:p>
            <a:pPr lvl="1"/>
            <a:r>
              <a:rPr lang="en-GB" dirty="0" smtClean="0"/>
              <a:t>Ahmed </a:t>
            </a:r>
            <a:r>
              <a:rPr lang="en-GB" dirty="0" err="1" smtClean="0"/>
              <a:t>Benallegue</a:t>
            </a:r>
            <a:endParaRPr lang="en-GB" dirty="0" smtClean="0"/>
          </a:p>
          <a:p>
            <a:pPr lvl="1"/>
            <a:r>
              <a:rPr lang="en-GB" dirty="0" smtClean="0"/>
              <a:t>Oliver </a:t>
            </a:r>
            <a:r>
              <a:rPr lang="en-GB" dirty="0" err="1" smtClean="0"/>
              <a:t>Gorwits</a:t>
            </a:r>
            <a:endParaRPr lang="en-GB" dirty="0" smtClean="0"/>
          </a:p>
          <a:p>
            <a:pPr lvl="1"/>
            <a:r>
              <a:rPr lang="en-GB" dirty="0" smtClean="0"/>
              <a:t>Tony Bakker</a:t>
            </a:r>
          </a:p>
          <a:p>
            <a:pPr lvl="1"/>
            <a:r>
              <a:rPr lang="en-GB" dirty="0" smtClean="0"/>
              <a:t>Remy Giraud</a:t>
            </a:r>
          </a:p>
          <a:p>
            <a:pPr lvl="1"/>
            <a:r>
              <a:rPr lang="en-GB" dirty="0" smtClean="0"/>
              <a:t>Alan Radford (during the ITT process)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Head of Computer Division</a:t>
            </a:r>
          </a:p>
          <a:p>
            <a:pPr lvl="1"/>
            <a:r>
              <a:rPr lang="en-GB" dirty="0" smtClean="0"/>
              <a:t>Isabella </a:t>
            </a:r>
            <a:r>
              <a:rPr lang="en-GB" dirty="0" err="1" smtClean="0"/>
              <a:t>Weger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828389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current provider’s contacts 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089" y="914399"/>
            <a:ext cx="8447087" cy="4997670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r>
              <a:rPr lang="en-GB" dirty="0"/>
              <a:t>OBS:</a:t>
            </a:r>
          </a:p>
          <a:p>
            <a:pPr lvl="1"/>
            <a:r>
              <a:rPr lang="en-GB" dirty="0"/>
              <a:t>Account Manager – </a:t>
            </a:r>
            <a:r>
              <a:rPr lang="en-GB" dirty="0" err="1" smtClean="0"/>
              <a:t>Mrs</a:t>
            </a:r>
            <a:r>
              <a:rPr lang="en-GB" dirty="0" err="1"/>
              <a:t>.</a:t>
            </a:r>
            <a:r>
              <a:rPr lang="en-GB" dirty="0"/>
              <a:t> Yin Wong</a:t>
            </a:r>
          </a:p>
          <a:p>
            <a:pPr lvl="1"/>
            <a:r>
              <a:rPr lang="en-GB" dirty="0"/>
              <a:t>Customer Relationship Manager – </a:t>
            </a:r>
            <a:r>
              <a:rPr lang="en-GB" dirty="0" err="1"/>
              <a:t>Ms.</a:t>
            </a:r>
            <a:r>
              <a:rPr lang="en-GB" dirty="0"/>
              <a:t> Zoe </a:t>
            </a:r>
            <a:r>
              <a:rPr lang="en-GB" dirty="0" err="1" smtClean="0"/>
              <a:t>Morrish</a:t>
            </a:r>
            <a:endParaRPr lang="en-GB" dirty="0" smtClean="0"/>
          </a:p>
          <a:p>
            <a:pPr lvl="1"/>
            <a:r>
              <a:rPr lang="en-GB" dirty="0" smtClean="0"/>
              <a:t>Solutions &amp; Integration Consultant </a:t>
            </a:r>
            <a:r>
              <a:rPr lang="en-GB" dirty="0"/>
              <a:t>– </a:t>
            </a:r>
            <a:r>
              <a:rPr lang="en-GB" dirty="0" smtClean="0"/>
              <a:t>Kevin </a:t>
            </a:r>
            <a:r>
              <a:rPr lang="en-GB" dirty="0" err="1"/>
              <a:t>Pallett</a:t>
            </a:r>
            <a:endParaRPr lang="en-GB" dirty="0"/>
          </a:p>
          <a:p>
            <a:pPr lvl="1"/>
            <a:r>
              <a:rPr lang="en-GB" dirty="0"/>
              <a:t>Customer Support Manager – </a:t>
            </a:r>
            <a:r>
              <a:rPr lang="en-GB" dirty="0" err="1"/>
              <a:t>Mr.</a:t>
            </a:r>
            <a:r>
              <a:rPr lang="en-GB" dirty="0"/>
              <a:t> Ben </a:t>
            </a:r>
            <a:r>
              <a:rPr lang="en-GB" dirty="0" err="1" smtClean="0"/>
              <a:t>Greenslade</a:t>
            </a:r>
            <a:endParaRPr lang="en-GB" dirty="0" smtClean="0"/>
          </a:p>
          <a:p>
            <a:pPr lvl="1"/>
            <a:r>
              <a:rPr lang="en-GB" dirty="0" smtClean="0"/>
              <a:t>Service Delivery </a:t>
            </a:r>
            <a:r>
              <a:rPr lang="en-GB" dirty="0"/>
              <a:t>Manager – </a:t>
            </a:r>
            <a:r>
              <a:rPr lang="en-GB" dirty="0" err="1" smtClean="0"/>
              <a:t>Mrs.</a:t>
            </a:r>
            <a:r>
              <a:rPr lang="en-GB" dirty="0" smtClean="0"/>
              <a:t> </a:t>
            </a:r>
            <a:r>
              <a:rPr lang="en-GB" dirty="0" err="1"/>
              <a:t>Agnieszka</a:t>
            </a:r>
            <a:r>
              <a:rPr lang="en-GB" dirty="0"/>
              <a:t> </a:t>
            </a:r>
            <a:r>
              <a:rPr lang="en-GB" dirty="0" err="1" smtClean="0"/>
              <a:t>Walczewska</a:t>
            </a:r>
            <a:endParaRPr lang="en-GB" dirty="0" smtClean="0"/>
          </a:p>
          <a:p>
            <a:pPr lvl="1"/>
            <a:r>
              <a:rPr lang="en-GB" dirty="0" smtClean="0"/>
              <a:t>VPN Owner </a:t>
            </a:r>
            <a:r>
              <a:rPr lang="en-GB" dirty="0"/>
              <a:t>– </a:t>
            </a:r>
            <a:r>
              <a:rPr lang="en-GB" dirty="0" err="1" smtClean="0"/>
              <a:t>Mr.</a:t>
            </a:r>
            <a:r>
              <a:rPr lang="en-GB" dirty="0" smtClean="0"/>
              <a:t> Amar </a:t>
            </a:r>
            <a:r>
              <a:rPr lang="en-GB" dirty="0" err="1" smtClean="0"/>
              <a:t>Dendoune</a:t>
            </a:r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i="1" dirty="0"/>
              <a:t>Please note that this might be modified with the new network and the new provider</a:t>
            </a:r>
          </a:p>
          <a:p>
            <a:pPr lvl="1"/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282826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Incident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Follow Incident handling by the provider</a:t>
            </a:r>
          </a:p>
          <a:p>
            <a:pPr lvl="1"/>
            <a:r>
              <a:rPr lang="en-GB" dirty="0" smtClean="0"/>
              <a:t>Management according to SLA</a:t>
            </a:r>
          </a:p>
          <a:p>
            <a:pPr lvl="2">
              <a:buClr>
                <a:schemeClr val="accent2">
                  <a:lumMod val="75000"/>
                </a:schemeClr>
              </a:buClr>
              <a:buFont typeface="Courier New" pitchFamily="49" charset="0"/>
              <a:buChar char="o"/>
            </a:pPr>
            <a:r>
              <a:rPr lang="en-GB" dirty="0" smtClean="0"/>
              <a:t>Escalation if required</a:t>
            </a:r>
          </a:p>
          <a:p>
            <a:endParaRPr lang="en-GB" dirty="0" smtClean="0"/>
          </a:p>
          <a:p>
            <a:r>
              <a:rPr lang="en-GB" dirty="0" smtClean="0"/>
              <a:t>Open Trouble Ticket incident impacting ECMWF’s connection</a:t>
            </a:r>
          </a:p>
          <a:p>
            <a:endParaRPr lang="en-GB" dirty="0" smtClean="0"/>
          </a:p>
          <a:p>
            <a:r>
              <a:rPr lang="en-GB" dirty="0" smtClean="0"/>
              <a:t>Open Trouble Ticket on behalf of connected sites (if required)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i="1" dirty="0"/>
              <a:t>Please note that this might be modified with the new network and the new provider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3236774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Event Management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Open Trouble Tickets with the provider in case of anomaly</a:t>
            </a:r>
          </a:p>
          <a:p>
            <a:pPr lvl="1"/>
            <a:r>
              <a:rPr lang="en-GB" dirty="0" smtClean="0"/>
              <a:t>High CRC error rate on interface</a:t>
            </a:r>
          </a:p>
          <a:p>
            <a:pPr lvl="1"/>
            <a:r>
              <a:rPr lang="en-GB" dirty="0" smtClean="0"/>
              <a:t>Interface flapping</a:t>
            </a:r>
          </a:p>
          <a:p>
            <a:endParaRPr lang="en-GB" dirty="0"/>
          </a:p>
          <a:p>
            <a:r>
              <a:rPr lang="en-GB" dirty="0" smtClean="0"/>
              <a:t>Organise and follow up on backup tests</a:t>
            </a:r>
          </a:p>
          <a:p>
            <a:pPr lvl="1"/>
            <a:r>
              <a:rPr lang="en-GB" dirty="0" smtClean="0"/>
              <a:t>ISDN Non disruptive tests</a:t>
            </a:r>
          </a:p>
          <a:p>
            <a:pPr lvl="1"/>
            <a:r>
              <a:rPr lang="en-GB" dirty="0" smtClean="0"/>
              <a:t>ISDN Disruptive tests</a:t>
            </a:r>
          </a:p>
          <a:p>
            <a:pPr lvl="1"/>
            <a:r>
              <a:rPr lang="en-GB" dirty="0" smtClean="0"/>
              <a:t>Mission Critical tests</a:t>
            </a:r>
          </a:p>
          <a:p>
            <a:endParaRPr lang="en-GB" dirty="0"/>
          </a:p>
          <a:p>
            <a:r>
              <a:rPr lang="en-GB" i="1" dirty="0" smtClean="0"/>
              <a:t>Please note that this might be modified with the new network and the new provider</a:t>
            </a:r>
          </a:p>
          <a:p>
            <a:pPr lvl="1"/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323677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Problem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Gather and analyse all Trouble Tickets</a:t>
            </a:r>
          </a:p>
          <a:p>
            <a:endParaRPr lang="en-GB" dirty="0" smtClean="0"/>
          </a:p>
          <a:p>
            <a:r>
              <a:rPr lang="en-GB" dirty="0" smtClean="0"/>
              <a:t>Liaise with the provider Customer Service Manager on TT analysis</a:t>
            </a:r>
          </a:p>
          <a:p>
            <a:endParaRPr lang="en-GB" dirty="0" smtClean="0"/>
          </a:p>
          <a:p>
            <a:r>
              <a:rPr lang="en-GB" dirty="0" smtClean="0"/>
              <a:t>Input taken from</a:t>
            </a:r>
          </a:p>
          <a:p>
            <a:pPr lvl="1"/>
            <a:r>
              <a:rPr lang="en-GB" dirty="0" smtClean="0"/>
              <a:t>Incident management</a:t>
            </a:r>
          </a:p>
          <a:p>
            <a:pPr lvl="1"/>
            <a:r>
              <a:rPr lang="en-GB" dirty="0" smtClean="0"/>
              <a:t>Event management</a:t>
            </a:r>
          </a:p>
          <a:p>
            <a:pPr lvl="1"/>
            <a:r>
              <a:rPr lang="en-GB" dirty="0" smtClean="0"/>
              <a:t>Proactive problem management </a:t>
            </a:r>
          </a:p>
          <a:p>
            <a:pPr lvl="1"/>
            <a:r>
              <a:rPr lang="en-GB" dirty="0" smtClean="0"/>
              <a:t>RMDCN Technical Representative</a:t>
            </a:r>
          </a:p>
          <a:p>
            <a:pPr lvl="1"/>
            <a:endParaRPr lang="en-GB" dirty="0" smtClean="0"/>
          </a:p>
          <a:p>
            <a:r>
              <a:rPr lang="en-GB" i="1" dirty="0"/>
              <a:t>Please note that this might be modified with the new network and the new provider</a:t>
            </a:r>
          </a:p>
          <a:p>
            <a:pPr lvl="1"/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1346950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Change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Provide support to RMDCN countries</a:t>
            </a:r>
          </a:p>
          <a:p>
            <a:pPr lvl="1"/>
            <a:r>
              <a:rPr lang="en-GB" dirty="0" smtClean="0"/>
              <a:t>COS changes</a:t>
            </a:r>
          </a:p>
          <a:p>
            <a:pPr lvl="1"/>
            <a:r>
              <a:rPr lang="en-GB" dirty="0" smtClean="0"/>
              <a:t>Access speed changes</a:t>
            </a:r>
          </a:p>
          <a:p>
            <a:pPr lvl="1"/>
            <a:r>
              <a:rPr lang="en-GB" dirty="0" smtClean="0"/>
              <a:t>New site connection / move of location</a:t>
            </a:r>
          </a:p>
          <a:p>
            <a:pPr lvl="1"/>
            <a:r>
              <a:rPr lang="en-GB" dirty="0"/>
              <a:t>Liaise with the provider for </a:t>
            </a:r>
            <a:r>
              <a:rPr lang="en-GB" dirty="0" smtClean="0"/>
              <a:t>pricing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Provide support to potential new countries</a:t>
            </a:r>
          </a:p>
          <a:p>
            <a:pPr lvl="1"/>
            <a:r>
              <a:rPr lang="en-GB" dirty="0" smtClean="0"/>
              <a:t>Define configuration</a:t>
            </a:r>
          </a:p>
          <a:p>
            <a:pPr lvl="1"/>
            <a:r>
              <a:rPr lang="en-GB" dirty="0" smtClean="0"/>
              <a:t>Liaise with the provider for pricing</a:t>
            </a:r>
          </a:p>
          <a:p>
            <a:pPr lvl="1"/>
            <a:r>
              <a:rPr lang="en-GB" dirty="0" smtClean="0"/>
              <a:t>Follow accession procedure</a:t>
            </a:r>
          </a:p>
          <a:p>
            <a:pPr lvl="2">
              <a:buClr>
                <a:schemeClr val="accent2">
                  <a:lumMod val="75000"/>
                </a:schemeClr>
              </a:buClr>
              <a:buFont typeface="Courier New" pitchFamily="49" charset="0"/>
              <a:buChar char="o"/>
            </a:pPr>
            <a:r>
              <a:rPr lang="en-GB" dirty="0" smtClean="0"/>
              <a:t>Assist with Accession Agreement </a:t>
            </a:r>
          </a:p>
          <a:p>
            <a:pPr lvl="2">
              <a:buClr>
                <a:schemeClr val="accent2">
                  <a:lumMod val="75000"/>
                </a:schemeClr>
              </a:buClr>
              <a:buFont typeface="Courier New" pitchFamily="49" charset="0"/>
              <a:buChar char="o"/>
            </a:pPr>
            <a:endParaRPr lang="en-GB" dirty="0"/>
          </a:p>
          <a:p>
            <a:pPr marL="536575" lvl="2" indent="0">
              <a:buClr>
                <a:schemeClr val="accent2">
                  <a:lumMod val="75000"/>
                </a:schemeClr>
              </a:buClr>
              <a:buNone/>
            </a:pPr>
            <a:endParaRPr lang="en-GB" dirty="0" smtClean="0"/>
          </a:p>
          <a:p>
            <a:pPr lvl="1"/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1346950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Technical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Provide technical skills and resources to support the network during UK Business Hours</a:t>
            </a:r>
          </a:p>
          <a:p>
            <a:endParaRPr lang="en-GB" dirty="0" smtClean="0"/>
          </a:p>
          <a:p>
            <a:r>
              <a:rPr lang="en-GB" dirty="0" smtClean="0"/>
              <a:t>Provide </a:t>
            </a:r>
            <a:r>
              <a:rPr lang="en-GB" dirty="0"/>
              <a:t>expertise to support the </a:t>
            </a:r>
            <a:r>
              <a:rPr lang="en-GB" dirty="0" smtClean="0"/>
              <a:t>network </a:t>
            </a:r>
            <a:r>
              <a:rPr lang="en-GB" dirty="0"/>
              <a:t>during UK Business Hours</a:t>
            </a:r>
          </a:p>
          <a:p>
            <a:endParaRPr lang="en-GB" dirty="0" smtClean="0"/>
          </a:p>
          <a:p>
            <a:r>
              <a:rPr lang="en-GB" dirty="0" smtClean="0"/>
              <a:t>Provide </a:t>
            </a:r>
            <a:r>
              <a:rPr lang="en-GB" dirty="0"/>
              <a:t>software to assess connectivity and SLA compliance of </a:t>
            </a:r>
            <a:r>
              <a:rPr lang="en-GB" dirty="0" smtClean="0"/>
              <a:t>the connections to the Network and the Network as a whole</a:t>
            </a:r>
            <a:endParaRPr lang="en-GB" dirty="0"/>
          </a:p>
          <a:p>
            <a:endParaRPr lang="en-GB" b="1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1346950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Support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Organize regular meeting with the provider Customer Service Manager</a:t>
            </a:r>
          </a:p>
          <a:p>
            <a:pPr lvl="1"/>
            <a:r>
              <a:rPr lang="en-GB" sz="1800" dirty="0" smtClean="0"/>
              <a:t>Customer Operation Guide</a:t>
            </a:r>
          </a:p>
          <a:p>
            <a:pPr lvl="1"/>
            <a:r>
              <a:rPr lang="en-GB" i="1" dirty="0"/>
              <a:t>Please note that this might be modified with the new network and the new </a:t>
            </a:r>
            <a:r>
              <a:rPr lang="en-GB" i="1" dirty="0" smtClean="0"/>
              <a:t>provider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Organize annual ROC meeting</a:t>
            </a:r>
          </a:p>
          <a:p>
            <a:pPr lvl="1"/>
            <a:r>
              <a:rPr lang="en-GB" sz="1800" dirty="0" smtClean="0"/>
              <a:t>Updates on events / performance since previous meeting</a:t>
            </a:r>
          </a:p>
          <a:p>
            <a:pPr lvl="1"/>
            <a:r>
              <a:rPr lang="en-GB" sz="1800" dirty="0"/>
              <a:t>Inform </a:t>
            </a:r>
            <a:r>
              <a:rPr lang="en-GB" sz="1800" dirty="0" smtClean="0"/>
              <a:t>RMDCN community </a:t>
            </a:r>
            <a:r>
              <a:rPr lang="en-GB" sz="1800" dirty="0"/>
              <a:t>about the meeting and its </a:t>
            </a:r>
            <a:r>
              <a:rPr lang="en-GB" sz="1800" dirty="0" smtClean="0"/>
              <a:t>outcome</a:t>
            </a:r>
            <a:endParaRPr lang="en-GB" dirty="0" smtClean="0"/>
          </a:p>
          <a:p>
            <a:r>
              <a:rPr lang="en-GB" dirty="0" smtClean="0"/>
              <a:t>Manage annual price review / biennial contract review</a:t>
            </a:r>
          </a:p>
          <a:p>
            <a:r>
              <a:rPr lang="en-GB" dirty="0" smtClean="0"/>
              <a:t>Communication</a:t>
            </a:r>
          </a:p>
          <a:p>
            <a:pPr lvl="1"/>
            <a:r>
              <a:rPr lang="en-GB" sz="1800" dirty="0" smtClean="0"/>
              <a:t>RMDCN website</a:t>
            </a:r>
          </a:p>
          <a:p>
            <a:pPr lvl="1"/>
            <a:r>
              <a:rPr lang="en-GB" sz="1800" dirty="0" smtClean="0"/>
              <a:t>Inform RMDCN Technical Representatives about technical matters</a:t>
            </a:r>
          </a:p>
          <a:p>
            <a:pPr lvl="1"/>
            <a:r>
              <a:rPr lang="en-GB" sz="1800" dirty="0" smtClean="0"/>
              <a:t>Inform </a:t>
            </a:r>
            <a:r>
              <a:rPr lang="en-GB" sz="1800" dirty="0"/>
              <a:t>RMDCN </a:t>
            </a:r>
            <a:r>
              <a:rPr lang="en-GB" sz="1800" dirty="0" smtClean="0"/>
              <a:t>User Representatives </a:t>
            </a:r>
            <a:r>
              <a:rPr lang="en-GB" sz="1800" dirty="0"/>
              <a:t>about </a:t>
            </a:r>
            <a:r>
              <a:rPr lang="en-GB" sz="1800" dirty="0" smtClean="0"/>
              <a:t>administrative/financial/general matters</a:t>
            </a:r>
          </a:p>
          <a:p>
            <a:pPr lvl="1"/>
            <a:r>
              <a:rPr lang="en-GB" sz="1800" dirty="0" smtClean="0"/>
              <a:t>Liaise with WMO</a:t>
            </a:r>
            <a:endParaRPr lang="en-GB" sz="1800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1346950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IT Operation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68288" lvl="1">
              <a:buClr>
                <a:srgbClr val="3366FF"/>
              </a:buClr>
              <a:buSzPct val="110000"/>
              <a:buFont typeface="Lucida Grande CE"/>
              <a:buChar char="●"/>
            </a:pPr>
            <a:endParaRPr lang="en-GB" dirty="0" smtClean="0"/>
          </a:p>
          <a:p>
            <a:pPr marL="268288" lvl="1">
              <a:buClr>
                <a:srgbClr val="3366FF"/>
              </a:buClr>
              <a:buSzPct val="110000"/>
              <a:buFont typeface="Lucida Grande CE"/>
              <a:buChar char="●"/>
            </a:pPr>
            <a:endParaRPr lang="en-GB" dirty="0"/>
          </a:p>
          <a:p>
            <a:pPr marL="268288" lvl="1">
              <a:buClr>
                <a:srgbClr val="3366FF"/>
              </a:buClr>
              <a:buSzPct val="110000"/>
              <a:buFont typeface="Lucida Grande CE"/>
              <a:buChar char="●"/>
            </a:pPr>
            <a:r>
              <a:rPr lang="en-GB" dirty="0" smtClean="0"/>
              <a:t>Monitor </a:t>
            </a:r>
            <a:r>
              <a:rPr lang="en-GB" dirty="0"/>
              <a:t>ECMWF connection to the network</a:t>
            </a:r>
          </a:p>
          <a:p>
            <a:endParaRPr lang="en-GB" dirty="0" smtClean="0"/>
          </a:p>
          <a:p>
            <a:r>
              <a:rPr lang="en-GB" dirty="0" smtClean="0"/>
              <a:t>Monitor connectivity </a:t>
            </a:r>
            <a:r>
              <a:rPr lang="en-GB" dirty="0"/>
              <a:t>of all sites</a:t>
            </a:r>
          </a:p>
          <a:p>
            <a:endParaRPr lang="en-GB" dirty="0" smtClean="0"/>
          </a:p>
          <a:p>
            <a:r>
              <a:rPr lang="en-GB" dirty="0" smtClean="0"/>
              <a:t>Follow </a:t>
            </a:r>
            <a:r>
              <a:rPr lang="en-GB" dirty="0"/>
              <a:t>backup tests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1346950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Special Projects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err="1" smtClean="0"/>
              <a:t>IPSec</a:t>
            </a:r>
            <a:r>
              <a:rPr lang="en-GB" dirty="0" smtClean="0"/>
              <a:t> Feasibility Study (2003)</a:t>
            </a:r>
          </a:p>
          <a:p>
            <a:endParaRPr lang="en-GB" dirty="0"/>
          </a:p>
          <a:p>
            <a:r>
              <a:rPr lang="en-GB" dirty="0" err="1"/>
              <a:t>IPSec</a:t>
            </a:r>
            <a:r>
              <a:rPr lang="en-GB" dirty="0"/>
              <a:t>-based VPN as a Backup for the RMDCN </a:t>
            </a:r>
            <a:r>
              <a:rPr lang="en-GB" dirty="0" smtClean="0"/>
              <a:t>Study (2006)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DMVPN (2009)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Multicast (2012)</a:t>
            </a:r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7652759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sz="1400" dirty="0" smtClean="0"/>
          </a:p>
          <a:p>
            <a:endParaRPr lang="en-GB" sz="1400" dirty="0"/>
          </a:p>
          <a:p>
            <a:endParaRPr lang="en-GB" sz="1400" dirty="0" smtClean="0"/>
          </a:p>
          <a:p>
            <a:pPr marL="0" indent="0" algn="ctr">
              <a:buNone/>
            </a:pPr>
            <a:r>
              <a:rPr lang="en-GB" sz="7200" dirty="0" smtClean="0"/>
              <a:t>Questions?</a:t>
            </a:r>
          </a:p>
          <a:p>
            <a:endParaRPr lang="en-GB" sz="1400" dirty="0" smtClean="0"/>
          </a:p>
        </p:txBody>
      </p:sp>
    </p:spTree>
    <p:extLst>
      <p:ext uri="{BB962C8B-B14F-4D97-AF65-F5344CB8AC3E}">
        <p14:creationId xmlns:p14="http://schemas.microsoft.com/office/powerpoint/2010/main" val="2290774606"/>
      </p:ext>
    </p:extLst>
  </p:cSld>
  <p:clrMapOvr>
    <a:masterClrMapping/>
  </p:clrMapOvr>
</p:sld>
</file>

<file path=ppt/theme/theme1.xml><?xml version="1.0" encoding="utf-8"?>
<a:theme xmlns:a="http://schemas.openxmlformats.org/drawingml/2006/main" name="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ECMWF-template</Template>
  <TotalTime>17952</TotalTime>
  <Words>576</Words>
  <Application>Microsoft Office PowerPoint</Application>
  <PresentationFormat>On-screen Show (4:3)</PresentationFormat>
  <Paragraphs>160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ECMWF-template</vt:lpstr>
      <vt:lpstr>Understanding ECMWF’s role</vt:lpstr>
      <vt:lpstr>WMO – ECMWF Agreement - 1998</vt:lpstr>
      <vt:lpstr>ECMWF’s Role</vt:lpstr>
      <vt:lpstr>Your ECMWF contacts  </vt:lpstr>
      <vt:lpstr>The current provider’s contacts  </vt:lpstr>
      <vt:lpstr>Incident Management</vt:lpstr>
      <vt:lpstr>Event Management </vt:lpstr>
      <vt:lpstr>Problem Management</vt:lpstr>
      <vt:lpstr>Change Management</vt:lpstr>
      <vt:lpstr>Technical management</vt:lpstr>
      <vt:lpstr>Support Management</vt:lpstr>
      <vt:lpstr>IT Operation Management</vt:lpstr>
      <vt:lpstr>Special Projects</vt:lpstr>
      <vt:lpstr>PowerPoint Presentation</vt:lpstr>
    </vt:vector>
  </TitlesOfParts>
  <Company>ECMWF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Tony Bakker</dc:creator>
  <cp:lastModifiedBy>Tony Bakker</cp:lastModifiedBy>
  <cp:revision>177</cp:revision>
  <cp:lastPrinted>2010-02-08T14:51:34Z</cp:lastPrinted>
  <dcterms:created xsi:type="dcterms:W3CDTF">2011-10-04T12:35:01Z</dcterms:created>
  <dcterms:modified xsi:type="dcterms:W3CDTF">2012-05-14T07:01:52Z</dcterms:modified>
</cp:coreProperties>
</file>