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7" r:id="rId1"/>
    <p:sldMasterId id="2147483670" r:id="rId2"/>
  </p:sldMasterIdLst>
  <p:notesMasterIdLst>
    <p:notesMasterId r:id="rId17"/>
  </p:notesMasterIdLst>
  <p:handoutMasterIdLst>
    <p:handoutMasterId r:id="rId18"/>
  </p:handoutMasterIdLst>
  <p:sldIdLst>
    <p:sldId id="256" r:id="rId3"/>
    <p:sldId id="259" r:id="rId4"/>
    <p:sldId id="260" r:id="rId5"/>
    <p:sldId id="261" r:id="rId6"/>
    <p:sldId id="262" r:id="rId7"/>
    <p:sldId id="263" r:id="rId8"/>
    <p:sldId id="281" r:id="rId9"/>
    <p:sldId id="265" r:id="rId10"/>
    <p:sldId id="267" r:id="rId11"/>
    <p:sldId id="285" r:id="rId12"/>
    <p:sldId id="282" r:id="rId13"/>
    <p:sldId id="283" r:id="rId14"/>
    <p:sldId id="284" r:id="rId15"/>
    <p:sldId id="272" r:id="rId16"/>
  </p:sldIdLst>
  <p:sldSz cx="9144000" cy="6858000" type="screen4x3"/>
  <p:notesSz cx="6645275" cy="9775825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0000"/>
    <a:srgbClr val="CC7900"/>
    <a:srgbClr val="3333FF"/>
    <a:srgbClr val="FFFF00"/>
    <a:srgbClr val="0000FF"/>
    <a:srgbClr val="FFFF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6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65550" y="0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86875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65550" y="9286875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fld id="{BF44482D-DD16-454F-AD06-662C513C53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3598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2900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90950" y="0"/>
            <a:ext cx="2879725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8050" y="758825"/>
            <a:ext cx="4854575" cy="3641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629150"/>
            <a:ext cx="4852988" cy="440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56713"/>
            <a:ext cx="2882900" cy="53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90950" y="9256713"/>
            <a:ext cx="2879725" cy="53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fld id="{151AC3EE-9747-B848-890E-613D3CDD1E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5232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53721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449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53721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449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Slide </a:t>
            </a:r>
            <a:fld id="{BF9CD89E-20AB-4AEB-B6C0-0377605B1E9C}" type="slidenum">
              <a:rPr lang="en-GB" sz="1200" b="0">
                <a:solidFill>
                  <a:srgbClr val="FFFFFF"/>
                </a:solidFill>
                <a:latin typeface="Calibri" pitchFamily="36" charset="0"/>
              </a:rPr>
              <a:pPr eaLnBrk="0" hangingPunct="0">
                <a:tabLst>
                  <a:tab pos="2689225" algn="l"/>
                </a:tabLst>
              </a:pPr>
              <a:t>‹#›</a:t>
            </a:fld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234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 b="1">
              <a:solidFill>
                <a:srgbClr val="000000"/>
              </a:solidFill>
              <a:latin typeface="Arial" charset="0"/>
              <a:ea typeface="ＭＳ Ｐゴシック" pitchFamily="36" charset="-128"/>
              <a:cs typeface="+mn-cs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>
              <a:tabLst>
                <a:tab pos="2689225" algn="l"/>
              </a:tabLst>
            </a:pPr>
            <a:r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  <a:cs typeface="+mn-cs"/>
              </a:rPr>
              <a:t>Slide </a:t>
            </a:r>
            <a:fld id="{BF9CD89E-20AB-4AEB-B6C0-0377605B1E9C}" type="slidenum"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  <a:cs typeface="+mn-cs"/>
              </a:rPr>
              <a:pPr>
                <a:tabLst>
                  <a:tab pos="2689225" algn="l"/>
                </a:tabLst>
              </a:pPr>
              <a:t>‹#›</a:t>
            </a:fld>
            <a:r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  <a:cs typeface="+mn-cs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234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130425"/>
            <a:ext cx="7846640" cy="1470025"/>
          </a:xfrm>
        </p:spPr>
        <p:txBody>
          <a:bodyPr/>
          <a:lstStyle/>
          <a:p>
            <a:pPr algn="l">
              <a:defRPr/>
            </a:pPr>
            <a:r>
              <a:rPr lang="en-US" dirty="0" smtClean="0">
                <a:cs typeface="+mj-cs"/>
              </a:rPr>
              <a:t>RMDCN - 12 years of operational service: a (brief) history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088832" cy="1752600"/>
          </a:xfrm>
        </p:spPr>
        <p:txBody>
          <a:bodyPr/>
          <a:lstStyle/>
          <a:p>
            <a:pPr algn="r">
              <a:defRPr/>
            </a:pPr>
            <a:endParaRPr lang="en-US" dirty="0" smtClean="0">
              <a:cs typeface="+mn-cs"/>
            </a:endParaRPr>
          </a:p>
          <a:p>
            <a:pPr algn="r">
              <a:defRPr/>
            </a:pPr>
            <a:r>
              <a:rPr lang="en-US" dirty="0" smtClean="0">
                <a:cs typeface="+mn-cs"/>
              </a:rPr>
              <a:t>Isabella Weger</a:t>
            </a:r>
          </a:p>
          <a:p>
            <a:pPr algn="r">
              <a:defRPr/>
            </a:pPr>
            <a:endParaRPr lang="en-US" dirty="0">
              <a:cs typeface="+mn-cs"/>
            </a:endParaRPr>
          </a:p>
          <a:p>
            <a:pPr algn="r">
              <a:defRPr/>
            </a:pPr>
            <a:r>
              <a:rPr lang="en-US" dirty="0" smtClean="0">
                <a:cs typeface="+mn-cs"/>
              </a:rPr>
              <a:t>Head of Computer Division</a:t>
            </a:r>
          </a:p>
          <a:p>
            <a:pPr algn="r">
              <a:defRPr/>
            </a:pPr>
            <a:r>
              <a:rPr lang="en-US" dirty="0" smtClean="0">
                <a:cs typeface="+mn-cs"/>
              </a:rPr>
              <a:t>ECMWF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Establishment of the RMDCN (1)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solidFill>
                  <a:srgbClr val="0E9227"/>
                </a:solidFill>
                <a:cs typeface="+mn-cs"/>
              </a:rPr>
              <a:t>Jan 1993</a:t>
            </a:r>
            <a:r>
              <a:rPr lang="en-GB" dirty="0" smtClean="0">
                <a:cs typeface="+mn-cs"/>
              </a:rPr>
              <a:t> – </a:t>
            </a:r>
            <a:br>
              <a:rPr lang="en-GB" dirty="0" smtClean="0">
                <a:cs typeface="+mn-cs"/>
              </a:rPr>
            </a:br>
            <a:r>
              <a:rPr lang="en-GB" dirty="0" smtClean="0">
                <a:cs typeface="+mn-cs"/>
              </a:rPr>
              <a:t>necessity to reorganize GTS in RA VI (WMO RA VI working group on Planning and Implementation of the WWW in RA VI)</a:t>
            </a:r>
          </a:p>
          <a:p>
            <a:pPr>
              <a:defRPr/>
            </a:pPr>
            <a:r>
              <a:rPr lang="en-GB" dirty="0" smtClean="0">
                <a:cs typeface="+mn-cs"/>
              </a:rPr>
              <a:t>Subgroup on Regional aspects for the GTS made first proposal for global modernisation of RMTN to be known as</a:t>
            </a:r>
            <a:br>
              <a:rPr lang="en-GB" dirty="0" smtClean="0">
                <a:cs typeface="+mn-cs"/>
              </a:rPr>
            </a:br>
            <a:r>
              <a:rPr lang="ja-JP" altLang="en-GB" dirty="0" smtClean="0">
                <a:latin typeface="Arial"/>
                <a:cs typeface="+mn-cs"/>
              </a:rPr>
              <a:t>“</a:t>
            </a:r>
            <a:r>
              <a:rPr lang="en-GB" b="1" dirty="0" smtClean="0">
                <a:solidFill>
                  <a:schemeClr val="tx2"/>
                </a:solidFill>
                <a:cs typeface="+mn-cs"/>
              </a:rPr>
              <a:t>Regional Meteorological Data Communication Network</a:t>
            </a:r>
            <a:r>
              <a:rPr lang="ja-JP" altLang="en-GB" dirty="0" smtClean="0">
                <a:latin typeface="Arial"/>
                <a:cs typeface="+mn-cs"/>
              </a:rPr>
              <a:t>”</a:t>
            </a:r>
            <a:endParaRPr lang="en-GB" dirty="0" smtClean="0">
              <a:cs typeface="+mn-cs"/>
            </a:endParaRPr>
          </a:p>
          <a:p>
            <a:pPr>
              <a:defRPr/>
            </a:pPr>
            <a:endParaRPr lang="en-GB" dirty="0" smtClean="0">
              <a:solidFill>
                <a:srgbClr val="0E9227"/>
              </a:solidFill>
              <a:cs typeface="+mn-cs"/>
            </a:endParaRPr>
          </a:p>
          <a:p>
            <a:pPr>
              <a:defRPr/>
            </a:pPr>
            <a:r>
              <a:rPr lang="en-GB" dirty="0" smtClean="0">
                <a:solidFill>
                  <a:srgbClr val="0E9227"/>
                </a:solidFill>
                <a:cs typeface="+mn-cs"/>
              </a:rPr>
              <a:t>May </a:t>
            </a:r>
            <a:r>
              <a:rPr lang="en-GB" dirty="0" smtClean="0">
                <a:solidFill>
                  <a:srgbClr val="0E9227"/>
                </a:solidFill>
                <a:cs typeface="+mn-cs"/>
              </a:rPr>
              <a:t>1994</a:t>
            </a:r>
            <a:r>
              <a:rPr lang="en-GB" dirty="0" smtClean="0">
                <a:cs typeface="+mn-cs"/>
              </a:rPr>
              <a:t> – </a:t>
            </a:r>
            <a:br>
              <a:rPr lang="en-GB" dirty="0" smtClean="0">
                <a:cs typeface="+mn-cs"/>
              </a:rPr>
            </a:br>
            <a:r>
              <a:rPr lang="en-GB" dirty="0" smtClean="0">
                <a:cs typeface="+mn-cs"/>
              </a:rPr>
              <a:t>RMDCN Steering Group (RA VI General Assembly, 11</a:t>
            </a:r>
            <a:r>
              <a:rPr lang="en-GB" baseline="30000" dirty="0" smtClean="0">
                <a:cs typeface="+mn-cs"/>
              </a:rPr>
              <a:t>th</a:t>
            </a:r>
            <a:r>
              <a:rPr lang="en-GB" dirty="0" smtClean="0">
                <a:cs typeface="+mn-cs"/>
              </a:rPr>
              <a:t> session, Oslo)</a:t>
            </a:r>
          </a:p>
          <a:p>
            <a:pPr>
              <a:defRPr/>
            </a:pPr>
            <a:r>
              <a:rPr lang="en-GB" dirty="0" smtClean="0">
                <a:solidFill>
                  <a:srgbClr val="0E9227"/>
                </a:solidFill>
                <a:cs typeface="+mn-cs"/>
              </a:rPr>
              <a:t>1995</a:t>
            </a:r>
            <a:r>
              <a:rPr lang="en-GB" dirty="0" smtClean="0">
                <a:cs typeface="+mn-cs"/>
              </a:rPr>
              <a:t> – </a:t>
            </a:r>
            <a:br>
              <a:rPr lang="en-GB" dirty="0" smtClean="0">
                <a:cs typeface="+mn-cs"/>
              </a:rPr>
            </a:br>
            <a:r>
              <a:rPr lang="en-GB" dirty="0" smtClean="0">
                <a:cs typeface="+mn-cs"/>
              </a:rPr>
              <a:t>Steering Group recommended that ECMWF participate in this Steering group</a:t>
            </a:r>
          </a:p>
          <a:p>
            <a:pPr lvl="1">
              <a:defRPr/>
            </a:pPr>
            <a:r>
              <a:rPr lang="en-GB" dirty="0" smtClean="0"/>
              <a:t>ECMWF constituted a </a:t>
            </a:r>
            <a:r>
              <a:rPr lang="ja-JP" altLang="en-GB" dirty="0" smtClean="0">
                <a:latin typeface="Arial"/>
              </a:rPr>
              <a:t>“</a:t>
            </a:r>
            <a:r>
              <a:rPr lang="en-GB" dirty="0" smtClean="0"/>
              <a:t>critical mass</a:t>
            </a:r>
            <a:r>
              <a:rPr lang="ja-JP" altLang="en-GB" dirty="0" smtClean="0">
                <a:latin typeface="Arial"/>
              </a:rPr>
              <a:t>”</a:t>
            </a:r>
            <a:r>
              <a:rPr lang="en-GB" dirty="0" smtClean="0"/>
              <a:t> of partnerships</a:t>
            </a:r>
          </a:p>
          <a:p>
            <a:pPr lvl="1">
              <a:defRPr/>
            </a:pPr>
            <a:r>
              <a:rPr lang="en-GB" dirty="0" smtClean="0"/>
              <a:t>RMDCN and ECMWF requirements very similar</a:t>
            </a:r>
          </a:p>
          <a:p>
            <a:pPr lvl="1">
              <a:defRPr/>
            </a:pPr>
            <a:r>
              <a:rPr lang="en-GB" dirty="0" smtClean="0"/>
              <a:t>ECMWF has got agreed set of rules and procedures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0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cs typeface="+mj-cs"/>
              </a:rPr>
              <a:t>Establishment of the RMDCN (2)</a:t>
            </a:r>
          </a:p>
        </p:txBody>
      </p:sp>
      <p:sp>
        <p:nvSpPr>
          <p:cNvPr id="410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solidFill>
                  <a:srgbClr val="0E9227"/>
                </a:solidFill>
                <a:cs typeface="+mn-cs"/>
              </a:rPr>
              <a:t>Jul 1996</a:t>
            </a:r>
            <a:r>
              <a:rPr lang="en-GB" dirty="0" smtClean="0">
                <a:cs typeface="+mn-cs"/>
              </a:rPr>
              <a:t> - France made a request to ECMWF Council to consider a proposal for a Joint Telecommunications Network between ECMWF and GTS in WMO RA VI</a:t>
            </a:r>
          </a:p>
          <a:p>
            <a:pPr>
              <a:defRPr/>
            </a:pPr>
            <a:endParaRPr lang="en-GB" dirty="0" smtClean="0">
              <a:cs typeface="+mn-cs"/>
            </a:endParaRPr>
          </a:p>
          <a:p>
            <a:pPr>
              <a:defRPr/>
            </a:pPr>
            <a:r>
              <a:rPr lang="en-GB" dirty="0" smtClean="0">
                <a:solidFill>
                  <a:srgbClr val="0E9227"/>
                </a:solidFill>
                <a:cs typeface="+mn-cs"/>
              </a:rPr>
              <a:t>Sep 1996</a:t>
            </a:r>
            <a:r>
              <a:rPr lang="en-GB" dirty="0" smtClean="0">
                <a:cs typeface="+mn-cs"/>
              </a:rPr>
              <a:t> – 2</a:t>
            </a:r>
            <a:r>
              <a:rPr lang="en-GB" baseline="30000" dirty="0" smtClean="0">
                <a:cs typeface="+mn-cs"/>
              </a:rPr>
              <a:t>nd</a:t>
            </a:r>
            <a:r>
              <a:rPr lang="en-GB" dirty="0" smtClean="0">
                <a:cs typeface="+mn-cs"/>
              </a:rPr>
              <a:t> meeting RMDCN Steering Group</a:t>
            </a:r>
          </a:p>
          <a:p>
            <a:pPr lvl="1">
              <a:defRPr/>
            </a:pPr>
            <a:r>
              <a:rPr lang="en-GB" dirty="0" smtClean="0"/>
              <a:t>ECMWF to undertake procurement, implementation and operation of network</a:t>
            </a:r>
          </a:p>
          <a:p>
            <a:pPr lvl="1">
              <a:defRPr/>
            </a:pPr>
            <a:r>
              <a:rPr lang="en-GB" dirty="0" smtClean="0"/>
              <a:t>RA VI Contract Advisory Committee (CAC) to advice ECMWF</a:t>
            </a:r>
          </a:p>
          <a:p>
            <a:pPr lvl="1">
              <a:defRPr/>
            </a:pPr>
            <a:r>
              <a:rPr lang="en-GB" dirty="0" smtClean="0"/>
              <a:t>Establish a RMDCN Operation Committee (ROC)</a:t>
            </a:r>
          </a:p>
          <a:p>
            <a:pPr lvl="1">
              <a:defRPr/>
            </a:pPr>
            <a:r>
              <a:rPr lang="en-GB" dirty="0" smtClean="0"/>
              <a:t>Conclude an agreement between WMO and ECMWF</a:t>
            </a:r>
          </a:p>
          <a:p>
            <a:pPr lvl="1">
              <a:defRPr/>
            </a:pPr>
            <a:endParaRPr lang="en-GB" dirty="0" smtClean="0"/>
          </a:p>
          <a:p>
            <a:pPr>
              <a:defRPr/>
            </a:pPr>
            <a:r>
              <a:rPr lang="en-GB" dirty="0" smtClean="0">
                <a:solidFill>
                  <a:srgbClr val="0E9227"/>
                </a:solidFill>
                <a:cs typeface="+mn-cs"/>
              </a:rPr>
              <a:t>Oct 1996</a:t>
            </a:r>
            <a:r>
              <a:rPr lang="en-GB" dirty="0" smtClean="0">
                <a:cs typeface="+mn-cs"/>
              </a:rPr>
              <a:t> – ECMWF TAC established a Subgroup on RMDCN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Procurement of the RMDCN service – 1998</a:t>
            </a:r>
          </a:p>
        </p:txBody>
      </p:sp>
      <p:sp>
        <p:nvSpPr>
          <p:cNvPr id="411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ECMWF TAC Subgroup on </a:t>
            </a:r>
            <a:r>
              <a:rPr lang="en-GB" dirty="0" smtClean="0">
                <a:cs typeface="+mn-cs"/>
              </a:rPr>
              <a:t>RMDCN</a:t>
            </a:r>
            <a:endParaRPr lang="en-GB" dirty="0" smtClean="0">
              <a:cs typeface="+mn-cs"/>
            </a:endParaRPr>
          </a:p>
          <a:p>
            <a:pPr lvl="1">
              <a:defRPr/>
            </a:pPr>
            <a:r>
              <a:rPr lang="en-GB" dirty="0" smtClean="0">
                <a:cs typeface="+mn-cs"/>
              </a:rPr>
              <a:t>Reported to TAC 24 (</a:t>
            </a:r>
            <a:r>
              <a:rPr lang="en-GB" dirty="0" smtClean="0">
                <a:solidFill>
                  <a:srgbClr val="0E9227"/>
                </a:solidFill>
                <a:cs typeface="+mn-cs"/>
              </a:rPr>
              <a:t>July 1997</a:t>
            </a:r>
            <a:r>
              <a:rPr lang="en-GB" dirty="0" smtClean="0">
                <a:cs typeface="+mn-cs"/>
              </a:rPr>
              <a:t>) that a managed network could provide a viable solution for a telecommunications service to the ECMWF member States </a:t>
            </a:r>
          </a:p>
          <a:p>
            <a:pPr lvl="1">
              <a:defRPr/>
            </a:pPr>
            <a:r>
              <a:rPr lang="en-GB" dirty="0" smtClean="0">
                <a:cs typeface="+mn-cs"/>
              </a:rPr>
              <a:t>Assisted in preparation and review of procurement documents</a:t>
            </a:r>
          </a:p>
          <a:p>
            <a:pPr lvl="1">
              <a:defRPr/>
            </a:pPr>
            <a:r>
              <a:rPr lang="en-GB" dirty="0" smtClean="0">
                <a:cs typeface="+mn-cs"/>
              </a:rPr>
              <a:t>Prepared draft of WMO-ECMWF agreement</a:t>
            </a:r>
          </a:p>
          <a:p>
            <a:pPr>
              <a:defRPr/>
            </a:pPr>
            <a:endParaRPr lang="en-GB" dirty="0" smtClean="0">
              <a:cs typeface="+mn-cs"/>
            </a:endParaRPr>
          </a:p>
          <a:p>
            <a:pPr>
              <a:defRPr/>
            </a:pPr>
            <a:r>
              <a:rPr lang="en-GB" dirty="0" smtClean="0">
                <a:cs typeface="+mn-cs"/>
              </a:rPr>
              <a:t>Council 47 (</a:t>
            </a:r>
            <a:r>
              <a:rPr lang="en-GB" dirty="0" smtClean="0">
                <a:solidFill>
                  <a:srgbClr val="0E9227"/>
                </a:solidFill>
                <a:cs typeface="+mn-cs"/>
              </a:rPr>
              <a:t>Dec 1997</a:t>
            </a:r>
            <a:r>
              <a:rPr lang="en-GB" dirty="0" smtClean="0">
                <a:cs typeface="+mn-cs"/>
              </a:rPr>
              <a:t>) approved ITT for the provision of the RMDCN</a:t>
            </a:r>
          </a:p>
          <a:p>
            <a:pPr>
              <a:defRPr/>
            </a:pPr>
            <a:r>
              <a:rPr lang="en-GB" dirty="0" smtClean="0">
                <a:cs typeface="+mn-cs"/>
              </a:rPr>
              <a:t>ITT issued 6 March 1998</a:t>
            </a:r>
          </a:p>
          <a:p>
            <a:pPr>
              <a:defRPr/>
            </a:pPr>
            <a:r>
              <a:rPr lang="en-GB" dirty="0" smtClean="0">
                <a:cs typeface="+mn-cs"/>
              </a:rPr>
              <a:t>Council 49 (</a:t>
            </a:r>
            <a:r>
              <a:rPr lang="en-GB" dirty="0" smtClean="0">
                <a:solidFill>
                  <a:srgbClr val="0E9227"/>
                </a:solidFill>
                <a:cs typeface="+mn-cs"/>
              </a:rPr>
              <a:t>Dec 1998</a:t>
            </a:r>
            <a:r>
              <a:rPr lang="en-GB" dirty="0" smtClean="0">
                <a:cs typeface="+mn-cs"/>
              </a:rPr>
              <a:t>) approved selection of EQUANT Network Services Ltd to provide the RMDCN</a:t>
            </a:r>
          </a:p>
          <a:p>
            <a:pPr lvl="1">
              <a:defRPr/>
            </a:pPr>
            <a:r>
              <a:rPr lang="en-GB" dirty="0" smtClean="0"/>
              <a:t>Best value for money</a:t>
            </a:r>
          </a:p>
          <a:p>
            <a:pPr lvl="1">
              <a:defRPr/>
            </a:pPr>
            <a:r>
              <a:rPr lang="en-GB" dirty="0" smtClean="0"/>
              <a:t>Best coverage for the whole WMO RA VI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651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cs typeface="+mj-cs"/>
              </a:rPr>
              <a:t>WMO – ECMWF Agreement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Following the approval of a Resolution by RA VI General Assembly (12</a:t>
            </a:r>
            <a:r>
              <a:rPr lang="en-GB" baseline="30000" dirty="0" smtClean="0">
                <a:cs typeface="+mn-cs"/>
              </a:rPr>
              <a:t>th</a:t>
            </a:r>
            <a:r>
              <a:rPr lang="en-GB" dirty="0" smtClean="0">
                <a:cs typeface="+mn-cs"/>
              </a:rPr>
              <a:t> Session) and approval during 48</a:t>
            </a:r>
            <a:r>
              <a:rPr lang="en-GB" baseline="30000" dirty="0" smtClean="0">
                <a:cs typeface="+mn-cs"/>
              </a:rPr>
              <a:t>th</a:t>
            </a:r>
            <a:r>
              <a:rPr lang="en-GB" dirty="0" smtClean="0">
                <a:cs typeface="+mn-cs"/>
              </a:rPr>
              <a:t> ECMWF Council:</a:t>
            </a:r>
          </a:p>
          <a:p>
            <a:pPr>
              <a:defRPr/>
            </a:pPr>
            <a:endParaRPr lang="en-GB" dirty="0" smtClean="0">
              <a:cs typeface="+mn-cs"/>
            </a:endParaRPr>
          </a:p>
          <a:p>
            <a:pPr>
              <a:defRPr/>
            </a:pPr>
            <a:r>
              <a:rPr lang="en-GB" dirty="0" smtClean="0">
                <a:solidFill>
                  <a:srgbClr val="0E9227"/>
                </a:solidFill>
                <a:cs typeface="+mn-cs"/>
              </a:rPr>
              <a:t>July 1998</a:t>
            </a:r>
            <a:r>
              <a:rPr lang="en-GB" dirty="0" smtClean="0">
                <a:cs typeface="+mn-cs"/>
              </a:rPr>
              <a:t> – </a:t>
            </a:r>
            <a:r>
              <a:rPr lang="en-GB" dirty="0">
                <a:cs typeface="+mn-cs"/>
              </a:rPr>
              <a:t/>
            </a:r>
            <a:br>
              <a:rPr lang="en-GB" dirty="0">
                <a:cs typeface="+mn-cs"/>
              </a:rPr>
            </a:br>
            <a:r>
              <a:rPr lang="en-GB" dirty="0" smtClean="0">
                <a:cs typeface="+mn-cs"/>
              </a:rPr>
              <a:t>Exchange of letters between Director ECMWF and WMO Secretary-General</a:t>
            </a:r>
          </a:p>
          <a:p>
            <a:pPr>
              <a:defRPr/>
            </a:pPr>
            <a:endParaRPr lang="en-GB" dirty="0" smtClean="0">
              <a:cs typeface="+mn-cs"/>
            </a:endParaRPr>
          </a:p>
          <a:p>
            <a:pPr lvl="1">
              <a:defRPr/>
            </a:pPr>
            <a:r>
              <a:rPr lang="en-GB" dirty="0" smtClean="0"/>
              <a:t>ECMWF will provide a meteorological network to its Member States and is willing to extend this service to all RA VI members</a:t>
            </a:r>
          </a:p>
          <a:p>
            <a:pPr lvl="1">
              <a:defRPr/>
            </a:pPr>
            <a:r>
              <a:rPr lang="en-GB" dirty="0" smtClean="0"/>
              <a:t>RMDCN to be part of GTS regarding RA VI telecommunication requirements</a:t>
            </a:r>
          </a:p>
          <a:p>
            <a:pPr lvl="1">
              <a:defRPr/>
            </a:pPr>
            <a:r>
              <a:rPr lang="en-GB" dirty="0" smtClean="0"/>
              <a:t>ECMWF will carry out procurement and monitoring of the RMDCN (including monitoring of SLA and Quality of Service)</a:t>
            </a:r>
          </a:p>
          <a:p>
            <a:pPr lvl="1">
              <a:defRPr/>
            </a:pPr>
            <a:r>
              <a:rPr lang="en-GB" dirty="0" smtClean="0"/>
              <a:t>Underlying transport layer will not change for 5 years</a:t>
            </a:r>
          </a:p>
          <a:p>
            <a:pPr lvl="1">
              <a:defRPr/>
            </a:pPr>
            <a:r>
              <a:rPr lang="en-GB" dirty="0" smtClean="0"/>
              <a:t>Only for GTS and related traffic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67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Evolution of the RMDCN – Contractual Changes (1)</a:t>
            </a:r>
          </a:p>
        </p:txBody>
      </p:sp>
      <p:sp>
        <p:nvSpPr>
          <p:cNvPr id="417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Contract with </a:t>
            </a:r>
            <a:r>
              <a:rPr lang="en-GB" dirty="0" err="1" smtClean="0">
                <a:cs typeface="+mn-cs"/>
              </a:rPr>
              <a:t>Equant</a:t>
            </a:r>
            <a:r>
              <a:rPr lang="en-GB" dirty="0" smtClean="0">
                <a:cs typeface="+mn-cs"/>
              </a:rPr>
              <a:t> (now OBS) – </a:t>
            </a:r>
            <a:r>
              <a:rPr lang="en-GB" dirty="0" smtClean="0">
                <a:solidFill>
                  <a:srgbClr val="009900"/>
                </a:solidFill>
                <a:cs typeface="+mn-cs"/>
              </a:rPr>
              <a:t>Dec 1998</a:t>
            </a:r>
          </a:p>
          <a:p>
            <a:pPr>
              <a:defRPr/>
            </a:pPr>
            <a:r>
              <a:rPr lang="en-GB" dirty="0" smtClean="0">
                <a:cs typeface="+mn-cs"/>
              </a:rPr>
              <a:t>Supplement 1 – </a:t>
            </a:r>
            <a:r>
              <a:rPr lang="en-GB" dirty="0" smtClean="0">
                <a:solidFill>
                  <a:srgbClr val="0E9227"/>
                </a:solidFill>
                <a:cs typeface="+mn-cs"/>
              </a:rPr>
              <a:t>Dec 1999</a:t>
            </a:r>
            <a:r>
              <a:rPr lang="en-GB" dirty="0" smtClean="0">
                <a:cs typeface="+mn-cs"/>
              </a:rPr>
              <a:t>: minor changes</a:t>
            </a:r>
          </a:p>
          <a:p>
            <a:pPr>
              <a:defRPr/>
            </a:pPr>
            <a:r>
              <a:rPr lang="en-GB" dirty="0" smtClean="0">
                <a:cs typeface="+mn-cs"/>
              </a:rPr>
              <a:t>Supplement 2 – </a:t>
            </a:r>
            <a:r>
              <a:rPr lang="en-GB" dirty="0" smtClean="0">
                <a:solidFill>
                  <a:srgbClr val="0E9227"/>
                </a:solidFill>
                <a:cs typeface="+mn-cs"/>
              </a:rPr>
              <a:t>Jun 2002</a:t>
            </a:r>
            <a:r>
              <a:rPr lang="en-GB" dirty="0" smtClean="0">
                <a:cs typeface="+mn-cs"/>
              </a:rPr>
              <a:t>: </a:t>
            </a:r>
          </a:p>
          <a:p>
            <a:pPr lvl="1">
              <a:defRPr/>
            </a:pPr>
            <a:r>
              <a:rPr lang="en-GB" dirty="0" smtClean="0"/>
              <a:t>Extension of the service beyond RA VI to other relevant NMCs or organisations (background was if requested by WMO to implement connections to improve the GTS MTN).</a:t>
            </a:r>
          </a:p>
          <a:p>
            <a:pPr>
              <a:defRPr/>
            </a:pPr>
            <a:r>
              <a:rPr lang="en-GB" dirty="0" smtClean="0">
                <a:cs typeface="+mn-cs"/>
              </a:rPr>
              <a:t>Supplement 3 – </a:t>
            </a:r>
            <a:r>
              <a:rPr lang="en-GB" dirty="0" smtClean="0">
                <a:solidFill>
                  <a:srgbClr val="0E9227"/>
                </a:solidFill>
                <a:cs typeface="+mn-cs"/>
              </a:rPr>
              <a:t>Dec 2002</a:t>
            </a:r>
            <a:r>
              <a:rPr lang="en-GB" dirty="0" smtClean="0">
                <a:cs typeface="+mn-cs"/>
              </a:rPr>
              <a:t>: </a:t>
            </a:r>
          </a:p>
          <a:p>
            <a:pPr lvl="1">
              <a:defRPr/>
            </a:pPr>
            <a:r>
              <a:rPr lang="en-GB" dirty="0" smtClean="0"/>
              <a:t>major speed upgrade (incl. ECMWF funded </a:t>
            </a:r>
            <a:r>
              <a:rPr lang="ja-JP" altLang="en-GB" dirty="0" smtClean="0">
                <a:latin typeface="Arial"/>
              </a:rPr>
              <a:t>“</a:t>
            </a:r>
            <a:r>
              <a:rPr lang="en-GB" dirty="0" smtClean="0"/>
              <a:t>basic package</a:t>
            </a:r>
            <a:r>
              <a:rPr lang="ja-JP" altLang="en-GB" dirty="0" smtClean="0">
                <a:latin typeface="Arial"/>
              </a:rPr>
              <a:t>”</a:t>
            </a:r>
            <a:r>
              <a:rPr lang="en-GB" dirty="0" smtClean="0"/>
              <a:t> to 384 kbps)</a:t>
            </a:r>
            <a:endParaRPr lang="en-GB" dirty="0"/>
          </a:p>
          <a:p>
            <a:pPr>
              <a:defRPr/>
            </a:pPr>
            <a:r>
              <a:rPr lang="en-GB" dirty="0"/>
              <a:t>Supplement 4 – </a:t>
            </a:r>
            <a:r>
              <a:rPr lang="en-GB" dirty="0">
                <a:solidFill>
                  <a:srgbClr val="0E9227"/>
                </a:solidFill>
              </a:rPr>
              <a:t>May 2006</a:t>
            </a:r>
            <a:r>
              <a:rPr lang="en-GB" dirty="0"/>
              <a:t>:</a:t>
            </a:r>
          </a:p>
          <a:p>
            <a:pPr lvl="1">
              <a:defRPr/>
            </a:pPr>
            <a:r>
              <a:rPr lang="en-GB" dirty="0"/>
              <a:t>Transition to IPVPN MPLS technology</a:t>
            </a:r>
          </a:p>
          <a:p>
            <a:pPr lvl="1">
              <a:defRPr/>
            </a:pPr>
            <a:r>
              <a:rPr lang="en-GB" dirty="0"/>
              <a:t>Major changes to Service Level:</a:t>
            </a:r>
          </a:p>
          <a:p>
            <a:pPr lvl="2">
              <a:defRPr/>
            </a:pPr>
            <a:r>
              <a:rPr lang="en-GB" dirty="0" smtClean="0"/>
              <a:t>Availability: Mission </a:t>
            </a:r>
            <a:r>
              <a:rPr lang="en-GB" dirty="0"/>
              <a:t>Critical </a:t>
            </a:r>
            <a:r>
              <a:rPr lang="en-GB" dirty="0" smtClean="0"/>
              <a:t>sites (100%) &amp; sites </a:t>
            </a:r>
            <a:r>
              <a:rPr lang="en-GB" dirty="0"/>
              <a:t>with ISDN </a:t>
            </a:r>
            <a:r>
              <a:rPr lang="en-GB" dirty="0" smtClean="0"/>
              <a:t>backup (99.9%) </a:t>
            </a:r>
            <a:endParaRPr lang="en-GB" dirty="0"/>
          </a:p>
          <a:p>
            <a:pPr lvl="2">
              <a:defRPr/>
            </a:pPr>
            <a:r>
              <a:rPr lang="en-GB" dirty="0"/>
              <a:t>2 hour repair time</a:t>
            </a:r>
          </a:p>
          <a:p>
            <a:pPr lvl="1">
              <a:defRPr/>
            </a:pPr>
            <a:r>
              <a:rPr lang="en-GB" dirty="0"/>
              <a:t>Upgrade ECMWF funded </a:t>
            </a:r>
            <a:r>
              <a:rPr lang="ja-JP" altLang="en-GB" dirty="0">
                <a:latin typeface="Arial"/>
              </a:rPr>
              <a:t>“</a:t>
            </a:r>
            <a:r>
              <a:rPr lang="en-GB" dirty="0"/>
              <a:t>basic package</a:t>
            </a:r>
            <a:r>
              <a:rPr lang="ja-JP" altLang="en-GB" dirty="0">
                <a:latin typeface="Arial"/>
              </a:rPr>
              <a:t>”</a:t>
            </a:r>
            <a:r>
              <a:rPr lang="en-GB" dirty="0"/>
              <a:t> to 768 kbps  </a:t>
            </a:r>
          </a:p>
          <a:p>
            <a:pPr lvl="1"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7795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Evolution of the RMDCN </a:t>
            </a:r>
            <a:r>
              <a:rPr lang="en-GB" dirty="0"/>
              <a:t>– Contractual Changes </a:t>
            </a:r>
            <a:r>
              <a:rPr lang="en-GB" dirty="0" smtClean="0"/>
              <a:t>(2)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Supplement </a:t>
            </a:r>
            <a:r>
              <a:rPr lang="en-GB" dirty="0" smtClean="0"/>
              <a:t>5 </a:t>
            </a:r>
            <a:r>
              <a:rPr lang="en-GB" dirty="0"/>
              <a:t>– </a:t>
            </a:r>
            <a:r>
              <a:rPr lang="en-GB" dirty="0" smtClean="0">
                <a:solidFill>
                  <a:srgbClr val="0E9227"/>
                </a:solidFill>
              </a:rPr>
              <a:t>June 2011</a:t>
            </a:r>
            <a:r>
              <a:rPr lang="en-GB" dirty="0" smtClean="0"/>
              <a:t>:</a:t>
            </a:r>
            <a:endParaRPr lang="en-GB" dirty="0"/>
          </a:p>
          <a:p>
            <a:pPr lvl="1">
              <a:defRPr/>
            </a:pPr>
            <a:r>
              <a:rPr lang="en-GB" dirty="0" smtClean="0"/>
              <a:t>Flexible termination related to procurement and migration</a:t>
            </a:r>
          </a:p>
          <a:p>
            <a:pPr lvl="2">
              <a:defRPr/>
            </a:pPr>
            <a:r>
              <a:rPr lang="en-GB" dirty="0" smtClean="0"/>
              <a:t>Site-by-site termination with 90 days’ notice</a:t>
            </a:r>
          </a:p>
          <a:p>
            <a:pPr lvl="2">
              <a:defRPr/>
            </a:pPr>
            <a:r>
              <a:rPr lang="en-GB" dirty="0" smtClean="0"/>
              <a:t>In the event of unexpected ITT delay, the </a:t>
            </a:r>
            <a:r>
              <a:rPr lang="en-GB" dirty="0"/>
              <a:t>price review mechanism defined in Supplement </a:t>
            </a:r>
            <a:r>
              <a:rPr lang="en-GB" dirty="0" smtClean="0"/>
              <a:t>3 </a:t>
            </a:r>
            <a:r>
              <a:rPr lang="en-GB" dirty="0"/>
              <a:t>(annual price reviews and biennial contract review) would come into force </a:t>
            </a:r>
            <a:r>
              <a:rPr lang="en-GB" dirty="0" smtClean="0"/>
              <a:t>again</a:t>
            </a:r>
          </a:p>
          <a:p>
            <a:pPr lvl="2">
              <a:defRPr/>
            </a:pPr>
            <a:r>
              <a:rPr lang="en-GB" dirty="0"/>
              <a:t>In the event of </a:t>
            </a:r>
            <a:r>
              <a:rPr lang="en-GB" dirty="0" smtClean="0"/>
              <a:t>major ITT delay, OBS obliged to </a:t>
            </a:r>
            <a:r>
              <a:rPr lang="en-GB" dirty="0"/>
              <a:t>provide the RMDCN service until 31 March </a:t>
            </a:r>
            <a:r>
              <a:rPr lang="en-GB" dirty="0" smtClean="0"/>
              <a:t>2016; </a:t>
            </a:r>
            <a:r>
              <a:rPr lang="en-GB" dirty="0"/>
              <a:t>ECMWF </a:t>
            </a:r>
            <a:r>
              <a:rPr lang="en-GB" dirty="0" smtClean="0"/>
              <a:t>has </a:t>
            </a:r>
            <a:r>
              <a:rPr lang="en-GB" dirty="0"/>
              <a:t>the right to terminate </a:t>
            </a:r>
            <a:r>
              <a:rPr lang="en-GB" dirty="0" smtClean="0"/>
              <a:t>at </a:t>
            </a:r>
            <a:r>
              <a:rPr lang="en-GB" dirty="0"/>
              <a:t>any time with </a:t>
            </a:r>
            <a:r>
              <a:rPr lang="en-GB" dirty="0" smtClean="0"/>
              <a:t>6 months</a:t>
            </a:r>
            <a:r>
              <a:rPr lang="en-GB" dirty="0"/>
              <a:t>’ </a:t>
            </a:r>
            <a:r>
              <a:rPr lang="en-GB" dirty="0" smtClean="0"/>
              <a:t>notice</a:t>
            </a:r>
          </a:p>
          <a:p>
            <a:pPr lvl="1">
              <a:defRPr/>
            </a:pPr>
            <a:r>
              <a:rPr lang="en-GB" dirty="0"/>
              <a:t>Upgrade ECMWF funded </a:t>
            </a:r>
            <a:r>
              <a:rPr lang="ja-JP" altLang="en-GB" dirty="0">
                <a:latin typeface="Arial"/>
              </a:rPr>
              <a:t>“</a:t>
            </a:r>
            <a:r>
              <a:rPr lang="en-GB" dirty="0"/>
              <a:t>basic package</a:t>
            </a:r>
            <a:r>
              <a:rPr lang="ja-JP" altLang="en-GB" dirty="0">
                <a:latin typeface="Arial"/>
              </a:rPr>
              <a:t>”</a:t>
            </a:r>
            <a:r>
              <a:rPr lang="en-GB" dirty="0"/>
              <a:t> to </a:t>
            </a:r>
            <a:r>
              <a:rPr lang="en-GB" dirty="0" smtClean="0"/>
              <a:t>2 Mbps IP Bandwidth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824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Evolution of the RMDCN – Architecture</a:t>
            </a:r>
          </a:p>
        </p:txBody>
      </p:sp>
      <p:sp>
        <p:nvSpPr>
          <p:cNvPr id="419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Initial RMDCN service based on Frame Relay technology</a:t>
            </a:r>
          </a:p>
          <a:p>
            <a:pPr>
              <a:defRPr/>
            </a:pPr>
            <a:endParaRPr lang="en-GB" dirty="0">
              <a:cs typeface="+mn-cs"/>
            </a:endParaRPr>
          </a:p>
          <a:p>
            <a:pPr>
              <a:defRPr/>
            </a:pPr>
            <a:r>
              <a:rPr lang="en-GB" dirty="0" smtClean="0">
                <a:cs typeface="+mn-cs"/>
              </a:rPr>
              <a:t>ECMWF checked regularly the status of new network architectures</a:t>
            </a:r>
          </a:p>
          <a:p>
            <a:pPr>
              <a:defRPr/>
            </a:pPr>
            <a:endParaRPr lang="en-GB" dirty="0" smtClean="0">
              <a:cs typeface="+mn-cs"/>
            </a:endParaRPr>
          </a:p>
          <a:p>
            <a:pPr>
              <a:defRPr/>
            </a:pPr>
            <a:r>
              <a:rPr lang="en-GB" dirty="0" smtClean="0">
                <a:solidFill>
                  <a:srgbClr val="0E9227"/>
                </a:solidFill>
                <a:cs typeface="+mn-cs"/>
              </a:rPr>
              <a:t>2004</a:t>
            </a:r>
            <a:r>
              <a:rPr lang="en-GB" dirty="0" smtClean="0">
                <a:cs typeface="+mn-cs"/>
              </a:rPr>
              <a:t> proposal to migrate to MPLS</a:t>
            </a:r>
          </a:p>
          <a:p>
            <a:pPr lvl="1">
              <a:defRPr/>
            </a:pPr>
            <a:r>
              <a:rPr lang="en-GB" dirty="0" smtClean="0"/>
              <a:t>Any-to-any connectivity with Class of Service concept</a:t>
            </a:r>
          </a:p>
          <a:p>
            <a:pPr lvl="1">
              <a:defRPr/>
            </a:pPr>
            <a:r>
              <a:rPr lang="en-GB" dirty="0" smtClean="0"/>
              <a:t>Doubling of the access bandwidth</a:t>
            </a:r>
          </a:p>
          <a:p>
            <a:pPr lvl="1">
              <a:defRPr/>
            </a:pPr>
            <a:r>
              <a:rPr lang="en-GB" dirty="0" smtClean="0"/>
              <a:t>Contract extension to March 2009</a:t>
            </a:r>
          </a:p>
          <a:p>
            <a:pPr lvl="1">
              <a:defRPr/>
            </a:pPr>
            <a:r>
              <a:rPr lang="en-GB" dirty="0" smtClean="0"/>
              <a:t>Thereafter on a rolling basis for successive terms of 12 months</a:t>
            </a:r>
          </a:p>
          <a:p>
            <a:pPr lvl="1">
              <a:defRPr/>
            </a:pPr>
            <a:endParaRPr lang="en-GB" dirty="0" smtClean="0"/>
          </a:p>
          <a:p>
            <a:pPr>
              <a:defRPr/>
            </a:pPr>
            <a:r>
              <a:rPr lang="en-GB" dirty="0" smtClean="0">
                <a:cs typeface="+mn-cs"/>
              </a:rPr>
              <a:t>Following signature on </a:t>
            </a:r>
            <a:r>
              <a:rPr lang="en-GB" dirty="0" smtClean="0">
                <a:solidFill>
                  <a:srgbClr val="0E9227"/>
                </a:solidFill>
                <a:cs typeface="+mn-cs"/>
              </a:rPr>
              <a:t>8 May 2006</a:t>
            </a:r>
            <a:r>
              <a:rPr lang="en-GB" dirty="0" smtClean="0">
                <a:cs typeface="+mn-cs"/>
              </a:rPr>
              <a:t>, the implementation took a year and on </a:t>
            </a:r>
            <a:r>
              <a:rPr lang="en-GB" dirty="0" smtClean="0">
                <a:solidFill>
                  <a:srgbClr val="0E9227"/>
                </a:solidFill>
                <a:cs typeface="+mn-cs"/>
              </a:rPr>
              <a:t>18 June 2007</a:t>
            </a:r>
            <a:r>
              <a:rPr lang="en-GB" dirty="0" smtClean="0">
                <a:cs typeface="+mn-cs"/>
              </a:rPr>
              <a:t> the RMDCN was using a new IPVPN MPLS architecture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4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Calibri" pitchFamily="36" charset="0"/>
                <a:ea typeface="ＭＳ Ｐゴシック" pitchFamily="36" charset="-128"/>
              </a:rPr>
              <a:t>Evolution of ECMWF Basic Package</a:t>
            </a:r>
            <a:endParaRPr lang="en-US" dirty="0" smtClean="0">
              <a:cs typeface="+mj-cs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59884"/>
            <a:ext cx="6984776" cy="5161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j-cs"/>
              </a:rPr>
              <a:t>Geographical coverage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887" y="908719"/>
            <a:ext cx="8109553" cy="5303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828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RA VI countries not connected to the RMDCN</a:t>
            </a:r>
            <a:endParaRPr lang="en-US" dirty="0" smtClean="0">
              <a:cs typeface="+mj-cs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836712"/>
            <a:ext cx="7056784" cy="5461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626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RMDCN Configuration</a:t>
            </a:r>
            <a:endParaRPr lang="en-US" dirty="0" smtClean="0">
              <a:cs typeface="+mj-cs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836712"/>
            <a:ext cx="5270334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742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DMVPN Pilot Service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</a:t>
            </a:r>
            <a:r>
              <a:rPr lang="en-GB" dirty="0" smtClean="0"/>
              <a:t>arge-scale </a:t>
            </a:r>
            <a:r>
              <a:rPr lang="en-GB" dirty="0"/>
              <a:t>operational DMVPN pilot </a:t>
            </a:r>
            <a:r>
              <a:rPr lang="en-GB" dirty="0" smtClean="0"/>
              <a:t>project</a:t>
            </a:r>
          </a:p>
          <a:p>
            <a:pPr lvl="1"/>
            <a:r>
              <a:rPr lang="en-GB" dirty="0" smtClean="0"/>
              <a:t>additional backup of the RMDCN over the Internet</a:t>
            </a:r>
          </a:p>
          <a:p>
            <a:pPr lvl="1"/>
            <a:r>
              <a:rPr lang="en-GB" dirty="0"/>
              <a:t>operational since October 2010</a:t>
            </a:r>
          </a:p>
          <a:p>
            <a:pPr marL="268287" lvl="1" indent="0">
              <a:buNone/>
            </a:pPr>
            <a:endParaRPr lang="en-GB" dirty="0"/>
          </a:p>
          <a:p>
            <a:pPr marL="268288" lvl="1">
              <a:buClr>
                <a:srgbClr val="3366FF"/>
              </a:buClr>
              <a:buSzPct val="110000"/>
              <a:buFont typeface="Lucida Grande CE"/>
              <a:buChar char="●"/>
            </a:pPr>
            <a:r>
              <a:rPr lang="en-GB" dirty="0" smtClean="0">
                <a:ea typeface="ＭＳ Ｐゴシック" pitchFamily="39" charset="-128"/>
                <a:cs typeface="ＭＳ Ｐゴシック" pitchFamily="39" charset="-128"/>
              </a:rPr>
              <a:t>Connected sites</a:t>
            </a:r>
            <a:endParaRPr lang="en-GB" dirty="0">
              <a:ea typeface="ＭＳ Ｐゴシック" pitchFamily="39" charset="-128"/>
              <a:cs typeface="ＭＳ Ｐゴシック" pitchFamily="39" charset="-128"/>
            </a:endParaRPr>
          </a:p>
          <a:p>
            <a:pPr lvl="1"/>
            <a:r>
              <a:rPr lang="en-GB" dirty="0"/>
              <a:t>ECMWF (primary hub-site)</a:t>
            </a:r>
          </a:p>
          <a:p>
            <a:pPr lvl="1"/>
            <a:r>
              <a:rPr lang="en-GB" dirty="0"/>
              <a:t>Sweden (backup hub-site</a:t>
            </a:r>
            <a:r>
              <a:rPr lang="en-GB" dirty="0" smtClean="0"/>
              <a:t>)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Bulgaria (since 2 November 2010)</a:t>
            </a:r>
          </a:p>
          <a:p>
            <a:pPr lvl="1"/>
            <a:r>
              <a:rPr lang="en-GB" dirty="0"/>
              <a:t>Italy (since 25 November 2010)</a:t>
            </a:r>
          </a:p>
          <a:p>
            <a:pPr lvl="1"/>
            <a:r>
              <a:rPr lang="en-GB" dirty="0"/>
              <a:t>Norway (since 8 December 2010)</a:t>
            </a:r>
          </a:p>
          <a:p>
            <a:pPr lvl="1"/>
            <a:r>
              <a:rPr lang="en-GB" dirty="0"/>
              <a:t>Romania (since 16 March 2011)</a:t>
            </a:r>
          </a:p>
          <a:p>
            <a:pPr lvl="1"/>
            <a:r>
              <a:rPr lang="en-GB" dirty="0"/>
              <a:t>Germany (since 9 December 2011)</a:t>
            </a:r>
          </a:p>
          <a:p>
            <a:endParaRPr lang="en-GB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418" y="2492896"/>
            <a:ext cx="4240335" cy="2825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25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j-cs"/>
              </a:rPr>
              <a:t>Procurement of the “Next-Generation RMDCN”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RMDCN operational service since 2000</a:t>
            </a:r>
          </a:p>
          <a:p>
            <a:pPr>
              <a:defRPr/>
            </a:pPr>
            <a:endParaRPr lang="en-GB" dirty="0" smtClean="0">
              <a:cs typeface="+mn-cs"/>
            </a:endParaRPr>
          </a:p>
          <a:p>
            <a:pPr>
              <a:defRPr/>
            </a:pPr>
            <a:r>
              <a:rPr lang="en-GB" dirty="0" smtClean="0">
                <a:cs typeface="+mn-cs"/>
              </a:rPr>
              <a:t>Plan presented to the TAC Committee at its 42</a:t>
            </a:r>
            <a:r>
              <a:rPr lang="en-GB" baseline="30000" dirty="0" smtClean="0">
                <a:cs typeface="+mn-cs"/>
              </a:rPr>
              <a:t>nd</a:t>
            </a:r>
            <a:r>
              <a:rPr lang="en-GB" dirty="0" smtClean="0">
                <a:cs typeface="+mn-cs"/>
              </a:rPr>
              <a:t> session (October 2010) to initiate a procurement process for a new RMDCN</a:t>
            </a:r>
            <a:r>
              <a:rPr lang="en-US" dirty="0" smtClean="0">
                <a:cs typeface="+mn-cs"/>
              </a:rPr>
              <a:t> </a:t>
            </a:r>
          </a:p>
          <a:p>
            <a:pPr>
              <a:defRPr/>
            </a:pPr>
            <a:endParaRPr lang="en-US" dirty="0" smtClean="0">
              <a:cs typeface="+mn-cs"/>
            </a:endParaRPr>
          </a:p>
          <a:p>
            <a:pPr>
              <a:defRPr/>
            </a:pPr>
            <a:endParaRPr lang="en-US" dirty="0" smtClean="0">
              <a:cs typeface="+mn-cs"/>
            </a:endParaRPr>
          </a:p>
          <a:p>
            <a:pPr>
              <a:defRPr/>
            </a:pPr>
            <a:endParaRPr lang="en-US" dirty="0" smtClean="0">
              <a:cs typeface="+mn-cs"/>
            </a:endParaRPr>
          </a:p>
          <a:p>
            <a:pPr marL="0" indent="0">
              <a:buNone/>
              <a:defRPr/>
            </a:pPr>
            <a:endParaRPr lang="en-GB" dirty="0" smtClean="0">
              <a:cs typeface="+mn-cs"/>
            </a:endParaRPr>
          </a:p>
          <a:p>
            <a:pPr marL="0" indent="0">
              <a:buNone/>
              <a:defRPr/>
            </a:pPr>
            <a:endParaRPr lang="en-GB" dirty="0">
              <a:cs typeface="+mn-cs"/>
            </a:endParaRPr>
          </a:p>
          <a:p>
            <a:pPr>
              <a:defRPr/>
            </a:pPr>
            <a:r>
              <a:rPr lang="en-GB" dirty="0" smtClean="0">
                <a:cs typeface="+mn-cs"/>
              </a:rPr>
              <a:t>Phase 1 concluded in 2011 – Requirements reviewed by the ECMWF and discussed with WMO Task Team on RMDCN</a:t>
            </a:r>
            <a:br>
              <a:rPr lang="en-GB" dirty="0" smtClean="0">
                <a:cs typeface="+mn-cs"/>
              </a:rPr>
            </a:br>
            <a:r>
              <a:rPr lang="en-GB" dirty="0" smtClean="0">
                <a:cs typeface="+mn-cs"/>
              </a:rPr>
              <a:t>Procurement plan approved by ECMWF Council in December 2011</a:t>
            </a:r>
          </a:p>
          <a:p>
            <a:pPr>
              <a:defRPr/>
            </a:pPr>
            <a:r>
              <a:rPr lang="en-GB" dirty="0" smtClean="0">
                <a:cs typeface="+mn-cs"/>
              </a:rPr>
              <a:t>Phase 2 </a:t>
            </a:r>
            <a:r>
              <a:rPr lang="en-GB" dirty="0" smtClean="0">
                <a:cs typeface="+mn-cs"/>
              </a:rPr>
              <a:t>started in early 2012</a:t>
            </a:r>
          </a:p>
          <a:p>
            <a:pPr>
              <a:defRPr/>
            </a:pPr>
            <a:r>
              <a:rPr lang="en-GB" dirty="0" smtClean="0">
                <a:cs typeface="+mn-cs"/>
              </a:rPr>
              <a:t>Phases 2</a:t>
            </a:r>
            <a:r>
              <a:rPr lang="en-GB" dirty="0" smtClean="0">
                <a:cs typeface="+mn-cs"/>
              </a:rPr>
              <a:t> </a:t>
            </a:r>
            <a:r>
              <a:rPr lang="en-GB" dirty="0" smtClean="0">
                <a:cs typeface="+mn-cs"/>
              </a:rPr>
              <a:t>and 3 will be discussed </a:t>
            </a:r>
            <a:r>
              <a:rPr lang="en-GB" dirty="0" smtClean="0">
                <a:cs typeface="+mn-cs"/>
              </a:rPr>
              <a:t>later in this workshop  </a:t>
            </a:r>
            <a:r>
              <a:rPr lang="en-GB" dirty="0" smtClean="0">
                <a:cs typeface="+mn-cs"/>
              </a:rPr>
              <a:t>…</a:t>
            </a:r>
          </a:p>
          <a:p>
            <a:pPr>
              <a:defRPr/>
            </a:pPr>
            <a:endParaRPr lang="en-GB" dirty="0" smtClean="0">
              <a:cs typeface="+mn-cs"/>
            </a:endParaRPr>
          </a:p>
        </p:txBody>
      </p:sp>
      <p:pic>
        <p:nvPicPr>
          <p:cNvPr id="19460" name="Picture 5" descr="Timelin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730946"/>
            <a:ext cx="61198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123728" y="3717032"/>
            <a:ext cx="7152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sym typeface="Wingdings 2"/>
              </a:rPr>
              <a:t>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71089" y="3717032"/>
            <a:ext cx="8018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sym typeface="Wingdings"/>
              </a:rPr>
              <a:t></a:t>
            </a:r>
            <a:endParaRPr lang="en-US" sz="5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theme/theme1.xml><?xml version="1.0" encoding="utf-8"?>
<a:theme xmlns:a="http://schemas.openxmlformats.org/drawingml/2006/main" name="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Strategy_FC</Template>
  <TotalTime>36219</TotalTime>
  <Words>707</Words>
  <Application>Microsoft Office PowerPoint</Application>
  <PresentationFormat>On-screen Show (4:3)</PresentationFormat>
  <Paragraphs>110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ECMWF-template</vt:lpstr>
      <vt:lpstr>1_ECMWF-template</vt:lpstr>
      <vt:lpstr>RMDCN - 12 years of operational service: a (brief) history</vt:lpstr>
      <vt:lpstr>Establishment of the RMDCN (1)</vt:lpstr>
      <vt:lpstr>Establishment of the RMDCN (2)</vt:lpstr>
      <vt:lpstr>Procurement of the RMDCN service – 1998</vt:lpstr>
      <vt:lpstr>WMO – ECMWF Agreement</vt:lpstr>
      <vt:lpstr>Evolution of the RMDCN – Contractual Changes (1)</vt:lpstr>
      <vt:lpstr>Evolution of the RMDCN – Contractual Changes (2)</vt:lpstr>
      <vt:lpstr>Evolution of the RMDCN – Architecture</vt:lpstr>
      <vt:lpstr>Evolution of ECMWF Basic Package</vt:lpstr>
      <vt:lpstr>Geographical coverage</vt:lpstr>
      <vt:lpstr>RA VI countries not connected to the RMDCN</vt:lpstr>
      <vt:lpstr>RMDCN Configuration</vt:lpstr>
      <vt:lpstr>DMVPN Pilot Service</vt:lpstr>
      <vt:lpstr>Procurement of the “Next-Generation RMDCN”</vt:lpstr>
    </vt:vector>
  </TitlesOfParts>
  <Company>E.C.M.W.F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E.C.M.W.F</dc:creator>
  <cp:lastModifiedBy>Isabella Weger</cp:lastModifiedBy>
  <cp:revision>221</cp:revision>
  <dcterms:created xsi:type="dcterms:W3CDTF">2001-11-26T02:29:03Z</dcterms:created>
  <dcterms:modified xsi:type="dcterms:W3CDTF">2012-05-13T22:23:16Z</dcterms:modified>
</cp:coreProperties>
</file>