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333" r:id="rId2"/>
    <p:sldId id="357" r:id="rId3"/>
  </p:sldIdLst>
  <p:sldSz cx="9144000" cy="6858000" type="screen4x3"/>
  <p:notesSz cx="6642100" cy="9779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692"/>
    <a:srgbClr val="003F7E"/>
    <a:srgbClr val="C8FEC8"/>
    <a:srgbClr val="DBFFB8"/>
    <a:srgbClr val="00279F"/>
    <a:srgbClr val="3399FF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807" autoAdjust="0"/>
  </p:normalViewPr>
  <p:slideViewPr>
    <p:cSldViewPr snapToGrid="0" snapToObjects="1">
      <p:cViewPr varScale="1">
        <p:scale>
          <a:sx n="91" d="100"/>
          <a:sy n="91" d="100"/>
        </p:scale>
        <p:origin x="-11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CEAC8EF0-592E-4AFA-8B2F-CA31B9A97751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</p:spTree>
    <p:extLst>
      <p:ext uri="{BB962C8B-B14F-4D97-AF65-F5344CB8AC3E}">
        <p14:creationId xmlns:p14="http://schemas.microsoft.com/office/powerpoint/2010/main" val="323861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98DC23AD-0FC0-440C-9AA3-4E01EA6AE9DE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852488"/>
            <a:ext cx="4568825" cy="3425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06450" y="46482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2660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611188" y="6356350"/>
            <a:ext cx="4248150" cy="3952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25 February 2010 - v1.0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4932363" y="6353175"/>
            <a:ext cx="1079500" cy="3889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Slide </a:t>
            </a:r>
            <a:fld id="{C71AD9C9-0D66-43A8-887B-0048047493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82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jpeg"/><Relationship Id="rId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226A4BD5-2925-47C7-8038-A1D4DAF2FB3C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  <p:sldLayoutId id="2147483657" r:id="rId3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4321" y="3380728"/>
            <a:ext cx="7060368" cy="1752600"/>
          </a:xfrm>
        </p:spPr>
        <p:txBody>
          <a:bodyPr/>
          <a:lstStyle/>
          <a:p>
            <a:endParaRPr lang="en-GB" dirty="0" smtClean="0"/>
          </a:p>
          <a:p>
            <a:r>
              <a:rPr lang="en-GB" b="1" dirty="0" smtClean="0"/>
              <a:t>Proposed Agenda and Working arrangements</a:t>
            </a:r>
            <a:endParaRPr lang="en-GB" b="1" dirty="0" smtClean="0"/>
          </a:p>
          <a:p>
            <a:endParaRPr lang="en-GB" dirty="0" smtClean="0"/>
          </a:p>
          <a:p>
            <a:r>
              <a:rPr lang="en-GB" dirty="0" smtClean="0"/>
              <a:t>30 April 2012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37124" y="584873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aseline="30000" dirty="0"/>
              <a:t>WORLD METEOROLOGICAL ORGANIZATION _________________________</a:t>
            </a:r>
          </a:p>
          <a:p>
            <a:pPr algn="ctr"/>
            <a:endParaRPr lang="en-US" baseline="30000" dirty="0" smtClean="0"/>
          </a:p>
          <a:p>
            <a:pPr algn="ctr"/>
            <a:r>
              <a:rPr lang="en-US" baseline="30000" dirty="0" smtClean="0"/>
              <a:t>COMMISSION </a:t>
            </a:r>
            <a:r>
              <a:rPr lang="en-US" baseline="30000" dirty="0"/>
              <a:t>FOR BASIC SYSTEMS</a:t>
            </a:r>
          </a:p>
          <a:p>
            <a:pPr algn="ctr"/>
            <a:r>
              <a:rPr lang="en-US" baseline="30000" dirty="0"/>
              <a:t>OPAG ON INFORMATION SYSTEMS &amp; SERVICES</a:t>
            </a:r>
          </a:p>
          <a:p>
            <a:pPr algn="ctr"/>
            <a:r>
              <a:rPr lang="en-US" baseline="30000" dirty="0"/>
              <a:t>Expert Team on Communication Techniques and Structure</a:t>
            </a:r>
          </a:p>
          <a:p>
            <a:pPr algn="ctr"/>
            <a:r>
              <a:rPr lang="ro-RO" baseline="30000" dirty="0"/>
              <a:t>Geneva, 30 Apr – 03 May </a:t>
            </a:r>
            <a:r>
              <a:rPr lang="ro-RO" baseline="30000" dirty="0" smtClean="0"/>
              <a:t>2012</a:t>
            </a:r>
            <a:endParaRPr lang="ro-RO" baseline="30000" dirty="0"/>
          </a:p>
        </p:txBody>
      </p:sp>
      <p:sp>
        <p:nvSpPr>
          <p:cNvPr id="6" name="Rectangle 5"/>
          <p:cNvSpPr/>
          <p:nvPr/>
        </p:nvSpPr>
        <p:spPr>
          <a:xfrm>
            <a:off x="5438661" y="584873"/>
            <a:ext cx="35255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baseline="30000" dirty="0" smtClean="0"/>
              <a:t>ET</a:t>
            </a:r>
            <a:r>
              <a:rPr lang="ro-RO" baseline="30000" dirty="0"/>
              <a:t>-CTS/Doc. </a:t>
            </a:r>
            <a:r>
              <a:rPr lang="ro-RO" baseline="30000" dirty="0" smtClean="0"/>
              <a:t>1.2.1 (29 IV </a:t>
            </a:r>
            <a:r>
              <a:rPr lang="ro-RO" baseline="30000" dirty="0"/>
              <a:t>2012) </a:t>
            </a:r>
            <a:r>
              <a:rPr lang="ro-RO" baseline="30000" dirty="0" smtClean="0"/>
              <a:t>____________</a:t>
            </a:r>
          </a:p>
          <a:p>
            <a:pPr algn="ctr"/>
            <a:endParaRPr lang="ro-RO" baseline="30000" dirty="0" smtClean="0"/>
          </a:p>
          <a:p>
            <a:pPr algn="ctr"/>
            <a:r>
              <a:rPr lang="ro-RO" baseline="30000" dirty="0" smtClean="0"/>
              <a:t>Item 1</a:t>
            </a:r>
            <a:endParaRPr lang="ro-RO" baseline="30000" dirty="0"/>
          </a:p>
          <a:p>
            <a:pPr algn="ctr"/>
            <a:endParaRPr lang="ro-RO" baseline="30000" dirty="0" smtClean="0"/>
          </a:p>
          <a:p>
            <a:pPr algn="ctr"/>
            <a:r>
              <a:rPr lang="ro-RO" baseline="30000" dirty="0" smtClean="0"/>
              <a:t>ENGLISH </a:t>
            </a:r>
            <a:r>
              <a:rPr lang="ro-RO" baseline="30000" dirty="0"/>
              <a:t>only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484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527058"/>
              </p:ext>
            </p:extLst>
          </p:nvPr>
        </p:nvGraphicFramePr>
        <p:xfrm>
          <a:off x="135156" y="77288"/>
          <a:ext cx="8865068" cy="6671657"/>
        </p:xfrm>
        <a:graphic>
          <a:graphicData uri="http://schemas.openxmlformats.org/drawingml/2006/table">
            <a:tbl>
              <a:tblPr firstRow="1" firstCol="1" bandRow="1">
                <a:tableStyleId>{46F890A9-2807-4EBB-B81D-B2AA78EC7F39}</a:tableStyleId>
              </a:tblPr>
              <a:tblGrid>
                <a:gridCol w="331732"/>
                <a:gridCol w="2133334"/>
                <a:gridCol w="2133334"/>
                <a:gridCol w="2133334"/>
                <a:gridCol w="2133334"/>
              </a:tblGrid>
              <a:tr h="340962">
                <a:tc>
                  <a:txBody>
                    <a:bodyPr/>
                    <a:lstStyle/>
                    <a:p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Monday 30th</a:t>
                      </a:r>
                      <a:endParaRPr lang="en-US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Tuesday 1st</a:t>
                      </a:r>
                      <a:endParaRPr lang="en-US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Wednesday 2nd</a:t>
                      </a:r>
                      <a:endParaRPr lang="en-US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Thursday 3rd</a:t>
                      </a:r>
                      <a:endParaRPr lang="en-US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5294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libri"/>
                          <a:cs typeface="Calibri"/>
                        </a:rPr>
                        <a:t>Morning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200" dirty="0" smtClean="0">
                          <a:latin typeface="Calibri"/>
                          <a:cs typeface="Calibri"/>
                        </a:rPr>
                        <a:t>10:00 –</a:t>
                      </a:r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 1.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ORGANIZATION OF THE MEETING 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Opening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of the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meeting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Adoption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of the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agenda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Working arrangements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b="1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3.1</a:t>
                      </a:r>
                      <a:r>
                        <a:rPr lang="en-GB" sz="1200" b="1" kern="1200" cap="all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  <a:r>
                        <a:rPr lang="fr-FR" sz="1200" b="1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MULTICAST – Part 1</a:t>
                      </a:r>
                      <a:endParaRPr lang="en-US" sz="1200" b="0" kern="1200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Report on the tests conducted on the current RMDCN (ECMWF)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Report on multicast over the Internet (GEANT) (</a:t>
                      </a:r>
                      <a:r>
                        <a:rPr lang="en-GB" sz="1200" kern="1200" dirty="0" err="1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Eumetsat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Proposal for a file transfer protocol using multicast for exchanges between GISCs (ECMWF)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12:30 – Lunch break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Calibri"/>
                          <a:cs typeface="Calibri"/>
                        </a:rPr>
                        <a:t>09:00– </a:t>
                      </a:r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2.</a:t>
                      </a:r>
                      <a:r>
                        <a:rPr lang="en-US" sz="1200" b="1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REVIEW OF THE CURRENT STATUS OF IMPLEMENTATION OF TCP/IP</a:t>
                      </a:r>
                      <a:r>
                        <a:rPr lang="en-US" sz="1200" b="1" dirty="0" smtClean="0">
                          <a:effectLst/>
                          <a:latin typeface="Calibri"/>
                          <a:cs typeface="Calibri"/>
                        </a:rPr>
                        <a:t> </a:t>
                      </a:r>
                    </a:p>
                    <a:p>
                      <a:pPr lvl="0"/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4.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REVIEW AND DEVELOP UPDATES TO RECOMMENDED PRACTICES FOR DATA-COMMUNICATION AND DATA ACCESS PROCEDURES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10:30 – C</a:t>
                      </a:r>
                      <a:r>
                        <a:rPr lang="en-GB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offee</a:t>
                      </a:r>
                      <a:r>
                        <a:rPr lang="en-GB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break</a:t>
                      </a:r>
                      <a:endParaRPr lang="en-GB" sz="1200" b="0" kern="1200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11:00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– 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End of 4.</a:t>
                      </a:r>
                    </a:p>
                    <a:p>
                      <a:pPr lvl="0"/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US" sz="1200" b="0" dirty="0" smtClean="0">
                          <a:latin typeface="Calibri"/>
                          <a:cs typeface="Calibri"/>
                        </a:rPr>
                        <a:t>12:30 – Lunch break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smtClean="0">
                          <a:latin typeface="Calibri"/>
                          <a:cs typeface="Calibri"/>
                        </a:rPr>
                        <a:t>09</a:t>
                      </a:r>
                      <a:r>
                        <a:rPr lang="en-US" sz="1200" smtClean="0">
                          <a:latin typeface="Calibri"/>
                          <a:cs typeface="Calibri"/>
                        </a:rPr>
                        <a:t>:00– </a:t>
                      </a:r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IPv6</a:t>
                      </a:r>
                      <a:r>
                        <a:rPr lang="en-US" sz="1200" b="1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200" b="1" baseline="0" dirty="0" smtClean="0">
                          <a:latin typeface="Calibri"/>
                          <a:cs typeface="Calibri"/>
                        </a:rPr>
                        <a:t>day</a:t>
                      </a:r>
                    </a:p>
                    <a:p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3.2</a:t>
                      </a:r>
                      <a:r>
                        <a:rPr lang="en-US" sz="1200" b="1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Progress report on IPv6: </a:t>
                      </a:r>
                    </a:p>
                    <a:p>
                      <a:r>
                        <a:rPr lang="en-US" sz="1200" b="0" dirty="0" smtClean="0">
                          <a:latin typeface="Calibri"/>
                          <a:cs typeface="Calibri"/>
                        </a:rPr>
                        <a:t>Report on the adoption of IPv6 and experience on IPv6 (All)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latin typeface="Calibri"/>
                          <a:cs typeface="Calibri"/>
                        </a:rPr>
                        <a:t>Adoption of an implementation plan (All)</a:t>
                      </a:r>
                      <a:r>
                        <a:rPr lang="en-GB" sz="1200" b="0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10:30 – C</a:t>
                      </a:r>
                      <a:r>
                        <a:rPr lang="en-GB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offee</a:t>
                      </a:r>
                      <a:r>
                        <a:rPr lang="en-GB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break</a:t>
                      </a:r>
                      <a:endParaRPr lang="en-GB" sz="1200" b="0" kern="1200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11:00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– IPV6 Cont.</a:t>
                      </a:r>
                    </a:p>
                    <a:p>
                      <a:pPr lvl="0"/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endParaRPr lang="en-US" sz="1200" b="0" dirty="0" smtClean="0">
                        <a:latin typeface="Calibri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latin typeface="Calibri"/>
                          <a:cs typeface="Calibri"/>
                        </a:rPr>
                        <a:t>12:30 – Lunch break</a:t>
                      </a:r>
                    </a:p>
                    <a:p>
                      <a:endParaRPr lang="en-US" sz="1200" b="1" dirty="0"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/>
                          <a:cs typeface="Calibri"/>
                        </a:rPr>
                        <a:t>09:00 – </a:t>
                      </a:r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2.</a:t>
                      </a:r>
                      <a:r>
                        <a:rPr lang="en-US" sz="1200" b="1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REVIEW OF THE CURRENT STATUS OF IMPLEMENTATION OF TCP/IP</a:t>
                      </a:r>
                      <a:r>
                        <a:rPr lang="en-US" sz="1200" b="1" dirty="0" smtClean="0">
                          <a:effectLst/>
                          <a:latin typeface="Calibri"/>
                          <a:cs typeface="Calibri"/>
                        </a:rPr>
                        <a:t> </a:t>
                      </a:r>
                    </a:p>
                    <a:p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6. DEVELOP THE ORGANIZATION AND DESIGN PRINCIPLES FOR THE WIS </a:t>
                      </a:r>
                      <a:r>
                        <a:rPr lang="en-US" sz="1200" b="0" dirty="0" smtClean="0">
                          <a:latin typeface="Calibri"/>
                          <a:cs typeface="Calibri"/>
                        </a:rPr>
                        <a:t>Report on the progress on the RMDCN Next Generation</a:t>
                      </a:r>
                    </a:p>
                    <a:p>
                      <a:r>
                        <a:rPr lang="en-US" sz="1200" b="0" dirty="0" smtClean="0">
                          <a:latin typeface="Calibri"/>
                          <a:cs typeface="Calibri"/>
                        </a:rPr>
                        <a:t>Review of metadata </a:t>
                      </a:r>
                      <a:r>
                        <a:rPr lang="en-US" sz="1200" b="0" dirty="0" err="1" smtClean="0">
                          <a:latin typeface="Calibri"/>
                          <a:cs typeface="Calibri"/>
                        </a:rPr>
                        <a:t>synchronisation</a:t>
                      </a:r>
                      <a:r>
                        <a:rPr lang="en-US" sz="1200" b="0" dirty="0" smtClean="0">
                          <a:latin typeface="Calibri"/>
                          <a:cs typeface="Calibri"/>
                        </a:rPr>
                        <a:t> protocols among GISCs (OAI-PMH v2) – ET-WISC report</a:t>
                      </a:r>
                      <a:endParaRPr lang="en-GB" sz="1200" b="0" kern="1200" cap="none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7.1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Review term of reference of ET-CTS under WIS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12:00 – end of the meeting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0549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libri"/>
                          <a:cs typeface="Calibri"/>
                        </a:rPr>
                        <a:t>Afternoon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13</a:t>
                      </a:r>
                      <a:r>
                        <a:rPr lang="en-GB" sz="1200" b="0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:30</a:t>
                      </a:r>
                      <a:r>
                        <a:rPr lang="en-GB" sz="1200" b="0" kern="1200" cap="all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  <a:r>
                        <a:rPr lang="en-GB" sz="1200" b="0" kern="1200" cap="all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- </a:t>
                      </a:r>
                      <a:r>
                        <a:rPr lang="en-GB" sz="1200" b="1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3.1</a:t>
                      </a:r>
                      <a:r>
                        <a:rPr lang="en-GB" sz="1200" b="1" kern="1200" cap="all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  <a:r>
                        <a:rPr lang="en-GB" sz="1200" b="1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MULTICAST</a:t>
                      </a:r>
                      <a:r>
                        <a:rPr lang="en-GB" sz="1200" b="1" kern="1200" cap="all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– Part 2</a:t>
                      </a:r>
                      <a:endParaRPr lang="en-GB" sz="1200" b="1" kern="1200" cap="all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Report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from test on national MPLS network (Australia)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3.1</a:t>
                      </a:r>
                      <a:r>
                        <a:rPr lang="en-GB" sz="1200" b="1" kern="1200" cap="all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  <a:r>
                        <a:rPr lang="en-GB" sz="1200" b="1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MULTICAST</a:t>
                      </a:r>
                      <a:r>
                        <a:rPr lang="en-GB" sz="1200" b="1" kern="1200" cap="all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– CONCLUSION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Action plan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for the coming years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15:15 – </a:t>
                      </a:r>
                      <a:r>
                        <a:rPr lang="en-GB" sz="1200" b="0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C</a:t>
                      </a:r>
                      <a:r>
                        <a:rPr lang="en-GB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offee</a:t>
                      </a:r>
                      <a:r>
                        <a:rPr lang="en-GB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break</a:t>
                      </a:r>
                      <a:endParaRPr lang="en-GB" sz="1200" b="0" kern="1200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15:45 –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7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WIS PLAN AND ROADMAP </a:t>
                      </a: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7.2 Report on outcomes of Cg, EC and other ETs (Secretariat)</a:t>
                      </a:r>
                    </a:p>
                    <a:p>
                      <a:pPr lvl="0"/>
                      <a:endParaRPr lang="en-US" sz="1200" b="0" kern="1200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endParaRPr lang="en-US" sz="1200" b="0" kern="1200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r>
                        <a:rPr lang="en-US" sz="1200" dirty="0" smtClean="0">
                          <a:latin typeface="Calibri"/>
                          <a:cs typeface="Calibri"/>
                        </a:rPr>
                        <a:t>17:30 – End of Day 1</a:t>
                      </a:r>
                      <a:endParaRPr lang="en-US" sz="1200" dirty="0"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Calibri"/>
                          <a:cs typeface="Calibri"/>
                        </a:rPr>
                        <a:t>13:30 </a:t>
                      </a:r>
                      <a:r>
                        <a:rPr lang="en-US" sz="1200" b="0" baseline="0" dirty="0" smtClean="0">
                          <a:latin typeface="Calibri"/>
                          <a:cs typeface="Calibri"/>
                        </a:rPr>
                        <a:t>- </a:t>
                      </a:r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5.</a:t>
                      </a:r>
                      <a:r>
                        <a:rPr lang="en-US" sz="1200" b="1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REVIEW OF GUIDANCE MATERIALS FOR IMPLEMENTATION OF DATA COMMUNICATIONS</a:t>
                      </a:r>
                    </a:p>
                    <a:p>
                      <a:r>
                        <a:rPr lang="en-US" sz="1200" dirty="0" smtClean="0">
                          <a:latin typeface="Calibri"/>
                          <a:cs typeface="Calibri"/>
                        </a:rPr>
                        <a:t>5.1	Review of Guides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15:15 – C</a:t>
                      </a:r>
                      <a:r>
                        <a:rPr lang="en-GB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offee</a:t>
                      </a:r>
                      <a:r>
                        <a:rPr lang="en-GB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break</a:t>
                      </a:r>
                      <a:endParaRPr lang="en-GB" sz="1200" b="0" kern="1200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15:45 – </a:t>
                      </a:r>
                      <a:r>
                        <a:rPr lang="en-US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  <a:r>
                        <a:rPr lang="en-US" sz="1200" dirty="0" smtClean="0">
                          <a:latin typeface="Calibri"/>
                          <a:cs typeface="Calibri"/>
                        </a:rPr>
                        <a:t>5.2</a:t>
                      </a:r>
                      <a:r>
                        <a:rPr lang="en-US" sz="12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200" dirty="0" smtClean="0">
                          <a:latin typeface="Calibri"/>
                          <a:cs typeface="Calibri"/>
                        </a:rPr>
                        <a:t>Review Attachment II-15 of the Manual on the GTS</a:t>
                      </a:r>
                    </a:p>
                    <a:p>
                      <a:r>
                        <a:rPr lang="en-US" sz="1200" dirty="0" smtClean="0">
                          <a:latin typeface="Calibri"/>
                          <a:cs typeface="Calibri"/>
                        </a:rPr>
                        <a:t>5.4</a:t>
                      </a:r>
                      <a:r>
                        <a:rPr lang="en-US" sz="12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200" dirty="0" smtClean="0">
                          <a:latin typeface="Calibri"/>
                          <a:cs typeface="Calibri"/>
                        </a:rPr>
                        <a:t>Status of Manual and Guide to WIS (Secretariat)</a:t>
                      </a:r>
                    </a:p>
                    <a:p>
                      <a:r>
                        <a:rPr lang="en-US" sz="1200" b="1" dirty="0" smtClean="0">
                          <a:latin typeface="Calibri"/>
                          <a:cs typeface="Calibri"/>
                        </a:rPr>
                        <a:t>2.</a:t>
                      </a:r>
                      <a:r>
                        <a:rPr lang="en-US" sz="1200" b="1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REVIEW OF THE CURRENT STATUS OF IMPLEMENTATION OF TCP/IP</a:t>
                      </a:r>
                    </a:p>
                    <a:p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17:30 – End of Day</a:t>
                      </a: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2</a:t>
                      </a:r>
                      <a:r>
                        <a:rPr lang="en-US" sz="1200" b="1" dirty="0" smtClean="0">
                          <a:effectLst/>
                          <a:latin typeface="Calibri"/>
                          <a:cs typeface="Calibri"/>
                        </a:rPr>
                        <a:t> </a:t>
                      </a:r>
                      <a:endParaRPr lang="en-US" sz="1200" dirty="0"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/>
                          <a:cs typeface="Calibri"/>
                        </a:rPr>
                        <a:t>13:30 – IPv6 Cont.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cap="all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15:15 – C</a:t>
                      </a:r>
                      <a:r>
                        <a:rPr lang="en-GB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offee</a:t>
                      </a:r>
                      <a:r>
                        <a:rPr lang="en-GB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break</a:t>
                      </a:r>
                      <a:endParaRPr lang="en-GB" sz="1200" b="0" kern="1200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15:45 – </a:t>
                      </a:r>
                      <a:r>
                        <a:rPr lang="en-US" sz="1200" dirty="0" smtClean="0">
                          <a:latin typeface="Calibri"/>
                          <a:cs typeface="Calibri"/>
                        </a:rPr>
                        <a:t>5.3</a:t>
                      </a:r>
                      <a:r>
                        <a:rPr lang="en-US" sz="12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200" dirty="0" smtClean="0">
                          <a:latin typeface="Calibri"/>
                          <a:cs typeface="Calibri"/>
                        </a:rPr>
                        <a:t>Plan for the update of the Attachment II-15 to include IPv6 reference material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Calibri"/>
                          <a:cs typeface="Calibri"/>
                        </a:rPr>
                        <a:t>17:00 – IPv6 CONCLUSION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Action plan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for the coming years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 smtClean="0">
                        <a:latin typeface="Calibri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 smtClean="0">
                        <a:latin typeface="Calibri"/>
                        <a:cs typeface="Calibri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17:30 – End of Day</a:t>
                      </a: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</a:t>
                      </a:r>
                      <a:r>
                        <a:rPr lang="en-US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3</a:t>
                      </a:r>
                      <a:endParaRPr lang="en-US" sz="1200" b="0" dirty="0" smtClean="0"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 smtClean="0">
                        <a:latin typeface="Calibri"/>
                        <a:cs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08866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ECMWF-template</Template>
  <TotalTime>11700</TotalTime>
  <Words>449</Words>
  <Application>Microsoft Macintosh PowerPoint</Application>
  <PresentationFormat>On-screen Show (4:3)</PresentationFormat>
  <Paragraphs>88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ECMWF-template</vt:lpstr>
      <vt:lpstr>PowerPoint Presentation</vt:lpstr>
      <vt:lpstr>PowerPoint Presentation</vt:lpstr>
    </vt:vector>
  </TitlesOfParts>
  <Company>ECMWF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Tony Bakker</dc:creator>
  <cp:lastModifiedBy>Rémy Giraud</cp:lastModifiedBy>
  <cp:revision>118</cp:revision>
  <cp:lastPrinted>2010-02-08T14:51:34Z</cp:lastPrinted>
  <dcterms:created xsi:type="dcterms:W3CDTF">2011-10-04T12:35:01Z</dcterms:created>
  <dcterms:modified xsi:type="dcterms:W3CDTF">2012-04-30T15:45:00Z</dcterms:modified>
</cp:coreProperties>
</file>