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7" r:id="rId3"/>
    <p:sldId id="258" r:id="rId4"/>
    <p:sldId id="261" r:id="rId5"/>
    <p:sldId id="259" r:id="rId6"/>
    <p:sldId id="260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1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9708A-9FCC-4A21-AA15-AEE49B3A0652}" type="datetimeFigureOut">
              <a:rPr lang="zh-CN" altLang="en-US" smtClean="0"/>
              <a:t>2012/4/26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D79A-B140-488B-858F-6DAC53EDEC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9708A-9FCC-4A21-AA15-AEE49B3A0652}" type="datetimeFigureOut">
              <a:rPr lang="zh-CN" altLang="en-US" smtClean="0"/>
              <a:t>2012/4/26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D79A-B140-488B-858F-6DAC53EDEC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9708A-9FCC-4A21-AA15-AEE49B3A0652}" type="datetimeFigureOut">
              <a:rPr lang="zh-CN" altLang="en-US" smtClean="0"/>
              <a:t>2012/4/26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D79A-B140-488B-858F-6DAC53EDEC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9708A-9FCC-4A21-AA15-AEE49B3A0652}" type="datetimeFigureOut">
              <a:rPr lang="zh-CN" altLang="en-US" smtClean="0"/>
              <a:t>2012/4/26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D79A-B140-488B-858F-6DAC53EDEC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9708A-9FCC-4A21-AA15-AEE49B3A0652}" type="datetimeFigureOut">
              <a:rPr lang="zh-CN" altLang="en-US" smtClean="0"/>
              <a:t>2012/4/26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D79A-B140-488B-858F-6DAC53EDEC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9708A-9FCC-4A21-AA15-AEE49B3A0652}" type="datetimeFigureOut">
              <a:rPr lang="zh-CN" altLang="en-US" smtClean="0"/>
              <a:t>2012/4/26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D79A-B140-488B-858F-6DAC53EDEC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9708A-9FCC-4A21-AA15-AEE49B3A0652}" type="datetimeFigureOut">
              <a:rPr lang="zh-CN" altLang="en-US" smtClean="0"/>
              <a:t>2012/4/26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D79A-B140-488B-858F-6DAC53EDEC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9708A-9FCC-4A21-AA15-AEE49B3A0652}" type="datetimeFigureOut">
              <a:rPr lang="zh-CN" altLang="en-US" smtClean="0"/>
              <a:t>2012/4/26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D79A-B140-488B-858F-6DAC53EDEC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9708A-9FCC-4A21-AA15-AEE49B3A0652}" type="datetimeFigureOut">
              <a:rPr lang="zh-CN" altLang="en-US" smtClean="0"/>
              <a:t>2012/4/26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D79A-B140-488B-858F-6DAC53EDEC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9708A-9FCC-4A21-AA15-AEE49B3A0652}" type="datetimeFigureOut">
              <a:rPr lang="zh-CN" altLang="en-US" smtClean="0"/>
              <a:t>2012/4/26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D79A-B140-488B-858F-6DAC53EDEC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9708A-9FCC-4A21-AA15-AEE49B3A0652}" type="datetimeFigureOut">
              <a:rPr lang="zh-CN" altLang="en-US" smtClean="0"/>
              <a:t>2012/4/26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D79A-B140-488B-858F-6DAC53EDEC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09708A-9FCC-4A21-AA15-AEE49B3A0652}" type="datetimeFigureOut">
              <a:rPr lang="zh-CN" altLang="en-US" smtClean="0"/>
              <a:t>2012/4/26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3D79A-B140-488B-858F-6DAC53EDEC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Status of GISC Beijing and </a:t>
            </a:r>
            <a:r>
              <a:rPr lang="en-US" altLang="zh-CN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CMACast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C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System</a:t>
            </a:r>
            <a:endParaRPr lang="zh-CN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4340696"/>
            <a:ext cx="6400800" cy="1752600"/>
          </a:xfrm>
        </p:spPr>
        <p:txBody>
          <a:bodyPr/>
          <a:lstStyle/>
          <a:p>
            <a:r>
              <a:rPr lang="en-US" altLang="zh-CN" b="1" dirty="0" smtClean="0">
                <a:solidFill>
                  <a:schemeClr val="tx1"/>
                </a:solidFill>
              </a:rPr>
              <a:t>Lang </a:t>
            </a:r>
            <a:r>
              <a:rPr lang="en-US" altLang="zh-CN" b="1" dirty="0" err="1" smtClean="0">
                <a:solidFill>
                  <a:schemeClr val="tx1"/>
                </a:solidFill>
              </a:rPr>
              <a:t>Hongliang</a:t>
            </a:r>
            <a:endParaRPr lang="en-US" altLang="zh-CN" b="1" dirty="0" smtClean="0">
              <a:solidFill>
                <a:schemeClr val="tx1"/>
              </a:solidFill>
            </a:endParaRPr>
          </a:p>
          <a:p>
            <a:r>
              <a:rPr lang="en-US" altLang="zh-CN" b="1" dirty="0" smtClean="0">
                <a:solidFill>
                  <a:schemeClr val="tx1"/>
                </a:solidFill>
              </a:rPr>
              <a:t>langhl@cma.gov.cn</a:t>
            </a:r>
            <a:endParaRPr lang="zh-CN" alt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763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5" name="AutoShape 55"/>
          <p:cNvSpPr>
            <a:spLocks noChangeArrowheads="1"/>
          </p:cNvSpPr>
          <p:nvPr/>
        </p:nvSpPr>
        <p:spPr bwMode="auto">
          <a:xfrm>
            <a:off x="6841876" y="2995265"/>
            <a:ext cx="792163" cy="396875"/>
          </a:xfrm>
          <a:prstGeom prst="can">
            <a:avLst>
              <a:gd name="adj" fmla="val 28177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7" name="AutoShape 7"/>
          <p:cNvSpPr>
            <a:spLocks noChangeArrowheads="1"/>
          </p:cNvSpPr>
          <p:nvPr/>
        </p:nvSpPr>
        <p:spPr bwMode="auto">
          <a:xfrm>
            <a:off x="7057776" y="1555402"/>
            <a:ext cx="215900" cy="288925"/>
          </a:xfrm>
          <a:prstGeom prst="can">
            <a:avLst>
              <a:gd name="adj" fmla="val 46733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8" name="AutoShape 7"/>
          <p:cNvSpPr>
            <a:spLocks noChangeArrowheads="1"/>
          </p:cNvSpPr>
          <p:nvPr/>
        </p:nvSpPr>
        <p:spPr bwMode="auto">
          <a:xfrm>
            <a:off x="8138864" y="1555402"/>
            <a:ext cx="215900" cy="288925"/>
          </a:xfrm>
          <a:prstGeom prst="can">
            <a:avLst>
              <a:gd name="adj" fmla="val 46733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9" name="AutoShape 2"/>
          <p:cNvSpPr>
            <a:spLocks noChangeArrowheads="1"/>
          </p:cNvSpPr>
          <p:nvPr/>
        </p:nvSpPr>
        <p:spPr bwMode="auto">
          <a:xfrm>
            <a:off x="6770439" y="4076352"/>
            <a:ext cx="503237" cy="431800"/>
          </a:xfrm>
          <a:prstGeom prst="can">
            <a:avLst>
              <a:gd name="adj" fmla="val 34921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22" name="AutoShape 2"/>
          <p:cNvSpPr>
            <a:spLocks noChangeArrowheads="1"/>
          </p:cNvSpPr>
          <p:nvPr/>
        </p:nvSpPr>
        <p:spPr bwMode="auto">
          <a:xfrm>
            <a:off x="2450851" y="1556990"/>
            <a:ext cx="719138" cy="287337"/>
          </a:xfrm>
          <a:prstGeom prst="can">
            <a:avLst>
              <a:gd name="adj" fmla="val 34921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25" name="AutoShape 7"/>
          <p:cNvSpPr>
            <a:spLocks noChangeArrowheads="1"/>
          </p:cNvSpPr>
          <p:nvPr/>
        </p:nvSpPr>
        <p:spPr bwMode="auto">
          <a:xfrm>
            <a:off x="4970214" y="1628427"/>
            <a:ext cx="215900" cy="288925"/>
          </a:xfrm>
          <a:prstGeom prst="can">
            <a:avLst>
              <a:gd name="adj" fmla="val 46733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26" name="AutoShape 8"/>
          <p:cNvSpPr>
            <a:spLocks noChangeArrowheads="1"/>
          </p:cNvSpPr>
          <p:nvPr/>
        </p:nvSpPr>
        <p:spPr bwMode="auto">
          <a:xfrm>
            <a:off x="1585664" y="1628427"/>
            <a:ext cx="539750" cy="288925"/>
          </a:xfrm>
          <a:prstGeom prst="can">
            <a:avLst>
              <a:gd name="adj" fmla="val 34921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27" name="AutoShape 9"/>
          <p:cNvSpPr>
            <a:spLocks noChangeArrowheads="1"/>
          </p:cNvSpPr>
          <p:nvPr/>
        </p:nvSpPr>
        <p:spPr bwMode="auto">
          <a:xfrm>
            <a:off x="3781176" y="1555402"/>
            <a:ext cx="396875" cy="288925"/>
          </a:xfrm>
          <a:prstGeom prst="can">
            <a:avLst>
              <a:gd name="adj" fmla="val 351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28" name="Text Box 10"/>
          <p:cNvSpPr txBox="1">
            <a:spLocks noChangeArrowheads="1"/>
          </p:cNvSpPr>
          <p:nvPr/>
        </p:nvSpPr>
        <p:spPr bwMode="auto">
          <a:xfrm>
            <a:off x="4105026" y="4616102"/>
            <a:ext cx="1198563" cy="5397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18000" rIns="1800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1" dirty="0" smtClean="0">
                <a:solidFill>
                  <a:schemeClr val="tx1"/>
                </a:solidFill>
                <a:latin typeface="Tahoma" pitchFamily="34" charset="0"/>
                <a:ea typeface="MS Mincho" pitchFamily="49" charset="-128"/>
              </a:rPr>
              <a:t>Ulan </a:t>
            </a:r>
            <a:r>
              <a:rPr lang="en-US" altLang="zh-CN" sz="1400" b="1" dirty="0">
                <a:solidFill>
                  <a:schemeClr val="tx1"/>
                </a:solidFill>
                <a:latin typeface="Tahoma" pitchFamily="34" charset="0"/>
                <a:ea typeface="MS Mincho" pitchFamily="49" charset="-128"/>
              </a:rPr>
              <a:t>Bator</a:t>
            </a:r>
            <a:endParaRPr lang="en-US" altLang="ja-JP" sz="1400" b="1" dirty="0">
              <a:solidFill>
                <a:schemeClr val="tx1"/>
              </a:solidFill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5129" name="Text Box 11"/>
          <p:cNvSpPr txBox="1">
            <a:spLocks noChangeArrowheads="1"/>
          </p:cNvSpPr>
          <p:nvPr/>
        </p:nvSpPr>
        <p:spPr bwMode="auto">
          <a:xfrm>
            <a:off x="4466976" y="910877"/>
            <a:ext cx="1150938" cy="53975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8000" rIns="1800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1" dirty="0" smtClean="0">
                <a:solidFill>
                  <a:schemeClr val="tx1"/>
                </a:solidFill>
                <a:latin typeface="Tahoma" pitchFamily="34" charset="0"/>
                <a:ea typeface="MS Mincho" pitchFamily="49" charset="-128"/>
              </a:rPr>
              <a:t>New </a:t>
            </a:r>
            <a:r>
              <a:rPr lang="en-US" altLang="zh-CN" sz="1400" b="1" dirty="0">
                <a:solidFill>
                  <a:schemeClr val="tx1"/>
                </a:solidFill>
                <a:latin typeface="Tahoma" pitchFamily="34" charset="0"/>
                <a:ea typeface="MS Mincho" pitchFamily="49" charset="-128"/>
              </a:rPr>
              <a:t>Delhi</a:t>
            </a:r>
            <a:endParaRPr lang="en-US" altLang="ja-JP" sz="1400" b="1" dirty="0">
              <a:solidFill>
                <a:schemeClr val="tx1"/>
              </a:solidFill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5130" name="Text Box 12"/>
          <p:cNvSpPr txBox="1">
            <a:spLocks noChangeArrowheads="1"/>
          </p:cNvSpPr>
          <p:nvPr/>
        </p:nvSpPr>
        <p:spPr bwMode="auto">
          <a:xfrm>
            <a:off x="1004639" y="4616102"/>
            <a:ext cx="941387" cy="5397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18000" rIns="1800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zh-CN" sz="1400" b="1" dirty="0" smtClean="0">
                <a:solidFill>
                  <a:schemeClr val="tx1"/>
                </a:solidFill>
                <a:latin typeface="Tahoma" pitchFamily="34" charset="0"/>
                <a:ea typeface="MS Mincho" pitchFamily="49" charset="-128"/>
              </a:rPr>
              <a:t>Bangkok</a:t>
            </a:r>
            <a:endParaRPr lang="en-US" altLang="ja-JP" sz="1400" b="1" dirty="0">
              <a:solidFill>
                <a:schemeClr val="tx1"/>
              </a:solidFill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5202" name="AutoShape 81"/>
          <p:cNvSpPr>
            <a:spLocks noChangeArrowheads="1"/>
          </p:cNvSpPr>
          <p:nvPr/>
        </p:nvSpPr>
        <p:spPr bwMode="auto">
          <a:xfrm rot="10800000">
            <a:off x="1365001" y="4025552"/>
            <a:ext cx="215900" cy="395288"/>
          </a:xfrm>
          <a:prstGeom prst="can">
            <a:avLst>
              <a:gd name="adj" fmla="val 20224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470" name="Line 14"/>
          <p:cNvSpPr>
            <a:spLocks noChangeShapeType="1"/>
          </p:cNvSpPr>
          <p:nvPr/>
        </p:nvSpPr>
        <p:spPr bwMode="auto">
          <a:xfrm flipV="1">
            <a:off x="1485651" y="3849340"/>
            <a:ext cx="15875" cy="719137"/>
          </a:xfrm>
          <a:prstGeom prst="line">
            <a:avLst/>
          </a:prstGeom>
          <a:noFill/>
          <a:ln w="28575">
            <a:solidFill>
              <a:srgbClr val="969696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71" name="Text Box 15"/>
          <p:cNvSpPr txBox="1">
            <a:spLocks noChangeArrowheads="1"/>
          </p:cNvSpPr>
          <p:nvPr/>
        </p:nvSpPr>
        <p:spPr bwMode="auto">
          <a:xfrm>
            <a:off x="1652339" y="3962052"/>
            <a:ext cx="525462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rIns="18000"/>
          <a:lstStyle/>
          <a:p>
            <a:pPr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64</a:t>
            </a:r>
          </a:p>
          <a:p>
            <a:pPr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K</a:t>
            </a:r>
            <a:r>
              <a:rPr lang="en-US" altLang="ja-JP" sz="1400" b="1">
                <a:latin typeface="Calibri" pitchFamily="34" charset="0"/>
                <a:ea typeface="MS Mincho" pitchFamily="49" charset="-128"/>
              </a:rPr>
              <a:t>bps</a:t>
            </a:r>
          </a:p>
        </p:txBody>
      </p:sp>
      <p:sp>
        <p:nvSpPr>
          <p:cNvPr id="19472" name="Text Box 16"/>
          <p:cNvSpPr txBox="1">
            <a:spLocks noChangeArrowheads="1"/>
          </p:cNvSpPr>
          <p:nvPr/>
        </p:nvSpPr>
        <p:spPr bwMode="auto">
          <a:xfrm>
            <a:off x="1513804" y="5313015"/>
            <a:ext cx="6048375" cy="276225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lIns="18000" rIns="18000"/>
          <a:lstStyle/>
          <a:p>
            <a:pPr algn="ctr" eaLnBrk="0" hangingPunct="0"/>
            <a:r>
              <a:rPr lang="en-US" altLang="ja-JP" sz="1200" b="1" i="1">
                <a:solidFill>
                  <a:srgbClr val="000000"/>
                </a:solidFill>
                <a:latin typeface="Calibri" pitchFamily="34" charset="0"/>
                <a:ea typeface="ＭＳ Ｐゴシック" pitchFamily="50" charset="-128"/>
              </a:rPr>
              <a:t>Leased line</a:t>
            </a:r>
            <a:endParaRPr lang="en-US" altLang="ja-JP" sz="1200" b="1" i="1">
              <a:solidFill>
                <a:srgbClr val="FFFFFF"/>
              </a:solidFill>
              <a:latin typeface="Calibri" pitchFamily="34" charset="0"/>
              <a:ea typeface="ＭＳ Ｐゴシック" pitchFamily="50" charset="-128"/>
            </a:endParaRP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1552326" y="1923702"/>
            <a:ext cx="2843213" cy="860425"/>
            <a:chOff x="4888" y="3409"/>
            <a:chExt cx="2341" cy="1430"/>
          </a:xfrm>
        </p:grpSpPr>
        <p:sp>
          <p:nvSpPr>
            <p:cNvPr id="19534" name="Oval 18"/>
            <p:cNvSpPr>
              <a:spLocks noChangeArrowheads="1"/>
            </p:cNvSpPr>
            <p:nvPr/>
          </p:nvSpPr>
          <p:spPr bwMode="auto">
            <a:xfrm>
              <a:off x="4937" y="4073"/>
              <a:ext cx="1232" cy="585"/>
            </a:xfrm>
            <a:prstGeom prst="ellipse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9535" name="Oval 19"/>
            <p:cNvSpPr>
              <a:spLocks noChangeArrowheads="1"/>
            </p:cNvSpPr>
            <p:nvPr/>
          </p:nvSpPr>
          <p:spPr bwMode="auto">
            <a:xfrm>
              <a:off x="4888" y="3675"/>
              <a:ext cx="1281" cy="720"/>
            </a:xfrm>
            <a:prstGeom prst="ellipse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9536" name="Oval 20"/>
            <p:cNvSpPr>
              <a:spLocks noChangeArrowheads="1"/>
            </p:cNvSpPr>
            <p:nvPr/>
          </p:nvSpPr>
          <p:spPr bwMode="auto">
            <a:xfrm>
              <a:off x="5916" y="4198"/>
              <a:ext cx="828" cy="641"/>
            </a:xfrm>
            <a:prstGeom prst="ellipse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9537" name="Oval 21"/>
            <p:cNvSpPr>
              <a:spLocks noChangeArrowheads="1"/>
            </p:cNvSpPr>
            <p:nvPr/>
          </p:nvSpPr>
          <p:spPr bwMode="auto">
            <a:xfrm>
              <a:off x="6064" y="4030"/>
              <a:ext cx="1165" cy="560"/>
            </a:xfrm>
            <a:prstGeom prst="ellipse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9538" name="Oval 22"/>
            <p:cNvSpPr>
              <a:spLocks noChangeArrowheads="1"/>
            </p:cNvSpPr>
            <p:nvPr/>
          </p:nvSpPr>
          <p:spPr bwMode="auto">
            <a:xfrm>
              <a:off x="6035" y="3675"/>
              <a:ext cx="1084" cy="641"/>
            </a:xfrm>
            <a:prstGeom prst="ellipse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9539" name="Oval 23"/>
            <p:cNvSpPr>
              <a:spLocks noChangeArrowheads="1"/>
            </p:cNvSpPr>
            <p:nvPr/>
          </p:nvSpPr>
          <p:spPr bwMode="auto">
            <a:xfrm>
              <a:off x="5411" y="3409"/>
              <a:ext cx="1333" cy="621"/>
            </a:xfrm>
            <a:prstGeom prst="ellipse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9540" name="Oval 24"/>
            <p:cNvSpPr>
              <a:spLocks noChangeArrowheads="1"/>
            </p:cNvSpPr>
            <p:nvPr/>
          </p:nvSpPr>
          <p:spPr bwMode="auto">
            <a:xfrm>
              <a:off x="5340" y="4198"/>
              <a:ext cx="1121" cy="641"/>
            </a:xfrm>
            <a:prstGeom prst="ellipse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9541" name="Oval 25"/>
            <p:cNvSpPr>
              <a:spLocks noChangeArrowheads="1"/>
            </p:cNvSpPr>
            <p:nvPr/>
          </p:nvSpPr>
          <p:spPr bwMode="auto">
            <a:xfrm>
              <a:off x="5102" y="3576"/>
              <a:ext cx="1809" cy="1202"/>
            </a:xfrm>
            <a:prstGeom prst="ellipse">
              <a:avLst/>
            </a:prstGeom>
            <a:solidFill>
              <a:srgbClr val="99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</p:grpSp>
      <p:sp>
        <p:nvSpPr>
          <p:cNvPr id="5134" name="AutoShape 26"/>
          <p:cNvSpPr>
            <a:spLocks noChangeArrowheads="1"/>
          </p:cNvSpPr>
          <p:nvPr/>
        </p:nvSpPr>
        <p:spPr bwMode="auto">
          <a:xfrm>
            <a:off x="290264" y="1628427"/>
            <a:ext cx="719137" cy="360363"/>
          </a:xfrm>
          <a:prstGeom prst="can">
            <a:avLst>
              <a:gd name="adj" fmla="val 34921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35" name="AutoShape 27"/>
          <p:cNvSpPr>
            <a:spLocks noChangeArrowheads="1"/>
          </p:cNvSpPr>
          <p:nvPr/>
        </p:nvSpPr>
        <p:spPr bwMode="auto">
          <a:xfrm>
            <a:off x="2511176" y="2923827"/>
            <a:ext cx="719138" cy="393700"/>
          </a:xfrm>
          <a:prstGeom prst="can">
            <a:avLst>
              <a:gd name="adj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36" name="Text Box 28"/>
          <p:cNvSpPr txBox="1">
            <a:spLocks noChangeArrowheads="1"/>
          </p:cNvSpPr>
          <p:nvPr/>
        </p:nvSpPr>
        <p:spPr bwMode="auto">
          <a:xfrm>
            <a:off x="290264" y="907702"/>
            <a:ext cx="1008062" cy="53975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8000" rIns="1800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zh-CN" sz="1400" b="1" dirty="0" smtClean="0">
                <a:solidFill>
                  <a:schemeClr val="tx1"/>
                </a:solidFill>
                <a:latin typeface="Tahoma" pitchFamily="34" charset="0"/>
                <a:ea typeface="MS Mincho" pitchFamily="49" charset="-128"/>
              </a:rPr>
              <a:t>Offenbach</a:t>
            </a:r>
            <a:endParaRPr lang="en-US" altLang="ja-JP" sz="1400" b="1" dirty="0">
              <a:solidFill>
                <a:schemeClr val="tx1"/>
              </a:solidFill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5137" name="Text Box 29"/>
          <p:cNvSpPr txBox="1">
            <a:spLocks noChangeArrowheads="1"/>
          </p:cNvSpPr>
          <p:nvPr/>
        </p:nvSpPr>
        <p:spPr bwMode="auto">
          <a:xfrm>
            <a:off x="1369764" y="907702"/>
            <a:ext cx="865187" cy="53975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8000" rIns="1800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zh-CN" sz="1400" b="1" dirty="0" smtClean="0">
                <a:solidFill>
                  <a:schemeClr val="tx1"/>
                </a:solidFill>
                <a:latin typeface="Tahoma" pitchFamily="34" charset="0"/>
                <a:ea typeface="MS Mincho" pitchFamily="49" charset="-128"/>
              </a:rPr>
              <a:t>Tokyo</a:t>
            </a:r>
            <a:endParaRPr lang="en-GB" altLang="ja-JP" sz="1400" b="1" dirty="0">
              <a:solidFill>
                <a:schemeClr val="tx1"/>
              </a:solidFill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3102" name="Text Box 30"/>
          <p:cNvSpPr txBox="1">
            <a:spLocks noChangeArrowheads="1"/>
          </p:cNvSpPr>
          <p:nvPr/>
        </p:nvSpPr>
        <p:spPr bwMode="auto">
          <a:xfrm>
            <a:off x="1585664" y="2131665"/>
            <a:ext cx="2705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MS Mincho" pitchFamily="49" charset="-128"/>
              </a:rPr>
              <a:t>RMDCN</a:t>
            </a:r>
            <a:endParaRPr lang="en-US" altLang="ja-JP" sz="14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MS Mincho" pitchFamily="49" charset="-128"/>
            </a:endParaRP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MS Mincho" pitchFamily="49" charset="-128"/>
              </a:rPr>
              <a:t>MPLS VPN</a:t>
            </a:r>
            <a:endParaRPr lang="en-US" altLang="ja-JP" sz="14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5139" name="Text Box 31"/>
          <p:cNvSpPr txBox="1">
            <a:spLocks noChangeArrowheads="1"/>
          </p:cNvSpPr>
          <p:nvPr/>
        </p:nvSpPr>
        <p:spPr bwMode="auto">
          <a:xfrm>
            <a:off x="3313757" y="2936527"/>
            <a:ext cx="1008062" cy="33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 eaLnBrk="0" hangingPunct="0"/>
            <a:r>
              <a:rPr lang="en-US" altLang="zh-CN" sz="1400" b="1" dirty="0">
                <a:latin typeface="Calibri" pitchFamily="34" charset="0"/>
                <a:ea typeface="MS Mincho" pitchFamily="49" charset="-128"/>
              </a:rPr>
              <a:t>4</a:t>
            </a:r>
            <a:r>
              <a:rPr lang="en-US" altLang="zh-CN" sz="1400" b="1" dirty="0" smtClean="0">
                <a:latin typeface="Calibri" pitchFamily="34" charset="0"/>
                <a:ea typeface="MS Mincho" pitchFamily="49" charset="-128"/>
              </a:rPr>
              <a:t>M</a:t>
            </a:r>
            <a:r>
              <a:rPr lang="en-US" altLang="ja-JP" sz="1400" b="1" dirty="0" smtClean="0">
                <a:latin typeface="Calibri" pitchFamily="34" charset="0"/>
                <a:ea typeface="MS Mincho" pitchFamily="49" charset="-128"/>
              </a:rPr>
              <a:t>bps</a:t>
            </a:r>
            <a:endParaRPr lang="en-US" altLang="ja-JP" sz="1400" b="1" dirty="0">
              <a:latin typeface="Calibri" pitchFamily="34" charset="0"/>
              <a:ea typeface="MS Mincho" pitchFamily="49" charset="-128"/>
            </a:endParaRPr>
          </a:p>
        </p:txBody>
      </p:sp>
      <p:sp>
        <p:nvSpPr>
          <p:cNvPr id="5140" name="Text Box 32"/>
          <p:cNvSpPr txBox="1">
            <a:spLocks noChangeArrowheads="1"/>
          </p:cNvSpPr>
          <p:nvPr/>
        </p:nvSpPr>
        <p:spPr bwMode="auto">
          <a:xfrm>
            <a:off x="3458914" y="910877"/>
            <a:ext cx="950912" cy="53975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8000" rIns="1800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zh-CN" sz="1400" b="1" dirty="0" smtClean="0">
                <a:solidFill>
                  <a:schemeClr val="tx1"/>
                </a:solidFill>
                <a:latin typeface="Tahoma" pitchFamily="34" charset="0"/>
                <a:ea typeface="MS Mincho" pitchFamily="49" charset="-128"/>
              </a:rPr>
              <a:t>Moscow</a:t>
            </a:r>
            <a:endParaRPr lang="en-GB" altLang="ja-JP" sz="1400" b="1" dirty="0">
              <a:solidFill>
                <a:schemeClr val="tx1"/>
              </a:solidFill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5141" name="Text Box 33"/>
          <p:cNvSpPr txBox="1">
            <a:spLocks noChangeArrowheads="1"/>
          </p:cNvSpPr>
          <p:nvPr/>
        </p:nvSpPr>
        <p:spPr bwMode="auto">
          <a:xfrm>
            <a:off x="5762376" y="907702"/>
            <a:ext cx="936625" cy="53975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18000" rIns="1800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1" dirty="0"/>
              <a:t>NESDIS</a:t>
            </a:r>
            <a:endParaRPr lang="en-US" altLang="ja-JP" sz="1400" b="1" dirty="0"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19482" name="Text Box 58"/>
          <p:cNvSpPr txBox="1">
            <a:spLocks noChangeArrowheads="1"/>
          </p:cNvSpPr>
          <p:nvPr/>
        </p:nvSpPr>
        <p:spPr bwMode="auto">
          <a:xfrm>
            <a:off x="5978276" y="2995265"/>
            <a:ext cx="935038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250M</a:t>
            </a:r>
            <a:r>
              <a:rPr lang="en-US" altLang="ja-JP" sz="1400" b="1">
                <a:latin typeface="Calibri" pitchFamily="34" charset="0"/>
                <a:ea typeface="MS Mincho" pitchFamily="49" charset="-128"/>
              </a:rPr>
              <a:t>bps</a:t>
            </a:r>
          </a:p>
        </p:txBody>
      </p:sp>
      <p:sp>
        <p:nvSpPr>
          <p:cNvPr id="19483" name="Freeform 59"/>
          <p:cNvSpPr>
            <a:spLocks/>
          </p:cNvSpPr>
          <p:nvPr/>
        </p:nvSpPr>
        <p:spPr bwMode="auto">
          <a:xfrm flipH="1">
            <a:off x="577601" y="1483965"/>
            <a:ext cx="2016125" cy="2016125"/>
          </a:xfrm>
          <a:custGeom>
            <a:avLst/>
            <a:gdLst>
              <a:gd name="T0" fmla="*/ 2147483647 w 981"/>
              <a:gd name="T1" fmla="*/ 0 h 3327"/>
              <a:gd name="T2" fmla="*/ 2147483647 w 981"/>
              <a:gd name="T3" fmla="*/ 2147483647 h 3327"/>
              <a:gd name="T4" fmla="*/ 2147483647 w 981"/>
              <a:gd name="T5" fmla="*/ 2147483647 h 3327"/>
              <a:gd name="T6" fmla="*/ 2147483647 w 981"/>
              <a:gd name="T7" fmla="*/ 2147483647 h 3327"/>
              <a:gd name="T8" fmla="*/ 2147483647 w 981"/>
              <a:gd name="T9" fmla="*/ 2147483647 h 3327"/>
              <a:gd name="T10" fmla="*/ 2147483647 w 981"/>
              <a:gd name="T11" fmla="*/ 2147483647 h 3327"/>
              <a:gd name="T12" fmla="*/ 2147483647 w 981"/>
              <a:gd name="T13" fmla="*/ 2147483647 h 3327"/>
              <a:gd name="T14" fmla="*/ 2147483647 w 981"/>
              <a:gd name="T15" fmla="*/ 2147483647 h 332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81"/>
              <a:gd name="T25" fmla="*/ 0 h 3327"/>
              <a:gd name="T26" fmla="*/ 981 w 981"/>
              <a:gd name="T27" fmla="*/ 3327 h 332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81" h="3327">
                <a:moveTo>
                  <a:pt x="951" y="0"/>
                </a:moveTo>
                <a:cubicBezTo>
                  <a:pt x="966" y="320"/>
                  <a:pt x="981" y="641"/>
                  <a:pt x="951" y="874"/>
                </a:cubicBezTo>
                <a:cubicBezTo>
                  <a:pt x="921" y="1107"/>
                  <a:pt x="832" y="1288"/>
                  <a:pt x="771" y="1399"/>
                </a:cubicBezTo>
                <a:cubicBezTo>
                  <a:pt x="710" y="1510"/>
                  <a:pt x="685" y="1484"/>
                  <a:pt x="585" y="1539"/>
                </a:cubicBezTo>
                <a:cubicBezTo>
                  <a:pt x="485" y="1594"/>
                  <a:pt x="260" y="1623"/>
                  <a:pt x="170" y="1729"/>
                </a:cubicBezTo>
                <a:cubicBezTo>
                  <a:pt x="80" y="1835"/>
                  <a:pt x="70" y="2018"/>
                  <a:pt x="43" y="2172"/>
                </a:cubicBezTo>
                <a:cubicBezTo>
                  <a:pt x="16" y="2326"/>
                  <a:pt x="12" y="2463"/>
                  <a:pt x="6" y="2655"/>
                </a:cubicBezTo>
                <a:cubicBezTo>
                  <a:pt x="0" y="2847"/>
                  <a:pt x="3" y="3087"/>
                  <a:pt x="6" y="3327"/>
                </a:cubicBezTo>
              </a:path>
            </a:pathLst>
          </a:custGeom>
          <a:noFill/>
          <a:ln w="28575">
            <a:solidFill>
              <a:srgbClr val="3366FF"/>
            </a:solidFill>
            <a:prstDash val="sysDot"/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9484" name="Freeform 60"/>
          <p:cNvSpPr>
            <a:spLocks/>
          </p:cNvSpPr>
          <p:nvPr/>
        </p:nvSpPr>
        <p:spPr bwMode="auto">
          <a:xfrm>
            <a:off x="3027114" y="1483965"/>
            <a:ext cx="935037" cy="1944687"/>
          </a:xfrm>
          <a:custGeom>
            <a:avLst/>
            <a:gdLst>
              <a:gd name="T0" fmla="*/ 2147483647 w 981"/>
              <a:gd name="T1" fmla="*/ 0 h 3327"/>
              <a:gd name="T2" fmla="*/ 2147483647 w 981"/>
              <a:gd name="T3" fmla="*/ 2147483647 h 3327"/>
              <a:gd name="T4" fmla="*/ 2147483647 w 981"/>
              <a:gd name="T5" fmla="*/ 2147483647 h 3327"/>
              <a:gd name="T6" fmla="*/ 2147483647 w 981"/>
              <a:gd name="T7" fmla="*/ 2147483647 h 3327"/>
              <a:gd name="T8" fmla="*/ 2147483647 w 981"/>
              <a:gd name="T9" fmla="*/ 2147483647 h 3327"/>
              <a:gd name="T10" fmla="*/ 2147483647 w 981"/>
              <a:gd name="T11" fmla="*/ 2147483647 h 3327"/>
              <a:gd name="T12" fmla="*/ 2147483647 w 981"/>
              <a:gd name="T13" fmla="*/ 2147483647 h 3327"/>
              <a:gd name="T14" fmla="*/ 2147483647 w 981"/>
              <a:gd name="T15" fmla="*/ 2147483647 h 332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81"/>
              <a:gd name="T25" fmla="*/ 0 h 3327"/>
              <a:gd name="T26" fmla="*/ 981 w 981"/>
              <a:gd name="T27" fmla="*/ 3327 h 332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81" h="3327">
                <a:moveTo>
                  <a:pt x="951" y="0"/>
                </a:moveTo>
                <a:cubicBezTo>
                  <a:pt x="966" y="320"/>
                  <a:pt x="981" y="641"/>
                  <a:pt x="951" y="874"/>
                </a:cubicBezTo>
                <a:cubicBezTo>
                  <a:pt x="921" y="1107"/>
                  <a:pt x="832" y="1288"/>
                  <a:pt x="771" y="1399"/>
                </a:cubicBezTo>
                <a:cubicBezTo>
                  <a:pt x="710" y="1510"/>
                  <a:pt x="685" y="1484"/>
                  <a:pt x="585" y="1539"/>
                </a:cubicBezTo>
                <a:cubicBezTo>
                  <a:pt x="485" y="1594"/>
                  <a:pt x="260" y="1623"/>
                  <a:pt x="170" y="1729"/>
                </a:cubicBezTo>
                <a:cubicBezTo>
                  <a:pt x="80" y="1835"/>
                  <a:pt x="70" y="2018"/>
                  <a:pt x="43" y="2172"/>
                </a:cubicBezTo>
                <a:cubicBezTo>
                  <a:pt x="16" y="2326"/>
                  <a:pt x="12" y="2463"/>
                  <a:pt x="6" y="2655"/>
                </a:cubicBezTo>
                <a:cubicBezTo>
                  <a:pt x="0" y="2847"/>
                  <a:pt x="3" y="3087"/>
                  <a:pt x="6" y="3327"/>
                </a:cubicBezTo>
              </a:path>
            </a:pathLst>
          </a:custGeom>
          <a:noFill/>
          <a:ln w="28575">
            <a:solidFill>
              <a:srgbClr val="3366FF"/>
            </a:solidFill>
            <a:prstDash val="sysDot"/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9485" name="Freeform 61"/>
          <p:cNvSpPr>
            <a:spLocks/>
          </p:cNvSpPr>
          <p:nvPr/>
        </p:nvSpPr>
        <p:spPr bwMode="auto">
          <a:xfrm flipH="1">
            <a:off x="1801564" y="1483965"/>
            <a:ext cx="936625" cy="1947862"/>
          </a:xfrm>
          <a:custGeom>
            <a:avLst/>
            <a:gdLst>
              <a:gd name="T0" fmla="*/ 2147483647 w 981"/>
              <a:gd name="T1" fmla="*/ 0 h 3327"/>
              <a:gd name="T2" fmla="*/ 2147483647 w 981"/>
              <a:gd name="T3" fmla="*/ 2147483647 h 3327"/>
              <a:gd name="T4" fmla="*/ 2147483647 w 981"/>
              <a:gd name="T5" fmla="*/ 2147483647 h 3327"/>
              <a:gd name="T6" fmla="*/ 2147483647 w 981"/>
              <a:gd name="T7" fmla="*/ 2147483647 h 3327"/>
              <a:gd name="T8" fmla="*/ 2147483647 w 981"/>
              <a:gd name="T9" fmla="*/ 2147483647 h 3327"/>
              <a:gd name="T10" fmla="*/ 2147483647 w 981"/>
              <a:gd name="T11" fmla="*/ 2147483647 h 3327"/>
              <a:gd name="T12" fmla="*/ 2147483647 w 981"/>
              <a:gd name="T13" fmla="*/ 2147483647 h 3327"/>
              <a:gd name="T14" fmla="*/ 2147483647 w 981"/>
              <a:gd name="T15" fmla="*/ 2147483647 h 332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81"/>
              <a:gd name="T25" fmla="*/ 0 h 3327"/>
              <a:gd name="T26" fmla="*/ 981 w 981"/>
              <a:gd name="T27" fmla="*/ 3327 h 332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81" h="3327">
                <a:moveTo>
                  <a:pt x="951" y="0"/>
                </a:moveTo>
                <a:cubicBezTo>
                  <a:pt x="966" y="320"/>
                  <a:pt x="981" y="641"/>
                  <a:pt x="951" y="874"/>
                </a:cubicBezTo>
                <a:cubicBezTo>
                  <a:pt x="921" y="1107"/>
                  <a:pt x="832" y="1288"/>
                  <a:pt x="771" y="1399"/>
                </a:cubicBezTo>
                <a:cubicBezTo>
                  <a:pt x="710" y="1510"/>
                  <a:pt x="685" y="1484"/>
                  <a:pt x="585" y="1539"/>
                </a:cubicBezTo>
                <a:cubicBezTo>
                  <a:pt x="485" y="1594"/>
                  <a:pt x="260" y="1623"/>
                  <a:pt x="170" y="1729"/>
                </a:cubicBezTo>
                <a:cubicBezTo>
                  <a:pt x="80" y="1835"/>
                  <a:pt x="70" y="2018"/>
                  <a:pt x="43" y="2172"/>
                </a:cubicBezTo>
                <a:cubicBezTo>
                  <a:pt x="16" y="2326"/>
                  <a:pt x="12" y="2463"/>
                  <a:pt x="6" y="2655"/>
                </a:cubicBezTo>
                <a:cubicBezTo>
                  <a:pt x="0" y="2847"/>
                  <a:pt x="3" y="3087"/>
                  <a:pt x="6" y="3327"/>
                </a:cubicBezTo>
              </a:path>
            </a:pathLst>
          </a:custGeom>
          <a:noFill/>
          <a:ln w="28575">
            <a:solidFill>
              <a:srgbClr val="3366FF"/>
            </a:solidFill>
            <a:prstDash val="sysDot"/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5152" name="Text Box 62"/>
          <p:cNvSpPr txBox="1">
            <a:spLocks noChangeArrowheads="1"/>
          </p:cNvSpPr>
          <p:nvPr/>
        </p:nvSpPr>
        <p:spPr bwMode="auto">
          <a:xfrm>
            <a:off x="2017464" y="4616102"/>
            <a:ext cx="863600" cy="5397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18000" rIns="1800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1" dirty="0" smtClean="0">
                <a:solidFill>
                  <a:schemeClr val="tx1"/>
                </a:solidFill>
                <a:latin typeface="Tahoma" pitchFamily="34" charset="0"/>
                <a:ea typeface="MS Mincho" pitchFamily="49" charset="-128"/>
              </a:rPr>
              <a:t>Hanoi</a:t>
            </a:r>
            <a:endParaRPr lang="en-US" altLang="ja-JP" sz="1400" b="1" dirty="0">
              <a:solidFill>
                <a:schemeClr val="tx1"/>
              </a:solidFill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5153" name="Text Box 63"/>
          <p:cNvSpPr txBox="1">
            <a:spLocks noChangeArrowheads="1"/>
          </p:cNvSpPr>
          <p:nvPr/>
        </p:nvSpPr>
        <p:spPr bwMode="auto">
          <a:xfrm>
            <a:off x="2954089" y="4616102"/>
            <a:ext cx="1079500" cy="5397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18000" rIns="1800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1" dirty="0" smtClean="0">
                <a:solidFill>
                  <a:schemeClr val="tx1"/>
                </a:solidFill>
                <a:latin typeface="Tahoma" pitchFamily="34" charset="0"/>
                <a:ea typeface="MS Mincho" pitchFamily="49" charset="-128"/>
              </a:rPr>
              <a:t>Pyongyang</a:t>
            </a:r>
            <a:endParaRPr lang="en-US" altLang="ja-JP" sz="1400" b="1" dirty="0">
              <a:solidFill>
                <a:schemeClr val="tx1"/>
              </a:solidFill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19488" name="Text Box 71"/>
          <p:cNvSpPr txBox="1">
            <a:spLocks noChangeArrowheads="1"/>
          </p:cNvSpPr>
          <p:nvPr/>
        </p:nvSpPr>
        <p:spPr bwMode="auto">
          <a:xfrm>
            <a:off x="1082426" y="1628427"/>
            <a:ext cx="863600" cy="33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3M</a:t>
            </a:r>
            <a:r>
              <a:rPr lang="en-US" altLang="ja-JP" sz="1400" b="1">
                <a:latin typeface="Calibri" pitchFamily="34" charset="0"/>
                <a:ea typeface="MS Mincho" pitchFamily="49" charset="-128"/>
              </a:rPr>
              <a:t>bps</a:t>
            </a:r>
          </a:p>
        </p:txBody>
      </p:sp>
      <p:sp>
        <p:nvSpPr>
          <p:cNvPr id="19489" name="Text Box 72"/>
          <p:cNvSpPr txBox="1">
            <a:spLocks noChangeArrowheads="1"/>
          </p:cNvSpPr>
          <p:nvPr/>
        </p:nvSpPr>
        <p:spPr bwMode="auto">
          <a:xfrm>
            <a:off x="288676" y="2060227"/>
            <a:ext cx="790575" cy="33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2Mbps</a:t>
            </a:r>
            <a:endParaRPr lang="en-US" altLang="ja-JP" sz="1400" b="1">
              <a:latin typeface="Calibri" pitchFamily="34" charset="0"/>
              <a:ea typeface="MS Mincho" pitchFamily="49" charset="-128"/>
            </a:endParaRPr>
          </a:p>
        </p:txBody>
      </p:sp>
      <p:sp>
        <p:nvSpPr>
          <p:cNvPr id="19490" name="Text Box 73"/>
          <p:cNvSpPr txBox="1">
            <a:spLocks noChangeArrowheads="1"/>
          </p:cNvSpPr>
          <p:nvPr/>
        </p:nvSpPr>
        <p:spPr bwMode="auto">
          <a:xfrm>
            <a:off x="4009318" y="1741243"/>
            <a:ext cx="1008063" cy="33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 eaLnBrk="0" hangingPunct="0"/>
            <a:r>
              <a:rPr lang="en-US" altLang="zh-CN" sz="1400" b="1" dirty="0">
                <a:latin typeface="Calibri" pitchFamily="34" charset="0"/>
                <a:ea typeface="MS Mincho" pitchFamily="49" charset="-128"/>
              </a:rPr>
              <a:t>512</a:t>
            </a:r>
            <a:r>
              <a:rPr lang="en-GB" altLang="zh-CN" sz="1400" b="1" dirty="0">
                <a:latin typeface="Calibri" pitchFamily="34" charset="0"/>
                <a:ea typeface="MS Mincho" pitchFamily="49" charset="-128"/>
              </a:rPr>
              <a:t>K</a:t>
            </a:r>
            <a:r>
              <a:rPr lang="en-US" altLang="ja-JP" sz="1400" b="1" dirty="0">
                <a:latin typeface="Calibri" pitchFamily="34" charset="0"/>
                <a:ea typeface="MS Mincho" pitchFamily="49" charset="-128"/>
              </a:rPr>
              <a:t>bps</a:t>
            </a:r>
          </a:p>
        </p:txBody>
      </p:sp>
      <p:sp>
        <p:nvSpPr>
          <p:cNvPr id="19491" name="Text Box 74"/>
          <p:cNvSpPr txBox="1">
            <a:spLocks noChangeArrowheads="1"/>
          </p:cNvSpPr>
          <p:nvPr/>
        </p:nvSpPr>
        <p:spPr bwMode="auto">
          <a:xfrm>
            <a:off x="-25771" y="5877272"/>
            <a:ext cx="914400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altLang="zh-CN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The </a:t>
            </a:r>
            <a:r>
              <a:rPr lang="en-US" altLang="zh-CN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GTS circuits connected with </a:t>
            </a:r>
            <a:r>
              <a:rPr lang="en-US" altLang="zh-CN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GISC Beijing (RTH Beijing)</a:t>
            </a:r>
            <a:endParaRPr lang="en-US" altLang="zh-CN" sz="2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19492" name="Freeform 75"/>
          <p:cNvSpPr>
            <a:spLocks/>
          </p:cNvSpPr>
          <p:nvPr/>
        </p:nvSpPr>
        <p:spPr bwMode="auto">
          <a:xfrm>
            <a:off x="3169989" y="1483965"/>
            <a:ext cx="1944687" cy="1944687"/>
          </a:xfrm>
          <a:custGeom>
            <a:avLst/>
            <a:gdLst>
              <a:gd name="T0" fmla="*/ 2147483647 w 981"/>
              <a:gd name="T1" fmla="*/ 0 h 3327"/>
              <a:gd name="T2" fmla="*/ 2147483647 w 981"/>
              <a:gd name="T3" fmla="*/ 2147483647 h 3327"/>
              <a:gd name="T4" fmla="*/ 2147483647 w 981"/>
              <a:gd name="T5" fmla="*/ 2147483647 h 3327"/>
              <a:gd name="T6" fmla="*/ 2147483647 w 981"/>
              <a:gd name="T7" fmla="*/ 2147483647 h 3327"/>
              <a:gd name="T8" fmla="*/ 2147483647 w 981"/>
              <a:gd name="T9" fmla="*/ 2147483647 h 3327"/>
              <a:gd name="T10" fmla="*/ 2147483647 w 981"/>
              <a:gd name="T11" fmla="*/ 2147483647 h 3327"/>
              <a:gd name="T12" fmla="*/ 2147483647 w 981"/>
              <a:gd name="T13" fmla="*/ 2147483647 h 3327"/>
              <a:gd name="T14" fmla="*/ 2147483647 w 981"/>
              <a:gd name="T15" fmla="*/ 2147483647 h 332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81"/>
              <a:gd name="T25" fmla="*/ 0 h 3327"/>
              <a:gd name="T26" fmla="*/ 981 w 981"/>
              <a:gd name="T27" fmla="*/ 3327 h 332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81" h="3327">
                <a:moveTo>
                  <a:pt x="951" y="0"/>
                </a:moveTo>
                <a:cubicBezTo>
                  <a:pt x="966" y="320"/>
                  <a:pt x="981" y="641"/>
                  <a:pt x="951" y="874"/>
                </a:cubicBezTo>
                <a:cubicBezTo>
                  <a:pt x="921" y="1107"/>
                  <a:pt x="832" y="1288"/>
                  <a:pt x="771" y="1399"/>
                </a:cubicBezTo>
                <a:cubicBezTo>
                  <a:pt x="710" y="1510"/>
                  <a:pt x="685" y="1484"/>
                  <a:pt x="585" y="1539"/>
                </a:cubicBezTo>
                <a:cubicBezTo>
                  <a:pt x="485" y="1594"/>
                  <a:pt x="260" y="1623"/>
                  <a:pt x="170" y="1729"/>
                </a:cubicBezTo>
                <a:cubicBezTo>
                  <a:pt x="80" y="1835"/>
                  <a:pt x="70" y="2018"/>
                  <a:pt x="43" y="2172"/>
                </a:cubicBezTo>
                <a:cubicBezTo>
                  <a:pt x="16" y="2326"/>
                  <a:pt x="12" y="2463"/>
                  <a:pt x="6" y="2655"/>
                </a:cubicBezTo>
                <a:cubicBezTo>
                  <a:pt x="0" y="2847"/>
                  <a:pt x="3" y="3087"/>
                  <a:pt x="6" y="3327"/>
                </a:cubicBezTo>
              </a:path>
            </a:pathLst>
          </a:custGeom>
          <a:noFill/>
          <a:ln w="28575">
            <a:solidFill>
              <a:srgbClr val="3366FF"/>
            </a:solidFill>
            <a:prstDash val="sysDot"/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9493" name="Text Box 76"/>
          <p:cNvSpPr txBox="1">
            <a:spLocks noChangeArrowheads="1"/>
          </p:cNvSpPr>
          <p:nvPr/>
        </p:nvSpPr>
        <p:spPr bwMode="auto">
          <a:xfrm>
            <a:off x="4717800" y="1856703"/>
            <a:ext cx="1008062" cy="33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 eaLnBrk="0" hangingPunct="0"/>
            <a:r>
              <a:rPr lang="en-US" altLang="zh-CN" sz="1400" b="1" dirty="0">
                <a:latin typeface="Calibri" pitchFamily="34" charset="0"/>
                <a:ea typeface="MS Mincho" pitchFamily="49" charset="-128"/>
              </a:rPr>
              <a:t>128</a:t>
            </a:r>
            <a:r>
              <a:rPr lang="en-GB" altLang="zh-CN" sz="1400" b="1" dirty="0">
                <a:latin typeface="Calibri" pitchFamily="34" charset="0"/>
                <a:ea typeface="MS Mincho" pitchFamily="49" charset="-128"/>
              </a:rPr>
              <a:t>K</a:t>
            </a:r>
            <a:r>
              <a:rPr lang="en-US" altLang="ja-JP" sz="1400" b="1" dirty="0">
                <a:latin typeface="Calibri" pitchFamily="34" charset="0"/>
                <a:ea typeface="MS Mincho" pitchFamily="49" charset="-128"/>
              </a:rPr>
              <a:t>bps</a:t>
            </a:r>
          </a:p>
        </p:txBody>
      </p:sp>
      <p:sp>
        <p:nvSpPr>
          <p:cNvPr id="5160" name="Text Box 77"/>
          <p:cNvSpPr txBox="1">
            <a:spLocks noChangeArrowheads="1"/>
          </p:cNvSpPr>
          <p:nvPr/>
        </p:nvSpPr>
        <p:spPr bwMode="auto">
          <a:xfrm>
            <a:off x="1433264" y="3457227"/>
            <a:ext cx="6416675" cy="4127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0" tIns="0" rIns="0" bIns="0" anchor="ctr" anchorCtr="1"/>
          <a:lstStyle/>
          <a:p>
            <a:pPr algn="ctr" eaLnBrk="0" fontAlgn="auto" hangingPunct="0">
              <a:spcBef>
                <a:spcPts val="600"/>
              </a:spcBef>
              <a:spcAft>
                <a:spcPts val="0"/>
              </a:spcAft>
              <a:defRPr/>
            </a:pPr>
            <a:r>
              <a:rPr lang="en-US" altLang="zh-CN" sz="2000" b="1" dirty="0" smtClean="0">
                <a:solidFill>
                  <a:srgbClr val="000000"/>
                </a:solidFill>
                <a:latin typeface="Tahoma" pitchFamily="34" charset="0"/>
                <a:ea typeface="MS PGothic" pitchFamily="34" charset="-128"/>
              </a:rPr>
              <a:t>GISC Beijing (RTH Beijing)</a:t>
            </a:r>
            <a:endParaRPr lang="en-US" altLang="ja-JP" sz="2000" b="1" dirty="0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5161" name="Text Box 78"/>
          <p:cNvSpPr txBox="1">
            <a:spLocks noChangeArrowheads="1"/>
          </p:cNvSpPr>
          <p:nvPr/>
        </p:nvSpPr>
        <p:spPr bwMode="auto">
          <a:xfrm>
            <a:off x="2306389" y="910877"/>
            <a:ext cx="1095375" cy="53975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8000" rIns="18000" anchor="ctr"/>
          <a:lstStyle/>
          <a:p>
            <a:pPr algn="ctr" eaLnBrk="0" fontAlgn="auto" hangingPunc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zh-CN" sz="1400" b="1" dirty="0" smtClean="0">
                <a:solidFill>
                  <a:schemeClr val="tx1"/>
                </a:solidFill>
                <a:latin typeface="Tahoma" pitchFamily="34" charset="0"/>
                <a:ea typeface="MS Mincho" pitchFamily="49" charset="-128"/>
              </a:rPr>
              <a:t>EUMETSAT</a:t>
            </a:r>
            <a:endParaRPr lang="en-GB" altLang="ja-JP" sz="1400" b="1" dirty="0">
              <a:solidFill>
                <a:schemeClr val="tx1"/>
              </a:solidFill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19496" name="Freeform 79"/>
          <p:cNvSpPr>
            <a:spLocks/>
          </p:cNvSpPr>
          <p:nvPr/>
        </p:nvSpPr>
        <p:spPr bwMode="auto">
          <a:xfrm flipH="1">
            <a:off x="2809626" y="1483965"/>
            <a:ext cx="73025" cy="1944687"/>
          </a:xfrm>
          <a:custGeom>
            <a:avLst/>
            <a:gdLst>
              <a:gd name="T0" fmla="*/ 2147483647 w 981"/>
              <a:gd name="T1" fmla="*/ 0 h 3327"/>
              <a:gd name="T2" fmla="*/ 2147483647 w 981"/>
              <a:gd name="T3" fmla="*/ 2147483647 h 3327"/>
              <a:gd name="T4" fmla="*/ 2147483647 w 981"/>
              <a:gd name="T5" fmla="*/ 2147483647 h 3327"/>
              <a:gd name="T6" fmla="*/ 2147483647 w 981"/>
              <a:gd name="T7" fmla="*/ 2147483647 h 3327"/>
              <a:gd name="T8" fmla="*/ 2147483647 w 981"/>
              <a:gd name="T9" fmla="*/ 2147483647 h 3327"/>
              <a:gd name="T10" fmla="*/ 2147483647 w 981"/>
              <a:gd name="T11" fmla="*/ 2147483647 h 3327"/>
              <a:gd name="T12" fmla="*/ 2147483647 w 981"/>
              <a:gd name="T13" fmla="*/ 2147483647 h 3327"/>
              <a:gd name="T14" fmla="*/ 2147483647 w 981"/>
              <a:gd name="T15" fmla="*/ 2147483647 h 332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81"/>
              <a:gd name="T25" fmla="*/ 0 h 3327"/>
              <a:gd name="T26" fmla="*/ 981 w 981"/>
              <a:gd name="T27" fmla="*/ 3327 h 332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81" h="3327">
                <a:moveTo>
                  <a:pt x="951" y="0"/>
                </a:moveTo>
                <a:cubicBezTo>
                  <a:pt x="966" y="320"/>
                  <a:pt x="981" y="641"/>
                  <a:pt x="951" y="874"/>
                </a:cubicBezTo>
                <a:cubicBezTo>
                  <a:pt x="921" y="1107"/>
                  <a:pt x="832" y="1288"/>
                  <a:pt x="771" y="1399"/>
                </a:cubicBezTo>
                <a:cubicBezTo>
                  <a:pt x="710" y="1510"/>
                  <a:pt x="685" y="1484"/>
                  <a:pt x="585" y="1539"/>
                </a:cubicBezTo>
                <a:cubicBezTo>
                  <a:pt x="485" y="1594"/>
                  <a:pt x="260" y="1623"/>
                  <a:pt x="170" y="1729"/>
                </a:cubicBezTo>
                <a:cubicBezTo>
                  <a:pt x="80" y="1835"/>
                  <a:pt x="70" y="2018"/>
                  <a:pt x="43" y="2172"/>
                </a:cubicBezTo>
                <a:cubicBezTo>
                  <a:pt x="16" y="2326"/>
                  <a:pt x="12" y="2463"/>
                  <a:pt x="6" y="2655"/>
                </a:cubicBezTo>
                <a:cubicBezTo>
                  <a:pt x="0" y="2847"/>
                  <a:pt x="3" y="3087"/>
                  <a:pt x="6" y="3327"/>
                </a:cubicBezTo>
              </a:path>
            </a:pathLst>
          </a:custGeom>
          <a:noFill/>
          <a:ln w="28575">
            <a:solidFill>
              <a:srgbClr val="3366FF"/>
            </a:solidFill>
            <a:prstDash val="sysDot"/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9497" name="Text Box 80"/>
          <p:cNvSpPr txBox="1">
            <a:spLocks noChangeArrowheads="1"/>
          </p:cNvSpPr>
          <p:nvPr/>
        </p:nvSpPr>
        <p:spPr bwMode="auto">
          <a:xfrm>
            <a:off x="3027114" y="1628427"/>
            <a:ext cx="790575" cy="33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2Mbps</a:t>
            </a:r>
            <a:endParaRPr lang="en-US" altLang="ja-JP" sz="1400" b="1">
              <a:latin typeface="Calibri" pitchFamily="34" charset="0"/>
              <a:ea typeface="MS Mincho" pitchFamily="49" charset="-128"/>
            </a:endParaRPr>
          </a:p>
        </p:txBody>
      </p:sp>
      <p:sp>
        <p:nvSpPr>
          <p:cNvPr id="5173" name="AutoShape 81"/>
          <p:cNvSpPr>
            <a:spLocks noChangeArrowheads="1"/>
          </p:cNvSpPr>
          <p:nvPr/>
        </p:nvSpPr>
        <p:spPr bwMode="auto">
          <a:xfrm rot="10800000">
            <a:off x="2306389" y="4047777"/>
            <a:ext cx="215900" cy="395288"/>
          </a:xfrm>
          <a:prstGeom prst="can">
            <a:avLst>
              <a:gd name="adj" fmla="val 20224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499" name="Line 14"/>
          <p:cNvSpPr>
            <a:spLocks noChangeShapeType="1"/>
          </p:cNvSpPr>
          <p:nvPr/>
        </p:nvSpPr>
        <p:spPr bwMode="auto">
          <a:xfrm flipV="1">
            <a:off x="2427039" y="3871565"/>
            <a:ext cx="15875" cy="719137"/>
          </a:xfrm>
          <a:prstGeom prst="line">
            <a:avLst/>
          </a:prstGeom>
          <a:noFill/>
          <a:ln w="28575">
            <a:solidFill>
              <a:srgbClr val="969696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500" name="Text Box 15"/>
          <p:cNvSpPr txBox="1">
            <a:spLocks noChangeArrowheads="1"/>
          </p:cNvSpPr>
          <p:nvPr/>
        </p:nvSpPr>
        <p:spPr bwMode="auto">
          <a:xfrm>
            <a:off x="2593726" y="3984277"/>
            <a:ext cx="525463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rIns="18000"/>
          <a:lstStyle/>
          <a:p>
            <a:pPr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64</a:t>
            </a:r>
          </a:p>
          <a:p>
            <a:pPr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K</a:t>
            </a:r>
            <a:r>
              <a:rPr lang="en-US" altLang="ja-JP" sz="1400" b="1">
                <a:latin typeface="Calibri" pitchFamily="34" charset="0"/>
                <a:ea typeface="MS Mincho" pitchFamily="49" charset="-128"/>
              </a:rPr>
              <a:t>bps</a:t>
            </a:r>
          </a:p>
        </p:txBody>
      </p:sp>
      <p:sp>
        <p:nvSpPr>
          <p:cNvPr id="5170" name="AutoShape 81"/>
          <p:cNvSpPr>
            <a:spLocks noChangeArrowheads="1"/>
          </p:cNvSpPr>
          <p:nvPr/>
        </p:nvSpPr>
        <p:spPr bwMode="auto">
          <a:xfrm rot="10800000">
            <a:off x="3385889" y="4060477"/>
            <a:ext cx="215900" cy="395288"/>
          </a:xfrm>
          <a:prstGeom prst="can">
            <a:avLst>
              <a:gd name="adj" fmla="val 20224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502" name="Line 14"/>
          <p:cNvSpPr>
            <a:spLocks noChangeShapeType="1"/>
          </p:cNvSpPr>
          <p:nvPr/>
        </p:nvSpPr>
        <p:spPr bwMode="auto">
          <a:xfrm flipV="1">
            <a:off x="3506539" y="3884265"/>
            <a:ext cx="15875" cy="719137"/>
          </a:xfrm>
          <a:prstGeom prst="line">
            <a:avLst/>
          </a:prstGeom>
          <a:noFill/>
          <a:ln w="28575">
            <a:solidFill>
              <a:srgbClr val="969696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503" name="Text Box 15"/>
          <p:cNvSpPr txBox="1">
            <a:spLocks noChangeArrowheads="1"/>
          </p:cNvSpPr>
          <p:nvPr/>
        </p:nvSpPr>
        <p:spPr bwMode="auto">
          <a:xfrm>
            <a:off x="3673226" y="3996977"/>
            <a:ext cx="525463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rIns="18000"/>
          <a:lstStyle/>
          <a:p>
            <a:pPr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64</a:t>
            </a:r>
          </a:p>
          <a:p>
            <a:pPr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K</a:t>
            </a:r>
            <a:r>
              <a:rPr lang="en-US" altLang="ja-JP" sz="1400" b="1">
                <a:latin typeface="Calibri" pitchFamily="34" charset="0"/>
                <a:ea typeface="MS Mincho" pitchFamily="49" charset="-128"/>
              </a:rPr>
              <a:t>bps</a:t>
            </a:r>
          </a:p>
        </p:txBody>
      </p:sp>
      <p:sp>
        <p:nvSpPr>
          <p:cNvPr id="5167" name="AutoShape 81"/>
          <p:cNvSpPr>
            <a:spLocks noChangeArrowheads="1"/>
          </p:cNvSpPr>
          <p:nvPr/>
        </p:nvSpPr>
        <p:spPr bwMode="auto">
          <a:xfrm rot="10800000">
            <a:off x="4609851" y="4068415"/>
            <a:ext cx="215900" cy="395287"/>
          </a:xfrm>
          <a:prstGeom prst="can">
            <a:avLst>
              <a:gd name="adj" fmla="val 20224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505" name="Line 14"/>
          <p:cNvSpPr>
            <a:spLocks noChangeShapeType="1"/>
          </p:cNvSpPr>
          <p:nvPr/>
        </p:nvSpPr>
        <p:spPr bwMode="auto">
          <a:xfrm flipV="1">
            <a:off x="4730501" y="3892202"/>
            <a:ext cx="15875" cy="719138"/>
          </a:xfrm>
          <a:prstGeom prst="line">
            <a:avLst/>
          </a:prstGeom>
          <a:noFill/>
          <a:ln w="28575">
            <a:solidFill>
              <a:srgbClr val="969696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506" name="Text Box 15"/>
          <p:cNvSpPr txBox="1">
            <a:spLocks noChangeArrowheads="1"/>
          </p:cNvSpPr>
          <p:nvPr/>
        </p:nvSpPr>
        <p:spPr bwMode="auto">
          <a:xfrm>
            <a:off x="4897189" y="4004915"/>
            <a:ext cx="525462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rIns="18000"/>
          <a:lstStyle/>
          <a:p>
            <a:pPr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64</a:t>
            </a:r>
          </a:p>
          <a:p>
            <a:pPr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K</a:t>
            </a:r>
            <a:r>
              <a:rPr lang="en-US" altLang="ja-JP" sz="1400" b="1">
                <a:latin typeface="Calibri" pitchFamily="34" charset="0"/>
                <a:ea typeface="MS Mincho" pitchFamily="49" charset="-128"/>
              </a:rPr>
              <a:t>bps</a:t>
            </a:r>
          </a:p>
        </p:txBody>
      </p:sp>
      <p:sp>
        <p:nvSpPr>
          <p:cNvPr id="85" name="Text Box 10"/>
          <p:cNvSpPr txBox="1">
            <a:spLocks noChangeArrowheads="1"/>
          </p:cNvSpPr>
          <p:nvPr/>
        </p:nvSpPr>
        <p:spPr bwMode="auto">
          <a:xfrm>
            <a:off x="5355976" y="4616102"/>
            <a:ext cx="1198563" cy="5397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18000" rIns="1800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1" dirty="0" smtClean="0">
                <a:solidFill>
                  <a:schemeClr val="tx1"/>
                </a:solidFill>
                <a:latin typeface="Tahoma" pitchFamily="34" charset="0"/>
                <a:ea typeface="MS Mincho" pitchFamily="49" charset="-128"/>
              </a:rPr>
              <a:t>Seoul</a:t>
            </a:r>
            <a:endParaRPr lang="en-US" altLang="ja-JP" sz="1400" b="1" dirty="0">
              <a:solidFill>
                <a:schemeClr val="tx1"/>
              </a:solidFill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19508" name="Text Box 15"/>
          <p:cNvSpPr txBox="1">
            <a:spLocks noChangeArrowheads="1"/>
          </p:cNvSpPr>
          <p:nvPr/>
        </p:nvSpPr>
        <p:spPr bwMode="auto">
          <a:xfrm>
            <a:off x="7273676" y="4003327"/>
            <a:ext cx="1008063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rIns="18000"/>
          <a:lstStyle/>
          <a:p>
            <a:pPr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4M</a:t>
            </a:r>
            <a:r>
              <a:rPr lang="en-US" altLang="ja-JP" sz="1400" b="1">
                <a:latin typeface="Calibri" pitchFamily="34" charset="0"/>
                <a:ea typeface="MS Mincho" pitchFamily="49" charset="-128"/>
              </a:rPr>
              <a:t>bps</a:t>
            </a:r>
          </a:p>
          <a:p>
            <a:pPr eaLnBrk="0" hangingPunct="0"/>
            <a:r>
              <a:rPr lang="en-US" altLang="ja-JP" sz="1400" b="1">
                <a:latin typeface="Calibri" pitchFamily="34" charset="0"/>
                <a:ea typeface="MS Mincho" pitchFamily="49" charset="-128"/>
              </a:rPr>
              <a:t>Video+data</a:t>
            </a:r>
          </a:p>
        </p:txBody>
      </p:sp>
      <p:sp>
        <p:nvSpPr>
          <p:cNvPr id="91" name="Text Box 10"/>
          <p:cNvSpPr txBox="1">
            <a:spLocks noChangeArrowheads="1"/>
          </p:cNvSpPr>
          <p:nvPr/>
        </p:nvSpPr>
        <p:spPr bwMode="auto">
          <a:xfrm>
            <a:off x="6625976" y="4616102"/>
            <a:ext cx="1198563" cy="5397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18000" rIns="1800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1" dirty="0" err="1" smtClean="0">
                <a:solidFill>
                  <a:schemeClr val="tx1"/>
                </a:solidFill>
                <a:latin typeface="Tahoma" pitchFamily="34" charset="0"/>
                <a:ea typeface="MS Mincho" pitchFamily="49" charset="-128"/>
              </a:rPr>
              <a:t>Hongkong</a:t>
            </a:r>
            <a:endParaRPr lang="en-US" altLang="ja-JP" sz="1400" b="1" dirty="0">
              <a:solidFill>
                <a:schemeClr val="tx1"/>
              </a:solidFill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96" name="Text Box 33"/>
          <p:cNvSpPr txBox="1">
            <a:spLocks noChangeArrowheads="1"/>
          </p:cNvSpPr>
          <p:nvPr/>
        </p:nvSpPr>
        <p:spPr bwMode="auto">
          <a:xfrm>
            <a:off x="6770439" y="907702"/>
            <a:ext cx="936625" cy="53975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18000" rIns="1800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400" b="1" dirty="0" smtClean="0"/>
              <a:t>Islamabad</a:t>
            </a:r>
            <a:endParaRPr lang="en-US" altLang="ja-JP" sz="1400" b="1" dirty="0"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97" name="Text Box 33"/>
          <p:cNvSpPr txBox="1">
            <a:spLocks noChangeArrowheads="1"/>
          </p:cNvSpPr>
          <p:nvPr/>
        </p:nvSpPr>
        <p:spPr bwMode="auto">
          <a:xfrm>
            <a:off x="7778501" y="907702"/>
            <a:ext cx="936625" cy="53975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18000" rIns="1800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400" b="1" dirty="0" smtClean="0">
                <a:latin typeface="Tahoma" pitchFamily="34" charset="0"/>
                <a:ea typeface="MS Mincho" pitchFamily="49" charset="-128"/>
              </a:rPr>
              <a:t>US</a:t>
            </a:r>
            <a:endParaRPr lang="en-US" altLang="ja-JP" sz="1400" b="1" dirty="0"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98" name="AutoShape 7"/>
          <p:cNvSpPr>
            <a:spLocks noChangeArrowheads="1"/>
          </p:cNvSpPr>
          <p:nvPr/>
        </p:nvSpPr>
        <p:spPr bwMode="auto">
          <a:xfrm>
            <a:off x="6049714" y="1555402"/>
            <a:ext cx="215900" cy="288925"/>
          </a:xfrm>
          <a:prstGeom prst="can">
            <a:avLst>
              <a:gd name="adj" fmla="val 46733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1" name="AutoShape 81"/>
          <p:cNvSpPr>
            <a:spLocks noChangeArrowheads="1"/>
          </p:cNvSpPr>
          <p:nvPr/>
        </p:nvSpPr>
        <p:spPr bwMode="auto">
          <a:xfrm rot="10800000">
            <a:off x="5833814" y="4036665"/>
            <a:ext cx="215900" cy="395287"/>
          </a:xfrm>
          <a:prstGeom prst="can">
            <a:avLst>
              <a:gd name="adj" fmla="val 20224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515" name="Line 14"/>
          <p:cNvSpPr>
            <a:spLocks noChangeShapeType="1"/>
          </p:cNvSpPr>
          <p:nvPr/>
        </p:nvSpPr>
        <p:spPr bwMode="auto">
          <a:xfrm flipV="1">
            <a:off x="5954464" y="3860452"/>
            <a:ext cx="15875" cy="719138"/>
          </a:xfrm>
          <a:prstGeom prst="line">
            <a:avLst/>
          </a:prstGeom>
          <a:noFill/>
          <a:ln w="28575">
            <a:solidFill>
              <a:srgbClr val="969696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516" name="Text Box 15"/>
          <p:cNvSpPr txBox="1">
            <a:spLocks noChangeArrowheads="1"/>
          </p:cNvSpPr>
          <p:nvPr/>
        </p:nvSpPr>
        <p:spPr bwMode="auto">
          <a:xfrm>
            <a:off x="6121151" y="3973165"/>
            <a:ext cx="525463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rIns="18000"/>
          <a:lstStyle/>
          <a:p>
            <a:pPr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256</a:t>
            </a:r>
          </a:p>
          <a:p>
            <a:pPr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K</a:t>
            </a:r>
            <a:r>
              <a:rPr lang="en-US" altLang="ja-JP" sz="1400" b="1">
                <a:latin typeface="Calibri" pitchFamily="34" charset="0"/>
                <a:ea typeface="MS Mincho" pitchFamily="49" charset="-128"/>
              </a:rPr>
              <a:t>bps</a:t>
            </a:r>
          </a:p>
        </p:txBody>
      </p:sp>
      <p:sp>
        <p:nvSpPr>
          <p:cNvPr id="104" name="AutoShape 2"/>
          <p:cNvSpPr>
            <a:spLocks noChangeArrowheads="1"/>
          </p:cNvSpPr>
          <p:nvPr/>
        </p:nvSpPr>
        <p:spPr bwMode="auto">
          <a:xfrm>
            <a:off x="8354764" y="4579590"/>
            <a:ext cx="358775" cy="431800"/>
          </a:xfrm>
          <a:prstGeom prst="can">
            <a:avLst>
              <a:gd name="adj" fmla="val 34921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518" name="Line 14"/>
          <p:cNvSpPr>
            <a:spLocks noChangeShapeType="1"/>
          </p:cNvSpPr>
          <p:nvPr/>
        </p:nvSpPr>
        <p:spPr bwMode="auto">
          <a:xfrm flipV="1">
            <a:off x="7042248" y="3860452"/>
            <a:ext cx="15875" cy="719138"/>
          </a:xfrm>
          <a:prstGeom prst="line">
            <a:avLst/>
          </a:prstGeom>
          <a:noFill/>
          <a:ln w="28575">
            <a:solidFill>
              <a:srgbClr val="969696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3" name="Group 34"/>
          <p:cNvGrpSpPr>
            <a:grpSpLocks/>
          </p:cNvGrpSpPr>
          <p:nvPr/>
        </p:nvGrpSpPr>
        <p:grpSpPr bwMode="auto">
          <a:xfrm>
            <a:off x="6410076" y="2131665"/>
            <a:ext cx="1657350" cy="773112"/>
            <a:chOff x="4888" y="3409"/>
            <a:chExt cx="2341" cy="1430"/>
          </a:xfrm>
        </p:grpSpPr>
        <p:sp>
          <p:nvSpPr>
            <p:cNvPr id="19526" name="Oval 35"/>
            <p:cNvSpPr>
              <a:spLocks noChangeArrowheads="1"/>
            </p:cNvSpPr>
            <p:nvPr/>
          </p:nvSpPr>
          <p:spPr bwMode="auto">
            <a:xfrm>
              <a:off x="4937" y="4073"/>
              <a:ext cx="1232" cy="585"/>
            </a:xfrm>
            <a:prstGeom prst="ellipse">
              <a:avLst/>
            </a:prstGeom>
            <a:solidFill>
              <a:srgbClr val="3399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9527" name="Oval 36"/>
            <p:cNvSpPr>
              <a:spLocks noChangeArrowheads="1"/>
            </p:cNvSpPr>
            <p:nvPr/>
          </p:nvSpPr>
          <p:spPr bwMode="auto">
            <a:xfrm>
              <a:off x="4888" y="3675"/>
              <a:ext cx="1281" cy="720"/>
            </a:xfrm>
            <a:prstGeom prst="ellipse">
              <a:avLst/>
            </a:prstGeom>
            <a:solidFill>
              <a:srgbClr val="3399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9528" name="Oval 37"/>
            <p:cNvSpPr>
              <a:spLocks noChangeArrowheads="1"/>
            </p:cNvSpPr>
            <p:nvPr/>
          </p:nvSpPr>
          <p:spPr bwMode="auto">
            <a:xfrm>
              <a:off x="5916" y="4198"/>
              <a:ext cx="828" cy="641"/>
            </a:xfrm>
            <a:prstGeom prst="ellipse">
              <a:avLst/>
            </a:prstGeom>
            <a:solidFill>
              <a:srgbClr val="3399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9529" name="Oval 38"/>
            <p:cNvSpPr>
              <a:spLocks noChangeArrowheads="1"/>
            </p:cNvSpPr>
            <p:nvPr/>
          </p:nvSpPr>
          <p:spPr bwMode="auto">
            <a:xfrm>
              <a:off x="6064" y="4030"/>
              <a:ext cx="1165" cy="560"/>
            </a:xfrm>
            <a:prstGeom prst="ellipse">
              <a:avLst/>
            </a:prstGeom>
            <a:solidFill>
              <a:srgbClr val="3399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9530" name="Oval 39"/>
            <p:cNvSpPr>
              <a:spLocks noChangeArrowheads="1"/>
            </p:cNvSpPr>
            <p:nvPr/>
          </p:nvSpPr>
          <p:spPr bwMode="auto">
            <a:xfrm>
              <a:off x="6035" y="3675"/>
              <a:ext cx="1084" cy="641"/>
            </a:xfrm>
            <a:prstGeom prst="ellipse">
              <a:avLst/>
            </a:prstGeom>
            <a:solidFill>
              <a:srgbClr val="3399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9531" name="Oval 40"/>
            <p:cNvSpPr>
              <a:spLocks noChangeArrowheads="1"/>
            </p:cNvSpPr>
            <p:nvPr/>
          </p:nvSpPr>
          <p:spPr bwMode="auto">
            <a:xfrm>
              <a:off x="5411" y="3409"/>
              <a:ext cx="1333" cy="621"/>
            </a:xfrm>
            <a:prstGeom prst="ellipse">
              <a:avLst/>
            </a:prstGeom>
            <a:solidFill>
              <a:srgbClr val="3399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9532" name="Oval 41"/>
            <p:cNvSpPr>
              <a:spLocks noChangeArrowheads="1"/>
            </p:cNvSpPr>
            <p:nvPr/>
          </p:nvSpPr>
          <p:spPr bwMode="auto">
            <a:xfrm>
              <a:off x="5340" y="4198"/>
              <a:ext cx="1121" cy="641"/>
            </a:xfrm>
            <a:prstGeom prst="ellipse">
              <a:avLst/>
            </a:prstGeom>
            <a:solidFill>
              <a:srgbClr val="3399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9533" name="Oval 42"/>
            <p:cNvSpPr>
              <a:spLocks noChangeArrowheads="1"/>
            </p:cNvSpPr>
            <p:nvPr/>
          </p:nvSpPr>
          <p:spPr bwMode="auto">
            <a:xfrm>
              <a:off x="5102" y="3576"/>
              <a:ext cx="1809" cy="1202"/>
            </a:xfrm>
            <a:prstGeom prst="ellipse">
              <a:avLst/>
            </a:prstGeom>
            <a:solidFill>
              <a:srgbClr val="33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</p:grpSp>
      <p:sp>
        <p:nvSpPr>
          <p:cNvPr id="108" name="Freeform 61"/>
          <p:cNvSpPr>
            <a:spLocks/>
          </p:cNvSpPr>
          <p:nvPr/>
        </p:nvSpPr>
        <p:spPr bwMode="auto">
          <a:xfrm flipH="1">
            <a:off x="6122739" y="1412527"/>
            <a:ext cx="863600" cy="2016125"/>
          </a:xfrm>
          <a:custGeom>
            <a:avLst/>
            <a:gdLst>
              <a:gd name="T0" fmla="*/ 2147483647 w 981"/>
              <a:gd name="T1" fmla="*/ 0 h 3327"/>
              <a:gd name="T2" fmla="*/ 2147483647 w 981"/>
              <a:gd name="T3" fmla="*/ 2147483647 h 3327"/>
              <a:gd name="T4" fmla="*/ 2147483647 w 981"/>
              <a:gd name="T5" fmla="*/ 2147483647 h 3327"/>
              <a:gd name="T6" fmla="*/ 2147483647 w 981"/>
              <a:gd name="T7" fmla="*/ 2147483647 h 3327"/>
              <a:gd name="T8" fmla="*/ 2147483647 w 981"/>
              <a:gd name="T9" fmla="*/ 2147483647 h 3327"/>
              <a:gd name="T10" fmla="*/ 2147483647 w 981"/>
              <a:gd name="T11" fmla="*/ 2147483647 h 3327"/>
              <a:gd name="T12" fmla="*/ 2147483647 w 981"/>
              <a:gd name="T13" fmla="*/ 2147483647 h 3327"/>
              <a:gd name="T14" fmla="*/ 2147483647 w 981"/>
              <a:gd name="T15" fmla="*/ 2147483647 h 332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81"/>
              <a:gd name="T25" fmla="*/ 0 h 3327"/>
              <a:gd name="T26" fmla="*/ 981 w 981"/>
              <a:gd name="T27" fmla="*/ 3327 h 332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81" h="3327">
                <a:moveTo>
                  <a:pt x="951" y="0"/>
                </a:moveTo>
                <a:cubicBezTo>
                  <a:pt x="966" y="320"/>
                  <a:pt x="981" y="641"/>
                  <a:pt x="951" y="874"/>
                </a:cubicBezTo>
                <a:cubicBezTo>
                  <a:pt x="921" y="1107"/>
                  <a:pt x="832" y="1288"/>
                  <a:pt x="771" y="1399"/>
                </a:cubicBezTo>
                <a:cubicBezTo>
                  <a:pt x="710" y="1510"/>
                  <a:pt x="685" y="1484"/>
                  <a:pt x="585" y="1539"/>
                </a:cubicBezTo>
                <a:cubicBezTo>
                  <a:pt x="485" y="1594"/>
                  <a:pt x="260" y="1623"/>
                  <a:pt x="170" y="1729"/>
                </a:cubicBezTo>
                <a:cubicBezTo>
                  <a:pt x="80" y="1835"/>
                  <a:pt x="70" y="2018"/>
                  <a:pt x="43" y="2172"/>
                </a:cubicBezTo>
                <a:cubicBezTo>
                  <a:pt x="16" y="2326"/>
                  <a:pt x="12" y="2463"/>
                  <a:pt x="6" y="2655"/>
                </a:cubicBezTo>
                <a:cubicBezTo>
                  <a:pt x="0" y="2847"/>
                  <a:pt x="3" y="3087"/>
                  <a:pt x="6" y="3327"/>
                </a:cubicBezTo>
              </a:path>
            </a:pathLst>
          </a:custGeom>
          <a:noFill/>
          <a:ln w="28575">
            <a:solidFill>
              <a:schemeClr val="accent6">
                <a:lumMod val="50000"/>
              </a:schemeClr>
            </a:solidFill>
            <a:prstDash val="sysDot"/>
            <a:round/>
            <a:headEnd/>
            <a:tailEnd/>
          </a:ln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3126" name="Text Box 54"/>
          <p:cNvSpPr txBox="1">
            <a:spLocks noChangeArrowheads="1"/>
          </p:cNvSpPr>
          <p:nvPr/>
        </p:nvSpPr>
        <p:spPr bwMode="auto">
          <a:xfrm>
            <a:off x="6611689" y="2347565"/>
            <a:ext cx="123825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MS Mincho" pitchFamily="49" charset="-128"/>
              </a:rPr>
              <a:t>Internet</a:t>
            </a:r>
            <a:endParaRPr lang="en-US" altLang="ja-JP" sz="14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114" name="Freeform 60"/>
          <p:cNvSpPr>
            <a:spLocks/>
          </p:cNvSpPr>
          <p:nvPr/>
        </p:nvSpPr>
        <p:spPr bwMode="auto">
          <a:xfrm>
            <a:off x="7346701" y="1483965"/>
            <a:ext cx="935038" cy="1944687"/>
          </a:xfrm>
          <a:custGeom>
            <a:avLst/>
            <a:gdLst>
              <a:gd name="T0" fmla="*/ 2147483647 w 981"/>
              <a:gd name="T1" fmla="*/ 0 h 3327"/>
              <a:gd name="T2" fmla="*/ 2147483647 w 981"/>
              <a:gd name="T3" fmla="*/ 2147483647 h 3327"/>
              <a:gd name="T4" fmla="*/ 2147483647 w 981"/>
              <a:gd name="T5" fmla="*/ 2147483647 h 3327"/>
              <a:gd name="T6" fmla="*/ 2147483647 w 981"/>
              <a:gd name="T7" fmla="*/ 2147483647 h 3327"/>
              <a:gd name="T8" fmla="*/ 2147483647 w 981"/>
              <a:gd name="T9" fmla="*/ 2147483647 h 3327"/>
              <a:gd name="T10" fmla="*/ 2147483647 w 981"/>
              <a:gd name="T11" fmla="*/ 2147483647 h 3327"/>
              <a:gd name="T12" fmla="*/ 2147483647 w 981"/>
              <a:gd name="T13" fmla="*/ 2147483647 h 3327"/>
              <a:gd name="T14" fmla="*/ 2147483647 w 981"/>
              <a:gd name="T15" fmla="*/ 2147483647 h 332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81"/>
              <a:gd name="T25" fmla="*/ 0 h 3327"/>
              <a:gd name="T26" fmla="*/ 981 w 981"/>
              <a:gd name="T27" fmla="*/ 3327 h 332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81" h="3327">
                <a:moveTo>
                  <a:pt x="951" y="0"/>
                </a:moveTo>
                <a:cubicBezTo>
                  <a:pt x="966" y="320"/>
                  <a:pt x="981" y="641"/>
                  <a:pt x="951" y="874"/>
                </a:cubicBezTo>
                <a:cubicBezTo>
                  <a:pt x="921" y="1107"/>
                  <a:pt x="832" y="1288"/>
                  <a:pt x="771" y="1399"/>
                </a:cubicBezTo>
                <a:cubicBezTo>
                  <a:pt x="710" y="1510"/>
                  <a:pt x="685" y="1484"/>
                  <a:pt x="585" y="1539"/>
                </a:cubicBezTo>
                <a:cubicBezTo>
                  <a:pt x="485" y="1594"/>
                  <a:pt x="260" y="1623"/>
                  <a:pt x="170" y="1729"/>
                </a:cubicBezTo>
                <a:cubicBezTo>
                  <a:pt x="80" y="1835"/>
                  <a:pt x="70" y="2018"/>
                  <a:pt x="43" y="2172"/>
                </a:cubicBezTo>
                <a:cubicBezTo>
                  <a:pt x="16" y="2326"/>
                  <a:pt x="12" y="2463"/>
                  <a:pt x="6" y="2655"/>
                </a:cubicBezTo>
                <a:cubicBezTo>
                  <a:pt x="0" y="2847"/>
                  <a:pt x="3" y="3087"/>
                  <a:pt x="6" y="3327"/>
                </a:cubicBezTo>
              </a:path>
            </a:pathLst>
          </a:custGeom>
          <a:noFill/>
          <a:ln w="28575">
            <a:solidFill>
              <a:schemeClr val="accent6">
                <a:lumMod val="75000"/>
              </a:schemeClr>
            </a:solidFill>
            <a:prstDash val="dash"/>
            <a:round/>
            <a:headEnd/>
            <a:tailEnd/>
          </a:ln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115" name="Freeform 79"/>
          <p:cNvSpPr>
            <a:spLocks/>
          </p:cNvSpPr>
          <p:nvPr/>
        </p:nvSpPr>
        <p:spPr bwMode="auto">
          <a:xfrm flipH="1">
            <a:off x="7130801" y="1483965"/>
            <a:ext cx="73025" cy="1944687"/>
          </a:xfrm>
          <a:custGeom>
            <a:avLst/>
            <a:gdLst>
              <a:gd name="T0" fmla="*/ 392273677 w 981"/>
              <a:gd name="T1" fmla="*/ 0 h 3327"/>
              <a:gd name="T2" fmla="*/ 392273677 w 981"/>
              <a:gd name="T3" fmla="*/ 2147483647 h 3327"/>
              <a:gd name="T4" fmla="*/ 318026997 w 981"/>
              <a:gd name="T5" fmla="*/ 2147483647 h 3327"/>
              <a:gd name="T6" fmla="*/ 241303348 w 981"/>
              <a:gd name="T7" fmla="*/ 2147483647 h 3327"/>
              <a:gd name="T8" fmla="*/ 70124100 w 981"/>
              <a:gd name="T9" fmla="*/ 2147483647 h 3327"/>
              <a:gd name="T10" fmla="*/ 17737408 w 981"/>
              <a:gd name="T11" fmla="*/ 2147483647 h 3327"/>
              <a:gd name="T12" fmla="*/ 2476895 w 981"/>
              <a:gd name="T13" fmla="*/ 2147483647 h 3327"/>
              <a:gd name="T14" fmla="*/ 2476895 w 981"/>
              <a:gd name="T15" fmla="*/ 2147483647 h 332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81"/>
              <a:gd name="T25" fmla="*/ 0 h 3327"/>
              <a:gd name="T26" fmla="*/ 981 w 981"/>
              <a:gd name="T27" fmla="*/ 3327 h 332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81" h="3327">
                <a:moveTo>
                  <a:pt x="951" y="0"/>
                </a:moveTo>
                <a:cubicBezTo>
                  <a:pt x="966" y="320"/>
                  <a:pt x="981" y="641"/>
                  <a:pt x="951" y="874"/>
                </a:cubicBezTo>
                <a:cubicBezTo>
                  <a:pt x="921" y="1107"/>
                  <a:pt x="832" y="1288"/>
                  <a:pt x="771" y="1399"/>
                </a:cubicBezTo>
                <a:cubicBezTo>
                  <a:pt x="710" y="1510"/>
                  <a:pt x="685" y="1484"/>
                  <a:pt x="585" y="1539"/>
                </a:cubicBezTo>
                <a:cubicBezTo>
                  <a:pt x="485" y="1594"/>
                  <a:pt x="260" y="1623"/>
                  <a:pt x="170" y="1729"/>
                </a:cubicBezTo>
                <a:cubicBezTo>
                  <a:pt x="80" y="1835"/>
                  <a:pt x="70" y="2018"/>
                  <a:pt x="43" y="2172"/>
                </a:cubicBezTo>
                <a:cubicBezTo>
                  <a:pt x="16" y="2326"/>
                  <a:pt x="12" y="2463"/>
                  <a:pt x="6" y="2655"/>
                </a:cubicBezTo>
                <a:cubicBezTo>
                  <a:pt x="0" y="2847"/>
                  <a:pt x="3" y="3087"/>
                  <a:pt x="6" y="3327"/>
                </a:cubicBezTo>
              </a:path>
            </a:pathLst>
          </a:custGeom>
          <a:noFill/>
          <a:ln w="28575">
            <a:solidFill>
              <a:schemeClr val="accent6">
                <a:lumMod val="50000"/>
              </a:schemeClr>
            </a:solidFill>
            <a:prstDash val="sysDot"/>
            <a:round/>
            <a:headEnd/>
            <a:tailEnd/>
          </a:ln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125" name="任意多边形 124"/>
          <p:cNvSpPr/>
          <p:nvPr/>
        </p:nvSpPr>
        <p:spPr>
          <a:xfrm>
            <a:off x="7534026" y="2423765"/>
            <a:ext cx="1214438" cy="2713037"/>
          </a:xfrm>
          <a:custGeom>
            <a:avLst/>
            <a:gdLst>
              <a:gd name="connsiteX0" fmla="*/ 304800 w 1214438"/>
              <a:gd name="connsiteY0" fmla="*/ 2482850 h 2713037"/>
              <a:gd name="connsiteX1" fmla="*/ 1000125 w 1214438"/>
              <a:gd name="connsiteY1" fmla="*/ 2359025 h 2713037"/>
              <a:gd name="connsiteX2" fmla="*/ 1085850 w 1214438"/>
              <a:gd name="connsiteY2" fmla="*/ 358775 h 2713037"/>
              <a:gd name="connsiteX3" fmla="*/ 228600 w 1214438"/>
              <a:gd name="connsiteY3" fmla="*/ 206375 h 2713037"/>
              <a:gd name="connsiteX4" fmla="*/ 0 w 1214438"/>
              <a:gd name="connsiteY4" fmla="*/ 1025525 h 27130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4438" h="2713037">
                <a:moveTo>
                  <a:pt x="304800" y="2482850"/>
                </a:moveTo>
                <a:cubicBezTo>
                  <a:pt x="587375" y="2597943"/>
                  <a:pt x="869950" y="2713037"/>
                  <a:pt x="1000125" y="2359025"/>
                </a:cubicBezTo>
                <a:cubicBezTo>
                  <a:pt x="1130300" y="2005013"/>
                  <a:pt x="1214438" y="717550"/>
                  <a:pt x="1085850" y="358775"/>
                </a:cubicBezTo>
                <a:cubicBezTo>
                  <a:pt x="957262" y="0"/>
                  <a:pt x="409575" y="95250"/>
                  <a:pt x="228600" y="206375"/>
                </a:cubicBezTo>
                <a:cubicBezTo>
                  <a:pt x="47625" y="317500"/>
                  <a:pt x="30162" y="893763"/>
                  <a:pt x="0" y="1025525"/>
                </a:cubicBezTo>
              </a:path>
            </a:pathLst>
          </a:custGeom>
          <a:noFill/>
          <a:ln w="28575">
            <a:solidFill>
              <a:schemeClr val="accent6">
                <a:lumMod val="50000"/>
              </a:schemeClr>
            </a:solidFill>
            <a:prstDash val="sysDot"/>
            <a:round/>
            <a:headEnd/>
            <a:tailEnd/>
          </a:ln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标题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GISC Beijing</a:t>
            </a:r>
            <a:endParaRPr lang="zh-CN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内容占位符 17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0" fontAlgn="base" hangingPunct="0">
              <a:lnSpc>
                <a:spcPct val="120000"/>
              </a:lnSpc>
              <a:spcAft>
                <a:spcPct val="0"/>
              </a:spcAft>
              <a:buClr>
                <a:srgbClr val="0000FF">
                  <a:lumMod val="50000"/>
                </a:srgbClr>
              </a:buClr>
              <a:buSzPct val="100000"/>
              <a:buFont typeface="Wingdings" pitchFamily="2" charset="2"/>
              <a:buChar char="l"/>
              <a:defRPr/>
            </a:pPr>
            <a:r>
              <a:rPr kumimoji="1" lang="en-US" altLang="zh-CN" sz="2400" b="1" kern="0" dirty="0">
                <a:solidFill>
                  <a:srgbClr val="0000FF">
                    <a:lumMod val="50000"/>
                  </a:srgbClr>
                </a:solidFill>
              </a:rPr>
              <a:t>Started official operation as from August 15, 2011</a:t>
            </a:r>
          </a:p>
          <a:p>
            <a:pPr marL="685800" lvl="1" indent="-228600" eaLnBrk="0" fontAlgn="base" hangingPunct="0">
              <a:lnSpc>
                <a:spcPct val="120000"/>
              </a:lnSpc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Char char="p"/>
            </a:pPr>
            <a:r>
              <a:rPr lang="en-US" altLang="zh-CN" sz="2000" b="1" dirty="0">
                <a:solidFill>
                  <a:srgbClr val="000000"/>
                </a:solidFill>
              </a:rPr>
              <a:t>Exchanging metadata </a:t>
            </a:r>
            <a:r>
              <a:rPr lang="en-US" altLang="zh-CN" sz="2000" dirty="0">
                <a:solidFill>
                  <a:srgbClr val="000000"/>
                </a:solidFill>
              </a:rPr>
              <a:t>with BOM, DWD, INMET, JMA, </a:t>
            </a:r>
            <a:r>
              <a:rPr lang="en-US" altLang="zh-CN" sz="2000" dirty="0" err="1">
                <a:solidFill>
                  <a:srgbClr val="000000"/>
                </a:solidFill>
              </a:rPr>
              <a:t>Meteo</a:t>
            </a:r>
            <a:r>
              <a:rPr lang="en-US" altLang="zh-CN" sz="2000" dirty="0">
                <a:solidFill>
                  <a:srgbClr val="000000"/>
                </a:solidFill>
              </a:rPr>
              <a:t> France, NWS, HKO</a:t>
            </a:r>
          </a:p>
          <a:p>
            <a:pPr marL="685800" lvl="1" indent="-228600" eaLnBrk="0" fontAlgn="base" hangingPunct="0">
              <a:lnSpc>
                <a:spcPct val="120000"/>
              </a:lnSpc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Char char="p"/>
            </a:pPr>
            <a:r>
              <a:rPr lang="en-US" altLang="zh-CN" sz="2000" b="1" dirty="0">
                <a:solidFill>
                  <a:srgbClr val="000000"/>
                </a:solidFill>
              </a:rPr>
              <a:t>Available services</a:t>
            </a:r>
            <a:r>
              <a:rPr lang="en-US" altLang="zh-CN" sz="2000" dirty="0">
                <a:solidFill>
                  <a:srgbClr val="000000"/>
                </a:solidFill>
              </a:rPr>
              <a:t>:  metadata search, data subscription, </a:t>
            </a:r>
            <a:r>
              <a:rPr lang="en-US" altLang="zh-CN" sz="2000" dirty="0" smtClean="0">
                <a:solidFill>
                  <a:srgbClr val="000000"/>
                </a:solidFill>
              </a:rPr>
              <a:t>data request/reply</a:t>
            </a:r>
            <a:r>
              <a:rPr lang="en-US" altLang="zh-CN" sz="2000" dirty="0">
                <a:solidFill>
                  <a:srgbClr val="000000"/>
                </a:solidFill>
              </a:rPr>
              <a:t>, web data ingest, metadata ingest, … </a:t>
            </a:r>
          </a:p>
          <a:p>
            <a:pPr marL="685800" lvl="1" indent="-228600" eaLnBrk="0" fontAlgn="base" hangingPunct="0">
              <a:lnSpc>
                <a:spcPct val="120000"/>
              </a:lnSpc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Char char="p"/>
            </a:pPr>
            <a:r>
              <a:rPr lang="en-US" altLang="zh-CN" sz="2000" b="1" dirty="0">
                <a:solidFill>
                  <a:srgbClr val="000000"/>
                </a:solidFill>
              </a:rPr>
              <a:t>Available data</a:t>
            </a:r>
            <a:r>
              <a:rPr lang="en-US" altLang="zh-CN" sz="2000" dirty="0">
                <a:solidFill>
                  <a:srgbClr val="000000"/>
                </a:solidFill>
              </a:rPr>
              <a:t>: global exchanged data, CMA NWP products, FY satellite data, TIGGE products (from 10 product centers), …</a:t>
            </a:r>
          </a:p>
          <a:p>
            <a:pPr eaLnBrk="0" fontAlgn="base" hangingPunct="0">
              <a:lnSpc>
                <a:spcPct val="120000"/>
              </a:lnSpc>
              <a:spcAft>
                <a:spcPct val="0"/>
              </a:spcAft>
              <a:buClr>
                <a:srgbClr val="0000FF">
                  <a:lumMod val="50000"/>
                </a:srgbClr>
              </a:buClr>
              <a:buSzPct val="100000"/>
              <a:buFont typeface="Wingdings" pitchFamily="2" charset="2"/>
              <a:buChar char="l"/>
            </a:pPr>
            <a:r>
              <a:rPr kumimoji="1" lang="en-US" altLang="zh-CN" sz="2400" b="1" kern="0" dirty="0">
                <a:solidFill>
                  <a:srgbClr val="0000FF">
                    <a:lumMod val="50000"/>
                  </a:srgbClr>
                </a:solidFill>
              </a:rPr>
              <a:t>Data dissemination</a:t>
            </a:r>
          </a:p>
          <a:p>
            <a:pPr marL="685800" lvl="1" indent="-228600" eaLnBrk="0" fontAlgn="base" hangingPunct="0">
              <a:lnSpc>
                <a:spcPct val="120000"/>
              </a:lnSpc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Char char="p"/>
            </a:pPr>
            <a:r>
              <a:rPr lang="en-US" altLang="zh-CN" sz="2000" dirty="0">
                <a:solidFill>
                  <a:srgbClr val="000000"/>
                </a:solidFill>
              </a:rPr>
              <a:t>  </a:t>
            </a:r>
            <a:r>
              <a:rPr lang="en-US" altLang="zh-CN" sz="2000" b="1" dirty="0">
                <a:solidFill>
                  <a:srgbClr val="000000"/>
                </a:solidFill>
              </a:rPr>
              <a:t>GTS </a:t>
            </a:r>
            <a:r>
              <a:rPr lang="en-US" altLang="zh-CN" sz="2000" dirty="0">
                <a:solidFill>
                  <a:srgbClr val="000000"/>
                </a:solidFill>
              </a:rPr>
              <a:t>– to other WIS/GTS centers via ftp, </a:t>
            </a:r>
            <a:r>
              <a:rPr lang="en-US" altLang="zh-CN" sz="2000" dirty="0" err="1">
                <a:solidFill>
                  <a:srgbClr val="000000"/>
                </a:solidFill>
              </a:rPr>
              <a:t>tcp</a:t>
            </a:r>
            <a:r>
              <a:rPr lang="en-US" altLang="zh-CN" sz="2000" dirty="0">
                <a:solidFill>
                  <a:srgbClr val="000000"/>
                </a:solidFill>
              </a:rPr>
              <a:t> </a:t>
            </a:r>
            <a:r>
              <a:rPr lang="en-US" altLang="zh-CN" sz="2000" dirty="0" smtClean="0">
                <a:solidFill>
                  <a:srgbClr val="000000"/>
                </a:solidFill>
              </a:rPr>
              <a:t>sockets</a:t>
            </a:r>
            <a:endParaRPr lang="en-US" altLang="zh-CN" sz="2000" dirty="0">
              <a:solidFill>
                <a:srgbClr val="000000"/>
              </a:solidFill>
            </a:endParaRPr>
          </a:p>
          <a:p>
            <a:pPr marL="685800" lvl="1" indent="-228600" eaLnBrk="0" fontAlgn="base" hangingPunct="0">
              <a:lnSpc>
                <a:spcPct val="120000"/>
              </a:lnSpc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Char char="p"/>
            </a:pPr>
            <a:r>
              <a:rPr lang="en-US" altLang="zh-CN" sz="2000" dirty="0">
                <a:solidFill>
                  <a:srgbClr val="000000"/>
                </a:solidFill>
              </a:rPr>
              <a:t>  </a:t>
            </a:r>
            <a:r>
              <a:rPr lang="en-US" altLang="zh-CN" sz="2000" b="1" dirty="0">
                <a:solidFill>
                  <a:srgbClr val="000000"/>
                </a:solidFill>
              </a:rPr>
              <a:t>Internet</a:t>
            </a:r>
            <a:r>
              <a:rPr lang="en-US" altLang="zh-CN" sz="2000" dirty="0">
                <a:solidFill>
                  <a:srgbClr val="000000"/>
                </a:solidFill>
              </a:rPr>
              <a:t> – to other centers, end-users via ftp, http, </a:t>
            </a:r>
            <a:r>
              <a:rPr lang="en-US" altLang="zh-CN" sz="2000" dirty="0" err="1">
                <a:solidFill>
                  <a:srgbClr val="000000"/>
                </a:solidFill>
              </a:rPr>
              <a:t>smtp</a:t>
            </a:r>
            <a:endParaRPr lang="en-US" altLang="zh-CN" sz="2000" dirty="0">
              <a:solidFill>
                <a:srgbClr val="000000"/>
              </a:solidFill>
            </a:endParaRPr>
          </a:p>
          <a:p>
            <a:pPr marL="685800" lvl="1" indent="-228600" eaLnBrk="0" fontAlgn="base" hangingPunct="0">
              <a:lnSpc>
                <a:spcPct val="120000"/>
              </a:lnSpc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Char char="p"/>
            </a:pPr>
            <a:r>
              <a:rPr lang="en-US" altLang="zh-CN" sz="2000" b="1" dirty="0">
                <a:solidFill>
                  <a:srgbClr val="000000"/>
                </a:solidFill>
              </a:rPr>
              <a:t>  </a:t>
            </a:r>
            <a:r>
              <a:rPr lang="en-US" altLang="zh-CN" sz="2000" b="1" dirty="0" err="1">
                <a:solidFill>
                  <a:srgbClr val="000000"/>
                </a:solidFill>
              </a:rPr>
              <a:t>CMACast</a:t>
            </a:r>
            <a:r>
              <a:rPr lang="en-US" altLang="zh-CN" sz="2000" b="1" dirty="0">
                <a:solidFill>
                  <a:srgbClr val="000000"/>
                </a:solidFill>
              </a:rPr>
              <a:t> </a:t>
            </a:r>
            <a:r>
              <a:rPr lang="en-US" altLang="zh-CN" sz="2000" dirty="0">
                <a:solidFill>
                  <a:srgbClr val="000000"/>
                </a:solidFill>
              </a:rPr>
              <a:t>– to other centers, </a:t>
            </a:r>
            <a:r>
              <a:rPr lang="en-US" altLang="zh-CN" sz="2000" dirty="0" smtClean="0">
                <a:solidFill>
                  <a:srgbClr val="000000"/>
                </a:solidFill>
              </a:rPr>
              <a:t>end-users</a:t>
            </a:r>
            <a:endParaRPr lang="en-US" altLang="zh-CN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41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0" descr="GISC软件结构_v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12" y="26830"/>
            <a:ext cx="9144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225429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114300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Integrated with the data services of </a:t>
            </a:r>
            <a:r>
              <a:rPr lang="en-US" altLang="zh-CN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CMACast</a:t>
            </a:r>
            <a:endParaRPr lang="zh-CN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496" y="1334548"/>
            <a:ext cx="9115544" cy="5190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6" name="直接连接符 5"/>
          <p:cNvCxnSpPr/>
          <p:nvPr/>
        </p:nvCxnSpPr>
        <p:spPr>
          <a:xfrm rot="10800000">
            <a:off x="1357290" y="5530862"/>
            <a:ext cx="5000660" cy="1588"/>
          </a:xfrm>
          <a:prstGeom prst="line">
            <a:avLst/>
          </a:prstGeom>
          <a:ln w="28575">
            <a:solidFill>
              <a:schemeClr val="accent6">
                <a:lumMod val="60000"/>
                <a:lumOff val="40000"/>
              </a:schemeClr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箭头连接符 6"/>
          <p:cNvCxnSpPr/>
          <p:nvPr/>
        </p:nvCxnSpPr>
        <p:spPr>
          <a:xfrm rot="5400000" flipH="1" flipV="1">
            <a:off x="571472" y="4816482"/>
            <a:ext cx="571504" cy="1588"/>
          </a:xfrm>
          <a:prstGeom prst="straightConnector1">
            <a:avLst/>
          </a:prstGeom>
          <a:ln w="28575">
            <a:solidFill>
              <a:srgbClr val="00B0F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29"/>
          <p:cNvGrpSpPr/>
          <p:nvPr/>
        </p:nvGrpSpPr>
        <p:grpSpPr>
          <a:xfrm>
            <a:off x="1428728" y="4244978"/>
            <a:ext cx="5287206" cy="928694"/>
            <a:chOff x="1428728" y="4143380"/>
            <a:chExt cx="5287206" cy="928694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1428728" y="4143380"/>
              <a:ext cx="5286412" cy="1588"/>
            </a:xfrm>
            <a:prstGeom prst="line">
              <a:avLst/>
            </a:prstGeom>
            <a:ln w="28575">
              <a:solidFill>
                <a:srgbClr val="00B0F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箭头连接符 9"/>
            <p:cNvCxnSpPr/>
            <p:nvPr/>
          </p:nvCxnSpPr>
          <p:spPr>
            <a:xfrm rot="5400000">
              <a:off x="6251587" y="4607727"/>
              <a:ext cx="927900" cy="794"/>
            </a:xfrm>
            <a:prstGeom prst="straightConnector1">
              <a:avLst/>
            </a:prstGeom>
            <a:ln w="28575">
              <a:solidFill>
                <a:srgbClr val="00B0F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TextBox 10"/>
          <p:cNvSpPr txBox="1"/>
          <p:nvPr/>
        </p:nvSpPr>
        <p:spPr>
          <a:xfrm>
            <a:off x="2143108" y="5102234"/>
            <a:ext cx="39290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351CCE"/>
                </a:solidFill>
              </a:rPr>
              <a:t>discover data, make data subscription</a:t>
            </a:r>
            <a:endParaRPr lang="zh-CN" altLang="en-US" sz="1600" dirty="0" smtClean="0">
              <a:solidFill>
                <a:srgbClr val="351CCE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28196" y="4686988"/>
            <a:ext cx="16430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0070C0"/>
                </a:solidFill>
              </a:rPr>
              <a:t>subscribed data </a:t>
            </a:r>
            <a:endParaRPr lang="zh-CN" altLang="en-US" sz="1600" dirty="0" smtClean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044038" y="4271742"/>
            <a:ext cx="16430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0070C0"/>
                </a:solidFill>
              </a:rPr>
              <a:t>subscribed data </a:t>
            </a:r>
            <a:endParaRPr lang="zh-CN" altLang="en-US" sz="1600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05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CMA Internal DCPCs</a:t>
            </a:r>
            <a:endParaRPr lang="zh-CN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pPr eaLnBrk="0" fontAlgn="base" hangingPunct="0">
              <a:lnSpc>
                <a:spcPct val="120000"/>
              </a:lnSpc>
              <a:spcAft>
                <a:spcPct val="0"/>
              </a:spcAft>
              <a:buClr>
                <a:srgbClr val="0000FF">
                  <a:lumMod val="50000"/>
                </a:srgbClr>
              </a:buClr>
              <a:buSzPct val="100000"/>
              <a:buFont typeface="Wingdings" pitchFamily="2" charset="2"/>
              <a:buChar char="l"/>
            </a:pPr>
            <a:r>
              <a:rPr kumimoji="1" lang="en-US" altLang="zh-CN" sz="2400" b="1" kern="0" dirty="0">
                <a:solidFill>
                  <a:srgbClr val="0000FF">
                    <a:lumMod val="50000"/>
                  </a:srgbClr>
                </a:solidFill>
              </a:rPr>
              <a:t>Next step</a:t>
            </a:r>
          </a:p>
          <a:p>
            <a:pPr marL="628650" indent="-273050" eaLnBrk="0" fontAlgn="base" hangingPunct="0">
              <a:lnSpc>
                <a:spcPct val="120000"/>
              </a:lnSpc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Char char="p"/>
            </a:pPr>
            <a:r>
              <a:rPr lang="en-US" altLang="zh-CN" sz="2000" dirty="0" smtClean="0">
                <a:solidFill>
                  <a:srgbClr val="000000"/>
                </a:solidFill>
              </a:rPr>
              <a:t>Developing </a:t>
            </a:r>
            <a:r>
              <a:rPr lang="en-US" altLang="zh-CN" sz="2000" dirty="0">
                <a:solidFill>
                  <a:srgbClr val="000000"/>
                </a:solidFill>
              </a:rPr>
              <a:t>internal DCPCs, </a:t>
            </a:r>
            <a:r>
              <a:rPr lang="en-US" altLang="zh-CN" sz="2000" dirty="0" smtClean="0">
                <a:solidFill>
                  <a:srgbClr val="000000"/>
                </a:solidFill>
              </a:rPr>
              <a:t>include NMC (National Meteorological Centre) DCPC, NCC (National Climate Centre) DCPC, NSMC(Nation Satellite Meteorological Centre) DCPC</a:t>
            </a:r>
          </a:p>
          <a:p>
            <a:pPr marL="628650" indent="-273050" eaLnBrk="0" fontAlgn="base" hangingPunct="0">
              <a:lnSpc>
                <a:spcPct val="120000"/>
              </a:lnSpc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Char char="p"/>
            </a:pPr>
            <a:r>
              <a:rPr lang="en-US" altLang="zh-CN" sz="2000" dirty="0" smtClean="0">
                <a:solidFill>
                  <a:srgbClr val="000000"/>
                </a:solidFill>
              </a:rPr>
              <a:t>Providing internal DCPC’s </a:t>
            </a:r>
            <a:r>
              <a:rPr lang="en-US" altLang="zh-CN" sz="2000" dirty="0">
                <a:solidFill>
                  <a:srgbClr val="000000"/>
                </a:solidFill>
              </a:rPr>
              <a:t>products via GISC Beijing </a:t>
            </a:r>
            <a:r>
              <a:rPr lang="en-US" altLang="zh-CN" sz="2000" dirty="0" smtClean="0">
                <a:solidFill>
                  <a:srgbClr val="000000"/>
                </a:solidFill>
              </a:rPr>
              <a:t>portal</a:t>
            </a:r>
            <a:endParaRPr lang="en-US" altLang="zh-CN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900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CMACast</a:t>
            </a:r>
            <a:r>
              <a:rPr lang="en-US" altLang="zh-C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System</a:t>
            </a:r>
            <a:endParaRPr lang="zh-CN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pPr eaLnBrk="0" fontAlgn="base" hangingPunct="0">
              <a:lnSpc>
                <a:spcPct val="120000"/>
              </a:lnSpc>
              <a:spcAft>
                <a:spcPct val="0"/>
              </a:spcAft>
              <a:buClr>
                <a:srgbClr val="0000FF">
                  <a:lumMod val="50000"/>
                </a:srgbClr>
              </a:buClr>
              <a:buSzPct val="100000"/>
              <a:buFont typeface="Wingdings" pitchFamily="2" charset="2"/>
              <a:buChar char="l"/>
            </a:pPr>
            <a:r>
              <a:rPr kumimoji="1" lang="en-US" altLang="zh-CN" sz="2400" b="1" kern="0" dirty="0">
                <a:solidFill>
                  <a:srgbClr val="0000FF">
                    <a:lumMod val="50000"/>
                  </a:srgbClr>
                </a:solidFill>
              </a:rPr>
              <a:t>C-band DVB-S2 data broadcasting system</a:t>
            </a:r>
          </a:p>
          <a:p>
            <a:pPr eaLnBrk="0" fontAlgn="base" hangingPunct="0">
              <a:lnSpc>
                <a:spcPct val="120000"/>
              </a:lnSpc>
              <a:spcAft>
                <a:spcPct val="0"/>
              </a:spcAft>
              <a:buClr>
                <a:srgbClr val="0000FF">
                  <a:lumMod val="50000"/>
                </a:srgbClr>
              </a:buClr>
              <a:buSzPct val="100000"/>
              <a:buFont typeface="Wingdings" pitchFamily="2" charset="2"/>
              <a:buChar char="l"/>
            </a:pPr>
            <a:r>
              <a:rPr kumimoji="1" lang="en-US" altLang="zh-CN" sz="2400" b="1" kern="0" dirty="0">
                <a:solidFill>
                  <a:srgbClr val="0000FF">
                    <a:lumMod val="50000"/>
                  </a:srgbClr>
                </a:solidFill>
              </a:rPr>
              <a:t>Maximum data broadcasting capacity is about 70Mbps</a:t>
            </a:r>
          </a:p>
          <a:p>
            <a:pPr eaLnBrk="0" fontAlgn="base" hangingPunct="0">
              <a:lnSpc>
                <a:spcPct val="120000"/>
              </a:lnSpc>
              <a:spcAft>
                <a:spcPct val="0"/>
              </a:spcAft>
              <a:buClr>
                <a:srgbClr val="0000FF">
                  <a:lumMod val="50000"/>
                </a:srgbClr>
              </a:buClr>
              <a:buSzPct val="100000"/>
              <a:buFont typeface="Wingdings" pitchFamily="2" charset="2"/>
              <a:buChar char="l"/>
            </a:pPr>
            <a:r>
              <a:rPr kumimoji="1" lang="en-US" altLang="zh-CN" sz="2400" b="1" kern="0" dirty="0">
                <a:solidFill>
                  <a:srgbClr val="0000FF">
                    <a:lumMod val="50000"/>
                  </a:srgbClr>
                </a:solidFill>
              </a:rPr>
              <a:t>Three </a:t>
            </a:r>
            <a:r>
              <a:rPr kumimoji="1" lang="en-US" altLang="zh-CN" sz="2400" b="1" kern="0" dirty="0" smtClean="0">
                <a:solidFill>
                  <a:srgbClr val="0000FF">
                    <a:lumMod val="50000"/>
                  </a:srgbClr>
                </a:solidFill>
              </a:rPr>
              <a:t>types </a:t>
            </a:r>
            <a:r>
              <a:rPr kumimoji="1" lang="en-US" altLang="zh-CN" sz="2400" b="1" kern="0" dirty="0">
                <a:solidFill>
                  <a:srgbClr val="0000FF">
                    <a:lumMod val="50000"/>
                  </a:srgbClr>
                </a:solidFill>
              </a:rPr>
              <a:t>of </a:t>
            </a:r>
            <a:r>
              <a:rPr kumimoji="1" lang="en-US" altLang="zh-CN" sz="2400" b="1" kern="0" dirty="0" smtClean="0">
                <a:solidFill>
                  <a:srgbClr val="0000FF">
                    <a:lumMod val="50000"/>
                  </a:srgbClr>
                </a:solidFill>
              </a:rPr>
              <a:t>user:</a:t>
            </a:r>
            <a:endParaRPr kumimoji="1" lang="en-US" altLang="zh-CN" sz="2400" b="1" kern="0" dirty="0">
              <a:solidFill>
                <a:srgbClr val="0000FF">
                  <a:lumMod val="50000"/>
                </a:srgbClr>
              </a:solidFill>
            </a:endParaRPr>
          </a:p>
          <a:p>
            <a:pPr marL="628650" lvl="1" indent="-273050" eaLnBrk="0" fontAlgn="base" hangingPunct="0">
              <a:lnSpc>
                <a:spcPct val="120000"/>
              </a:lnSpc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Char char="p"/>
            </a:pPr>
            <a:r>
              <a:rPr lang="en-US" altLang="zh-CN" sz="2000" dirty="0" smtClean="0">
                <a:solidFill>
                  <a:srgbClr val="000000"/>
                </a:solidFill>
              </a:rPr>
              <a:t>CMA internal users, 31 </a:t>
            </a:r>
            <a:r>
              <a:rPr lang="en-US" altLang="zh-CN" sz="2000" dirty="0">
                <a:solidFill>
                  <a:srgbClr val="000000"/>
                </a:solidFill>
              </a:rPr>
              <a:t>province-level stations, </a:t>
            </a:r>
            <a:r>
              <a:rPr lang="en-US" altLang="zh-CN" sz="2000" dirty="0" smtClean="0">
                <a:solidFill>
                  <a:srgbClr val="000000"/>
                </a:solidFill>
              </a:rPr>
              <a:t>350 city-level stations, 2070 country-level station</a:t>
            </a:r>
          </a:p>
          <a:p>
            <a:pPr marL="628650" lvl="1" indent="-273050" eaLnBrk="0" fontAlgn="base" hangingPunct="0">
              <a:lnSpc>
                <a:spcPct val="120000"/>
              </a:lnSpc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Char char="p"/>
            </a:pPr>
            <a:r>
              <a:rPr lang="en-US" altLang="zh-CN" sz="2000" dirty="0" smtClean="0">
                <a:solidFill>
                  <a:srgbClr val="000000"/>
                </a:solidFill>
              </a:rPr>
              <a:t>External users, 234 stations</a:t>
            </a:r>
          </a:p>
          <a:p>
            <a:pPr marL="628650" lvl="1" indent="-273050" eaLnBrk="0" fontAlgn="base" hangingPunct="0">
              <a:lnSpc>
                <a:spcPct val="120000"/>
              </a:lnSpc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Char char="p"/>
            </a:pPr>
            <a:r>
              <a:rPr lang="en-US" altLang="zh-CN" sz="2000" dirty="0" smtClean="0">
                <a:solidFill>
                  <a:srgbClr val="000000"/>
                </a:solidFill>
              </a:rPr>
              <a:t>Asia-Pacific users, 20 stations</a:t>
            </a:r>
            <a:endParaRPr lang="en-US" altLang="zh-CN" sz="2000" dirty="0">
              <a:solidFill>
                <a:srgbClr val="000000"/>
              </a:solidFill>
            </a:endParaRPr>
          </a:p>
          <a:p>
            <a:pPr eaLnBrk="0" fontAlgn="base" hangingPunct="0">
              <a:lnSpc>
                <a:spcPct val="120000"/>
              </a:lnSpc>
              <a:spcAft>
                <a:spcPct val="0"/>
              </a:spcAft>
              <a:buClr>
                <a:srgbClr val="0000FF">
                  <a:lumMod val="50000"/>
                </a:srgbClr>
              </a:buClr>
              <a:buSzPct val="100000"/>
              <a:buFont typeface="Wingdings" pitchFamily="2" charset="2"/>
              <a:buChar char="l"/>
            </a:pPr>
            <a:r>
              <a:rPr kumimoji="1" lang="en-US" altLang="zh-CN" sz="2400" b="1" kern="0" dirty="0">
                <a:solidFill>
                  <a:srgbClr val="0000FF">
                    <a:lumMod val="50000"/>
                  </a:srgbClr>
                </a:solidFill>
              </a:rPr>
              <a:t>Business operation will be started in May, 2012</a:t>
            </a:r>
          </a:p>
        </p:txBody>
      </p:sp>
    </p:spTree>
    <p:extLst>
      <p:ext uri="{BB962C8B-B14F-4D97-AF65-F5344CB8AC3E}">
        <p14:creationId xmlns:p14="http://schemas.microsoft.com/office/powerpoint/2010/main" val="81908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5301208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zh-CN" sz="3200" b="1" dirty="0" err="1" smtClean="0"/>
              <a:t>CMACast</a:t>
            </a:r>
            <a:r>
              <a:rPr lang="en-US" altLang="zh-CN" sz="3200" b="1" dirty="0" smtClean="0"/>
              <a:t> System</a:t>
            </a:r>
            <a:endParaRPr lang="zh-CN" altLang="en-US" sz="3200" b="1" dirty="0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620688"/>
            <a:ext cx="8229600" cy="4439574"/>
          </a:xfrm>
        </p:spPr>
      </p:pic>
    </p:spTree>
    <p:extLst>
      <p:ext uri="{BB962C8B-B14F-4D97-AF65-F5344CB8AC3E}">
        <p14:creationId xmlns:p14="http://schemas.microsoft.com/office/powerpoint/2010/main" val="789674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Autofit/>
          </a:bodyPr>
          <a:lstStyle/>
          <a:p>
            <a:r>
              <a:rPr lang="en-US" altLang="zh-CN" sz="2800" dirty="0" smtClean="0"/>
              <a:t>Statistics of </a:t>
            </a:r>
            <a:r>
              <a:rPr lang="en-US" altLang="zh-CN" sz="2800" dirty="0" err="1" smtClean="0"/>
              <a:t>CMACast</a:t>
            </a:r>
            <a:r>
              <a:rPr lang="en-US" altLang="zh-CN" sz="2800" dirty="0" smtClean="0"/>
              <a:t> system in March, 2012</a:t>
            </a:r>
            <a:endParaRPr lang="zh-CN" altLang="en-US" sz="2800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0470814"/>
              </p:ext>
            </p:extLst>
          </p:nvPr>
        </p:nvGraphicFramePr>
        <p:xfrm>
          <a:off x="446856" y="1268760"/>
          <a:ext cx="8229600" cy="12466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80120"/>
                <a:gridCol w="1728192"/>
                <a:gridCol w="1800200"/>
                <a:gridCol w="2088232"/>
                <a:gridCol w="1532856"/>
              </a:tblGrid>
              <a:tr h="361924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400" kern="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Data</a:t>
                      </a:r>
                      <a:r>
                        <a:rPr lang="en-US" altLang="zh-CN" sz="1400" kern="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Volume</a:t>
                      </a:r>
                      <a:endParaRPr lang="zh-CN" sz="105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7861" marR="67861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400" kern="100" dirty="0" smtClean="0">
                          <a:effectLst/>
                        </a:rPr>
                        <a:t>Maximum</a:t>
                      </a:r>
                      <a:r>
                        <a:rPr lang="en-US" altLang="zh-CN" sz="1400" kern="100" baseline="0" dirty="0" smtClean="0">
                          <a:effectLst/>
                        </a:rPr>
                        <a:t> Daily (</a:t>
                      </a:r>
                      <a:r>
                        <a:rPr lang="en-US" sz="1400" kern="100" dirty="0" smtClean="0">
                          <a:effectLst/>
                        </a:rPr>
                        <a:t>GB)</a:t>
                      </a:r>
                      <a:endParaRPr lang="zh-CN" sz="105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7861" marR="67861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400" kern="100" dirty="0" smtClean="0">
                          <a:effectLst/>
                        </a:rPr>
                        <a:t>Minimum  Daily</a:t>
                      </a:r>
                      <a:r>
                        <a:rPr lang="en-US" altLang="zh-CN" sz="1400" kern="100" baseline="0" dirty="0" smtClean="0">
                          <a:effectLst/>
                        </a:rPr>
                        <a:t> (</a:t>
                      </a:r>
                      <a:r>
                        <a:rPr lang="en-US" sz="1400" kern="100" dirty="0" smtClean="0">
                          <a:effectLst/>
                        </a:rPr>
                        <a:t>GB)</a:t>
                      </a:r>
                      <a:endParaRPr lang="zh-CN" sz="105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7861" marR="67861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400" kern="100" dirty="0" smtClean="0">
                          <a:effectLst/>
                        </a:rPr>
                        <a:t>Average Daily (</a:t>
                      </a:r>
                      <a:r>
                        <a:rPr lang="en-US" sz="1400" kern="100" dirty="0" smtClean="0">
                          <a:effectLst/>
                        </a:rPr>
                        <a:t>GB)</a:t>
                      </a:r>
                      <a:endParaRPr lang="zh-CN" sz="105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7861" marR="67861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400" kern="100" dirty="0" smtClean="0">
                          <a:effectLst/>
                        </a:rPr>
                        <a:t>Monthly Total (</a:t>
                      </a:r>
                      <a:r>
                        <a:rPr lang="en-US" sz="1400" kern="100" dirty="0" smtClean="0">
                          <a:effectLst/>
                        </a:rPr>
                        <a:t>TB)</a:t>
                      </a:r>
                      <a:endParaRPr lang="zh-CN" sz="105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7861" marR="67861" marT="0" marB="0" anchor="ctr"/>
                </a:tc>
              </a:tr>
              <a:tr h="256991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232.92</a:t>
                      </a:r>
                      <a:endParaRPr lang="zh-CN" sz="1050" kern="10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7861" marR="67861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177.20</a:t>
                      </a:r>
                      <a:endParaRPr lang="zh-CN" sz="1050" kern="10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7861" marR="67861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194.82</a:t>
                      </a:r>
                      <a:endParaRPr lang="zh-CN" sz="1050" kern="10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7861" marR="67861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6.0</a:t>
                      </a:r>
                      <a:endParaRPr lang="zh-CN" sz="105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7861" marR="67861" marT="0" marB="0" anchor="ctr"/>
                </a:tc>
              </a:tr>
              <a:tr h="361924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400" kern="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File</a:t>
                      </a:r>
                      <a:r>
                        <a:rPr lang="en-US" altLang="zh-CN" sz="1400" kern="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Number</a:t>
                      </a:r>
                      <a:endParaRPr lang="zh-CN" sz="105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7861" marR="67861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CN" sz="1400" b="1" kern="1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Maximum Daily (K)</a:t>
                      </a:r>
                      <a:endParaRPr lang="zh-CN" sz="1400" b="1" kern="1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7861" marR="67861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CN" sz="1400" b="1" kern="1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Minimum Daily (K)</a:t>
                      </a:r>
                      <a:endParaRPr lang="zh-CN" sz="1400" b="1" kern="1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7861" marR="67861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CN" sz="1400" b="1" kern="1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Average Daily (K)</a:t>
                      </a:r>
                      <a:endParaRPr lang="zh-CN" sz="1400" b="1" kern="1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7861" marR="67861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CN" sz="1400" b="1" kern="1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Monthly</a:t>
                      </a:r>
                      <a:r>
                        <a:rPr lang="en-US" altLang="zh-CN" sz="1400" b="1" kern="1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Total (K)</a:t>
                      </a:r>
                      <a:endParaRPr lang="zh-CN" sz="1400" b="1" kern="1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7861" marR="67861" marT="0" marB="0" anchor="ctr">
                    <a:solidFill>
                      <a:schemeClr val="accent1"/>
                    </a:solidFill>
                  </a:tcPr>
                </a:tc>
              </a:tr>
              <a:tr h="26578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</a:rPr>
                        <a:t>1021</a:t>
                      </a:r>
                      <a:endParaRPr lang="zh-CN" sz="105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7861" marR="67861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</a:rPr>
                        <a:t>748</a:t>
                      </a:r>
                      <a:endParaRPr lang="zh-CN" sz="105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7861" marR="67861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</a:rPr>
                        <a:t>868</a:t>
                      </a:r>
                      <a:endParaRPr lang="zh-CN" sz="105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7861" marR="67861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</a:rPr>
                        <a:t>26901</a:t>
                      </a:r>
                      <a:endParaRPr lang="zh-CN" sz="105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7861" marR="67861" marT="0" marB="0" anchor="ctr"/>
                </a:tc>
              </a:tr>
            </a:tbl>
          </a:graphicData>
        </a:graphic>
      </p:graphicFrame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12976"/>
            <a:ext cx="9144000" cy="3354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045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</TotalTime>
  <Words>352</Words>
  <Application>Microsoft Office PowerPoint</Application>
  <PresentationFormat>全屏显示(4:3)</PresentationFormat>
  <Paragraphs>87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Office 主题</vt:lpstr>
      <vt:lpstr>Status of GISC Beijing and CMACast System</vt:lpstr>
      <vt:lpstr>PowerPoint 演示文稿</vt:lpstr>
      <vt:lpstr>GISC Beijing</vt:lpstr>
      <vt:lpstr>PowerPoint 演示文稿</vt:lpstr>
      <vt:lpstr>Integrated with the data services of CMACast</vt:lpstr>
      <vt:lpstr>CMA Internal DCPCs</vt:lpstr>
      <vt:lpstr>CMACast System</vt:lpstr>
      <vt:lpstr>CMACast System</vt:lpstr>
      <vt:lpstr>Statistics of CMACast system in March, 2012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NOT NULL</dc:creator>
  <cp:lastModifiedBy>郎洪亮</cp:lastModifiedBy>
  <cp:revision>51</cp:revision>
  <dcterms:created xsi:type="dcterms:W3CDTF">2012-04-05T04:00:07Z</dcterms:created>
  <dcterms:modified xsi:type="dcterms:W3CDTF">2012-04-26T08:00:21Z</dcterms:modified>
</cp:coreProperties>
</file>